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5"/>
  </p:notesMasterIdLst>
  <p:sldIdLst>
    <p:sldId id="423" r:id="rId2"/>
    <p:sldId id="506" r:id="rId3"/>
    <p:sldId id="505" r:id="rId4"/>
    <p:sldId id="375" r:id="rId5"/>
    <p:sldId id="503" r:id="rId6"/>
    <p:sldId id="376" r:id="rId7"/>
    <p:sldId id="507" r:id="rId8"/>
    <p:sldId id="572" r:id="rId9"/>
    <p:sldId id="500" r:id="rId10"/>
    <p:sldId id="499" r:id="rId11"/>
    <p:sldId id="502" r:id="rId12"/>
    <p:sldId id="464" r:id="rId13"/>
    <p:sldId id="465" r:id="rId14"/>
    <p:sldId id="466" r:id="rId15"/>
    <p:sldId id="467" r:id="rId16"/>
    <p:sldId id="459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558" r:id="rId25"/>
    <p:sldId id="475" r:id="rId26"/>
    <p:sldId id="476" r:id="rId27"/>
    <p:sldId id="477" r:id="rId28"/>
    <p:sldId id="478" r:id="rId29"/>
    <p:sldId id="479" r:id="rId30"/>
    <p:sldId id="458" r:id="rId31"/>
    <p:sldId id="461" r:id="rId32"/>
    <p:sldId id="567" r:id="rId33"/>
    <p:sldId id="377" r:id="rId34"/>
    <p:sldId id="539" r:id="rId35"/>
    <p:sldId id="553" r:id="rId36"/>
    <p:sldId id="559" r:id="rId37"/>
    <p:sldId id="527" r:id="rId38"/>
    <p:sldId id="282" r:id="rId39"/>
    <p:sldId id="283" r:id="rId40"/>
    <p:sldId id="284" r:id="rId41"/>
    <p:sldId id="379" r:id="rId42"/>
    <p:sldId id="289" r:id="rId43"/>
    <p:sldId id="389" r:id="rId44"/>
    <p:sldId id="287" r:id="rId45"/>
    <p:sldId id="290" r:id="rId46"/>
    <p:sldId id="380" r:id="rId47"/>
    <p:sldId id="387" r:id="rId48"/>
    <p:sldId id="496" r:id="rId49"/>
    <p:sldId id="548" r:id="rId50"/>
    <p:sldId id="549" r:id="rId51"/>
    <p:sldId id="550" r:id="rId52"/>
    <p:sldId id="551" r:id="rId53"/>
    <p:sldId id="542" r:id="rId54"/>
    <p:sldId id="570" r:id="rId55"/>
    <p:sldId id="552" r:id="rId56"/>
    <p:sldId id="541" r:id="rId57"/>
    <p:sldId id="455" r:id="rId58"/>
    <p:sldId id="577" r:id="rId59"/>
    <p:sldId id="576" r:id="rId60"/>
    <p:sldId id="497" r:id="rId61"/>
    <p:sldId id="554" r:id="rId62"/>
    <p:sldId id="555" r:id="rId63"/>
    <p:sldId id="561" r:id="rId64"/>
    <p:sldId id="531" r:id="rId65"/>
    <p:sldId id="557" r:id="rId66"/>
    <p:sldId id="556" r:id="rId67"/>
    <p:sldId id="534" r:id="rId68"/>
    <p:sldId id="533" r:id="rId69"/>
    <p:sldId id="569" r:id="rId70"/>
    <p:sldId id="568" r:id="rId71"/>
    <p:sldId id="571" r:id="rId72"/>
    <p:sldId id="574" r:id="rId73"/>
    <p:sldId id="560" r:id="rId74"/>
  </p:sldIdLst>
  <p:sldSz cx="9144000" cy="6858000" type="screen4x3"/>
  <p:notesSz cx="6858000" cy="9144000"/>
  <p:embeddedFontLst>
    <p:embeddedFont>
      <p:font typeface="MT Extra" pitchFamily="18" charset="2"/>
      <p:regular r:id="rId76"/>
    </p:embeddedFont>
    <p:embeddedFont>
      <p:font typeface="Wingdings 3" pitchFamily="18" charset="2"/>
      <p:regular r:id="rId7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3366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  <a:srgbClr val="00CC99"/>
    <a:srgbClr val="9933FF"/>
    <a:srgbClr val="004ADE"/>
    <a:srgbClr val="3366FF"/>
    <a:srgbClr val="9900FF"/>
    <a:srgbClr val="6600FF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957" autoAdjust="0"/>
    <p:restoredTop sz="94671" autoAdjust="0"/>
  </p:normalViewPr>
  <p:slideViewPr>
    <p:cSldViewPr snapToGrid="0">
      <p:cViewPr varScale="1">
        <p:scale>
          <a:sx n="67" d="100"/>
          <a:sy n="67" d="100"/>
        </p:scale>
        <p:origin x="-576" y="-77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69.wmf"/><Relationship Id="rId4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92705F4-5E6D-4861-822D-FCB351B6AB72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3951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48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52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1C16B-0893-40F6-B8F4-25B9F81D9581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Simulation    JAB = 10   JAA´ = 2   JAB´ = 0.5  J19F = 7 bzw. 10 Hz     dshift =100 Hz   dshift19F=3000 Hz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55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64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70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5F4-5E6D-4861-822D-FCB351B6AB72}" type="slidenum">
              <a:rPr lang="de-DE" smtClean="0"/>
              <a:pPr/>
              <a:t>71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1247-7825-47BD-A42C-4C2CE0EBF42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5DFC8-46B9-4070-A0F1-DFCFDC367B36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017B-DA58-4DAA-842A-42D9F9D326CB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9AD3-C18D-446A-B111-F615CF4A1E6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7DDC6-BC5C-4FC2-A034-0C8F4AA6CCD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73F19-DE3A-4828-BBDE-26F1168E84D0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71C2-AA78-46E3-A17A-3C26C3CB8DD7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9CF8-A84B-4058-8227-8A5A56A1EA9C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C3A5-82FF-4B39-B6AB-0835BB8A657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0421-A14B-4036-9C42-021CA2A837F5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C305-90A4-472D-B27B-27854F2B3A52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5A7811E7-CDAF-4708-A0E4-44D49AE097EF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1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8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5.jpeg"/><Relationship Id="rId12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6.jpe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.jpeg"/><Relationship Id="rId10" Type="http://schemas.openxmlformats.org/officeDocument/2006/relationships/image" Target="../media/image72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1.jpeg"/><Relationship Id="rId14" Type="http://schemas.openxmlformats.org/officeDocument/2006/relationships/image" Target="../media/image7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.jpeg"/><Relationship Id="rId5" Type="http://schemas.openxmlformats.org/officeDocument/2006/relationships/image" Target="../media/image88.jpeg"/><Relationship Id="rId10" Type="http://schemas.openxmlformats.org/officeDocument/2006/relationships/image" Target="../media/image92.wmf"/><Relationship Id="rId4" Type="http://schemas.openxmlformats.org/officeDocument/2006/relationships/image" Target="../media/image87.jpeg"/><Relationship Id="rId9" Type="http://schemas.openxmlformats.org/officeDocument/2006/relationships/image" Target="../media/image9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5.jpeg"/><Relationship Id="rId12" Type="http://schemas.openxmlformats.org/officeDocument/2006/relationships/image" Target="../media/image87.jpeg"/><Relationship Id="rId1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jpe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86.jpe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98.jpeg"/><Relationship Id="rId10" Type="http://schemas.openxmlformats.org/officeDocument/2006/relationships/image" Target="../media/image72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1.jpeg"/><Relationship Id="rId1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0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7.wmf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0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jpeg"/><Relationship Id="rId4" Type="http://schemas.openxmlformats.org/officeDocument/2006/relationships/image" Target="../media/image1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jpe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63525" y="1512888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principles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47650" y="2527300"/>
            <a:ext cx="2064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selected  spin systems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219075" y="1990725"/>
            <a:ext cx="27526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quantum  mechanical  theory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Spin Systems , 1D Spectra</a:t>
            </a:r>
            <a:endParaRPr lang="en-US" b="0" dirty="0">
              <a:solidFill>
                <a:srgbClr val="66FFFF"/>
              </a:solidFill>
            </a:endParaRPr>
          </a:p>
        </p:txBody>
      </p:sp>
      <p:pic>
        <p:nvPicPr>
          <p:cNvPr id="223244" name="Picture 1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422" name="Picture 78" descr="andrae14_13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041107" y="-573881"/>
            <a:ext cx="2692400" cy="5126037"/>
          </a:xfrm>
          <a:prstGeom prst="rect">
            <a:avLst/>
          </a:prstGeom>
          <a:noFill/>
        </p:spPr>
      </p:pic>
      <p:pic>
        <p:nvPicPr>
          <p:cNvPr id="313423" name="Picture 79" descr="andrae14_13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44294" y="1246981"/>
            <a:ext cx="2692400" cy="5126038"/>
          </a:xfrm>
          <a:prstGeom prst="rect">
            <a:avLst/>
          </a:prstGeom>
          <a:noFill/>
        </p:spPr>
      </p:pic>
      <p:pic>
        <p:nvPicPr>
          <p:cNvPr id="313424" name="Picture 80" descr="andrae14_13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34782" y="2948781"/>
            <a:ext cx="2692400" cy="5126037"/>
          </a:xfrm>
          <a:prstGeom prst="rect">
            <a:avLst/>
          </a:prstGeom>
          <a:noFill/>
        </p:spPr>
      </p:pic>
      <p:pic>
        <p:nvPicPr>
          <p:cNvPr id="313427" name="Picture 83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85888" y="-23813"/>
            <a:ext cx="1143000" cy="2562225"/>
          </a:xfrm>
          <a:prstGeom prst="rect">
            <a:avLst/>
          </a:prstGeom>
          <a:noFill/>
        </p:spPr>
      </p:pic>
      <p:pic>
        <p:nvPicPr>
          <p:cNvPr id="313428" name="Picture 84" descr="klaus1_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303338" y="2711450"/>
            <a:ext cx="1143000" cy="2562225"/>
          </a:xfrm>
          <a:prstGeom prst="rect">
            <a:avLst/>
          </a:prstGeom>
          <a:noFill/>
        </p:spPr>
      </p:pic>
      <p:pic>
        <p:nvPicPr>
          <p:cNvPr id="313429" name="Picture 85" descr="klaus1_13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260476" y="5005387"/>
            <a:ext cx="1143000" cy="2562225"/>
          </a:xfrm>
          <a:prstGeom prst="rect">
            <a:avLst/>
          </a:prstGeom>
          <a:noFill/>
        </p:spPr>
      </p:pic>
      <p:pic>
        <p:nvPicPr>
          <p:cNvPr id="313431" name="Picture 87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85888" y="1538287"/>
            <a:ext cx="1143000" cy="2562225"/>
          </a:xfrm>
          <a:prstGeom prst="rect">
            <a:avLst/>
          </a:prstGeom>
          <a:noFill/>
        </p:spPr>
      </p:pic>
      <p:sp>
        <p:nvSpPr>
          <p:cNvPr id="313433" name="Text Box 89"/>
          <p:cNvSpPr txBox="1">
            <a:spLocks noChangeArrowheads="1"/>
          </p:cNvSpPr>
          <p:nvPr/>
        </p:nvSpPr>
        <p:spPr bwMode="auto">
          <a:xfrm>
            <a:off x="1717675" y="1908175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6000" b="0">
                <a:solidFill>
                  <a:srgbClr val="FF0066"/>
                </a:solidFill>
                <a:latin typeface="Symbol" pitchFamily="18" charset="2"/>
              </a:rPr>
              <a:t>*</a:t>
            </a:r>
          </a:p>
        </p:txBody>
      </p:sp>
      <p:grpSp>
        <p:nvGrpSpPr>
          <p:cNvPr id="313436" name="Group 92"/>
          <p:cNvGrpSpPr>
            <a:grpSpLocks/>
          </p:cNvGrpSpPr>
          <p:nvPr/>
        </p:nvGrpSpPr>
        <p:grpSpPr bwMode="auto">
          <a:xfrm>
            <a:off x="3752850" y="790575"/>
            <a:ext cx="1524000" cy="523875"/>
            <a:chOff x="2364" y="498"/>
            <a:chExt cx="960" cy="330"/>
          </a:xfrm>
        </p:grpSpPr>
        <p:sp>
          <p:nvSpPr>
            <p:cNvPr id="313430" name="Line 86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35" name="Text Box 91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 dirty="0">
                  <a:solidFill>
                    <a:srgbClr val="FF0066"/>
                  </a:solidFill>
                </a:rPr>
                <a:t>FT</a:t>
              </a:r>
            </a:p>
          </p:txBody>
        </p:sp>
      </p:grpSp>
      <p:grpSp>
        <p:nvGrpSpPr>
          <p:cNvPr id="313437" name="Group 93"/>
          <p:cNvGrpSpPr>
            <a:grpSpLocks/>
          </p:cNvGrpSpPr>
          <p:nvPr/>
        </p:nvGrpSpPr>
        <p:grpSpPr bwMode="auto">
          <a:xfrm>
            <a:off x="3695700" y="3324225"/>
            <a:ext cx="1524000" cy="523875"/>
            <a:chOff x="2364" y="498"/>
            <a:chExt cx="960" cy="330"/>
          </a:xfrm>
        </p:grpSpPr>
        <p:sp>
          <p:nvSpPr>
            <p:cNvPr id="313438" name="Line 94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39" name="Text Box 95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>
                  <a:solidFill>
                    <a:srgbClr val="FF0066"/>
                  </a:solidFill>
                </a:rPr>
                <a:t>FT</a:t>
              </a:r>
            </a:p>
          </p:txBody>
        </p:sp>
      </p:grpSp>
      <p:pic>
        <p:nvPicPr>
          <p:cNvPr id="313440" name="Picture 96" descr="klaus1_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366838" y="3881437"/>
            <a:ext cx="1143000" cy="2562225"/>
          </a:xfrm>
          <a:prstGeom prst="rect">
            <a:avLst/>
          </a:prstGeom>
          <a:noFill/>
        </p:spPr>
      </p:pic>
      <p:sp>
        <p:nvSpPr>
          <p:cNvPr id="313441" name="Text Box 97"/>
          <p:cNvSpPr txBox="1">
            <a:spLocks noChangeArrowheads="1"/>
          </p:cNvSpPr>
          <p:nvPr/>
        </p:nvSpPr>
        <p:spPr bwMode="auto">
          <a:xfrm>
            <a:off x="1793875" y="4251325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6000" b="0">
                <a:solidFill>
                  <a:srgbClr val="FF0066"/>
                </a:solidFill>
                <a:latin typeface="Symbol" pitchFamily="18" charset="2"/>
              </a:rPr>
              <a:t>*</a:t>
            </a:r>
          </a:p>
        </p:txBody>
      </p:sp>
      <p:grpSp>
        <p:nvGrpSpPr>
          <p:cNvPr id="313442" name="Group 98"/>
          <p:cNvGrpSpPr>
            <a:grpSpLocks/>
          </p:cNvGrpSpPr>
          <p:nvPr/>
        </p:nvGrpSpPr>
        <p:grpSpPr bwMode="auto">
          <a:xfrm>
            <a:off x="3619500" y="5476875"/>
            <a:ext cx="1524000" cy="523875"/>
            <a:chOff x="2364" y="498"/>
            <a:chExt cx="960" cy="330"/>
          </a:xfrm>
        </p:grpSpPr>
        <p:sp>
          <p:nvSpPr>
            <p:cNvPr id="313443" name="Line 99"/>
            <p:cNvSpPr>
              <a:spLocks noChangeShapeType="1"/>
            </p:cNvSpPr>
            <p:nvPr/>
          </p:nvSpPr>
          <p:spPr bwMode="auto">
            <a:xfrm>
              <a:off x="2364" y="828"/>
              <a:ext cx="96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3444" name="Text Box 100"/>
            <p:cNvSpPr txBox="1">
              <a:spLocks noChangeArrowheads="1"/>
            </p:cNvSpPr>
            <p:nvPr/>
          </p:nvSpPr>
          <p:spPr bwMode="auto">
            <a:xfrm>
              <a:off x="2582" y="498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800" b="0">
                  <a:solidFill>
                    <a:srgbClr val="FF0066"/>
                  </a:solidFill>
                </a:rPr>
                <a:t>FT</a:t>
              </a:r>
            </a:p>
          </p:txBody>
        </p:sp>
      </p:grpSp>
      <p:sp>
        <p:nvSpPr>
          <p:cNvPr id="313445" name="Rectangle 101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(</a:t>
            </a:r>
            <a:r>
              <a:rPr lang="en-US" dirty="0" smtClean="0"/>
              <a:t>Splitting Pattern , Convolution</a:t>
            </a:r>
            <a:r>
              <a:rPr lang="de-DE" dirty="0" smtClean="0"/>
              <a:t>)</a:t>
            </a:r>
            <a:endParaRPr lang="de-DE" sz="4400" b="0" dirty="0">
              <a:solidFill>
                <a:schemeClr val="tx2"/>
              </a:solidFill>
            </a:endParaRPr>
          </a:p>
        </p:txBody>
      </p:sp>
      <p:pic>
        <p:nvPicPr>
          <p:cNvPr id="313446" name="Picture 10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4" name="Picture 8" descr="andrae14_13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23151" y="1586707"/>
            <a:ext cx="6440487" cy="4102100"/>
          </a:xfrm>
          <a:prstGeom prst="rect">
            <a:avLst/>
          </a:prstGeom>
          <a:noFill/>
        </p:spPr>
      </p:pic>
      <p:grpSp>
        <p:nvGrpSpPr>
          <p:cNvPr id="316428" name="Group 12"/>
          <p:cNvGrpSpPr>
            <a:grpSpLocks/>
          </p:cNvGrpSpPr>
          <p:nvPr/>
        </p:nvGrpSpPr>
        <p:grpSpPr bwMode="auto">
          <a:xfrm>
            <a:off x="3879850" y="2970213"/>
            <a:ext cx="5264150" cy="3695700"/>
            <a:chOff x="2606" y="1608"/>
            <a:chExt cx="3316" cy="2328"/>
          </a:xfrm>
        </p:grpSpPr>
        <p:pic>
          <p:nvPicPr>
            <p:cNvPr id="316425" name="Picture 9" descr="klaus1_1h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237" y="1108"/>
              <a:ext cx="2053" cy="3316"/>
            </a:xfrm>
            <a:prstGeom prst="rect">
              <a:avLst/>
            </a:prstGeom>
            <a:noFill/>
          </p:spPr>
        </p:pic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2700" y="1608"/>
              <a:ext cx="612" cy="2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16420" name="Picture 4" descr="andrae14_13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50119" y="2685256"/>
            <a:ext cx="2692400" cy="4592638"/>
          </a:xfrm>
          <a:prstGeom prst="rect">
            <a:avLst/>
          </a:prstGeom>
          <a:noFill/>
        </p:spPr>
      </p:pic>
      <p:pic>
        <p:nvPicPr>
          <p:cNvPr id="316422" name="Picture 6" descr="klaus1_13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60338" y="206375"/>
            <a:ext cx="3506788" cy="3608387"/>
          </a:xfrm>
          <a:prstGeom prst="rect">
            <a:avLst/>
          </a:prstGeom>
          <a:noFill/>
        </p:spPr>
      </p:pic>
      <p:pic>
        <p:nvPicPr>
          <p:cNvPr id="316423" name="Picture 7" descr="andrae14_13c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14375" y="-97790"/>
            <a:ext cx="3163888" cy="4592638"/>
          </a:xfrm>
          <a:prstGeom prst="rect">
            <a:avLst/>
          </a:prstGeom>
          <a:noFill/>
        </p:spPr>
      </p:pic>
      <p:pic>
        <p:nvPicPr>
          <p:cNvPr id="316431" name="Picture 1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3209925" y="1460500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3090863" y="43735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CD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Cl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426325" y="3881438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Rectangle 101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(</a:t>
            </a:r>
            <a:r>
              <a:rPr lang="en-US" dirty="0" smtClean="0"/>
              <a:t>Splitting Pattern , Convolution</a:t>
            </a:r>
            <a:r>
              <a:rPr lang="de-DE" dirty="0" smtClean="0"/>
              <a:t>)</a:t>
            </a:r>
            <a:endParaRPr lang="de-DE" sz="4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3" grpId="0"/>
      <p:bldP spid="316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Bild1_wefel1"/>
          <p:cNvPicPr>
            <a:picLocks noChangeAspect="1" noChangeArrowheads="1"/>
          </p:cNvPicPr>
          <p:nvPr/>
        </p:nvPicPr>
        <p:blipFill>
          <a:blip r:embed="rId3">
            <a:lum bright="-11000" contrast="30000"/>
          </a:blip>
          <a:srcRect/>
          <a:stretch>
            <a:fillRect/>
          </a:stretch>
        </p:blipFill>
        <p:spPr bwMode="auto">
          <a:xfrm>
            <a:off x="739775" y="1285875"/>
            <a:ext cx="7285038" cy="5078413"/>
          </a:xfrm>
          <a:prstGeom prst="rect">
            <a:avLst/>
          </a:prstGeom>
          <a:noFill/>
        </p:spPr>
      </p:pic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2266950" y="990600"/>
          <a:ext cx="2066925" cy="1490663"/>
        </p:xfrm>
        <a:graphic>
          <a:graphicData uri="http://schemas.openxmlformats.org/presentationml/2006/ole">
            <p:oleObj spid="_x0000_s277514" name="CS ChemDraw Drawing" r:id="rId4" imgW="7302759" imgH="4957665" progId="ChemDraw.Document.6.0">
              <p:embed/>
            </p:oleObj>
          </a:graphicData>
        </a:graphic>
      </p:graphicFrame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192135" y="4918075"/>
            <a:ext cx="823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Olefine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5918538" y="4950535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Ring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3441700" y="8842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436938" y="1968500"/>
            <a:ext cx="1587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4906152" y="4928478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CH</a:t>
            </a:r>
            <a:r>
              <a:rPr lang="de-DE" sz="800">
                <a:solidFill>
                  <a:schemeClr val="tx1"/>
                </a:solidFill>
              </a:rPr>
              <a:t>2 </a:t>
            </a:r>
            <a:r>
              <a:rPr lang="de-DE" sz="12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1449388" y="717550"/>
            <a:ext cx="168275" cy="209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6499225" y="619125"/>
            <a:ext cx="1168400" cy="78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7515" name="Group 11"/>
          <p:cNvGrpSpPr>
            <a:grpSpLocks/>
          </p:cNvGrpSpPr>
          <p:nvPr/>
        </p:nvGrpSpPr>
        <p:grpSpPr bwMode="auto">
          <a:xfrm>
            <a:off x="1990725" y="784225"/>
            <a:ext cx="6861175" cy="5335588"/>
            <a:chOff x="1254" y="494"/>
            <a:chExt cx="4322" cy="3361"/>
          </a:xfrm>
        </p:grpSpPr>
        <p:sp>
          <p:nvSpPr>
            <p:cNvPr id="277516" name="Text Box 12"/>
            <p:cNvSpPr txBox="1">
              <a:spLocks noChangeArrowheads="1"/>
            </p:cNvSpPr>
            <p:nvPr/>
          </p:nvSpPr>
          <p:spPr bwMode="auto">
            <a:xfrm>
              <a:off x="1569" y="494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sp>
          <p:nvSpPr>
            <p:cNvPr id="277517" name="Text Box 13"/>
            <p:cNvSpPr txBox="1">
              <a:spLocks noChangeArrowheads="1"/>
            </p:cNvSpPr>
            <p:nvPr/>
          </p:nvSpPr>
          <p:spPr bwMode="auto">
            <a:xfrm>
              <a:off x="1278" y="671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1254" y="974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0066"/>
                  </a:solidFill>
                </a:rPr>
                <a:t>H</a:t>
              </a:r>
              <a:r>
                <a:rPr lang="de-DE" sz="800">
                  <a:solidFill>
                    <a:srgbClr val="FF0066"/>
                  </a:solidFill>
                </a:rPr>
                <a:t>2</a:t>
              </a:r>
              <a:endParaRPr lang="de-DE" sz="1200">
                <a:solidFill>
                  <a:srgbClr val="FF0066"/>
                </a:solidFill>
              </a:endParaRPr>
            </a:p>
          </p:txBody>
        </p:sp>
        <p:pic>
          <p:nvPicPr>
            <p:cNvPr id="277519" name="Picture 15" descr="wf_ring1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</a:blip>
            <a:srcRect l="11507" t="23170" r="5186" b="6079"/>
            <a:stretch>
              <a:fillRect/>
            </a:stretch>
          </p:blipFill>
          <p:spPr bwMode="auto">
            <a:xfrm>
              <a:off x="3511" y="880"/>
              <a:ext cx="2065" cy="2165"/>
            </a:xfrm>
            <a:prstGeom prst="rect">
              <a:avLst/>
            </a:prstGeom>
            <a:noFill/>
          </p:spPr>
        </p:pic>
        <p:sp>
          <p:nvSpPr>
            <p:cNvPr id="277520" name="Rectangle 16"/>
            <p:cNvSpPr>
              <a:spLocks noChangeArrowheads="1"/>
            </p:cNvSpPr>
            <p:nvPr/>
          </p:nvSpPr>
          <p:spPr bwMode="auto">
            <a:xfrm>
              <a:off x="3885" y="3296"/>
              <a:ext cx="236" cy="55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7521" name="Group 17"/>
          <p:cNvGrpSpPr>
            <a:grpSpLocks/>
          </p:cNvGrpSpPr>
          <p:nvPr/>
        </p:nvGrpSpPr>
        <p:grpSpPr bwMode="auto">
          <a:xfrm>
            <a:off x="2914650" y="1046163"/>
            <a:ext cx="2655888" cy="5100637"/>
            <a:chOff x="1836" y="659"/>
            <a:chExt cx="1673" cy="3213"/>
          </a:xfrm>
        </p:grpSpPr>
        <p:sp>
          <p:nvSpPr>
            <p:cNvPr id="277522" name="Text Box 18"/>
            <p:cNvSpPr txBox="1">
              <a:spLocks noChangeArrowheads="1"/>
            </p:cNvSpPr>
            <p:nvPr/>
          </p:nvSpPr>
          <p:spPr bwMode="auto">
            <a:xfrm>
              <a:off x="1836" y="13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rgbClr val="FF0066"/>
                  </a:solidFill>
                </a:rPr>
                <a:t>H</a:t>
              </a:r>
            </a:p>
          </p:txBody>
        </p:sp>
        <p:sp>
          <p:nvSpPr>
            <p:cNvPr id="277523" name="Text Box 19"/>
            <p:cNvSpPr txBox="1">
              <a:spLocks noChangeArrowheads="1"/>
            </p:cNvSpPr>
            <p:nvPr/>
          </p:nvSpPr>
          <p:spPr bwMode="auto">
            <a:xfrm>
              <a:off x="2370" y="659"/>
              <a:ext cx="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accent2"/>
                  </a:solidFill>
                </a:rPr>
                <a:t>H</a:t>
              </a:r>
              <a:r>
                <a:rPr lang="de-DE" sz="800">
                  <a:solidFill>
                    <a:schemeClr val="accent2"/>
                  </a:solidFill>
                </a:rPr>
                <a:t>2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pic>
          <p:nvPicPr>
            <p:cNvPr id="277524" name="Picture 20" descr="wf_chch21"/>
            <p:cNvPicPr>
              <a:picLocks noChangeAspect="1" noChangeArrowheads="1"/>
            </p:cNvPicPr>
            <p:nvPr/>
          </p:nvPicPr>
          <p:blipFill>
            <a:blip r:embed="rId6">
              <a:lum bright="-12000" contrast="30000"/>
            </a:blip>
            <a:srcRect l="13237" t="25327" r="6903" b="4112"/>
            <a:stretch>
              <a:fillRect/>
            </a:stretch>
          </p:blipFill>
          <p:spPr bwMode="auto">
            <a:xfrm>
              <a:off x="2180" y="1646"/>
              <a:ext cx="1269" cy="1394"/>
            </a:xfrm>
            <a:prstGeom prst="rect">
              <a:avLst/>
            </a:prstGeom>
            <a:noFill/>
          </p:spPr>
        </p:pic>
        <p:sp>
          <p:nvSpPr>
            <p:cNvPr id="277525" name="Line 21"/>
            <p:cNvSpPr>
              <a:spLocks noChangeShapeType="1"/>
            </p:cNvSpPr>
            <p:nvPr/>
          </p:nvSpPr>
          <p:spPr bwMode="auto">
            <a:xfrm>
              <a:off x="2437" y="1746"/>
              <a:ext cx="0" cy="1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7526" name="Line 22"/>
            <p:cNvSpPr>
              <a:spLocks noChangeShapeType="1"/>
            </p:cNvSpPr>
            <p:nvPr/>
          </p:nvSpPr>
          <p:spPr bwMode="auto">
            <a:xfrm>
              <a:off x="3075" y="2269"/>
              <a:ext cx="0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7527" name="Rectangle 23"/>
            <p:cNvSpPr>
              <a:spLocks noChangeArrowheads="1"/>
            </p:cNvSpPr>
            <p:nvPr/>
          </p:nvSpPr>
          <p:spPr bwMode="auto">
            <a:xfrm>
              <a:off x="3137" y="3288"/>
              <a:ext cx="372" cy="58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77528" name="Group 24"/>
          <p:cNvGrpSpPr>
            <a:grpSpLocks/>
          </p:cNvGrpSpPr>
          <p:nvPr/>
        </p:nvGrpSpPr>
        <p:grpSpPr bwMode="auto">
          <a:xfrm>
            <a:off x="162905" y="650267"/>
            <a:ext cx="3413125" cy="5440363"/>
            <a:chOff x="121" y="428"/>
            <a:chExt cx="2150" cy="3427"/>
          </a:xfrm>
        </p:grpSpPr>
        <p:grpSp>
          <p:nvGrpSpPr>
            <p:cNvPr id="277529" name="Group 25"/>
            <p:cNvGrpSpPr>
              <a:grpSpLocks/>
            </p:cNvGrpSpPr>
            <p:nvPr/>
          </p:nvGrpSpPr>
          <p:grpSpPr bwMode="auto">
            <a:xfrm>
              <a:off x="121" y="428"/>
              <a:ext cx="2150" cy="2582"/>
              <a:chOff x="121" y="428"/>
              <a:chExt cx="2150" cy="2582"/>
            </a:xfrm>
          </p:grpSpPr>
          <p:sp>
            <p:nvSpPr>
              <p:cNvPr id="277530" name="Text Box 26"/>
              <p:cNvSpPr txBox="1">
                <a:spLocks noChangeArrowheads="1"/>
              </p:cNvSpPr>
              <p:nvPr/>
            </p:nvSpPr>
            <p:spPr bwMode="auto">
              <a:xfrm>
                <a:off x="2079" y="428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>
                    <a:solidFill>
                      <a:schemeClr val="accent2"/>
                    </a:solidFill>
                  </a:rPr>
                  <a:t>H</a:t>
                </a:r>
              </a:p>
            </p:txBody>
          </p:sp>
          <p:pic>
            <p:nvPicPr>
              <p:cNvPr id="277531" name="Picture 27" descr="wf_ol1"/>
              <p:cNvPicPr>
                <a:picLocks noChangeAspect="1" noChangeArrowheads="1"/>
              </p:cNvPicPr>
              <p:nvPr/>
            </p:nvPicPr>
            <p:blipFill>
              <a:blip r:embed="rId7">
                <a:lum bright="-12000" contrast="30000"/>
              </a:blip>
              <a:srcRect l="40088" t="8905" r="16962" b="4112"/>
              <a:stretch>
                <a:fillRect/>
              </a:stretch>
            </p:blipFill>
            <p:spPr bwMode="auto">
              <a:xfrm>
                <a:off x="121" y="1785"/>
                <a:ext cx="913" cy="1225"/>
              </a:xfrm>
              <a:prstGeom prst="rect">
                <a:avLst/>
              </a:prstGeom>
              <a:noFill/>
            </p:spPr>
          </p:pic>
          <p:pic>
            <p:nvPicPr>
              <p:cNvPr id="277532" name="Picture 28" descr="wf_ol2"/>
              <p:cNvPicPr>
                <a:picLocks noChangeAspect="1" noChangeArrowheads="1"/>
              </p:cNvPicPr>
              <p:nvPr/>
            </p:nvPicPr>
            <p:blipFill>
              <a:blip r:embed="rId8">
                <a:lum bright="-12000" contrast="30000"/>
              </a:blip>
              <a:srcRect l="24789" t="17375" r="16962" b="4330"/>
              <a:stretch>
                <a:fillRect/>
              </a:stretch>
            </p:blipFill>
            <p:spPr bwMode="auto">
              <a:xfrm>
                <a:off x="1146" y="1815"/>
                <a:ext cx="952" cy="1193"/>
              </a:xfrm>
              <a:prstGeom prst="rect">
                <a:avLst/>
              </a:prstGeom>
              <a:noFill/>
            </p:spPr>
          </p:pic>
          <p:sp>
            <p:nvSpPr>
              <p:cNvPr id="277533" name="Text Box 29"/>
              <p:cNvSpPr txBox="1">
                <a:spLocks noChangeArrowheads="1"/>
              </p:cNvSpPr>
              <p:nvPr/>
            </p:nvSpPr>
            <p:spPr bwMode="auto">
              <a:xfrm>
                <a:off x="2080" y="1273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>
                    <a:solidFill>
                      <a:srgbClr val="FF0066"/>
                    </a:solidFill>
                  </a:rPr>
                  <a:t>H</a:t>
                </a:r>
              </a:p>
            </p:txBody>
          </p:sp>
          <p:sp>
            <p:nvSpPr>
              <p:cNvPr id="277534" name="Line 30"/>
              <p:cNvSpPr>
                <a:spLocks noChangeShapeType="1"/>
              </p:cNvSpPr>
              <p:nvPr/>
            </p:nvSpPr>
            <p:spPr bwMode="auto">
              <a:xfrm flipV="1">
                <a:off x="1577" y="1595"/>
                <a:ext cx="0" cy="1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35" name="Line 31"/>
              <p:cNvSpPr>
                <a:spLocks noChangeShapeType="1"/>
              </p:cNvSpPr>
              <p:nvPr/>
            </p:nvSpPr>
            <p:spPr bwMode="auto">
              <a:xfrm flipV="1">
                <a:off x="576" y="1666"/>
                <a:ext cx="0" cy="19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7536" name="Rectangle 32"/>
            <p:cNvSpPr>
              <a:spLocks noChangeArrowheads="1"/>
            </p:cNvSpPr>
            <p:nvPr/>
          </p:nvSpPr>
          <p:spPr bwMode="auto">
            <a:xfrm>
              <a:off x="1187" y="3421"/>
              <a:ext cx="62" cy="4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2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537" name="Rectangle 33"/>
            <p:cNvSpPr>
              <a:spLocks noChangeArrowheads="1"/>
            </p:cNvSpPr>
            <p:nvPr/>
          </p:nvSpPr>
          <p:spPr bwMode="auto">
            <a:xfrm>
              <a:off x="1993" y="3421"/>
              <a:ext cx="62" cy="4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2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77540" name="Picture 36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7541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895600" y="20828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H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31" name="Rectangle 10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Beispiel</a:t>
            </a:r>
          </a:p>
        </p:txBody>
      </p:sp>
      <p:grpSp>
        <p:nvGrpSpPr>
          <p:cNvPr id="278530" name="Group 2"/>
          <p:cNvGrpSpPr>
            <a:grpSpLocks/>
          </p:cNvGrpSpPr>
          <p:nvPr/>
        </p:nvGrpSpPr>
        <p:grpSpPr bwMode="auto">
          <a:xfrm>
            <a:off x="296863" y="1322388"/>
            <a:ext cx="8181975" cy="5535612"/>
            <a:chOff x="102" y="4853"/>
            <a:chExt cx="5154" cy="3487"/>
          </a:xfrm>
        </p:grpSpPr>
        <p:grpSp>
          <p:nvGrpSpPr>
            <p:cNvPr id="278531" name="Group 3"/>
            <p:cNvGrpSpPr>
              <a:grpSpLocks/>
            </p:cNvGrpSpPr>
            <p:nvPr/>
          </p:nvGrpSpPr>
          <p:grpSpPr bwMode="auto">
            <a:xfrm>
              <a:off x="102" y="4853"/>
              <a:ext cx="5154" cy="3487"/>
              <a:chOff x="215" y="4570"/>
              <a:chExt cx="5154" cy="3487"/>
            </a:xfrm>
          </p:grpSpPr>
          <p:pic>
            <p:nvPicPr>
              <p:cNvPr id="278532" name="Picture 4" descr="wefeqax300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90000"/>
              </a:blip>
              <a:srcRect/>
              <a:stretch>
                <a:fillRect/>
              </a:stretch>
            </p:blipFill>
            <p:spPr bwMode="auto">
              <a:xfrm>
                <a:off x="329" y="4570"/>
                <a:ext cx="5040" cy="344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8533" name="Rectangle 5"/>
              <p:cNvSpPr>
                <a:spLocks noChangeArrowheads="1"/>
              </p:cNvSpPr>
              <p:nvPr/>
            </p:nvSpPr>
            <p:spPr bwMode="auto">
              <a:xfrm>
                <a:off x="5091" y="4882"/>
                <a:ext cx="85" cy="31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78534" name="Rectangle 6"/>
              <p:cNvSpPr>
                <a:spLocks noChangeArrowheads="1"/>
              </p:cNvSpPr>
              <p:nvPr/>
            </p:nvSpPr>
            <p:spPr bwMode="auto">
              <a:xfrm>
                <a:off x="215" y="4570"/>
                <a:ext cx="567" cy="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78535" name="Rectangle 7"/>
              <p:cNvSpPr>
                <a:spLocks noChangeArrowheads="1"/>
              </p:cNvSpPr>
              <p:nvPr/>
            </p:nvSpPr>
            <p:spPr bwMode="auto">
              <a:xfrm>
                <a:off x="414" y="7745"/>
                <a:ext cx="4706" cy="3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278536" name="Rectangle 8"/>
            <p:cNvSpPr>
              <a:spLocks noChangeArrowheads="1"/>
            </p:cNvSpPr>
            <p:nvPr/>
          </p:nvSpPr>
          <p:spPr bwMode="auto">
            <a:xfrm>
              <a:off x="470" y="4882"/>
              <a:ext cx="4706" cy="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971550" y="6489700"/>
            <a:ext cx="74707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8538" name="Rectangle 10"/>
          <p:cNvSpPr>
            <a:spLocks noChangeArrowheads="1"/>
          </p:cNvSpPr>
          <p:nvPr/>
        </p:nvSpPr>
        <p:spPr bwMode="auto">
          <a:xfrm>
            <a:off x="1870075" y="6489700"/>
            <a:ext cx="747077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9475788" y="21224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000" dirty="0">
              <a:solidFill>
                <a:schemeClr val="accent2"/>
              </a:solidFill>
              <a:latin typeface="MT Extra" pitchFamily="18" charset="2"/>
            </a:endParaRPr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10061575" y="9969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4F9B4D"/>
                </a:solidFill>
                <a:latin typeface="MT Extra" pitchFamily="18" charset="2"/>
              </a:rPr>
              <a:t>H</a:t>
            </a:r>
          </a:p>
        </p:txBody>
      </p: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701675" y="1042988"/>
            <a:ext cx="7021513" cy="4186237"/>
            <a:chOff x="442" y="657"/>
            <a:chExt cx="4423" cy="2637"/>
          </a:xfrm>
        </p:grpSpPr>
        <p:sp>
          <p:nvSpPr>
            <p:cNvPr id="278542" name="Line 14"/>
            <p:cNvSpPr>
              <a:spLocks noChangeShapeType="1"/>
            </p:cNvSpPr>
            <p:nvPr/>
          </p:nvSpPr>
          <p:spPr bwMode="auto">
            <a:xfrm flipV="1">
              <a:off x="4751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3" name="Line 15"/>
            <p:cNvSpPr>
              <a:spLocks noChangeShapeType="1"/>
            </p:cNvSpPr>
            <p:nvPr/>
          </p:nvSpPr>
          <p:spPr bwMode="auto">
            <a:xfrm flipV="1">
              <a:off x="4864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4" name="Line 16"/>
            <p:cNvSpPr>
              <a:spLocks noChangeShapeType="1"/>
            </p:cNvSpPr>
            <p:nvPr/>
          </p:nvSpPr>
          <p:spPr bwMode="auto">
            <a:xfrm flipV="1">
              <a:off x="4638" y="312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5" name="Line 17"/>
            <p:cNvSpPr>
              <a:spLocks noChangeShapeType="1"/>
            </p:cNvSpPr>
            <p:nvPr/>
          </p:nvSpPr>
          <p:spPr bwMode="auto">
            <a:xfrm>
              <a:off x="4638" y="3124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1774" y="65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  <p:sp>
          <p:nvSpPr>
            <p:cNvPr id="278547" name="Line 19"/>
            <p:cNvSpPr>
              <a:spLocks noChangeShapeType="1"/>
            </p:cNvSpPr>
            <p:nvPr/>
          </p:nvSpPr>
          <p:spPr bwMode="auto">
            <a:xfrm flipV="1">
              <a:off x="4440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8" name="Line 20"/>
            <p:cNvSpPr>
              <a:spLocks noChangeShapeType="1"/>
            </p:cNvSpPr>
            <p:nvPr/>
          </p:nvSpPr>
          <p:spPr bwMode="auto">
            <a:xfrm flipV="1">
              <a:off x="4553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49" name="Line 21"/>
            <p:cNvSpPr>
              <a:spLocks noChangeShapeType="1"/>
            </p:cNvSpPr>
            <p:nvPr/>
          </p:nvSpPr>
          <p:spPr bwMode="auto">
            <a:xfrm flipV="1">
              <a:off x="4327" y="1990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0" name="Line 22"/>
            <p:cNvSpPr>
              <a:spLocks noChangeShapeType="1"/>
            </p:cNvSpPr>
            <p:nvPr/>
          </p:nvSpPr>
          <p:spPr bwMode="auto">
            <a:xfrm>
              <a:off x="4327" y="1990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1" name="Line 23"/>
            <p:cNvSpPr>
              <a:spLocks noChangeShapeType="1"/>
            </p:cNvSpPr>
            <p:nvPr/>
          </p:nvSpPr>
          <p:spPr bwMode="auto">
            <a:xfrm flipV="1">
              <a:off x="4184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2" name="Line 24"/>
            <p:cNvSpPr>
              <a:spLocks noChangeShapeType="1"/>
            </p:cNvSpPr>
            <p:nvPr/>
          </p:nvSpPr>
          <p:spPr bwMode="auto">
            <a:xfrm flipV="1">
              <a:off x="4297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3" name="Line 25"/>
            <p:cNvSpPr>
              <a:spLocks noChangeShapeType="1"/>
            </p:cNvSpPr>
            <p:nvPr/>
          </p:nvSpPr>
          <p:spPr bwMode="auto">
            <a:xfrm flipV="1">
              <a:off x="4071" y="1621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4" name="Line 26"/>
            <p:cNvSpPr>
              <a:spLocks noChangeShapeType="1"/>
            </p:cNvSpPr>
            <p:nvPr/>
          </p:nvSpPr>
          <p:spPr bwMode="auto">
            <a:xfrm>
              <a:off x="4071" y="1621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5" name="Line 27"/>
            <p:cNvSpPr>
              <a:spLocks noChangeShapeType="1"/>
            </p:cNvSpPr>
            <p:nvPr/>
          </p:nvSpPr>
          <p:spPr bwMode="auto">
            <a:xfrm flipV="1">
              <a:off x="3901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6" name="Line 28"/>
            <p:cNvSpPr>
              <a:spLocks noChangeShapeType="1"/>
            </p:cNvSpPr>
            <p:nvPr/>
          </p:nvSpPr>
          <p:spPr bwMode="auto">
            <a:xfrm flipV="1">
              <a:off x="4014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7" name="Line 29"/>
            <p:cNvSpPr>
              <a:spLocks noChangeShapeType="1"/>
            </p:cNvSpPr>
            <p:nvPr/>
          </p:nvSpPr>
          <p:spPr bwMode="auto">
            <a:xfrm flipV="1">
              <a:off x="3788" y="278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8" name="Line 30"/>
            <p:cNvSpPr>
              <a:spLocks noChangeShapeType="1"/>
            </p:cNvSpPr>
            <p:nvPr/>
          </p:nvSpPr>
          <p:spPr bwMode="auto">
            <a:xfrm>
              <a:off x="3788" y="2784"/>
              <a:ext cx="226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59" name="Text Box 31"/>
            <p:cNvSpPr txBox="1">
              <a:spLocks noChangeArrowheads="1"/>
            </p:cNvSpPr>
            <p:nvPr/>
          </p:nvSpPr>
          <p:spPr bwMode="auto">
            <a:xfrm>
              <a:off x="442" y="99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sp>
        <p:nvSpPr>
          <p:cNvPr id="278560" name="Text Box 32"/>
          <p:cNvSpPr txBox="1">
            <a:spLocks noChangeArrowheads="1"/>
          </p:cNvSpPr>
          <p:nvPr/>
        </p:nvSpPr>
        <p:spPr bwMode="auto">
          <a:xfrm>
            <a:off x="-1595438" y="13144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4F9B4D"/>
                </a:solidFill>
              </a:rPr>
              <a:t>H</a:t>
            </a:r>
          </a:p>
        </p:txBody>
      </p:sp>
      <p:grpSp>
        <p:nvGrpSpPr>
          <p:cNvPr id="278561" name="Group 33"/>
          <p:cNvGrpSpPr>
            <a:grpSpLocks/>
          </p:cNvGrpSpPr>
          <p:nvPr/>
        </p:nvGrpSpPr>
        <p:grpSpPr bwMode="auto">
          <a:xfrm>
            <a:off x="925195" y="1254760"/>
            <a:ext cx="6805613" cy="1322388"/>
            <a:chOff x="550" y="829"/>
            <a:chExt cx="4287" cy="833"/>
          </a:xfrm>
        </p:grpSpPr>
        <p:sp>
          <p:nvSpPr>
            <p:cNvPr id="278562" name="Line 34"/>
            <p:cNvSpPr>
              <a:spLocks noChangeShapeType="1"/>
            </p:cNvSpPr>
            <p:nvPr/>
          </p:nvSpPr>
          <p:spPr bwMode="auto">
            <a:xfrm>
              <a:off x="415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3" name="Line 35"/>
            <p:cNvSpPr>
              <a:spLocks noChangeShapeType="1"/>
            </p:cNvSpPr>
            <p:nvPr/>
          </p:nvSpPr>
          <p:spPr bwMode="auto">
            <a:xfrm>
              <a:off x="449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4" name="Line 36"/>
            <p:cNvSpPr>
              <a:spLocks noChangeShapeType="1"/>
            </p:cNvSpPr>
            <p:nvPr/>
          </p:nvSpPr>
          <p:spPr bwMode="auto">
            <a:xfrm>
              <a:off x="449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5" name="Line 37"/>
            <p:cNvSpPr>
              <a:spLocks noChangeShapeType="1"/>
            </p:cNvSpPr>
            <p:nvPr/>
          </p:nvSpPr>
          <p:spPr bwMode="auto">
            <a:xfrm>
              <a:off x="4836" y="1366"/>
              <a:ext cx="1" cy="227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6" name="Text Box 38"/>
            <p:cNvSpPr txBox="1">
              <a:spLocks noChangeArrowheads="1"/>
            </p:cNvSpPr>
            <p:nvPr/>
          </p:nvSpPr>
          <p:spPr bwMode="auto">
            <a:xfrm>
              <a:off x="867" y="150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67" name="Text Box 39"/>
            <p:cNvSpPr txBox="1">
              <a:spLocks noChangeArrowheads="1"/>
            </p:cNvSpPr>
            <p:nvPr/>
          </p:nvSpPr>
          <p:spPr bwMode="auto">
            <a:xfrm>
              <a:off x="1406" y="131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68" name="Line 40"/>
            <p:cNvSpPr>
              <a:spLocks noChangeShapeType="1"/>
            </p:cNvSpPr>
            <p:nvPr/>
          </p:nvSpPr>
          <p:spPr bwMode="auto">
            <a:xfrm flipV="1">
              <a:off x="381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69" name="Line 41"/>
            <p:cNvSpPr>
              <a:spLocks noChangeShapeType="1"/>
            </p:cNvSpPr>
            <p:nvPr/>
          </p:nvSpPr>
          <p:spPr bwMode="auto">
            <a:xfrm>
              <a:off x="3816" y="1366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0" name="Text Box 42"/>
            <p:cNvSpPr txBox="1">
              <a:spLocks noChangeArrowheads="1"/>
            </p:cNvSpPr>
            <p:nvPr/>
          </p:nvSpPr>
          <p:spPr bwMode="auto">
            <a:xfrm>
              <a:off x="550" y="829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78571" name="Line 43"/>
            <p:cNvSpPr>
              <a:spLocks noChangeShapeType="1"/>
            </p:cNvSpPr>
            <p:nvPr/>
          </p:nvSpPr>
          <p:spPr bwMode="auto">
            <a:xfrm flipV="1">
              <a:off x="4156" y="1366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278572" name="Group 44"/>
          <p:cNvGrpSpPr>
            <a:grpSpLocks/>
          </p:cNvGrpSpPr>
          <p:nvPr/>
        </p:nvGrpSpPr>
        <p:grpSpPr bwMode="auto">
          <a:xfrm>
            <a:off x="701675" y="593725"/>
            <a:ext cx="3151188" cy="2384425"/>
            <a:chOff x="442" y="374"/>
            <a:chExt cx="1985" cy="1502"/>
          </a:xfrm>
        </p:grpSpPr>
        <p:sp>
          <p:nvSpPr>
            <p:cNvPr id="278573" name="Line 45"/>
            <p:cNvSpPr>
              <a:spLocks noChangeShapeType="1"/>
            </p:cNvSpPr>
            <p:nvPr/>
          </p:nvSpPr>
          <p:spPr bwMode="auto">
            <a:xfrm>
              <a:off x="1746" y="1621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4" name="Line 46"/>
            <p:cNvSpPr>
              <a:spLocks noChangeShapeType="1"/>
            </p:cNvSpPr>
            <p:nvPr/>
          </p:nvSpPr>
          <p:spPr bwMode="auto">
            <a:xfrm>
              <a:off x="208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5" name="Line 47"/>
            <p:cNvSpPr>
              <a:spLocks noChangeShapeType="1"/>
            </p:cNvSpPr>
            <p:nvPr/>
          </p:nvSpPr>
          <p:spPr bwMode="auto">
            <a:xfrm>
              <a:off x="2086" y="1621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6" name="Line 48"/>
            <p:cNvSpPr>
              <a:spLocks noChangeShapeType="1"/>
            </p:cNvSpPr>
            <p:nvPr/>
          </p:nvSpPr>
          <p:spPr bwMode="auto">
            <a:xfrm>
              <a:off x="242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7" name="Line 49"/>
            <p:cNvSpPr>
              <a:spLocks noChangeShapeType="1"/>
            </p:cNvSpPr>
            <p:nvPr/>
          </p:nvSpPr>
          <p:spPr bwMode="auto">
            <a:xfrm flipV="1">
              <a:off x="1746" y="1621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78" name="Text Box 50"/>
            <p:cNvSpPr txBox="1">
              <a:spLocks noChangeArrowheads="1"/>
            </p:cNvSpPr>
            <p:nvPr/>
          </p:nvSpPr>
          <p:spPr bwMode="auto">
            <a:xfrm>
              <a:off x="1037" y="374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  <p:sp>
          <p:nvSpPr>
            <p:cNvPr id="278579" name="Text Box 51"/>
            <p:cNvSpPr txBox="1">
              <a:spLocks noChangeArrowheads="1"/>
            </p:cNvSpPr>
            <p:nvPr/>
          </p:nvSpPr>
          <p:spPr bwMode="auto">
            <a:xfrm>
              <a:off x="442" y="99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</p:grpSp>
      <p:grpSp>
        <p:nvGrpSpPr>
          <p:cNvPr id="278580" name="Group 52"/>
          <p:cNvGrpSpPr>
            <a:grpSpLocks/>
          </p:cNvGrpSpPr>
          <p:nvPr/>
        </p:nvGrpSpPr>
        <p:grpSpPr bwMode="auto">
          <a:xfrm>
            <a:off x="979487" y="1231900"/>
            <a:ext cx="2917825" cy="3187700"/>
            <a:chOff x="617" y="776"/>
            <a:chExt cx="1838" cy="2008"/>
          </a:xfrm>
        </p:grpSpPr>
        <p:sp>
          <p:nvSpPr>
            <p:cNvPr id="278581" name="Line 53"/>
            <p:cNvSpPr>
              <a:spLocks noChangeShapeType="1"/>
            </p:cNvSpPr>
            <p:nvPr/>
          </p:nvSpPr>
          <p:spPr bwMode="auto">
            <a:xfrm flipV="1">
              <a:off x="2199" y="190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2" name="Line 54"/>
            <p:cNvSpPr>
              <a:spLocks noChangeShapeType="1"/>
            </p:cNvSpPr>
            <p:nvPr/>
          </p:nvSpPr>
          <p:spPr bwMode="auto">
            <a:xfrm flipV="1">
              <a:off x="2086" y="190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3" name="Line 55"/>
            <p:cNvSpPr>
              <a:spLocks noChangeShapeType="1"/>
            </p:cNvSpPr>
            <p:nvPr/>
          </p:nvSpPr>
          <p:spPr bwMode="auto">
            <a:xfrm>
              <a:off x="2086" y="1905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4" name="Line 56"/>
            <p:cNvSpPr>
              <a:spLocks noChangeShapeType="1"/>
            </p:cNvSpPr>
            <p:nvPr/>
          </p:nvSpPr>
          <p:spPr bwMode="auto">
            <a:xfrm flipV="1">
              <a:off x="2454" y="261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5" name="Line 57"/>
            <p:cNvSpPr>
              <a:spLocks noChangeShapeType="1"/>
            </p:cNvSpPr>
            <p:nvPr/>
          </p:nvSpPr>
          <p:spPr bwMode="auto">
            <a:xfrm flipV="1">
              <a:off x="2341" y="2614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6" name="Line 58"/>
            <p:cNvSpPr>
              <a:spLocks noChangeShapeType="1"/>
            </p:cNvSpPr>
            <p:nvPr/>
          </p:nvSpPr>
          <p:spPr bwMode="auto">
            <a:xfrm>
              <a:off x="2341" y="2614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7" name="Line 59"/>
            <p:cNvSpPr>
              <a:spLocks noChangeShapeType="1"/>
            </p:cNvSpPr>
            <p:nvPr/>
          </p:nvSpPr>
          <p:spPr bwMode="auto">
            <a:xfrm flipV="1">
              <a:off x="1916" y="258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8" name="Line 60"/>
            <p:cNvSpPr>
              <a:spLocks noChangeShapeType="1"/>
            </p:cNvSpPr>
            <p:nvPr/>
          </p:nvSpPr>
          <p:spPr bwMode="auto">
            <a:xfrm flipV="1">
              <a:off x="1803" y="2585"/>
              <a:ext cx="1" cy="170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89" name="Line 61"/>
            <p:cNvSpPr>
              <a:spLocks noChangeShapeType="1"/>
            </p:cNvSpPr>
            <p:nvPr/>
          </p:nvSpPr>
          <p:spPr bwMode="auto">
            <a:xfrm>
              <a:off x="1803" y="2585"/>
              <a:ext cx="114" cy="1"/>
            </a:xfrm>
            <a:prstGeom prst="line">
              <a:avLst/>
            </a:prstGeom>
            <a:noFill/>
            <a:ln w="28575">
              <a:solidFill>
                <a:srgbClr val="4F9B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90" name="Text Box 62"/>
            <p:cNvSpPr txBox="1">
              <a:spLocks noChangeArrowheads="1"/>
            </p:cNvSpPr>
            <p:nvPr/>
          </p:nvSpPr>
          <p:spPr bwMode="auto">
            <a:xfrm>
              <a:off x="617" y="776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grpSp>
        <p:nvGrpSpPr>
          <p:cNvPr id="278591" name="Group 63"/>
          <p:cNvGrpSpPr>
            <a:grpSpLocks/>
          </p:cNvGrpSpPr>
          <p:nvPr/>
        </p:nvGrpSpPr>
        <p:grpSpPr bwMode="auto">
          <a:xfrm>
            <a:off x="1422400" y="1898650"/>
            <a:ext cx="2655888" cy="4186238"/>
            <a:chOff x="867" y="1224"/>
            <a:chExt cx="1673" cy="2637"/>
          </a:xfrm>
        </p:grpSpPr>
        <p:sp>
          <p:nvSpPr>
            <p:cNvPr id="278592" name="Text Box 64"/>
            <p:cNvSpPr txBox="1">
              <a:spLocks noChangeArrowheads="1"/>
            </p:cNvSpPr>
            <p:nvPr/>
          </p:nvSpPr>
          <p:spPr bwMode="auto">
            <a:xfrm>
              <a:off x="867" y="1508"/>
              <a:ext cx="2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err="1" smtClean="0">
                  <a:solidFill>
                    <a:srgbClr val="FF0066"/>
                  </a:solidFill>
                  <a:latin typeface="+mj-lt"/>
                </a:rPr>
                <a:t>Hc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593" name="Rectangle 65"/>
            <p:cNvSpPr>
              <a:spLocks noChangeArrowheads="1"/>
            </p:cNvSpPr>
            <p:nvPr/>
          </p:nvSpPr>
          <p:spPr bwMode="auto">
            <a:xfrm>
              <a:off x="1633" y="1224"/>
              <a:ext cx="907" cy="2637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594" name="Group 66"/>
          <p:cNvGrpSpPr>
            <a:grpSpLocks/>
          </p:cNvGrpSpPr>
          <p:nvPr/>
        </p:nvGrpSpPr>
        <p:grpSpPr bwMode="auto">
          <a:xfrm>
            <a:off x="701675" y="1584325"/>
            <a:ext cx="1755775" cy="4589463"/>
            <a:chOff x="442" y="998"/>
            <a:chExt cx="1106" cy="2891"/>
          </a:xfrm>
        </p:grpSpPr>
        <p:sp>
          <p:nvSpPr>
            <p:cNvPr id="278595" name="Text Box 67"/>
            <p:cNvSpPr txBox="1">
              <a:spLocks noChangeArrowheads="1"/>
            </p:cNvSpPr>
            <p:nvPr/>
          </p:nvSpPr>
          <p:spPr bwMode="auto">
            <a:xfrm>
              <a:off x="442" y="998"/>
              <a:ext cx="2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err="1" smtClean="0">
                  <a:solidFill>
                    <a:srgbClr val="FF0066"/>
                  </a:solidFill>
                  <a:latin typeface="+mj-lt"/>
                </a:rPr>
                <a:t>Hb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596" name="Rectangle 68"/>
            <p:cNvSpPr>
              <a:spLocks noChangeArrowheads="1"/>
            </p:cNvSpPr>
            <p:nvPr/>
          </p:nvSpPr>
          <p:spPr bwMode="auto">
            <a:xfrm>
              <a:off x="697" y="1763"/>
              <a:ext cx="851" cy="2126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597" name="Group 69"/>
          <p:cNvGrpSpPr>
            <a:grpSpLocks/>
          </p:cNvGrpSpPr>
          <p:nvPr/>
        </p:nvGrpSpPr>
        <p:grpSpPr bwMode="auto">
          <a:xfrm>
            <a:off x="1468438" y="2455864"/>
            <a:ext cx="630238" cy="973138"/>
            <a:chOff x="925" y="1547"/>
            <a:chExt cx="397" cy="613"/>
          </a:xfrm>
        </p:grpSpPr>
        <p:sp>
          <p:nvSpPr>
            <p:cNvPr id="278598" name="Line 70"/>
            <p:cNvSpPr>
              <a:spLocks noChangeShapeType="1"/>
            </p:cNvSpPr>
            <p:nvPr/>
          </p:nvSpPr>
          <p:spPr bwMode="auto">
            <a:xfrm>
              <a:off x="981" y="1905"/>
              <a:ext cx="340" cy="1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599" name="Line 71"/>
            <p:cNvSpPr>
              <a:spLocks noChangeShapeType="1"/>
            </p:cNvSpPr>
            <p:nvPr/>
          </p:nvSpPr>
          <p:spPr bwMode="auto">
            <a:xfrm>
              <a:off x="1321" y="1905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600" name="Line 72"/>
            <p:cNvSpPr>
              <a:spLocks noChangeShapeType="1"/>
            </p:cNvSpPr>
            <p:nvPr/>
          </p:nvSpPr>
          <p:spPr bwMode="auto">
            <a:xfrm flipV="1">
              <a:off x="981" y="1905"/>
              <a:ext cx="1" cy="255"/>
            </a:xfrm>
            <a:prstGeom prst="line">
              <a:avLst/>
            </a:prstGeom>
            <a:noFill/>
            <a:ln w="28575">
              <a:solidFill>
                <a:srgbClr val="1B1FCD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8601" name="Text Box 73"/>
            <p:cNvSpPr txBox="1">
              <a:spLocks noChangeArrowheads="1"/>
            </p:cNvSpPr>
            <p:nvPr/>
          </p:nvSpPr>
          <p:spPr bwMode="auto">
            <a:xfrm>
              <a:off x="925" y="1547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1B1FCD"/>
                  </a:solidFill>
                </a:rPr>
                <a:t>H</a:t>
              </a:r>
            </a:p>
          </p:txBody>
        </p:sp>
      </p:grpSp>
      <p:sp>
        <p:nvSpPr>
          <p:cNvPr id="278602" name="Text Box 74"/>
          <p:cNvSpPr txBox="1">
            <a:spLocks noChangeArrowheads="1"/>
          </p:cNvSpPr>
          <p:nvPr/>
        </p:nvSpPr>
        <p:spPr bwMode="auto">
          <a:xfrm>
            <a:off x="2816225" y="368300"/>
            <a:ext cx="26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000" dirty="0">
              <a:solidFill>
                <a:srgbClr val="4F9B4D"/>
              </a:solidFill>
              <a:latin typeface="MT Extra" pitchFamily="18" charset="2"/>
            </a:endParaRPr>
          </a:p>
        </p:txBody>
      </p:sp>
      <p:grpSp>
        <p:nvGrpSpPr>
          <p:cNvPr id="278603" name="Group 75"/>
          <p:cNvGrpSpPr>
            <a:grpSpLocks/>
          </p:cNvGrpSpPr>
          <p:nvPr/>
        </p:nvGrpSpPr>
        <p:grpSpPr bwMode="auto">
          <a:xfrm>
            <a:off x="987425" y="593725"/>
            <a:ext cx="1246188" cy="4006850"/>
            <a:chOff x="622" y="374"/>
            <a:chExt cx="785" cy="2524"/>
          </a:xfrm>
        </p:grpSpPr>
        <p:grpSp>
          <p:nvGrpSpPr>
            <p:cNvPr id="278604" name="Group 76"/>
            <p:cNvGrpSpPr>
              <a:grpSpLocks/>
            </p:cNvGrpSpPr>
            <p:nvPr/>
          </p:nvGrpSpPr>
          <p:grpSpPr bwMode="auto">
            <a:xfrm>
              <a:off x="810" y="2415"/>
              <a:ext cx="597" cy="483"/>
              <a:chOff x="810" y="2415"/>
              <a:chExt cx="597" cy="483"/>
            </a:xfrm>
          </p:grpSpPr>
          <p:sp>
            <p:nvSpPr>
              <p:cNvPr id="278605" name="Line 77"/>
              <p:cNvSpPr>
                <a:spLocks noChangeShapeType="1"/>
              </p:cNvSpPr>
              <p:nvPr/>
            </p:nvSpPr>
            <p:spPr bwMode="auto">
              <a:xfrm flipV="1">
                <a:off x="923" y="2699"/>
                <a:ext cx="1" cy="199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6" name="Line 78"/>
              <p:cNvSpPr>
                <a:spLocks noChangeShapeType="1"/>
              </p:cNvSpPr>
              <p:nvPr/>
            </p:nvSpPr>
            <p:spPr bwMode="auto">
              <a:xfrm flipV="1">
                <a:off x="980" y="2699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7" name="Line 79"/>
              <p:cNvSpPr>
                <a:spLocks noChangeShapeType="1"/>
              </p:cNvSpPr>
              <p:nvPr/>
            </p:nvSpPr>
            <p:spPr bwMode="auto">
              <a:xfrm flipV="1">
                <a:off x="866" y="2699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8" name="Line 80"/>
              <p:cNvSpPr>
                <a:spLocks noChangeShapeType="1"/>
              </p:cNvSpPr>
              <p:nvPr/>
            </p:nvSpPr>
            <p:spPr bwMode="auto">
              <a:xfrm>
                <a:off x="810" y="2699"/>
                <a:ext cx="226" cy="1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09" name="Line 81"/>
              <p:cNvSpPr>
                <a:spLocks noChangeShapeType="1"/>
              </p:cNvSpPr>
              <p:nvPr/>
            </p:nvSpPr>
            <p:spPr bwMode="auto">
              <a:xfrm flipV="1">
                <a:off x="1037" y="2699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0" name="Line 82"/>
              <p:cNvSpPr>
                <a:spLocks noChangeShapeType="1"/>
              </p:cNvSpPr>
              <p:nvPr/>
            </p:nvSpPr>
            <p:spPr bwMode="auto">
              <a:xfrm flipV="1">
                <a:off x="810" y="2699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1" name="Line 83"/>
              <p:cNvSpPr>
                <a:spLocks noChangeShapeType="1"/>
              </p:cNvSpPr>
              <p:nvPr/>
            </p:nvSpPr>
            <p:spPr bwMode="auto">
              <a:xfrm flipV="1">
                <a:off x="1292" y="2415"/>
                <a:ext cx="1" cy="199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2" name="Line 84"/>
              <p:cNvSpPr>
                <a:spLocks noChangeShapeType="1"/>
              </p:cNvSpPr>
              <p:nvPr/>
            </p:nvSpPr>
            <p:spPr bwMode="auto">
              <a:xfrm flipV="1">
                <a:off x="1349" y="2415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3" name="Line 85"/>
              <p:cNvSpPr>
                <a:spLocks noChangeShapeType="1"/>
              </p:cNvSpPr>
              <p:nvPr/>
            </p:nvSpPr>
            <p:spPr bwMode="auto">
              <a:xfrm flipV="1">
                <a:off x="1235" y="2415"/>
                <a:ext cx="1" cy="170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4" name="Line 86"/>
              <p:cNvSpPr>
                <a:spLocks noChangeShapeType="1"/>
              </p:cNvSpPr>
              <p:nvPr/>
            </p:nvSpPr>
            <p:spPr bwMode="auto">
              <a:xfrm>
                <a:off x="1179" y="2415"/>
                <a:ext cx="226" cy="1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5" name="Line 87"/>
              <p:cNvSpPr>
                <a:spLocks noChangeShapeType="1"/>
              </p:cNvSpPr>
              <p:nvPr/>
            </p:nvSpPr>
            <p:spPr bwMode="auto">
              <a:xfrm flipV="1">
                <a:off x="1406" y="2415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616" name="Line 88"/>
              <p:cNvSpPr>
                <a:spLocks noChangeShapeType="1"/>
              </p:cNvSpPr>
              <p:nvPr/>
            </p:nvSpPr>
            <p:spPr bwMode="auto">
              <a:xfrm flipV="1">
                <a:off x="1179" y="2415"/>
                <a:ext cx="1" cy="113"/>
              </a:xfrm>
              <a:prstGeom prst="line">
                <a:avLst/>
              </a:prstGeom>
              <a:noFill/>
              <a:ln w="28575">
                <a:solidFill>
                  <a:srgbClr val="4F9B4D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78617" name="Text Box 89"/>
            <p:cNvSpPr txBox="1">
              <a:spLocks noChangeArrowheads="1"/>
            </p:cNvSpPr>
            <p:nvPr/>
          </p:nvSpPr>
          <p:spPr bwMode="auto">
            <a:xfrm>
              <a:off x="622" y="85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  <p:sp>
          <p:nvSpPr>
            <p:cNvPr id="278618" name="Text Box 90"/>
            <p:cNvSpPr txBox="1">
              <a:spLocks noChangeArrowheads="1"/>
            </p:cNvSpPr>
            <p:nvPr/>
          </p:nvSpPr>
          <p:spPr bwMode="auto">
            <a:xfrm>
              <a:off x="1037" y="374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4F9B4D"/>
                  </a:solidFill>
                </a:rPr>
                <a:t>H</a:t>
              </a:r>
            </a:p>
          </p:txBody>
        </p:sp>
      </p:grpSp>
      <p:grpSp>
        <p:nvGrpSpPr>
          <p:cNvPr id="278619" name="Group 91"/>
          <p:cNvGrpSpPr>
            <a:grpSpLocks/>
          </p:cNvGrpSpPr>
          <p:nvPr/>
        </p:nvGrpSpPr>
        <p:grpSpPr bwMode="auto">
          <a:xfrm>
            <a:off x="1676400" y="684213"/>
            <a:ext cx="6316663" cy="5489575"/>
            <a:chOff x="2161" y="-703"/>
            <a:chExt cx="3979" cy="3458"/>
          </a:xfrm>
        </p:grpSpPr>
        <p:sp>
          <p:nvSpPr>
            <p:cNvPr id="278620" name="Text Box 92"/>
            <p:cNvSpPr txBox="1">
              <a:spLocks noChangeArrowheads="1"/>
            </p:cNvSpPr>
            <p:nvPr/>
          </p:nvSpPr>
          <p:spPr bwMode="auto">
            <a:xfrm>
              <a:off x="2161" y="-703"/>
              <a:ext cx="2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rgbClr val="FF0066"/>
                  </a:solidFill>
                  <a:latin typeface="+mj-lt"/>
                </a:rPr>
                <a:t>Ha</a:t>
              </a:r>
              <a:endParaRPr lang="de-DE" sz="1000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78621" name="Rectangle 93"/>
            <p:cNvSpPr>
              <a:spLocks noChangeArrowheads="1"/>
            </p:cNvSpPr>
            <p:nvPr/>
          </p:nvSpPr>
          <p:spPr bwMode="auto">
            <a:xfrm>
              <a:off x="4751" y="90"/>
              <a:ext cx="1389" cy="2665"/>
            </a:xfrm>
            <a:prstGeom prst="rect">
              <a:avLst/>
            </a:prstGeom>
            <a:gradFill rotWithShape="1">
              <a:gsLst>
                <a:gs pos="0">
                  <a:srgbClr val="FF0066">
                    <a:alpha val="20000"/>
                  </a:srgbClr>
                </a:gs>
                <a:gs pos="100000">
                  <a:srgbClr val="FF0066">
                    <a:gamma/>
                    <a:shade val="46275"/>
                    <a:invGamma/>
                    <a:alpha val="2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78622" name="Group 94"/>
          <p:cNvGrpSpPr>
            <a:grpSpLocks/>
          </p:cNvGrpSpPr>
          <p:nvPr/>
        </p:nvGrpSpPr>
        <p:grpSpPr bwMode="auto">
          <a:xfrm>
            <a:off x="919800" y="722948"/>
            <a:ext cx="2879725" cy="1806575"/>
            <a:chOff x="3740" y="-182"/>
            <a:chExt cx="1814" cy="1138"/>
          </a:xfrm>
        </p:grpSpPr>
        <p:grpSp>
          <p:nvGrpSpPr>
            <p:cNvPr id="278623" name="Group 95"/>
            <p:cNvGrpSpPr>
              <a:grpSpLocks/>
            </p:cNvGrpSpPr>
            <p:nvPr/>
          </p:nvGrpSpPr>
          <p:grpSpPr bwMode="auto">
            <a:xfrm>
              <a:off x="3740" y="-182"/>
              <a:ext cx="1814" cy="1138"/>
              <a:chOff x="4551" y="-262"/>
              <a:chExt cx="1814" cy="1138"/>
            </a:xfrm>
          </p:grpSpPr>
          <p:pic>
            <p:nvPicPr>
              <p:cNvPr id="278624" name="Picture 96" descr="wefs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51" y="-262"/>
                <a:ext cx="1814" cy="1074"/>
              </a:xfrm>
              <a:prstGeom prst="rect">
                <a:avLst/>
              </a:prstGeom>
              <a:noFill/>
            </p:spPr>
          </p:pic>
          <p:sp>
            <p:nvSpPr>
              <p:cNvPr id="278625" name="Text Box 97"/>
              <p:cNvSpPr txBox="1">
                <a:spLocks noChangeArrowheads="1"/>
              </p:cNvSpPr>
              <p:nvPr/>
            </p:nvSpPr>
            <p:spPr bwMode="auto">
              <a:xfrm>
                <a:off x="5167" y="-86"/>
                <a:ext cx="26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 err="1">
                    <a:solidFill>
                      <a:schemeClr val="tx1"/>
                    </a:solidFill>
                  </a:rPr>
                  <a:t>Me</a:t>
                </a:r>
                <a:endParaRPr 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626" name="Text Box 98"/>
              <p:cNvSpPr txBox="1">
                <a:spLocks noChangeArrowheads="1"/>
              </p:cNvSpPr>
              <p:nvPr/>
            </p:nvSpPr>
            <p:spPr bwMode="auto">
              <a:xfrm>
                <a:off x="5167" y="722"/>
                <a:ext cx="2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chemeClr val="tx1"/>
                    </a:solidFill>
                  </a:rPr>
                  <a:t>OH</a:t>
                </a:r>
              </a:p>
            </p:txBody>
          </p:sp>
        </p:grpSp>
        <p:sp>
          <p:nvSpPr>
            <p:cNvPr id="278627" name="Line 99"/>
            <p:cNvSpPr>
              <a:spLocks noChangeShapeType="1"/>
            </p:cNvSpPr>
            <p:nvPr/>
          </p:nvSpPr>
          <p:spPr bwMode="auto">
            <a:xfrm>
              <a:off x="4468" y="131"/>
              <a:ext cx="0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78629" name="Picture 10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8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8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8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8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7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8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8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6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Bild1_wefel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742950" y="1285875"/>
            <a:ext cx="7285038" cy="5078413"/>
          </a:xfrm>
          <a:prstGeom prst="rect">
            <a:avLst/>
          </a:prstGeom>
          <a:noFill/>
        </p:spPr>
      </p:pic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2201863" y="5375275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Olefin</a:t>
            </a:r>
            <a:r>
              <a:rPr lang="de-DE" sz="1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054725" y="514826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Ring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945063" y="51943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CH</a:t>
            </a:r>
            <a:r>
              <a:rPr lang="de-DE" sz="800">
                <a:solidFill>
                  <a:schemeClr val="tx1"/>
                </a:solidFill>
              </a:rPr>
              <a:t>2 </a:t>
            </a:r>
            <a:r>
              <a:rPr lang="de-DE" sz="1200">
                <a:solidFill>
                  <a:schemeClr val="tx1"/>
                </a:solidFill>
              </a:rPr>
              <a:t>CH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449388" y="717550"/>
            <a:ext cx="168275" cy="209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2914650" y="2103438"/>
            <a:ext cx="303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accent1"/>
                </a:solidFill>
              </a:rPr>
              <a:t>H</a:t>
            </a:r>
          </a:p>
        </p:txBody>
      </p:sp>
      <p:pic>
        <p:nvPicPr>
          <p:cNvPr id="279560" name="Picture 8" descr="wf_chch21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 l="13237" t="25327" r="6903" b="4112"/>
          <a:stretch>
            <a:fillRect/>
          </a:stretch>
        </p:blipFill>
        <p:spPr bwMode="auto">
          <a:xfrm>
            <a:off x="3460750" y="2613025"/>
            <a:ext cx="2014538" cy="2212975"/>
          </a:xfrm>
          <a:prstGeom prst="rect">
            <a:avLst/>
          </a:prstGeom>
          <a:noFill/>
        </p:spPr>
      </p:pic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3868738" y="2771775"/>
            <a:ext cx="0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4881563" y="3602038"/>
            <a:ext cx="0" cy="266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979988" y="5219700"/>
            <a:ext cx="590550" cy="927100"/>
          </a:xfrm>
          <a:prstGeom prst="rect">
            <a:avLst/>
          </a:prstGeom>
          <a:gradFill rotWithShape="1">
            <a:gsLst>
              <a:gs pos="0">
                <a:schemeClr val="accent1">
                  <a:alpha val="21001"/>
                </a:schemeClr>
              </a:gs>
              <a:gs pos="100000">
                <a:schemeClr val="accent1">
                  <a:gamma/>
                  <a:shade val="46275"/>
                  <a:invGamma/>
                  <a:alpha val="21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79564" name="Group 12"/>
          <p:cNvGrpSpPr>
            <a:grpSpLocks/>
          </p:cNvGrpSpPr>
          <p:nvPr/>
        </p:nvGrpSpPr>
        <p:grpSpPr bwMode="auto">
          <a:xfrm>
            <a:off x="2814638" y="757238"/>
            <a:ext cx="1400175" cy="1266825"/>
            <a:chOff x="3349" y="233"/>
            <a:chExt cx="882" cy="798"/>
          </a:xfrm>
        </p:grpSpPr>
        <p:sp>
          <p:nvSpPr>
            <p:cNvPr id="279565" name="Line 13"/>
            <p:cNvSpPr>
              <a:spLocks noChangeShapeType="1"/>
            </p:cNvSpPr>
            <p:nvPr/>
          </p:nvSpPr>
          <p:spPr bwMode="auto">
            <a:xfrm flipV="1">
              <a:off x="3503" y="314"/>
              <a:ext cx="247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6" name="Line 14"/>
            <p:cNvSpPr>
              <a:spLocks noChangeShapeType="1"/>
            </p:cNvSpPr>
            <p:nvPr/>
          </p:nvSpPr>
          <p:spPr bwMode="auto">
            <a:xfrm flipV="1">
              <a:off x="3561" y="356"/>
              <a:ext cx="187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7" name="Line 15"/>
            <p:cNvSpPr>
              <a:spLocks noChangeShapeType="1"/>
            </p:cNvSpPr>
            <p:nvPr/>
          </p:nvSpPr>
          <p:spPr bwMode="auto">
            <a:xfrm>
              <a:off x="3748" y="318"/>
              <a:ext cx="232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8" name="Line 16"/>
            <p:cNvSpPr>
              <a:spLocks noChangeShapeType="1"/>
            </p:cNvSpPr>
            <p:nvPr/>
          </p:nvSpPr>
          <p:spPr bwMode="auto">
            <a:xfrm>
              <a:off x="3980" y="460"/>
              <a:ext cx="0" cy="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69" name="Line 17"/>
            <p:cNvSpPr>
              <a:spLocks noChangeShapeType="1"/>
            </p:cNvSpPr>
            <p:nvPr/>
          </p:nvSpPr>
          <p:spPr bwMode="auto">
            <a:xfrm flipH="1">
              <a:off x="3748" y="760"/>
              <a:ext cx="232" cy="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0" name="Line 18"/>
            <p:cNvSpPr>
              <a:spLocks noChangeShapeType="1"/>
            </p:cNvSpPr>
            <p:nvPr/>
          </p:nvSpPr>
          <p:spPr bwMode="auto">
            <a:xfrm flipV="1">
              <a:off x="3756" y="752"/>
              <a:ext cx="187" cy="1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1" name="Line 19"/>
            <p:cNvSpPr>
              <a:spLocks noChangeShapeType="1"/>
            </p:cNvSpPr>
            <p:nvPr/>
          </p:nvSpPr>
          <p:spPr bwMode="auto">
            <a:xfrm flipH="1" flipV="1">
              <a:off x="3494" y="767"/>
              <a:ext cx="247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2" name="Line 20"/>
            <p:cNvSpPr>
              <a:spLocks noChangeShapeType="1"/>
            </p:cNvSpPr>
            <p:nvPr/>
          </p:nvSpPr>
          <p:spPr bwMode="auto">
            <a:xfrm flipV="1">
              <a:off x="3495" y="449"/>
              <a:ext cx="8" cy="3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 flipV="1">
              <a:off x="3985" y="233"/>
              <a:ext cx="120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4" name="Line 22"/>
            <p:cNvSpPr>
              <a:spLocks noChangeShapeType="1"/>
            </p:cNvSpPr>
            <p:nvPr/>
          </p:nvSpPr>
          <p:spPr bwMode="auto">
            <a:xfrm>
              <a:off x="3979" y="461"/>
              <a:ext cx="252" cy="1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5" name="Line 23"/>
            <p:cNvSpPr>
              <a:spLocks noChangeShapeType="1"/>
            </p:cNvSpPr>
            <p:nvPr/>
          </p:nvSpPr>
          <p:spPr bwMode="auto">
            <a:xfrm flipH="1" flipV="1">
              <a:off x="3349" y="617"/>
              <a:ext cx="144" cy="1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6" name="Line 24"/>
            <p:cNvSpPr>
              <a:spLocks noChangeShapeType="1"/>
            </p:cNvSpPr>
            <p:nvPr/>
          </p:nvSpPr>
          <p:spPr bwMode="auto">
            <a:xfrm>
              <a:off x="3493" y="755"/>
              <a:ext cx="0" cy="2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9577" name="Group 25"/>
          <p:cNvGrpSpPr>
            <a:grpSpLocks/>
          </p:cNvGrpSpPr>
          <p:nvPr/>
        </p:nvGrpSpPr>
        <p:grpSpPr bwMode="auto">
          <a:xfrm>
            <a:off x="3092450" y="712788"/>
            <a:ext cx="884238" cy="1260475"/>
            <a:chOff x="3519" y="232"/>
            <a:chExt cx="557" cy="794"/>
          </a:xfrm>
        </p:grpSpPr>
        <p:sp>
          <p:nvSpPr>
            <p:cNvPr id="279578" name="Line 26"/>
            <p:cNvSpPr>
              <a:spLocks noChangeShapeType="1"/>
            </p:cNvSpPr>
            <p:nvPr/>
          </p:nvSpPr>
          <p:spPr bwMode="auto">
            <a:xfrm flipH="1">
              <a:off x="3948" y="232"/>
              <a:ext cx="128" cy="2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79" name="Line 27"/>
            <p:cNvSpPr>
              <a:spLocks noChangeShapeType="1"/>
            </p:cNvSpPr>
            <p:nvPr/>
          </p:nvSpPr>
          <p:spPr bwMode="auto">
            <a:xfrm flipH="1">
              <a:off x="3944" y="484"/>
              <a:ext cx="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0" name="Line 28"/>
            <p:cNvSpPr>
              <a:spLocks noChangeShapeType="1"/>
            </p:cNvSpPr>
            <p:nvPr/>
          </p:nvSpPr>
          <p:spPr bwMode="auto">
            <a:xfrm flipH="1">
              <a:off x="3712" y="728"/>
              <a:ext cx="240" cy="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1" name="Line 29"/>
            <p:cNvSpPr>
              <a:spLocks noChangeShapeType="1"/>
            </p:cNvSpPr>
            <p:nvPr/>
          </p:nvSpPr>
          <p:spPr bwMode="auto">
            <a:xfrm flipH="1" flipV="1">
              <a:off x="3520" y="748"/>
              <a:ext cx="191" cy="10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582" name="Line 30"/>
            <p:cNvSpPr>
              <a:spLocks noChangeShapeType="1"/>
            </p:cNvSpPr>
            <p:nvPr/>
          </p:nvSpPr>
          <p:spPr bwMode="auto">
            <a:xfrm>
              <a:off x="3519" y="744"/>
              <a:ext cx="0" cy="2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9583" name="Group 31"/>
          <p:cNvGrpSpPr>
            <a:grpSpLocks/>
          </p:cNvGrpSpPr>
          <p:nvPr/>
        </p:nvGrpSpPr>
        <p:grpSpPr bwMode="auto">
          <a:xfrm>
            <a:off x="3822700" y="595313"/>
            <a:ext cx="579438" cy="771525"/>
            <a:chOff x="2528" y="483"/>
            <a:chExt cx="365" cy="486"/>
          </a:xfrm>
        </p:grpSpPr>
        <p:grpSp>
          <p:nvGrpSpPr>
            <p:cNvPr id="279584" name="Group 32"/>
            <p:cNvGrpSpPr>
              <a:grpSpLocks/>
            </p:cNvGrpSpPr>
            <p:nvPr/>
          </p:nvGrpSpPr>
          <p:grpSpPr bwMode="auto">
            <a:xfrm>
              <a:off x="2528" y="585"/>
              <a:ext cx="214" cy="299"/>
              <a:chOff x="2412" y="570"/>
              <a:chExt cx="243" cy="336"/>
            </a:xfrm>
          </p:grpSpPr>
          <p:sp>
            <p:nvSpPr>
              <p:cNvPr id="279585" name="Line 33"/>
              <p:cNvSpPr>
                <a:spLocks noChangeShapeType="1"/>
              </p:cNvSpPr>
              <p:nvPr/>
            </p:nvSpPr>
            <p:spPr bwMode="auto">
              <a:xfrm flipV="1">
                <a:off x="2412" y="570"/>
                <a:ext cx="12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86" name="Line 34"/>
              <p:cNvSpPr>
                <a:spLocks noChangeShapeType="1"/>
              </p:cNvSpPr>
              <p:nvPr/>
            </p:nvSpPr>
            <p:spPr bwMode="auto">
              <a:xfrm>
                <a:off x="2415" y="801"/>
                <a:ext cx="24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9587" name="Text Box 35"/>
            <p:cNvSpPr txBox="1">
              <a:spLocks noChangeArrowheads="1"/>
            </p:cNvSpPr>
            <p:nvPr/>
          </p:nvSpPr>
          <p:spPr bwMode="auto">
            <a:xfrm>
              <a:off x="2616" y="48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9588" name="Text Box 36"/>
            <p:cNvSpPr txBox="1">
              <a:spLocks noChangeArrowheads="1"/>
            </p:cNvSpPr>
            <p:nvPr/>
          </p:nvSpPr>
          <p:spPr bwMode="auto">
            <a:xfrm>
              <a:off x="2702" y="796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H</a:t>
              </a:r>
            </a:p>
          </p:txBody>
        </p:sp>
      </p:grpSp>
      <p:graphicFrame>
        <p:nvGraphicFramePr>
          <p:cNvPr id="279589" name="Object 37"/>
          <p:cNvGraphicFramePr>
            <a:graphicFrameLocks noChangeAspect="1"/>
          </p:cNvGraphicFramePr>
          <p:nvPr/>
        </p:nvGraphicFramePr>
        <p:xfrm>
          <a:off x="2276475" y="571500"/>
          <a:ext cx="2047875" cy="1743075"/>
        </p:xfrm>
        <a:graphic>
          <a:graphicData uri="http://schemas.openxmlformats.org/presentationml/2006/ole">
            <p:oleObj spid="_x0000_s279596" name="CS ChemDraw Drawing" r:id="rId5" imgW="7302759" imgH="5865845" progId="ChemDraw.Document.6.0">
              <p:embed/>
            </p:oleObj>
          </a:graphicData>
        </a:graphic>
      </p:graphicFrame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405063" y="1184275"/>
            <a:ext cx="303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>
            <a:off x="2863850" y="1419225"/>
            <a:ext cx="16986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92" name="Rectangle 40"/>
          <p:cNvSpPr>
            <a:spLocks noChangeArrowheads="1"/>
          </p:cNvSpPr>
          <p:nvPr/>
        </p:nvSpPr>
        <p:spPr bwMode="auto">
          <a:xfrm>
            <a:off x="3505200" y="542925"/>
            <a:ext cx="4191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93" name="Rectangle 41"/>
          <p:cNvSpPr>
            <a:spLocks noChangeArrowheads="1"/>
          </p:cNvSpPr>
          <p:nvPr/>
        </p:nvSpPr>
        <p:spPr bwMode="auto">
          <a:xfrm>
            <a:off x="2752725" y="1219200"/>
            <a:ext cx="104775" cy="20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79595" name="Picture 43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e.g.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 animBg="1"/>
      <p:bldP spid="279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08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Weitreichende Kopplung, Dihydrobenzol</a:t>
            </a:r>
          </a:p>
        </p:txBody>
      </p:sp>
      <p:sp>
        <p:nvSpPr>
          <p:cNvPr id="280578" name="Oval 2"/>
          <p:cNvSpPr>
            <a:spLocks noChangeArrowheads="1"/>
          </p:cNvSpPr>
          <p:nvPr/>
        </p:nvSpPr>
        <p:spPr bwMode="auto">
          <a:xfrm rot="-776605">
            <a:off x="2165350" y="2657475"/>
            <a:ext cx="4995863" cy="15144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30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>
              <a:rot lat="21299999" lon="9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80579" name="Line 3"/>
          <p:cNvSpPr>
            <a:spLocks noChangeShapeType="1"/>
          </p:cNvSpPr>
          <p:nvPr/>
        </p:nvSpPr>
        <p:spPr bwMode="auto">
          <a:xfrm flipV="1">
            <a:off x="3778250" y="3548063"/>
            <a:ext cx="1743075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 flipV="1">
            <a:off x="3521075" y="2190750"/>
            <a:ext cx="1628775" cy="271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 rot="-579266">
            <a:off x="2478088" y="2405063"/>
            <a:ext cx="3986212" cy="1228725"/>
          </a:xfrm>
          <a:prstGeom prst="hexagon">
            <a:avLst>
              <a:gd name="adj" fmla="val 81105"/>
              <a:gd name="vf" fmla="val 11547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221038" y="2562225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2906713" y="2076450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4921250" y="1704975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4964113" y="2262188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6" name="Oval 10"/>
          <p:cNvSpPr>
            <a:spLocks noChangeArrowheads="1"/>
          </p:cNvSpPr>
          <p:nvPr/>
        </p:nvSpPr>
        <p:spPr bwMode="auto">
          <a:xfrm>
            <a:off x="3235325" y="3248025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3292475" y="3790950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5064125" y="2947988"/>
            <a:ext cx="671513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9" name="Oval 13"/>
          <p:cNvSpPr>
            <a:spLocks noChangeArrowheads="1"/>
          </p:cNvSpPr>
          <p:nvPr/>
        </p:nvSpPr>
        <p:spPr bwMode="auto">
          <a:xfrm>
            <a:off x="5307013" y="3448050"/>
            <a:ext cx="671512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0" name="Oval 14"/>
          <p:cNvSpPr>
            <a:spLocks noChangeArrowheads="1"/>
          </p:cNvSpPr>
          <p:nvPr/>
        </p:nvSpPr>
        <p:spPr bwMode="auto">
          <a:xfrm rot="980366">
            <a:off x="6362700" y="1624013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1" name="Oval 15"/>
          <p:cNvSpPr>
            <a:spLocks noChangeArrowheads="1"/>
          </p:cNvSpPr>
          <p:nvPr/>
        </p:nvSpPr>
        <p:spPr bwMode="auto">
          <a:xfrm rot="8717314">
            <a:off x="6505575" y="2624138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2" name="Oval 16"/>
          <p:cNvSpPr>
            <a:spLocks noChangeArrowheads="1"/>
          </p:cNvSpPr>
          <p:nvPr/>
        </p:nvSpPr>
        <p:spPr bwMode="auto">
          <a:xfrm rot="8717314">
            <a:off x="1976438" y="2338388"/>
            <a:ext cx="385762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3" name="Oval 17"/>
          <p:cNvSpPr>
            <a:spLocks noChangeArrowheads="1"/>
          </p:cNvSpPr>
          <p:nvPr/>
        </p:nvSpPr>
        <p:spPr bwMode="auto">
          <a:xfrm rot="12486060">
            <a:off x="2047875" y="3281363"/>
            <a:ext cx="385763" cy="1076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 flipV="1">
            <a:off x="6435725" y="2090738"/>
            <a:ext cx="157163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5" name="Line 19"/>
          <p:cNvSpPr>
            <a:spLocks noChangeShapeType="1"/>
          </p:cNvSpPr>
          <p:nvPr/>
        </p:nvSpPr>
        <p:spPr bwMode="auto">
          <a:xfrm flipV="1">
            <a:off x="2206625" y="3305175"/>
            <a:ext cx="300038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6" name="Line 20"/>
          <p:cNvSpPr>
            <a:spLocks noChangeShapeType="1"/>
          </p:cNvSpPr>
          <p:nvPr/>
        </p:nvSpPr>
        <p:spPr bwMode="auto">
          <a:xfrm flipH="1" flipV="1">
            <a:off x="6364288" y="2676525"/>
            <a:ext cx="442912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 flipH="1" flipV="1">
            <a:off x="2020888" y="2705100"/>
            <a:ext cx="442912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6672263" y="3200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1800225" y="23860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6443663" y="17145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1" name="Oval 25"/>
          <p:cNvSpPr>
            <a:spLocks noChangeArrowheads="1"/>
          </p:cNvSpPr>
          <p:nvPr/>
        </p:nvSpPr>
        <p:spPr bwMode="auto">
          <a:xfrm rot="-776605">
            <a:off x="2008188" y="2000250"/>
            <a:ext cx="4995862" cy="15144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30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>
              <a:rot lat="21299999" lon="900000" rev="0"/>
            </a:camera>
            <a:lightRig rig="legacyFlat1" dir="t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 flipV="1">
            <a:off x="6507163" y="2090738"/>
            <a:ext cx="85725" cy="371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3" name="Line 27"/>
          <p:cNvSpPr>
            <a:spLocks noChangeShapeType="1"/>
          </p:cNvSpPr>
          <p:nvPr/>
        </p:nvSpPr>
        <p:spPr bwMode="auto">
          <a:xfrm flipH="1" flipV="1">
            <a:off x="1992313" y="2690813"/>
            <a:ext cx="300037" cy="328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3578225" y="3448050"/>
            <a:ext cx="2071688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6481763" y="17399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1827213" y="24399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H</a:t>
            </a:r>
          </a:p>
        </p:txBody>
      </p:sp>
      <p:pic>
        <p:nvPicPr>
          <p:cNvPr id="280609" name="Picture 3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0610" name="Rectangle 3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Long Range Coupling , </a:t>
            </a:r>
            <a:r>
              <a:rPr lang="en-US" dirty="0" err="1" smtClean="0"/>
              <a:t>Dihydrobenzene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59" name="Rectangle 7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sz="4000">
                <a:solidFill>
                  <a:schemeClr val="bg1"/>
                </a:solidFill>
              </a:rPr>
              <a:t>Spinsysteme höherer Ordnung (ABC)</a:t>
            </a:r>
          </a:p>
        </p:txBody>
      </p:sp>
      <p:grpSp>
        <p:nvGrpSpPr>
          <p:cNvPr id="272454" name="Group 70"/>
          <p:cNvGrpSpPr>
            <a:grpSpLocks/>
          </p:cNvGrpSpPr>
          <p:nvPr/>
        </p:nvGrpSpPr>
        <p:grpSpPr bwMode="auto">
          <a:xfrm>
            <a:off x="-902653" y="447675"/>
            <a:ext cx="13700126" cy="6410325"/>
            <a:chOff x="1127" y="282"/>
            <a:chExt cx="4311" cy="4038"/>
          </a:xfrm>
        </p:grpSpPr>
        <p:pic>
          <p:nvPicPr>
            <p:cNvPr id="272446" name="Picture 62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7" y="282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48" name="Picture 64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7" y="1322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49" name="Picture 65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0" y="2340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2450" name="Picture 66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8" y="3335"/>
              <a:ext cx="3401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2451" name="Rectangle 67"/>
            <p:cNvSpPr>
              <a:spLocks noChangeArrowheads="1"/>
            </p:cNvSpPr>
            <p:nvPr/>
          </p:nvSpPr>
          <p:spPr bwMode="auto">
            <a:xfrm>
              <a:off x="3795" y="525"/>
              <a:ext cx="1643" cy="3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2452" name="Rectangle 68"/>
            <p:cNvSpPr>
              <a:spLocks noChangeArrowheads="1"/>
            </p:cNvSpPr>
            <p:nvPr/>
          </p:nvSpPr>
          <p:spPr bwMode="auto">
            <a:xfrm>
              <a:off x="1127" y="542"/>
              <a:ext cx="474" cy="3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72447" name="Picture 63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8175" y="592138"/>
            <a:ext cx="5275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456" name="Text Box 72"/>
          <p:cNvSpPr txBox="1">
            <a:spLocks noChangeArrowheads="1"/>
          </p:cNvSpPr>
          <p:nvPr/>
        </p:nvSpPr>
        <p:spPr bwMode="auto">
          <a:xfrm>
            <a:off x="7662863" y="846138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600" dirty="0" smtClean="0">
                <a:solidFill>
                  <a:schemeClr val="tx1"/>
                </a:solidFill>
              </a:rPr>
              <a:t>15 lines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2457" name="Picture 73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2458" name="Rectangle 7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Higher Order Spin Systems (AMX -  ABC)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72460" name="Text Box 76"/>
          <p:cNvSpPr txBox="1">
            <a:spLocks noChangeArrowheads="1"/>
          </p:cNvSpPr>
          <p:nvPr/>
        </p:nvSpPr>
        <p:spPr bwMode="auto">
          <a:xfrm>
            <a:off x="274638" y="5659438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AMX</a:t>
            </a:r>
          </a:p>
        </p:txBody>
      </p:sp>
      <p:sp>
        <p:nvSpPr>
          <p:cNvPr id="272461" name="Text Box 77"/>
          <p:cNvSpPr txBox="1">
            <a:spLocks noChangeArrowheads="1"/>
          </p:cNvSpPr>
          <p:nvPr/>
        </p:nvSpPr>
        <p:spPr bwMode="auto">
          <a:xfrm>
            <a:off x="293688" y="2533650"/>
            <a:ext cx="611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ABX</a:t>
            </a:r>
          </a:p>
        </p:txBody>
      </p:sp>
      <p:sp>
        <p:nvSpPr>
          <p:cNvPr id="272462" name="Text Box 78"/>
          <p:cNvSpPr txBox="1">
            <a:spLocks noChangeArrowheads="1"/>
          </p:cNvSpPr>
          <p:nvPr/>
        </p:nvSpPr>
        <p:spPr bwMode="auto">
          <a:xfrm>
            <a:off x="292100" y="8207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ABC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285749" y="2425629"/>
            <a:ext cx="8024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Eigenfunctions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</a:t>
            </a:r>
            <a:r>
              <a:rPr lang="en-GB" sz="1800" baseline="-25000" dirty="0" smtClean="0">
                <a:solidFill>
                  <a:srgbClr val="FF3300"/>
                </a:solidFill>
              </a:rPr>
              <a:t>i</a:t>
            </a:r>
            <a:r>
              <a:rPr lang="en-GB" sz="1400" dirty="0" smtClean="0">
                <a:solidFill>
                  <a:schemeClr val="tx1"/>
                </a:solidFill>
              </a:rPr>
              <a:t>  and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</a:t>
            </a:r>
            <a:r>
              <a:rPr lang="en-GB" sz="1800" baseline="-25000" dirty="0" smtClean="0">
                <a:solidFill>
                  <a:srgbClr val="FF3300"/>
                </a:solidFill>
              </a:rPr>
              <a:t>j</a:t>
            </a:r>
            <a:r>
              <a:rPr lang="en-GB" sz="1400" dirty="0" smtClean="0">
                <a:solidFill>
                  <a:schemeClr val="tx1"/>
                </a:solidFill>
              </a:rPr>
              <a:t>  belonging to distinct  eigenvalues  are orthogonal  to each other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endParaRPr lang="de-DE" sz="14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47663" y="981075"/>
            <a:ext cx="444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H  =  </a:t>
            </a:r>
            <a:r>
              <a:rPr lang="de-DE" sz="1600">
                <a:solidFill>
                  <a:schemeClr val="tx1"/>
                </a:solidFill>
                <a:latin typeface="MT Extra" pitchFamily="18" charset="2"/>
              </a:rPr>
              <a:t>h</a:t>
            </a:r>
            <a:r>
              <a:rPr lang="de-DE" sz="1400" baseline="30000">
                <a:solidFill>
                  <a:schemeClr val="tx1"/>
                </a:solidFill>
              </a:rPr>
              <a:t>2</a:t>
            </a:r>
            <a:r>
              <a:rPr lang="de-DE" sz="1400">
                <a:solidFill>
                  <a:schemeClr val="tx1"/>
                </a:solidFill>
              </a:rPr>
              <a:t> /2 m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600">
                <a:solidFill>
                  <a:schemeClr val="tx1"/>
                </a:solidFill>
              </a:rPr>
              <a:t>  +    </a:t>
            </a:r>
            <a:r>
              <a:rPr lang="de-DE" sz="1400">
                <a:solidFill>
                  <a:schemeClr val="tx1"/>
                </a:solidFill>
              </a:rPr>
              <a:t>V (r)</a:t>
            </a:r>
            <a:endParaRPr lang="de-DE" sz="1400">
              <a:solidFill>
                <a:schemeClr val="tx1"/>
              </a:solidFill>
              <a:latin typeface="Wingdings 3" pitchFamily="18" charset="2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88925" y="595313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Hamiltonian </a:t>
            </a:r>
            <a:r>
              <a:rPr lang="en-US" sz="1400" dirty="0" smtClean="0">
                <a:solidFill>
                  <a:srgbClr val="FF3300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 energy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15913" y="1509713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wave function  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en-US" sz="1400" dirty="0" smtClean="0">
                <a:solidFill>
                  <a:srgbClr val="FF0000"/>
                </a:solidFill>
              </a:rPr>
              <a:t>(r)  </a:t>
            </a:r>
            <a:r>
              <a:rPr lang="en-US" sz="1400" dirty="0" smtClean="0">
                <a:solidFill>
                  <a:schemeClr val="tx1"/>
                </a:solidFill>
              </a:rPr>
              <a:t>describes state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390196" y="4955047"/>
            <a:ext cx="628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Transition frequency 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47401" y="5550762"/>
            <a:ext cx="635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Transition probability    squared absolute value of transition operator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6021089" y="5408334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rgbClr val="FF3300"/>
                </a:solidFill>
              </a:rPr>
              <a:t>W 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YF</a:t>
            </a:r>
            <a:r>
              <a:rPr lang="de-DE" sz="1400" dirty="0">
                <a:solidFill>
                  <a:schemeClr val="tx1"/>
                </a:solidFill>
              </a:rPr>
              <a:t> =  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| D |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F </a:t>
            </a:r>
            <a:r>
              <a:rPr lang="de-DE" sz="1400" dirty="0">
                <a:solidFill>
                  <a:schemeClr val="tx1"/>
                </a:solidFill>
              </a:rPr>
              <a:t>(r) 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4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49" y="1944688"/>
            <a:ext cx="4868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err="1" smtClean="0">
                <a:solidFill>
                  <a:schemeClr val="tx1"/>
                </a:solidFill>
              </a:rPr>
              <a:t>eigenfunction</a:t>
            </a:r>
            <a:r>
              <a:rPr lang="en-GB" sz="1400" dirty="0" smtClean="0">
                <a:solidFill>
                  <a:schemeClr val="tx1"/>
                </a:solidFill>
              </a:rPr>
              <a:t>  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Y </a:t>
            </a:r>
            <a:r>
              <a:rPr lang="en-GB" sz="1400" dirty="0" smtClean="0">
                <a:solidFill>
                  <a:srgbClr val="FF3300"/>
                </a:solidFill>
              </a:rPr>
              <a:t>(r)  </a:t>
            </a:r>
            <a:r>
              <a:rPr lang="en-GB" sz="1400" dirty="0" smtClean="0">
                <a:solidFill>
                  <a:schemeClr val="tx1"/>
                </a:solidFill>
              </a:rPr>
              <a:t>    belongs to eigenvalue  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315913" y="2872857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800" baseline="-25000" dirty="0">
                <a:solidFill>
                  <a:srgbClr val="FF3300"/>
                </a:solidFill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(r) |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800" baseline="-25000" dirty="0">
                <a:solidFill>
                  <a:srgbClr val="FF3300"/>
                </a:solidFill>
              </a:rPr>
              <a:t>j </a:t>
            </a:r>
            <a:r>
              <a:rPr lang="de-DE" sz="1400" dirty="0">
                <a:solidFill>
                  <a:schemeClr val="tx1"/>
                </a:solidFill>
              </a:rPr>
              <a:t>(r) 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600" dirty="0">
                <a:solidFill>
                  <a:schemeClr val="tx1"/>
                </a:solidFill>
              </a:rPr>
              <a:t>=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800" baseline="-25000" dirty="0">
                <a:solidFill>
                  <a:srgbClr val="FF3300"/>
                </a:solidFill>
              </a:rPr>
              <a:t>ij</a:t>
            </a:r>
          </a:p>
        </p:txBody>
      </p:sp>
      <p:pic>
        <p:nvPicPr>
          <p:cNvPr id="281619" name="Picture 1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1620" name="Rectangle 2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Spectroscopy, Quantum Mechanics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469530" y="1929796"/>
            <a:ext cx="5022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=  E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(r)    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80650" y="4409977"/>
            <a:ext cx="628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prediction of a spectrum (1D NMR crossed coils setup)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27338" y="2883547"/>
            <a:ext cx="5022850" cy="426066"/>
            <a:chOff x="3129756" y="3506490"/>
            <a:chExt cx="5022850" cy="426066"/>
          </a:xfrm>
        </p:grpSpPr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129756" y="3594002"/>
              <a:ext cx="50228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     Y</a:t>
              </a:r>
              <a:r>
                <a:rPr lang="de-DE" sz="1800" baseline="-25000" dirty="0" smtClean="0">
                  <a:solidFill>
                    <a:srgbClr val="FF3300"/>
                  </a:solidFill>
                </a:rPr>
                <a:t>i</a:t>
              </a:r>
              <a:r>
                <a:rPr lang="de-DE" sz="1400" dirty="0" smtClean="0">
                  <a:solidFill>
                    <a:schemeClr val="tx1"/>
                  </a:solidFill>
                </a:rPr>
                <a:t>(x,y,z) </a:t>
              </a:r>
              <a:r>
                <a:rPr lang="de-DE" sz="1650" baseline="52000" dirty="0">
                  <a:solidFill>
                    <a:schemeClr val="tx1"/>
                  </a:solidFill>
                </a:rPr>
                <a:t>*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Y </a:t>
              </a:r>
              <a:r>
                <a:rPr lang="de-DE" sz="1800" baseline="-25000" dirty="0">
                  <a:solidFill>
                    <a:srgbClr val="FF3300"/>
                  </a:solidFill>
                </a:rPr>
                <a:t>j </a:t>
              </a:r>
              <a:r>
                <a:rPr lang="de-DE" sz="1400" dirty="0" smtClean="0">
                  <a:solidFill>
                    <a:schemeClr val="tx1"/>
                  </a:solidFill>
                </a:rPr>
                <a:t>(x,y,z) dx dy dz </a:t>
              </a:r>
              <a:r>
                <a:rPr lang="de-DE" sz="1600" dirty="0" smtClean="0">
                  <a:solidFill>
                    <a:schemeClr val="tx1"/>
                  </a:solidFill>
                </a:rPr>
                <a:t>= </a:t>
              </a:r>
              <a:r>
                <a:rPr lang="de-DE" sz="1600" dirty="0">
                  <a:solidFill>
                    <a:schemeClr val="tx1"/>
                  </a:solidFill>
                  <a:latin typeface="Symbol" pitchFamily="18" charset="2"/>
                </a:rPr>
                <a:t>d</a:t>
              </a:r>
              <a:r>
                <a:rPr lang="de-DE" sz="1800" baseline="-25000" dirty="0">
                  <a:solidFill>
                    <a:srgbClr val="FF3300"/>
                  </a:solidFill>
                </a:rPr>
                <a:t>ij</a:t>
              </a: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3301787" y="3506490"/>
              <a:ext cx="176452" cy="413485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34" y="18"/>
                </a:cxn>
                <a:cxn ang="0">
                  <a:pos x="180" y="108"/>
                </a:cxn>
                <a:cxn ang="0">
                  <a:pos x="171" y="378"/>
                </a:cxn>
                <a:cxn ang="0">
                  <a:pos x="171" y="783"/>
                </a:cxn>
                <a:cxn ang="0">
                  <a:pos x="126" y="954"/>
                </a:cxn>
                <a:cxn ang="0">
                  <a:pos x="0" y="981"/>
                </a:cxn>
              </a:cxnLst>
              <a:rect l="0" t="0" r="r" b="b"/>
              <a:pathLst>
                <a:path w="360" h="987">
                  <a:moveTo>
                    <a:pt x="360" y="0"/>
                  </a:moveTo>
                  <a:cubicBezTo>
                    <a:pt x="312" y="0"/>
                    <a:pt x="264" y="0"/>
                    <a:pt x="234" y="18"/>
                  </a:cubicBezTo>
                  <a:cubicBezTo>
                    <a:pt x="204" y="36"/>
                    <a:pt x="190" y="48"/>
                    <a:pt x="180" y="108"/>
                  </a:cubicBezTo>
                  <a:cubicBezTo>
                    <a:pt x="170" y="168"/>
                    <a:pt x="172" y="266"/>
                    <a:pt x="171" y="378"/>
                  </a:cubicBezTo>
                  <a:cubicBezTo>
                    <a:pt x="170" y="490"/>
                    <a:pt x="179" y="687"/>
                    <a:pt x="171" y="783"/>
                  </a:cubicBezTo>
                  <a:cubicBezTo>
                    <a:pt x="163" y="879"/>
                    <a:pt x="155" y="921"/>
                    <a:pt x="126" y="954"/>
                  </a:cubicBezTo>
                  <a:cubicBezTo>
                    <a:pt x="97" y="987"/>
                    <a:pt x="24" y="977"/>
                    <a:pt x="0" y="9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97187" y="4806560"/>
            <a:ext cx="502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D  </a:t>
            </a:r>
            <a:r>
              <a:rPr lang="de-DE" sz="1400" dirty="0">
                <a:solidFill>
                  <a:srgbClr val="FF3300"/>
                </a:solidFill>
              </a:rPr>
              <a:t>E</a:t>
            </a:r>
            <a:r>
              <a:rPr lang="de-DE" sz="1400" dirty="0">
                <a:solidFill>
                  <a:schemeClr val="tx1"/>
                </a:solidFill>
              </a:rPr>
              <a:t>   =   E  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Y </a:t>
            </a:r>
            <a:r>
              <a:rPr lang="de-DE" dirty="0" smtClean="0">
                <a:solidFill>
                  <a:schemeClr val="tx1"/>
                </a:solidFill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E  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F           </a:t>
            </a:r>
            <a:endParaRPr lang="de-DE" sz="1800" baseline="2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2830024" y="702109"/>
            <a:ext cx="1349375" cy="898525"/>
            <a:chOff x="3535" y="2669"/>
            <a:chExt cx="1463" cy="1023"/>
          </a:xfrm>
        </p:grpSpPr>
        <p:sp>
          <p:nvSpPr>
            <p:cNvPr id="282627" name="Line 3"/>
            <p:cNvSpPr>
              <a:spLocks noChangeShapeType="1"/>
            </p:cNvSpPr>
            <p:nvPr/>
          </p:nvSpPr>
          <p:spPr bwMode="auto">
            <a:xfrm rot="-21568795" flipH="1" flipV="1">
              <a:off x="3860" y="2706"/>
              <a:ext cx="401" cy="9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28" name="Line 4"/>
            <p:cNvSpPr>
              <a:spLocks noChangeShapeType="1"/>
            </p:cNvSpPr>
            <p:nvPr/>
          </p:nvSpPr>
          <p:spPr bwMode="auto">
            <a:xfrm rot="31205" flipV="1">
              <a:off x="4242" y="2676"/>
              <a:ext cx="99" cy="9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29" name="Line 5"/>
            <p:cNvSpPr>
              <a:spLocks noChangeShapeType="1"/>
            </p:cNvSpPr>
            <p:nvPr/>
          </p:nvSpPr>
          <p:spPr bwMode="auto">
            <a:xfrm rot="31205" flipV="1">
              <a:off x="4231" y="2705"/>
              <a:ext cx="370" cy="9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0" name="Line 6"/>
            <p:cNvSpPr>
              <a:spLocks noChangeShapeType="1"/>
            </p:cNvSpPr>
            <p:nvPr/>
          </p:nvSpPr>
          <p:spPr bwMode="auto">
            <a:xfrm rot="-21568795" flipH="1" flipV="1">
              <a:off x="4156" y="2679"/>
              <a:ext cx="84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1" name="Line 7"/>
            <p:cNvSpPr>
              <a:spLocks noChangeShapeType="1"/>
            </p:cNvSpPr>
            <p:nvPr/>
          </p:nvSpPr>
          <p:spPr bwMode="auto">
            <a:xfrm rot="31205" flipV="1">
              <a:off x="4247" y="2737"/>
              <a:ext cx="488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2" name="Line 8"/>
            <p:cNvSpPr>
              <a:spLocks noChangeShapeType="1"/>
            </p:cNvSpPr>
            <p:nvPr/>
          </p:nvSpPr>
          <p:spPr bwMode="auto">
            <a:xfrm rot="-21568795" flipH="1" flipV="1">
              <a:off x="4075" y="2684"/>
              <a:ext cx="169" cy="9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3" name="Line 9"/>
            <p:cNvSpPr>
              <a:spLocks noChangeShapeType="1"/>
            </p:cNvSpPr>
            <p:nvPr/>
          </p:nvSpPr>
          <p:spPr bwMode="auto">
            <a:xfrm rot="31205" flipV="1">
              <a:off x="4235" y="2679"/>
              <a:ext cx="190" cy="9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4" name="Line 10"/>
            <p:cNvSpPr>
              <a:spLocks noChangeShapeType="1"/>
            </p:cNvSpPr>
            <p:nvPr/>
          </p:nvSpPr>
          <p:spPr bwMode="auto">
            <a:xfrm rot="-21568795" flipH="1" flipV="1">
              <a:off x="4215" y="2678"/>
              <a:ext cx="39" cy="10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5" name="Line 11"/>
            <p:cNvSpPr>
              <a:spLocks noChangeShapeType="1"/>
            </p:cNvSpPr>
            <p:nvPr/>
          </p:nvSpPr>
          <p:spPr bwMode="auto">
            <a:xfrm rot="-21568795" flipH="1" flipV="1">
              <a:off x="3713" y="2755"/>
              <a:ext cx="532" cy="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36" name="Line 12"/>
            <p:cNvSpPr>
              <a:spLocks noChangeShapeType="1"/>
            </p:cNvSpPr>
            <p:nvPr/>
          </p:nvSpPr>
          <p:spPr bwMode="auto">
            <a:xfrm rot="-21568795" flipH="1" flipV="1">
              <a:off x="3952" y="2699"/>
              <a:ext cx="280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37" name="Group 13"/>
            <p:cNvGrpSpPr>
              <a:grpSpLocks/>
            </p:cNvGrpSpPr>
            <p:nvPr/>
          </p:nvGrpSpPr>
          <p:grpSpPr bwMode="auto">
            <a:xfrm rot="-24890255">
              <a:off x="3751" y="2882"/>
              <a:ext cx="976" cy="549"/>
              <a:chOff x="3813" y="1150"/>
              <a:chExt cx="1132" cy="610"/>
            </a:xfrm>
          </p:grpSpPr>
          <p:sp>
            <p:nvSpPr>
              <p:cNvPr id="282638" name="Line 14"/>
              <p:cNvSpPr>
                <a:spLocks noChangeShapeType="1"/>
              </p:cNvSpPr>
              <p:nvPr/>
            </p:nvSpPr>
            <p:spPr bwMode="auto">
              <a:xfrm rot="3321460" flipV="1">
                <a:off x="4379" y="910"/>
                <a:ext cx="0" cy="1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39" name="Oval 15"/>
              <p:cNvSpPr>
                <a:spLocks noChangeArrowheads="1"/>
              </p:cNvSpPr>
              <p:nvPr/>
            </p:nvSpPr>
            <p:spPr bwMode="auto">
              <a:xfrm rot="3321460">
                <a:off x="4094" y="1214"/>
                <a:ext cx="610" cy="4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2640" name="Arc 16"/>
              <p:cNvSpPr>
                <a:spLocks/>
              </p:cNvSpPr>
              <p:nvPr/>
            </p:nvSpPr>
            <p:spPr bwMode="auto">
              <a:xfrm rot="13543876">
                <a:off x="3998" y="1214"/>
                <a:ext cx="312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2641" name="Group 17"/>
              <p:cNvGrpSpPr>
                <a:grpSpLocks/>
              </p:cNvGrpSpPr>
              <p:nvPr/>
            </p:nvGrpSpPr>
            <p:grpSpPr bwMode="auto">
              <a:xfrm rot="3321460">
                <a:off x="4113" y="1149"/>
                <a:ext cx="309" cy="402"/>
                <a:chOff x="3882" y="1224"/>
                <a:chExt cx="370" cy="436"/>
              </a:xfrm>
            </p:grpSpPr>
            <p:sp>
              <p:nvSpPr>
                <p:cNvPr id="2826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882" y="1392"/>
                  <a:ext cx="3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26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37" y="1224"/>
                  <a:ext cx="267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de-DE" sz="140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  <p:sp>
          <p:nvSpPr>
            <p:cNvPr id="282644" name="Line 20"/>
            <p:cNvSpPr>
              <a:spLocks noChangeShapeType="1"/>
            </p:cNvSpPr>
            <p:nvPr/>
          </p:nvSpPr>
          <p:spPr bwMode="auto">
            <a:xfrm rot="31205" flipV="1">
              <a:off x="4263" y="2845"/>
              <a:ext cx="623" cy="8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5" name="Oval 21"/>
            <p:cNvSpPr>
              <a:spLocks noChangeArrowheads="1"/>
            </p:cNvSpPr>
            <p:nvPr/>
          </p:nvSpPr>
          <p:spPr bwMode="auto">
            <a:xfrm>
              <a:off x="3632" y="2682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2646" name="Line 22"/>
            <p:cNvSpPr>
              <a:spLocks noChangeShapeType="1"/>
            </p:cNvSpPr>
            <p:nvPr/>
          </p:nvSpPr>
          <p:spPr bwMode="auto">
            <a:xfrm rot="-21568795" flipH="1" flipV="1">
              <a:off x="3621" y="2828"/>
              <a:ext cx="613" cy="81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7" name="Line 23"/>
            <p:cNvSpPr>
              <a:spLocks noChangeShapeType="1"/>
            </p:cNvSpPr>
            <p:nvPr/>
          </p:nvSpPr>
          <p:spPr bwMode="auto">
            <a:xfrm rot="-21568795" flipH="1" flipV="1">
              <a:off x="3855" y="2933"/>
              <a:ext cx="390" cy="7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8" name="Line 24"/>
            <p:cNvSpPr>
              <a:spLocks noChangeShapeType="1"/>
            </p:cNvSpPr>
            <p:nvPr/>
          </p:nvSpPr>
          <p:spPr bwMode="auto">
            <a:xfrm rot="31205" flipV="1">
              <a:off x="4229" y="2923"/>
              <a:ext cx="492" cy="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49" name="Line 25"/>
            <p:cNvSpPr>
              <a:spLocks noChangeShapeType="1"/>
            </p:cNvSpPr>
            <p:nvPr/>
          </p:nvSpPr>
          <p:spPr bwMode="auto">
            <a:xfrm rot="31205" flipV="1">
              <a:off x="4248" y="2954"/>
              <a:ext cx="195" cy="7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50" name="Line 26"/>
            <p:cNvSpPr>
              <a:spLocks noChangeShapeType="1"/>
            </p:cNvSpPr>
            <p:nvPr/>
          </p:nvSpPr>
          <p:spPr bwMode="auto">
            <a:xfrm rot="-21568795" flipH="1" flipV="1">
              <a:off x="4127" y="2974"/>
              <a:ext cx="120" cy="6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51" name="Line 27"/>
            <p:cNvSpPr>
              <a:spLocks noChangeShapeType="1"/>
            </p:cNvSpPr>
            <p:nvPr/>
          </p:nvSpPr>
          <p:spPr bwMode="auto">
            <a:xfrm rot="-21568795" flipH="1" flipV="1">
              <a:off x="3747" y="2905"/>
              <a:ext cx="492" cy="7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52" name="Group 28"/>
            <p:cNvGrpSpPr>
              <a:grpSpLocks/>
            </p:cNvGrpSpPr>
            <p:nvPr/>
          </p:nvGrpSpPr>
          <p:grpSpPr bwMode="auto">
            <a:xfrm>
              <a:off x="3535" y="2682"/>
              <a:ext cx="1463" cy="996"/>
              <a:chOff x="3544" y="2974"/>
              <a:chExt cx="1463" cy="996"/>
            </a:xfrm>
          </p:grpSpPr>
          <p:grpSp>
            <p:nvGrpSpPr>
              <p:cNvPr id="282653" name="Group 29"/>
              <p:cNvGrpSpPr>
                <a:grpSpLocks/>
              </p:cNvGrpSpPr>
              <p:nvPr/>
            </p:nvGrpSpPr>
            <p:grpSpPr bwMode="auto">
              <a:xfrm>
                <a:off x="3544" y="2974"/>
                <a:ext cx="1463" cy="996"/>
                <a:chOff x="3544" y="2974"/>
                <a:chExt cx="1463" cy="996"/>
              </a:xfrm>
            </p:grpSpPr>
            <p:sp>
              <p:nvSpPr>
                <p:cNvPr id="282654" name="Oval 30"/>
                <p:cNvSpPr>
                  <a:spLocks noChangeArrowheads="1"/>
                </p:cNvSpPr>
                <p:nvPr/>
              </p:nvSpPr>
              <p:spPr bwMode="auto">
                <a:xfrm>
                  <a:off x="3641" y="2974"/>
                  <a:ext cx="1263" cy="2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  <a:alpha val="38000"/>
                      </a:srgbClr>
                    </a:gs>
                    <a:gs pos="100000">
                      <a:srgbClr val="FF3300">
                        <a:alpha val="1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82655" name="Group 31"/>
                <p:cNvGrpSpPr>
                  <a:grpSpLocks/>
                </p:cNvGrpSpPr>
                <p:nvPr/>
              </p:nvGrpSpPr>
              <p:grpSpPr bwMode="auto">
                <a:xfrm>
                  <a:off x="3544" y="2981"/>
                  <a:ext cx="1463" cy="989"/>
                  <a:chOff x="3544" y="2981"/>
                  <a:chExt cx="1463" cy="989"/>
                </a:xfrm>
              </p:grpSpPr>
              <p:sp>
                <p:nvSpPr>
                  <p:cNvPr id="282656" name="Freeform 32"/>
                  <p:cNvSpPr>
                    <a:spLocks/>
                  </p:cNvSpPr>
                  <p:nvPr/>
                </p:nvSpPr>
                <p:spPr bwMode="auto">
                  <a:xfrm>
                    <a:off x="3544" y="2981"/>
                    <a:ext cx="1463" cy="989"/>
                  </a:xfrm>
                  <a:custGeom>
                    <a:avLst/>
                    <a:gdLst/>
                    <a:ahLst/>
                    <a:cxnLst>
                      <a:cxn ang="0">
                        <a:pos x="712" y="989"/>
                      </a:cxn>
                      <a:cxn ang="0">
                        <a:pos x="1358" y="157"/>
                      </a:cxn>
                      <a:cxn ang="0">
                        <a:pos x="1340" y="178"/>
                      </a:cxn>
                      <a:cxn ang="0">
                        <a:pos x="1280" y="205"/>
                      </a:cxn>
                      <a:cxn ang="0">
                        <a:pos x="1184" y="235"/>
                      </a:cxn>
                      <a:cxn ang="0">
                        <a:pos x="1061" y="256"/>
                      </a:cxn>
                      <a:cxn ang="0">
                        <a:pos x="956" y="271"/>
                      </a:cxn>
                      <a:cxn ang="0">
                        <a:pos x="812" y="277"/>
                      </a:cxn>
                      <a:cxn ang="0">
                        <a:pos x="647" y="280"/>
                      </a:cxn>
                      <a:cxn ang="0">
                        <a:pos x="503" y="271"/>
                      </a:cxn>
                      <a:cxn ang="0">
                        <a:pos x="362" y="253"/>
                      </a:cxn>
                      <a:cxn ang="0">
                        <a:pos x="245" y="232"/>
                      </a:cxn>
                      <a:cxn ang="0">
                        <a:pos x="170" y="202"/>
                      </a:cxn>
                      <a:cxn ang="0">
                        <a:pos x="119" y="175"/>
                      </a:cxn>
                      <a:cxn ang="0">
                        <a:pos x="107" y="157"/>
                      </a:cxn>
                      <a:cxn ang="0">
                        <a:pos x="101" y="139"/>
                      </a:cxn>
                      <a:cxn ang="0">
                        <a:pos x="712" y="989"/>
                      </a:cxn>
                    </a:cxnLst>
                    <a:rect l="0" t="0" r="r" b="b"/>
                    <a:pathLst>
                      <a:path w="1463" h="989">
                        <a:moveTo>
                          <a:pt x="712" y="989"/>
                        </a:moveTo>
                        <a:lnTo>
                          <a:pt x="1358" y="157"/>
                        </a:lnTo>
                        <a:cubicBezTo>
                          <a:pt x="1463" y="22"/>
                          <a:pt x="1353" y="170"/>
                          <a:pt x="1340" y="178"/>
                        </a:cubicBezTo>
                        <a:cubicBezTo>
                          <a:pt x="1327" y="186"/>
                          <a:pt x="1306" y="195"/>
                          <a:pt x="1280" y="205"/>
                        </a:cubicBezTo>
                        <a:cubicBezTo>
                          <a:pt x="1254" y="215"/>
                          <a:pt x="1220" y="227"/>
                          <a:pt x="1184" y="235"/>
                        </a:cubicBezTo>
                        <a:cubicBezTo>
                          <a:pt x="1148" y="243"/>
                          <a:pt x="1099" y="250"/>
                          <a:pt x="1061" y="256"/>
                        </a:cubicBezTo>
                        <a:cubicBezTo>
                          <a:pt x="1023" y="262"/>
                          <a:pt x="997" y="268"/>
                          <a:pt x="956" y="271"/>
                        </a:cubicBezTo>
                        <a:cubicBezTo>
                          <a:pt x="915" y="274"/>
                          <a:pt x="863" y="276"/>
                          <a:pt x="812" y="277"/>
                        </a:cubicBezTo>
                        <a:cubicBezTo>
                          <a:pt x="761" y="278"/>
                          <a:pt x="698" y="281"/>
                          <a:pt x="647" y="280"/>
                        </a:cubicBezTo>
                        <a:cubicBezTo>
                          <a:pt x="596" y="279"/>
                          <a:pt x="550" y="275"/>
                          <a:pt x="503" y="271"/>
                        </a:cubicBezTo>
                        <a:cubicBezTo>
                          <a:pt x="456" y="267"/>
                          <a:pt x="405" y="259"/>
                          <a:pt x="362" y="253"/>
                        </a:cubicBezTo>
                        <a:cubicBezTo>
                          <a:pt x="319" y="247"/>
                          <a:pt x="277" y="240"/>
                          <a:pt x="245" y="232"/>
                        </a:cubicBezTo>
                        <a:cubicBezTo>
                          <a:pt x="213" y="224"/>
                          <a:pt x="191" y="211"/>
                          <a:pt x="170" y="202"/>
                        </a:cubicBezTo>
                        <a:cubicBezTo>
                          <a:pt x="149" y="193"/>
                          <a:pt x="130" y="183"/>
                          <a:pt x="119" y="175"/>
                        </a:cubicBezTo>
                        <a:cubicBezTo>
                          <a:pt x="108" y="167"/>
                          <a:pt x="110" y="163"/>
                          <a:pt x="107" y="157"/>
                        </a:cubicBezTo>
                        <a:cubicBezTo>
                          <a:pt x="104" y="151"/>
                          <a:pt x="0" y="0"/>
                          <a:pt x="101" y="139"/>
                        </a:cubicBezTo>
                        <a:lnTo>
                          <a:pt x="712" y="98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3300">
                          <a:alpha val="0"/>
                        </a:srgbClr>
                      </a:gs>
                      <a:gs pos="100000">
                        <a:srgbClr val="FF3300">
                          <a:gamma/>
                          <a:shade val="46275"/>
                          <a:invGamma/>
                          <a:alpha val="67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26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3044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826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910" y="3072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82659" name="Oval 35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82661" name="Group 37"/>
          <p:cNvGrpSpPr>
            <a:grpSpLocks/>
          </p:cNvGrpSpPr>
          <p:nvPr/>
        </p:nvGrpSpPr>
        <p:grpSpPr bwMode="auto">
          <a:xfrm rot="10800000">
            <a:off x="5629137" y="704155"/>
            <a:ext cx="1349375" cy="898525"/>
            <a:chOff x="3535" y="2669"/>
            <a:chExt cx="1463" cy="1023"/>
          </a:xfrm>
        </p:grpSpPr>
        <p:sp>
          <p:nvSpPr>
            <p:cNvPr id="282662" name="Line 38"/>
            <p:cNvSpPr>
              <a:spLocks noChangeShapeType="1"/>
            </p:cNvSpPr>
            <p:nvPr/>
          </p:nvSpPr>
          <p:spPr bwMode="auto">
            <a:xfrm rot="-21568795" flipH="1" flipV="1">
              <a:off x="3860" y="2706"/>
              <a:ext cx="401" cy="9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3" name="Line 39"/>
            <p:cNvSpPr>
              <a:spLocks noChangeShapeType="1"/>
            </p:cNvSpPr>
            <p:nvPr/>
          </p:nvSpPr>
          <p:spPr bwMode="auto">
            <a:xfrm rot="31205" flipV="1">
              <a:off x="4242" y="2676"/>
              <a:ext cx="99" cy="9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4" name="Line 40"/>
            <p:cNvSpPr>
              <a:spLocks noChangeShapeType="1"/>
            </p:cNvSpPr>
            <p:nvPr/>
          </p:nvSpPr>
          <p:spPr bwMode="auto">
            <a:xfrm rot="31205" flipV="1">
              <a:off x="4231" y="2705"/>
              <a:ext cx="370" cy="9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5" name="Line 41"/>
            <p:cNvSpPr>
              <a:spLocks noChangeShapeType="1"/>
            </p:cNvSpPr>
            <p:nvPr/>
          </p:nvSpPr>
          <p:spPr bwMode="auto">
            <a:xfrm rot="-21568795" flipH="1" flipV="1">
              <a:off x="4156" y="2679"/>
              <a:ext cx="84" cy="99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6" name="Line 42"/>
            <p:cNvSpPr>
              <a:spLocks noChangeShapeType="1"/>
            </p:cNvSpPr>
            <p:nvPr/>
          </p:nvSpPr>
          <p:spPr bwMode="auto">
            <a:xfrm rot="31205" flipV="1">
              <a:off x="4247" y="2737"/>
              <a:ext cx="488" cy="9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7" name="Line 43"/>
            <p:cNvSpPr>
              <a:spLocks noChangeShapeType="1"/>
            </p:cNvSpPr>
            <p:nvPr/>
          </p:nvSpPr>
          <p:spPr bwMode="auto">
            <a:xfrm rot="-21568795" flipH="1" flipV="1">
              <a:off x="4075" y="2684"/>
              <a:ext cx="169" cy="9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8" name="Line 44"/>
            <p:cNvSpPr>
              <a:spLocks noChangeShapeType="1"/>
            </p:cNvSpPr>
            <p:nvPr/>
          </p:nvSpPr>
          <p:spPr bwMode="auto">
            <a:xfrm rot="31205" flipV="1">
              <a:off x="4235" y="2679"/>
              <a:ext cx="190" cy="9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69" name="Line 45"/>
            <p:cNvSpPr>
              <a:spLocks noChangeShapeType="1"/>
            </p:cNvSpPr>
            <p:nvPr/>
          </p:nvSpPr>
          <p:spPr bwMode="auto">
            <a:xfrm rot="-21568795" flipH="1" flipV="1">
              <a:off x="4215" y="2678"/>
              <a:ext cx="39" cy="10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70" name="Line 46"/>
            <p:cNvSpPr>
              <a:spLocks noChangeShapeType="1"/>
            </p:cNvSpPr>
            <p:nvPr/>
          </p:nvSpPr>
          <p:spPr bwMode="auto">
            <a:xfrm rot="-21568795" flipH="1" flipV="1">
              <a:off x="3713" y="2755"/>
              <a:ext cx="532" cy="91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71" name="Line 47"/>
            <p:cNvSpPr>
              <a:spLocks noChangeShapeType="1"/>
            </p:cNvSpPr>
            <p:nvPr/>
          </p:nvSpPr>
          <p:spPr bwMode="auto">
            <a:xfrm rot="-21568795" flipH="1" flipV="1">
              <a:off x="3952" y="2699"/>
              <a:ext cx="280" cy="9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72" name="Group 48"/>
            <p:cNvGrpSpPr>
              <a:grpSpLocks/>
            </p:cNvGrpSpPr>
            <p:nvPr/>
          </p:nvGrpSpPr>
          <p:grpSpPr bwMode="auto">
            <a:xfrm rot="-24890255">
              <a:off x="3751" y="2882"/>
              <a:ext cx="976" cy="549"/>
              <a:chOff x="3813" y="1150"/>
              <a:chExt cx="1132" cy="610"/>
            </a:xfrm>
          </p:grpSpPr>
          <p:sp>
            <p:nvSpPr>
              <p:cNvPr id="282673" name="Line 49"/>
              <p:cNvSpPr>
                <a:spLocks noChangeShapeType="1"/>
              </p:cNvSpPr>
              <p:nvPr/>
            </p:nvSpPr>
            <p:spPr bwMode="auto">
              <a:xfrm rot="3321460" flipV="1">
                <a:off x="4379" y="910"/>
                <a:ext cx="0" cy="1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74" name="Oval 50"/>
              <p:cNvSpPr>
                <a:spLocks noChangeArrowheads="1"/>
              </p:cNvSpPr>
              <p:nvPr/>
            </p:nvSpPr>
            <p:spPr bwMode="auto">
              <a:xfrm rot="3321460">
                <a:off x="4094" y="1214"/>
                <a:ext cx="610" cy="4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2675" name="Arc 51"/>
              <p:cNvSpPr>
                <a:spLocks/>
              </p:cNvSpPr>
              <p:nvPr/>
            </p:nvSpPr>
            <p:spPr bwMode="auto">
              <a:xfrm rot="13543876">
                <a:off x="3998" y="1214"/>
                <a:ext cx="312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2676" name="Group 52"/>
              <p:cNvGrpSpPr>
                <a:grpSpLocks/>
              </p:cNvGrpSpPr>
              <p:nvPr/>
            </p:nvGrpSpPr>
            <p:grpSpPr bwMode="auto">
              <a:xfrm rot="3321460">
                <a:off x="4113" y="1149"/>
                <a:ext cx="309" cy="402"/>
                <a:chOff x="3882" y="1224"/>
                <a:chExt cx="370" cy="436"/>
              </a:xfrm>
            </p:grpSpPr>
            <p:sp>
              <p:nvSpPr>
                <p:cNvPr id="28267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882" y="1392"/>
                  <a:ext cx="3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26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937" y="1224"/>
                  <a:ext cx="267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buFont typeface="Symbol" pitchFamily="18" charset="2"/>
                    <a:buNone/>
                  </a:pPr>
                  <a:r>
                    <a:rPr lang="de-DE" sz="140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  <p:sp>
          <p:nvSpPr>
            <p:cNvPr id="282679" name="Line 55"/>
            <p:cNvSpPr>
              <a:spLocks noChangeShapeType="1"/>
            </p:cNvSpPr>
            <p:nvPr/>
          </p:nvSpPr>
          <p:spPr bwMode="auto">
            <a:xfrm rot="31205" flipV="1">
              <a:off x="4263" y="2845"/>
              <a:ext cx="623" cy="8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0" name="Oval 56"/>
            <p:cNvSpPr>
              <a:spLocks noChangeArrowheads="1"/>
            </p:cNvSpPr>
            <p:nvPr/>
          </p:nvSpPr>
          <p:spPr bwMode="auto">
            <a:xfrm>
              <a:off x="3632" y="2682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2681" name="Line 57"/>
            <p:cNvSpPr>
              <a:spLocks noChangeShapeType="1"/>
            </p:cNvSpPr>
            <p:nvPr/>
          </p:nvSpPr>
          <p:spPr bwMode="auto">
            <a:xfrm rot="-21568795" flipH="1" flipV="1">
              <a:off x="3621" y="2828"/>
              <a:ext cx="613" cy="81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2" name="Line 58"/>
            <p:cNvSpPr>
              <a:spLocks noChangeShapeType="1"/>
            </p:cNvSpPr>
            <p:nvPr/>
          </p:nvSpPr>
          <p:spPr bwMode="auto">
            <a:xfrm rot="-21568795" flipH="1" flipV="1">
              <a:off x="3855" y="2933"/>
              <a:ext cx="390" cy="7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3" name="Line 59"/>
            <p:cNvSpPr>
              <a:spLocks noChangeShapeType="1"/>
            </p:cNvSpPr>
            <p:nvPr/>
          </p:nvSpPr>
          <p:spPr bwMode="auto">
            <a:xfrm rot="31205" flipV="1">
              <a:off x="4229" y="2923"/>
              <a:ext cx="492" cy="76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4" name="Line 60"/>
            <p:cNvSpPr>
              <a:spLocks noChangeShapeType="1"/>
            </p:cNvSpPr>
            <p:nvPr/>
          </p:nvSpPr>
          <p:spPr bwMode="auto">
            <a:xfrm rot="31205" flipV="1">
              <a:off x="4248" y="2954"/>
              <a:ext cx="195" cy="7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5" name="Line 61"/>
            <p:cNvSpPr>
              <a:spLocks noChangeShapeType="1"/>
            </p:cNvSpPr>
            <p:nvPr/>
          </p:nvSpPr>
          <p:spPr bwMode="auto">
            <a:xfrm rot="-21568795" flipH="1" flipV="1">
              <a:off x="4127" y="2974"/>
              <a:ext cx="120" cy="6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2686" name="Line 62"/>
            <p:cNvSpPr>
              <a:spLocks noChangeShapeType="1"/>
            </p:cNvSpPr>
            <p:nvPr/>
          </p:nvSpPr>
          <p:spPr bwMode="auto">
            <a:xfrm rot="-21568795" flipH="1" flipV="1">
              <a:off x="3747" y="2905"/>
              <a:ext cx="492" cy="7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687" name="Group 63"/>
            <p:cNvGrpSpPr>
              <a:grpSpLocks/>
            </p:cNvGrpSpPr>
            <p:nvPr/>
          </p:nvGrpSpPr>
          <p:grpSpPr bwMode="auto">
            <a:xfrm>
              <a:off x="3535" y="2682"/>
              <a:ext cx="1463" cy="996"/>
              <a:chOff x="3544" y="2974"/>
              <a:chExt cx="1463" cy="996"/>
            </a:xfrm>
          </p:grpSpPr>
          <p:grpSp>
            <p:nvGrpSpPr>
              <p:cNvPr id="282688" name="Group 64"/>
              <p:cNvGrpSpPr>
                <a:grpSpLocks/>
              </p:cNvGrpSpPr>
              <p:nvPr/>
            </p:nvGrpSpPr>
            <p:grpSpPr bwMode="auto">
              <a:xfrm>
                <a:off x="3544" y="2974"/>
                <a:ext cx="1463" cy="996"/>
                <a:chOff x="3544" y="2974"/>
                <a:chExt cx="1463" cy="996"/>
              </a:xfrm>
            </p:grpSpPr>
            <p:sp>
              <p:nvSpPr>
                <p:cNvPr id="282689" name="Oval 65"/>
                <p:cNvSpPr>
                  <a:spLocks noChangeArrowheads="1"/>
                </p:cNvSpPr>
                <p:nvPr/>
              </p:nvSpPr>
              <p:spPr bwMode="auto">
                <a:xfrm>
                  <a:off x="3641" y="2974"/>
                  <a:ext cx="1263" cy="2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  <a:alpha val="38000"/>
                      </a:srgbClr>
                    </a:gs>
                    <a:gs pos="100000">
                      <a:srgbClr val="FF3300">
                        <a:alpha val="1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82690" name="Group 66"/>
                <p:cNvGrpSpPr>
                  <a:grpSpLocks/>
                </p:cNvGrpSpPr>
                <p:nvPr/>
              </p:nvGrpSpPr>
              <p:grpSpPr bwMode="auto">
                <a:xfrm>
                  <a:off x="3544" y="2981"/>
                  <a:ext cx="1463" cy="989"/>
                  <a:chOff x="3544" y="2981"/>
                  <a:chExt cx="1463" cy="989"/>
                </a:xfrm>
              </p:grpSpPr>
              <p:sp>
                <p:nvSpPr>
                  <p:cNvPr id="282691" name="Freeform 67"/>
                  <p:cNvSpPr>
                    <a:spLocks/>
                  </p:cNvSpPr>
                  <p:nvPr/>
                </p:nvSpPr>
                <p:spPr bwMode="auto">
                  <a:xfrm>
                    <a:off x="3544" y="2981"/>
                    <a:ext cx="1463" cy="989"/>
                  </a:xfrm>
                  <a:custGeom>
                    <a:avLst/>
                    <a:gdLst/>
                    <a:ahLst/>
                    <a:cxnLst>
                      <a:cxn ang="0">
                        <a:pos x="712" y="989"/>
                      </a:cxn>
                      <a:cxn ang="0">
                        <a:pos x="1358" y="157"/>
                      </a:cxn>
                      <a:cxn ang="0">
                        <a:pos x="1340" y="178"/>
                      </a:cxn>
                      <a:cxn ang="0">
                        <a:pos x="1280" y="205"/>
                      </a:cxn>
                      <a:cxn ang="0">
                        <a:pos x="1184" y="235"/>
                      </a:cxn>
                      <a:cxn ang="0">
                        <a:pos x="1061" y="256"/>
                      </a:cxn>
                      <a:cxn ang="0">
                        <a:pos x="956" y="271"/>
                      </a:cxn>
                      <a:cxn ang="0">
                        <a:pos x="812" y="277"/>
                      </a:cxn>
                      <a:cxn ang="0">
                        <a:pos x="647" y="280"/>
                      </a:cxn>
                      <a:cxn ang="0">
                        <a:pos x="503" y="271"/>
                      </a:cxn>
                      <a:cxn ang="0">
                        <a:pos x="362" y="253"/>
                      </a:cxn>
                      <a:cxn ang="0">
                        <a:pos x="245" y="232"/>
                      </a:cxn>
                      <a:cxn ang="0">
                        <a:pos x="170" y="202"/>
                      </a:cxn>
                      <a:cxn ang="0">
                        <a:pos x="119" y="175"/>
                      </a:cxn>
                      <a:cxn ang="0">
                        <a:pos x="107" y="157"/>
                      </a:cxn>
                      <a:cxn ang="0">
                        <a:pos x="101" y="139"/>
                      </a:cxn>
                      <a:cxn ang="0">
                        <a:pos x="712" y="989"/>
                      </a:cxn>
                    </a:cxnLst>
                    <a:rect l="0" t="0" r="r" b="b"/>
                    <a:pathLst>
                      <a:path w="1463" h="989">
                        <a:moveTo>
                          <a:pt x="712" y="989"/>
                        </a:moveTo>
                        <a:lnTo>
                          <a:pt x="1358" y="157"/>
                        </a:lnTo>
                        <a:cubicBezTo>
                          <a:pt x="1463" y="22"/>
                          <a:pt x="1353" y="170"/>
                          <a:pt x="1340" y="178"/>
                        </a:cubicBezTo>
                        <a:cubicBezTo>
                          <a:pt x="1327" y="186"/>
                          <a:pt x="1306" y="195"/>
                          <a:pt x="1280" y="205"/>
                        </a:cubicBezTo>
                        <a:cubicBezTo>
                          <a:pt x="1254" y="215"/>
                          <a:pt x="1220" y="227"/>
                          <a:pt x="1184" y="235"/>
                        </a:cubicBezTo>
                        <a:cubicBezTo>
                          <a:pt x="1148" y="243"/>
                          <a:pt x="1099" y="250"/>
                          <a:pt x="1061" y="256"/>
                        </a:cubicBezTo>
                        <a:cubicBezTo>
                          <a:pt x="1023" y="262"/>
                          <a:pt x="997" y="268"/>
                          <a:pt x="956" y="271"/>
                        </a:cubicBezTo>
                        <a:cubicBezTo>
                          <a:pt x="915" y="274"/>
                          <a:pt x="863" y="276"/>
                          <a:pt x="812" y="277"/>
                        </a:cubicBezTo>
                        <a:cubicBezTo>
                          <a:pt x="761" y="278"/>
                          <a:pt x="698" y="281"/>
                          <a:pt x="647" y="280"/>
                        </a:cubicBezTo>
                        <a:cubicBezTo>
                          <a:pt x="596" y="279"/>
                          <a:pt x="550" y="275"/>
                          <a:pt x="503" y="271"/>
                        </a:cubicBezTo>
                        <a:cubicBezTo>
                          <a:pt x="456" y="267"/>
                          <a:pt x="405" y="259"/>
                          <a:pt x="362" y="253"/>
                        </a:cubicBezTo>
                        <a:cubicBezTo>
                          <a:pt x="319" y="247"/>
                          <a:pt x="277" y="240"/>
                          <a:pt x="245" y="232"/>
                        </a:cubicBezTo>
                        <a:cubicBezTo>
                          <a:pt x="213" y="224"/>
                          <a:pt x="191" y="211"/>
                          <a:pt x="170" y="202"/>
                        </a:cubicBezTo>
                        <a:cubicBezTo>
                          <a:pt x="149" y="193"/>
                          <a:pt x="130" y="183"/>
                          <a:pt x="119" y="175"/>
                        </a:cubicBezTo>
                        <a:cubicBezTo>
                          <a:pt x="108" y="167"/>
                          <a:pt x="110" y="163"/>
                          <a:pt x="107" y="157"/>
                        </a:cubicBezTo>
                        <a:cubicBezTo>
                          <a:pt x="104" y="151"/>
                          <a:pt x="0" y="0"/>
                          <a:pt x="101" y="139"/>
                        </a:cubicBezTo>
                        <a:lnTo>
                          <a:pt x="712" y="98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3300">
                          <a:alpha val="0"/>
                        </a:srgbClr>
                      </a:gs>
                      <a:gs pos="100000">
                        <a:srgbClr val="FF3300">
                          <a:gamma/>
                          <a:shade val="46275"/>
                          <a:invGamma/>
                          <a:alpha val="67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269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3044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8269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910" y="3072"/>
                    <a:ext cx="56" cy="6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82697" name="Text Box 73"/>
          <p:cNvSpPr txBox="1">
            <a:spLocks noChangeArrowheads="1"/>
          </p:cNvSpPr>
          <p:nvPr/>
        </p:nvSpPr>
        <p:spPr bwMode="auto">
          <a:xfrm>
            <a:off x="342586" y="3678619"/>
            <a:ext cx="7900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operator  for  z component of angular momentum  </a:t>
            </a:r>
            <a:r>
              <a:rPr lang="en-GB" sz="1400" dirty="0" smtClean="0">
                <a:solidFill>
                  <a:srgbClr val="FF3300"/>
                </a:solidFill>
              </a:rPr>
              <a:t>I </a:t>
            </a:r>
            <a:r>
              <a:rPr lang="en-GB" sz="1400" baseline="-25000" dirty="0" smtClean="0">
                <a:solidFill>
                  <a:srgbClr val="FF3300"/>
                </a:solidFill>
              </a:rPr>
              <a:t>z                      </a:t>
            </a:r>
            <a:r>
              <a:rPr lang="de-DE" sz="1800" dirty="0" smtClean="0">
                <a:solidFill>
                  <a:schemeClr val="tx1"/>
                </a:solidFill>
              </a:rPr>
              <a:t>½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= I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 ,     </a:t>
            </a:r>
            <a:r>
              <a:rPr lang="de-DE" sz="1600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800" dirty="0">
                <a:solidFill>
                  <a:schemeClr val="tx1"/>
                </a:solidFill>
              </a:rPr>
              <a:t>½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chemeClr val="tx1"/>
                </a:solidFill>
              </a:rPr>
              <a:t> = I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</a:t>
            </a:r>
          </a:p>
          <a:p>
            <a:pPr>
              <a:buFont typeface="Symbol" pitchFamily="18" charset="2"/>
              <a:buNone/>
            </a:pPr>
            <a:endParaRPr lang="en-GB" sz="14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82701" name="Text Box 77"/>
          <p:cNvSpPr txBox="1">
            <a:spLocks noChangeArrowheads="1"/>
          </p:cNvSpPr>
          <p:nvPr/>
        </p:nvSpPr>
        <p:spPr bwMode="auto">
          <a:xfrm>
            <a:off x="217031" y="2628019"/>
            <a:ext cx="7300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  orthonormality  </a:t>
            </a:r>
            <a:r>
              <a:rPr lang="de-DE" sz="1400" dirty="0" smtClean="0">
                <a:solidFill>
                  <a:schemeClr val="tx1"/>
                </a:solidFill>
              </a:rPr>
              <a:t>:   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, a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1 ,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, b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1 ,    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, b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0  ,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  </a:t>
            </a:r>
            <a:r>
              <a:rPr lang="de-DE" sz="1800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, a</a:t>
            </a:r>
            <a:r>
              <a:rPr lang="de-DE" sz="1800" dirty="0">
                <a:solidFill>
                  <a:schemeClr val="tx1"/>
                </a:solidFill>
                <a:latin typeface="Symbol" pitchFamily="18" charset="2"/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=  0 </a:t>
            </a:r>
          </a:p>
        </p:txBody>
      </p:sp>
      <p:grpSp>
        <p:nvGrpSpPr>
          <p:cNvPr id="282702" name="Group 78"/>
          <p:cNvGrpSpPr>
            <a:grpSpLocks/>
          </p:cNvGrpSpPr>
          <p:nvPr/>
        </p:nvGrpSpPr>
        <p:grpSpPr bwMode="auto">
          <a:xfrm>
            <a:off x="4226002" y="4983195"/>
            <a:ext cx="1309687" cy="657225"/>
            <a:chOff x="153" y="398"/>
            <a:chExt cx="825" cy="414"/>
          </a:xfrm>
        </p:grpSpPr>
        <p:sp>
          <p:nvSpPr>
            <p:cNvPr id="282703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z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2704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2705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½    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 - ½ </a:t>
              </a:r>
            </a:p>
          </p:txBody>
        </p:sp>
      </p:grpSp>
      <p:sp>
        <p:nvSpPr>
          <p:cNvPr id="282706" name="Text Box 82"/>
          <p:cNvSpPr txBox="1">
            <a:spLocks noChangeArrowheads="1"/>
          </p:cNvSpPr>
          <p:nvPr/>
        </p:nvSpPr>
        <p:spPr bwMode="auto">
          <a:xfrm rot="10833218" flipV="1">
            <a:off x="353032" y="4197607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matrix representation: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2709" name="Text Box 85"/>
          <p:cNvSpPr txBox="1">
            <a:spLocks noChangeArrowheads="1"/>
          </p:cNvSpPr>
          <p:nvPr/>
        </p:nvSpPr>
        <p:spPr bwMode="auto">
          <a:xfrm>
            <a:off x="623149" y="5161367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Wingdings 3" pitchFamily="18" charset="2"/>
              </a:rPr>
              <a:t>g</a:t>
            </a:r>
          </a:p>
        </p:txBody>
      </p:sp>
      <p:sp>
        <p:nvSpPr>
          <p:cNvPr id="282710" name="AutoShape 86"/>
          <p:cNvSpPr>
            <a:spLocks noChangeArrowheads="1"/>
          </p:cNvSpPr>
          <p:nvPr/>
        </p:nvSpPr>
        <p:spPr bwMode="auto">
          <a:xfrm>
            <a:off x="1537549" y="5045479"/>
            <a:ext cx="4508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2711" name="Text Box 87"/>
          <p:cNvSpPr txBox="1">
            <a:spLocks noChangeArrowheads="1"/>
          </p:cNvSpPr>
          <p:nvPr/>
        </p:nvSpPr>
        <p:spPr bwMode="auto">
          <a:xfrm>
            <a:off x="1604224" y="5070879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712" name="Text Box 88"/>
          <p:cNvSpPr txBox="1">
            <a:spLocks noChangeArrowheads="1"/>
          </p:cNvSpPr>
          <p:nvPr/>
        </p:nvSpPr>
        <p:spPr bwMode="auto">
          <a:xfrm>
            <a:off x="1615337" y="5355042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5" name="AutoShape 86"/>
          <p:cNvSpPr>
            <a:spLocks noChangeArrowheads="1"/>
          </p:cNvSpPr>
          <p:nvPr/>
        </p:nvSpPr>
        <p:spPr bwMode="auto">
          <a:xfrm>
            <a:off x="2160088" y="6001208"/>
            <a:ext cx="4508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6" name="Text Box 87"/>
          <p:cNvSpPr txBox="1">
            <a:spLocks noChangeArrowheads="1"/>
          </p:cNvSpPr>
          <p:nvPr/>
        </p:nvSpPr>
        <p:spPr bwMode="auto">
          <a:xfrm>
            <a:off x="2206125" y="6034546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Text Box 88"/>
          <p:cNvSpPr txBox="1">
            <a:spLocks noChangeArrowheads="1"/>
          </p:cNvSpPr>
          <p:nvPr/>
        </p:nvSpPr>
        <p:spPr bwMode="auto">
          <a:xfrm>
            <a:off x="2217238" y="631870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AutoShape 86"/>
          <p:cNvSpPr>
            <a:spLocks noChangeArrowheads="1"/>
          </p:cNvSpPr>
          <p:nvPr/>
        </p:nvSpPr>
        <p:spPr bwMode="auto">
          <a:xfrm>
            <a:off x="3002363" y="5969405"/>
            <a:ext cx="4508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0" name="Text Box 87"/>
          <p:cNvSpPr txBox="1">
            <a:spLocks noChangeArrowheads="1"/>
          </p:cNvSpPr>
          <p:nvPr/>
        </p:nvSpPr>
        <p:spPr bwMode="auto">
          <a:xfrm>
            <a:off x="3053164" y="6002743"/>
            <a:ext cx="35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½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1" name="Text Box 88"/>
          <p:cNvSpPr txBox="1">
            <a:spLocks noChangeArrowheads="1"/>
          </p:cNvSpPr>
          <p:nvPr/>
        </p:nvSpPr>
        <p:spPr bwMode="auto">
          <a:xfrm>
            <a:off x="3059513" y="628690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282713" name="Group 89"/>
          <p:cNvGrpSpPr>
            <a:grpSpLocks/>
          </p:cNvGrpSpPr>
          <p:nvPr/>
        </p:nvGrpSpPr>
        <p:grpSpPr bwMode="auto">
          <a:xfrm>
            <a:off x="2182074" y="5045479"/>
            <a:ext cx="1365250" cy="657225"/>
            <a:chOff x="3572" y="453"/>
            <a:chExt cx="860" cy="414"/>
          </a:xfrm>
        </p:grpSpPr>
        <p:sp>
          <p:nvSpPr>
            <p:cNvPr id="282714" name="Text Box 90"/>
            <p:cNvSpPr txBox="1">
              <a:spLocks noChangeArrowheads="1"/>
            </p:cNvSpPr>
            <p:nvPr/>
          </p:nvSpPr>
          <p:spPr bwMode="auto">
            <a:xfrm>
              <a:off x="3572" y="526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rgbClr val="FF3300"/>
                  </a:solidFill>
                  <a:latin typeface="Symbol" pitchFamily="18" charset="2"/>
                </a:rPr>
                <a:t>b 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</a:p>
          </p:txBody>
        </p:sp>
        <p:sp>
          <p:nvSpPr>
            <p:cNvPr id="282715" name="AutoShape 91"/>
            <p:cNvSpPr>
              <a:spLocks noChangeArrowheads="1"/>
            </p:cNvSpPr>
            <p:nvPr/>
          </p:nvSpPr>
          <p:spPr bwMode="auto">
            <a:xfrm>
              <a:off x="4148" y="453"/>
              <a:ext cx="284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2716" name="Text Box 92"/>
            <p:cNvSpPr txBox="1">
              <a:spLocks noChangeArrowheads="1"/>
            </p:cNvSpPr>
            <p:nvPr/>
          </p:nvSpPr>
          <p:spPr bwMode="auto">
            <a:xfrm>
              <a:off x="4190" y="469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2717" name="Text Box 93"/>
            <p:cNvSpPr txBox="1">
              <a:spLocks noChangeArrowheads="1"/>
            </p:cNvSpPr>
            <p:nvPr/>
          </p:nvSpPr>
          <p:spPr bwMode="auto">
            <a:xfrm>
              <a:off x="4197" y="648"/>
              <a:ext cx="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82718" name="Text Box 94"/>
          <p:cNvSpPr txBox="1">
            <a:spLocks noChangeArrowheads="1"/>
          </p:cNvSpPr>
          <p:nvPr/>
        </p:nvSpPr>
        <p:spPr bwMode="auto">
          <a:xfrm>
            <a:off x="350504" y="4549386"/>
            <a:ext cx="482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eigenfunctions  of   I</a:t>
            </a:r>
            <a:r>
              <a:rPr lang="en-GB" sz="1400" baseline="-25000" dirty="0" smtClean="0">
                <a:solidFill>
                  <a:schemeClr val="tx1"/>
                </a:solidFill>
              </a:rPr>
              <a:t> z</a:t>
            </a:r>
            <a:r>
              <a:rPr lang="en-GB" sz="1400" dirty="0" smtClean="0">
                <a:solidFill>
                  <a:schemeClr val="tx1"/>
                </a:solidFill>
              </a:rPr>
              <a:t>  constitute a basis  for   I</a:t>
            </a:r>
            <a:r>
              <a:rPr lang="en-GB" sz="1400" baseline="30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,    (I</a:t>
            </a:r>
            <a:r>
              <a:rPr lang="en-GB" sz="1400" baseline="-25000" dirty="0" smtClean="0">
                <a:solidFill>
                  <a:schemeClr val="tx1"/>
                </a:solidFill>
              </a:rPr>
              <a:t>z</a:t>
            </a:r>
            <a:r>
              <a:rPr lang="en-GB" sz="1400" dirty="0" smtClean="0">
                <a:solidFill>
                  <a:schemeClr val="tx1"/>
                </a:solidFill>
              </a:rPr>
              <a:t>),    H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82721" name="Picture 9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2722" name="Rectangle 9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QM Description of Coupled Spin Systems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96" name="Group 78"/>
          <p:cNvGrpSpPr>
            <a:grpSpLocks/>
          </p:cNvGrpSpPr>
          <p:nvPr/>
        </p:nvGrpSpPr>
        <p:grpSpPr bwMode="auto">
          <a:xfrm>
            <a:off x="6524820" y="4940466"/>
            <a:ext cx="1309687" cy="658813"/>
            <a:chOff x="153" y="398"/>
            <a:chExt cx="825" cy="415"/>
          </a:xfrm>
        </p:grpSpPr>
        <p:sp>
          <p:nvSpPr>
            <p:cNvPr id="97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8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9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¾     </a:t>
              </a: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¾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331091" y="2198977"/>
            <a:ext cx="3179726" cy="364191"/>
            <a:chOff x="5562622" y="1907755"/>
            <a:chExt cx="3179726" cy="364191"/>
          </a:xfrm>
        </p:grpSpPr>
        <p:sp>
          <p:nvSpPr>
            <p:cNvPr id="102" name="Rechteck 101"/>
            <p:cNvSpPr/>
            <p:nvPr/>
          </p:nvSpPr>
          <p:spPr>
            <a:xfrm>
              <a:off x="7385184" y="1933392"/>
              <a:ext cx="13571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=  ¾  </a:t>
              </a:r>
              <a:r>
                <a:rPr lang="de-DE" sz="1600" dirty="0" smtClean="0">
                  <a:solidFill>
                    <a:schemeClr val="tx1"/>
                  </a:solidFill>
                  <a:latin typeface="MT Extra" pitchFamily="18" charset="2"/>
                </a:rPr>
                <a:t>h</a:t>
              </a:r>
              <a:r>
                <a:rPr lang="de-DE" sz="1600" baseline="30000" dirty="0" smtClean="0">
                  <a:solidFill>
                    <a:schemeClr val="tx1"/>
                  </a:solidFill>
                </a:rPr>
                <a:t>2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057814" y="1957353"/>
              <a:ext cx="3898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dirty="0" smtClean="0">
                  <a:solidFill>
                    <a:srgbClr val="000000"/>
                  </a:solidFill>
                </a:rPr>
                <a:t>I</a:t>
              </a:r>
              <a:r>
                <a:rPr lang="de-DE" sz="1400" baseline="30000" dirty="0" smtClean="0">
                  <a:solidFill>
                    <a:srgbClr val="000000"/>
                  </a:solidFill>
                </a:rPr>
                <a:t>2</a:t>
              </a:r>
              <a:endParaRPr lang="de-DE" dirty="0"/>
            </a:p>
          </p:txBody>
        </p:sp>
        <p:grpSp>
          <p:nvGrpSpPr>
            <p:cNvPr id="107" name="Gruppieren 106"/>
            <p:cNvGrpSpPr/>
            <p:nvPr/>
          </p:nvGrpSpPr>
          <p:grpSpPr>
            <a:xfrm>
              <a:off x="5562622" y="1907755"/>
              <a:ext cx="1105715" cy="340284"/>
              <a:chOff x="5562622" y="1907755"/>
              <a:chExt cx="1105715" cy="340284"/>
            </a:xfrm>
          </p:grpSpPr>
          <p:sp>
            <p:nvSpPr>
              <p:cNvPr id="103" name="Rechteck 102"/>
              <p:cNvSpPr/>
              <p:nvPr/>
            </p:nvSpPr>
            <p:spPr>
              <a:xfrm>
                <a:off x="5562622" y="1940262"/>
                <a:ext cx="338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aseline="-25000" dirty="0" smtClean="0">
                    <a:solidFill>
                      <a:srgbClr val="000000"/>
                    </a:solidFill>
                  </a:rPr>
                  <a:t> z</a:t>
                </a:r>
                <a:endParaRPr lang="de-DE" dirty="0"/>
              </a:p>
            </p:txBody>
          </p:sp>
          <p:sp>
            <p:nvSpPr>
              <p:cNvPr id="105" name="Rechteck 104"/>
              <p:cNvSpPr/>
              <p:nvPr/>
            </p:nvSpPr>
            <p:spPr>
              <a:xfrm>
                <a:off x="5989843" y="1932829"/>
                <a:ext cx="5709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dirty="0" smtClean="0">
                    <a:solidFill>
                      <a:srgbClr val="000000"/>
                    </a:solidFill>
                  </a:rPr>
                  <a:t>=  m </a:t>
                </a:r>
                <a:endParaRPr lang="de-DE" dirty="0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6316959" y="1907755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>
                    <a:solidFill>
                      <a:schemeClr val="tx1"/>
                    </a:solidFill>
                    <a:latin typeface="MT Extra" pitchFamily="18" charset="2"/>
                  </a:rPr>
                  <a:t> h</a:t>
                </a:r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5" name="Gruppieren 114"/>
          <p:cNvGrpSpPr/>
          <p:nvPr/>
        </p:nvGrpSpPr>
        <p:grpSpPr>
          <a:xfrm>
            <a:off x="342586" y="3188406"/>
            <a:ext cx="7316623" cy="327104"/>
            <a:chOff x="430852" y="3216097"/>
            <a:chExt cx="7316623" cy="327104"/>
          </a:xfrm>
        </p:grpSpPr>
        <p:sp>
          <p:nvSpPr>
            <p:cNvPr id="109" name="Text Box 73"/>
            <p:cNvSpPr txBox="1">
              <a:spLocks noChangeArrowheads="1"/>
            </p:cNvSpPr>
            <p:nvPr/>
          </p:nvSpPr>
          <p:spPr bwMode="auto">
            <a:xfrm>
              <a:off x="430852" y="3230652"/>
              <a:ext cx="72353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Hamiltonian             H    =     B</a:t>
              </a:r>
              <a:r>
                <a:rPr lang="de-DE" sz="12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de-DE" sz="1400" dirty="0" smtClean="0">
                  <a:solidFill>
                    <a:schemeClr val="tx1"/>
                  </a:solidFill>
                </a:rPr>
                <a:t> * I     =     ( 0, 0 , B</a:t>
              </a:r>
              <a:r>
                <a:rPr lang="de-DE" sz="12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de-DE" sz="1400" dirty="0" smtClean="0">
                  <a:solidFill>
                    <a:schemeClr val="tx1"/>
                  </a:solidFill>
                </a:rPr>
                <a:t>) *  ( </a:t>
              </a:r>
              <a:r>
                <a:rPr lang="de-DE" sz="1400" dirty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x  </a:t>
              </a:r>
              <a:r>
                <a:rPr lang="de-DE" sz="1400" dirty="0" smtClean="0">
                  <a:solidFill>
                    <a:srgbClr val="FF3300"/>
                  </a:solidFill>
                  <a:latin typeface="Symbol" pitchFamily="18" charset="2"/>
                </a:rPr>
                <a:t>                 =   </a:t>
              </a:r>
              <a:r>
                <a:rPr lang="de-DE" sz="1400" dirty="0" smtClean="0">
                  <a:solidFill>
                    <a:srgbClr val="000000"/>
                  </a:solidFill>
                </a:rPr>
                <a:t>B</a:t>
              </a:r>
              <a:r>
                <a:rPr lang="de-DE" sz="1200" baseline="-25000" dirty="0" smtClean="0">
                  <a:solidFill>
                    <a:srgbClr val="000000"/>
                  </a:solidFill>
                </a:rPr>
                <a:t>0   </a:t>
              </a:r>
              <a:r>
                <a:rPr lang="de-DE" sz="1400" dirty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z</a:t>
              </a:r>
              <a:endParaRPr lang="de-DE" sz="14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4964172" y="3216097"/>
              <a:ext cx="3898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y</a:t>
              </a:r>
              <a:endParaRPr lang="de-DE" sz="1400" dirty="0"/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5260007" y="3225062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FF3300"/>
                  </a:solidFill>
                </a:rPr>
                <a:t>I </a:t>
              </a:r>
              <a:r>
                <a:rPr lang="de-DE" sz="1400" baseline="-25000" dirty="0" smtClean="0">
                  <a:solidFill>
                    <a:srgbClr val="FF3300"/>
                  </a:solidFill>
                </a:rPr>
                <a:t>z</a:t>
              </a:r>
              <a:endParaRPr lang="de-DE" sz="1400" dirty="0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5466105" y="3226366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)</a:t>
              </a:r>
              <a:endParaRPr lang="de-DE" dirty="0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7517925" y="3235424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16" name="Rectangle 71"/>
          <p:cNvSpPr>
            <a:spLocks noChangeArrowheads="1"/>
          </p:cNvSpPr>
          <p:nvPr/>
        </p:nvSpPr>
        <p:spPr bwMode="auto">
          <a:xfrm>
            <a:off x="206111" y="1470866"/>
            <a:ext cx="85325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  I = ½     </a:t>
            </a:r>
            <a:r>
              <a:rPr lang="de-DE" sz="1400" dirty="0" smtClean="0">
                <a:solidFill>
                  <a:schemeClr val="tx1"/>
                </a:solidFill>
              </a:rPr>
              <a:t>:  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Two states,  wave </a:t>
            </a:r>
            <a:r>
              <a:rPr lang="en-GB" sz="1400" dirty="0">
                <a:solidFill>
                  <a:schemeClr val="tx1"/>
                </a:solidFill>
              </a:rPr>
              <a:t>functions   </a:t>
            </a:r>
            <a:r>
              <a:rPr lang="en-GB" sz="1400" dirty="0" smtClean="0">
                <a:solidFill>
                  <a:schemeClr val="tx1"/>
                </a:solidFill>
              </a:rPr>
              <a:t>               </a:t>
            </a:r>
            <a:r>
              <a:rPr lang="de-DE" sz="1400" dirty="0">
                <a:solidFill>
                  <a:schemeClr val="tx1"/>
                </a:solidFill>
              </a:rPr>
              <a:t>m = ½ </a:t>
            </a:r>
            <a:r>
              <a:rPr lang="de-DE" sz="1400" dirty="0" smtClean="0">
                <a:solidFill>
                  <a:schemeClr val="tx1"/>
                </a:solidFill>
              </a:rPr>
              <a:t> 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a                                           </a:t>
            </a:r>
            <a:r>
              <a:rPr lang="de-DE" sz="1400" dirty="0">
                <a:solidFill>
                  <a:schemeClr val="tx1"/>
                </a:solidFill>
              </a:rPr>
              <a:t>m = - ½ 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en-GB" sz="1400" dirty="0" smtClean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en-GB" sz="1400" dirty="0">
                <a:solidFill>
                  <a:srgbClr val="FF3300"/>
                </a:solidFill>
                <a:latin typeface="Symbol" pitchFamily="18" charset="2"/>
              </a:rPr>
              <a:t>b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8" name="Text Box 79"/>
          <p:cNvSpPr txBox="1">
            <a:spLocks noChangeArrowheads="1"/>
          </p:cNvSpPr>
          <p:nvPr/>
        </p:nvSpPr>
        <p:spPr bwMode="auto">
          <a:xfrm>
            <a:off x="472523" y="6191249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I</a:t>
            </a:r>
            <a:r>
              <a:rPr lang="de-DE" sz="1400" baseline="-25000" dirty="0">
                <a:solidFill>
                  <a:schemeClr val="tx1"/>
                </a:solidFill>
              </a:rPr>
              <a:t> </a:t>
            </a:r>
            <a:r>
              <a:rPr lang="de-DE" sz="1400" baseline="-25000" dirty="0" smtClean="0">
                <a:solidFill>
                  <a:schemeClr val="tx1"/>
                </a:solidFill>
              </a:rPr>
              <a:t>z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tx1"/>
                </a:solidFill>
                <a:latin typeface="Wingdings 3" pitchFamily="18" charset="2"/>
              </a:rPr>
              <a:t>g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1314883" y="6010372"/>
            <a:ext cx="7175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0" name="Text Box 81"/>
          <p:cNvSpPr txBox="1">
            <a:spLocks noChangeArrowheads="1"/>
          </p:cNvSpPr>
          <p:nvPr/>
        </p:nvSpPr>
        <p:spPr bwMode="auto">
          <a:xfrm>
            <a:off x="1332345" y="6038947"/>
            <a:ext cx="6778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½    0</a:t>
            </a:r>
          </a:p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  - ½ </a:t>
            </a:r>
          </a:p>
        </p:txBody>
      </p:sp>
      <p:sp>
        <p:nvSpPr>
          <p:cNvPr id="128" name="Text Box 79"/>
          <p:cNvSpPr txBox="1">
            <a:spLocks noChangeArrowheads="1"/>
          </p:cNvSpPr>
          <p:nvPr/>
        </p:nvSpPr>
        <p:spPr bwMode="auto">
          <a:xfrm>
            <a:off x="2641100" y="6156882"/>
            <a:ext cx="1624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=                </a:t>
            </a:r>
            <a:r>
              <a:rPr lang="de-DE" sz="1400" dirty="0" smtClean="0">
                <a:solidFill>
                  <a:schemeClr val="tx1"/>
                </a:solidFill>
                <a:latin typeface="Wingdings 3" pitchFamily="18" charset="2"/>
              </a:rPr>
              <a:t>g</a:t>
            </a:r>
            <a:r>
              <a:rPr lang="de-DE" sz="1400" baseline="-250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½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32" name="AutoShape 86"/>
          <p:cNvSpPr>
            <a:spLocks noChangeArrowheads="1"/>
          </p:cNvSpPr>
          <p:nvPr/>
        </p:nvSpPr>
        <p:spPr bwMode="auto">
          <a:xfrm>
            <a:off x="6336979" y="5939801"/>
            <a:ext cx="4508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6383016" y="5973139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4" name="Text Box 88"/>
          <p:cNvSpPr txBox="1">
            <a:spLocks noChangeArrowheads="1"/>
          </p:cNvSpPr>
          <p:nvPr/>
        </p:nvSpPr>
        <p:spPr bwMode="auto">
          <a:xfrm>
            <a:off x="6394129" y="6257301"/>
            <a:ext cx="35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5" name="AutoShape 86"/>
          <p:cNvSpPr>
            <a:spLocks noChangeArrowheads="1"/>
          </p:cNvSpPr>
          <p:nvPr/>
        </p:nvSpPr>
        <p:spPr bwMode="auto">
          <a:xfrm>
            <a:off x="7179254" y="5907998"/>
            <a:ext cx="4508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Text Box 87"/>
          <p:cNvSpPr txBox="1">
            <a:spLocks noChangeArrowheads="1"/>
          </p:cNvSpPr>
          <p:nvPr/>
        </p:nvSpPr>
        <p:spPr bwMode="auto">
          <a:xfrm>
            <a:off x="7225292" y="5941336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7" name="Text Box 88"/>
          <p:cNvSpPr txBox="1">
            <a:spLocks noChangeArrowheads="1"/>
          </p:cNvSpPr>
          <p:nvPr/>
        </p:nvSpPr>
        <p:spPr bwMode="auto">
          <a:xfrm>
            <a:off x="7236403" y="6225498"/>
            <a:ext cx="422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-½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8" name="Text Box 79"/>
          <p:cNvSpPr txBox="1">
            <a:spLocks noChangeArrowheads="1"/>
          </p:cNvSpPr>
          <p:nvPr/>
        </p:nvSpPr>
        <p:spPr bwMode="auto">
          <a:xfrm>
            <a:off x="4649414" y="6129842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I</a:t>
            </a:r>
            <a:r>
              <a:rPr lang="de-DE" sz="1400" baseline="-25000" dirty="0">
                <a:solidFill>
                  <a:schemeClr val="tx1"/>
                </a:solidFill>
              </a:rPr>
              <a:t> </a:t>
            </a:r>
            <a:r>
              <a:rPr lang="de-DE" sz="1400" baseline="-25000" dirty="0" smtClean="0">
                <a:solidFill>
                  <a:schemeClr val="tx1"/>
                </a:solidFill>
              </a:rPr>
              <a:t>z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chemeClr val="tx1"/>
                </a:solidFill>
                <a:latin typeface="Wingdings 3" pitchFamily="18" charset="2"/>
              </a:rPr>
              <a:t>g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39" name="AutoShape 80"/>
          <p:cNvSpPr>
            <a:spLocks noChangeArrowheads="1"/>
          </p:cNvSpPr>
          <p:nvPr/>
        </p:nvSpPr>
        <p:spPr bwMode="auto">
          <a:xfrm>
            <a:off x="5491774" y="5948965"/>
            <a:ext cx="717550" cy="657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0" name="Text Box 81"/>
          <p:cNvSpPr txBox="1">
            <a:spLocks noChangeArrowheads="1"/>
          </p:cNvSpPr>
          <p:nvPr/>
        </p:nvSpPr>
        <p:spPr bwMode="auto">
          <a:xfrm>
            <a:off x="5509236" y="5977540"/>
            <a:ext cx="6778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½    0</a:t>
            </a:r>
          </a:p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0  - ½ </a:t>
            </a:r>
          </a:p>
        </p:txBody>
      </p:sp>
      <p:sp>
        <p:nvSpPr>
          <p:cNvPr id="141" name="Text Box 79"/>
          <p:cNvSpPr txBox="1">
            <a:spLocks noChangeArrowheads="1"/>
          </p:cNvSpPr>
          <p:nvPr/>
        </p:nvSpPr>
        <p:spPr bwMode="auto">
          <a:xfrm>
            <a:off x="6817991" y="6095475"/>
            <a:ext cx="1624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=                </a:t>
            </a:r>
            <a:r>
              <a:rPr lang="de-DE" sz="1400" dirty="0" smtClean="0">
                <a:solidFill>
                  <a:schemeClr val="tx1"/>
                </a:solidFill>
                <a:latin typeface="Wingdings 3" pitchFamily="18" charset="2"/>
              </a:rPr>
              <a:t>g</a:t>
            </a:r>
            <a:r>
              <a:rPr lang="de-DE" sz="1400" baseline="-250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- ½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706" grpId="0"/>
      <p:bldP spid="282709" grpId="0"/>
      <p:bldP spid="282710" grpId="0" animBg="1"/>
      <p:bldP spid="282711" grpId="0"/>
      <p:bldP spid="282712" grpId="0"/>
      <p:bldP spid="125" grpId="0" animBg="1"/>
      <p:bldP spid="126" grpId="0"/>
      <p:bldP spid="127" grpId="0"/>
      <p:bldP spid="129" grpId="0" animBg="1"/>
      <p:bldP spid="130" grpId="0"/>
      <p:bldP spid="131" grpId="0"/>
      <p:bldP spid="282718" grpId="0"/>
      <p:bldP spid="118" grpId="0"/>
      <p:bldP spid="119" grpId="0" animBg="1"/>
      <p:bldP spid="120" grpId="0"/>
      <p:bldP spid="128" grpId="0"/>
      <p:bldP spid="132" grpId="0" animBg="1"/>
      <p:bldP spid="133" grpId="0"/>
      <p:bldP spid="134" grpId="0"/>
      <p:bldP spid="135" grpId="0" animBg="1"/>
      <p:bldP spid="136" grpId="0"/>
      <p:bldP spid="137" grpId="0"/>
      <p:bldP spid="138" grpId="0"/>
      <p:bldP spid="139" grpId="0" animBg="1"/>
      <p:bldP spid="140" grpId="0"/>
      <p:bldP spid="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5094867" y="1098684"/>
            <a:ext cx="1309688" cy="657225"/>
            <a:chOff x="153" y="398"/>
            <a:chExt cx="825" cy="414"/>
          </a:xfrm>
        </p:grpSpPr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I</a:t>
              </a:r>
              <a:r>
                <a:rPr lang="de-DE" sz="1400" baseline="-25000">
                  <a:solidFill>
                    <a:schemeClr val="tx1"/>
                  </a:solidFill>
                </a:rPr>
                <a:t> x</a:t>
              </a:r>
              <a:r>
                <a:rPr lang="de-DE" sz="2000">
                  <a:solidFill>
                    <a:schemeClr val="tx1"/>
                  </a:solidFill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1" name="AutoShape 23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72" name="Text Box 24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   ½    ½     0</a:t>
              </a:r>
            </a:p>
          </p:txBody>
        </p:sp>
      </p:grpSp>
      <p:grpSp>
        <p:nvGrpSpPr>
          <p:cNvPr id="283673" name="Group 25"/>
          <p:cNvGrpSpPr>
            <a:grpSpLocks/>
          </p:cNvGrpSpPr>
          <p:nvPr/>
        </p:nvGrpSpPr>
        <p:grpSpPr bwMode="auto">
          <a:xfrm>
            <a:off x="6795080" y="1098684"/>
            <a:ext cx="1309688" cy="657225"/>
            <a:chOff x="153" y="398"/>
            <a:chExt cx="825" cy="414"/>
          </a:xfrm>
        </p:grpSpPr>
        <p:sp>
          <p:nvSpPr>
            <p:cNvPr id="283674" name="Text Box 26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y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5" name="AutoShape 27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 - </a:t>
              </a:r>
              <a:r>
                <a:rPr lang="de-DE" sz="1000">
                  <a:solidFill>
                    <a:schemeClr val="tx1"/>
                  </a:solidFill>
                </a:rPr>
                <a:t>i/2</a:t>
              </a:r>
            </a:p>
            <a:p>
              <a:pPr>
                <a:spcBef>
                  <a:spcPct val="50000"/>
                </a:spcBef>
              </a:pPr>
              <a:r>
                <a:rPr lang="de-DE" sz="1000">
                  <a:solidFill>
                    <a:schemeClr val="tx1"/>
                  </a:solidFill>
                </a:rPr>
                <a:t>i/2</a:t>
              </a:r>
              <a:r>
                <a:rPr lang="de-DE" sz="1400">
                  <a:solidFill>
                    <a:schemeClr val="tx1"/>
                  </a:solidFill>
                </a:rPr>
                <a:t>    0</a:t>
              </a:r>
            </a:p>
          </p:txBody>
        </p:sp>
      </p:grpSp>
      <p:grpSp>
        <p:nvGrpSpPr>
          <p:cNvPr id="283677" name="Group 29"/>
          <p:cNvGrpSpPr>
            <a:grpSpLocks/>
          </p:cNvGrpSpPr>
          <p:nvPr/>
        </p:nvGrpSpPr>
        <p:grpSpPr bwMode="auto">
          <a:xfrm>
            <a:off x="2805959" y="1098076"/>
            <a:ext cx="1309688" cy="657225"/>
            <a:chOff x="153" y="398"/>
            <a:chExt cx="825" cy="414"/>
          </a:xfrm>
        </p:grpSpPr>
        <p:sp>
          <p:nvSpPr>
            <p:cNvPr id="283678" name="Text Box 30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-25000" dirty="0">
                  <a:solidFill>
                    <a:schemeClr val="tx1"/>
                  </a:solidFill>
                </a:rPr>
                <a:t> z</a:t>
              </a:r>
              <a:r>
                <a:rPr lang="de-DE" sz="2000" dirty="0">
                  <a:solidFill>
                    <a:schemeClr val="tx1"/>
                  </a:solidFill>
                </a:rPr>
                <a:t>-</a:t>
              </a:r>
              <a:r>
                <a:rPr lang="de-DE" sz="1400" dirty="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283679" name="AutoShape 31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0" name="Text Box 32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½    0</a:t>
              </a:r>
            </a:p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0  - ½ </a:t>
              </a:r>
            </a:p>
          </p:txBody>
        </p:sp>
      </p:grpSp>
      <p:sp>
        <p:nvSpPr>
          <p:cNvPr id="283681" name="Text Box 33"/>
          <p:cNvSpPr txBox="1">
            <a:spLocks noChangeArrowheads="1"/>
          </p:cNvSpPr>
          <p:nvPr/>
        </p:nvSpPr>
        <p:spPr bwMode="auto">
          <a:xfrm>
            <a:off x="292411" y="620609"/>
            <a:ext cx="7830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matrix representation of angular momentum operators (needed for transition moment operators)</a:t>
            </a:r>
            <a:r>
              <a:rPr lang="de-DE" sz="1400" dirty="0" smtClean="0">
                <a:solidFill>
                  <a:schemeClr val="tx1"/>
                </a:solidFill>
              </a:rPr>
              <a:t>: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grpSp>
        <p:nvGrpSpPr>
          <p:cNvPr id="283682" name="Group 34"/>
          <p:cNvGrpSpPr>
            <a:grpSpLocks/>
          </p:cNvGrpSpPr>
          <p:nvPr/>
        </p:nvGrpSpPr>
        <p:grpSpPr bwMode="auto">
          <a:xfrm>
            <a:off x="1763146" y="2669849"/>
            <a:ext cx="2622550" cy="239713"/>
            <a:chOff x="1066" y="2623"/>
            <a:chExt cx="1652" cy="151"/>
          </a:xfrm>
        </p:grpSpPr>
        <p:sp>
          <p:nvSpPr>
            <p:cNvPr id="283683" name="Rectangle 35"/>
            <p:cNvSpPr>
              <a:spLocks noChangeArrowheads="1"/>
            </p:cNvSpPr>
            <p:nvPr/>
          </p:nvSpPr>
          <p:spPr bwMode="auto">
            <a:xfrm>
              <a:off x="1066" y="2623"/>
              <a:ext cx="389" cy="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4" name="Rectangle 36"/>
            <p:cNvSpPr>
              <a:spLocks noChangeArrowheads="1"/>
            </p:cNvSpPr>
            <p:nvPr/>
          </p:nvSpPr>
          <p:spPr bwMode="auto">
            <a:xfrm>
              <a:off x="2329" y="2623"/>
              <a:ext cx="389" cy="15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3685" name="Group 37"/>
          <p:cNvGrpSpPr>
            <a:grpSpLocks/>
          </p:cNvGrpSpPr>
          <p:nvPr/>
        </p:nvGrpSpPr>
        <p:grpSpPr bwMode="auto">
          <a:xfrm>
            <a:off x="2620396" y="2663499"/>
            <a:ext cx="2179637" cy="550863"/>
            <a:chOff x="1615" y="2622"/>
            <a:chExt cx="1373" cy="347"/>
          </a:xfrm>
        </p:grpSpPr>
        <p:sp>
          <p:nvSpPr>
            <p:cNvPr id="283686" name="Rectangle 38"/>
            <p:cNvSpPr>
              <a:spLocks noChangeArrowheads="1"/>
            </p:cNvSpPr>
            <p:nvPr/>
          </p:nvSpPr>
          <p:spPr bwMode="auto">
            <a:xfrm>
              <a:off x="1615" y="2632"/>
              <a:ext cx="161" cy="3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687" name="Rectangle 39"/>
            <p:cNvSpPr>
              <a:spLocks noChangeArrowheads="1"/>
            </p:cNvSpPr>
            <p:nvPr/>
          </p:nvSpPr>
          <p:spPr bwMode="auto">
            <a:xfrm>
              <a:off x="2827" y="2622"/>
              <a:ext cx="161" cy="3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3688" name="Rectangle 40"/>
          <p:cNvSpPr>
            <a:spLocks noChangeArrowheads="1"/>
          </p:cNvSpPr>
          <p:nvPr/>
        </p:nvSpPr>
        <p:spPr bwMode="auto">
          <a:xfrm>
            <a:off x="5793808" y="2676199"/>
            <a:ext cx="255588" cy="217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3689" name="Group 41"/>
          <p:cNvGrpSpPr>
            <a:grpSpLocks/>
          </p:cNvGrpSpPr>
          <p:nvPr/>
        </p:nvGrpSpPr>
        <p:grpSpPr bwMode="auto">
          <a:xfrm>
            <a:off x="304233" y="2599999"/>
            <a:ext cx="6149975" cy="657225"/>
            <a:chOff x="150" y="2051"/>
            <a:chExt cx="3874" cy="414"/>
          </a:xfrm>
        </p:grpSpPr>
        <p:sp>
          <p:nvSpPr>
            <p:cNvPr id="283690" name="Text Box 42"/>
            <p:cNvSpPr txBox="1">
              <a:spLocks noChangeArrowheads="1"/>
            </p:cNvSpPr>
            <p:nvPr/>
          </p:nvSpPr>
          <p:spPr bwMode="auto">
            <a:xfrm>
              <a:off x="150" y="2132"/>
              <a:ext cx="8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[ I</a:t>
              </a:r>
              <a:r>
                <a:rPr lang="de-DE" sz="1400" baseline="-25000">
                  <a:solidFill>
                    <a:schemeClr val="tx1"/>
                  </a:solidFill>
                </a:rPr>
                <a:t> x </a:t>
              </a:r>
              <a:r>
                <a:rPr lang="de-DE" sz="1400">
                  <a:solidFill>
                    <a:schemeClr val="tx1"/>
                  </a:solidFill>
                </a:rPr>
                <a:t> , I</a:t>
              </a:r>
              <a:r>
                <a:rPr lang="de-DE" sz="1400" baseline="-25000">
                  <a:solidFill>
                    <a:schemeClr val="tx1"/>
                  </a:solidFill>
                </a:rPr>
                <a:t> y </a:t>
              </a:r>
              <a:r>
                <a:rPr lang="de-DE" sz="1400">
                  <a:solidFill>
                    <a:schemeClr val="tx1"/>
                  </a:solidFill>
                </a:rPr>
                <a:t>  ] </a:t>
              </a:r>
              <a:r>
                <a:rPr lang="de-DE" sz="2000">
                  <a:solidFill>
                    <a:schemeClr val="tx1"/>
                  </a:solidFill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&gt;</a:t>
              </a:r>
            </a:p>
          </p:txBody>
        </p:sp>
        <p:grpSp>
          <p:nvGrpSpPr>
            <p:cNvPr id="283691" name="Group 43"/>
            <p:cNvGrpSpPr>
              <a:grpSpLocks/>
            </p:cNvGrpSpPr>
            <p:nvPr/>
          </p:nvGrpSpPr>
          <p:grpSpPr bwMode="auto">
            <a:xfrm>
              <a:off x="2799" y="2051"/>
              <a:ext cx="452" cy="414"/>
              <a:chOff x="2461" y="2263"/>
              <a:chExt cx="452" cy="414"/>
            </a:xfrm>
          </p:grpSpPr>
          <p:sp>
            <p:nvSpPr>
              <p:cNvPr id="283692" name="AutoShape 44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3" name="Text Box 45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  ½ 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½      0</a:t>
                </a:r>
              </a:p>
            </p:txBody>
          </p:sp>
        </p:grpSp>
        <p:grpSp>
          <p:nvGrpSpPr>
            <p:cNvPr id="283694" name="Group 46"/>
            <p:cNvGrpSpPr>
              <a:grpSpLocks/>
            </p:cNvGrpSpPr>
            <p:nvPr/>
          </p:nvGrpSpPr>
          <p:grpSpPr bwMode="auto">
            <a:xfrm>
              <a:off x="2300" y="2051"/>
              <a:ext cx="452" cy="414"/>
              <a:chOff x="3532" y="2263"/>
              <a:chExt cx="452" cy="414"/>
            </a:xfrm>
          </p:grpSpPr>
          <p:sp>
            <p:nvSpPr>
              <p:cNvPr id="283695" name="AutoShape 47"/>
              <p:cNvSpPr>
                <a:spLocks noChangeArrowheads="1"/>
              </p:cNvSpPr>
              <p:nvPr/>
            </p:nvSpPr>
            <p:spPr bwMode="auto">
              <a:xfrm>
                <a:off x="3532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6" name="Text Box 48"/>
              <p:cNvSpPr txBox="1">
                <a:spLocks noChangeArrowheads="1"/>
              </p:cNvSpPr>
              <p:nvPr/>
            </p:nvSpPr>
            <p:spPr bwMode="auto">
              <a:xfrm>
                <a:off x="3543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r>
                  <a:rPr lang="de-DE" sz="1400">
                    <a:solidFill>
                      <a:schemeClr val="tx1"/>
                    </a:solidFill>
                  </a:rPr>
                  <a:t>      0</a:t>
                </a:r>
              </a:p>
            </p:txBody>
          </p:sp>
        </p:grpSp>
        <p:grpSp>
          <p:nvGrpSpPr>
            <p:cNvPr id="283697" name="Group 49"/>
            <p:cNvGrpSpPr>
              <a:grpSpLocks/>
            </p:cNvGrpSpPr>
            <p:nvPr/>
          </p:nvGrpSpPr>
          <p:grpSpPr bwMode="auto">
            <a:xfrm>
              <a:off x="1035" y="2051"/>
              <a:ext cx="452" cy="414"/>
              <a:chOff x="2461" y="2263"/>
              <a:chExt cx="452" cy="414"/>
            </a:xfrm>
          </p:grpSpPr>
          <p:sp>
            <p:nvSpPr>
              <p:cNvPr id="283698" name="AutoShape 50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699" name="Text Box 51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  ½ 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½      0</a:t>
                </a:r>
              </a:p>
            </p:txBody>
          </p:sp>
        </p:grpSp>
        <p:grpSp>
          <p:nvGrpSpPr>
            <p:cNvPr id="283700" name="Group 52"/>
            <p:cNvGrpSpPr>
              <a:grpSpLocks/>
            </p:cNvGrpSpPr>
            <p:nvPr/>
          </p:nvGrpSpPr>
          <p:grpSpPr bwMode="auto">
            <a:xfrm>
              <a:off x="1581" y="2051"/>
              <a:ext cx="452" cy="414"/>
              <a:chOff x="3532" y="2263"/>
              <a:chExt cx="452" cy="414"/>
            </a:xfrm>
          </p:grpSpPr>
          <p:sp>
            <p:nvSpPr>
              <p:cNvPr id="283701" name="AutoShape 53"/>
              <p:cNvSpPr>
                <a:spLocks noChangeArrowheads="1"/>
              </p:cNvSpPr>
              <p:nvPr/>
            </p:nvSpPr>
            <p:spPr bwMode="auto">
              <a:xfrm>
                <a:off x="3532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702" name="Text Box 54"/>
              <p:cNvSpPr txBox="1">
                <a:spLocks noChangeArrowheads="1"/>
              </p:cNvSpPr>
              <p:nvPr/>
            </p:nvSpPr>
            <p:spPr bwMode="auto">
              <a:xfrm>
                <a:off x="3543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endParaRPr lang="de-DE" sz="140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  <a:r>
                  <a:rPr lang="de-DE" sz="1400">
                    <a:solidFill>
                      <a:schemeClr val="tx1"/>
                    </a:solidFill>
                  </a:rPr>
                  <a:t>      0</a:t>
                </a:r>
              </a:p>
            </p:txBody>
          </p:sp>
        </p:grpSp>
        <p:sp>
          <p:nvSpPr>
            <p:cNvPr id="283703" name="Text Box 55"/>
            <p:cNvSpPr txBox="1">
              <a:spLocks noChangeArrowheads="1"/>
            </p:cNvSpPr>
            <p:nvPr/>
          </p:nvSpPr>
          <p:spPr bwMode="auto">
            <a:xfrm>
              <a:off x="2089" y="2178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-    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  <p:grpSp>
          <p:nvGrpSpPr>
            <p:cNvPr id="283704" name="Group 56"/>
            <p:cNvGrpSpPr>
              <a:grpSpLocks/>
            </p:cNvGrpSpPr>
            <p:nvPr/>
          </p:nvGrpSpPr>
          <p:grpSpPr bwMode="auto">
            <a:xfrm>
              <a:off x="3572" y="2051"/>
              <a:ext cx="452" cy="414"/>
              <a:chOff x="2461" y="2263"/>
              <a:chExt cx="452" cy="414"/>
            </a:xfrm>
          </p:grpSpPr>
          <p:sp>
            <p:nvSpPr>
              <p:cNvPr id="283705" name="AutoShape 57"/>
              <p:cNvSpPr>
                <a:spLocks noChangeArrowheads="1"/>
              </p:cNvSpPr>
              <p:nvPr/>
            </p:nvSpPr>
            <p:spPr bwMode="auto">
              <a:xfrm>
                <a:off x="2461" y="2263"/>
                <a:ext cx="452" cy="41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3706" name="Text Box 58"/>
              <p:cNvSpPr txBox="1">
                <a:spLocks noChangeArrowheads="1"/>
              </p:cNvSpPr>
              <p:nvPr/>
            </p:nvSpPr>
            <p:spPr bwMode="auto">
              <a:xfrm>
                <a:off x="2472" y="2281"/>
                <a:ext cx="427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>
                    <a:solidFill>
                      <a:schemeClr val="tx1"/>
                    </a:solidFill>
                  </a:rPr>
                  <a:t>i/2 </a:t>
                </a:r>
                <a:r>
                  <a:rPr lang="de-DE" sz="1400">
                    <a:solidFill>
                      <a:schemeClr val="tx1"/>
                    </a:solidFill>
                  </a:rPr>
                  <a:t>     0</a:t>
                </a:r>
              </a:p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0    -</a:t>
                </a:r>
                <a:r>
                  <a:rPr lang="de-DE" sz="1000">
                    <a:solidFill>
                      <a:schemeClr val="tx1"/>
                    </a:solidFill>
                  </a:rPr>
                  <a:t>i/2</a:t>
                </a:r>
              </a:p>
            </p:txBody>
          </p:sp>
        </p:grp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3313" y="2178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=    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283708" name="Text Box 60"/>
          <p:cNvSpPr txBox="1">
            <a:spLocks noChangeArrowheads="1"/>
          </p:cNvSpPr>
          <p:nvPr/>
        </p:nvSpPr>
        <p:spPr bwMode="auto">
          <a:xfrm>
            <a:off x="6733608" y="2726999"/>
            <a:ext cx="1031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-</a:t>
            </a:r>
            <a:r>
              <a:rPr lang="de-DE" sz="1200" dirty="0" smtClean="0">
                <a:solidFill>
                  <a:schemeClr val="tx1"/>
                </a:solidFill>
              </a:rPr>
              <a:t>&gt;  </a:t>
            </a:r>
            <a:r>
              <a:rPr lang="de-DE" sz="1000" dirty="0" smtClean="0">
                <a:solidFill>
                  <a:schemeClr val="tx1"/>
                </a:solidFill>
              </a:rPr>
              <a:t>i  </a:t>
            </a:r>
            <a:r>
              <a:rPr lang="de-DE" sz="1400" dirty="0" err="1" smtClean="0">
                <a:solidFill>
                  <a:schemeClr val="tx1"/>
                </a:solidFill>
              </a:rPr>
              <a:t>I</a:t>
            </a:r>
            <a:r>
              <a:rPr lang="de-DE" sz="14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400" baseline="-25000" dirty="0" smtClean="0">
                <a:solidFill>
                  <a:schemeClr val="tx1"/>
                </a:solidFill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3711" name="Text Box 63"/>
          <p:cNvSpPr txBox="1">
            <a:spLocks noChangeArrowheads="1"/>
          </p:cNvSpPr>
          <p:nvPr/>
        </p:nvSpPr>
        <p:spPr bwMode="auto">
          <a:xfrm>
            <a:off x="292411" y="1850146"/>
            <a:ext cx="453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commutator relations:   </a:t>
            </a:r>
            <a:endParaRPr lang="en-GB" sz="1600" b="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370445" y="2181587"/>
            <a:ext cx="6922732" cy="347857"/>
            <a:chOff x="389106" y="2341635"/>
            <a:chExt cx="6922732" cy="347857"/>
          </a:xfrm>
        </p:grpSpPr>
        <p:grpSp>
          <p:nvGrpSpPr>
            <p:cNvPr id="283712" name="Group 64"/>
            <p:cNvGrpSpPr>
              <a:grpSpLocks/>
            </p:cNvGrpSpPr>
            <p:nvPr/>
          </p:nvGrpSpPr>
          <p:grpSpPr bwMode="auto">
            <a:xfrm>
              <a:off x="389106" y="2357705"/>
              <a:ext cx="2263775" cy="320675"/>
              <a:chOff x="391" y="3084"/>
              <a:chExt cx="1426" cy="202"/>
            </a:xfrm>
          </p:grpSpPr>
          <p:sp>
            <p:nvSpPr>
              <p:cNvPr id="283713" name="Text Box 65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x </a:t>
                </a:r>
                <a:r>
                  <a:rPr lang="de-DE" sz="1400" dirty="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y </a:t>
                </a:r>
                <a:r>
                  <a:rPr lang="de-DE" sz="1400" dirty="0">
                    <a:solidFill>
                      <a:schemeClr val="tx1"/>
                    </a:solidFill>
                  </a:rPr>
                  <a:t>  ]  </a:t>
                </a:r>
                <a:endParaRPr lang="de-DE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14" name="Text Box 66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latin typeface="Symbol" pitchFamily="18" charset="2"/>
                  </a:rPr>
                  <a:t>=  </a:t>
                </a:r>
                <a:r>
                  <a:rPr lang="de-DE" sz="1000" dirty="0" smtClean="0">
                    <a:solidFill>
                      <a:schemeClr val="tx1"/>
                    </a:solidFill>
                  </a:rPr>
                  <a:t>I  </a:t>
                </a:r>
                <a:r>
                  <a:rPr lang="de-DE" sz="14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de-DE" sz="14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z </a:t>
                </a:r>
              </a:p>
            </p:txBody>
          </p:sp>
        </p:grpSp>
        <p:grpSp>
          <p:nvGrpSpPr>
            <p:cNvPr id="283715" name="Group 67"/>
            <p:cNvGrpSpPr>
              <a:grpSpLocks/>
            </p:cNvGrpSpPr>
            <p:nvPr/>
          </p:nvGrpSpPr>
          <p:grpSpPr bwMode="auto">
            <a:xfrm>
              <a:off x="5048063" y="2341635"/>
              <a:ext cx="2263775" cy="320675"/>
              <a:chOff x="391" y="3084"/>
              <a:chExt cx="1426" cy="202"/>
            </a:xfrm>
          </p:grpSpPr>
          <p:sp>
            <p:nvSpPr>
              <p:cNvPr id="283716" name="Text Box 68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z </a:t>
                </a:r>
                <a:r>
                  <a:rPr lang="de-DE" sz="1400" dirty="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x </a:t>
                </a:r>
                <a:r>
                  <a:rPr lang="de-DE" sz="1400" dirty="0">
                    <a:solidFill>
                      <a:schemeClr val="tx1"/>
                    </a:solidFill>
                  </a:rPr>
                  <a:t>  ]  </a:t>
                </a:r>
                <a:endParaRPr lang="de-DE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17" name="Text Box 69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latin typeface="Symbol" pitchFamily="18" charset="2"/>
                  </a:rPr>
                  <a:t>=  </a:t>
                </a:r>
                <a:r>
                  <a:rPr lang="de-DE" sz="1000" dirty="0" smtClean="0">
                    <a:solidFill>
                      <a:schemeClr val="tx1"/>
                    </a:solidFill>
                  </a:rPr>
                  <a:t>i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y </a:t>
                </a:r>
              </a:p>
            </p:txBody>
          </p:sp>
        </p:grpSp>
        <p:grpSp>
          <p:nvGrpSpPr>
            <p:cNvPr id="283718" name="Group 70"/>
            <p:cNvGrpSpPr>
              <a:grpSpLocks/>
            </p:cNvGrpSpPr>
            <p:nvPr/>
          </p:nvGrpSpPr>
          <p:grpSpPr bwMode="auto">
            <a:xfrm>
              <a:off x="2800583" y="2368817"/>
              <a:ext cx="2263775" cy="320675"/>
              <a:chOff x="391" y="3084"/>
              <a:chExt cx="1426" cy="202"/>
            </a:xfrm>
          </p:grpSpPr>
          <p:sp>
            <p:nvSpPr>
              <p:cNvPr id="283719" name="Text Box 71"/>
              <p:cNvSpPr txBox="1">
                <a:spLocks noChangeArrowheads="1"/>
              </p:cNvSpPr>
              <p:nvPr/>
            </p:nvSpPr>
            <p:spPr bwMode="auto">
              <a:xfrm>
                <a:off x="391" y="3094"/>
                <a:ext cx="8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[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y </a:t>
                </a:r>
                <a:r>
                  <a:rPr lang="de-DE" sz="1400">
                    <a:solidFill>
                      <a:schemeClr val="tx1"/>
                    </a:solidFill>
                  </a:rPr>
                  <a:t> , I</a:t>
                </a:r>
                <a:r>
                  <a:rPr lang="de-DE" sz="1400" baseline="-25000">
                    <a:solidFill>
                      <a:schemeClr val="tx1"/>
                    </a:solidFill>
                  </a:rPr>
                  <a:t> z </a:t>
                </a:r>
                <a:r>
                  <a:rPr lang="de-DE" sz="1400">
                    <a:solidFill>
                      <a:schemeClr val="tx1"/>
                    </a:solidFill>
                  </a:rPr>
                  <a:t>  ]  </a:t>
                </a:r>
                <a:endParaRPr lang="de-DE" sz="1400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20" name="Text Box 72"/>
              <p:cNvSpPr txBox="1">
                <a:spLocks noChangeArrowheads="1"/>
              </p:cNvSpPr>
              <p:nvPr/>
            </p:nvSpPr>
            <p:spPr bwMode="auto">
              <a:xfrm>
                <a:off x="1167" y="3084"/>
                <a:ext cx="65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  <a:latin typeface="Symbol" pitchFamily="18" charset="2"/>
                  </a:rPr>
                  <a:t>=  </a:t>
                </a:r>
                <a:r>
                  <a:rPr lang="de-DE" sz="1000" dirty="0" smtClean="0">
                    <a:solidFill>
                      <a:schemeClr val="tx1"/>
                    </a:solidFill>
                  </a:rPr>
                  <a:t>i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 z </a:t>
                </a:r>
              </a:p>
            </p:txBody>
          </p:sp>
        </p:grpSp>
      </p:grpSp>
      <p:pic>
        <p:nvPicPr>
          <p:cNvPr id="283721" name="Picture 7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229974" y="4394169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Hamiltonian</a:t>
            </a:r>
            <a:r>
              <a:rPr lang="de-DE" sz="1400" dirty="0">
                <a:solidFill>
                  <a:schemeClr val="tx1"/>
                </a:solidFill>
              </a:rPr>
              <a:t>:      H   =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400" dirty="0">
                <a:solidFill>
                  <a:schemeClr val="tx1"/>
                </a:solidFill>
              </a:rPr>
              <a:t>   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76" name="Line 4"/>
          <p:cNvSpPr>
            <a:spLocks noChangeShapeType="1"/>
          </p:cNvSpPr>
          <p:nvPr/>
        </p:nvSpPr>
        <p:spPr bwMode="auto">
          <a:xfrm flipH="1">
            <a:off x="6249421" y="4701485"/>
            <a:ext cx="142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588447" y="4529783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828858" y="5136460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>
            <a:off x="6812983" y="587623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028883" y="4774510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5533458" y="4861823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7070158" y="551587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5444558" y="5631760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7365433" y="5136460"/>
            <a:ext cx="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7449571" y="5326960"/>
            <a:ext cx="1284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400">
                <a:solidFill>
                  <a:schemeClr val="tx1"/>
                </a:solidFill>
              </a:rPr>
              <a:t> E 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H="1" flipV="1">
            <a:off x="7005071" y="4904685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H="1" flipV="1">
            <a:off x="7019358" y="5687323"/>
            <a:ext cx="0" cy="4206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57820" y="5027095"/>
            <a:ext cx="57090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=  </a:t>
            </a:r>
            <a:r>
              <a:rPr lang="de-DE" sz="1400" dirty="0" smtClean="0">
                <a:solidFill>
                  <a:srgbClr val="FF3300"/>
                </a:solidFill>
              </a:rPr>
              <a:t>E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½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a  ,     </a:t>
            </a:r>
            <a:r>
              <a:rPr lang="de-DE" sz="1400" dirty="0" smtClean="0">
                <a:solidFill>
                  <a:schemeClr val="tx1"/>
                </a:solidFill>
              </a:rPr>
              <a:t>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 =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rgbClr val="FF3300"/>
                </a:solidFill>
              </a:rPr>
              <a:t>E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b  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- w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½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b      </a:t>
            </a:r>
            <a:r>
              <a:rPr lang="de-DE" sz="1800" dirty="0" smtClean="0">
                <a:solidFill>
                  <a:schemeClr val="tx1"/>
                </a:solidFill>
              </a:rPr>
              <a:t>½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= 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                  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D  </a:t>
            </a:r>
            <a:r>
              <a:rPr lang="de-DE" sz="1400" dirty="0">
                <a:solidFill>
                  <a:srgbClr val="FF3300"/>
                </a:solidFill>
              </a:rPr>
              <a:t>E</a:t>
            </a:r>
            <a:r>
              <a:rPr lang="de-DE" sz="1400" dirty="0">
                <a:solidFill>
                  <a:schemeClr val="tx1"/>
                </a:solidFill>
              </a:rPr>
              <a:t>   =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rgbClr val="FF3300"/>
                </a:solidFill>
              </a:rPr>
              <a:t>E </a:t>
            </a:r>
            <a:r>
              <a:rPr lang="de-DE" sz="1400" baseline="-250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  -  </a:t>
            </a:r>
            <a:r>
              <a:rPr lang="de-DE" sz="1400" dirty="0">
                <a:solidFill>
                  <a:srgbClr val="FF3300"/>
                </a:solidFill>
              </a:rPr>
              <a:t>E </a:t>
            </a:r>
            <a:r>
              <a:rPr lang="de-DE" sz="1400" baseline="-250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  </a:t>
            </a:r>
            <a:r>
              <a:rPr lang="de-DE" sz="1600" dirty="0" smtClean="0">
                <a:solidFill>
                  <a:schemeClr val="tx1"/>
                </a:solidFill>
              </a:rPr>
              <a:t>=  </a:t>
            </a:r>
            <a:r>
              <a:rPr lang="de-DE" sz="16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-156097" y="5970179"/>
            <a:ext cx="6007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</a:t>
            </a:r>
            <a:r>
              <a:rPr lang="de-DE" sz="1400" dirty="0" smtClean="0">
                <a:solidFill>
                  <a:srgbClr val="FF3300"/>
                </a:solidFill>
              </a:rPr>
              <a:t>W </a:t>
            </a:r>
            <a:r>
              <a:rPr lang="de-DE" sz="1400" baseline="-25000" dirty="0">
                <a:solidFill>
                  <a:srgbClr val="FF3300"/>
                </a:solidFill>
                <a:latin typeface="Symbol" pitchFamily="18" charset="2"/>
              </a:rPr>
              <a:t>a b </a:t>
            </a:r>
            <a:r>
              <a:rPr lang="de-DE" sz="1400" dirty="0">
                <a:solidFill>
                  <a:schemeClr val="tx1"/>
                </a:solidFill>
              </a:rPr>
              <a:t> =   </a:t>
            </a:r>
            <a:r>
              <a:rPr lang="de-DE" sz="1400" dirty="0" smtClean="0">
                <a:solidFill>
                  <a:schemeClr val="tx1"/>
                </a:solidFill>
              </a:rPr>
              <a:t>&lt;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chemeClr val="tx1"/>
                </a:solidFill>
              </a:rPr>
              <a:t>&gt;</a:t>
            </a:r>
            <a:r>
              <a:rPr lang="de-DE" sz="14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</a:t>
            </a:r>
            <a:r>
              <a:rPr lang="de-DE" sz="1400" dirty="0" smtClean="0">
                <a:solidFill>
                  <a:schemeClr val="tx1"/>
                </a:solidFill>
              </a:rPr>
              <a:t>=  &lt;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 </a:t>
            </a:r>
            <a:r>
              <a:rPr lang="de-DE" sz="1400" dirty="0" smtClean="0">
                <a:solidFill>
                  <a:schemeClr val="tx1"/>
                </a:solidFill>
              </a:rPr>
              <a:t>| ½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tx1"/>
                </a:solidFill>
              </a:rPr>
              <a:t>&gt;</a:t>
            </a:r>
            <a:r>
              <a:rPr lang="de-DE" sz="1400" baseline="30000" dirty="0" smtClean="0">
                <a:solidFill>
                  <a:schemeClr val="tx1"/>
                </a:solidFill>
              </a:rPr>
              <a:t>2 </a:t>
            </a:r>
            <a:r>
              <a:rPr lang="de-DE" sz="1800" baseline="30000" dirty="0" smtClean="0">
                <a:solidFill>
                  <a:schemeClr val="tx1"/>
                </a:solidFill>
              </a:rPr>
              <a:t>  </a:t>
            </a:r>
            <a:r>
              <a:rPr lang="de-DE" sz="1400" dirty="0" smtClean="0">
                <a:solidFill>
                  <a:schemeClr val="tx1"/>
                </a:solidFill>
              </a:rPr>
              <a:t>=   </a:t>
            </a:r>
            <a:r>
              <a:rPr lang="de-DE" sz="1800" dirty="0" smtClean="0">
                <a:solidFill>
                  <a:schemeClr val="tx1"/>
                </a:solidFill>
              </a:rPr>
              <a:t>¼ </a:t>
            </a:r>
            <a:r>
              <a:rPr lang="de-DE" sz="1400" dirty="0" smtClean="0">
                <a:solidFill>
                  <a:schemeClr val="tx1"/>
                </a:solidFill>
              </a:rPr>
              <a:t>&lt;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tx1"/>
                </a:solidFill>
              </a:rPr>
              <a:t>&gt; </a:t>
            </a:r>
            <a:r>
              <a:rPr lang="de-DE" sz="1400" baseline="30000" dirty="0" smtClean="0">
                <a:solidFill>
                  <a:schemeClr val="tx1"/>
                </a:solidFill>
              </a:rPr>
              <a:t>2   </a:t>
            </a:r>
            <a:r>
              <a:rPr lang="de-DE" sz="1400" dirty="0" smtClean="0">
                <a:solidFill>
                  <a:schemeClr val="tx1"/>
                </a:solidFill>
              </a:rPr>
              <a:t>=   </a:t>
            </a:r>
            <a:r>
              <a:rPr lang="de-DE" sz="1800" dirty="0">
                <a:solidFill>
                  <a:schemeClr val="tx1"/>
                </a:solidFill>
              </a:rPr>
              <a:t>¼</a:t>
            </a:r>
            <a:endParaRPr lang="de-DE" sz="1400" baseline="20000" dirty="0">
              <a:solidFill>
                <a:schemeClr val="tx1"/>
              </a:solidFill>
            </a:endParaRP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193040" y="6321635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I </a:t>
            </a:r>
            <a:r>
              <a:rPr lang="de-DE" sz="1400" baseline="-25000" dirty="0" smtClean="0">
                <a:solidFill>
                  <a:schemeClr val="tx1"/>
                </a:solidFill>
              </a:rPr>
              <a:t>x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</a:rPr>
              <a:t> = </a:t>
            </a:r>
            <a:r>
              <a:rPr lang="de-DE" sz="1800" dirty="0">
                <a:solidFill>
                  <a:schemeClr val="tx1"/>
                </a:solidFill>
              </a:rPr>
              <a:t>½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b  ,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     </a:t>
            </a:r>
            <a:r>
              <a:rPr lang="de-DE" sz="1400" dirty="0" smtClean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800" dirty="0" smtClean="0">
                <a:solidFill>
                  <a:schemeClr val="tx1"/>
                </a:solidFill>
              </a:rPr>
              <a:t>½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     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92" name="Group 78"/>
          <p:cNvGrpSpPr>
            <a:grpSpLocks/>
          </p:cNvGrpSpPr>
          <p:nvPr/>
        </p:nvGrpSpPr>
        <p:grpSpPr bwMode="auto">
          <a:xfrm>
            <a:off x="1019160" y="1130345"/>
            <a:ext cx="1309687" cy="658813"/>
            <a:chOff x="153" y="398"/>
            <a:chExt cx="825" cy="415"/>
          </a:xfrm>
        </p:grpSpPr>
        <p:sp>
          <p:nvSpPr>
            <p:cNvPr id="93" name="Text Box 79"/>
            <p:cNvSpPr txBox="1">
              <a:spLocks noChangeArrowheads="1"/>
            </p:cNvSpPr>
            <p:nvPr/>
          </p:nvSpPr>
          <p:spPr bwMode="auto">
            <a:xfrm>
              <a:off x="153" y="501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I</a:t>
              </a:r>
              <a:r>
                <a:rPr lang="de-DE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de-DE" sz="1400" dirty="0">
                  <a:solidFill>
                    <a:schemeClr val="tx1"/>
                  </a:solidFill>
                  <a:latin typeface="Wingdings 3" pitchFamily="18" charset="2"/>
                </a:rPr>
                <a:t>g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4" name="AutoShape 80"/>
            <p:cNvSpPr>
              <a:spLocks noChangeArrowheads="1"/>
            </p:cNvSpPr>
            <p:nvPr/>
          </p:nvSpPr>
          <p:spPr bwMode="auto">
            <a:xfrm>
              <a:off x="526" y="398"/>
              <a:ext cx="452" cy="41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Text Box 81"/>
            <p:cNvSpPr txBox="1">
              <a:spLocks noChangeArrowheads="1"/>
            </p:cNvSpPr>
            <p:nvPr/>
          </p:nvSpPr>
          <p:spPr bwMode="auto">
            <a:xfrm>
              <a:off x="537" y="416"/>
              <a:ext cx="42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schemeClr val="tx1"/>
                  </a:solidFill>
                </a:rPr>
                <a:t>¾     </a:t>
              </a:r>
              <a:r>
                <a:rPr lang="de-DE" sz="1400" dirty="0">
                  <a:solidFill>
                    <a:schemeClr val="tx1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0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¾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Rectangle 9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QM Description of Coupled Spin Systems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213745" y="4732290"/>
            <a:ext cx="635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Eigenvalues,      transition frequency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-1" y="3382108"/>
            <a:ext cx="9059159" cy="660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57820" y="5706585"/>
            <a:ext cx="635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Transition probability,  transition operator , transition amplitude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2" name="Text Box 68"/>
          <p:cNvSpPr txBox="1">
            <a:spLocks noChangeArrowheads="1"/>
          </p:cNvSpPr>
          <p:nvPr/>
        </p:nvSpPr>
        <p:spPr bwMode="auto">
          <a:xfrm>
            <a:off x="-27554" y="376833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</a:t>
            </a:r>
            <a:r>
              <a:rPr lang="de-DE" sz="1200" dirty="0" smtClean="0">
                <a:solidFill>
                  <a:schemeClr val="tx1"/>
                </a:solidFill>
              </a:rPr>
              <a:t> =  i/</a:t>
            </a:r>
            <a:r>
              <a:rPr lang="de-DE" sz="1000" dirty="0" smtClean="0">
                <a:solidFill>
                  <a:schemeClr val="tx1"/>
                </a:solidFill>
              </a:rPr>
              <a:t>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 </a:t>
            </a:r>
            <a:r>
              <a:rPr lang="de-DE" sz="1200" dirty="0" smtClean="0">
                <a:solidFill>
                  <a:schemeClr val="tx1"/>
                </a:solidFill>
              </a:rPr>
              <a:t>,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</a:t>
            </a:r>
            <a:r>
              <a:rPr lang="de-DE" sz="1200" dirty="0" smtClean="0">
                <a:solidFill>
                  <a:schemeClr val="tx1"/>
                </a:solidFill>
              </a:rPr>
              <a:t> = </a:t>
            </a:r>
            <a:r>
              <a:rPr lang="de-DE" sz="1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200" dirty="0" smtClean="0">
                <a:solidFill>
                  <a:schemeClr val="tx1"/>
                </a:solidFill>
              </a:rPr>
              <a:t>i/</a:t>
            </a:r>
            <a:r>
              <a:rPr lang="de-DE" sz="1000" dirty="0" smtClean="0">
                <a:solidFill>
                  <a:schemeClr val="tx1"/>
                </a:solidFill>
              </a:rPr>
              <a:t>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 </a:t>
            </a:r>
            <a:r>
              <a:rPr lang="de-DE" sz="1200" dirty="0" smtClean="0">
                <a:solidFill>
                  <a:schemeClr val="tx1"/>
                </a:solidFill>
              </a:rPr>
              <a:t>, 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</a:t>
            </a:r>
            <a:r>
              <a:rPr lang="de-DE" sz="1200" dirty="0" smtClean="0">
                <a:solidFill>
                  <a:schemeClr val="tx1"/>
                </a:solidFill>
              </a:rPr>
              <a:t> =  i/</a:t>
            </a:r>
            <a:r>
              <a:rPr lang="de-DE" sz="1000" dirty="0" smtClean="0">
                <a:solidFill>
                  <a:schemeClr val="tx1"/>
                </a:solidFill>
              </a:rPr>
              <a:t>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 </a:t>
            </a:r>
            <a:r>
              <a:rPr lang="de-DE" sz="1200" dirty="0" smtClean="0">
                <a:solidFill>
                  <a:schemeClr val="tx1"/>
                </a:solidFill>
              </a:rPr>
              <a:t>,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</a:t>
            </a:r>
            <a:r>
              <a:rPr lang="de-DE" sz="1200" dirty="0" smtClean="0">
                <a:solidFill>
                  <a:schemeClr val="tx1"/>
                </a:solidFill>
              </a:rPr>
              <a:t>  = </a:t>
            </a:r>
            <a:r>
              <a:rPr lang="de-DE" sz="1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200" dirty="0" smtClean="0">
                <a:solidFill>
                  <a:schemeClr val="tx1"/>
                </a:solidFill>
              </a:rPr>
              <a:t>i/</a:t>
            </a:r>
            <a:r>
              <a:rPr lang="de-DE" sz="1000" dirty="0" smtClean="0">
                <a:solidFill>
                  <a:schemeClr val="tx1"/>
                </a:solidFill>
              </a:rPr>
              <a:t>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 </a:t>
            </a:r>
            <a:r>
              <a:rPr lang="de-DE" sz="1200" dirty="0" smtClean="0">
                <a:solidFill>
                  <a:schemeClr val="tx1"/>
                </a:solidFill>
              </a:rPr>
              <a:t>, 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</a:t>
            </a:r>
            <a:r>
              <a:rPr lang="de-DE" sz="1200" dirty="0" smtClean="0">
                <a:solidFill>
                  <a:schemeClr val="tx1"/>
                </a:solidFill>
              </a:rPr>
              <a:t> =  i/</a:t>
            </a:r>
            <a:r>
              <a:rPr lang="de-DE" sz="1000" dirty="0" smtClean="0">
                <a:solidFill>
                  <a:schemeClr val="tx1"/>
                </a:solidFill>
              </a:rPr>
              <a:t>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 </a:t>
            </a:r>
            <a:r>
              <a:rPr lang="de-DE" sz="1200" dirty="0" smtClean="0">
                <a:solidFill>
                  <a:schemeClr val="tx1"/>
                </a:solidFill>
              </a:rPr>
              <a:t>,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x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z </a:t>
            </a:r>
            <a:r>
              <a:rPr lang="de-DE" sz="1200" dirty="0" smtClean="0">
                <a:solidFill>
                  <a:schemeClr val="tx1"/>
                </a:solidFill>
              </a:rPr>
              <a:t> = </a:t>
            </a:r>
            <a:r>
              <a:rPr lang="de-DE" sz="12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100" dirty="0" smtClean="0">
                <a:solidFill>
                  <a:schemeClr val="tx1"/>
                </a:solidFill>
              </a:rPr>
              <a:t>/2</a:t>
            </a:r>
            <a:r>
              <a:rPr lang="de-DE" sz="1200" dirty="0" smtClean="0">
                <a:solidFill>
                  <a:schemeClr val="tx1"/>
                </a:solidFill>
              </a:rPr>
              <a:t>  I</a:t>
            </a:r>
            <a:r>
              <a:rPr lang="de-DE" sz="1200" baseline="-25000" dirty="0" smtClean="0">
                <a:solidFill>
                  <a:schemeClr val="tx1"/>
                </a:solidFill>
              </a:rPr>
              <a:t> y </a:t>
            </a:r>
            <a:r>
              <a:rPr lang="de-DE" sz="1200" dirty="0" smtClean="0">
                <a:solidFill>
                  <a:schemeClr val="tx1"/>
                </a:solidFill>
              </a:rPr>
              <a:t>, I</a:t>
            </a:r>
            <a:r>
              <a:rPr lang="de-DE" sz="1200" baseline="-25000" dirty="0" smtClean="0">
                <a:solidFill>
                  <a:schemeClr val="tx1"/>
                </a:solidFill>
              </a:rPr>
              <a:t> </a:t>
            </a:r>
            <a:r>
              <a:rPr lang="de-DE" sz="1200" baseline="-25000" dirty="0">
                <a:solidFill>
                  <a:schemeClr val="tx1"/>
                </a:solidFill>
              </a:rPr>
              <a:t>x </a:t>
            </a:r>
            <a:r>
              <a:rPr lang="de-DE" sz="1200" dirty="0">
                <a:solidFill>
                  <a:schemeClr val="tx1"/>
                </a:solidFill>
              </a:rPr>
              <a:t>I</a:t>
            </a:r>
            <a:r>
              <a:rPr lang="de-DE" sz="1200" baseline="-25000" dirty="0">
                <a:solidFill>
                  <a:schemeClr val="tx1"/>
                </a:solidFill>
              </a:rPr>
              <a:t> x </a:t>
            </a:r>
            <a:r>
              <a:rPr lang="de-DE" sz="1200" dirty="0">
                <a:solidFill>
                  <a:schemeClr val="tx1"/>
                </a:solidFill>
              </a:rPr>
              <a:t> = </a:t>
            </a:r>
            <a:r>
              <a:rPr lang="de-DE" sz="1200" dirty="0" smtClean="0">
                <a:solidFill>
                  <a:schemeClr val="tx1"/>
                </a:solidFill>
              </a:rPr>
              <a:t>¼ 1</a:t>
            </a:r>
            <a:r>
              <a:rPr lang="de-DE" sz="1200" dirty="0">
                <a:solidFill>
                  <a:schemeClr val="tx1"/>
                </a:solidFill>
              </a:rPr>
              <a:t>,  I</a:t>
            </a:r>
            <a:r>
              <a:rPr lang="de-DE" sz="1200" baseline="-25000" dirty="0">
                <a:solidFill>
                  <a:schemeClr val="tx1"/>
                </a:solidFill>
              </a:rPr>
              <a:t> y </a:t>
            </a:r>
            <a:r>
              <a:rPr lang="de-DE" sz="1200" dirty="0">
                <a:solidFill>
                  <a:schemeClr val="tx1"/>
                </a:solidFill>
              </a:rPr>
              <a:t>I</a:t>
            </a:r>
            <a:r>
              <a:rPr lang="de-DE" sz="1200" baseline="-25000" dirty="0">
                <a:solidFill>
                  <a:schemeClr val="tx1"/>
                </a:solidFill>
              </a:rPr>
              <a:t> y </a:t>
            </a:r>
            <a:r>
              <a:rPr lang="de-DE" sz="1200" dirty="0">
                <a:solidFill>
                  <a:schemeClr val="tx1"/>
                </a:solidFill>
              </a:rPr>
              <a:t>  = </a:t>
            </a:r>
            <a:r>
              <a:rPr lang="de-DE" sz="1200" dirty="0" smtClean="0">
                <a:solidFill>
                  <a:schemeClr val="tx1"/>
                </a:solidFill>
              </a:rPr>
              <a:t>¼ </a:t>
            </a:r>
            <a:r>
              <a:rPr lang="de-DE" sz="12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Symbol" pitchFamily="18" charset="2"/>
              </a:rPr>
              <a:t>1</a:t>
            </a:r>
            <a:r>
              <a:rPr lang="de-DE" sz="1200" dirty="0">
                <a:solidFill>
                  <a:schemeClr val="tx1"/>
                </a:solidFill>
              </a:rPr>
              <a:t>,  </a:t>
            </a:r>
            <a:r>
              <a:rPr lang="de-DE" sz="1200" dirty="0" smtClean="0">
                <a:solidFill>
                  <a:schemeClr val="tx1"/>
                </a:solidFill>
              </a:rPr>
              <a:t>I</a:t>
            </a:r>
            <a:r>
              <a:rPr lang="de-DE" sz="1200" baseline="-25000" dirty="0" smtClean="0">
                <a:solidFill>
                  <a:schemeClr val="tx1"/>
                </a:solidFill>
              </a:rPr>
              <a:t> </a:t>
            </a:r>
            <a:r>
              <a:rPr lang="de-DE" sz="1200" baseline="-25000" dirty="0">
                <a:solidFill>
                  <a:schemeClr val="tx1"/>
                </a:solidFill>
              </a:rPr>
              <a:t>z </a:t>
            </a:r>
            <a:r>
              <a:rPr lang="de-DE" sz="1200" dirty="0">
                <a:solidFill>
                  <a:schemeClr val="tx1"/>
                </a:solidFill>
              </a:rPr>
              <a:t>I</a:t>
            </a:r>
            <a:r>
              <a:rPr lang="de-DE" sz="1200" baseline="-25000" dirty="0">
                <a:solidFill>
                  <a:schemeClr val="tx1"/>
                </a:solidFill>
              </a:rPr>
              <a:t> z </a:t>
            </a:r>
            <a:r>
              <a:rPr lang="de-DE" sz="1200" dirty="0">
                <a:solidFill>
                  <a:schemeClr val="tx1"/>
                </a:solidFill>
              </a:rPr>
              <a:t> =  </a:t>
            </a:r>
            <a:r>
              <a:rPr lang="de-DE" sz="1200" dirty="0" smtClean="0">
                <a:solidFill>
                  <a:schemeClr val="tx1"/>
                </a:solidFill>
              </a:rPr>
              <a:t>¼</a:t>
            </a:r>
            <a:r>
              <a:rPr lang="de-DE" sz="1200" dirty="0">
                <a:solidFill>
                  <a:schemeClr val="tx1"/>
                </a:solidFill>
                <a:latin typeface="Symbol" pitchFamily="18" charset="2"/>
              </a:rPr>
              <a:t>1</a:t>
            </a:r>
            <a:r>
              <a:rPr lang="de-DE" sz="1200" dirty="0" smtClean="0">
                <a:solidFill>
                  <a:schemeClr val="tx1"/>
                </a:solidFill>
              </a:rPr>
              <a:t>  </a:t>
            </a:r>
            <a:endParaRPr lang="de-DE" sz="1200" baseline="-25000" dirty="0">
              <a:solidFill>
                <a:schemeClr val="tx1"/>
              </a:solidFill>
            </a:endParaRPr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27434" y="3405440"/>
            <a:ext cx="453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o</a:t>
            </a:r>
            <a:r>
              <a:rPr lang="en-GB" sz="1400" dirty="0" smtClean="0">
                <a:solidFill>
                  <a:schemeClr val="tx1"/>
                </a:solidFill>
              </a:rPr>
              <a:t>perator (matrix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  <a:r>
              <a:rPr lang="en-GB" sz="1400" dirty="0" smtClean="0">
                <a:solidFill>
                  <a:schemeClr val="tx1"/>
                </a:solidFill>
              </a:rPr>
              <a:t> products:   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0138 0.049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4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0139 0.0472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375 -2.22222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4722 L 0.03333 0.0472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88" grpId="0" animBg="1"/>
      <p:bldP spid="283688" grpId="1" animBg="1"/>
      <p:bldP spid="283688" grpId="2" animBg="1"/>
      <p:bldP spid="283708" grpId="0"/>
      <p:bldP spid="75" grpId="0"/>
      <p:bldP spid="76" grpId="0" animBg="1"/>
      <p:bldP spid="77" grpId="0"/>
      <p:bldP spid="78" grpId="0" animBg="1"/>
      <p:bldP spid="79" grpId="0" animBg="1"/>
      <p:bldP spid="80" grpId="0"/>
      <p:bldP spid="81" grpId="0"/>
      <p:bldP spid="82" grpId="0"/>
      <p:bldP spid="83" grpId="0"/>
      <p:bldP spid="84" grpId="0" animBg="1"/>
      <p:bldP spid="85" grpId="0"/>
      <p:bldP spid="86" grpId="0" animBg="1"/>
      <p:bldP spid="87" grpId="0" animBg="1"/>
      <p:bldP spid="89" grpId="0"/>
      <p:bldP spid="90" grpId="0"/>
      <p:bldP spid="91" grpId="0"/>
      <p:bldP spid="97" grpId="0"/>
      <p:bldP spid="88" grpId="0" animBg="1"/>
      <p:bldP spid="99" grpId="0"/>
      <p:bldP spid="102" grpId="0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Oval 3"/>
          <p:cNvSpPr>
            <a:spLocks noChangeArrowheads="1"/>
          </p:cNvSpPr>
          <p:nvPr/>
        </p:nvSpPr>
        <p:spPr bwMode="auto">
          <a:xfrm rot="-1657247">
            <a:off x="2227263" y="881063"/>
            <a:ext cx="1582737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 rot="1541395">
            <a:off x="6778625" y="660400"/>
            <a:ext cx="1582738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3563938" y="40052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2216150" y="18542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495" name="Text Box 7"/>
          <p:cNvSpPr txBox="1">
            <a:spLocks noChangeArrowheads="1"/>
          </p:cNvSpPr>
          <p:nvPr/>
        </p:nvSpPr>
        <p:spPr bwMode="auto">
          <a:xfrm>
            <a:off x="7975600" y="17065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 flipV="1">
            <a:off x="2411413" y="1412875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 flipV="1">
            <a:off x="8105775" y="1306513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141663" y="3208338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8437563" y="1325563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 flipV="1">
            <a:off x="2827338" y="1428750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V="1">
            <a:off x="4357688" y="3717925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08" name="Line 20"/>
          <p:cNvSpPr>
            <a:spLocks noChangeShapeType="1"/>
          </p:cNvSpPr>
          <p:nvPr/>
        </p:nvSpPr>
        <p:spPr bwMode="auto">
          <a:xfrm flipV="1">
            <a:off x="2411413" y="1412875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447514" name="Group 26"/>
          <p:cNvGrpSpPr>
            <a:grpSpLocks/>
          </p:cNvGrpSpPr>
          <p:nvPr/>
        </p:nvGrpSpPr>
        <p:grpSpPr bwMode="auto">
          <a:xfrm>
            <a:off x="323850" y="836613"/>
            <a:ext cx="438150" cy="3727450"/>
            <a:chOff x="204" y="527"/>
            <a:chExt cx="276" cy="771"/>
          </a:xfrm>
        </p:grpSpPr>
        <p:sp>
          <p:nvSpPr>
            <p:cNvPr id="447515" name="Line 27"/>
            <p:cNvSpPr>
              <a:spLocks noChangeShapeType="1"/>
            </p:cNvSpPr>
            <p:nvPr/>
          </p:nvSpPr>
          <p:spPr bwMode="auto">
            <a:xfrm flipV="1">
              <a:off x="204" y="57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7516" name="Text Box 28"/>
            <p:cNvSpPr txBox="1">
              <a:spLocks noChangeArrowheads="1"/>
            </p:cNvSpPr>
            <p:nvPr/>
          </p:nvSpPr>
          <p:spPr bwMode="auto">
            <a:xfrm>
              <a:off x="249" y="527"/>
              <a:ext cx="23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B</a:t>
              </a:r>
              <a:r>
                <a:rPr lang="de-DE" sz="1000" dirty="0">
                  <a:solidFill>
                    <a:schemeClr val="tx1"/>
                  </a:solidFill>
                </a:rPr>
                <a:t>0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47519" name="Picture 3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47520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6643688" y="38608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7523" name="Oval 35"/>
          <p:cNvSpPr>
            <a:spLocks noChangeArrowheads="1"/>
          </p:cNvSpPr>
          <p:nvPr/>
        </p:nvSpPr>
        <p:spPr bwMode="auto">
          <a:xfrm rot="5159393">
            <a:off x="4583113" y="1604963"/>
            <a:ext cx="1582737" cy="4814887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524" name="Line 36"/>
          <p:cNvSpPr>
            <a:spLocks noChangeShapeType="1"/>
          </p:cNvSpPr>
          <p:nvPr/>
        </p:nvSpPr>
        <p:spPr bwMode="auto">
          <a:xfrm flipV="1">
            <a:off x="6272213" y="3732213"/>
            <a:ext cx="0" cy="5762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5" name="Line 37"/>
          <p:cNvSpPr>
            <a:spLocks noChangeShapeType="1"/>
          </p:cNvSpPr>
          <p:nvPr/>
        </p:nvSpPr>
        <p:spPr bwMode="auto">
          <a:xfrm flipV="1">
            <a:off x="7073900" y="3683000"/>
            <a:ext cx="0" cy="5762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6" name="Oval 38"/>
          <p:cNvSpPr>
            <a:spLocks noChangeArrowheads="1"/>
          </p:cNvSpPr>
          <p:nvPr/>
        </p:nvSpPr>
        <p:spPr bwMode="auto">
          <a:xfrm rot="1806752">
            <a:off x="3675063" y="900113"/>
            <a:ext cx="1582737" cy="4029075"/>
          </a:xfrm>
          <a:prstGeom prst="ellipse">
            <a:avLst/>
          </a:prstGeom>
          <a:gradFill rotWithShape="1">
            <a:gsLst>
              <a:gs pos="0">
                <a:schemeClr val="accent1">
                  <a:alpha val="8000"/>
                </a:schemeClr>
              </a:gs>
              <a:gs pos="50000">
                <a:schemeClr val="accent1">
                  <a:gamma/>
                  <a:shade val="46275"/>
                  <a:invGamma/>
                  <a:alpha val="55000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7527" name="Line 39"/>
          <p:cNvSpPr>
            <a:spLocks noChangeShapeType="1"/>
          </p:cNvSpPr>
          <p:nvPr/>
        </p:nvSpPr>
        <p:spPr bwMode="auto">
          <a:xfrm flipV="1">
            <a:off x="5346700" y="1252538"/>
            <a:ext cx="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28" name="Line 40"/>
          <p:cNvSpPr>
            <a:spLocks noChangeShapeType="1"/>
          </p:cNvSpPr>
          <p:nvPr/>
        </p:nvSpPr>
        <p:spPr bwMode="auto">
          <a:xfrm flipV="1">
            <a:off x="5154613" y="1428750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30" name="Line 42"/>
          <p:cNvSpPr>
            <a:spLocks noChangeShapeType="1"/>
          </p:cNvSpPr>
          <p:nvPr/>
        </p:nvSpPr>
        <p:spPr bwMode="auto">
          <a:xfrm flipV="1">
            <a:off x="4868863" y="1335088"/>
            <a:ext cx="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447531" name="Text Box 43"/>
          <p:cNvSpPr txBox="1">
            <a:spLocks noChangeArrowheads="1"/>
          </p:cNvSpPr>
          <p:nvPr/>
        </p:nvSpPr>
        <p:spPr bwMode="auto">
          <a:xfrm>
            <a:off x="4652963" y="177165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7532" name="Line 44"/>
          <p:cNvSpPr>
            <a:spLocks noChangeShapeType="1"/>
          </p:cNvSpPr>
          <p:nvPr/>
        </p:nvSpPr>
        <p:spPr bwMode="auto">
          <a:xfrm flipV="1">
            <a:off x="4224338" y="2776538"/>
            <a:ext cx="0" cy="576262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827088" y="4724400"/>
            <a:ext cx="2736850" cy="576263"/>
            <a:chOff x="521" y="3067"/>
            <a:chExt cx="1724" cy="363"/>
          </a:xfrm>
        </p:grpSpPr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521" y="3203"/>
              <a:ext cx="1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Energetically favourable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2109" y="3158"/>
              <a:ext cx="0" cy="2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V="1">
              <a:off x="2245" y="3067"/>
              <a:ext cx="0" cy="36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27088" y="5300663"/>
            <a:ext cx="8235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Electrons in equal spin states side step each other.  -&gt; lower energy (exchange integrals) (Hund‘s rule)  -&gt;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electrons of equal spin are most likely to  be found at the carbon (highest probability).   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49121" y="5723894"/>
            <a:ext cx="703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At the position of the second proton the  external field  will </a:t>
            </a:r>
            <a:r>
              <a:rPr lang="en-GB" sz="1400" dirty="0" smtClean="0">
                <a:solidFill>
                  <a:srgbClr val="FF0000"/>
                </a:solidFill>
              </a:rPr>
              <a:t>be weakened </a:t>
            </a:r>
            <a:r>
              <a:rPr lang="en-GB" sz="1400" dirty="0" smtClean="0">
                <a:solidFill>
                  <a:schemeClr val="tx1"/>
                </a:solidFill>
              </a:rPr>
              <a:t>or </a:t>
            </a:r>
            <a:r>
              <a:rPr lang="en-GB" sz="1400" dirty="0" smtClean="0">
                <a:solidFill>
                  <a:srgbClr val="FF0000"/>
                </a:solidFill>
              </a:rPr>
              <a:t>strengthened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depending on the spin of the first one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849536" y="6156594"/>
            <a:ext cx="6039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One spin seems to take effect directly at the position of it‘s coupling partner.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71569" y="6395987"/>
            <a:ext cx="469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The spin-spin interaction will not be averaged out.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44" name="Gruppieren 75"/>
          <p:cNvGrpSpPr>
            <a:grpSpLocks/>
          </p:cNvGrpSpPr>
          <p:nvPr/>
        </p:nvGrpSpPr>
        <p:grpSpPr>
          <a:xfrm rot="15585053">
            <a:off x="2095617" y="1090182"/>
            <a:ext cx="606906" cy="888366"/>
            <a:chOff x="3241120" y="4138547"/>
            <a:chExt cx="1517263" cy="2220913"/>
          </a:xfrm>
        </p:grpSpPr>
        <p:sp>
          <p:nvSpPr>
            <p:cNvPr id="45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7" name="Gruppieren 62"/>
            <p:cNvGrpSpPr/>
            <p:nvPr/>
          </p:nvGrpSpPr>
          <p:grpSpPr>
            <a:xfrm>
              <a:off x="3241157" y="4138549"/>
              <a:ext cx="1278682" cy="2220913"/>
              <a:chOff x="2791365" y="3696696"/>
              <a:chExt cx="1278682" cy="2220913"/>
            </a:xfrm>
          </p:grpSpPr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49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6"/>
                <a:ext cx="2220913" cy="935313"/>
                <a:chOff x="3582" y="2913"/>
                <a:chExt cx="1399" cy="797"/>
              </a:xfrm>
            </p:grpSpPr>
            <p:sp>
              <p:nvSpPr>
                <p:cNvPr id="50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1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2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61" name="Gruppieren 60"/>
          <p:cNvGrpSpPr/>
          <p:nvPr/>
        </p:nvGrpSpPr>
        <p:grpSpPr>
          <a:xfrm rot="15779982">
            <a:off x="7719509" y="932343"/>
            <a:ext cx="606906" cy="888366"/>
            <a:chOff x="3241120" y="4138547"/>
            <a:chExt cx="1517263" cy="2220913"/>
          </a:xfrm>
        </p:grpSpPr>
        <p:sp>
          <p:nvSpPr>
            <p:cNvPr id="62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64" name="Gruppieren 62"/>
            <p:cNvGrpSpPr/>
            <p:nvPr/>
          </p:nvGrpSpPr>
          <p:grpSpPr>
            <a:xfrm>
              <a:off x="3241157" y="4138549"/>
              <a:ext cx="1278682" cy="2220913"/>
              <a:chOff x="2791365" y="3696696"/>
              <a:chExt cx="1278682" cy="2220913"/>
            </a:xfrm>
          </p:grpSpPr>
          <p:sp>
            <p:nvSpPr>
              <p:cNvPr id="65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gradFill rotWithShape="1">
                <a:gsLst>
                  <a:gs pos="0">
                    <a:srgbClr val="FF3300">
                      <a:gamma/>
                      <a:shade val="46275"/>
                      <a:invGamma/>
                      <a:alpha val="38000"/>
                    </a:srgbClr>
                  </a:gs>
                  <a:gs pos="100000">
                    <a:srgbClr val="FF3300">
                      <a:alpha val="17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66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6"/>
                <a:ext cx="2220913" cy="935313"/>
                <a:chOff x="3582" y="2913"/>
                <a:chExt cx="1399" cy="797"/>
              </a:xfrm>
            </p:grpSpPr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69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70" name="Gruppieren 75"/>
          <p:cNvGrpSpPr>
            <a:grpSpLocks/>
          </p:cNvGrpSpPr>
          <p:nvPr/>
        </p:nvGrpSpPr>
        <p:grpSpPr>
          <a:xfrm rot="15585053">
            <a:off x="4664157" y="1007989"/>
            <a:ext cx="606906" cy="888366"/>
            <a:chOff x="3241120" y="4138547"/>
            <a:chExt cx="1517263" cy="2220913"/>
          </a:xfrm>
        </p:grpSpPr>
        <p:sp>
          <p:nvSpPr>
            <p:cNvPr id="71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73" name="Gruppieren 62"/>
            <p:cNvGrpSpPr/>
            <p:nvPr/>
          </p:nvGrpSpPr>
          <p:grpSpPr>
            <a:xfrm>
              <a:off x="3241157" y="4138550"/>
              <a:ext cx="1278682" cy="2220913"/>
              <a:chOff x="2791365" y="3696697"/>
              <a:chExt cx="1278682" cy="2220913"/>
            </a:xfrm>
          </p:grpSpPr>
          <p:sp>
            <p:nvSpPr>
              <p:cNvPr id="74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75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7"/>
                <a:ext cx="2220913" cy="935313"/>
                <a:chOff x="3582" y="2913"/>
                <a:chExt cx="1399" cy="797"/>
              </a:xfrm>
            </p:grpSpPr>
            <p:sp>
              <p:nvSpPr>
                <p:cNvPr id="76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77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78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79" name="Gruppieren 75"/>
          <p:cNvGrpSpPr>
            <a:grpSpLocks/>
          </p:cNvGrpSpPr>
          <p:nvPr/>
        </p:nvGrpSpPr>
        <p:grpSpPr>
          <a:xfrm rot="15585053">
            <a:off x="8456593" y="1120953"/>
            <a:ext cx="303453" cy="444183"/>
            <a:chOff x="3241120" y="4138547"/>
            <a:chExt cx="1517263" cy="2220913"/>
          </a:xfrm>
        </p:grpSpPr>
        <p:sp>
          <p:nvSpPr>
            <p:cNvPr id="80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82" name="Gruppieren 62"/>
            <p:cNvGrpSpPr/>
            <p:nvPr/>
          </p:nvGrpSpPr>
          <p:grpSpPr>
            <a:xfrm>
              <a:off x="3241157" y="4138551"/>
              <a:ext cx="1278682" cy="2220913"/>
              <a:chOff x="2791365" y="3696698"/>
              <a:chExt cx="1278682" cy="2220913"/>
            </a:xfrm>
          </p:grpSpPr>
          <p:sp>
            <p:nvSpPr>
              <p:cNvPr id="83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84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8"/>
                <a:ext cx="2220913" cy="935313"/>
                <a:chOff x="3582" y="2913"/>
                <a:chExt cx="1399" cy="797"/>
              </a:xfrm>
            </p:grpSpPr>
            <p:sp>
              <p:nvSpPr>
                <p:cNvPr id="85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86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87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88" name="Gruppieren 75"/>
          <p:cNvGrpSpPr>
            <a:grpSpLocks/>
          </p:cNvGrpSpPr>
          <p:nvPr/>
        </p:nvGrpSpPr>
        <p:grpSpPr>
          <a:xfrm rot="15585053">
            <a:off x="8559335" y="1583290"/>
            <a:ext cx="303453" cy="444183"/>
            <a:chOff x="3241120" y="4138547"/>
            <a:chExt cx="1517263" cy="2220913"/>
          </a:xfrm>
        </p:grpSpPr>
        <p:sp>
          <p:nvSpPr>
            <p:cNvPr id="89" name="Line 47"/>
            <p:cNvSpPr>
              <a:spLocks noChangeShapeType="1"/>
            </p:cNvSpPr>
            <p:nvPr/>
          </p:nvSpPr>
          <p:spPr bwMode="auto">
            <a:xfrm rot="5188966" flipV="1">
              <a:off x="3869718" y="4580884"/>
              <a:ext cx="300317" cy="1477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Oval 48"/>
            <p:cNvSpPr>
              <a:spLocks noChangeArrowheads="1"/>
            </p:cNvSpPr>
            <p:nvPr/>
          </p:nvSpPr>
          <p:spPr bwMode="auto">
            <a:xfrm rot="6285468">
              <a:off x="3396937" y="4917862"/>
              <a:ext cx="871537" cy="658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91" name="Gruppieren 62"/>
            <p:cNvGrpSpPr/>
            <p:nvPr/>
          </p:nvGrpSpPr>
          <p:grpSpPr>
            <a:xfrm>
              <a:off x="3241157" y="4138552"/>
              <a:ext cx="1278682" cy="2220913"/>
              <a:chOff x="2791365" y="3696699"/>
              <a:chExt cx="1278682" cy="2220913"/>
            </a:xfrm>
          </p:grpSpPr>
          <p:sp>
            <p:nvSpPr>
              <p:cNvPr id="92" name="Oval 63"/>
              <p:cNvSpPr>
                <a:spLocks noChangeArrowheads="1"/>
              </p:cNvSpPr>
              <p:nvPr/>
            </p:nvSpPr>
            <p:spPr bwMode="auto">
              <a:xfrm rot="5400000">
                <a:off x="2645096" y="4349171"/>
                <a:ext cx="2005013" cy="844889"/>
              </a:xfrm>
              <a:prstGeom prst="ellipse">
                <a:avLst/>
              </a:prstGeom>
              <a:solidFill>
                <a:srgbClr val="262699">
                  <a:alpha val="3098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grpSp>
            <p:nvGrpSpPr>
              <p:cNvPr id="93" name="Group 64"/>
              <p:cNvGrpSpPr>
                <a:grpSpLocks/>
              </p:cNvGrpSpPr>
              <p:nvPr/>
            </p:nvGrpSpPr>
            <p:grpSpPr bwMode="auto">
              <a:xfrm rot="5400000">
                <a:off x="2148565" y="4339499"/>
                <a:ext cx="2220913" cy="935313"/>
                <a:chOff x="3582" y="2913"/>
                <a:chExt cx="1399" cy="797"/>
              </a:xfrm>
            </p:grpSpPr>
            <p:sp>
              <p:nvSpPr>
                <p:cNvPr id="94" name="Rectangle 66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95" name="Rectangle 67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96" name="Freeform 65"/>
                <p:cNvSpPr>
                  <a:spLocks/>
                </p:cNvSpPr>
                <p:nvPr/>
              </p:nvSpPr>
              <p:spPr bwMode="auto">
                <a:xfrm>
                  <a:off x="3584" y="2913"/>
                  <a:ext cx="1397" cy="797"/>
                </a:xfrm>
                <a:custGeom>
                  <a:avLst/>
                  <a:gdLst>
                    <a:gd name="connsiteX0" fmla="*/ 703 w 1454"/>
                    <a:gd name="connsiteY0" fmla="*/ 969 h 969"/>
                    <a:gd name="connsiteX1" fmla="*/ 1349 w 1454"/>
                    <a:gd name="connsiteY1" fmla="*/ 137 h 969"/>
                    <a:gd name="connsiteX2" fmla="*/ 1331 w 1454"/>
                    <a:gd name="connsiteY2" fmla="*/ 158 h 969"/>
                    <a:gd name="connsiteX3" fmla="*/ 1271 w 1454"/>
                    <a:gd name="connsiteY3" fmla="*/ 185 h 969"/>
                    <a:gd name="connsiteX4" fmla="*/ 1175 w 1454"/>
                    <a:gd name="connsiteY4" fmla="*/ 215 h 969"/>
                    <a:gd name="connsiteX5" fmla="*/ 1052 w 1454"/>
                    <a:gd name="connsiteY5" fmla="*/ 236 h 969"/>
                    <a:gd name="connsiteX6" fmla="*/ 947 w 1454"/>
                    <a:gd name="connsiteY6" fmla="*/ 251 h 969"/>
                    <a:gd name="connsiteX7" fmla="*/ 803 w 1454"/>
                    <a:gd name="connsiteY7" fmla="*/ 257 h 969"/>
                    <a:gd name="connsiteX8" fmla="*/ 638 w 1454"/>
                    <a:gd name="connsiteY8" fmla="*/ 260 h 969"/>
                    <a:gd name="connsiteX9" fmla="*/ 494 w 1454"/>
                    <a:gd name="connsiteY9" fmla="*/ 251 h 969"/>
                    <a:gd name="connsiteX10" fmla="*/ 353 w 1454"/>
                    <a:gd name="connsiteY10" fmla="*/ 233 h 969"/>
                    <a:gd name="connsiteX11" fmla="*/ 236 w 1454"/>
                    <a:gd name="connsiteY11" fmla="*/ 212 h 969"/>
                    <a:gd name="connsiteX12" fmla="*/ 161 w 1454"/>
                    <a:gd name="connsiteY12" fmla="*/ 182 h 969"/>
                    <a:gd name="connsiteX13" fmla="*/ 110 w 1454"/>
                    <a:gd name="connsiteY13" fmla="*/ 155 h 969"/>
                    <a:gd name="connsiteX14" fmla="*/ 98 w 1454"/>
                    <a:gd name="connsiteY14" fmla="*/ 137 h 969"/>
                    <a:gd name="connsiteX15" fmla="*/ 101 w 1454"/>
                    <a:gd name="connsiteY15" fmla="*/ 139 h 969"/>
                    <a:gd name="connsiteX16" fmla="*/ 703 w 1454"/>
                    <a:gd name="connsiteY16" fmla="*/ 969 h 969"/>
                    <a:gd name="connsiteX0" fmla="*/ 652 w 1403"/>
                    <a:gd name="connsiteY0" fmla="*/ 989 h 989"/>
                    <a:gd name="connsiteX1" fmla="*/ 1298 w 1403"/>
                    <a:gd name="connsiteY1" fmla="*/ 157 h 989"/>
                    <a:gd name="connsiteX2" fmla="*/ 1280 w 1403"/>
                    <a:gd name="connsiteY2" fmla="*/ 178 h 989"/>
                    <a:gd name="connsiteX3" fmla="*/ 1220 w 1403"/>
                    <a:gd name="connsiteY3" fmla="*/ 205 h 989"/>
                    <a:gd name="connsiteX4" fmla="*/ 1124 w 1403"/>
                    <a:gd name="connsiteY4" fmla="*/ 235 h 989"/>
                    <a:gd name="connsiteX5" fmla="*/ 1001 w 1403"/>
                    <a:gd name="connsiteY5" fmla="*/ 256 h 989"/>
                    <a:gd name="connsiteX6" fmla="*/ 896 w 1403"/>
                    <a:gd name="connsiteY6" fmla="*/ 271 h 989"/>
                    <a:gd name="connsiteX7" fmla="*/ 752 w 1403"/>
                    <a:gd name="connsiteY7" fmla="*/ 277 h 989"/>
                    <a:gd name="connsiteX8" fmla="*/ 587 w 1403"/>
                    <a:gd name="connsiteY8" fmla="*/ 280 h 989"/>
                    <a:gd name="connsiteX9" fmla="*/ 443 w 1403"/>
                    <a:gd name="connsiteY9" fmla="*/ 271 h 989"/>
                    <a:gd name="connsiteX10" fmla="*/ 302 w 1403"/>
                    <a:gd name="connsiteY10" fmla="*/ 253 h 989"/>
                    <a:gd name="connsiteX11" fmla="*/ 185 w 1403"/>
                    <a:gd name="connsiteY11" fmla="*/ 232 h 989"/>
                    <a:gd name="connsiteX12" fmla="*/ 110 w 1403"/>
                    <a:gd name="connsiteY12" fmla="*/ 202 h 989"/>
                    <a:gd name="connsiteX13" fmla="*/ 59 w 1403"/>
                    <a:gd name="connsiteY13" fmla="*/ 175 h 989"/>
                    <a:gd name="connsiteX14" fmla="*/ 47 w 1403"/>
                    <a:gd name="connsiteY14" fmla="*/ 157 h 989"/>
                    <a:gd name="connsiteX15" fmla="*/ 50 w 1403"/>
                    <a:gd name="connsiteY15" fmla="*/ 159 h 989"/>
                    <a:gd name="connsiteX16" fmla="*/ 652 w 1403"/>
                    <a:gd name="connsiteY16" fmla="*/ 989 h 989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59 w 1403"/>
                    <a:gd name="connsiteY13" fmla="*/ 191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05 h 1005"/>
                    <a:gd name="connsiteX1" fmla="*/ 1298 w 1403"/>
                    <a:gd name="connsiteY1" fmla="*/ 173 h 1005"/>
                    <a:gd name="connsiteX2" fmla="*/ 1280 w 1403"/>
                    <a:gd name="connsiteY2" fmla="*/ 194 h 1005"/>
                    <a:gd name="connsiteX3" fmla="*/ 1220 w 1403"/>
                    <a:gd name="connsiteY3" fmla="*/ 221 h 1005"/>
                    <a:gd name="connsiteX4" fmla="*/ 1124 w 1403"/>
                    <a:gd name="connsiteY4" fmla="*/ 251 h 1005"/>
                    <a:gd name="connsiteX5" fmla="*/ 1001 w 1403"/>
                    <a:gd name="connsiteY5" fmla="*/ 272 h 1005"/>
                    <a:gd name="connsiteX6" fmla="*/ 896 w 1403"/>
                    <a:gd name="connsiteY6" fmla="*/ 287 h 1005"/>
                    <a:gd name="connsiteX7" fmla="*/ 752 w 1403"/>
                    <a:gd name="connsiteY7" fmla="*/ 293 h 1005"/>
                    <a:gd name="connsiteX8" fmla="*/ 587 w 1403"/>
                    <a:gd name="connsiteY8" fmla="*/ 296 h 1005"/>
                    <a:gd name="connsiteX9" fmla="*/ 443 w 1403"/>
                    <a:gd name="connsiteY9" fmla="*/ 287 h 1005"/>
                    <a:gd name="connsiteX10" fmla="*/ 302 w 1403"/>
                    <a:gd name="connsiteY10" fmla="*/ 269 h 1005"/>
                    <a:gd name="connsiteX11" fmla="*/ 185 w 1403"/>
                    <a:gd name="connsiteY11" fmla="*/ 248 h 1005"/>
                    <a:gd name="connsiteX12" fmla="*/ 110 w 1403"/>
                    <a:gd name="connsiteY12" fmla="*/ 218 h 1005"/>
                    <a:gd name="connsiteX13" fmla="*/ 83 w 1403"/>
                    <a:gd name="connsiteY13" fmla="*/ 167 h 1005"/>
                    <a:gd name="connsiteX14" fmla="*/ 47 w 1403"/>
                    <a:gd name="connsiteY14" fmla="*/ 173 h 1005"/>
                    <a:gd name="connsiteX15" fmla="*/ 50 w 1403"/>
                    <a:gd name="connsiteY15" fmla="*/ 159 h 1005"/>
                    <a:gd name="connsiteX16" fmla="*/ 652 w 1403"/>
                    <a:gd name="connsiteY16" fmla="*/ 1005 h 1005"/>
                    <a:gd name="connsiteX0" fmla="*/ 652 w 1403"/>
                    <a:gd name="connsiteY0" fmla="*/ 1025 h 1025"/>
                    <a:gd name="connsiteX1" fmla="*/ 1298 w 1403"/>
                    <a:gd name="connsiteY1" fmla="*/ 193 h 1025"/>
                    <a:gd name="connsiteX2" fmla="*/ 1280 w 1403"/>
                    <a:gd name="connsiteY2" fmla="*/ 214 h 1025"/>
                    <a:gd name="connsiteX3" fmla="*/ 1220 w 1403"/>
                    <a:gd name="connsiteY3" fmla="*/ 241 h 1025"/>
                    <a:gd name="connsiteX4" fmla="*/ 1124 w 1403"/>
                    <a:gd name="connsiteY4" fmla="*/ 271 h 1025"/>
                    <a:gd name="connsiteX5" fmla="*/ 1001 w 1403"/>
                    <a:gd name="connsiteY5" fmla="*/ 292 h 1025"/>
                    <a:gd name="connsiteX6" fmla="*/ 896 w 1403"/>
                    <a:gd name="connsiteY6" fmla="*/ 307 h 1025"/>
                    <a:gd name="connsiteX7" fmla="*/ 752 w 1403"/>
                    <a:gd name="connsiteY7" fmla="*/ 313 h 1025"/>
                    <a:gd name="connsiteX8" fmla="*/ 587 w 1403"/>
                    <a:gd name="connsiteY8" fmla="*/ 316 h 1025"/>
                    <a:gd name="connsiteX9" fmla="*/ 443 w 1403"/>
                    <a:gd name="connsiteY9" fmla="*/ 307 h 1025"/>
                    <a:gd name="connsiteX10" fmla="*/ 302 w 1403"/>
                    <a:gd name="connsiteY10" fmla="*/ 289 h 1025"/>
                    <a:gd name="connsiteX11" fmla="*/ 185 w 1403"/>
                    <a:gd name="connsiteY11" fmla="*/ 268 h 1025"/>
                    <a:gd name="connsiteX12" fmla="*/ 110 w 1403"/>
                    <a:gd name="connsiteY12" fmla="*/ 238 h 1025"/>
                    <a:gd name="connsiteX13" fmla="*/ 83 w 1403"/>
                    <a:gd name="connsiteY13" fmla="*/ 187 h 1025"/>
                    <a:gd name="connsiteX14" fmla="*/ 47 w 1403"/>
                    <a:gd name="connsiteY14" fmla="*/ 193 h 1025"/>
                    <a:gd name="connsiteX15" fmla="*/ 50 w 1403"/>
                    <a:gd name="connsiteY15" fmla="*/ 159 h 1025"/>
                    <a:gd name="connsiteX16" fmla="*/ 652 w 1403"/>
                    <a:gd name="connsiteY16" fmla="*/ 1025 h 102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98 w 1454"/>
                    <a:gd name="connsiteY14" fmla="*/ 173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703 w 1454"/>
                    <a:gd name="connsiteY17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703 w 1454"/>
                    <a:gd name="connsiteY18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65 w 1454"/>
                    <a:gd name="connsiteY17" fmla="*/ 202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353 w 1454"/>
                    <a:gd name="connsiteY10" fmla="*/ 269 h 1005"/>
                    <a:gd name="connsiteX11" fmla="*/ 354 w 1454"/>
                    <a:gd name="connsiteY11" fmla="*/ 291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54 w 1454"/>
                    <a:gd name="connsiteY12" fmla="*/ 291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354 w 1454"/>
                    <a:gd name="connsiteY13" fmla="*/ 291 h 1005"/>
                    <a:gd name="connsiteX14" fmla="*/ 236 w 1454"/>
                    <a:gd name="connsiteY14" fmla="*/ 248 h 1005"/>
                    <a:gd name="connsiteX15" fmla="*/ 161 w 1454"/>
                    <a:gd name="connsiteY15" fmla="*/ 218 h 1005"/>
                    <a:gd name="connsiteX16" fmla="*/ 134 w 1454"/>
                    <a:gd name="connsiteY16" fmla="*/ 167 h 1005"/>
                    <a:gd name="connsiteX17" fmla="*/ 107 w 1454"/>
                    <a:gd name="connsiteY17" fmla="*/ 149 h 1005"/>
                    <a:gd name="connsiteX18" fmla="*/ 102 w 1454"/>
                    <a:gd name="connsiteY18" fmla="*/ 129 h 1005"/>
                    <a:gd name="connsiteX19" fmla="*/ 101 w 1454"/>
                    <a:gd name="connsiteY19" fmla="*/ 139 h 1005"/>
                    <a:gd name="connsiteX20" fmla="*/ 183 w 1454"/>
                    <a:gd name="connsiteY20" fmla="*/ 210 h 1005"/>
                    <a:gd name="connsiteX21" fmla="*/ 168 w 1454"/>
                    <a:gd name="connsiteY21" fmla="*/ 198 h 1005"/>
                    <a:gd name="connsiteX22" fmla="*/ 703 w 1454"/>
                    <a:gd name="connsiteY22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53 w 1454"/>
                    <a:gd name="connsiteY11" fmla="*/ 269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86 w 1454"/>
                    <a:gd name="connsiteY10" fmla="*/ 283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4 w 1454"/>
                    <a:gd name="connsiteY9" fmla="*/ 28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38 w 1454"/>
                    <a:gd name="connsiteY8" fmla="*/ 296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03 w 1454"/>
                    <a:gd name="connsiteY7" fmla="*/ 293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47 w 1454"/>
                    <a:gd name="connsiteY6" fmla="*/ 287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51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6 w 1454"/>
                    <a:gd name="connsiteY6" fmla="*/ 279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2 w 1454"/>
                    <a:gd name="connsiteY5" fmla="*/ 272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175 w 1454"/>
                    <a:gd name="connsiteY4" fmla="*/ 227 h 1005"/>
                    <a:gd name="connsiteX5" fmla="*/ 1050 w 1454"/>
                    <a:gd name="connsiteY5" fmla="*/ 291 h 1005"/>
                    <a:gd name="connsiteX6" fmla="*/ 953 w 1454"/>
                    <a:gd name="connsiteY6" fmla="*/ 332 h 1005"/>
                    <a:gd name="connsiteX7" fmla="*/ 815 w 1454"/>
                    <a:gd name="connsiteY7" fmla="*/ 338 h 1005"/>
                    <a:gd name="connsiteX8" fmla="*/ 653 w 1454"/>
                    <a:gd name="connsiteY8" fmla="*/ 357 h 1005"/>
                    <a:gd name="connsiteX9" fmla="*/ 492 w 1454"/>
                    <a:gd name="connsiteY9" fmla="*/ 328 h 1005"/>
                    <a:gd name="connsiteX10" fmla="*/ 375 w 1454"/>
                    <a:gd name="connsiteY10" fmla="*/ 299 h 1005"/>
                    <a:gd name="connsiteX11" fmla="*/ 236 w 1454"/>
                    <a:gd name="connsiteY11" fmla="*/ 248 h 1005"/>
                    <a:gd name="connsiteX12" fmla="*/ 161 w 1454"/>
                    <a:gd name="connsiteY12" fmla="*/ 218 h 1005"/>
                    <a:gd name="connsiteX13" fmla="*/ 134 w 1454"/>
                    <a:gd name="connsiteY13" fmla="*/ 167 h 1005"/>
                    <a:gd name="connsiteX14" fmla="*/ 107 w 1454"/>
                    <a:gd name="connsiteY14" fmla="*/ 149 h 1005"/>
                    <a:gd name="connsiteX15" fmla="*/ 102 w 1454"/>
                    <a:gd name="connsiteY15" fmla="*/ 129 h 1005"/>
                    <a:gd name="connsiteX16" fmla="*/ 101 w 1454"/>
                    <a:gd name="connsiteY16" fmla="*/ 139 h 1005"/>
                    <a:gd name="connsiteX17" fmla="*/ 183 w 1454"/>
                    <a:gd name="connsiteY17" fmla="*/ 210 h 1005"/>
                    <a:gd name="connsiteX18" fmla="*/ 168 w 1454"/>
                    <a:gd name="connsiteY18" fmla="*/ 198 h 1005"/>
                    <a:gd name="connsiteX19" fmla="*/ 703 w 1454"/>
                    <a:gd name="connsiteY19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71 w 1454"/>
                    <a:gd name="connsiteY3" fmla="*/ 221 h 1005"/>
                    <a:gd name="connsiteX4" fmla="*/ 1293 w 1454"/>
                    <a:gd name="connsiteY4" fmla="*/ 96 h 1005"/>
                    <a:gd name="connsiteX5" fmla="*/ 1245 w 1454"/>
                    <a:gd name="connsiteY5" fmla="*/ 157 h 1005"/>
                    <a:gd name="connsiteX6" fmla="*/ 1175 w 1454"/>
                    <a:gd name="connsiteY6" fmla="*/ 227 h 1005"/>
                    <a:gd name="connsiteX7" fmla="*/ 1050 w 1454"/>
                    <a:gd name="connsiteY7" fmla="*/ 291 h 1005"/>
                    <a:gd name="connsiteX8" fmla="*/ 953 w 1454"/>
                    <a:gd name="connsiteY8" fmla="*/ 332 h 1005"/>
                    <a:gd name="connsiteX9" fmla="*/ 815 w 1454"/>
                    <a:gd name="connsiteY9" fmla="*/ 338 h 1005"/>
                    <a:gd name="connsiteX10" fmla="*/ 653 w 1454"/>
                    <a:gd name="connsiteY10" fmla="*/ 357 h 1005"/>
                    <a:gd name="connsiteX11" fmla="*/ 492 w 1454"/>
                    <a:gd name="connsiteY11" fmla="*/ 328 h 1005"/>
                    <a:gd name="connsiteX12" fmla="*/ 375 w 1454"/>
                    <a:gd name="connsiteY12" fmla="*/ 299 h 1005"/>
                    <a:gd name="connsiteX13" fmla="*/ 236 w 1454"/>
                    <a:gd name="connsiteY13" fmla="*/ 248 h 1005"/>
                    <a:gd name="connsiteX14" fmla="*/ 161 w 1454"/>
                    <a:gd name="connsiteY14" fmla="*/ 218 h 1005"/>
                    <a:gd name="connsiteX15" fmla="*/ 134 w 1454"/>
                    <a:gd name="connsiteY15" fmla="*/ 167 h 1005"/>
                    <a:gd name="connsiteX16" fmla="*/ 107 w 1454"/>
                    <a:gd name="connsiteY16" fmla="*/ 149 h 1005"/>
                    <a:gd name="connsiteX17" fmla="*/ 102 w 1454"/>
                    <a:gd name="connsiteY17" fmla="*/ 129 h 1005"/>
                    <a:gd name="connsiteX18" fmla="*/ 101 w 1454"/>
                    <a:gd name="connsiteY18" fmla="*/ 139 h 1005"/>
                    <a:gd name="connsiteX19" fmla="*/ 183 w 1454"/>
                    <a:gd name="connsiteY19" fmla="*/ 210 h 1005"/>
                    <a:gd name="connsiteX20" fmla="*/ 168 w 1454"/>
                    <a:gd name="connsiteY20" fmla="*/ 198 h 1005"/>
                    <a:gd name="connsiteX21" fmla="*/ 703 w 1454"/>
                    <a:gd name="connsiteY21" fmla="*/ 1005 h 1005"/>
                    <a:gd name="connsiteX0" fmla="*/ 703 w 1454"/>
                    <a:gd name="connsiteY0" fmla="*/ 1005 h 1005"/>
                    <a:gd name="connsiteX1" fmla="*/ 1349 w 1454"/>
                    <a:gd name="connsiteY1" fmla="*/ 173 h 1005"/>
                    <a:gd name="connsiteX2" fmla="*/ 1331 w 1454"/>
                    <a:gd name="connsiteY2" fmla="*/ 194 h 1005"/>
                    <a:gd name="connsiteX3" fmla="*/ 1293 w 1454"/>
                    <a:gd name="connsiteY3" fmla="*/ 96 h 1005"/>
                    <a:gd name="connsiteX4" fmla="*/ 1245 w 1454"/>
                    <a:gd name="connsiteY4" fmla="*/ 157 h 1005"/>
                    <a:gd name="connsiteX5" fmla="*/ 1175 w 1454"/>
                    <a:gd name="connsiteY5" fmla="*/ 227 h 1005"/>
                    <a:gd name="connsiteX6" fmla="*/ 1050 w 1454"/>
                    <a:gd name="connsiteY6" fmla="*/ 291 h 1005"/>
                    <a:gd name="connsiteX7" fmla="*/ 953 w 1454"/>
                    <a:gd name="connsiteY7" fmla="*/ 332 h 1005"/>
                    <a:gd name="connsiteX8" fmla="*/ 815 w 1454"/>
                    <a:gd name="connsiteY8" fmla="*/ 338 h 1005"/>
                    <a:gd name="connsiteX9" fmla="*/ 653 w 1454"/>
                    <a:gd name="connsiteY9" fmla="*/ 357 h 1005"/>
                    <a:gd name="connsiteX10" fmla="*/ 492 w 1454"/>
                    <a:gd name="connsiteY10" fmla="*/ 328 h 1005"/>
                    <a:gd name="connsiteX11" fmla="*/ 375 w 1454"/>
                    <a:gd name="connsiteY11" fmla="*/ 299 h 1005"/>
                    <a:gd name="connsiteX12" fmla="*/ 236 w 1454"/>
                    <a:gd name="connsiteY12" fmla="*/ 248 h 1005"/>
                    <a:gd name="connsiteX13" fmla="*/ 161 w 1454"/>
                    <a:gd name="connsiteY13" fmla="*/ 218 h 1005"/>
                    <a:gd name="connsiteX14" fmla="*/ 134 w 1454"/>
                    <a:gd name="connsiteY14" fmla="*/ 167 h 1005"/>
                    <a:gd name="connsiteX15" fmla="*/ 107 w 1454"/>
                    <a:gd name="connsiteY15" fmla="*/ 149 h 1005"/>
                    <a:gd name="connsiteX16" fmla="*/ 102 w 1454"/>
                    <a:gd name="connsiteY16" fmla="*/ 129 h 1005"/>
                    <a:gd name="connsiteX17" fmla="*/ 101 w 1454"/>
                    <a:gd name="connsiteY17" fmla="*/ 139 h 1005"/>
                    <a:gd name="connsiteX18" fmla="*/ 183 w 1454"/>
                    <a:gd name="connsiteY18" fmla="*/ 210 h 1005"/>
                    <a:gd name="connsiteX19" fmla="*/ 168 w 1454"/>
                    <a:gd name="connsiteY19" fmla="*/ 198 h 1005"/>
                    <a:gd name="connsiteX20" fmla="*/ 703 w 1454"/>
                    <a:gd name="connsiteY20" fmla="*/ 1005 h 1005"/>
                    <a:gd name="connsiteX0" fmla="*/ 703 w 1454"/>
                    <a:gd name="connsiteY0" fmla="*/ 1035 h 1035"/>
                    <a:gd name="connsiteX1" fmla="*/ 1349 w 1454"/>
                    <a:gd name="connsiteY1" fmla="*/ 203 h 1035"/>
                    <a:gd name="connsiteX2" fmla="*/ 1328 w 1454"/>
                    <a:gd name="connsiteY2" fmla="*/ 13 h 1035"/>
                    <a:gd name="connsiteX3" fmla="*/ 1293 w 1454"/>
                    <a:gd name="connsiteY3" fmla="*/ 126 h 1035"/>
                    <a:gd name="connsiteX4" fmla="*/ 1245 w 1454"/>
                    <a:gd name="connsiteY4" fmla="*/ 187 h 1035"/>
                    <a:gd name="connsiteX5" fmla="*/ 1175 w 1454"/>
                    <a:gd name="connsiteY5" fmla="*/ 257 h 1035"/>
                    <a:gd name="connsiteX6" fmla="*/ 1050 w 1454"/>
                    <a:gd name="connsiteY6" fmla="*/ 321 h 1035"/>
                    <a:gd name="connsiteX7" fmla="*/ 953 w 1454"/>
                    <a:gd name="connsiteY7" fmla="*/ 362 h 1035"/>
                    <a:gd name="connsiteX8" fmla="*/ 815 w 1454"/>
                    <a:gd name="connsiteY8" fmla="*/ 368 h 1035"/>
                    <a:gd name="connsiteX9" fmla="*/ 653 w 1454"/>
                    <a:gd name="connsiteY9" fmla="*/ 387 h 1035"/>
                    <a:gd name="connsiteX10" fmla="*/ 492 w 1454"/>
                    <a:gd name="connsiteY10" fmla="*/ 358 h 1035"/>
                    <a:gd name="connsiteX11" fmla="*/ 375 w 1454"/>
                    <a:gd name="connsiteY11" fmla="*/ 329 h 1035"/>
                    <a:gd name="connsiteX12" fmla="*/ 236 w 1454"/>
                    <a:gd name="connsiteY12" fmla="*/ 278 h 1035"/>
                    <a:gd name="connsiteX13" fmla="*/ 161 w 1454"/>
                    <a:gd name="connsiteY13" fmla="*/ 248 h 1035"/>
                    <a:gd name="connsiteX14" fmla="*/ 134 w 1454"/>
                    <a:gd name="connsiteY14" fmla="*/ 197 h 1035"/>
                    <a:gd name="connsiteX15" fmla="*/ 107 w 1454"/>
                    <a:gd name="connsiteY15" fmla="*/ 179 h 1035"/>
                    <a:gd name="connsiteX16" fmla="*/ 102 w 1454"/>
                    <a:gd name="connsiteY16" fmla="*/ 159 h 1035"/>
                    <a:gd name="connsiteX17" fmla="*/ 101 w 1454"/>
                    <a:gd name="connsiteY17" fmla="*/ 169 h 1035"/>
                    <a:gd name="connsiteX18" fmla="*/ 183 w 1454"/>
                    <a:gd name="connsiteY18" fmla="*/ 240 h 1035"/>
                    <a:gd name="connsiteX19" fmla="*/ 168 w 1454"/>
                    <a:gd name="connsiteY19" fmla="*/ 228 h 1035"/>
                    <a:gd name="connsiteX20" fmla="*/ 703 w 1454"/>
                    <a:gd name="connsiteY20" fmla="*/ 1035 h 1035"/>
                    <a:gd name="connsiteX0" fmla="*/ 703 w 1397"/>
                    <a:gd name="connsiteY0" fmla="*/ 1044 h 1044"/>
                    <a:gd name="connsiteX1" fmla="*/ 1292 w 1397"/>
                    <a:gd name="connsiteY1" fmla="*/ 135 h 1044"/>
                    <a:gd name="connsiteX2" fmla="*/ 1328 w 1397"/>
                    <a:gd name="connsiteY2" fmla="*/ 22 h 1044"/>
                    <a:gd name="connsiteX3" fmla="*/ 1293 w 1397"/>
                    <a:gd name="connsiteY3" fmla="*/ 135 h 1044"/>
                    <a:gd name="connsiteX4" fmla="*/ 1245 w 1397"/>
                    <a:gd name="connsiteY4" fmla="*/ 196 h 1044"/>
                    <a:gd name="connsiteX5" fmla="*/ 1175 w 1397"/>
                    <a:gd name="connsiteY5" fmla="*/ 266 h 1044"/>
                    <a:gd name="connsiteX6" fmla="*/ 1050 w 1397"/>
                    <a:gd name="connsiteY6" fmla="*/ 330 h 1044"/>
                    <a:gd name="connsiteX7" fmla="*/ 953 w 1397"/>
                    <a:gd name="connsiteY7" fmla="*/ 371 h 1044"/>
                    <a:gd name="connsiteX8" fmla="*/ 815 w 1397"/>
                    <a:gd name="connsiteY8" fmla="*/ 377 h 1044"/>
                    <a:gd name="connsiteX9" fmla="*/ 653 w 1397"/>
                    <a:gd name="connsiteY9" fmla="*/ 396 h 1044"/>
                    <a:gd name="connsiteX10" fmla="*/ 492 w 1397"/>
                    <a:gd name="connsiteY10" fmla="*/ 367 h 1044"/>
                    <a:gd name="connsiteX11" fmla="*/ 375 w 1397"/>
                    <a:gd name="connsiteY11" fmla="*/ 338 h 1044"/>
                    <a:gd name="connsiteX12" fmla="*/ 236 w 1397"/>
                    <a:gd name="connsiteY12" fmla="*/ 287 h 1044"/>
                    <a:gd name="connsiteX13" fmla="*/ 161 w 1397"/>
                    <a:gd name="connsiteY13" fmla="*/ 257 h 1044"/>
                    <a:gd name="connsiteX14" fmla="*/ 134 w 1397"/>
                    <a:gd name="connsiteY14" fmla="*/ 206 h 1044"/>
                    <a:gd name="connsiteX15" fmla="*/ 107 w 1397"/>
                    <a:gd name="connsiteY15" fmla="*/ 188 h 1044"/>
                    <a:gd name="connsiteX16" fmla="*/ 102 w 1397"/>
                    <a:gd name="connsiteY16" fmla="*/ 168 h 1044"/>
                    <a:gd name="connsiteX17" fmla="*/ 101 w 1397"/>
                    <a:gd name="connsiteY17" fmla="*/ 178 h 1044"/>
                    <a:gd name="connsiteX18" fmla="*/ 183 w 1397"/>
                    <a:gd name="connsiteY18" fmla="*/ 249 h 1044"/>
                    <a:gd name="connsiteX19" fmla="*/ 168 w 1397"/>
                    <a:gd name="connsiteY19" fmla="*/ 237 h 1044"/>
                    <a:gd name="connsiteX20" fmla="*/ 703 w 1397"/>
                    <a:gd name="connsiteY20" fmla="*/ 1044 h 1044"/>
                    <a:gd name="connsiteX0" fmla="*/ 703 w 1399"/>
                    <a:gd name="connsiteY0" fmla="*/ 1076 h 1076"/>
                    <a:gd name="connsiteX1" fmla="*/ 1292 w 1399"/>
                    <a:gd name="connsiteY1" fmla="*/ 167 h 1076"/>
                    <a:gd name="connsiteX2" fmla="*/ 1314 w 1399"/>
                    <a:gd name="connsiteY2" fmla="*/ 98 h 1076"/>
                    <a:gd name="connsiteX3" fmla="*/ 1328 w 1399"/>
                    <a:gd name="connsiteY3" fmla="*/ 54 h 1076"/>
                    <a:gd name="connsiteX4" fmla="*/ 1293 w 1399"/>
                    <a:gd name="connsiteY4" fmla="*/ 167 h 1076"/>
                    <a:gd name="connsiteX5" fmla="*/ 1245 w 1399"/>
                    <a:gd name="connsiteY5" fmla="*/ 228 h 1076"/>
                    <a:gd name="connsiteX6" fmla="*/ 1175 w 1399"/>
                    <a:gd name="connsiteY6" fmla="*/ 298 h 1076"/>
                    <a:gd name="connsiteX7" fmla="*/ 1050 w 1399"/>
                    <a:gd name="connsiteY7" fmla="*/ 362 h 1076"/>
                    <a:gd name="connsiteX8" fmla="*/ 953 w 1399"/>
                    <a:gd name="connsiteY8" fmla="*/ 403 h 1076"/>
                    <a:gd name="connsiteX9" fmla="*/ 815 w 1399"/>
                    <a:gd name="connsiteY9" fmla="*/ 409 h 1076"/>
                    <a:gd name="connsiteX10" fmla="*/ 653 w 1399"/>
                    <a:gd name="connsiteY10" fmla="*/ 428 h 1076"/>
                    <a:gd name="connsiteX11" fmla="*/ 492 w 1399"/>
                    <a:gd name="connsiteY11" fmla="*/ 399 h 1076"/>
                    <a:gd name="connsiteX12" fmla="*/ 375 w 1399"/>
                    <a:gd name="connsiteY12" fmla="*/ 370 h 1076"/>
                    <a:gd name="connsiteX13" fmla="*/ 236 w 1399"/>
                    <a:gd name="connsiteY13" fmla="*/ 319 h 1076"/>
                    <a:gd name="connsiteX14" fmla="*/ 161 w 1399"/>
                    <a:gd name="connsiteY14" fmla="*/ 289 h 1076"/>
                    <a:gd name="connsiteX15" fmla="*/ 134 w 1399"/>
                    <a:gd name="connsiteY15" fmla="*/ 238 h 1076"/>
                    <a:gd name="connsiteX16" fmla="*/ 107 w 1399"/>
                    <a:gd name="connsiteY16" fmla="*/ 220 h 1076"/>
                    <a:gd name="connsiteX17" fmla="*/ 102 w 1399"/>
                    <a:gd name="connsiteY17" fmla="*/ 200 h 1076"/>
                    <a:gd name="connsiteX18" fmla="*/ 101 w 1399"/>
                    <a:gd name="connsiteY18" fmla="*/ 210 h 1076"/>
                    <a:gd name="connsiteX19" fmla="*/ 183 w 1399"/>
                    <a:gd name="connsiteY19" fmla="*/ 281 h 1076"/>
                    <a:gd name="connsiteX20" fmla="*/ 168 w 1399"/>
                    <a:gd name="connsiteY20" fmla="*/ 269 h 1076"/>
                    <a:gd name="connsiteX21" fmla="*/ 703 w 1399"/>
                    <a:gd name="connsiteY21" fmla="*/ 1076 h 1076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28 w 1399"/>
                    <a:gd name="connsiteY4" fmla="*/ 52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9"/>
                    <a:gd name="connsiteY0" fmla="*/ 1074 h 1074"/>
                    <a:gd name="connsiteX1" fmla="*/ 1292 w 1399"/>
                    <a:gd name="connsiteY1" fmla="*/ 165 h 1074"/>
                    <a:gd name="connsiteX2" fmla="*/ 1296 w 1399"/>
                    <a:gd name="connsiteY2" fmla="*/ 141 h 1074"/>
                    <a:gd name="connsiteX3" fmla="*/ 1314 w 1399"/>
                    <a:gd name="connsiteY3" fmla="*/ 96 h 1074"/>
                    <a:gd name="connsiteX4" fmla="*/ 1310 w 1399"/>
                    <a:gd name="connsiteY4" fmla="*/ 93 h 1074"/>
                    <a:gd name="connsiteX5" fmla="*/ 1293 w 1399"/>
                    <a:gd name="connsiteY5" fmla="*/ 165 h 1074"/>
                    <a:gd name="connsiteX6" fmla="*/ 1245 w 1399"/>
                    <a:gd name="connsiteY6" fmla="*/ 226 h 1074"/>
                    <a:gd name="connsiteX7" fmla="*/ 1175 w 1399"/>
                    <a:gd name="connsiteY7" fmla="*/ 296 h 1074"/>
                    <a:gd name="connsiteX8" fmla="*/ 1050 w 1399"/>
                    <a:gd name="connsiteY8" fmla="*/ 360 h 1074"/>
                    <a:gd name="connsiteX9" fmla="*/ 953 w 1399"/>
                    <a:gd name="connsiteY9" fmla="*/ 401 h 1074"/>
                    <a:gd name="connsiteX10" fmla="*/ 815 w 1399"/>
                    <a:gd name="connsiteY10" fmla="*/ 407 h 1074"/>
                    <a:gd name="connsiteX11" fmla="*/ 653 w 1399"/>
                    <a:gd name="connsiteY11" fmla="*/ 426 h 1074"/>
                    <a:gd name="connsiteX12" fmla="*/ 492 w 1399"/>
                    <a:gd name="connsiteY12" fmla="*/ 397 h 1074"/>
                    <a:gd name="connsiteX13" fmla="*/ 375 w 1399"/>
                    <a:gd name="connsiteY13" fmla="*/ 368 h 1074"/>
                    <a:gd name="connsiteX14" fmla="*/ 236 w 1399"/>
                    <a:gd name="connsiteY14" fmla="*/ 317 h 1074"/>
                    <a:gd name="connsiteX15" fmla="*/ 161 w 1399"/>
                    <a:gd name="connsiteY15" fmla="*/ 287 h 1074"/>
                    <a:gd name="connsiteX16" fmla="*/ 134 w 1399"/>
                    <a:gd name="connsiteY16" fmla="*/ 236 h 1074"/>
                    <a:gd name="connsiteX17" fmla="*/ 107 w 1399"/>
                    <a:gd name="connsiteY17" fmla="*/ 218 h 1074"/>
                    <a:gd name="connsiteX18" fmla="*/ 102 w 1399"/>
                    <a:gd name="connsiteY18" fmla="*/ 198 h 1074"/>
                    <a:gd name="connsiteX19" fmla="*/ 101 w 1399"/>
                    <a:gd name="connsiteY19" fmla="*/ 208 h 1074"/>
                    <a:gd name="connsiteX20" fmla="*/ 183 w 1399"/>
                    <a:gd name="connsiteY20" fmla="*/ 279 h 1074"/>
                    <a:gd name="connsiteX21" fmla="*/ 168 w 1399"/>
                    <a:gd name="connsiteY21" fmla="*/ 267 h 1074"/>
                    <a:gd name="connsiteX22" fmla="*/ 703 w 1399"/>
                    <a:gd name="connsiteY22" fmla="*/ 1074 h 1074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61 w 1397"/>
                    <a:gd name="connsiteY16" fmla="*/ 286 h 1073"/>
                    <a:gd name="connsiteX17" fmla="*/ 134 w 1397"/>
                    <a:gd name="connsiteY17" fmla="*/ 235 h 1073"/>
                    <a:gd name="connsiteX18" fmla="*/ 107 w 1397"/>
                    <a:gd name="connsiteY18" fmla="*/ 217 h 1073"/>
                    <a:gd name="connsiteX19" fmla="*/ 102 w 1397"/>
                    <a:gd name="connsiteY19" fmla="*/ 197 h 1073"/>
                    <a:gd name="connsiteX20" fmla="*/ 101 w 1397"/>
                    <a:gd name="connsiteY20" fmla="*/ 207 h 1073"/>
                    <a:gd name="connsiteX21" fmla="*/ 183 w 1397"/>
                    <a:gd name="connsiteY21" fmla="*/ 278 h 1073"/>
                    <a:gd name="connsiteX22" fmla="*/ 168 w 1397"/>
                    <a:gd name="connsiteY22" fmla="*/ 266 h 1073"/>
                    <a:gd name="connsiteX23" fmla="*/ 703 w 1397"/>
                    <a:gd name="connsiteY23" fmla="*/ 1073 h 1073"/>
                    <a:gd name="connsiteX0" fmla="*/ 703 w 1397"/>
                    <a:gd name="connsiteY0" fmla="*/ 1073 h 1073"/>
                    <a:gd name="connsiteX1" fmla="*/ 1292 w 1397"/>
                    <a:gd name="connsiteY1" fmla="*/ 164 h 1073"/>
                    <a:gd name="connsiteX2" fmla="*/ 1311 w 1397"/>
                    <a:gd name="connsiteY2" fmla="*/ 120 h 1073"/>
                    <a:gd name="connsiteX3" fmla="*/ 1296 w 1397"/>
                    <a:gd name="connsiteY3" fmla="*/ 140 h 1073"/>
                    <a:gd name="connsiteX4" fmla="*/ 1314 w 1397"/>
                    <a:gd name="connsiteY4" fmla="*/ 95 h 1073"/>
                    <a:gd name="connsiteX5" fmla="*/ 1310 w 1397"/>
                    <a:gd name="connsiteY5" fmla="*/ 92 h 1073"/>
                    <a:gd name="connsiteX6" fmla="*/ 1293 w 1397"/>
                    <a:gd name="connsiteY6" fmla="*/ 164 h 1073"/>
                    <a:gd name="connsiteX7" fmla="*/ 1245 w 1397"/>
                    <a:gd name="connsiteY7" fmla="*/ 225 h 1073"/>
                    <a:gd name="connsiteX8" fmla="*/ 1175 w 1397"/>
                    <a:gd name="connsiteY8" fmla="*/ 295 h 1073"/>
                    <a:gd name="connsiteX9" fmla="*/ 1050 w 1397"/>
                    <a:gd name="connsiteY9" fmla="*/ 359 h 1073"/>
                    <a:gd name="connsiteX10" fmla="*/ 953 w 1397"/>
                    <a:gd name="connsiteY10" fmla="*/ 400 h 1073"/>
                    <a:gd name="connsiteX11" fmla="*/ 815 w 1397"/>
                    <a:gd name="connsiteY11" fmla="*/ 406 h 1073"/>
                    <a:gd name="connsiteX12" fmla="*/ 653 w 1397"/>
                    <a:gd name="connsiteY12" fmla="*/ 425 h 1073"/>
                    <a:gd name="connsiteX13" fmla="*/ 492 w 1397"/>
                    <a:gd name="connsiteY13" fmla="*/ 396 h 1073"/>
                    <a:gd name="connsiteX14" fmla="*/ 375 w 1397"/>
                    <a:gd name="connsiteY14" fmla="*/ 367 h 1073"/>
                    <a:gd name="connsiteX15" fmla="*/ 236 w 1397"/>
                    <a:gd name="connsiteY15" fmla="*/ 316 h 1073"/>
                    <a:gd name="connsiteX16" fmla="*/ 134 w 1397"/>
                    <a:gd name="connsiteY16" fmla="*/ 235 h 1073"/>
                    <a:gd name="connsiteX17" fmla="*/ 107 w 1397"/>
                    <a:gd name="connsiteY17" fmla="*/ 217 h 1073"/>
                    <a:gd name="connsiteX18" fmla="*/ 102 w 1397"/>
                    <a:gd name="connsiteY18" fmla="*/ 197 h 1073"/>
                    <a:gd name="connsiteX19" fmla="*/ 101 w 1397"/>
                    <a:gd name="connsiteY19" fmla="*/ 207 h 1073"/>
                    <a:gd name="connsiteX20" fmla="*/ 183 w 1397"/>
                    <a:gd name="connsiteY20" fmla="*/ 278 h 1073"/>
                    <a:gd name="connsiteX21" fmla="*/ 168 w 1397"/>
                    <a:gd name="connsiteY21" fmla="*/ 266 h 1073"/>
                    <a:gd name="connsiteX22" fmla="*/ 703 w 1397"/>
                    <a:gd name="connsiteY22" fmla="*/ 1073 h 1073"/>
                    <a:gd name="connsiteX0" fmla="*/ 673 w 1397"/>
                    <a:gd name="connsiteY0" fmla="*/ 797 h 797"/>
                    <a:gd name="connsiteX1" fmla="*/ 1292 w 1397"/>
                    <a:gd name="connsiteY1" fmla="*/ 164 h 797"/>
                    <a:gd name="connsiteX2" fmla="*/ 1311 w 1397"/>
                    <a:gd name="connsiteY2" fmla="*/ 120 h 797"/>
                    <a:gd name="connsiteX3" fmla="*/ 1296 w 1397"/>
                    <a:gd name="connsiteY3" fmla="*/ 140 h 797"/>
                    <a:gd name="connsiteX4" fmla="*/ 1314 w 1397"/>
                    <a:gd name="connsiteY4" fmla="*/ 95 h 797"/>
                    <a:gd name="connsiteX5" fmla="*/ 1310 w 1397"/>
                    <a:gd name="connsiteY5" fmla="*/ 92 h 797"/>
                    <a:gd name="connsiteX6" fmla="*/ 1293 w 1397"/>
                    <a:gd name="connsiteY6" fmla="*/ 164 h 797"/>
                    <a:gd name="connsiteX7" fmla="*/ 1245 w 1397"/>
                    <a:gd name="connsiteY7" fmla="*/ 225 h 797"/>
                    <a:gd name="connsiteX8" fmla="*/ 1175 w 1397"/>
                    <a:gd name="connsiteY8" fmla="*/ 295 h 797"/>
                    <a:gd name="connsiteX9" fmla="*/ 1050 w 1397"/>
                    <a:gd name="connsiteY9" fmla="*/ 359 h 797"/>
                    <a:gd name="connsiteX10" fmla="*/ 953 w 1397"/>
                    <a:gd name="connsiteY10" fmla="*/ 400 h 797"/>
                    <a:gd name="connsiteX11" fmla="*/ 815 w 1397"/>
                    <a:gd name="connsiteY11" fmla="*/ 406 h 797"/>
                    <a:gd name="connsiteX12" fmla="*/ 653 w 1397"/>
                    <a:gd name="connsiteY12" fmla="*/ 425 h 797"/>
                    <a:gd name="connsiteX13" fmla="*/ 492 w 1397"/>
                    <a:gd name="connsiteY13" fmla="*/ 396 h 797"/>
                    <a:gd name="connsiteX14" fmla="*/ 375 w 1397"/>
                    <a:gd name="connsiteY14" fmla="*/ 367 h 797"/>
                    <a:gd name="connsiteX15" fmla="*/ 236 w 1397"/>
                    <a:gd name="connsiteY15" fmla="*/ 316 h 797"/>
                    <a:gd name="connsiteX16" fmla="*/ 134 w 1397"/>
                    <a:gd name="connsiteY16" fmla="*/ 235 h 797"/>
                    <a:gd name="connsiteX17" fmla="*/ 107 w 1397"/>
                    <a:gd name="connsiteY17" fmla="*/ 217 h 797"/>
                    <a:gd name="connsiteX18" fmla="*/ 102 w 1397"/>
                    <a:gd name="connsiteY18" fmla="*/ 197 h 797"/>
                    <a:gd name="connsiteX19" fmla="*/ 101 w 1397"/>
                    <a:gd name="connsiteY19" fmla="*/ 207 h 797"/>
                    <a:gd name="connsiteX20" fmla="*/ 183 w 1397"/>
                    <a:gd name="connsiteY20" fmla="*/ 278 h 797"/>
                    <a:gd name="connsiteX21" fmla="*/ 168 w 1397"/>
                    <a:gd name="connsiteY21" fmla="*/ 266 h 797"/>
                    <a:gd name="connsiteX22" fmla="*/ 673 w 1397"/>
                    <a:gd name="connsiteY22" fmla="*/ 797 h 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97" h="797">
                      <a:moveTo>
                        <a:pt x="673" y="797"/>
                      </a:moveTo>
                      <a:lnTo>
                        <a:pt x="1292" y="164"/>
                      </a:lnTo>
                      <a:cubicBezTo>
                        <a:pt x="1397" y="0"/>
                        <a:pt x="1310" y="124"/>
                        <a:pt x="1311" y="120"/>
                      </a:cubicBezTo>
                      <a:cubicBezTo>
                        <a:pt x="1312" y="116"/>
                        <a:pt x="1296" y="144"/>
                        <a:pt x="1296" y="140"/>
                      </a:cubicBezTo>
                      <a:cubicBezTo>
                        <a:pt x="1296" y="136"/>
                        <a:pt x="1312" y="103"/>
                        <a:pt x="1314" y="95"/>
                      </a:cubicBezTo>
                      <a:cubicBezTo>
                        <a:pt x="1316" y="87"/>
                        <a:pt x="1313" y="81"/>
                        <a:pt x="1310" y="92"/>
                      </a:cubicBezTo>
                      <a:cubicBezTo>
                        <a:pt x="1307" y="103"/>
                        <a:pt x="1304" y="142"/>
                        <a:pt x="1293" y="164"/>
                      </a:cubicBezTo>
                      <a:cubicBezTo>
                        <a:pt x="1282" y="186"/>
                        <a:pt x="1265" y="203"/>
                        <a:pt x="1245" y="225"/>
                      </a:cubicBezTo>
                      <a:cubicBezTo>
                        <a:pt x="1225" y="247"/>
                        <a:pt x="1207" y="273"/>
                        <a:pt x="1175" y="295"/>
                      </a:cubicBezTo>
                      <a:cubicBezTo>
                        <a:pt x="1143" y="317"/>
                        <a:pt x="1087" y="342"/>
                        <a:pt x="1050" y="359"/>
                      </a:cubicBezTo>
                      <a:cubicBezTo>
                        <a:pt x="1013" y="377"/>
                        <a:pt x="992" y="392"/>
                        <a:pt x="953" y="400"/>
                      </a:cubicBezTo>
                      <a:cubicBezTo>
                        <a:pt x="914" y="408"/>
                        <a:pt x="866" y="405"/>
                        <a:pt x="815" y="406"/>
                      </a:cubicBezTo>
                      <a:lnTo>
                        <a:pt x="653" y="425"/>
                      </a:lnTo>
                      <a:cubicBezTo>
                        <a:pt x="601" y="431"/>
                        <a:pt x="536" y="396"/>
                        <a:pt x="492" y="396"/>
                      </a:cubicBezTo>
                      <a:cubicBezTo>
                        <a:pt x="474" y="399"/>
                        <a:pt x="418" y="380"/>
                        <a:pt x="375" y="367"/>
                      </a:cubicBezTo>
                      <a:cubicBezTo>
                        <a:pt x="356" y="364"/>
                        <a:pt x="272" y="329"/>
                        <a:pt x="236" y="316"/>
                      </a:cubicBezTo>
                      <a:cubicBezTo>
                        <a:pt x="196" y="294"/>
                        <a:pt x="156" y="252"/>
                        <a:pt x="134" y="235"/>
                      </a:cubicBezTo>
                      <a:cubicBezTo>
                        <a:pt x="113" y="219"/>
                        <a:pt x="112" y="223"/>
                        <a:pt x="107" y="217"/>
                      </a:cubicBezTo>
                      <a:cubicBezTo>
                        <a:pt x="102" y="211"/>
                        <a:pt x="102" y="203"/>
                        <a:pt x="102" y="197"/>
                      </a:cubicBezTo>
                      <a:cubicBezTo>
                        <a:pt x="103" y="191"/>
                        <a:pt x="0" y="68"/>
                        <a:pt x="101" y="207"/>
                      </a:cubicBezTo>
                      <a:cubicBezTo>
                        <a:pt x="120" y="235"/>
                        <a:pt x="164" y="250"/>
                        <a:pt x="183" y="278"/>
                      </a:cubicBezTo>
                      <a:cubicBezTo>
                        <a:pt x="182" y="281"/>
                        <a:pt x="169" y="263"/>
                        <a:pt x="168" y="266"/>
                      </a:cubicBezTo>
                      <a:lnTo>
                        <a:pt x="673" y="79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8555E-6 L 0.6026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475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6821E-7 L 0.3026 -0.0208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475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6" grpId="0" animBg="1"/>
      <p:bldP spid="447497" grpId="0" animBg="1"/>
      <p:bldP spid="447508" grpId="0" animBg="1"/>
      <p:bldP spid="447508" grpId="1" animBg="1"/>
      <p:bldP spid="447508" grpId="2" animBg="1"/>
      <p:bldP spid="447508" grpId="3" animBg="1"/>
      <p:bldP spid="447526" grpId="0" animBg="1"/>
      <p:bldP spid="447527" grpId="0" animBg="1"/>
      <p:bldP spid="447528" grpId="0" animBg="1"/>
      <p:bldP spid="447528" grpId="1" animBg="1"/>
      <p:bldP spid="447528" grpId="2" animBg="1"/>
      <p:bldP spid="447528" grpId="3" animBg="1"/>
      <p:bldP spid="447530" grpId="0" animBg="1"/>
      <p:bldP spid="447530" grpId="1" animBg="1"/>
      <p:bldP spid="447530" grpId="2" animBg="1"/>
      <p:bldP spid="447531" grpId="0"/>
      <p:bldP spid="447532" grpId="0" animBg="1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333375" y="550863"/>
            <a:ext cx="467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product basis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0" y="854075"/>
            <a:ext cx="570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  ,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b( </a:t>
            </a:r>
            <a:r>
              <a:rPr lang="de-DE" sz="1400">
                <a:solidFill>
                  <a:schemeClr val="accent1"/>
                </a:solidFill>
              </a:rPr>
              <a:t>s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1 )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b( </a:t>
            </a:r>
            <a:r>
              <a:rPr lang="de-DE" sz="1400">
                <a:solidFill>
                  <a:srgbClr val="FF3300"/>
                </a:solidFill>
              </a:rPr>
              <a:t>s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2 ) 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174625" y="1508125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 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231775" y="1114425"/>
            <a:ext cx="394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 ,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b   ,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 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 a   ,   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 b </a:t>
            </a:r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H="1">
            <a:off x="1725613" y="3441700"/>
            <a:ext cx="14287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993775" y="2963863"/>
            <a:ext cx="652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7513" y="4459288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401638" y="4895850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4683" name="Group 11"/>
          <p:cNvGrpSpPr>
            <a:grpSpLocks/>
          </p:cNvGrpSpPr>
          <p:nvPr/>
        </p:nvGrpSpPr>
        <p:grpSpPr bwMode="auto">
          <a:xfrm>
            <a:off x="2116138" y="3557588"/>
            <a:ext cx="512762" cy="550862"/>
            <a:chOff x="4021" y="2415"/>
            <a:chExt cx="323" cy="347"/>
          </a:xfrm>
        </p:grpSpPr>
        <p:sp>
          <p:nvSpPr>
            <p:cNvPr id="284684" name="Line 12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4687" name="Group 15"/>
          <p:cNvGrpSpPr>
            <a:grpSpLocks/>
          </p:cNvGrpSpPr>
          <p:nvPr/>
        </p:nvGrpSpPr>
        <p:grpSpPr bwMode="auto">
          <a:xfrm>
            <a:off x="4030663" y="5735638"/>
            <a:ext cx="566737" cy="592137"/>
            <a:chOff x="4130" y="3340"/>
            <a:chExt cx="357" cy="373"/>
          </a:xfrm>
        </p:grpSpPr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89" name="Text Box 17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4690" name="Line 18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691" name="Line 19"/>
          <p:cNvSpPr>
            <a:spLocks noChangeShapeType="1"/>
          </p:cNvSpPr>
          <p:nvPr/>
        </p:nvSpPr>
        <p:spPr bwMode="auto">
          <a:xfrm>
            <a:off x="4465638" y="609758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4737100" y="573722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4693" name="Group 21"/>
          <p:cNvGrpSpPr>
            <a:grpSpLocks/>
          </p:cNvGrpSpPr>
          <p:nvPr/>
        </p:nvGrpSpPr>
        <p:grpSpPr bwMode="auto">
          <a:xfrm>
            <a:off x="2466975" y="4881563"/>
            <a:ext cx="512763" cy="550862"/>
            <a:chOff x="5037" y="2636"/>
            <a:chExt cx="323" cy="347"/>
          </a:xfrm>
        </p:grpSpPr>
        <p:sp>
          <p:nvSpPr>
            <p:cNvPr id="284694" name="Line 22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695" name="Text Box 23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H="1" flipV="1">
            <a:off x="4672013" y="5908675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474663" y="371792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269875" y="5762625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4700" name="Line 28"/>
          <p:cNvSpPr>
            <a:spLocks noChangeShapeType="1"/>
          </p:cNvSpPr>
          <p:nvPr/>
        </p:nvSpPr>
        <p:spPr bwMode="auto">
          <a:xfrm>
            <a:off x="2495550" y="39211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2695575" y="3559175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4702" name="Line 30"/>
          <p:cNvSpPr>
            <a:spLocks noChangeShapeType="1"/>
          </p:cNvSpPr>
          <p:nvPr/>
        </p:nvSpPr>
        <p:spPr bwMode="auto">
          <a:xfrm flipH="1" flipV="1">
            <a:off x="2671763" y="36893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>
            <a:off x="2071688" y="524033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4" name="Text Box 32"/>
          <p:cNvSpPr txBox="1">
            <a:spLocks noChangeArrowheads="1"/>
          </p:cNvSpPr>
          <p:nvPr/>
        </p:nvSpPr>
        <p:spPr bwMode="auto">
          <a:xfrm>
            <a:off x="2343150" y="48799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4705" name="Line 33"/>
          <p:cNvSpPr>
            <a:spLocks noChangeShapeType="1"/>
          </p:cNvSpPr>
          <p:nvPr/>
        </p:nvSpPr>
        <p:spPr bwMode="auto">
          <a:xfrm flipH="1" flipV="1">
            <a:off x="2306638" y="49212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6" name="Line 34"/>
          <p:cNvSpPr>
            <a:spLocks noChangeShapeType="1"/>
          </p:cNvSpPr>
          <p:nvPr/>
        </p:nvSpPr>
        <p:spPr bwMode="auto">
          <a:xfrm>
            <a:off x="4349750" y="47339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4707" name="Text Box 35"/>
          <p:cNvSpPr txBox="1">
            <a:spLocks noChangeArrowheads="1"/>
          </p:cNvSpPr>
          <p:nvPr/>
        </p:nvSpPr>
        <p:spPr bwMode="auto">
          <a:xfrm>
            <a:off x="4621213" y="43735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4708" name="Line 36"/>
          <p:cNvSpPr>
            <a:spLocks noChangeShapeType="1"/>
          </p:cNvSpPr>
          <p:nvPr/>
        </p:nvSpPr>
        <p:spPr bwMode="auto">
          <a:xfrm flipH="1" flipV="1">
            <a:off x="4556125" y="45450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4709" name="Group 37"/>
          <p:cNvGrpSpPr>
            <a:grpSpLocks/>
          </p:cNvGrpSpPr>
          <p:nvPr/>
        </p:nvGrpSpPr>
        <p:grpSpPr bwMode="auto">
          <a:xfrm>
            <a:off x="3944938" y="4370388"/>
            <a:ext cx="512762" cy="550862"/>
            <a:chOff x="4021" y="2415"/>
            <a:chExt cx="323" cy="347"/>
          </a:xfrm>
        </p:grpSpPr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4711" name="Text Box 39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4713" name="Text Box 41"/>
          <p:cNvSpPr txBox="1">
            <a:spLocks noChangeArrowheads="1"/>
          </p:cNvSpPr>
          <p:nvPr/>
        </p:nvSpPr>
        <p:spPr bwMode="auto">
          <a:xfrm>
            <a:off x="311150" y="186213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=   (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z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z</a:t>
            </a:r>
            <a:r>
              <a:rPr lang="de-DE" sz="1400" dirty="0" smtClean="0">
                <a:solidFill>
                  <a:schemeClr val="tx1"/>
                </a:solidFill>
              </a:rPr>
              <a:t>) </a:t>
            </a:r>
            <a:r>
              <a:rPr lang="de-DE" sz="1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= 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z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z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84714" name="Text Box 42"/>
          <p:cNvSpPr txBox="1">
            <a:spLocks noChangeArrowheads="1"/>
          </p:cNvSpPr>
          <p:nvPr/>
        </p:nvSpPr>
        <p:spPr bwMode="auto">
          <a:xfrm>
            <a:off x="295275" y="2152650"/>
            <a:ext cx="8848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 = 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z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+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z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=   ½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+    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= </a:t>
            </a:r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(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+ 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4715" name="Text Box 43"/>
          <p:cNvSpPr txBox="1">
            <a:spLocks noChangeArrowheads="1"/>
          </p:cNvSpPr>
          <p:nvPr/>
        </p:nvSpPr>
        <p:spPr bwMode="auto">
          <a:xfrm>
            <a:off x="295275" y="2516188"/>
            <a:ext cx="8848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H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</a:rPr>
              <a:t>  = 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z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+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z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</a:rPr>
              <a:t>=    ½ 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  <a:latin typeface="Symbol" pitchFamily="18" charset="2"/>
              </a:rPr>
              <a:t>I </a:t>
            </a:r>
            <a:r>
              <a:rPr lang="de-DE" sz="1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b-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  = </a:t>
            </a:r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(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800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S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pic>
        <p:nvPicPr>
          <p:cNvPr id="284717" name="Picture 4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4718" name="Rectangle 4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2 Spins without Coupling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9" grpId="0" animBg="1"/>
      <p:bldP spid="284680" grpId="0"/>
      <p:bldP spid="284681" grpId="0"/>
      <p:bldP spid="284682" grpId="0"/>
      <p:bldP spid="284691" grpId="0" animBg="1"/>
      <p:bldP spid="284692" grpId="0"/>
      <p:bldP spid="284697" grpId="0" animBg="1"/>
      <p:bldP spid="284698" grpId="0"/>
      <p:bldP spid="284699" grpId="0"/>
      <p:bldP spid="284700" grpId="0" animBg="1"/>
      <p:bldP spid="284701" grpId="0"/>
      <p:bldP spid="284702" grpId="0" animBg="1"/>
      <p:bldP spid="284703" grpId="0" animBg="1"/>
      <p:bldP spid="284704" grpId="0"/>
      <p:bldP spid="284705" grpId="0" animBg="1"/>
      <p:bldP spid="284706" grpId="0" animBg="1"/>
      <p:bldP spid="284707" grpId="0"/>
      <p:bldP spid="284708" grpId="0" animBg="1"/>
      <p:bldP spid="2847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2436813" y="4094163"/>
            <a:ext cx="1368425" cy="771525"/>
            <a:chOff x="383" y="2113"/>
            <a:chExt cx="862" cy="486"/>
          </a:xfrm>
        </p:grpSpPr>
        <p:sp>
          <p:nvSpPr>
            <p:cNvPr id="285700" name="Line 4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01" name="Text Box 5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5702" name="Line 6"/>
          <p:cNvSpPr>
            <a:spLocks noChangeShapeType="1"/>
          </p:cNvSpPr>
          <p:nvPr/>
        </p:nvSpPr>
        <p:spPr bwMode="auto">
          <a:xfrm flipH="1">
            <a:off x="1725613" y="3441700"/>
            <a:ext cx="14287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993775" y="2963863"/>
            <a:ext cx="652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417513" y="4459288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401638" y="4895850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5706" name="Group 10"/>
          <p:cNvGrpSpPr>
            <a:grpSpLocks/>
          </p:cNvGrpSpPr>
          <p:nvPr/>
        </p:nvGrpSpPr>
        <p:grpSpPr bwMode="auto">
          <a:xfrm>
            <a:off x="2116138" y="3557588"/>
            <a:ext cx="512762" cy="550862"/>
            <a:chOff x="4021" y="2415"/>
            <a:chExt cx="323" cy="347"/>
          </a:xfrm>
        </p:grpSpPr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08" name="Text Box 12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5710" name="Group 14"/>
          <p:cNvGrpSpPr>
            <a:grpSpLocks/>
          </p:cNvGrpSpPr>
          <p:nvPr/>
        </p:nvGrpSpPr>
        <p:grpSpPr bwMode="auto">
          <a:xfrm>
            <a:off x="4030663" y="5735638"/>
            <a:ext cx="566737" cy="592137"/>
            <a:chOff x="4130" y="3340"/>
            <a:chExt cx="357" cy="373"/>
          </a:xfrm>
        </p:grpSpPr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12" name="Text Box 16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5713" name="Line 17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4465638" y="609758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4737100" y="573722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2466975" y="4881563"/>
            <a:ext cx="512763" cy="550862"/>
            <a:chOff x="5037" y="2636"/>
            <a:chExt cx="323" cy="347"/>
          </a:xfrm>
        </p:grpSpPr>
        <p:sp>
          <p:nvSpPr>
            <p:cNvPr id="285717" name="Line 21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18" name="Text Box 22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19" name="Line 23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5720" name="Line 24"/>
          <p:cNvSpPr>
            <a:spLocks noChangeShapeType="1"/>
          </p:cNvSpPr>
          <p:nvPr/>
        </p:nvSpPr>
        <p:spPr bwMode="auto">
          <a:xfrm flipH="1" flipV="1">
            <a:off x="4672013" y="5908675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1" name="Text Box 25"/>
          <p:cNvSpPr txBox="1">
            <a:spLocks noChangeArrowheads="1"/>
          </p:cNvSpPr>
          <p:nvPr/>
        </p:nvSpPr>
        <p:spPr bwMode="auto">
          <a:xfrm>
            <a:off x="474663" y="3717925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22" name="Text Box 26"/>
          <p:cNvSpPr txBox="1">
            <a:spLocks noChangeArrowheads="1"/>
          </p:cNvSpPr>
          <p:nvPr/>
        </p:nvSpPr>
        <p:spPr bwMode="auto">
          <a:xfrm>
            <a:off x="269875" y="5762625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2495550" y="39211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2695575" y="3559175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5725" name="Line 29"/>
          <p:cNvSpPr>
            <a:spLocks noChangeShapeType="1"/>
          </p:cNvSpPr>
          <p:nvPr/>
        </p:nvSpPr>
        <p:spPr bwMode="auto">
          <a:xfrm flipH="1" flipV="1">
            <a:off x="2671763" y="36893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6" name="Line 30"/>
          <p:cNvSpPr>
            <a:spLocks noChangeShapeType="1"/>
          </p:cNvSpPr>
          <p:nvPr/>
        </p:nvSpPr>
        <p:spPr bwMode="auto">
          <a:xfrm>
            <a:off x="2071688" y="5240338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7" name="Text Box 31"/>
          <p:cNvSpPr txBox="1">
            <a:spLocks noChangeArrowheads="1"/>
          </p:cNvSpPr>
          <p:nvPr/>
        </p:nvSpPr>
        <p:spPr bwMode="auto">
          <a:xfrm>
            <a:off x="2343150" y="48799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 flipH="1" flipV="1">
            <a:off x="2306638" y="49212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29" name="Line 33"/>
          <p:cNvSpPr>
            <a:spLocks noChangeShapeType="1"/>
          </p:cNvSpPr>
          <p:nvPr/>
        </p:nvSpPr>
        <p:spPr bwMode="auto">
          <a:xfrm>
            <a:off x="4349750" y="47339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30" name="Text Box 34"/>
          <p:cNvSpPr txBox="1">
            <a:spLocks noChangeArrowheads="1"/>
          </p:cNvSpPr>
          <p:nvPr/>
        </p:nvSpPr>
        <p:spPr bwMode="auto">
          <a:xfrm>
            <a:off x="4621213" y="43735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5731" name="Line 35"/>
          <p:cNvSpPr>
            <a:spLocks noChangeShapeType="1"/>
          </p:cNvSpPr>
          <p:nvPr/>
        </p:nvSpPr>
        <p:spPr bwMode="auto">
          <a:xfrm flipH="1" flipV="1">
            <a:off x="4556125" y="45450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5732" name="Group 36"/>
          <p:cNvGrpSpPr>
            <a:grpSpLocks/>
          </p:cNvGrpSpPr>
          <p:nvPr/>
        </p:nvGrpSpPr>
        <p:grpSpPr bwMode="auto">
          <a:xfrm>
            <a:off x="3944938" y="4370388"/>
            <a:ext cx="512762" cy="550862"/>
            <a:chOff x="4021" y="2415"/>
            <a:chExt cx="323" cy="347"/>
          </a:xfrm>
        </p:grpSpPr>
        <p:sp>
          <p:nvSpPr>
            <p:cNvPr id="285733" name="Line 37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34" name="Text Box 38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5735" name="Line 39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5736" name="Group 40"/>
          <p:cNvGrpSpPr>
            <a:grpSpLocks/>
          </p:cNvGrpSpPr>
          <p:nvPr/>
        </p:nvGrpSpPr>
        <p:grpSpPr bwMode="auto">
          <a:xfrm>
            <a:off x="4410075" y="4979988"/>
            <a:ext cx="1368425" cy="771525"/>
            <a:chOff x="383" y="2113"/>
            <a:chExt cx="862" cy="486"/>
          </a:xfrm>
        </p:grpSpPr>
        <p:sp>
          <p:nvSpPr>
            <p:cNvPr id="285737" name="Line 41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38" name="Text Box 42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5739" name="Group 43"/>
          <p:cNvGrpSpPr>
            <a:grpSpLocks/>
          </p:cNvGrpSpPr>
          <p:nvPr/>
        </p:nvGrpSpPr>
        <p:grpSpPr bwMode="auto">
          <a:xfrm>
            <a:off x="3044825" y="3949700"/>
            <a:ext cx="1062038" cy="625475"/>
            <a:chOff x="1918" y="2488"/>
            <a:chExt cx="669" cy="394"/>
          </a:xfrm>
        </p:grpSpPr>
        <p:sp>
          <p:nvSpPr>
            <p:cNvPr id="285740" name="Line 44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41" name="Text Box 45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5742" name="Group 46"/>
          <p:cNvGrpSpPr>
            <a:grpSpLocks/>
          </p:cNvGrpSpPr>
          <p:nvPr/>
        </p:nvGrpSpPr>
        <p:grpSpPr bwMode="auto">
          <a:xfrm>
            <a:off x="2986088" y="5270500"/>
            <a:ext cx="1062037" cy="625475"/>
            <a:chOff x="1918" y="2488"/>
            <a:chExt cx="669" cy="394"/>
          </a:xfrm>
        </p:grpSpPr>
        <p:sp>
          <p:nvSpPr>
            <p:cNvPr id="285743" name="Line 47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5744" name="Text Box 48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5745" name="Line 49"/>
          <p:cNvSpPr>
            <a:spLocks noChangeShapeType="1"/>
          </p:cNvSpPr>
          <p:nvPr/>
        </p:nvSpPr>
        <p:spPr bwMode="auto">
          <a:xfrm>
            <a:off x="5935663" y="5545138"/>
            <a:ext cx="294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46" name="Text Box 50"/>
          <p:cNvSpPr txBox="1">
            <a:spLocks noChangeArrowheads="1"/>
          </p:cNvSpPr>
          <p:nvPr/>
        </p:nvSpPr>
        <p:spPr bwMode="auto">
          <a:xfrm>
            <a:off x="6437313" y="567690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5747" name="Text Box 51"/>
          <p:cNvSpPr txBox="1">
            <a:spLocks noChangeArrowheads="1"/>
          </p:cNvSpPr>
          <p:nvPr/>
        </p:nvSpPr>
        <p:spPr bwMode="auto">
          <a:xfrm>
            <a:off x="7772400" y="5662613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5748" name="AutoShape 52"/>
          <p:cNvSpPr>
            <a:spLocks noChangeArrowheads="1"/>
          </p:cNvSpPr>
          <p:nvPr/>
        </p:nvSpPr>
        <p:spPr bwMode="auto">
          <a:xfrm>
            <a:off x="6589713" y="4732338"/>
            <a:ext cx="158750" cy="798512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49" name="AutoShape 53"/>
          <p:cNvSpPr>
            <a:spLocks noChangeArrowheads="1"/>
          </p:cNvSpPr>
          <p:nvPr/>
        </p:nvSpPr>
        <p:spPr bwMode="auto">
          <a:xfrm>
            <a:off x="7880350" y="4746625"/>
            <a:ext cx="158750" cy="7985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50" name="Text Box 54"/>
          <p:cNvSpPr txBox="1">
            <a:spLocks noChangeArrowheads="1"/>
          </p:cNvSpPr>
          <p:nvPr/>
        </p:nvSpPr>
        <p:spPr bwMode="auto">
          <a:xfrm>
            <a:off x="239713" y="674688"/>
            <a:ext cx="86947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W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,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b </a:t>
            </a:r>
            <a:r>
              <a:rPr lang="de-DE" sz="1400" dirty="0">
                <a:solidFill>
                  <a:schemeClr val="tx1"/>
                </a:solidFill>
              </a:rPr>
              <a:t> =  </a:t>
            </a:r>
          </a:p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   </a:t>
            </a:r>
            <a:r>
              <a:rPr lang="de-DE" sz="1400" dirty="0">
                <a:solidFill>
                  <a:schemeClr val="tx1"/>
                </a:solidFill>
              </a:rPr>
              <a:t>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=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</a:rPr>
              <a:t> 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  <a:r>
              <a:rPr lang="de-DE" sz="1400" dirty="0">
                <a:solidFill>
                  <a:schemeClr val="tx1"/>
                </a:solidFill>
              </a:rPr>
              <a:t>= ( 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800" baseline="30000" dirty="0" smtClean="0">
                <a:solidFill>
                  <a:schemeClr val="tx1"/>
                </a:solidFill>
              </a:rPr>
              <a:t>  </a:t>
            </a:r>
            <a:r>
              <a:rPr lang="de-DE" sz="1800" dirty="0" smtClean="0">
                <a:solidFill>
                  <a:schemeClr val="tx1"/>
                </a:solidFill>
              </a:rPr>
              <a:t>=  </a:t>
            </a:r>
            <a:r>
              <a:rPr lang="de-DE" sz="1400" dirty="0" smtClean="0">
                <a:solidFill>
                  <a:schemeClr val="tx1"/>
                </a:solidFill>
              </a:rPr>
              <a:t>1/4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buFont typeface="Symbol" pitchFamily="18" charset="2"/>
              <a:buNone/>
            </a:pPr>
            <a:endParaRPr lang="de-DE" sz="1800" baseline="30000" dirty="0">
              <a:solidFill>
                <a:schemeClr val="tx1"/>
              </a:solidFill>
            </a:endParaRPr>
          </a:p>
        </p:txBody>
      </p:sp>
      <p:sp>
        <p:nvSpPr>
          <p:cNvPr id="285751" name="Line 55"/>
          <p:cNvSpPr>
            <a:spLocks noChangeShapeType="1"/>
          </p:cNvSpPr>
          <p:nvPr/>
        </p:nvSpPr>
        <p:spPr bwMode="auto">
          <a:xfrm>
            <a:off x="2609850" y="4065588"/>
            <a:ext cx="1493838" cy="1743075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52" name="Text Box 56"/>
          <p:cNvSpPr txBox="1">
            <a:spLocks noChangeArrowheads="1"/>
          </p:cNvSpPr>
          <p:nvPr/>
        </p:nvSpPr>
        <p:spPr bwMode="auto">
          <a:xfrm>
            <a:off x="3516313" y="4906963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S </a:t>
            </a:r>
            <a:r>
              <a:rPr lang="de-DE" sz="1400">
                <a:solidFill>
                  <a:srgbClr val="6600FF"/>
                </a:solidFill>
              </a:rPr>
              <a:t>+ </a:t>
            </a:r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I</a:t>
            </a:r>
          </a:p>
        </p:txBody>
      </p:sp>
      <p:sp>
        <p:nvSpPr>
          <p:cNvPr id="285753" name="Line 57"/>
          <p:cNvSpPr>
            <a:spLocks noChangeShapeType="1"/>
          </p:cNvSpPr>
          <p:nvPr/>
        </p:nvSpPr>
        <p:spPr bwMode="auto">
          <a:xfrm flipH="1">
            <a:off x="2884488" y="4703763"/>
            <a:ext cx="1117600" cy="4953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5754" name="Text Box 58"/>
          <p:cNvSpPr txBox="1">
            <a:spLocks noChangeArrowheads="1"/>
          </p:cNvSpPr>
          <p:nvPr/>
        </p:nvSpPr>
        <p:spPr bwMode="auto">
          <a:xfrm>
            <a:off x="2921000" y="4543425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I </a:t>
            </a:r>
            <a:r>
              <a:rPr lang="de-DE" sz="1400">
                <a:solidFill>
                  <a:srgbClr val="6600FF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rgbClr val="6600FF"/>
                </a:solidFill>
              </a:rPr>
              <a:t>S</a:t>
            </a:r>
          </a:p>
        </p:txBody>
      </p:sp>
      <p:sp>
        <p:nvSpPr>
          <p:cNvPr id="285755" name="Text Box 59"/>
          <p:cNvSpPr txBox="1">
            <a:spLocks noChangeArrowheads="1"/>
          </p:cNvSpPr>
          <p:nvPr/>
        </p:nvSpPr>
        <p:spPr bwMode="auto">
          <a:xfrm>
            <a:off x="209550" y="1690688"/>
            <a:ext cx="86947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err="1">
                <a:solidFill>
                  <a:schemeClr val="tx1"/>
                </a:solidFill>
              </a:rPr>
              <a:t>W</a:t>
            </a:r>
            <a:r>
              <a:rPr lang="de-DE" sz="1800" baseline="-250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a ,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sz="1800" baseline="-250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 =  </a:t>
            </a:r>
          </a:p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   </a:t>
            </a:r>
            <a:r>
              <a:rPr lang="de-DE" sz="1400" dirty="0">
                <a:solidFill>
                  <a:schemeClr val="tx1"/>
                </a:solidFill>
              </a:rPr>
              <a:t>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= 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</a:rPr>
              <a:t> 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 err="1">
                <a:solidFill>
                  <a:srgbClr val="FF3300"/>
                </a:solidFill>
              </a:rPr>
              <a:t>x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  <a:r>
              <a:rPr lang="de-DE" sz="1400" dirty="0">
                <a:solidFill>
                  <a:schemeClr val="tx1"/>
                </a:solidFill>
              </a:rPr>
              <a:t>= ( 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  <a:r>
              <a:rPr lang="de-DE" sz="18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85756" name="Picture 6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5757" name="Rectangle 6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2 Spins Transition Matrix Elements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4637726" y="1358217"/>
            <a:ext cx="3748604" cy="361428"/>
            <a:chOff x="3912897" y="2908237"/>
            <a:chExt cx="3748604" cy="361428"/>
          </a:xfrm>
        </p:grpSpPr>
        <p:sp>
          <p:nvSpPr>
            <p:cNvPr id="62" name="Rechteck 61"/>
            <p:cNvSpPr/>
            <p:nvPr/>
          </p:nvSpPr>
          <p:spPr>
            <a:xfrm>
              <a:off x="3912897" y="2908237"/>
              <a:ext cx="24321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smtClean="0">
                  <a:solidFill>
                    <a:schemeClr val="tx1"/>
                  </a:solidFill>
                </a:rPr>
                <a:t>½&lt;</a:t>
              </a:r>
              <a:r>
                <a:rPr lang="de-DE" sz="1600" dirty="0" smtClean="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600" dirty="0" err="1" smtClean="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chemeClr val="tx1"/>
                  </a:solidFill>
                </a:rPr>
                <a:t>| </a:t>
              </a:r>
              <a:r>
                <a:rPr lang="de-DE" sz="1600" dirty="0" smtClean="0">
                  <a:solidFill>
                    <a:schemeClr val="accent1"/>
                  </a:solidFill>
                  <a:latin typeface="Symbol" pitchFamily="18" charset="2"/>
                </a:rPr>
                <a:t>b</a:t>
              </a:r>
              <a:r>
                <a:rPr lang="de-DE" sz="1600" dirty="0" err="1" smtClean="0">
                  <a:solidFill>
                    <a:srgbClr val="FF3300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chemeClr val="tx1"/>
                  </a:solidFill>
                </a:rPr>
                <a:t>&gt; =</a:t>
              </a:r>
              <a:endParaRPr lang="de-DE" sz="1600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5438871" y="2931111"/>
              <a:ext cx="130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½&lt;</a:t>
              </a:r>
              <a:r>
                <a:rPr lang="de-DE" sz="1600" dirty="0" smtClean="0">
                  <a:solidFill>
                    <a:srgbClr val="00CC99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rgbClr val="000000"/>
                  </a:solidFill>
                </a:rPr>
                <a:t>| </a:t>
              </a:r>
              <a:r>
                <a:rPr lang="de-DE" sz="1600" dirty="0" smtClean="0">
                  <a:solidFill>
                    <a:srgbClr val="00CC99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rgbClr val="000000"/>
                  </a:solidFill>
                </a:rPr>
                <a:t>&gt; *</a:t>
              </a:r>
              <a:endParaRPr lang="de-DE" sz="1600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6632052" y="2919960"/>
              <a:ext cx="10294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600" dirty="0" smtClean="0">
                  <a:solidFill>
                    <a:srgbClr val="000000"/>
                  </a:solidFill>
                </a:rPr>
                <a:t>&lt;</a:t>
              </a:r>
              <a:r>
                <a:rPr lang="de-DE" sz="1600" dirty="0" smtClean="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1600" dirty="0" smtClean="0">
                  <a:solidFill>
                    <a:srgbClr val="000000"/>
                  </a:solidFill>
                </a:rPr>
                <a:t>| </a:t>
              </a:r>
              <a:r>
                <a:rPr lang="de-DE" sz="1600" dirty="0" smtClean="0">
                  <a:solidFill>
                    <a:srgbClr val="FF3300"/>
                  </a:solidFill>
                  <a:latin typeface="Symbol" pitchFamily="18" charset="2"/>
                </a:rPr>
                <a:t>b</a:t>
              </a:r>
              <a:r>
                <a:rPr lang="de-DE" sz="1600" dirty="0" smtClean="0">
                  <a:solidFill>
                    <a:srgbClr val="000000"/>
                  </a:solidFill>
                </a:rPr>
                <a:t>&gt;</a:t>
              </a:r>
              <a:endParaRPr lang="de-DE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45" grpId="0" animBg="1"/>
      <p:bldP spid="285746" grpId="0"/>
      <p:bldP spid="285747" grpId="0"/>
      <p:bldP spid="285748" grpId="0" animBg="1"/>
      <p:bldP spid="285749" grpId="0" animBg="1"/>
      <p:bldP spid="285751" grpId="0" animBg="1"/>
      <p:bldP spid="285752" grpId="0"/>
      <p:bldP spid="285753" grpId="0" animBg="1"/>
      <p:bldP spid="285754" grpId="0"/>
      <p:bldP spid="2857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3" name="Group 3"/>
          <p:cNvGrpSpPr>
            <a:grpSpLocks/>
          </p:cNvGrpSpPr>
          <p:nvPr/>
        </p:nvGrpSpPr>
        <p:grpSpPr bwMode="auto">
          <a:xfrm>
            <a:off x="2901950" y="4108450"/>
            <a:ext cx="1368425" cy="771525"/>
            <a:chOff x="383" y="2113"/>
            <a:chExt cx="862" cy="486"/>
          </a:xfrm>
        </p:grpSpPr>
        <p:sp>
          <p:nvSpPr>
            <p:cNvPr id="286724" name="Line 4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25" name="Text Box 5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6726" name="Line 6"/>
          <p:cNvSpPr>
            <a:spLocks noChangeShapeType="1"/>
          </p:cNvSpPr>
          <p:nvPr/>
        </p:nvSpPr>
        <p:spPr bwMode="auto">
          <a:xfrm flipH="1">
            <a:off x="2190750" y="3455988"/>
            <a:ext cx="14288" cy="288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1560513" y="3022600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E, m</a:t>
            </a:r>
            <a:r>
              <a:rPr lang="de-DE" sz="1600" baseline="-250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0" y="4459288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0" y="4881563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</a:p>
        </p:txBody>
      </p:sp>
      <p:grpSp>
        <p:nvGrpSpPr>
          <p:cNvPr id="286730" name="Group 10"/>
          <p:cNvGrpSpPr>
            <a:grpSpLocks/>
          </p:cNvGrpSpPr>
          <p:nvPr/>
        </p:nvGrpSpPr>
        <p:grpSpPr bwMode="auto">
          <a:xfrm>
            <a:off x="2581275" y="3571875"/>
            <a:ext cx="512763" cy="550863"/>
            <a:chOff x="4021" y="2415"/>
            <a:chExt cx="323" cy="347"/>
          </a:xfrm>
        </p:grpSpPr>
        <p:sp>
          <p:nvSpPr>
            <p:cNvPr id="286731" name="Line 11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32" name="Text Box 12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33" name="Line 13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734" name="Group 14"/>
          <p:cNvGrpSpPr>
            <a:grpSpLocks/>
          </p:cNvGrpSpPr>
          <p:nvPr/>
        </p:nvGrpSpPr>
        <p:grpSpPr bwMode="auto">
          <a:xfrm>
            <a:off x="4495800" y="5749925"/>
            <a:ext cx="566738" cy="592138"/>
            <a:chOff x="4130" y="3340"/>
            <a:chExt cx="357" cy="373"/>
          </a:xfrm>
        </p:grpSpPr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36" name="Text Box 16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738" name="Line 18"/>
          <p:cNvSpPr>
            <a:spLocks noChangeShapeType="1"/>
          </p:cNvSpPr>
          <p:nvPr/>
        </p:nvSpPr>
        <p:spPr bwMode="auto">
          <a:xfrm>
            <a:off x="4930775" y="611187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5202238" y="575151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86740" name="Group 20"/>
          <p:cNvGrpSpPr>
            <a:grpSpLocks/>
          </p:cNvGrpSpPr>
          <p:nvPr/>
        </p:nvGrpSpPr>
        <p:grpSpPr bwMode="auto">
          <a:xfrm>
            <a:off x="2932113" y="4895850"/>
            <a:ext cx="512762" cy="550863"/>
            <a:chOff x="5037" y="2636"/>
            <a:chExt cx="323" cy="347"/>
          </a:xfrm>
        </p:grpSpPr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42" name="Text Box 22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43" name="Line 23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744" name="Line 24"/>
          <p:cNvSpPr>
            <a:spLocks noChangeShapeType="1"/>
          </p:cNvSpPr>
          <p:nvPr/>
        </p:nvSpPr>
        <p:spPr bwMode="auto">
          <a:xfrm flipH="1" flipV="1">
            <a:off x="5137150" y="592296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45" name="Text Box 25"/>
          <p:cNvSpPr txBox="1">
            <a:spLocks noChangeArrowheads="1"/>
          </p:cNvSpPr>
          <p:nvPr/>
        </p:nvSpPr>
        <p:spPr bwMode="auto">
          <a:xfrm>
            <a:off x="0" y="3703638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46" name="Text Box 26"/>
          <p:cNvSpPr txBox="1">
            <a:spLocks noChangeArrowheads="1"/>
          </p:cNvSpPr>
          <p:nvPr/>
        </p:nvSpPr>
        <p:spPr bwMode="auto">
          <a:xfrm>
            <a:off x="0" y="573405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>
            <a:off x="2960688" y="3935413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48" name="Text Box 28"/>
          <p:cNvSpPr txBox="1">
            <a:spLocks noChangeArrowheads="1"/>
          </p:cNvSpPr>
          <p:nvPr/>
        </p:nvSpPr>
        <p:spPr bwMode="auto">
          <a:xfrm>
            <a:off x="3160713" y="3573463"/>
            <a:ext cx="31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 flipH="1" flipV="1">
            <a:off x="3136900" y="3703638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>
            <a:off x="2536825" y="525462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1" name="Text Box 31"/>
          <p:cNvSpPr txBox="1">
            <a:spLocks noChangeArrowheads="1"/>
          </p:cNvSpPr>
          <p:nvPr/>
        </p:nvSpPr>
        <p:spPr bwMode="auto">
          <a:xfrm>
            <a:off x="2808288" y="48942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6752" name="Line 32"/>
          <p:cNvSpPr>
            <a:spLocks noChangeShapeType="1"/>
          </p:cNvSpPr>
          <p:nvPr/>
        </p:nvSpPr>
        <p:spPr bwMode="auto">
          <a:xfrm flipH="1" flipV="1">
            <a:off x="2771775" y="4935538"/>
            <a:ext cx="0" cy="4206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3" name="Line 33"/>
          <p:cNvSpPr>
            <a:spLocks noChangeShapeType="1"/>
          </p:cNvSpPr>
          <p:nvPr/>
        </p:nvSpPr>
        <p:spPr bwMode="auto">
          <a:xfrm>
            <a:off x="4814888" y="4748213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54" name="Text Box 34"/>
          <p:cNvSpPr txBox="1">
            <a:spLocks noChangeArrowheads="1"/>
          </p:cNvSpPr>
          <p:nvPr/>
        </p:nvSpPr>
        <p:spPr bwMode="auto">
          <a:xfrm>
            <a:off x="5086350" y="438785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6755" name="Line 35"/>
          <p:cNvSpPr>
            <a:spLocks noChangeShapeType="1"/>
          </p:cNvSpPr>
          <p:nvPr/>
        </p:nvSpPr>
        <p:spPr bwMode="auto">
          <a:xfrm flipH="1" flipV="1">
            <a:off x="5021263" y="455930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86756" name="Group 36"/>
          <p:cNvGrpSpPr>
            <a:grpSpLocks/>
          </p:cNvGrpSpPr>
          <p:nvPr/>
        </p:nvGrpSpPr>
        <p:grpSpPr bwMode="auto">
          <a:xfrm>
            <a:off x="4410075" y="4384675"/>
            <a:ext cx="512763" cy="550863"/>
            <a:chOff x="4021" y="2415"/>
            <a:chExt cx="323" cy="347"/>
          </a:xfrm>
        </p:grpSpPr>
        <p:sp>
          <p:nvSpPr>
            <p:cNvPr id="286757" name="Line 37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58" name="Text Box 38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759" name="Line 39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760" name="Group 40"/>
          <p:cNvGrpSpPr>
            <a:grpSpLocks/>
          </p:cNvGrpSpPr>
          <p:nvPr/>
        </p:nvGrpSpPr>
        <p:grpSpPr bwMode="auto">
          <a:xfrm>
            <a:off x="4903788" y="4979988"/>
            <a:ext cx="1368425" cy="771525"/>
            <a:chOff x="383" y="2113"/>
            <a:chExt cx="862" cy="486"/>
          </a:xfrm>
        </p:grpSpPr>
        <p:sp>
          <p:nvSpPr>
            <p:cNvPr id="286761" name="Line 41"/>
            <p:cNvSpPr>
              <a:spLocks noChangeShapeType="1"/>
            </p:cNvSpPr>
            <p:nvPr/>
          </p:nvSpPr>
          <p:spPr bwMode="auto">
            <a:xfrm>
              <a:off x="383" y="2113"/>
              <a:ext cx="0" cy="47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2" name="Text Box 42"/>
            <p:cNvSpPr txBox="1">
              <a:spLocks noChangeArrowheads="1"/>
            </p:cNvSpPr>
            <p:nvPr/>
          </p:nvSpPr>
          <p:spPr bwMode="auto">
            <a:xfrm>
              <a:off x="436" y="2233"/>
              <a:ext cx="8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</a:p>
            <a:p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6763" name="Group 43"/>
          <p:cNvGrpSpPr>
            <a:grpSpLocks/>
          </p:cNvGrpSpPr>
          <p:nvPr/>
        </p:nvGrpSpPr>
        <p:grpSpPr bwMode="auto">
          <a:xfrm>
            <a:off x="3509963" y="3963988"/>
            <a:ext cx="1062037" cy="625475"/>
            <a:chOff x="1918" y="2488"/>
            <a:chExt cx="669" cy="394"/>
          </a:xfrm>
        </p:grpSpPr>
        <p:sp>
          <p:nvSpPr>
            <p:cNvPr id="286764" name="Line 44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5" name="Text Box 45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86766" name="Group 46"/>
          <p:cNvGrpSpPr>
            <a:grpSpLocks/>
          </p:cNvGrpSpPr>
          <p:nvPr/>
        </p:nvGrpSpPr>
        <p:grpSpPr bwMode="auto">
          <a:xfrm>
            <a:off x="3451225" y="5284788"/>
            <a:ext cx="1062038" cy="625475"/>
            <a:chOff x="1918" y="2488"/>
            <a:chExt cx="669" cy="394"/>
          </a:xfrm>
        </p:grpSpPr>
        <p:sp>
          <p:nvSpPr>
            <p:cNvPr id="286767" name="Line 47"/>
            <p:cNvSpPr>
              <a:spLocks noChangeShapeType="1"/>
            </p:cNvSpPr>
            <p:nvPr/>
          </p:nvSpPr>
          <p:spPr bwMode="auto">
            <a:xfrm>
              <a:off x="1918" y="2525"/>
              <a:ext cx="539" cy="3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6768" name="Text Box 48"/>
            <p:cNvSpPr txBox="1">
              <a:spLocks noChangeArrowheads="1"/>
            </p:cNvSpPr>
            <p:nvPr/>
          </p:nvSpPr>
          <p:spPr bwMode="auto">
            <a:xfrm>
              <a:off x="2171" y="2488"/>
              <a:ext cx="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endParaRPr lang="de-DE" sz="16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86769" name="Line 49"/>
          <p:cNvSpPr>
            <a:spLocks noChangeShapeType="1"/>
          </p:cNvSpPr>
          <p:nvPr/>
        </p:nvSpPr>
        <p:spPr bwMode="auto">
          <a:xfrm>
            <a:off x="6197600" y="4324350"/>
            <a:ext cx="294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6770" name="Text Box 50"/>
          <p:cNvSpPr txBox="1">
            <a:spLocks noChangeArrowheads="1"/>
          </p:cNvSpPr>
          <p:nvPr/>
        </p:nvSpPr>
        <p:spPr bwMode="auto">
          <a:xfrm>
            <a:off x="6757988" y="441325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86771" name="Text Box 51"/>
          <p:cNvSpPr txBox="1">
            <a:spLocks noChangeArrowheads="1"/>
          </p:cNvSpPr>
          <p:nvPr/>
        </p:nvSpPr>
        <p:spPr bwMode="auto">
          <a:xfrm>
            <a:off x="8048625" y="4441825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grpSp>
        <p:nvGrpSpPr>
          <p:cNvPr id="286772" name="Group 52"/>
          <p:cNvGrpSpPr>
            <a:grpSpLocks/>
          </p:cNvGrpSpPr>
          <p:nvPr/>
        </p:nvGrpSpPr>
        <p:grpSpPr bwMode="auto">
          <a:xfrm>
            <a:off x="6851650" y="3511550"/>
            <a:ext cx="1449388" cy="812800"/>
            <a:chOff x="4316" y="2212"/>
            <a:chExt cx="913" cy="512"/>
          </a:xfrm>
        </p:grpSpPr>
        <p:sp>
          <p:nvSpPr>
            <p:cNvPr id="286773" name="AutoShape 53"/>
            <p:cNvSpPr>
              <a:spLocks noChangeArrowheads="1"/>
            </p:cNvSpPr>
            <p:nvPr/>
          </p:nvSpPr>
          <p:spPr bwMode="auto">
            <a:xfrm>
              <a:off x="4316" y="2212"/>
              <a:ext cx="100" cy="50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74" name="AutoShape 54"/>
            <p:cNvSpPr>
              <a:spLocks noChangeArrowheads="1"/>
            </p:cNvSpPr>
            <p:nvPr/>
          </p:nvSpPr>
          <p:spPr bwMode="auto">
            <a:xfrm>
              <a:off x="5129" y="2221"/>
              <a:ext cx="100" cy="5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775" name="Text Box 55"/>
          <p:cNvSpPr txBox="1">
            <a:spLocks noChangeArrowheads="1"/>
          </p:cNvSpPr>
          <p:nvPr/>
        </p:nvSpPr>
        <p:spPr bwMode="auto">
          <a:xfrm>
            <a:off x="363538" y="579438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</a:t>
            </a:r>
            <a:r>
              <a:rPr lang="de-DE" sz="1400" dirty="0">
                <a:solidFill>
                  <a:schemeClr val="tx1"/>
                </a:solidFill>
              </a:rPr>
              <a:t>: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6776" name="Text Box 56"/>
          <p:cNvSpPr txBox="1">
            <a:spLocks noChangeArrowheads="1"/>
          </p:cNvSpPr>
          <p:nvPr/>
        </p:nvSpPr>
        <p:spPr bwMode="auto">
          <a:xfrm>
            <a:off x="334963" y="971550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 I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</a:rPr>
              <a:t>  S </a:t>
            </a:r>
            <a:r>
              <a:rPr lang="de-DE" sz="1400" baseline="-25000">
                <a:solidFill>
                  <a:schemeClr val="tx1"/>
                </a:solidFill>
              </a:rPr>
              <a:t>z     </a:t>
            </a:r>
            <a:r>
              <a:rPr lang="de-DE" sz="1400">
                <a:solidFill>
                  <a:schemeClr val="tx1"/>
                </a:solidFill>
              </a:rPr>
              <a:t>+   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800">
                <a:solidFill>
                  <a:schemeClr val="tx1"/>
                </a:solidFill>
              </a:rPr>
              <a:t> 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800">
                <a:solidFill>
                  <a:schemeClr val="tx1"/>
                </a:solidFill>
              </a:rPr>
              <a:t>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77" name="Text Box 57"/>
          <p:cNvSpPr txBox="1">
            <a:spLocks noChangeArrowheads="1"/>
          </p:cNvSpPr>
          <p:nvPr/>
        </p:nvSpPr>
        <p:spPr bwMode="auto">
          <a:xfrm>
            <a:off x="290513" y="1465263"/>
            <a:ext cx="509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AX approximation  </a:t>
            </a:r>
            <a:r>
              <a:rPr lang="de-DE" sz="1400" dirty="0" smtClean="0">
                <a:solidFill>
                  <a:schemeClr val="tx1"/>
                </a:solidFill>
              </a:rPr>
              <a:t>:       </a:t>
            </a:r>
            <a:r>
              <a:rPr lang="de-DE" sz="1400" dirty="0">
                <a:solidFill>
                  <a:schemeClr val="tx1"/>
                </a:solidFill>
              </a:rPr>
              <a:t>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86778" name="Text Box 58"/>
          <p:cNvSpPr txBox="1">
            <a:spLocks noChangeArrowheads="1"/>
          </p:cNvSpPr>
          <p:nvPr/>
        </p:nvSpPr>
        <p:spPr bwMode="auto">
          <a:xfrm>
            <a:off x="355600" y="18478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79" name="Text Box 59"/>
          <p:cNvSpPr txBox="1">
            <a:spLocks noChangeArrowheads="1"/>
          </p:cNvSpPr>
          <p:nvPr/>
        </p:nvSpPr>
        <p:spPr bwMode="auto">
          <a:xfrm>
            <a:off x="341313" y="22542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z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z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½)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6780" name="Rectangle 60"/>
          <p:cNvSpPr>
            <a:spLocks noChangeArrowheads="1"/>
          </p:cNvSpPr>
          <p:nvPr/>
        </p:nvSpPr>
        <p:spPr bwMode="auto">
          <a:xfrm>
            <a:off x="1204913" y="491966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1219200" y="448468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>
            <a:off x="1190625" y="3714750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>
            <a:off x="1262063" y="578802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6784" name="Rectangle 64"/>
          <p:cNvSpPr>
            <a:spLocks noChangeArrowheads="1"/>
          </p:cNvSpPr>
          <p:nvPr/>
        </p:nvSpPr>
        <p:spPr bwMode="auto">
          <a:xfrm>
            <a:off x="4238625" y="3990975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5" name="Rectangle 65"/>
          <p:cNvSpPr>
            <a:spLocks noChangeArrowheads="1"/>
          </p:cNvSpPr>
          <p:nvPr/>
        </p:nvSpPr>
        <p:spPr bwMode="auto">
          <a:xfrm>
            <a:off x="3279775" y="433863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6" name="Rectangle 66"/>
          <p:cNvSpPr>
            <a:spLocks noChangeArrowheads="1"/>
          </p:cNvSpPr>
          <p:nvPr/>
        </p:nvSpPr>
        <p:spPr bwMode="auto">
          <a:xfrm>
            <a:off x="5311775" y="5195888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6787" name="Rectangle 67"/>
          <p:cNvSpPr>
            <a:spLocks noChangeArrowheads="1"/>
          </p:cNvSpPr>
          <p:nvPr/>
        </p:nvSpPr>
        <p:spPr bwMode="auto">
          <a:xfrm>
            <a:off x="4135438" y="53117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grpSp>
        <p:nvGrpSpPr>
          <p:cNvPr id="286788" name="Group 68"/>
          <p:cNvGrpSpPr>
            <a:grpSpLocks/>
          </p:cNvGrpSpPr>
          <p:nvPr/>
        </p:nvGrpSpPr>
        <p:grpSpPr bwMode="auto">
          <a:xfrm>
            <a:off x="6851650" y="3525838"/>
            <a:ext cx="1449388" cy="812800"/>
            <a:chOff x="4316" y="2212"/>
            <a:chExt cx="913" cy="512"/>
          </a:xfrm>
        </p:grpSpPr>
        <p:sp>
          <p:nvSpPr>
            <p:cNvPr id="286789" name="AutoShape 69"/>
            <p:cNvSpPr>
              <a:spLocks noChangeArrowheads="1"/>
            </p:cNvSpPr>
            <p:nvPr/>
          </p:nvSpPr>
          <p:spPr bwMode="auto">
            <a:xfrm>
              <a:off x="4316" y="2212"/>
              <a:ext cx="100" cy="50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790" name="AutoShape 70"/>
            <p:cNvSpPr>
              <a:spLocks noChangeArrowheads="1"/>
            </p:cNvSpPr>
            <p:nvPr/>
          </p:nvSpPr>
          <p:spPr bwMode="auto">
            <a:xfrm>
              <a:off x="5129" y="2221"/>
              <a:ext cx="100" cy="5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791" name="Group 71"/>
          <p:cNvGrpSpPr>
            <a:grpSpLocks/>
          </p:cNvGrpSpPr>
          <p:nvPr/>
        </p:nvGrpSpPr>
        <p:grpSpPr bwMode="auto">
          <a:xfrm>
            <a:off x="6572250" y="2803525"/>
            <a:ext cx="747713" cy="385763"/>
            <a:chOff x="4140" y="1766"/>
            <a:chExt cx="471" cy="243"/>
          </a:xfrm>
        </p:grpSpPr>
        <p:sp>
          <p:nvSpPr>
            <p:cNvPr id="286792" name="Rectangle 72"/>
            <p:cNvSpPr>
              <a:spLocks noChangeArrowheads="1"/>
            </p:cNvSpPr>
            <p:nvPr/>
          </p:nvSpPr>
          <p:spPr bwMode="auto">
            <a:xfrm>
              <a:off x="4289" y="176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86793" name="AutoShape 73"/>
            <p:cNvSpPr>
              <a:spLocks/>
            </p:cNvSpPr>
            <p:nvPr/>
          </p:nvSpPr>
          <p:spPr bwMode="auto">
            <a:xfrm rot="5400000">
              <a:off x="4328" y="1725"/>
              <a:ext cx="96" cy="471"/>
            </a:xfrm>
            <a:prstGeom prst="leftBrace">
              <a:avLst>
                <a:gd name="adj1" fmla="val 408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6794" name="Group 74"/>
          <p:cNvGrpSpPr>
            <a:grpSpLocks/>
          </p:cNvGrpSpPr>
          <p:nvPr/>
        </p:nvGrpSpPr>
        <p:grpSpPr bwMode="auto">
          <a:xfrm>
            <a:off x="7853363" y="2817813"/>
            <a:ext cx="747712" cy="385762"/>
            <a:chOff x="4140" y="1766"/>
            <a:chExt cx="471" cy="243"/>
          </a:xfrm>
        </p:grpSpPr>
        <p:sp>
          <p:nvSpPr>
            <p:cNvPr id="286795" name="Rectangle 75"/>
            <p:cNvSpPr>
              <a:spLocks noChangeArrowheads="1"/>
            </p:cNvSpPr>
            <p:nvPr/>
          </p:nvSpPr>
          <p:spPr bwMode="auto">
            <a:xfrm>
              <a:off x="4289" y="176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86796" name="AutoShape 76"/>
            <p:cNvSpPr>
              <a:spLocks/>
            </p:cNvSpPr>
            <p:nvPr/>
          </p:nvSpPr>
          <p:spPr bwMode="auto">
            <a:xfrm rot="5400000">
              <a:off x="4328" y="1725"/>
              <a:ext cx="96" cy="471"/>
            </a:xfrm>
            <a:prstGeom prst="leftBrace">
              <a:avLst>
                <a:gd name="adj1" fmla="val 408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86798" name="Picture 7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(weak, AX Approximation)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185E-6 L -0.03715 0.00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6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214E-7 L 0.0468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6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8" grpId="0"/>
      <p:bldP spid="286779" grpId="0"/>
      <p:bldP spid="286780" grpId="0"/>
      <p:bldP spid="286781" grpId="0"/>
      <p:bldP spid="286782" grpId="0"/>
      <p:bldP spid="286783" grpId="0"/>
      <p:bldP spid="286784" grpId="0"/>
      <p:bldP spid="286785" grpId="0"/>
      <p:bldP spid="286786" grpId="0"/>
      <p:bldP spid="286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22263" y="860425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:                 </a:t>
            </a:r>
            <a:r>
              <a:rPr lang="de-DE" sz="1400" dirty="0">
                <a:solidFill>
                  <a:schemeClr val="tx1"/>
                </a:solidFill>
              </a:rPr>
              <a:t>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34963" y="1211263"/>
            <a:ext cx="701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 I </a:t>
            </a:r>
            <a:r>
              <a:rPr lang="de-DE" sz="1400" baseline="-25000">
                <a:solidFill>
                  <a:schemeClr val="tx1"/>
                </a:solidFill>
              </a:rPr>
              <a:t>z    </a:t>
            </a:r>
            <a:r>
              <a:rPr lang="de-DE" sz="1400">
                <a:solidFill>
                  <a:schemeClr val="tx1"/>
                </a:solidFill>
              </a:rPr>
              <a:t>+ 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</a:rPr>
              <a:t>  S </a:t>
            </a:r>
            <a:r>
              <a:rPr lang="de-DE" sz="1400" baseline="-25000">
                <a:solidFill>
                  <a:schemeClr val="tx1"/>
                </a:solidFill>
              </a:rPr>
              <a:t>z     </a:t>
            </a:r>
            <a:r>
              <a:rPr lang="de-DE" sz="1400">
                <a:solidFill>
                  <a:schemeClr val="tx1"/>
                </a:solidFill>
              </a:rPr>
              <a:t>+   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800">
                <a:solidFill>
                  <a:schemeClr val="tx1"/>
                </a:solidFill>
              </a:rPr>
              <a:t> 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</a:t>
            </a:r>
            <a:r>
              <a:rPr lang="de-DE" sz="1800">
                <a:solidFill>
                  <a:schemeClr val="tx1"/>
                </a:solidFill>
              </a:rPr>
              <a:t>+ 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z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z  </a:t>
            </a:r>
            <a:r>
              <a:rPr lang="de-DE" sz="18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69888" y="15938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55600" y="200025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i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i 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369888" y="234950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25438" y="266858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=  J  i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i ) 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4749351" y="1268665"/>
            <a:ext cx="1247775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2028825" y="3656013"/>
            <a:ext cx="176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6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</a:rPr>
              <a:t>I </a:t>
            </a:r>
            <a:r>
              <a:rPr lang="de-DE" sz="1600" dirty="0" smtClean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6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</a:rPr>
              <a:t>S </a:t>
            </a:r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  <a:r>
              <a:rPr lang="de-DE" sz="1400" dirty="0">
                <a:solidFill>
                  <a:schemeClr val="tx1"/>
                </a:solidFill>
              </a:rPr>
              <a:t>J/4</a:t>
            </a:r>
            <a:endParaRPr lang="de-DE" sz="1800" baseline="-25000" dirty="0">
              <a:solidFill>
                <a:schemeClr val="tx1"/>
              </a:solidFill>
            </a:endParaRP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3657600" y="4078288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600" dirty="0" smtClean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smtClean="0">
                <a:solidFill>
                  <a:schemeClr val="tx1"/>
                </a:solidFill>
              </a:rPr>
              <a:t>S </a:t>
            </a:r>
            <a:r>
              <a:rPr lang="de-DE" sz="1600" dirty="0" smtClean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½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>
                <a:solidFill>
                  <a:schemeClr val="tx1"/>
                </a:solidFill>
              </a:rPr>
              <a:t>I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J/4</a:t>
            </a:r>
            <a:endParaRPr lang="de-DE" sz="1800" baseline="-25000" dirty="0">
              <a:solidFill>
                <a:schemeClr val="tx1"/>
              </a:solidFill>
            </a:endParaRP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528638" y="325755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5314950" y="451643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2519363" y="41417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4205288" y="3670300"/>
            <a:ext cx="6145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 dirty="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1019175" y="36988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2719388" y="32845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4405313" y="3270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6234113" y="32845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219825" y="37131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6234113" y="41417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1062038" y="4113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1062038" y="46418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2705100" y="46275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4348163" y="4613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4391025" y="36703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2690813" y="41560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87772" name="AutoShape 28"/>
          <p:cNvSpPr>
            <a:spLocks noChangeArrowheads="1"/>
          </p:cNvSpPr>
          <p:nvPr/>
        </p:nvSpPr>
        <p:spPr bwMode="auto">
          <a:xfrm>
            <a:off x="371475" y="3340100"/>
            <a:ext cx="6829425" cy="1800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87774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7775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, AB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  <p:bldP spid="287750" grpId="0"/>
      <p:bldP spid="287751" grpId="0"/>
      <p:bldP spid="287752" grpId="0"/>
      <p:bldP spid="287758" grpId="0"/>
      <p:bldP spid="287759" grpId="0"/>
      <p:bldP spid="287770" grpId="0"/>
      <p:bldP spid="287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11827" y="2169472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sp>
        <p:nvSpPr>
          <p:cNvPr id="286775" name="Text Box 55"/>
          <p:cNvSpPr txBox="1">
            <a:spLocks noChangeArrowheads="1"/>
          </p:cNvSpPr>
          <p:nvPr/>
        </p:nvSpPr>
        <p:spPr bwMode="auto">
          <a:xfrm>
            <a:off x="381468" y="453932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</a:t>
            </a:r>
            <a:r>
              <a:rPr lang="de-DE" sz="1400" dirty="0">
                <a:solidFill>
                  <a:schemeClr val="tx1"/>
                </a:solidFill>
              </a:rPr>
              <a:t>: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6776" name="Text Box 56"/>
          <p:cNvSpPr txBox="1">
            <a:spLocks noChangeArrowheads="1"/>
          </p:cNvSpPr>
          <p:nvPr/>
        </p:nvSpPr>
        <p:spPr bwMode="auto">
          <a:xfrm>
            <a:off x="352893" y="846044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</a:t>
            </a:r>
            <a:r>
              <a:rPr lang="de-DE" sz="1800" dirty="0">
                <a:solidFill>
                  <a:schemeClr val="tx1"/>
                </a:solidFill>
              </a:rPr>
              <a:t>(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800" dirty="0">
                <a:solidFill>
                  <a:schemeClr val="tx1"/>
                </a:solidFill>
              </a:rPr>
              <a:t> 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y  </a:t>
            </a:r>
            <a:r>
              <a:rPr lang="de-DE" sz="1800" dirty="0">
                <a:solidFill>
                  <a:schemeClr val="tx1"/>
                </a:solidFill>
              </a:rPr>
              <a:t>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6777" name="Text Box 57"/>
          <p:cNvSpPr txBox="1">
            <a:spLocks noChangeArrowheads="1"/>
          </p:cNvSpPr>
          <p:nvPr/>
        </p:nvSpPr>
        <p:spPr bwMode="auto">
          <a:xfrm>
            <a:off x="308443" y="1339757"/>
            <a:ext cx="5095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  F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 smtClean="0">
                <a:solidFill>
                  <a:schemeClr val="tx1"/>
                </a:solidFill>
              </a:rPr>
              <a:t>   =    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</a:p>
        </p:txBody>
      </p:sp>
      <p:pic>
        <p:nvPicPr>
          <p:cNvPr id="286798" name="Picture 7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Block Structure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9" name="Text Box 56"/>
          <p:cNvSpPr txBox="1">
            <a:spLocks noChangeArrowheads="1"/>
          </p:cNvSpPr>
          <p:nvPr/>
        </p:nvSpPr>
        <p:spPr bwMode="auto">
          <a:xfrm>
            <a:off x="424611" y="1805267"/>
            <a:ext cx="8378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[ H , F </a:t>
            </a:r>
            <a:r>
              <a:rPr lang="de-DE" sz="1400" baseline="-25000" dirty="0" smtClean="0">
                <a:solidFill>
                  <a:schemeClr val="tx1"/>
                </a:solidFill>
              </a:rPr>
              <a:t>z</a:t>
            </a:r>
            <a:r>
              <a:rPr lang="de-DE" sz="1400" dirty="0" smtClean="0">
                <a:solidFill>
                  <a:schemeClr val="tx1"/>
                </a:solidFill>
              </a:rPr>
              <a:t> ] =  </a:t>
            </a:r>
            <a:r>
              <a:rPr lang="en-US" sz="1400" dirty="0" smtClean="0">
                <a:solidFill>
                  <a:schemeClr val="tx1"/>
                </a:solidFill>
              </a:rPr>
              <a:t>0                F </a:t>
            </a:r>
            <a:r>
              <a:rPr lang="en-US" sz="1400" baseline="-25000" dirty="0" smtClean="0">
                <a:solidFill>
                  <a:schemeClr val="tx1"/>
                </a:solidFill>
              </a:rPr>
              <a:t>z</a:t>
            </a:r>
            <a:r>
              <a:rPr lang="en-US" sz="1400" dirty="0" smtClean="0">
                <a:solidFill>
                  <a:schemeClr val="tx1"/>
                </a:solidFill>
              </a:rPr>
              <a:t> and H commute  =&gt;  same subsets of eigenvectors</a:t>
            </a:r>
          </a:p>
          <a:p>
            <a:pPr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                                                                          =&gt;  Matrix representations posses the same block structure          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13" name="Gruppieren 112"/>
          <p:cNvGrpSpPr/>
          <p:nvPr/>
        </p:nvGrpSpPr>
        <p:grpSpPr>
          <a:xfrm>
            <a:off x="259977" y="3358497"/>
            <a:ext cx="7109010" cy="3087128"/>
            <a:chOff x="259977" y="3358497"/>
            <a:chExt cx="7109010" cy="3087128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259977" y="3845860"/>
              <a:ext cx="1766048" cy="1407460"/>
              <a:chOff x="923365" y="3810000"/>
              <a:chExt cx="1766048" cy="1407460"/>
            </a:xfrm>
            <a:solidFill>
              <a:schemeClr val="accent1">
                <a:alpha val="34000"/>
              </a:schemeClr>
            </a:solidFill>
          </p:grpSpPr>
          <p:sp>
            <p:nvSpPr>
              <p:cNvPr id="84" name="Rechteck 83"/>
              <p:cNvSpPr/>
              <p:nvPr/>
            </p:nvSpPr>
            <p:spPr bwMode="auto">
              <a:xfrm>
                <a:off x="923365" y="3810000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Rechteck 84"/>
              <p:cNvSpPr/>
              <p:nvPr/>
            </p:nvSpPr>
            <p:spPr bwMode="auto">
              <a:xfrm>
                <a:off x="1380565" y="4195483"/>
                <a:ext cx="842682" cy="64545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 bwMode="auto">
              <a:xfrm>
                <a:off x="2232213" y="4840942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3" name="Text Box 55"/>
            <p:cNvSpPr txBox="1">
              <a:spLocks noChangeArrowheads="1"/>
            </p:cNvSpPr>
            <p:nvPr/>
          </p:nvSpPr>
          <p:spPr bwMode="auto">
            <a:xfrm>
              <a:off x="524903" y="3358497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2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8" name="Text Box 28"/>
            <p:cNvSpPr txBox="1">
              <a:spLocks noChangeArrowheads="1"/>
            </p:cNvSpPr>
            <p:nvPr/>
          </p:nvSpPr>
          <p:spPr bwMode="auto">
            <a:xfrm>
              <a:off x="740242" y="4192028"/>
              <a:ext cx="397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89" name="Text Box 28"/>
            <p:cNvSpPr txBox="1">
              <a:spLocks noChangeArrowheads="1"/>
            </p:cNvSpPr>
            <p:nvPr/>
          </p:nvSpPr>
          <p:spPr bwMode="auto">
            <a:xfrm>
              <a:off x="265112" y="3815511"/>
              <a:ext cx="4122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/>
          </p:nvSpPr>
          <p:spPr bwMode="auto">
            <a:xfrm>
              <a:off x="1125724" y="4478899"/>
              <a:ext cx="397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1" name="Text Box 28"/>
            <p:cNvSpPr txBox="1">
              <a:spLocks noChangeArrowheads="1"/>
            </p:cNvSpPr>
            <p:nvPr/>
          </p:nvSpPr>
          <p:spPr bwMode="auto">
            <a:xfrm>
              <a:off x="1600853" y="4846452"/>
              <a:ext cx="383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92" name="Gruppieren 91"/>
            <p:cNvGrpSpPr/>
            <p:nvPr/>
          </p:nvGrpSpPr>
          <p:grpSpPr>
            <a:xfrm>
              <a:off x="2886635" y="3818966"/>
              <a:ext cx="3433484" cy="2626659"/>
              <a:chOff x="923365" y="3810000"/>
              <a:chExt cx="3433484" cy="2626659"/>
            </a:xfrm>
            <a:solidFill>
              <a:schemeClr val="accent1">
                <a:alpha val="34000"/>
              </a:schemeClr>
            </a:solidFill>
          </p:grpSpPr>
          <p:sp>
            <p:nvSpPr>
              <p:cNvPr id="93" name="Rechteck 92"/>
              <p:cNvSpPr/>
              <p:nvPr/>
            </p:nvSpPr>
            <p:spPr bwMode="auto">
              <a:xfrm>
                <a:off x="923365" y="3810000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Rechteck 93"/>
              <p:cNvSpPr/>
              <p:nvPr/>
            </p:nvSpPr>
            <p:spPr bwMode="auto">
              <a:xfrm>
                <a:off x="1380564" y="4195483"/>
                <a:ext cx="1255060" cy="94129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Rechteck 94"/>
              <p:cNvSpPr/>
              <p:nvPr/>
            </p:nvSpPr>
            <p:spPr bwMode="auto">
              <a:xfrm>
                <a:off x="3899649" y="6060141"/>
                <a:ext cx="457200" cy="37651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Rechteck 100"/>
              <p:cNvSpPr/>
              <p:nvPr/>
            </p:nvSpPr>
            <p:spPr bwMode="auto">
              <a:xfrm>
                <a:off x="2626658" y="5118848"/>
                <a:ext cx="1255060" cy="94129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6" name="Text Box 55"/>
            <p:cNvSpPr txBox="1">
              <a:spLocks noChangeArrowheads="1"/>
            </p:cNvSpPr>
            <p:nvPr/>
          </p:nvSpPr>
          <p:spPr bwMode="auto">
            <a:xfrm>
              <a:off x="4048032" y="3394355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3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>
              <a:off x="3366900" y="4165134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855911" y="3797582"/>
              <a:ext cx="5261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99" name="Text Box 28"/>
            <p:cNvSpPr txBox="1">
              <a:spLocks noChangeArrowheads="1"/>
            </p:cNvSpPr>
            <p:nvPr/>
          </p:nvSpPr>
          <p:spPr bwMode="auto">
            <a:xfrm>
              <a:off x="3752382" y="4452005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0" name="Text Box 28"/>
            <p:cNvSpPr txBox="1">
              <a:spLocks noChangeArrowheads="1"/>
            </p:cNvSpPr>
            <p:nvPr/>
          </p:nvSpPr>
          <p:spPr bwMode="auto">
            <a:xfrm>
              <a:off x="4093040" y="4792665"/>
              <a:ext cx="5116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2" name="Text Box 28"/>
            <p:cNvSpPr txBox="1">
              <a:spLocks noChangeArrowheads="1"/>
            </p:cNvSpPr>
            <p:nvPr/>
          </p:nvSpPr>
          <p:spPr bwMode="auto">
            <a:xfrm>
              <a:off x="5850123" y="6119440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3" name="Text Box 28"/>
            <p:cNvSpPr txBox="1">
              <a:spLocks noChangeArrowheads="1"/>
            </p:cNvSpPr>
            <p:nvPr/>
          </p:nvSpPr>
          <p:spPr bwMode="auto">
            <a:xfrm>
              <a:off x="4604029" y="5124358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abb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4989511" y="5411229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bba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5" name="Text Box 28"/>
            <p:cNvSpPr txBox="1">
              <a:spLocks noChangeArrowheads="1"/>
            </p:cNvSpPr>
            <p:nvPr/>
          </p:nvSpPr>
          <p:spPr bwMode="auto">
            <a:xfrm>
              <a:off x="5330169" y="5751889"/>
              <a:ext cx="4972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bab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6" name="Text Box 57"/>
            <p:cNvSpPr txBox="1">
              <a:spLocks noChangeArrowheads="1"/>
            </p:cNvSpPr>
            <p:nvPr/>
          </p:nvSpPr>
          <p:spPr bwMode="auto">
            <a:xfrm>
              <a:off x="770964" y="3836893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 Box 57"/>
            <p:cNvSpPr txBox="1">
              <a:spLocks noChangeArrowheads="1"/>
            </p:cNvSpPr>
            <p:nvPr/>
          </p:nvSpPr>
          <p:spPr bwMode="auto">
            <a:xfrm>
              <a:off x="1613647" y="4365810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0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 Box 57"/>
            <p:cNvSpPr txBox="1">
              <a:spLocks noChangeArrowheads="1"/>
            </p:cNvSpPr>
            <p:nvPr/>
          </p:nvSpPr>
          <p:spPr bwMode="auto">
            <a:xfrm>
              <a:off x="2034988" y="4939551"/>
              <a:ext cx="788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 Box 57"/>
            <p:cNvSpPr txBox="1">
              <a:spLocks noChangeArrowheads="1"/>
            </p:cNvSpPr>
            <p:nvPr/>
          </p:nvSpPr>
          <p:spPr bwMode="auto">
            <a:xfrm>
              <a:off x="3424517" y="3827929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3/2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 Box 57"/>
            <p:cNvSpPr txBox="1">
              <a:spLocks noChangeArrowheads="1"/>
            </p:cNvSpPr>
            <p:nvPr/>
          </p:nvSpPr>
          <p:spPr bwMode="auto">
            <a:xfrm>
              <a:off x="4751294" y="4455459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 Box 57"/>
            <p:cNvSpPr txBox="1">
              <a:spLocks noChangeArrowheads="1"/>
            </p:cNvSpPr>
            <p:nvPr/>
          </p:nvSpPr>
          <p:spPr bwMode="auto">
            <a:xfrm>
              <a:off x="5943600" y="5414682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 Box 57"/>
            <p:cNvSpPr txBox="1">
              <a:spLocks noChangeArrowheads="1"/>
            </p:cNvSpPr>
            <p:nvPr/>
          </p:nvSpPr>
          <p:spPr bwMode="auto">
            <a:xfrm>
              <a:off x="6427693" y="6104964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-3/2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713346" y="2426165"/>
            <a:ext cx="7103879" cy="4431835"/>
            <a:chOff x="686452" y="1457978"/>
            <a:chExt cx="7103879" cy="4431835"/>
          </a:xfrm>
        </p:grpSpPr>
        <p:sp>
          <p:nvSpPr>
            <p:cNvPr id="115" name="Rechteck 114"/>
            <p:cNvSpPr/>
            <p:nvPr/>
          </p:nvSpPr>
          <p:spPr bwMode="auto">
            <a:xfrm>
              <a:off x="762000" y="1882589"/>
              <a:ext cx="457200" cy="37651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1219199" y="2268072"/>
              <a:ext cx="1398495" cy="914400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7" name="Text Box 55"/>
            <p:cNvSpPr txBox="1">
              <a:spLocks noChangeArrowheads="1"/>
            </p:cNvSpPr>
            <p:nvPr/>
          </p:nvSpPr>
          <p:spPr bwMode="auto">
            <a:xfrm>
              <a:off x="1923397" y="1457978"/>
              <a:ext cx="9184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4 spins </a:t>
              </a:r>
              <a:endParaRPr 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 Box 28"/>
            <p:cNvSpPr txBox="1">
              <a:spLocks noChangeArrowheads="1"/>
            </p:cNvSpPr>
            <p:nvPr/>
          </p:nvSpPr>
          <p:spPr bwMode="auto">
            <a:xfrm>
              <a:off x="1242265" y="2228757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686452" y="1932922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0" name="Text Box 28"/>
            <p:cNvSpPr txBox="1">
              <a:spLocks noChangeArrowheads="1"/>
            </p:cNvSpPr>
            <p:nvPr/>
          </p:nvSpPr>
          <p:spPr bwMode="auto">
            <a:xfrm>
              <a:off x="1484311" y="2443911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1" name="Text Box 28"/>
            <p:cNvSpPr txBox="1">
              <a:spLocks noChangeArrowheads="1"/>
            </p:cNvSpPr>
            <p:nvPr/>
          </p:nvSpPr>
          <p:spPr bwMode="auto">
            <a:xfrm>
              <a:off x="1753252" y="2676994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2" name="Text Box 57"/>
            <p:cNvSpPr txBox="1">
              <a:spLocks noChangeArrowheads="1"/>
            </p:cNvSpPr>
            <p:nvPr/>
          </p:nvSpPr>
          <p:spPr bwMode="auto">
            <a:xfrm>
              <a:off x="1443317" y="1882588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2770095" y="2537011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 Box 28"/>
            <p:cNvSpPr txBox="1">
              <a:spLocks noChangeArrowheads="1"/>
            </p:cNvSpPr>
            <p:nvPr/>
          </p:nvSpPr>
          <p:spPr bwMode="auto">
            <a:xfrm>
              <a:off x="1995299" y="2919041"/>
              <a:ext cx="5629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2608727" y="3173506"/>
              <a:ext cx="2268072" cy="139849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Text Box 28"/>
            <p:cNvSpPr txBox="1">
              <a:spLocks noChangeArrowheads="1"/>
            </p:cNvSpPr>
            <p:nvPr/>
          </p:nvSpPr>
          <p:spPr bwMode="auto">
            <a:xfrm>
              <a:off x="2640759" y="3205909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aabb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7" name="Text Box 28"/>
            <p:cNvSpPr txBox="1">
              <a:spLocks noChangeArrowheads="1"/>
            </p:cNvSpPr>
            <p:nvPr/>
          </p:nvSpPr>
          <p:spPr bwMode="auto">
            <a:xfrm>
              <a:off x="2954523" y="3447957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8" name="Text Box 28"/>
            <p:cNvSpPr txBox="1">
              <a:spLocks noChangeArrowheads="1"/>
            </p:cNvSpPr>
            <p:nvPr/>
          </p:nvSpPr>
          <p:spPr bwMode="auto">
            <a:xfrm>
              <a:off x="3241393" y="3672075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>
              <a:off x="4317160" y="4272711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bbaa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0" name="Text Box 28"/>
            <p:cNvSpPr txBox="1">
              <a:spLocks noChangeArrowheads="1"/>
            </p:cNvSpPr>
            <p:nvPr/>
          </p:nvSpPr>
          <p:spPr bwMode="auto">
            <a:xfrm>
              <a:off x="3635842" y="3887226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1" name="Text Box 28"/>
            <p:cNvSpPr txBox="1">
              <a:spLocks noChangeArrowheads="1"/>
            </p:cNvSpPr>
            <p:nvPr/>
          </p:nvSpPr>
          <p:spPr bwMode="auto">
            <a:xfrm>
              <a:off x="4003393" y="4084452"/>
              <a:ext cx="5501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  <a:latin typeface="Symbol" pitchFamily="18" charset="2"/>
                </a:rPr>
                <a:t>baba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2" name="Rechteck 131"/>
            <p:cNvSpPr/>
            <p:nvPr/>
          </p:nvSpPr>
          <p:spPr bwMode="auto">
            <a:xfrm>
              <a:off x="4840941" y="4589931"/>
              <a:ext cx="1353672" cy="94129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Text Box 28"/>
            <p:cNvSpPr txBox="1">
              <a:spLocks noChangeArrowheads="1"/>
            </p:cNvSpPr>
            <p:nvPr/>
          </p:nvSpPr>
          <p:spPr bwMode="auto">
            <a:xfrm>
              <a:off x="4864006" y="4550616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abbb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4" name="Text Box 28"/>
            <p:cNvSpPr txBox="1">
              <a:spLocks noChangeArrowheads="1"/>
            </p:cNvSpPr>
            <p:nvPr/>
          </p:nvSpPr>
          <p:spPr bwMode="auto">
            <a:xfrm>
              <a:off x="5106052" y="4765770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babb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5" name="Text Box 28"/>
            <p:cNvSpPr txBox="1">
              <a:spLocks noChangeArrowheads="1"/>
            </p:cNvSpPr>
            <p:nvPr/>
          </p:nvSpPr>
          <p:spPr bwMode="auto">
            <a:xfrm>
              <a:off x="5374993" y="4998853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bbab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>
              <a:off x="5617040" y="5240900"/>
              <a:ext cx="5373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bbba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7" name="Rechteck 136"/>
            <p:cNvSpPr/>
            <p:nvPr/>
          </p:nvSpPr>
          <p:spPr bwMode="auto">
            <a:xfrm>
              <a:off x="6194612" y="5513295"/>
              <a:ext cx="457200" cy="37651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6119064" y="5563628"/>
              <a:ext cx="5245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 err="1" smtClean="0">
                  <a:solidFill>
                    <a:schemeClr val="tx1"/>
                  </a:solidFill>
                  <a:latin typeface="Symbol" pitchFamily="18" charset="2"/>
                </a:rPr>
                <a:t>bbbb</a:t>
              </a:r>
              <a:endParaRPr lang="de-DE" sz="12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39" name="Text Box 57"/>
            <p:cNvSpPr txBox="1">
              <a:spLocks noChangeArrowheads="1"/>
            </p:cNvSpPr>
            <p:nvPr/>
          </p:nvSpPr>
          <p:spPr bwMode="auto">
            <a:xfrm>
              <a:off x="5029201" y="3657600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0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 Box 57"/>
            <p:cNvSpPr txBox="1">
              <a:spLocks noChangeArrowheads="1"/>
            </p:cNvSpPr>
            <p:nvPr/>
          </p:nvSpPr>
          <p:spPr bwMode="auto">
            <a:xfrm>
              <a:off x="6329084" y="4885765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-1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 Box 57"/>
            <p:cNvSpPr txBox="1">
              <a:spLocks noChangeArrowheads="1"/>
            </p:cNvSpPr>
            <p:nvPr/>
          </p:nvSpPr>
          <p:spPr bwMode="auto">
            <a:xfrm>
              <a:off x="6849037" y="5513294"/>
              <a:ext cx="9412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de-DE" sz="1400" dirty="0" smtClean="0">
                  <a:solidFill>
                    <a:schemeClr val="tx1"/>
                  </a:solidFill>
                </a:rPr>
                <a:t>f </a:t>
              </a:r>
              <a:r>
                <a:rPr lang="de-DE" sz="1400" baseline="-25000" dirty="0">
                  <a:solidFill>
                    <a:schemeClr val="tx1"/>
                  </a:solidFill>
                </a:rPr>
                <a:t>z </a:t>
              </a:r>
              <a:r>
                <a:rPr lang="de-DE" sz="1400" dirty="0" smtClean="0">
                  <a:solidFill>
                    <a:schemeClr val="tx1"/>
                  </a:solidFill>
                </a:rPr>
                <a:t>=   -2</a:t>
              </a:r>
              <a:endParaRPr lang="de-DE" sz="1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5134633" y="2689953"/>
            <a:ext cx="3964483" cy="1687494"/>
            <a:chOff x="3879765" y="1055706"/>
            <a:chExt cx="3964483" cy="1687494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4662488" y="13589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481513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auto">
            <a:xfrm>
              <a:off x="4841875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4302125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2" name="Text Box 10"/>
            <p:cNvSpPr txBox="1">
              <a:spLocks noChangeArrowheads="1"/>
            </p:cNvSpPr>
            <p:nvPr/>
          </p:nvSpPr>
          <p:spPr bwMode="auto">
            <a:xfrm>
              <a:off x="4662488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5022850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121150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/>
          </p:nvSpPr>
          <p:spPr bwMode="auto">
            <a:xfrm>
              <a:off x="4481513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4841875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5202238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394176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302125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4662488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022850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2" name="Text Box 20"/>
            <p:cNvSpPr txBox="1">
              <a:spLocks noChangeArrowheads="1"/>
            </p:cNvSpPr>
            <p:nvPr/>
          </p:nvSpPr>
          <p:spPr bwMode="auto">
            <a:xfrm>
              <a:off x="547211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Text Box 34"/>
            <p:cNvSpPr txBox="1">
              <a:spLocks noChangeArrowheads="1"/>
            </p:cNvSpPr>
            <p:nvPr/>
          </p:nvSpPr>
          <p:spPr bwMode="auto">
            <a:xfrm>
              <a:off x="3879765" y="1055706"/>
              <a:ext cx="39644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Pascal‘s triangle again  Number of coupling spins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 Box 35"/>
            <p:cNvSpPr txBox="1">
              <a:spLocks noChangeArrowheads="1"/>
            </p:cNvSpPr>
            <p:nvPr/>
          </p:nvSpPr>
          <p:spPr bwMode="auto">
            <a:xfrm>
              <a:off x="6462713" y="1358900"/>
              <a:ext cx="317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/>
            </a:p>
          </p:txBody>
        </p:sp>
        <p:sp>
          <p:nvSpPr>
            <p:cNvPr id="145" name="Text Box 36"/>
            <p:cNvSpPr txBox="1">
              <a:spLocks noChangeArrowheads="1"/>
            </p:cNvSpPr>
            <p:nvPr/>
          </p:nvSpPr>
          <p:spPr bwMode="auto">
            <a:xfrm>
              <a:off x="6462713" y="162877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Text Box 37"/>
            <p:cNvSpPr txBox="1">
              <a:spLocks noChangeArrowheads="1"/>
            </p:cNvSpPr>
            <p:nvPr/>
          </p:nvSpPr>
          <p:spPr bwMode="auto">
            <a:xfrm>
              <a:off x="6462713" y="21685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7" name="Text Box 38"/>
            <p:cNvSpPr txBox="1">
              <a:spLocks noChangeArrowheads="1"/>
            </p:cNvSpPr>
            <p:nvPr/>
          </p:nvSpPr>
          <p:spPr bwMode="auto">
            <a:xfrm>
              <a:off x="6462713" y="18986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8" name="Text Box 39"/>
            <p:cNvSpPr txBox="1">
              <a:spLocks noChangeArrowheads="1"/>
            </p:cNvSpPr>
            <p:nvPr/>
          </p:nvSpPr>
          <p:spPr bwMode="auto">
            <a:xfrm>
              <a:off x="6462713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63538" y="579438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err="1" smtClean="0">
                <a:solidFill>
                  <a:schemeClr val="tx1"/>
                </a:solidFill>
              </a:rPr>
              <a:t>Hamiltonían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34963" y="971550"/>
            <a:ext cx="701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A2 </a:t>
            </a:r>
            <a:r>
              <a:rPr lang="de-DE" sz="1400" dirty="0" err="1" smtClean="0">
                <a:solidFill>
                  <a:schemeClr val="tx1"/>
                </a:solidFill>
              </a:rPr>
              <a:t>system</a:t>
            </a:r>
            <a:r>
              <a:rPr lang="de-DE" sz="1400" dirty="0">
                <a:solidFill>
                  <a:schemeClr val="tx1"/>
                </a:solidFill>
              </a:rPr>
              <a:t>: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=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2028825" y="1816100"/>
            <a:ext cx="176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3657600" y="22383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28638" y="1417638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5314950" y="2676525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 </a:t>
            </a:r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2519363" y="23018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4205288" y="18303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1019175" y="18589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2719388" y="14446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4405313" y="14303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6234113" y="14446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6219825" y="18732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6234113" y="23018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5" name="Rectangle 17"/>
          <p:cNvSpPr>
            <a:spLocks noChangeArrowheads="1"/>
          </p:cNvSpPr>
          <p:nvPr/>
        </p:nvSpPr>
        <p:spPr bwMode="auto">
          <a:xfrm>
            <a:off x="1062038" y="22733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1062038" y="28019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2705100" y="2787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8" name="Rectangle 20"/>
          <p:cNvSpPr>
            <a:spLocks noChangeArrowheads="1"/>
          </p:cNvSpPr>
          <p:nvPr/>
        </p:nvSpPr>
        <p:spPr bwMode="auto">
          <a:xfrm>
            <a:off x="4348163" y="2773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8789" name="AutoShape 21"/>
          <p:cNvSpPr>
            <a:spLocks noChangeArrowheads="1"/>
          </p:cNvSpPr>
          <p:nvPr/>
        </p:nvSpPr>
        <p:spPr bwMode="auto">
          <a:xfrm>
            <a:off x="371475" y="1500188"/>
            <a:ext cx="6829425" cy="18002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8790" name="Text Box 22"/>
          <p:cNvSpPr txBox="1">
            <a:spLocks noChangeArrowheads="1"/>
          </p:cNvSpPr>
          <p:nvPr/>
        </p:nvSpPr>
        <p:spPr bwMode="auto">
          <a:xfrm>
            <a:off x="857250" y="1417638"/>
            <a:ext cx="842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 dirty="0">
                <a:solidFill>
                  <a:schemeClr val="tx1"/>
                </a:solidFill>
              </a:rPr>
              <a:t> J/4</a:t>
            </a:r>
            <a:endParaRPr lang="de-DE" sz="1800" baseline="-25000" dirty="0">
              <a:solidFill>
                <a:schemeClr val="tx1"/>
              </a:solidFill>
            </a:endParaRPr>
          </a:p>
        </p:txBody>
      </p:sp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5686425" y="2660650"/>
            <a:ext cx="175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8792" name="Text Box 24"/>
          <p:cNvSpPr txBox="1">
            <a:spLocks noChangeArrowheads="1"/>
          </p:cNvSpPr>
          <p:nvPr/>
        </p:nvSpPr>
        <p:spPr bwMode="auto">
          <a:xfrm>
            <a:off x="2500313" y="1816100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93" name="Text Box 25"/>
          <p:cNvSpPr txBox="1">
            <a:spLocks noChangeArrowheads="1"/>
          </p:cNvSpPr>
          <p:nvPr/>
        </p:nvSpPr>
        <p:spPr bwMode="auto">
          <a:xfrm>
            <a:off x="4143375" y="2273300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8794" name="Text Box 26"/>
          <p:cNvSpPr txBox="1">
            <a:spLocks noChangeArrowheads="1"/>
          </p:cNvSpPr>
          <p:nvPr/>
        </p:nvSpPr>
        <p:spPr bwMode="auto">
          <a:xfrm>
            <a:off x="434975" y="3436938"/>
            <a:ext cx="816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symmetric  eigenfunctions       </a:t>
            </a:r>
            <a:r>
              <a:rPr lang="de-DE" sz="1400" dirty="0" smtClean="0">
                <a:solidFill>
                  <a:schemeClr val="tx1"/>
                </a:solidFill>
              </a:rPr>
              <a:t>:      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, 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, 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</a:p>
        </p:txBody>
      </p:sp>
      <p:sp>
        <p:nvSpPr>
          <p:cNvPr id="288795" name="Text Box 27"/>
          <p:cNvSpPr txBox="1">
            <a:spLocks noChangeArrowheads="1"/>
          </p:cNvSpPr>
          <p:nvPr/>
        </p:nvSpPr>
        <p:spPr bwMode="auto">
          <a:xfrm>
            <a:off x="463550" y="3751263"/>
            <a:ext cx="8167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1400" dirty="0" err="1" smtClean="0">
                <a:solidFill>
                  <a:schemeClr val="tx1"/>
                </a:solidFill>
              </a:rPr>
              <a:t>antisymmetric</a:t>
            </a:r>
            <a:r>
              <a:rPr lang="en-GB" sz="1400" dirty="0" smtClean="0">
                <a:solidFill>
                  <a:schemeClr val="tx1"/>
                </a:solidFill>
              </a:rPr>
              <a:t> eigenfunction   </a:t>
            </a:r>
            <a:r>
              <a:rPr lang="de-DE" sz="1400" dirty="0" smtClean="0">
                <a:solidFill>
                  <a:schemeClr val="tx1"/>
                </a:solidFill>
              </a:rPr>
              <a:t>:  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</a:t>
            </a:r>
          </a:p>
        </p:txBody>
      </p:sp>
      <p:grpSp>
        <p:nvGrpSpPr>
          <p:cNvPr id="288796" name="Group 28"/>
          <p:cNvGrpSpPr>
            <a:grpSpLocks/>
          </p:cNvGrpSpPr>
          <p:nvPr/>
        </p:nvGrpSpPr>
        <p:grpSpPr bwMode="auto">
          <a:xfrm>
            <a:off x="514350" y="4343400"/>
            <a:ext cx="4000500" cy="1357313"/>
            <a:chOff x="324" y="2736"/>
            <a:chExt cx="2520" cy="855"/>
          </a:xfrm>
        </p:grpSpPr>
        <p:sp>
          <p:nvSpPr>
            <p:cNvPr id="288797" name="AutoShape 29"/>
            <p:cNvSpPr>
              <a:spLocks noChangeArrowheads="1"/>
            </p:cNvSpPr>
            <p:nvPr/>
          </p:nvSpPr>
          <p:spPr bwMode="auto">
            <a:xfrm>
              <a:off x="324" y="2736"/>
              <a:ext cx="2520" cy="85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8798" name="Rectangle 30"/>
            <p:cNvSpPr>
              <a:spLocks noChangeArrowheads="1"/>
            </p:cNvSpPr>
            <p:nvPr/>
          </p:nvSpPr>
          <p:spPr bwMode="auto">
            <a:xfrm>
              <a:off x="732" y="294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799" name="Rectangle 31"/>
            <p:cNvSpPr>
              <a:spLocks noChangeArrowheads="1"/>
            </p:cNvSpPr>
            <p:nvPr/>
          </p:nvSpPr>
          <p:spPr bwMode="auto">
            <a:xfrm>
              <a:off x="1794" y="275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0" name="Rectangle 32"/>
            <p:cNvSpPr>
              <a:spLocks noChangeArrowheads="1"/>
            </p:cNvSpPr>
            <p:nvPr/>
          </p:nvSpPr>
          <p:spPr bwMode="auto">
            <a:xfrm>
              <a:off x="2352" y="274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1" name="Rectangle 33"/>
            <p:cNvSpPr>
              <a:spLocks noChangeArrowheads="1"/>
            </p:cNvSpPr>
            <p:nvPr/>
          </p:nvSpPr>
          <p:spPr bwMode="auto">
            <a:xfrm>
              <a:off x="1776" y="291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2" name="Rectangle 34"/>
            <p:cNvSpPr>
              <a:spLocks noChangeArrowheads="1"/>
            </p:cNvSpPr>
            <p:nvPr/>
          </p:nvSpPr>
          <p:spPr bwMode="auto">
            <a:xfrm>
              <a:off x="2370" y="290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3" name="Rectangle 35"/>
            <p:cNvSpPr>
              <a:spLocks noChangeArrowheads="1"/>
            </p:cNvSpPr>
            <p:nvPr/>
          </p:nvSpPr>
          <p:spPr bwMode="auto">
            <a:xfrm>
              <a:off x="2370" y="307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4" name="Rectangle 36"/>
            <p:cNvSpPr>
              <a:spLocks noChangeArrowheads="1"/>
            </p:cNvSpPr>
            <p:nvPr/>
          </p:nvSpPr>
          <p:spPr bwMode="auto">
            <a:xfrm>
              <a:off x="1362" y="276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5" name="Rectangle 37"/>
            <p:cNvSpPr>
              <a:spLocks noChangeArrowheads="1"/>
            </p:cNvSpPr>
            <p:nvPr/>
          </p:nvSpPr>
          <p:spPr bwMode="auto">
            <a:xfrm>
              <a:off x="723" y="33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6" name="Rectangle 38"/>
            <p:cNvSpPr>
              <a:spLocks noChangeArrowheads="1"/>
            </p:cNvSpPr>
            <p:nvPr/>
          </p:nvSpPr>
          <p:spPr bwMode="auto">
            <a:xfrm>
              <a:off x="1767" y="327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7" name="Rectangle 39"/>
            <p:cNvSpPr>
              <a:spLocks noChangeArrowheads="1"/>
            </p:cNvSpPr>
            <p:nvPr/>
          </p:nvSpPr>
          <p:spPr bwMode="auto">
            <a:xfrm>
              <a:off x="1335" y="328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08" name="Text Box 40"/>
            <p:cNvSpPr txBox="1">
              <a:spLocks noChangeArrowheads="1"/>
            </p:cNvSpPr>
            <p:nvPr/>
          </p:nvSpPr>
          <p:spPr bwMode="auto">
            <a:xfrm>
              <a:off x="621" y="2738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09" name="Text Box 41"/>
            <p:cNvSpPr txBox="1">
              <a:spLocks noChangeArrowheads="1"/>
            </p:cNvSpPr>
            <p:nvPr/>
          </p:nvSpPr>
          <p:spPr bwMode="auto">
            <a:xfrm>
              <a:off x="2106" y="3233"/>
              <a:ext cx="7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FF3300"/>
                  </a:solidFill>
                  <a:latin typeface="Symbol" pitchFamily="18" charset="2"/>
                </a:rPr>
                <a:t>-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</a:p>
          </p:txBody>
        </p:sp>
        <p:sp>
          <p:nvSpPr>
            <p:cNvPr id="288810" name="Text Box 42"/>
            <p:cNvSpPr txBox="1">
              <a:spLocks noChangeArrowheads="1"/>
            </p:cNvSpPr>
            <p:nvPr/>
          </p:nvSpPr>
          <p:spPr bwMode="auto">
            <a:xfrm>
              <a:off x="1197" y="295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11" name="Text Box 43"/>
            <p:cNvSpPr txBox="1">
              <a:spLocks noChangeArrowheads="1"/>
            </p:cNvSpPr>
            <p:nvPr/>
          </p:nvSpPr>
          <p:spPr bwMode="auto">
            <a:xfrm>
              <a:off x="1584" y="3088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- 3/4 </a:t>
              </a:r>
              <a:r>
                <a:rPr lang="de-DE" sz="1400">
                  <a:solidFill>
                    <a:schemeClr val="tx1"/>
                  </a:solidFill>
                </a:rPr>
                <a:t>  J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8812" name="Rectangle 44"/>
            <p:cNvSpPr>
              <a:spLocks noChangeArrowheads="1"/>
            </p:cNvSpPr>
            <p:nvPr/>
          </p:nvSpPr>
          <p:spPr bwMode="auto">
            <a:xfrm>
              <a:off x="723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8813" name="Rectangle 45"/>
            <p:cNvSpPr>
              <a:spLocks noChangeArrowheads="1"/>
            </p:cNvSpPr>
            <p:nvPr/>
          </p:nvSpPr>
          <p:spPr bwMode="auto">
            <a:xfrm>
              <a:off x="1344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288814" name="Text Box 46"/>
          <p:cNvSpPr txBox="1">
            <a:spLocks noChangeArrowheads="1"/>
          </p:cNvSpPr>
          <p:nvPr/>
        </p:nvSpPr>
        <p:spPr bwMode="auto">
          <a:xfrm>
            <a:off x="427038" y="5824538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 ½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8815" name="Text Box 47"/>
          <p:cNvSpPr txBox="1">
            <a:spLocks noChangeArrowheads="1"/>
          </p:cNvSpPr>
          <p:nvPr/>
        </p:nvSpPr>
        <p:spPr bwMode="auto">
          <a:xfrm>
            <a:off x="382588" y="6143625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 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J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=  J   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y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y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=  J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(-</a:t>
            </a:r>
            <a:r>
              <a:rPr lang="de-DE" sz="1400">
                <a:solidFill>
                  <a:schemeClr val="tx1"/>
                </a:solidFill>
              </a:rPr>
              <a:t>i ) ½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i ½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88816" name="Text Box 48"/>
          <p:cNvSpPr txBox="1">
            <a:spLocks noChangeArrowheads="1"/>
          </p:cNvSpPr>
          <p:nvPr/>
        </p:nvSpPr>
        <p:spPr bwMode="auto">
          <a:xfrm>
            <a:off x="5341938" y="4352925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tx1"/>
                </a:solidFill>
              </a:rPr>
              <a:t>+ 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800">
                <a:solidFill>
                  <a:schemeClr val="tx1"/>
                </a:solidFill>
              </a:rPr>
              <a:t>)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 =   J/2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88817" name="Text Box 49"/>
          <p:cNvSpPr txBox="1">
            <a:spLocks noChangeArrowheads="1"/>
          </p:cNvSpPr>
          <p:nvPr/>
        </p:nvSpPr>
        <p:spPr bwMode="auto">
          <a:xfrm>
            <a:off x="5327650" y="4824413"/>
            <a:ext cx="330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J</a:t>
            </a:r>
            <a:r>
              <a:rPr lang="de-DE" sz="1800">
                <a:solidFill>
                  <a:schemeClr val="tx1"/>
                </a:solidFill>
              </a:rPr>
              <a:t>( </a:t>
            </a:r>
            <a:r>
              <a:rPr lang="de-DE" sz="1400">
                <a:solidFill>
                  <a:schemeClr val="tx1"/>
                </a:solidFill>
              </a:rPr>
              <a:t>I </a:t>
            </a:r>
            <a:r>
              <a:rPr lang="de-DE" sz="1400" baseline="-25000">
                <a:solidFill>
                  <a:schemeClr val="tx1"/>
                </a:solidFill>
              </a:rPr>
              <a:t>x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x   </a:t>
            </a:r>
            <a:r>
              <a:rPr lang="de-DE" sz="1400">
                <a:solidFill>
                  <a:schemeClr val="tx1"/>
                </a:solidFill>
              </a:rPr>
              <a:t>+ I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400">
                <a:solidFill>
                  <a:schemeClr val="tx1"/>
                </a:solidFill>
              </a:rPr>
              <a:t>S </a:t>
            </a:r>
            <a:r>
              <a:rPr lang="de-DE" sz="1400" baseline="-25000">
                <a:solidFill>
                  <a:schemeClr val="tx1"/>
                </a:solidFill>
              </a:rPr>
              <a:t>y </a:t>
            </a:r>
            <a:r>
              <a:rPr lang="de-DE" sz="1800">
                <a:solidFill>
                  <a:schemeClr val="tx1"/>
                </a:solidFill>
              </a:rPr>
              <a:t>)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=   J/2 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</a:p>
        </p:txBody>
      </p:sp>
      <p:pic>
        <p:nvPicPr>
          <p:cNvPr id="288818" name="Picture 5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  <p:bldP spid="288774" grpId="0"/>
      <p:bldP spid="288775" grpId="0"/>
      <p:bldP spid="288776" grpId="0"/>
      <p:bldP spid="288790" grpId="0"/>
      <p:bldP spid="288791" grpId="0"/>
      <p:bldP spid="288792" grpId="0"/>
      <p:bldP spid="288793" grpId="0"/>
      <p:bldP spid="288794" grpId="0"/>
      <p:bldP spid="288795" grpId="0"/>
      <p:bldP spid="288814" grpId="0"/>
      <p:bldP spid="288815" grpId="0"/>
      <p:bldP spid="288816" grpId="0"/>
      <p:bldP spid="2888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2633663" y="95885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1962150" y="1273175"/>
            <a:ext cx="55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528638" y="671513"/>
            <a:ext cx="4000500" cy="135731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1176338" y="10017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2819400" y="7016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3748088" y="687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3776663" y="9445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3776663" y="12160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2176463" y="7159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1162050" y="15732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2819400" y="15303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2133600" y="15446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1000125" y="674688"/>
            <a:ext cx="842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3357563" y="1460500"/>
            <a:ext cx="1128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89809" name="Text Box 17"/>
          <p:cNvSpPr txBox="1">
            <a:spLocks noChangeArrowheads="1"/>
          </p:cNvSpPr>
          <p:nvPr/>
        </p:nvSpPr>
        <p:spPr bwMode="auto">
          <a:xfrm>
            <a:off x="1914525" y="944563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2514600" y="125888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89811" name="Rectangle 19"/>
          <p:cNvSpPr>
            <a:spLocks noChangeArrowheads="1"/>
          </p:cNvSpPr>
          <p:nvPr/>
        </p:nvSpPr>
        <p:spPr bwMode="auto">
          <a:xfrm>
            <a:off x="1162050" y="12588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237581" y="4353379"/>
            <a:ext cx="8167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H  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= 1/Ö 2 ( -</a:t>
            </a:r>
            <a:r>
              <a:rPr lang="de-DE" sz="1400" dirty="0">
                <a:solidFill>
                  <a:schemeClr val="tx1"/>
                </a:solidFill>
              </a:rPr>
              <a:t>  J/4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 dirty="0">
                <a:solidFill>
                  <a:schemeClr val="tx1"/>
                </a:solidFill>
              </a:rPr>
              <a:t> J/2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 dirty="0">
                <a:solidFill>
                  <a:schemeClr val="tx1"/>
                </a:solidFill>
              </a:rPr>
              <a:t>  J/4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 dirty="0">
                <a:solidFill>
                  <a:schemeClr val="tx1"/>
                </a:solidFill>
              </a:rPr>
              <a:t> J/2 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 = </a:t>
            </a:r>
            <a:r>
              <a:rPr lang="de-DE" sz="1400" dirty="0">
                <a:solidFill>
                  <a:schemeClr val="tx1"/>
                </a:solidFill>
              </a:rPr>
              <a:t>J/4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 dirty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) 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209006" y="4810579"/>
            <a:ext cx="858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H  1/Ö 2 (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= 1/Ö 2 ( -</a:t>
            </a:r>
            <a:r>
              <a:rPr lang="de-DE" sz="1400">
                <a:solidFill>
                  <a:schemeClr val="tx1"/>
                </a:solidFill>
              </a:rPr>
              <a:t>  J/4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+</a:t>
            </a:r>
            <a:r>
              <a:rPr lang="de-DE" sz="1400">
                <a:solidFill>
                  <a:schemeClr val="tx1"/>
                </a:solidFill>
              </a:rPr>
              <a:t> J/2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 J/4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</a:t>
            </a:r>
            <a:r>
              <a:rPr lang="de-DE" sz="1400">
                <a:solidFill>
                  <a:schemeClr val="tx1"/>
                </a:solidFill>
              </a:rPr>
              <a:t> J/2 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 =  -  </a:t>
            </a:r>
            <a:r>
              <a:rPr lang="de-DE" sz="1400">
                <a:solidFill>
                  <a:schemeClr val="tx1"/>
                </a:solidFill>
              </a:rPr>
              <a:t>J 3/4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1/Ö 2 (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</a:p>
        </p:txBody>
      </p:sp>
      <p:grpSp>
        <p:nvGrpSpPr>
          <p:cNvPr id="289814" name="Group 22"/>
          <p:cNvGrpSpPr>
            <a:grpSpLocks/>
          </p:cNvGrpSpPr>
          <p:nvPr/>
        </p:nvGrpSpPr>
        <p:grpSpPr bwMode="auto">
          <a:xfrm>
            <a:off x="511901" y="2626044"/>
            <a:ext cx="4000500" cy="1357312"/>
            <a:chOff x="324" y="2736"/>
            <a:chExt cx="2520" cy="855"/>
          </a:xfrm>
        </p:grpSpPr>
        <p:sp>
          <p:nvSpPr>
            <p:cNvPr id="289815" name="AutoShape 23"/>
            <p:cNvSpPr>
              <a:spLocks noChangeArrowheads="1"/>
            </p:cNvSpPr>
            <p:nvPr/>
          </p:nvSpPr>
          <p:spPr bwMode="auto">
            <a:xfrm>
              <a:off x="324" y="2736"/>
              <a:ext cx="2520" cy="85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9816" name="Rectangle 24"/>
            <p:cNvSpPr>
              <a:spLocks noChangeArrowheads="1"/>
            </p:cNvSpPr>
            <p:nvPr/>
          </p:nvSpPr>
          <p:spPr bwMode="auto">
            <a:xfrm>
              <a:off x="732" y="294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7" name="Rectangle 25"/>
            <p:cNvSpPr>
              <a:spLocks noChangeArrowheads="1"/>
            </p:cNvSpPr>
            <p:nvPr/>
          </p:nvSpPr>
          <p:spPr bwMode="auto">
            <a:xfrm>
              <a:off x="1794" y="275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8" name="Rectangle 26"/>
            <p:cNvSpPr>
              <a:spLocks noChangeArrowheads="1"/>
            </p:cNvSpPr>
            <p:nvPr/>
          </p:nvSpPr>
          <p:spPr bwMode="auto">
            <a:xfrm>
              <a:off x="2352" y="274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19" name="Rectangle 27"/>
            <p:cNvSpPr>
              <a:spLocks noChangeArrowheads="1"/>
            </p:cNvSpPr>
            <p:nvPr/>
          </p:nvSpPr>
          <p:spPr bwMode="auto">
            <a:xfrm>
              <a:off x="1776" y="291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0" name="Rectangle 28"/>
            <p:cNvSpPr>
              <a:spLocks noChangeArrowheads="1"/>
            </p:cNvSpPr>
            <p:nvPr/>
          </p:nvSpPr>
          <p:spPr bwMode="auto">
            <a:xfrm>
              <a:off x="2370" y="290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1" name="Rectangle 29"/>
            <p:cNvSpPr>
              <a:spLocks noChangeArrowheads="1"/>
            </p:cNvSpPr>
            <p:nvPr/>
          </p:nvSpPr>
          <p:spPr bwMode="auto">
            <a:xfrm>
              <a:off x="2370" y="307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2" name="Rectangle 30"/>
            <p:cNvSpPr>
              <a:spLocks noChangeArrowheads="1"/>
            </p:cNvSpPr>
            <p:nvPr/>
          </p:nvSpPr>
          <p:spPr bwMode="auto">
            <a:xfrm>
              <a:off x="1362" y="276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3" name="Rectangle 31"/>
            <p:cNvSpPr>
              <a:spLocks noChangeArrowheads="1"/>
            </p:cNvSpPr>
            <p:nvPr/>
          </p:nvSpPr>
          <p:spPr bwMode="auto">
            <a:xfrm>
              <a:off x="723" y="33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4" name="Rectangle 32"/>
            <p:cNvSpPr>
              <a:spLocks noChangeArrowheads="1"/>
            </p:cNvSpPr>
            <p:nvPr/>
          </p:nvSpPr>
          <p:spPr bwMode="auto">
            <a:xfrm>
              <a:off x="1767" y="327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5" name="Rectangle 33"/>
            <p:cNvSpPr>
              <a:spLocks noChangeArrowheads="1"/>
            </p:cNvSpPr>
            <p:nvPr/>
          </p:nvSpPr>
          <p:spPr bwMode="auto">
            <a:xfrm>
              <a:off x="1335" y="328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26" name="Text Box 34"/>
            <p:cNvSpPr txBox="1">
              <a:spLocks noChangeArrowheads="1"/>
            </p:cNvSpPr>
            <p:nvPr/>
          </p:nvSpPr>
          <p:spPr bwMode="auto">
            <a:xfrm>
              <a:off x="621" y="2738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 dirty="0" err="1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 dirty="0">
                  <a:solidFill>
                    <a:schemeClr val="tx1"/>
                  </a:solidFill>
                </a:rPr>
                <a:t> J/4</a:t>
              </a:r>
              <a:endParaRPr lang="de-DE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9827" name="Text Box 35"/>
            <p:cNvSpPr txBox="1">
              <a:spLocks noChangeArrowheads="1"/>
            </p:cNvSpPr>
            <p:nvPr/>
          </p:nvSpPr>
          <p:spPr bwMode="auto">
            <a:xfrm>
              <a:off x="2106" y="3233"/>
              <a:ext cx="7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FF3300"/>
                  </a:solidFill>
                  <a:latin typeface="Symbol" pitchFamily="18" charset="2"/>
                </a:rPr>
                <a:t>-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</a:p>
          </p:txBody>
        </p:sp>
        <p:sp>
          <p:nvSpPr>
            <p:cNvPr id="289828" name="Text Box 36"/>
            <p:cNvSpPr txBox="1">
              <a:spLocks noChangeArrowheads="1"/>
            </p:cNvSpPr>
            <p:nvPr/>
          </p:nvSpPr>
          <p:spPr bwMode="auto">
            <a:xfrm>
              <a:off x="1197" y="295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9829" name="Text Box 37"/>
            <p:cNvSpPr txBox="1">
              <a:spLocks noChangeArrowheads="1"/>
            </p:cNvSpPr>
            <p:nvPr/>
          </p:nvSpPr>
          <p:spPr bwMode="auto">
            <a:xfrm>
              <a:off x="1584" y="3088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- 3/4 </a:t>
              </a:r>
              <a:r>
                <a:rPr lang="de-DE" sz="1400">
                  <a:solidFill>
                    <a:schemeClr val="tx1"/>
                  </a:solidFill>
                </a:rPr>
                <a:t>  J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89830" name="Rectangle 38"/>
            <p:cNvSpPr>
              <a:spLocks noChangeArrowheads="1"/>
            </p:cNvSpPr>
            <p:nvPr/>
          </p:nvSpPr>
          <p:spPr bwMode="auto">
            <a:xfrm>
              <a:off x="723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89831" name="Rectangle 39"/>
            <p:cNvSpPr>
              <a:spLocks noChangeArrowheads="1"/>
            </p:cNvSpPr>
            <p:nvPr/>
          </p:nvSpPr>
          <p:spPr bwMode="auto">
            <a:xfrm>
              <a:off x="1344" y="310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185012" y="5333365"/>
            <a:ext cx="86947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W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 , </a:t>
            </a:r>
            <a:r>
              <a:rPr lang="de-DE" sz="1800" baseline="-25000" dirty="0">
                <a:solidFill>
                  <a:schemeClr val="tx1"/>
                </a:solidFill>
              </a:rPr>
              <a:t>( 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b - </a:t>
            </a:r>
            <a:r>
              <a:rPr lang="de-DE" sz="1800" baseline="-250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800" baseline="-250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800" baseline="-25000" dirty="0">
                <a:solidFill>
                  <a:schemeClr val="tx1"/>
                </a:solidFill>
              </a:rPr>
              <a:t> )</a:t>
            </a:r>
            <a:r>
              <a:rPr lang="de-DE" sz="1400" dirty="0">
                <a:solidFill>
                  <a:schemeClr val="tx1"/>
                </a:solidFill>
              </a:rPr>
              <a:t>=  </a:t>
            </a:r>
          </a:p>
          <a:p>
            <a:pPr>
              <a:buFont typeface="Symbol" pitchFamily="18" charset="2"/>
              <a:buNone/>
            </a:pP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   </a:t>
            </a:r>
            <a:r>
              <a:rPr lang="de-DE" sz="1400" dirty="0">
                <a:solidFill>
                  <a:schemeClr val="tx1"/>
                </a:solidFill>
              </a:rPr>
              <a:t>+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tx1"/>
                </a:solidFill>
              </a:rPr>
              <a:t>|( 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 -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 )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400" dirty="0">
                <a:solidFill>
                  <a:schemeClr val="tx1"/>
                </a:solidFill>
              </a:rPr>
              <a:t>   = (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</a:rPr>
              <a:t>I </a:t>
            </a:r>
            <a:r>
              <a:rPr lang="de-DE" sz="1400" baseline="-25000" dirty="0">
                <a:solidFill>
                  <a:schemeClr val="accent1"/>
                </a:solidFill>
              </a:rPr>
              <a:t>x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 dirty="0">
                <a:solidFill>
                  <a:srgbClr val="FF3300"/>
                </a:solidFill>
              </a:rPr>
              <a:t>S </a:t>
            </a:r>
            <a:r>
              <a:rPr lang="de-DE" sz="1400" baseline="-25000" dirty="0">
                <a:solidFill>
                  <a:srgbClr val="FF3300"/>
                </a:solidFill>
              </a:rPr>
              <a:t>x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 </a:t>
            </a:r>
            <a:r>
              <a:rPr lang="de-DE" sz="1800" baseline="30000" dirty="0">
                <a:solidFill>
                  <a:schemeClr val="tx1"/>
                </a:solidFill>
              </a:rPr>
              <a:t>2  </a:t>
            </a:r>
          </a:p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= (½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 - </a:t>
            </a:r>
            <a:r>
              <a:rPr lang="de-DE" sz="1400" dirty="0">
                <a:solidFill>
                  <a:schemeClr val="tx1"/>
                </a:solidFill>
              </a:rPr>
              <a:t>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+½</a:t>
            </a:r>
            <a:r>
              <a:rPr lang="de-DE" dirty="0">
                <a:solidFill>
                  <a:schemeClr val="tx1"/>
                </a:solidFill>
              </a:rPr>
              <a:t>&lt;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</a:rPr>
              <a:t>| </a:t>
            </a:r>
            <a:r>
              <a:rPr lang="de-DE" sz="1400" dirty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&gt;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800" baseline="30000" dirty="0">
                <a:solidFill>
                  <a:schemeClr val="tx1"/>
                </a:solidFill>
              </a:rPr>
              <a:t>2 </a:t>
            </a:r>
            <a:r>
              <a:rPr lang="de-DE" sz="1800" dirty="0">
                <a:solidFill>
                  <a:schemeClr val="tx1"/>
                </a:solidFill>
              </a:rPr>
              <a:t>= 0</a:t>
            </a:r>
          </a:p>
          <a:p>
            <a:pPr>
              <a:buFont typeface="Symbol" pitchFamily="18" charset="2"/>
              <a:buNone/>
            </a:pPr>
            <a:endParaRPr lang="de-DE" sz="1800" baseline="30000" dirty="0">
              <a:solidFill>
                <a:schemeClr val="tx1"/>
              </a:solidFill>
            </a:endParaRPr>
          </a:p>
        </p:txBody>
      </p:sp>
      <p:pic>
        <p:nvPicPr>
          <p:cNvPr id="289834" name="Picture 4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6495588" y="2422003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5852754" y="940597"/>
            <a:ext cx="14288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222517" y="507210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6243279" y="141843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6206830" y="1137922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endParaRPr lang="de-DE" dirty="0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6294553" y="3477972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6258104" y="3197459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</a:t>
            </a:r>
            <a:r>
              <a:rPr lang="de-DE" sz="14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endParaRPr lang="de-DE" dirty="0"/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6268916" y="2375565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7379870" y="2597756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5896985" y="2086519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1/Ö 2 (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  +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) 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7654956" y="2317255"/>
            <a:ext cx="1651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1/Ö 2 (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a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  - </a:t>
            </a:r>
            <a:r>
              <a:rPr lang="de-DE" sz="1400" dirty="0" smtClean="0">
                <a:solidFill>
                  <a:srgbClr val="00CC99"/>
                </a:solidFill>
                <a:latin typeface="Symbol" pitchFamily="18" charset="2"/>
              </a:rPr>
              <a:t>b </a:t>
            </a:r>
            <a:r>
              <a:rPr lang="de-DE" sz="1400" dirty="0" smtClean="0">
                <a:solidFill>
                  <a:srgbClr val="FF3300"/>
                </a:solidFill>
                <a:latin typeface="Symbol" pitchFamily="18" charset="2"/>
              </a:rPr>
              <a:t>a </a:t>
            </a:r>
            <a:r>
              <a:rPr lang="de-DE" sz="1400" dirty="0" smtClean="0">
                <a:solidFill>
                  <a:srgbClr val="000000"/>
                </a:solidFill>
                <a:latin typeface="Symbol" pitchFamily="18" charset="2"/>
              </a:rPr>
              <a:t>) </a:t>
            </a:r>
            <a:endParaRPr lang="de-DE" dirty="0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6469951" y="1473420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080674" y="162784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8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endParaRPr lang="de-DE" dirty="0"/>
          </a:p>
        </p:txBody>
      </p:sp>
      <p:sp>
        <p:nvSpPr>
          <p:cNvPr id="71" name="Rechteck 70"/>
          <p:cNvSpPr/>
          <p:nvPr/>
        </p:nvSpPr>
        <p:spPr>
          <a:xfrm>
            <a:off x="6089219" y="264479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8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endParaRPr lang="de-DE" dirty="0"/>
          </a:p>
        </p:txBody>
      </p:sp>
      <p:sp>
        <p:nvSpPr>
          <p:cNvPr id="72" name="Line 4"/>
          <p:cNvSpPr>
            <a:spLocks noChangeShapeType="1"/>
          </p:cNvSpPr>
          <p:nvPr/>
        </p:nvSpPr>
        <p:spPr bwMode="auto">
          <a:xfrm>
            <a:off x="6606683" y="1490510"/>
            <a:ext cx="981981" cy="104759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 flipH="1">
            <a:off x="6528988" y="2627102"/>
            <a:ext cx="1060462" cy="825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cxnSp>
        <p:nvCxnSpPr>
          <p:cNvPr id="75" name="Gerade Verbindung 74"/>
          <p:cNvCxnSpPr/>
          <p:nvPr/>
        </p:nvCxnSpPr>
        <p:spPr bwMode="auto">
          <a:xfrm flipV="1">
            <a:off x="7050281" y="1931350"/>
            <a:ext cx="230736" cy="1538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>
            <a:off x="7067372" y="2862840"/>
            <a:ext cx="222190" cy="188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hteck 77"/>
          <p:cNvSpPr/>
          <p:nvPr/>
        </p:nvSpPr>
        <p:spPr>
          <a:xfrm>
            <a:off x="7085250" y="1583843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2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r>
              <a:rPr lang="de-DE" sz="1200" dirty="0" smtClean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de-DE" sz="1200" dirty="0" smtClean="0">
                <a:solidFill>
                  <a:srgbClr val="000000"/>
                </a:solidFill>
              </a:rPr>
              <a:t> J/2</a:t>
            </a:r>
            <a:endParaRPr lang="de-DE" sz="1200" baseline="-25000" dirty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7435628" y="2916987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de-DE" sz="1200" baseline="-25000" dirty="0" err="1" smtClean="0">
                <a:solidFill>
                  <a:srgbClr val="000000"/>
                </a:solidFill>
                <a:latin typeface="Symbol" pitchFamily="18" charset="2"/>
              </a:rPr>
              <a:t>I</a:t>
            </a:r>
            <a:r>
              <a:rPr lang="de-DE" sz="1200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de-DE" sz="1200" dirty="0" smtClean="0">
                <a:solidFill>
                  <a:srgbClr val="000000"/>
                </a:solidFill>
              </a:rPr>
              <a:t> J/2</a:t>
            </a:r>
            <a:endParaRPr lang="de-DE" sz="1200" baseline="-25000" dirty="0">
              <a:solidFill>
                <a:srgbClr val="000000"/>
              </a:solidFill>
            </a:endParaRPr>
          </a:p>
        </p:txBody>
      </p:sp>
      <p:sp>
        <p:nvSpPr>
          <p:cNvPr id="74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Scalar Coupling (Strong ,  A2 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2" grpId="0"/>
      <p:bldP spid="2898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63538" y="822034"/>
            <a:ext cx="509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Hamiltonian            </a:t>
            </a:r>
            <a:r>
              <a:rPr lang="de-DE" sz="1400" dirty="0">
                <a:solidFill>
                  <a:schemeClr val="tx1"/>
                </a:solidFill>
              </a:rPr>
              <a:t>: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JI S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334963" y="1214146"/>
            <a:ext cx="701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dirty="0">
                <a:solidFill>
                  <a:schemeClr val="tx1"/>
                </a:solidFill>
              </a:rPr>
              <a:t>                                         H   =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 dirty="0">
                <a:solidFill>
                  <a:schemeClr val="tx1"/>
                </a:solidFill>
              </a:rPr>
              <a:t>  I </a:t>
            </a:r>
            <a:r>
              <a:rPr lang="de-DE" sz="1400" baseline="-25000" dirty="0">
                <a:solidFill>
                  <a:schemeClr val="tx1"/>
                </a:solidFill>
              </a:rPr>
              <a:t>z    </a:t>
            </a:r>
            <a:r>
              <a:rPr lang="de-DE" sz="1400" dirty="0">
                <a:solidFill>
                  <a:schemeClr val="tx1"/>
                </a:solidFill>
              </a:rPr>
              <a:t>+   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 dirty="0" err="1">
                <a:solidFill>
                  <a:schemeClr val="tx1"/>
                </a:solidFill>
              </a:rPr>
              <a:t>S</a:t>
            </a:r>
            <a:r>
              <a:rPr lang="de-DE" sz="1400" dirty="0">
                <a:solidFill>
                  <a:schemeClr val="tx1"/>
                </a:solidFill>
              </a:rPr>
              <a:t>  S </a:t>
            </a:r>
            <a:r>
              <a:rPr lang="de-DE" sz="1400" baseline="-25000" dirty="0">
                <a:solidFill>
                  <a:schemeClr val="tx1"/>
                </a:solidFill>
              </a:rPr>
              <a:t>z     </a:t>
            </a:r>
            <a:r>
              <a:rPr lang="de-DE" sz="1400" dirty="0">
                <a:solidFill>
                  <a:schemeClr val="tx1"/>
                </a:solidFill>
              </a:rPr>
              <a:t>+    J</a:t>
            </a:r>
            <a:r>
              <a:rPr lang="de-DE" sz="1800" dirty="0">
                <a:solidFill>
                  <a:schemeClr val="tx1"/>
                </a:solidFill>
              </a:rPr>
              <a:t>(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x </a:t>
            </a:r>
            <a:r>
              <a:rPr lang="de-DE" sz="1800" dirty="0">
                <a:solidFill>
                  <a:schemeClr val="tx1"/>
                </a:solidFill>
              </a:rPr>
              <a:t> 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y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y  </a:t>
            </a:r>
            <a:r>
              <a:rPr lang="de-DE" sz="1800" dirty="0">
                <a:solidFill>
                  <a:schemeClr val="tx1"/>
                </a:solidFill>
              </a:rPr>
              <a:t>+  </a:t>
            </a:r>
            <a:r>
              <a:rPr lang="de-DE" sz="1400" dirty="0">
                <a:solidFill>
                  <a:schemeClr val="tx1"/>
                </a:solidFill>
              </a:rPr>
              <a:t>I </a:t>
            </a:r>
            <a:r>
              <a:rPr lang="de-DE" sz="1400" baseline="-25000" dirty="0">
                <a:solidFill>
                  <a:schemeClr val="tx1"/>
                </a:solidFill>
              </a:rPr>
              <a:t>z </a:t>
            </a:r>
            <a:r>
              <a:rPr lang="de-DE" sz="1400" dirty="0">
                <a:solidFill>
                  <a:schemeClr val="tx1"/>
                </a:solidFill>
              </a:rPr>
              <a:t>S </a:t>
            </a:r>
            <a:r>
              <a:rPr lang="de-DE" sz="1400" baseline="-25000" dirty="0">
                <a:solidFill>
                  <a:schemeClr val="tx1"/>
                </a:solidFill>
              </a:rPr>
              <a:t>z  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862513" y="1272884"/>
            <a:ext cx="1247775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0822" name="Group 6"/>
          <p:cNvGrpSpPr>
            <a:grpSpLocks/>
          </p:cNvGrpSpPr>
          <p:nvPr/>
        </p:nvGrpSpPr>
        <p:grpSpPr bwMode="auto">
          <a:xfrm>
            <a:off x="284163" y="1658646"/>
            <a:ext cx="6829425" cy="1958975"/>
            <a:chOff x="188" y="1194"/>
            <a:chExt cx="4302" cy="1234"/>
          </a:xfrm>
        </p:grpSpPr>
        <p:sp>
          <p:nvSpPr>
            <p:cNvPr id="290823" name="Text Box 7"/>
            <p:cNvSpPr txBox="1">
              <a:spLocks noChangeArrowheads="1"/>
            </p:cNvSpPr>
            <p:nvPr/>
          </p:nvSpPr>
          <p:spPr bwMode="auto">
            <a:xfrm>
              <a:off x="1232" y="1493"/>
              <a:ext cx="11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4" name="Text Box 8"/>
            <p:cNvSpPr txBox="1">
              <a:spLocks noChangeArrowheads="1"/>
            </p:cNvSpPr>
            <p:nvPr/>
          </p:nvSpPr>
          <p:spPr bwMode="auto">
            <a:xfrm>
              <a:off x="2258" y="1759"/>
              <a:ext cx="10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  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5" name="Text Box 9"/>
            <p:cNvSpPr txBox="1">
              <a:spLocks noChangeArrowheads="1"/>
            </p:cNvSpPr>
            <p:nvPr/>
          </p:nvSpPr>
          <p:spPr bwMode="auto">
            <a:xfrm>
              <a:off x="287" y="1242"/>
              <a:ext cx="10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>
                  <a:solidFill>
                    <a:schemeClr val="tx1"/>
                  </a:solidFill>
                </a:rPr>
                <a:t> +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6" name="Text Box 10"/>
            <p:cNvSpPr txBox="1">
              <a:spLocks noChangeArrowheads="1"/>
            </p:cNvSpPr>
            <p:nvPr/>
          </p:nvSpPr>
          <p:spPr bwMode="auto">
            <a:xfrm>
              <a:off x="3302" y="2035"/>
              <a:ext cx="1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I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r>
                <a:rPr lang="de-DE" sz="1400">
                  <a:solidFill>
                    <a:schemeClr val="tx1"/>
                  </a:solidFill>
                </a:rPr>
                <a:t> ½ </a:t>
              </a:r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>
                  <a:solidFill>
                    <a:schemeClr val="tx1"/>
                  </a:solidFill>
                </a:rPr>
                <a:t>S </a:t>
              </a:r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 </a:t>
              </a:r>
              <a:r>
                <a:rPr lang="de-DE" sz="1400">
                  <a:solidFill>
                    <a:schemeClr val="tx1"/>
                  </a:solidFill>
                </a:rPr>
                <a:t> J/4</a:t>
              </a:r>
              <a:endParaRPr lang="de-DE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290827" name="Rectangle 11"/>
            <p:cNvSpPr>
              <a:spLocks noChangeArrowheads="1"/>
            </p:cNvSpPr>
            <p:nvPr/>
          </p:nvSpPr>
          <p:spPr bwMode="auto">
            <a:xfrm>
              <a:off x="1541" y="1799"/>
              <a:ext cx="3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J/2</a:t>
              </a:r>
            </a:p>
          </p:txBody>
        </p:sp>
        <p:sp>
          <p:nvSpPr>
            <p:cNvPr id="290828" name="Rectangle 12"/>
            <p:cNvSpPr>
              <a:spLocks noChangeArrowheads="1"/>
            </p:cNvSpPr>
            <p:nvPr/>
          </p:nvSpPr>
          <p:spPr bwMode="auto">
            <a:xfrm>
              <a:off x="2603" y="1502"/>
              <a:ext cx="3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+</a:t>
              </a:r>
              <a:r>
                <a:rPr lang="de-DE" sz="1400">
                  <a:solidFill>
                    <a:schemeClr val="tx1"/>
                  </a:solidFill>
                </a:rPr>
                <a:t> J/2</a:t>
              </a:r>
            </a:p>
          </p:txBody>
        </p:sp>
        <p:sp>
          <p:nvSpPr>
            <p:cNvPr id="290829" name="Rectangle 13"/>
            <p:cNvSpPr>
              <a:spLocks noChangeArrowheads="1"/>
            </p:cNvSpPr>
            <p:nvPr/>
          </p:nvSpPr>
          <p:spPr bwMode="auto">
            <a:xfrm>
              <a:off x="596" y="152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0" name="Rectangle 14"/>
            <p:cNvSpPr>
              <a:spLocks noChangeArrowheads="1"/>
            </p:cNvSpPr>
            <p:nvPr/>
          </p:nvSpPr>
          <p:spPr bwMode="auto">
            <a:xfrm>
              <a:off x="1667" y="125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1" name="Rectangle 15"/>
            <p:cNvSpPr>
              <a:spLocks noChangeArrowheads="1"/>
            </p:cNvSpPr>
            <p:nvPr/>
          </p:nvSpPr>
          <p:spPr bwMode="auto">
            <a:xfrm>
              <a:off x="2729" y="125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2" name="Rectangle 16"/>
            <p:cNvSpPr>
              <a:spLocks noChangeArrowheads="1"/>
            </p:cNvSpPr>
            <p:nvPr/>
          </p:nvSpPr>
          <p:spPr bwMode="auto">
            <a:xfrm>
              <a:off x="3881" y="125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3" name="Rectangle 17"/>
            <p:cNvSpPr>
              <a:spLocks noChangeArrowheads="1"/>
            </p:cNvSpPr>
            <p:nvPr/>
          </p:nvSpPr>
          <p:spPr bwMode="auto">
            <a:xfrm>
              <a:off x="3872" y="152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4" name="Rectangle 18"/>
            <p:cNvSpPr>
              <a:spLocks noChangeArrowheads="1"/>
            </p:cNvSpPr>
            <p:nvPr/>
          </p:nvSpPr>
          <p:spPr bwMode="auto">
            <a:xfrm>
              <a:off x="3881" y="179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5" name="Rectangle 19"/>
            <p:cNvSpPr>
              <a:spLocks noChangeArrowheads="1"/>
            </p:cNvSpPr>
            <p:nvPr/>
          </p:nvSpPr>
          <p:spPr bwMode="auto">
            <a:xfrm>
              <a:off x="623" y="178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623" y="211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1658" y="210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8" name="Rectangle 22"/>
            <p:cNvSpPr>
              <a:spLocks noChangeArrowheads="1"/>
            </p:cNvSpPr>
            <p:nvPr/>
          </p:nvSpPr>
          <p:spPr bwMode="auto">
            <a:xfrm>
              <a:off x="2693" y="209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90839" name="AutoShape 23"/>
            <p:cNvSpPr>
              <a:spLocks noChangeArrowheads="1"/>
            </p:cNvSpPr>
            <p:nvPr/>
          </p:nvSpPr>
          <p:spPr bwMode="auto">
            <a:xfrm>
              <a:off x="188" y="1194"/>
              <a:ext cx="4302" cy="123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90840" name="Group 24"/>
          <p:cNvGrpSpPr>
            <a:grpSpLocks/>
          </p:cNvGrpSpPr>
          <p:nvPr/>
        </p:nvGrpSpPr>
        <p:grpSpPr bwMode="auto">
          <a:xfrm>
            <a:off x="493713" y="1766596"/>
            <a:ext cx="6473825" cy="1639888"/>
            <a:chOff x="320" y="1262"/>
            <a:chExt cx="4078" cy="1033"/>
          </a:xfrm>
        </p:grpSpPr>
        <p:sp>
          <p:nvSpPr>
            <p:cNvPr id="290841" name="Rectangle 25"/>
            <p:cNvSpPr>
              <a:spLocks noChangeArrowheads="1"/>
            </p:cNvSpPr>
            <p:nvPr/>
          </p:nvSpPr>
          <p:spPr bwMode="auto">
            <a:xfrm>
              <a:off x="320" y="1262"/>
              <a:ext cx="951" cy="22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1262" y="1491"/>
              <a:ext cx="2048" cy="5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19" y="2012"/>
              <a:ext cx="1079" cy="28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90844" name="Group 28"/>
          <p:cNvGrpSpPr>
            <a:grpSpLocks/>
          </p:cNvGrpSpPr>
          <p:nvPr/>
        </p:nvGrpSpPr>
        <p:grpSpPr bwMode="auto">
          <a:xfrm>
            <a:off x="7562850" y="1722146"/>
            <a:ext cx="652463" cy="1698625"/>
            <a:chOff x="4773" y="1234"/>
            <a:chExt cx="411" cy="1070"/>
          </a:xfrm>
        </p:grpSpPr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19" y="1244"/>
              <a:ext cx="2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0846" name="Rectangle 30"/>
            <p:cNvSpPr>
              <a:spLocks noChangeArrowheads="1"/>
            </p:cNvSpPr>
            <p:nvPr/>
          </p:nvSpPr>
          <p:spPr bwMode="auto">
            <a:xfrm>
              <a:off x="4845" y="2039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00CC99"/>
                  </a:solidFill>
                  <a:latin typeface="Symbol" pitchFamily="18" charset="2"/>
                </a:rPr>
                <a:t>b 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0847" name="Rectangle 31"/>
            <p:cNvSpPr>
              <a:spLocks noChangeArrowheads="1"/>
            </p:cNvSpPr>
            <p:nvPr/>
          </p:nvSpPr>
          <p:spPr bwMode="auto">
            <a:xfrm>
              <a:off x="4837" y="1481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a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0848" name="Rectangle 32"/>
            <p:cNvSpPr>
              <a:spLocks noChangeArrowheads="1"/>
            </p:cNvSpPr>
            <p:nvPr/>
          </p:nvSpPr>
          <p:spPr bwMode="auto">
            <a:xfrm>
              <a:off x="4846" y="1783"/>
              <a:ext cx="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chemeClr val="accent1"/>
                  </a:solidFill>
                  <a:latin typeface="Symbol" pitchFamily="18" charset="2"/>
                </a:rPr>
                <a:t>b</a:t>
              </a:r>
              <a:r>
                <a:rPr lang="de-DE" sz="1400">
                  <a:solidFill>
                    <a:srgbClr val="FF33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0849" name="AutoShape 33"/>
            <p:cNvSpPr>
              <a:spLocks noChangeArrowheads="1"/>
            </p:cNvSpPr>
            <p:nvPr/>
          </p:nvSpPr>
          <p:spPr bwMode="auto">
            <a:xfrm>
              <a:off x="4773" y="1234"/>
              <a:ext cx="411" cy="107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90850" name="Text Box 34"/>
          <p:cNvSpPr txBox="1">
            <a:spLocks noChangeArrowheads="1"/>
          </p:cNvSpPr>
          <p:nvPr/>
        </p:nvSpPr>
        <p:spPr bwMode="auto">
          <a:xfrm>
            <a:off x="1011238" y="4343400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0851" name="Text Box 35"/>
          <p:cNvSpPr txBox="1">
            <a:spLocks noChangeArrowheads="1"/>
          </p:cNvSpPr>
          <p:nvPr/>
        </p:nvSpPr>
        <p:spPr bwMode="auto">
          <a:xfrm>
            <a:off x="2640013" y="47656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0852" name="Rectangle 36"/>
          <p:cNvSpPr>
            <a:spLocks noChangeArrowheads="1"/>
          </p:cNvSpPr>
          <p:nvPr/>
        </p:nvSpPr>
        <p:spPr bwMode="auto">
          <a:xfrm>
            <a:off x="1544638" y="478631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0853" name="Rectangle 37"/>
          <p:cNvSpPr>
            <a:spLocks noChangeArrowheads="1"/>
          </p:cNvSpPr>
          <p:nvPr/>
        </p:nvSpPr>
        <p:spPr bwMode="auto">
          <a:xfrm>
            <a:off x="3319463" y="434340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4006850" y="47593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0855" name="AutoShape 39"/>
          <p:cNvSpPr>
            <a:spLocks noChangeArrowheads="1"/>
          </p:cNvSpPr>
          <p:nvPr/>
        </p:nvSpPr>
        <p:spPr bwMode="auto">
          <a:xfrm>
            <a:off x="863600" y="4275138"/>
            <a:ext cx="3984625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0856" name="Rectangle 40"/>
          <p:cNvSpPr>
            <a:spLocks noChangeArrowheads="1"/>
          </p:cNvSpPr>
          <p:nvPr/>
        </p:nvSpPr>
        <p:spPr bwMode="auto">
          <a:xfrm>
            <a:off x="2149475" y="43275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0857" name="Text Box 41"/>
          <p:cNvSpPr txBox="1">
            <a:spLocks noChangeArrowheads="1"/>
          </p:cNvSpPr>
          <p:nvPr/>
        </p:nvSpPr>
        <p:spPr bwMode="auto">
          <a:xfrm>
            <a:off x="314325" y="4503738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Det</a:t>
            </a:r>
          </a:p>
        </p:txBody>
      </p:sp>
      <p:sp>
        <p:nvSpPr>
          <p:cNvPr id="290858" name="Line 42"/>
          <p:cNvSpPr>
            <a:spLocks noChangeShapeType="1"/>
          </p:cNvSpPr>
          <p:nvPr/>
        </p:nvSpPr>
        <p:spPr bwMode="auto">
          <a:xfrm>
            <a:off x="855663" y="4295775"/>
            <a:ext cx="0" cy="857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0859" name="Line 43"/>
          <p:cNvSpPr>
            <a:spLocks noChangeShapeType="1"/>
          </p:cNvSpPr>
          <p:nvPr/>
        </p:nvSpPr>
        <p:spPr bwMode="auto">
          <a:xfrm>
            <a:off x="4860925" y="4281488"/>
            <a:ext cx="0" cy="857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5008563" y="4486275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0</a:t>
            </a:r>
          </a:p>
        </p:txBody>
      </p:sp>
      <p:sp>
        <p:nvSpPr>
          <p:cNvPr id="290861" name="Text Box 45"/>
          <p:cNvSpPr txBox="1">
            <a:spLocks noChangeArrowheads="1"/>
          </p:cNvSpPr>
          <p:nvPr/>
        </p:nvSpPr>
        <p:spPr bwMode="auto">
          <a:xfrm>
            <a:off x="6396038" y="4314825"/>
            <a:ext cx="232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I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=  </a:t>
            </a:r>
            <a:r>
              <a:rPr lang="de-DE" sz="1400">
                <a:solidFill>
                  <a:schemeClr val="tx1"/>
                </a:solidFill>
              </a:rPr>
              <a:t>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973138" y="5389563"/>
            <a:ext cx="407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>
                <a:solidFill>
                  <a:schemeClr val="tx1"/>
                </a:solidFill>
              </a:rPr>
              <a:t> ¼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(</a:t>
            </a:r>
            <a:r>
              <a:rPr lang="de-DE" sz="1400">
                <a:solidFill>
                  <a:schemeClr val="tx1"/>
                </a:solidFill>
              </a:rPr>
              <a:t> J/4)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+ e </a:t>
            </a:r>
            <a:r>
              <a:rPr lang="de-DE" sz="1400">
                <a:solidFill>
                  <a:schemeClr val="tx1"/>
                </a:solidFill>
              </a:rPr>
              <a:t>J/2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  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</a:t>
            </a:r>
            <a:r>
              <a:rPr lang="de-DE" sz="1400">
                <a:solidFill>
                  <a:schemeClr val="tx1"/>
                </a:solidFill>
              </a:rPr>
              <a:t> /4   =  0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973138" y="5840413"/>
            <a:ext cx="407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e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+ e </a:t>
            </a:r>
            <a:r>
              <a:rPr lang="de-DE" sz="1400">
                <a:solidFill>
                  <a:schemeClr val="tx1"/>
                </a:solidFill>
              </a:rPr>
              <a:t>J/2 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   3/16 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¼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         </a:t>
            </a:r>
            <a:r>
              <a:rPr lang="de-DE" sz="1400">
                <a:solidFill>
                  <a:schemeClr val="tx1"/>
                </a:solidFill>
              </a:rPr>
              <a:t>=  0 </a:t>
            </a:r>
          </a:p>
        </p:txBody>
      </p:sp>
      <p:sp>
        <p:nvSpPr>
          <p:cNvPr id="290864" name="Rectangle 48"/>
          <p:cNvSpPr>
            <a:spLocks noChangeArrowheads="1"/>
          </p:cNvSpPr>
          <p:nvPr/>
        </p:nvSpPr>
        <p:spPr bwMode="auto">
          <a:xfrm>
            <a:off x="958850" y="6261100"/>
            <a:ext cx="488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-  </a:t>
            </a:r>
            <a:r>
              <a:rPr lang="de-DE" sz="1400">
                <a:solidFill>
                  <a:schemeClr val="tx1"/>
                </a:solidFill>
              </a:rPr>
              <a:t>J/4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+/- 1/2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2,3</a:t>
            </a:r>
          </a:p>
        </p:txBody>
      </p:sp>
      <p:sp>
        <p:nvSpPr>
          <p:cNvPr id="290865" name="Rectangle 49"/>
          <p:cNvSpPr>
            <a:spLocks noChangeArrowheads="1"/>
          </p:cNvSpPr>
          <p:nvPr/>
        </p:nvSpPr>
        <p:spPr bwMode="auto">
          <a:xfrm>
            <a:off x="957263" y="3662363"/>
            <a:ext cx="488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1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 , - </a:t>
            </a:r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J/4=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e 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290866" name="Rectangle 50"/>
          <p:cNvSpPr>
            <a:spLocks noChangeArrowheads="1"/>
          </p:cNvSpPr>
          <p:nvPr/>
        </p:nvSpPr>
        <p:spPr bwMode="auto">
          <a:xfrm>
            <a:off x="5849938" y="6188075"/>
            <a:ext cx="488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pic>
        <p:nvPicPr>
          <p:cNvPr id="290867" name="Picture 5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Scalar Coupling (Strong ,  AB  System    )</a:t>
            </a:r>
            <a:endParaRPr lang="en-GB" b="0" dirty="0">
              <a:solidFill>
                <a:srgbClr val="66FFFF"/>
              </a:solidFill>
            </a:endParaRPr>
          </a:p>
        </p:txBody>
      </p:sp>
      <p:grpSp>
        <p:nvGrpSpPr>
          <p:cNvPr id="59" name="Gruppieren 58"/>
          <p:cNvGrpSpPr/>
          <p:nvPr/>
        </p:nvGrpSpPr>
        <p:grpSpPr>
          <a:xfrm>
            <a:off x="362955" y="514350"/>
            <a:ext cx="7011987" cy="307777"/>
            <a:chOff x="362955" y="514350"/>
            <a:chExt cx="7011987" cy="307777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62955" y="514350"/>
              <a:ext cx="70119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1400" dirty="0" smtClean="0">
                  <a:solidFill>
                    <a:schemeClr val="tx1"/>
                  </a:solidFill>
                </a:rPr>
                <a:t> AB  system              </a:t>
              </a:r>
              <a:r>
                <a:rPr lang="de-DE" sz="1400" dirty="0" smtClean="0">
                  <a:solidFill>
                    <a:schemeClr val="tx1"/>
                  </a:solidFill>
                </a:rPr>
                <a:t>:   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I</a:t>
              </a:r>
              <a:r>
                <a:rPr lang="de-DE" sz="1400" dirty="0" smtClean="0">
                  <a:solidFill>
                    <a:schemeClr val="tx1"/>
                  </a:solidFill>
                </a:rPr>
                <a:t>= 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800" baseline="-25000" dirty="0" err="1" smtClean="0">
                  <a:solidFill>
                    <a:schemeClr val="tx1"/>
                  </a:solidFill>
                </a:rPr>
                <a:t>S</a:t>
              </a:r>
              <a:r>
                <a:rPr lang="de-DE" sz="1800" baseline="-25000" dirty="0" smtClean="0">
                  <a:solidFill>
                    <a:schemeClr val="tx1"/>
                  </a:solidFill>
                </a:rPr>
                <a:t>           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400" baseline="-25000" dirty="0" err="1" smtClean="0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de-DE" sz="1400" dirty="0" smtClean="0">
                  <a:solidFill>
                    <a:schemeClr val="tx1"/>
                  </a:solidFill>
                  <a:latin typeface="+mj-lt"/>
                </a:rPr>
                <a:t>- </a:t>
              </a:r>
              <a:r>
                <a:rPr lang="de-DE" sz="1400" dirty="0" err="1" smtClean="0">
                  <a:solidFill>
                    <a:schemeClr val="tx1"/>
                  </a:solidFill>
                  <a:latin typeface="Symbol" pitchFamily="18" charset="2"/>
                </a:rPr>
                <a:t>w</a:t>
              </a:r>
              <a:r>
                <a:rPr lang="de-DE" sz="1400" baseline="-25000" dirty="0" err="1" smtClean="0">
                  <a:solidFill>
                    <a:schemeClr val="tx1"/>
                  </a:solidFill>
                  <a:latin typeface="+mj-lt"/>
                </a:rPr>
                <a:t>I</a:t>
              </a:r>
              <a:r>
                <a:rPr lang="de-DE" sz="1400" dirty="0" smtClean="0">
                  <a:solidFill>
                    <a:schemeClr val="tx1"/>
                  </a:solidFill>
                  <a:latin typeface="+mj-lt"/>
                </a:rPr>
                <a:t>&lt;&lt;J</a:t>
              </a:r>
              <a:endParaRPr lang="de-DE" sz="18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8" name="Gerade Verbindung 57"/>
            <p:cNvCxnSpPr/>
            <p:nvPr/>
          </p:nvCxnSpPr>
          <p:spPr bwMode="auto">
            <a:xfrm rot="5400000">
              <a:off x="2335764" y="666944"/>
              <a:ext cx="205273" cy="93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1" grpId="0"/>
      <p:bldP spid="290852" grpId="0"/>
      <p:bldP spid="290853" grpId="0"/>
      <p:bldP spid="290854" grpId="0"/>
      <p:bldP spid="290855" grpId="0" animBg="1"/>
      <p:bldP spid="290855" grpId="1" animBg="1"/>
      <p:bldP spid="290856" grpId="0"/>
      <p:bldP spid="290857" grpId="0"/>
      <p:bldP spid="290858" grpId="0" animBg="1"/>
      <p:bldP spid="290859" grpId="0" animBg="1"/>
      <p:bldP spid="290860" grpId="0"/>
      <p:bldP spid="290861" grpId="0"/>
      <p:bldP spid="290862" grpId="0"/>
      <p:bldP spid="290863" grpId="0"/>
      <p:bldP spid="290864" grpId="0"/>
      <p:bldP spid="2908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512763"/>
            <a:ext cx="240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4156075" y="1528763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 flipH="1">
            <a:off x="3444875" y="876300"/>
            <a:ext cx="14288" cy="288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2814638" y="442913"/>
            <a:ext cx="65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E, </a:t>
            </a:r>
            <a:r>
              <a:rPr lang="de-DE" sz="1600" dirty="0" err="1">
                <a:solidFill>
                  <a:schemeClr val="tx1"/>
                </a:solidFill>
              </a:rPr>
              <a:t>m</a:t>
            </a:r>
            <a:r>
              <a:rPr lang="de-DE" sz="1600" baseline="-25000" dirty="0" err="1">
                <a:solidFill>
                  <a:schemeClr val="tx1"/>
                </a:solidFill>
              </a:rPr>
              <a:t>z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3835400" y="992188"/>
            <a:ext cx="512763" cy="550862"/>
            <a:chOff x="4021" y="2415"/>
            <a:chExt cx="323" cy="347"/>
          </a:xfrm>
        </p:grpSpPr>
        <p:sp>
          <p:nvSpPr>
            <p:cNvPr id="291848" name="Line 8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49" name="Text Box 9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50" name="Line 10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1851" name="Group 11"/>
          <p:cNvGrpSpPr>
            <a:grpSpLocks/>
          </p:cNvGrpSpPr>
          <p:nvPr/>
        </p:nvGrpSpPr>
        <p:grpSpPr bwMode="auto">
          <a:xfrm>
            <a:off x="6329363" y="3155950"/>
            <a:ext cx="566737" cy="592138"/>
            <a:chOff x="4130" y="3340"/>
            <a:chExt cx="357" cy="373"/>
          </a:xfrm>
        </p:grpSpPr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4130" y="3567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53" name="Text Box 13"/>
            <p:cNvSpPr txBox="1">
              <a:spLocks noChangeArrowheads="1"/>
            </p:cNvSpPr>
            <p:nvPr/>
          </p:nvSpPr>
          <p:spPr bwMode="auto">
            <a:xfrm>
              <a:off x="4301" y="3340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91854" name="Line 14"/>
            <p:cNvSpPr>
              <a:spLocks noChangeShapeType="1"/>
            </p:cNvSpPr>
            <p:nvPr/>
          </p:nvSpPr>
          <p:spPr bwMode="auto">
            <a:xfrm flipH="1" flipV="1">
              <a:off x="4260" y="3448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55" name="Line 15"/>
          <p:cNvSpPr>
            <a:spLocks noChangeShapeType="1"/>
          </p:cNvSpPr>
          <p:nvPr/>
        </p:nvSpPr>
        <p:spPr bwMode="auto">
          <a:xfrm>
            <a:off x="6764338" y="3517900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7035800" y="3157538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grpSp>
        <p:nvGrpSpPr>
          <p:cNvPr id="291857" name="Group 17"/>
          <p:cNvGrpSpPr>
            <a:grpSpLocks/>
          </p:cNvGrpSpPr>
          <p:nvPr/>
        </p:nvGrpSpPr>
        <p:grpSpPr bwMode="auto">
          <a:xfrm>
            <a:off x="4186238" y="2316163"/>
            <a:ext cx="512762" cy="550862"/>
            <a:chOff x="5037" y="2636"/>
            <a:chExt cx="323" cy="347"/>
          </a:xfrm>
        </p:grpSpPr>
        <p:sp>
          <p:nvSpPr>
            <p:cNvPr id="291858" name="Line 18"/>
            <p:cNvSpPr>
              <a:spLocks noChangeShapeType="1"/>
            </p:cNvSpPr>
            <p:nvPr/>
          </p:nvSpPr>
          <p:spPr bwMode="auto">
            <a:xfrm>
              <a:off x="5037" y="2864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59" name="Text Box 19"/>
            <p:cNvSpPr txBox="1">
              <a:spLocks noChangeArrowheads="1"/>
            </p:cNvSpPr>
            <p:nvPr/>
          </p:nvSpPr>
          <p:spPr bwMode="auto">
            <a:xfrm>
              <a:off x="5163" y="2636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60" name="Line 20"/>
            <p:cNvSpPr>
              <a:spLocks noChangeShapeType="1"/>
            </p:cNvSpPr>
            <p:nvPr/>
          </p:nvSpPr>
          <p:spPr bwMode="auto">
            <a:xfrm flipH="1" flipV="1">
              <a:off x="5148" y="2718"/>
              <a:ext cx="0" cy="26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61" name="Line 21"/>
          <p:cNvSpPr>
            <a:spLocks noChangeShapeType="1"/>
          </p:cNvSpPr>
          <p:nvPr/>
        </p:nvSpPr>
        <p:spPr bwMode="auto">
          <a:xfrm flipH="1" flipV="1">
            <a:off x="6970713" y="3328988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1254125" y="11239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63" name="Text Box 23"/>
          <p:cNvSpPr txBox="1">
            <a:spLocks noChangeArrowheads="1"/>
          </p:cNvSpPr>
          <p:nvPr/>
        </p:nvSpPr>
        <p:spPr bwMode="auto">
          <a:xfrm>
            <a:off x="1254125" y="3154363"/>
            <a:ext cx="235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 </a:t>
            </a:r>
            <a:r>
              <a:rPr lang="de-DE" sz="1400">
                <a:solidFill>
                  <a:schemeClr val="tx1"/>
                </a:solidFill>
              </a:rPr>
              <a:t> J/4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4214813" y="1355725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5" name="Text Box 25"/>
          <p:cNvSpPr txBox="1">
            <a:spLocks noChangeArrowheads="1"/>
          </p:cNvSpPr>
          <p:nvPr/>
        </p:nvSpPr>
        <p:spPr bwMode="auto">
          <a:xfrm>
            <a:off x="4414838" y="993775"/>
            <a:ext cx="31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H="1" flipV="1">
            <a:off x="4391025" y="1123950"/>
            <a:ext cx="0" cy="4206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>
            <a:off x="3790950" y="2674938"/>
            <a:ext cx="436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4062413" y="2314575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91869" name="Line 29"/>
          <p:cNvSpPr>
            <a:spLocks noChangeShapeType="1"/>
          </p:cNvSpPr>
          <p:nvPr/>
        </p:nvSpPr>
        <p:spPr bwMode="auto">
          <a:xfrm flipH="1" flipV="1">
            <a:off x="4025900" y="2355850"/>
            <a:ext cx="0" cy="4206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6796088" y="2168525"/>
            <a:ext cx="436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7067550" y="1808163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 flipH="1" flipV="1">
            <a:off x="7002463" y="1979613"/>
            <a:ext cx="0" cy="420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91873" name="Group 33"/>
          <p:cNvGrpSpPr>
            <a:grpSpLocks/>
          </p:cNvGrpSpPr>
          <p:nvPr/>
        </p:nvGrpSpPr>
        <p:grpSpPr bwMode="auto">
          <a:xfrm>
            <a:off x="6391275" y="1804988"/>
            <a:ext cx="512763" cy="550862"/>
            <a:chOff x="4021" y="2415"/>
            <a:chExt cx="323" cy="347"/>
          </a:xfrm>
        </p:grpSpPr>
        <p:sp>
          <p:nvSpPr>
            <p:cNvPr id="291874" name="Line 34"/>
            <p:cNvSpPr>
              <a:spLocks noChangeShapeType="1"/>
            </p:cNvSpPr>
            <p:nvPr/>
          </p:nvSpPr>
          <p:spPr bwMode="auto">
            <a:xfrm>
              <a:off x="4021" y="2643"/>
              <a:ext cx="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91875" name="Text Box 35"/>
            <p:cNvSpPr txBox="1">
              <a:spLocks noChangeArrowheads="1"/>
            </p:cNvSpPr>
            <p:nvPr/>
          </p:nvSpPr>
          <p:spPr bwMode="auto">
            <a:xfrm>
              <a:off x="4147" y="2415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91876" name="Line 36"/>
            <p:cNvSpPr>
              <a:spLocks noChangeShapeType="1"/>
            </p:cNvSpPr>
            <p:nvPr/>
          </p:nvSpPr>
          <p:spPr bwMode="auto">
            <a:xfrm flipH="1" flipV="1">
              <a:off x="4132" y="2497"/>
              <a:ext cx="0" cy="26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1877" name="Line 37"/>
          <p:cNvSpPr>
            <a:spLocks noChangeShapeType="1"/>
          </p:cNvSpPr>
          <p:nvPr/>
        </p:nvSpPr>
        <p:spPr bwMode="auto">
          <a:xfrm>
            <a:off x="6767513" y="2400300"/>
            <a:ext cx="0" cy="7556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8" name="Line 38"/>
          <p:cNvSpPr>
            <a:spLocks noChangeShapeType="1"/>
          </p:cNvSpPr>
          <p:nvPr/>
        </p:nvSpPr>
        <p:spPr bwMode="auto">
          <a:xfrm>
            <a:off x="4764088" y="1443038"/>
            <a:ext cx="1568450" cy="71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79" name="Text Box 39"/>
          <p:cNvSpPr txBox="1">
            <a:spLocks noChangeArrowheads="1"/>
          </p:cNvSpPr>
          <p:nvPr/>
        </p:nvSpPr>
        <p:spPr bwMode="auto">
          <a:xfrm>
            <a:off x="6878638" y="2617788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-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4705350" y="2763838"/>
            <a:ext cx="1566863" cy="7397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1881" name="Rectangle 41"/>
          <p:cNvSpPr>
            <a:spLocks noChangeArrowheads="1"/>
          </p:cNvSpPr>
          <p:nvPr/>
        </p:nvSpPr>
        <p:spPr bwMode="auto">
          <a:xfrm>
            <a:off x="2022475" y="2382838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1882" name="Rectangle 42"/>
          <p:cNvSpPr>
            <a:spLocks noChangeArrowheads="1"/>
          </p:cNvSpPr>
          <p:nvPr/>
        </p:nvSpPr>
        <p:spPr bwMode="auto">
          <a:xfrm>
            <a:off x="2006600" y="1890713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+ C</a:t>
            </a:r>
          </a:p>
        </p:txBody>
      </p:sp>
      <p:sp>
        <p:nvSpPr>
          <p:cNvPr id="291883" name="Text Box 43"/>
          <p:cNvSpPr txBox="1">
            <a:spLocks noChangeArrowheads="1"/>
          </p:cNvSpPr>
          <p:nvPr/>
        </p:nvSpPr>
        <p:spPr bwMode="auto">
          <a:xfrm>
            <a:off x="5295900" y="1254125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4" name="Text Box 44"/>
          <p:cNvSpPr txBox="1">
            <a:spLocks noChangeArrowheads="1"/>
          </p:cNvSpPr>
          <p:nvPr/>
        </p:nvSpPr>
        <p:spPr bwMode="auto">
          <a:xfrm>
            <a:off x="4194175" y="2022475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+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5" name="Text Box 45"/>
          <p:cNvSpPr txBox="1">
            <a:spLocks noChangeArrowheads="1"/>
          </p:cNvSpPr>
          <p:nvPr/>
        </p:nvSpPr>
        <p:spPr bwMode="auto">
          <a:xfrm>
            <a:off x="3830638" y="3314700"/>
            <a:ext cx="196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 (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  <a:latin typeface="Symbol" pitchFamily="18" charset="2"/>
              </a:rPr>
              <a:t>I</a:t>
            </a:r>
            <a:r>
              <a:rPr lang="de-DE" sz="1400">
                <a:solidFill>
                  <a:schemeClr val="tx1"/>
                </a:solidFill>
              </a:rPr>
              <a:t> +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de-DE" sz="1800" baseline="-25000">
                <a:solidFill>
                  <a:schemeClr val="tx1"/>
                </a:solidFill>
              </a:rPr>
              <a:t>S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-</a:t>
            </a:r>
            <a:r>
              <a:rPr lang="de-DE" sz="1400">
                <a:solidFill>
                  <a:schemeClr val="tx1"/>
                </a:solidFill>
              </a:rPr>
              <a:t> J/2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C</a:t>
            </a:r>
            <a:endParaRPr lang="de-DE" sz="1800" baseline="-25000">
              <a:solidFill>
                <a:schemeClr val="tx1"/>
              </a:solidFill>
            </a:endParaRPr>
          </a:p>
        </p:txBody>
      </p:sp>
      <p:sp>
        <p:nvSpPr>
          <p:cNvPr id="291886" name="Text Box 46"/>
          <p:cNvSpPr txBox="1">
            <a:spLocks noChangeArrowheads="1"/>
          </p:cNvSpPr>
          <p:nvPr/>
        </p:nvSpPr>
        <p:spPr bwMode="auto">
          <a:xfrm>
            <a:off x="735013" y="4648200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1887" name="Text Box 47"/>
          <p:cNvSpPr txBox="1">
            <a:spLocks noChangeArrowheads="1"/>
          </p:cNvSpPr>
          <p:nvPr/>
        </p:nvSpPr>
        <p:spPr bwMode="auto">
          <a:xfrm>
            <a:off x="2363788" y="50704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1268413" y="5091113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1889" name="Rectangle 49"/>
          <p:cNvSpPr>
            <a:spLocks noChangeArrowheads="1"/>
          </p:cNvSpPr>
          <p:nvPr/>
        </p:nvSpPr>
        <p:spPr bwMode="auto">
          <a:xfrm>
            <a:off x="3043238" y="464820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3730625" y="50641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1891" name="AutoShape 51"/>
          <p:cNvSpPr>
            <a:spLocks noChangeArrowheads="1"/>
          </p:cNvSpPr>
          <p:nvPr/>
        </p:nvSpPr>
        <p:spPr bwMode="auto">
          <a:xfrm>
            <a:off x="587375" y="4579938"/>
            <a:ext cx="3752850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2" name="Rectangle 52"/>
          <p:cNvSpPr>
            <a:spLocks noChangeArrowheads="1"/>
          </p:cNvSpPr>
          <p:nvPr/>
        </p:nvSpPr>
        <p:spPr bwMode="auto">
          <a:xfrm>
            <a:off x="1873250" y="4632325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 e</a:t>
            </a:r>
          </a:p>
        </p:txBody>
      </p:sp>
      <p:sp>
        <p:nvSpPr>
          <p:cNvPr id="291893" name="Rectangle 53"/>
          <p:cNvSpPr>
            <a:spLocks noChangeArrowheads="1"/>
          </p:cNvSpPr>
          <p:nvPr/>
        </p:nvSpPr>
        <p:spPr bwMode="auto">
          <a:xfrm>
            <a:off x="5400675" y="4789488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e 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2,3</a:t>
            </a:r>
          </a:p>
        </p:txBody>
      </p:sp>
      <p:sp>
        <p:nvSpPr>
          <p:cNvPr id="291894" name="AutoShape 54"/>
          <p:cNvSpPr>
            <a:spLocks noChangeArrowheads="1"/>
          </p:cNvSpPr>
          <p:nvPr/>
        </p:nvSpPr>
        <p:spPr bwMode="auto">
          <a:xfrm>
            <a:off x="4514850" y="4570413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5" name="Text Box 55"/>
          <p:cNvSpPr txBox="1">
            <a:spLocks noChangeArrowheads="1"/>
          </p:cNvSpPr>
          <p:nvPr/>
        </p:nvSpPr>
        <p:spPr bwMode="auto">
          <a:xfrm>
            <a:off x="531813" y="5616575"/>
            <a:ext cx="3421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6" name="Text Box 56"/>
          <p:cNvSpPr txBox="1">
            <a:spLocks noChangeArrowheads="1"/>
          </p:cNvSpPr>
          <p:nvPr/>
        </p:nvSpPr>
        <p:spPr bwMode="auto">
          <a:xfrm>
            <a:off x="4510088" y="4630738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7" name="Text Box 57"/>
          <p:cNvSpPr txBox="1">
            <a:spLocks noChangeArrowheads="1"/>
          </p:cNvSpPr>
          <p:nvPr/>
        </p:nvSpPr>
        <p:spPr bwMode="auto">
          <a:xfrm>
            <a:off x="4538663" y="5022850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898" name="AutoShape 58"/>
          <p:cNvSpPr>
            <a:spLocks noChangeArrowheads="1"/>
          </p:cNvSpPr>
          <p:nvPr/>
        </p:nvSpPr>
        <p:spPr bwMode="auto">
          <a:xfrm>
            <a:off x="6097588" y="4570413"/>
            <a:ext cx="652462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899" name="Text Box 59"/>
          <p:cNvSpPr txBox="1">
            <a:spLocks noChangeArrowheads="1"/>
          </p:cNvSpPr>
          <p:nvPr/>
        </p:nvSpPr>
        <p:spPr bwMode="auto">
          <a:xfrm>
            <a:off x="6092825" y="4630738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900" name="Text Box 60"/>
          <p:cNvSpPr txBox="1">
            <a:spLocks noChangeArrowheads="1"/>
          </p:cNvSpPr>
          <p:nvPr/>
        </p:nvSpPr>
        <p:spPr bwMode="auto">
          <a:xfrm>
            <a:off x="6107113" y="5037138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1901" name="Text Box 61"/>
          <p:cNvSpPr txBox="1">
            <a:spLocks noChangeArrowheads="1"/>
          </p:cNvSpPr>
          <p:nvPr/>
        </p:nvSpPr>
        <p:spPr bwMode="auto">
          <a:xfrm>
            <a:off x="517525" y="6008688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3</a:t>
            </a:r>
            <a:endParaRPr lang="de-DE" sz="1400">
              <a:solidFill>
                <a:schemeClr val="tx1"/>
              </a:solidFill>
            </a:endParaRPr>
          </a:p>
        </p:txBody>
      </p:sp>
      <p:pic>
        <p:nvPicPr>
          <p:cNvPr id="291903" name="Picture 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91904" name="Rectangle 6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Transition Probability  (AB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781050"/>
            <a:ext cx="240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1/2  Ö  (</a:t>
            </a:r>
            <a:r>
              <a:rPr lang="de-DE" sz="1400">
                <a:solidFill>
                  <a:schemeClr val="tx1"/>
                </a:solidFill>
              </a:rPr>
              <a:t>J 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800" baseline="30000">
                <a:solidFill>
                  <a:schemeClr val="tx1"/>
                </a:solidFill>
                <a:latin typeface="Symbol" pitchFamily="18" charset="2"/>
              </a:rPr>
              <a:t>2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) </a:t>
            </a:r>
            <a:r>
              <a:rPr lang="de-DE" sz="1400">
                <a:solidFill>
                  <a:schemeClr val="tx1"/>
                </a:solidFill>
              </a:rPr>
              <a:t>=  </a:t>
            </a:r>
            <a:r>
              <a:rPr lang="de-DE" sz="1600">
                <a:solidFill>
                  <a:schemeClr val="tx1"/>
                </a:solidFill>
              </a:rPr>
              <a:t>C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519738" y="16510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 + C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474663" y="1476375"/>
            <a:ext cx="176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 J/4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03438" y="18986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½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 J/4</a:t>
            </a: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1008063" y="191928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2782888" y="1476375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 J/2</a:t>
            </a:r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>
            <a:off x="327025" y="1408113"/>
            <a:ext cx="3752850" cy="884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5140325" y="1617663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</a:t>
            </a:r>
            <a:endParaRPr lang="de-DE" sz="1600" baseline="-25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>
            <a:off x="4254500" y="1398588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4305300" y="2692400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2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4249738" y="1458913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4278313" y="1851025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79" name="AutoShape 15"/>
          <p:cNvSpPr>
            <a:spLocks noChangeArrowheads="1"/>
          </p:cNvSpPr>
          <p:nvPr/>
        </p:nvSpPr>
        <p:spPr bwMode="auto">
          <a:xfrm>
            <a:off x="6477000" y="1368425"/>
            <a:ext cx="652463" cy="9588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6472238" y="142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1" name="Text Box 17"/>
          <p:cNvSpPr txBox="1">
            <a:spLocks noChangeArrowheads="1"/>
          </p:cNvSpPr>
          <p:nvPr/>
        </p:nvSpPr>
        <p:spPr bwMode="auto">
          <a:xfrm>
            <a:off x="6486525" y="183515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276725" y="3025775"/>
            <a:ext cx="342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  =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3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344488" y="2638425"/>
            <a:ext cx="476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chemeClr val="tx1"/>
                </a:solidFill>
              </a:rPr>
              <a:t>C )´cos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+</a:t>
            </a:r>
            <a:r>
              <a:rPr lang="de-DE" sz="1400">
                <a:solidFill>
                  <a:schemeClr val="tx1"/>
                </a:solidFill>
              </a:rPr>
              <a:t> J/2  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330200" y="3044825"/>
            <a:ext cx="4764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de-DE" sz="1400">
                <a:solidFill>
                  <a:schemeClr val="tx1"/>
                </a:solidFill>
              </a:rPr>
              <a:t>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+ </a:t>
            </a:r>
            <a:r>
              <a:rPr lang="de-DE" sz="1400">
                <a:solidFill>
                  <a:schemeClr val="tx1"/>
                </a:solidFill>
              </a:rPr>
              <a:t>C )´sin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+</a:t>
            </a:r>
            <a:r>
              <a:rPr lang="de-DE" sz="1400">
                <a:solidFill>
                  <a:schemeClr val="tx1"/>
                </a:solidFill>
              </a:rPr>
              <a:t> J/2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0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4210050" y="3422650"/>
            <a:ext cx="359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/ 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-  </a:t>
            </a:r>
            <a:r>
              <a:rPr lang="de-DE" sz="1400">
                <a:solidFill>
                  <a:schemeClr val="tx1"/>
                </a:solidFill>
              </a:rPr>
              <a:t>J/ 2 ( 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- </a:t>
            </a:r>
            <a:r>
              <a:rPr lang="de-DE" sz="1400">
                <a:solidFill>
                  <a:schemeClr val="tx1"/>
                </a:solidFill>
              </a:rPr>
              <a:t>C )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76238" y="4692650"/>
            <a:ext cx="79549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W</a:t>
            </a:r>
            <a:r>
              <a:rPr lang="de-DE" sz="1800" baseline="-250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800" baseline="-25000">
                <a:solidFill>
                  <a:srgbClr val="FF3300"/>
                </a:solidFill>
                <a:latin typeface="Symbol" pitchFamily="18" charset="2"/>
              </a:rPr>
              <a:t> a , </a:t>
            </a:r>
            <a:r>
              <a:rPr lang="de-DE" sz="1600" baseline="-2500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de-DE" sz="1600" baseline="-40000">
                <a:solidFill>
                  <a:schemeClr val="tx1"/>
                </a:solidFill>
                <a:latin typeface="Symbol" pitchFamily="18" charset="2"/>
              </a:rPr>
              <a:t>2     </a:t>
            </a:r>
            <a:r>
              <a:rPr lang="de-DE" sz="1400">
                <a:solidFill>
                  <a:schemeClr val="tx1"/>
                </a:solidFill>
              </a:rPr>
              <a:t>=  </a:t>
            </a:r>
          </a:p>
          <a:p>
            <a:pPr>
              <a:buFont typeface="Symbol" pitchFamily="18" charset="2"/>
              <a:buNone/>
            </a:pP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   </a:t>
            </a:r>
            <a:r>
              <a:rPr lang="de-DE" sz="1400">
                <a:solidFill>
                  <a:schemeClr val="tx1"/>
                </a:solidFill>
              </a:rPr>
              <a:t>+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tx1"/>
                </a:solidFill>
              </a:rPr>
              <a:t>|(cos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)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   =  </a:t>
            </a:r>
            <a:r>
              <a:rPr lang="de-DE">
                <a:solidFill>
                  <a:schemeClr val="tx1"/>
                </a:solidFill>
              </a:rPr>
              <a:t>&lt;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| </a:t>
            </a:r>
            <a:r>
              <a:rPr lang="de-DE" sz="1400">
                <a:solidFill>
                  <a:schemeClr val="accent1"/>
                </a:solidFill>
              </a:rPr>
              <a:t>I </a:t>
            </a:r>
            <a:r>
              <a:rPr lang="de-DE" sz="1400" baseline="-25000">
                <a:solidFill>
                  <a:schemeClr val="accent1"/>
                </a:solidFill>
              </a:rPr>
              <a:t>x  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tx1"/>
                </a:solidFill>
              </a:rPr>
              <a:t>  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+ </a:t>
            </a:r>
            <a:r>
              <a:rPr lang="de-DE" sz="1400">
                <a:solidFill>
                  <a:srgbClr val="FF3300"/>
                </a:solidFill>
              </a:rPr>
              <a:t>S </a:t>
            </a:r>
            <a:r>
              <a:rPr lang="de-DE" sz="1400" baseline="-25000">
                <a:solidFill>
                  <a:srgbClr val="FF3300"/>
                </a:solidFill>
              </a:rPr>
              <a:t>x</a:t>
            </a:r>
            <a:r>
              <a:rPr lang="de-DE" sz="140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</a:rPr>
              <a:t>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>
                <a:solidFill>
                  <a:schemeClr val="tx1"/>
                </a:solidFill>
              </a:rPr>
              <a:t>&gt;</a:t>
            </a:r>
            <a:r>
              <a:rPr lang="de-DE" sz="1800" baseline="30000">
                <a:solidFill>
                  <a:schemeClr val="tx1"/>
                </a:solidFill>
              </a:rPr>
              <a:t>2  </a:t>
            </a:r>
          </a:p>
          <a:p>
            <a:pPr>
              <a:buFont typeface="Symbol" pitchFamily="18" charset="2"/>
              <a:buNone/>
            </a:pPr>
            <a:r>
              <a:rPr lang="de-DE" sz="1400">
                <a:solidFill>
                  <a:schemeClr val="tx1"/>
                </a:solidFill>
              </a:rPr>
              <a:t>  =   (½sin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+½cos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</a:t>
            </a:r>
            <a:r>
              <a:rPr lang="de-DE" sz="1800" baseline="30000">
                <a:solidFill>
                  <a:schemeClr val="tx1"/>
                </a:solidFill>
              </a:rPr>
              <a:t>2   </a:t>
            </a:r>
            <a:r>
              <a:rPr lang="de-DE" sz="1400">
                <a:solidFill>
                  <a:schemeClr val="tx1"/>
                </a:solidFill>
              </a:rPr>
              <a:t>=  ¼  (   sin</a:t>
            </a:r>
            <a:r>
              <a:rPr lang="de-DE" sz="1800" baseline="30000">
                <a:solidFill>
                  <a:schemeClr val="tx1"/>
                </a:solidFill>
              </a:rPr>
              <a:t>2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+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800" baseline="30000">
                <a:solidFill>
                  <a:schemeClr val="tx1"/>
                </a:solidFill>
              </a:rPr>
              <a:t>2 </a:t>
            </a:r>
            <a:r>
              <a:rPr lang="de-DE" sz="1400">
                <a:solidFill>
                  <a:schemeClr val="tx1"/>
                </a:solidFill>
              </a:rPr>
              <a:t>+ 2cos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</a:t>
            </a:r>
            <a:r>
              <a:rPr lang="de-DE" sz="1400">
                <a:solidFill>
                  <a:schemeClr val="tx1"/>
                </a:solidFill>
              </a:rPr>
              <a:t>sin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)=  ¼  ( 1+ sin2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5989638" y="4265613"/>
            <a:ext cx="222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400">
                <a:solidFill>
                  <a:schemeClr val="tx1"/>
                </a:solidFill>
              </a:rPr>
              <a:t>sin 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  </a:t>
            </a:r>
            <a:r>
              <a:rPr lang="de-DE" sz="1400">
                <a:solidFill>
                  <a:schemeClr val="tx1"/>
                </a:solidFill>
              </a:rPr>
              <a:t>J/ 4 C</a:t>
            </a:r>
            <a:endParaRPr lang="de-DE" sz="16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417513" y="3436938"/>
            <a:ext cx="476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  cos 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 =  </a:t>
            </a:r>
            <a:r>
              <a:rPr lang="de-DE" sz="1400">
                <a:solidFill>
                  <a:schemeClr val="tx1"/>
                </a:solidFill>
              </a:rPr>
              <a:t>½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/  </a:t>
            </a:r>
            <a:r>
              <a:rPr lang="de-DE" sz="1400">
                <a:solidFill>
                  <a:schemeClr val="tx1"/>
                </a:solidFill>
              </a:rPr>
              <a:t>C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-</a:t>
            </a:r>
            <a:r>
              <a:rPr lang="de-DE" sz="1400">
                <a:solidFill>
                  <a:schemeClr val="tx1"/>
                </a:solidFill>
              </a:rPr>
              <a:t>  sin  2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q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=  -  </a:t>
            </a:r>
            <a:r>
              <a:rPr lang="de-DE" sz="1400">
                <a:solidFill>
                  <a:schemeClr val="tx1"/>
                </a:solidFill>
              </a:rPr>
              <a:t>J/ 2 C</a:t>
            </a:r>
          </a:p>
        </p:txBody>
      </p:sp>
      <p:pic>
        <p:nvPicPr>
          <p:cNvPr id="292891" name="Picture 27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Transition Probability  (AB System)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446468" name="Group 4"/>
          <p:cNvGrpSpPr>
            <a:grpSpLocks/>
          </p:cNvGrpSpPr>
          <p:nvPr/>
        </p:nvGrpSpPr>
        <p:grpSpPr bwMode="auto">
          <a:xfrm>
            <a:off x="296863" y="414338"/>
            <a:ext cx="6121400" cy="854075"/>
            <a:chOff x="187" y="261"/>
            <a:chExt cx="3856" cy="538"/>
          </a:xfrm>
        </p:grpSpPr>
        <p:sp>
          <p:nvSpPr>
            <p:cNvPr id="446469" name="Line 5"/>
            <p:cNvSpPr>
              <a:spLocks noChangeShapeType="1"/>
            </p:cNvSpPr>
            <p:nvPr/>
          </p:nvSpPr>
          <p:spPr bwMode="auto">
            <a:xfrm flipV="1">
              <a:off x="187" y="459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0" name="Line 6"/>
            <p:cNvSpPr>
              <a:spLocks noChangeShapeType="1"/>
            </p:cNvSpPr>
            <p:nvPr/>
          </p:nvSpPr>
          <p:spPr bwMode="auto">
            <a:xfrm>
              <a:off x="2172" y="799"/>
              <a:ext cx="18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1" name="Line 7"/>
            <p:cNvSpPr>
              <a:spLocks noChangeShapeType="1"/>
            </p:cNvSpPr>
            <p:nvPr/>
          </p:nvSpPr>
          <p:spPr bwMode="auto">
            <a:xfrm flipV="1">
              <a:off x="3136" y="317"/>
              <a:ext cx="0" cy="4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2" name="Text Box 8"/>
            <p:cNvSpPr txBox="1">
              <a:spLocks noChangeArrowheads="1"/>
            </p:cNvSpPr>
            <p:nvPr/>
          </p:nvSpPr>
          <p:spPr bwMode="auto">
            <a:xfrm>
              <a:off x="3192" y="261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de-DE" sz="1000" dirty="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endParaRPr lang="de-DE" sz="14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566738" y="1989138"/>
            <a:ext cx="5851525" cy="765175"/>
            <a:chOff x="357" y="1253"/>
            <a:chExt cx="3686" cy="482"/>
          </a:xfrm>
        </p:grpSpPr>
        <p:sp>
          <p:nvSpPr>
            <p:cNvPr id="446474" name="Line 10"/>
            <p:cNvSpPr>
              <a:spLocks noChangeShapeType="1"/>
            </p:cNvSpPr>
            <p:nvPr/>
          </p:nvSpPr>
          <p:spPr bwMode="auto">
            <a:xfrm flipV="1">
              <a:off x="357" y="1480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5" name="Line 11"/>
            <p:cNvSpPr>
              <a:spLocks noChangeShapeType="1"/>
            </p:cNvSpPr>
            <p:nvPr/>
          </p:nvSpPr>
          <p:spPr bwMode="auto">
            <a:xfrm>
              <a:off x="2228" y="1706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6" name="Line 12"/>
            <p:cNvSpPr>
              <a:spLocks noChangeShapeType="1"/>
            </p:cNvSpPr>
            <p:nvPr/>
          </p:nvSpPr>
          <p:spPr bwMode="auto">
            <a:xfrm flipV="1">
              <a:off x="2682" y="1253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77" name="Text Box 13"/>
            <p:cNvSpPr txBox="1">
              <a:spLocks noChangeArrowheads="1"/>
            </p:cNvSpPr>
            <p:nvPr/>
          </p:nvSpPr>
          <p:spPr bwMode="auto">
            <a:xfrm>
              <a:off x="2087" y="1423"/>
              <a:ext cx="5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V</a:t>
              </a:r>
              <a:r>
                <a:rPr lang="de-DE" sz="1000" dirty="0">
                  <a:solidFill>
                    <a:schemeClr val="tx1"/>
                  </a:solidFill>
                </a:rPr>
                <a:t>0 </a:t>
              </a:r>
              <a:r>
                <a:rPr lang="de-DE" sz="1400" dirty="0">
                  <a:solidFill>
                    <a:schemeClr val="tx1"/>
                  </a:solidFill>
                </a:rPr>
                <a:t>+ J</a:t>
              </a:r>
              <a:r>
                <a:rPr lang="de-DE" sz="1000" dirty="0">
                  <a:solidFill>
                    <a:schemeClr val="tx1"/>
                  </a:solidFill>
                </a:rPr>
                <a:t>1</a:t>
              </a:r>
              <a:r>
                <a:rPr lang="de-DE" sz="1400" dirty="0">
                  <a:solidFill>
                    <a:schemeClr val="tx1"/>
                  </a:solidFill>
                </a:rPr>
                <a:t> /2</a:t>
              </a:r>
            </a:p>
          </p:txBody>
        </p:sp>
      </p:grpSp>
      <p:grpSp>
        <p:nvGrpSpPr>
          <p:cNvPr id="446478" name="Group 14"/>
          <p:cNvGrpSpPr>
            <a:grpSpLocks/>
          </p:cNvGrpSpPr>
          <p:nvPr/>
        </p:nvGrpSpPr>
        <p:grpSpPr bwMode="auto">
          <a:xfrm>
            <a:off x="838200" y="1673225"/>
            <a:ext cx="5751513" cy="1081088"/>
            <a:chOff x="528" y="1054"/>
            <a:chExt cx="3623" cy="681"/>
          </a:xfrm>
        </p:grpSpPr>
        <p:sp>
          <p:nvSpPr>
            <p:cNvPr id="446479" name="Line 15"/>
            <p:cNvSpPr>
              <a:spLocks noChangeShapeType="1"/>
            </p:cNvSpPr>
            <p:nvPr/>
          </p:nvSpPr>
          <p:spPr bwMode="auto">
            <a:xfrm flipV="1">
              <a:off x="3589" y="1253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480" name="AutoShape 16"/>
            <p:cNvSpPr>
              <a:spLocks/>
            </p:cNvSpPr>
            <p:nvPr/>
          </p:nvSpPr>
          <p:spPr bwMode="auto">
            <a:xfrm rot="16200000">
              <a:off x="3065" y="671"/>
              <a:ext cx="142" cy="907"/>
            </a:xfrm>
            <a:prstGeom prst="rightBrace">
              <a:avLst>
                <a:gd name="adj1" fmla="val 532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481" name="Text Box 17"/>
            <p:cNvSpPr txBox="1">
              <a:spLocks noChangeArrowheads="1"/>
            </p:cNvSpPr>
            <p:nvPr/>
          </p:nvSpPr>
          <p:spPr bwMode="auto">
            <a:xfrm>
              <a:off x="3022" y="108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482" name="Text Box 18"/>
            <p:cNvSpPr txBox="1">
              <a:spLocks noChangeArrowheads="1"/>
            </p:cNvSpPr>
            <p:nvPr/>
          </p:nvSpPr>
          <p:spPr bwMode="auto">
            <a:xfrm>
              <a:off x="3618" y="1451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V</a:t>
              </a:r>
              <a:r>
                <a:rPr lang="de-DE" sz="1000" dirty="0">
                  <a:solidFill>
                    <a:schemeClr val="tx1"/>
                  </a:solidFill>
                </a:rPr>
                <a:t>0 </a:t>
              </a:r>
              <a:r>
                <a:rPr lang="de-DE" sz="1400" dirty="0">
                  <a:solidFill>
                    <a:schemeClr val="tx1"/>
                  </a:solidFill>
                </a:rPr>
                <a:t>- J</a:t>
              </a:r>
              <a:r>
                <a:rPr lang="de-DE" sz="1000" dirty="0">
                  <a:solidFill>
                    <a:schemeClr val="tx1"/>
                  </a:solidFill>
                </a:rPr>
                <a:t>1</a:t>
              </a:r>
              <a:r>
                <a:rPr lang="de-DE" sz="1400" dirty="0">
                  <a:solidFill>
                    <a:schemeClr val="tx1"/>
                  </a:solidFill>
                </a:rPr>
                <a:t> /2</a:t>
              </a:r>
            </a:p>
          </p:txBody>
        </p:sp>
        <p:sp>
          <p:nvSpPr>
            <p:cNvPr id="446483" name="Line 19"/>
            <p:cNvSpPr>
              <a:spLocks noChangeShapeType="1"/>
            </p:cNvSpPr>
            <p:nvPr/>
          </p:nvSpPr>
          <p:spPr bwMode="auto">
            <a:xfrm flipV="1">
              <a:off x="528" y="1480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484" name="Group 20"/>
          <p:cNvGrpSpPr>
            <a:grpSpLocks/>
          </p:cNvGrpSpPr>
          <p:nvPr/>
        </p:nvGrpSpPr>
        <p:grpSpPr bwMode="auto">
          <a:xfrm>
            <a:off x="1241425" y="3159125"/>
            <a:ext cx="4725988" cy="1563688"/>
            <a:chOff x="782" y="1990"/>
            <a:chExt cx="2977" cy="985"/>
          </a:xfrm>
        </p:grpSpPr>
        <p:sp>
          <p:nvSpPr>
            <p:cNvPr id="446485" name="Text Box 21"/>
            <p:cNvSpPr txBox="1">
              <a:spLocks noChangeArrowheads="1"/>
            </p:cNvSpPr>
            <p:nvPr/>
          </p:nvSpPr>
          <p:spPr bwMode="auto">
            <a:xfrm>
              <a:off x="3504" y="2160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grpSp>
          <p:nvGrpSpPr>
            <p:cNvPr id="446486" name="Group 22"/>
            <p:cNvGrpSpPr>
              <a:grpSpLocks/>
            </p:cNvGrpSpPr>
            <p:nvPr/>
          </p:nvGrpSpPr>
          <p:grpSpPr bwMode="auto">
            <a:xfrm>
              <a:off x="782" y="1990"/>
              <a:ext cx="2977" cy="985"/>
              <a:chOff x="782" y="1990"/>
              <a:chExt cx="2977" cy="985"/>
            </a:xfrm>
          </p:grpSpPr>
          <p:sp>
            <p:nvSpPr>
              <p:cNvPr id="446487" name="Line 23"/>
              <p:cNvSpPr>
                <a:spLocks noChangeShapeType="1"/>
              </p:cNvSpPr>
              <p:nvPr/>
            </p:nvSpPr>
            <p:spPr bwMode="auto">
              <a:xfrm flipV="1">
                <a:off x="782" y="2358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88" name="Line 24"/>
              <p:cNvSpPr>
                <a:spLocks noChangeShapeType="1"/>
              </p:cNvSpPr>
              <p:nvPr/>
            </p:nvSpPr>
            <p:spPr bwMode="auto">
              <a:xfrm flipV="1">
                <a:off x="1066" y="2452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89" name="Line 25"/>
              <p:cNvSpPr>
                <a:spLocks noChangeShapeType="1"/>
              </p:cNvSpPr>
              <p:nvPr/>
            </p:nvSpPr>
            <p:spPr bwMode="auto">
              <a:xfrm flipV="1">
                <a:off x="924" y="2444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0" name="Line 26"/>
              <p:cNvSpPr>
                <a:spLocks noChangeShapeType="1"/>
              </p:cNvSpPr>
              <p:nvPr/>
            </p:nvSpPr>
            <p:spPr bwMode="auto">
              <a:xfrm flipV="1">
                <a:off x="3759" y="2160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1" name="Line 27"/>
              <p:cNvSpPr>
                <a:spLocks noChangeShapeType="1"/>
              </p:cNvSpPr>
              <p:nvPr/>
            </p:nvSpPr>
            <p:spPr bwMode="auto">
              <a:xfrm flipV="1">
                <a:off x="3447" y="2160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492" name="AutoShape 28"/>
              <p:cNvSpPr>
                <a:spLocks/>
              </p:cNvSpPr>
              <p:nvPr/>
            </p:nvSpPr>
            <p:spPr bwMode="auto">
              <a:xfrm rot="16200000">
                <a:off x="3532" y="1905"/>
                <a:ext cx="142" cy="311"/>
              </a:xfrm>
              <a:prstGeom prst="rightBrace">
                <a:avLst>
                  <a:gd name="adj1" fmla="val 1825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3" name="AutoShape 29"/>
              <p:cNvSpPr>
                <a:spLocks/>
              </p:cNvSpPr>
              <p:nvPr/>
            </p:nvSpPr>
            <p:spPr bwMode="auto">
              <a:xfrm rot="5400000" flipV="1">
                <a:off x="2909" y="2273"/>
                <a:ext cx="113" cy="907"/>
              </a:xfrm>
              <a:prstGeom prst="rightBrace">
                <a:avLst>
                  <a:gd name="adj1" fmla="val 6688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4" name="Text Box 30"/>
              <p:cNvSpPr txBox="1">
                <a:spLocks noChangeArrowheads="1"/>
              </p:cNvSpPr>
              <p:nvPr/>
            </p:nvSpPr>
            <p:spPr bwMode="auto">
              <a:xfrm>
                <a:off x="2852" y="2783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6495" name="AutoShape 31"/>
              <p:cNvSpPr>
                <a:spLocks/>
              </p:cNvSpPr>
              <p:nvPr/>
            </p:nvSpPr>
            <p:spPr bwMode="auto">
              <a:xfrm rot="5400000" flipV="1">
                <a:off x="3249" y="2273"/>
                <a:ext cx="113" cy="907"/>
              </a:xfrm>
              <a:prstGeom prst="rightBrace">
                <a:avLst>
                  <a:gd name="adj1" fmla="val 6688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496" name="Text Box 32"/>
              <p:cNvSpPr txBox="1">
                <a:spLocks noChangeArrowheads="1"/>
              </p:cNvSpPr>
              <p:nvPr/>
            </p:nvSpPr>
            <p:spPr bwMode="auto">
              <a:xfrm>
                <a:off x="3192" y="2783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2141538" y="57896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446498" name="Group 34"/>
          <p:cNvGrpSpPr>
            <a:grpSpLocks/>
          </p:cNvGrpSpPr>
          <p:nvPr/>
        </p:nvGrpSpPr>
        <p:grpSpPr bwMode="auto">
          <a:xfrm>
            <a:off x="1285875" y="5273675"/>
            <a:ext cx="3352800" cy="1025525"/>
            <a:chOff x="810" y="3322"/>
            <a:chExt cx="2112" cy="646"/>
          </a:xfrm>
        </p:grpSpPr>
        <p:sp>
          <p:nvSpPr>
            <p:cNvPr id="446499" name="Line 35"/>
            <p:cNvSpPr>
              <a:spLocks noChangeShapeType="1"/>
            </p:cNvSpPr>
            <p:nvPr/>
          </p:nvSpPr>
          <p:spPr bwMode="auto">
            <a:xfrm flipV="1">
              <a:off x="810" y="3797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0" name="Line 36"/>
            <p:cNvSpPr>
              <a:spLocks noChangeShapeType="1"/>
            </p:cNvSpPr>
            <p:nvPr/>
          </p:nvSpPr>
          <p:spPr bwMode="auto">
            <a:xfrm flipV="1">
              <a:off x="924" y="3861"/>
              <a:ext cx="0" cy="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1" name="Line 37"/>
            <p:cNvSpPr>
              <a:spLocks noChangeShapeType="1"/>
            </p:cNvSpPr>
            <p:nvPr/>
          </p:nvSpPr>
          <p:spPr bwMode="auto">
            <a:xfrm flipV="1">
              <a:off x="1037" y="3861"/>
              <a:ext cx="0" cy="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2" name="Line 38"/>
            <p:cNvSpPr>
              <a:spLocks noChangeShapeType="1"/>
            </p:cNvSpPr>
            <p:nvPr/>
          </p:nvSpPr>
          <p:spPr bwMode="auto">
            <a:xfrm flipV="1">
              <a:off x="2909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03" name="Line 39"/>
            <p:cNvSpPr>
              <a:spLocks noChangeShapeType="1"/>
            </p:cNvSpPr>
            <p:nvPr/>
          </p:nvSpPr>
          <p:spPr bwMode="auto">
            <a:xfrm flipV="1">
              <a:off x="2739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446504" name="Group 40"/>
            <p:cNvGrpSpPr>
              <a:grpSpLocks/>
            </p:cNvGrpSpPr>
            <p:nvPr/>
          </p:nvGrpSpPr>
          <p:grpSpPr bwMode="auto">
            <a:xfrm>
              <a:off x="2710" y="3322"/>
              <a:ext cx="212" cy="249"/>
              <a:chOff x="2710" y="3322"/>
              <a:chExt cx="212" cy="249"/>
            </a:xfrm>
          </p:grpSpPr>
          <p:sp>
            <p:nvSpPr>
              <p:cNvPr id="446505" name="AutoShape 41"/>
              <p:cNvSpPr>
                <a:spLocks/>
              </p:cNvSpPr>
              <p:nvPr/>
            </p:nvSpPr>
            <p:spPr bwMode="auto">
              <a:xfrm rot="16200000">
                <a:off x="2752" y="3308"/>
                <a:ext cx="142" cy="170"/>
              </a:xfrm>
              <a:prstGeom prst="rightBrace">
                <a:avLst>
                  <a:gd name="adj1" fmla="val 997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06" name="Text Box 42"/>
              <p:cNvSpPr txBox="1">
                <a:spLocks noChangeArrowheads="1"/>
              </p:cNvSpPr>
              <p:nvPr/>
            </p:nvSpPr>
            <p:spPr bwMode="auto">
              <a:xfrm>
                <a:off x="2710" y="337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J</a:t>
                </a:r>
                <a:r>
                  <a:rPr lang="de-DE" sz="1000" dirty="0">
                    <a:solidFill>
                      <a:srgbClr val="FF9900"/>
                    </a:solidFill>
                  </a:rPr>
                  <a:t>3</a:t>
                </a:r>
                <a:endParaRPr lang="de-DE" sz="1400" dirty="0">
                  <a:solidFill>
                    <a:srgbClr val="FF9900"/>
                  </a:solidFill>
                </a:endParaRPr>
              </a:p>
            </p:txBody>
          </p:sp>
        </p:grpSp>
      </p:grpSp>
      <p:grpSp>
        <p:nvGrpSpPr>
          <p:cNvPr id="446507" name="Group 43"/>
          <p:cNvGrpSpPr>
            <a:grpSpLocks/>
          </p:cNvGrpSpPr>
          <p:nvPr/>
        </p:nvGrpSpPr>
        <p:grpSpPr bwMode="auto">
          <a:xfrm>
            <a:off x="2005013" y="5029200"/>
            <a:ext cx="4119562" cy="1270000"/>
            <a:chOff x="1263" y="3168"/>
            <a:chExt cx="2595" cy="800"/>
          </a:xfrm>
        </p:grpSpPr>
        <p:sp>
          <p:nvSpPr>
            <p:cNvPr id="446508" name="Text Box 44"/>
            <p:cNvSpPr txBox="1">
              <a:spLocks noChangeArrowheads="1"/>
            </p:cNvSpPr>
            <p:nvPr/>
          </p:nvSpPr>
          <p:spPr bwMode="auto">
            <a:xfrm>
              <a:off x="3504" y="3181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09" name="AutoShape 45"/>
            <p:cNvSpPr>
              <a:spLocks/>
            </p:cNvSpPr>
            <p:nvPr/>
          </p:nvSpPr>
          <p:spPr bwMode="auto">
            <a:xfrm rot="16200000">
              <a:off x="3532" y="3083"/>
              <a:ext cx="142" cy="311"/>
            </a:xfrm>
            <a:prstGeom prst="rightBrace">
              <a:avLst>
                <a:gd name="adj1" fmla="val 182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46510" name="Group 46"/>
            <p:cNvGrpSpPr>
              <a:grpSpLocks/>
            </p:cNvGrpSpPr>
            <p:nvPr/>
          </p:nvGrpSpPr>
          <p:grpSpPr bwMode="auto">
            <a:xfrm>
              <a:off x="1263" y="3703"/>
              <a:ext cx="681" cy="265"/>
              <a:chOff x="1264" y="3703"/>
              <a:chExt cx="681" cy="265"/>
            </a:xfrm>
          </p:grpSpPr>
          <p:sp>
            <p:nvSpPr>
              <p:cNvPr id="446511" name="Line 47"/>
              <p:cNvSpPr>
                <a:spLocks noChangeShapeType="1"/>
              </p:cNvSpPr>
              <p:nvPr/>
            </p:nvSpPr>
            <p:spPr bwMode="auto">
              <a:xfrm flipV="1">
                <a:off x="1264" y="3703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2" name="Line 48"/>
              <p:cNvSpPr>
                <a:spLocks noChangeShapeType="1"/>
              </p:cNvSpPr>
              <p:nvPr/>
            </p:nvSpPr>
            <p:spPr bwMode="auto">
              <a:xfrm flipV="1">
                <a:off x="1718" y="3797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3" name="Line 49"/>
              <p:cNvSpPr>
                <a:spLocks noChangeShapeType="1"/>
              </p:cNvSpPr>
              <p:nvPr/>
            </p:nvSpPr>
            <p:spPr bwMode="auto">
              <a:xfrm flipV="1">
                <a:off x="1379" y="3789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4" name="Line 50"/>
              <p:cNvSpPr>
                <a:spLocks noChangeShapeType="1"/>
              </p:cNvSpPr>
              <p:nvPr/>
            </p:nvSpPr>
            <p:spPr bwMode="auto">
              <a:xfrm flipV="1">
                <a:off x="1492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5" name="Line 51"/>
              <p:cNvSpPr>
                <a:spLocks noChangeShapeType="1"/>
              </p:cNvSpPr>
              <p:nvPr/>
            </p:nvSpPr>
            <p:spPr bwMode="auto">
              <a:xfrm flipV="1">
                <a:off x="1605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6" name="Line 52"/>
              <p:cNvSpPr>
                <a:spLocks noChangeShapeType="1"/>
              </p:cNvSpPr>
              <p:nvPr/>
            </p:nvSpPr>
            <p:spPr bwMode="auto">
              <a:xfrm flipV="1">
                <a:off x="1832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17" name="Line 53"/>
              <p:cNvSpPr>
                <a:spLocks noChangeShapeType="1"/>
              </p:cNvSpPr>
              <p:nvPr/>
            </p:nvSpPr>
            <p:spPr bwMode="auto">
              <a:xfrm flipV="1">
                <a:off x="1945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446518" name="AutoShape 54"/>
            <p:cNvSpPr>
              <a:spLocks/>
            </p:cNvSpPr>
            <p:nvPr/>
          </p:nvSpPr>
          <p:spPr bwMode="auto">
            <a:xfrm rot="16200000">
              <a:off x="3376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19" name="Text Box 55"/>
            <p:cNvSpPr txBox="1">
              <a:spLocks noChangeArrowheads="1"/>
            </p:cNvSpPr>
            <p:nvPr/>
          </p:nvSpPr>
          <p:spPr bwMode="auto">
            <a:xfrm>
              <a:off x="3334" y="337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446520" name="AutoShape 56"/>
            <p:cNvSpPr>
              <a:spLocks/>
            </p:cNvSpPr>
            <p:nvPr/>
          </p:nvSpPr>
          <p:spPr bwMode="auto">
            <a:xfrm rot="16200000">
              <a:off x="3688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21" name="Text Box 57"/>
            <p:cNvSpPr txBox="1">
              <a:spLocks noChangeArrowheads="1"/>
            </p:cNvSpPr>
            <p:nvPr/>
          </p:nvSpPr>
          <p:spPr bwMode="auto">
            <a:xfrm>
              <a:off x="3646" y="337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446522" name="Line 58"/>
            <p:cNvSpPr>
              <a:spLocks noChangeShapeType="1"/>
            </p:cNvSpPr>
            <p:nvPr/>
          </p:nvSpPr>
          <p:spPr bwMode="auto">
            <a:xfrm flipV="1">
              <a:off x="3532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3" name="Line 59"/>
            <p:cNvSpPr>
              <a:spLocks noChangeShapeType="1"/>
            </p:cNvSpPr>
            <p:nvPr/>
          </p:nvSpPr>
          <p:spPr bwMode="auto">
            <a:xfrm flipV="1">
              <a:off x="3362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4" name="Line 60"/>
            <p:cNvSpPr>
              <a:spLocks noChangeShapeType="1"/>
            </p:cNvSpPr>
            <p:nvPr/>
          </p:nvSpPr>
          <p:spPr bwMode="auto">
            <a:xfrm flipV="1">
              <a:off x="3844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5" name="Line 61"/>
            <p:cNvSpPr>
              <a:spLocks noChangeShapeType="1"/>
            </p:cNvSpPr>
            <p:nvPr/>
          </p:nvSpPr>
          <p:spPr bwMode="auto">
            <a:xfrm flipV="1">
              <a:off x="3674" y="3492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526" name="Group 62"/>
          <p:cNvGrpSpPr>
            <a:grpSpLocks/>
          </p:cNvGrpSpPr>
          <p:nvPr/>
        </p:nvGrpSpPr>
        <p:grpSpPr bwMode="auto">
          <a:xfrm>
            <a:off x="255588" y="504825"/>
            <a:ext cx="7297737" cy="2428875"/>
            <a:chOff x="187" y="176"/>
            <a:chExt cx="4597" cy="1530"/>
          </a:xfrm>
        </p:grpSpPr>
        <p:sp>
          <p:nvSpPr>
            <p:cNvPr id="446527" name="Line 63"/>
            <p:cNvSpPr>
              <a:spLocks noChangeShapeType="1"/>
            </p:cNvSpPr>
            <p:nvPr/>
          </p:nvSpPr>
          <p:spPr bwMode="auto">
            <a:xfrm flipV="1">
              <a:off x="187" y="1366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28" name="Text Box 64"/>
            <p:cNvSpPr txBox="1">
              <a:spLocks noChangeArrowheads="1"/>
            </p:cNvSpPr>
            <p:nvPr/>
          </p:nvSpPr>
          <p:spPr bwMode="auto">
            <a:xfrm>
              <a:off x="300" y="1054"/>
              <a:ext cx="10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1  coupling partner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29" name="Text Box 65"/>
            <p:cNvSpPr txBox="1">
              <a:spLocks noChangeArrowheads="1"/>
            </p:cNvSpPr>
            <p:nvPr/>
          </p:nvSpPr>
          <p:spPr bwMode="auto">
            <a:xfrm>
              <a:off x="4581" y="17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446530" name="Group 66"/>
          <p:cNvGrpSpPr>
            <a:grpSpLocks/>
          </p:cNvGrpSpPr>
          <p:nvPr/>
        </p:nvGrpSpPr>
        <p:grpSpPr bwMode="auto">
          <a:xfrm>
            <a:off x="296863" y="603250"/>
            <a:ext cx="8288337" cy="3646488"/>
            <a:chOff x="187" y="346"/>
            <a:chExt cx="5221" cy="2297"/>
          </a:xfrm>
        </p:grpSpPr>
        <p:sp>
          <p:nvSpPr>
            <p:cNvPr id="446531" name="Line 67"/>
            <p:cNvSpPr>
              <a:spLocks noChangeShapeType="1"/>
            </p:cNvSpPr>
            <p:nvPr/>
          </p:nvSpPr>
          <p:spPr bwMode="auto">
            <a:xfrm flipV="1">
              <a:off x="357" y="2388"/>
              <a:ext cx="0" cy="25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2" name="Line 68"/>
            <p:cNvSpPr>
              <a:spLocks noChangeShapeType="1"/>
            </p:cNvSpPr>
            <p:nvPr/>
          </p:nvSpPr>
          <p:spPr bwMode="auto">
            <a:xfrm flipV="1">
              <a:off x="187" y="2274"/>
              <a:ext cx="0" cy="3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3" name="AutoShape 69"/>
            <p:cNvSpPr>
              <a:spLocks/>
            </p:cNvSpPr>
            <p:nvPr/>
          </p:nvSpPr>
          <p:spPr bwMode="auto">
            <a:xfrm rot="16200000">
              <a:off x="3065" y="1437"/>
              <a:ext cx="142" cy="907"/>
            </a:xfrm>
            <a:prstGeom prst="rightBrace">
              <a:avLst>
                <a:gd name="adj1" fmla="val 532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34" name="Text Box 70"/>
            <p:cNvSpPr txBox="1">
              <a:spLocks noChangeArrowheads="1"/>
            </p:cNvSpPr>
            <p:nvPr/>
          </p:nvSpPr>
          <p:spPr bwMode="auto">
            <a:xfrm>
              <a:off x="3022" y="184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35" name="Line 71"/>
            <p:cNvSpPr>
              <a:spLocks noChangeShapeType="1"/>
            </p:cNvSpPr>
            <p:nvPr/>
          </p:nvSpPr>
          <p:spPr bwMode="auto">
            <a:xfrm flipV="1">
              <a:off x="613" y="2452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6" name="Line 72"/>
            <p:cNvSpPr>
              <a:spLocks noChangeShapeType="1"/>
            </p:cNvSpPr>
            <p:nvPr/>
          </p:nvSpPr>
          <p:spPr bwMode="auto">
            <a:xfrm flipV="1">
              <a:off x="471" y="2444"/>
              <a:ext cx="0" cy="1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7" name="Line 73"/>
            <p:cNvSpPr>
              <a:spLocks noChangeShapeType="1"/>
            </p:cNvSpPr>
            <p:nvPr/>
          </p:nvSpPr>
          <p:spPr bwMode="auto">
            <a:xfrm>
              <a:off x="2228" y="2614"/>
              <a:ext cx="17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8" name="Line 74"/>
            <p:cNvSpPr>
              <a:spLocks noChangeShapeType="1"/>
            </p:cNvSpPr>
            <p:nvPr/>
          </p:nvSpPr>
          <p:spPr bwMode="auto">
            <a:xfrm flipV="1">
              <a:off x="2824" y="2160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39" name="Line 75"/>
            <p:cNvSpPr>
              <a:spLocks noChangeShapeType="1"/>
            </p:cNvSpPr>
            <p:nvPr/>
          </p:nvSpPr>
          <p:spPr bwMode="auto">
            <a:xfrm flipV="1">
              <a:off x="2512" y="2160"/>
              <a:ext cx="0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40" name="AutoShape 76"/>
            <p:cNvSpPr>
              <a:spLocks/>
            </p:cNvSpPr>
            <p:nvPr/>
          </p:nvSpPr>
          <p:spPr bwMode="auto">
            <a:xfrm rot="16200000">
              <a:off x="2597" y="1905"/>
              <a:ext cx="142" cy="311"/>
            </a:xfrm>
            <a:prstGeom prst="rightBrace">
              <a:avLst>
                <a:gd name="adj1" fmla="val 182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41" name="Text Box 77"/>
            <p:cNvSpPr txBox="1">
              <a:spLocks noChangeArrowheads="1"/>
            </p:cNvSpPr>
            <p:nvPr/>
          </p:nvSpPr>
          <p:spPr bwMode="auto">
            <a:xfrm>
              <a:off x="2569" y="2160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42" name="Text Box 78"/>
            <p:cNvSpPr txBox="1">
              <a:spLocks noChangeArrowheads="1"/>
            </p:cNvSpPr>
            <p:nvPr/>
          </p:nvSpPr>
          <p:spPr bwMode="auto">
            <a:xfrm>
              <a:off x="300" y="1962"/>
              <a:ext cx="105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2coupling partners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43" name="Text Box 79"/>
            <p:cNvSpPr txBox="1">
              <a:spLocks noChangeArrowheads="1"/>
            </p:cNvSpPr>
            <p:nvPr/>
          </p:nvSpPr>
          <p:spPr bwMode="auto">
            <a:xfrm>
              <a:off x="5205" y="34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grpSp>
        <p:nvGrpSpPr>
          <p:cNvPr id="446544" name="Group 80"/>
          <p:cNvGrpSpPr>
            <a:grpSpLocks/>
          </p:cNvGrpSpPr>
          <p:nvPr/>
        </p:nvGrpSpPr>
        <p:grpSpPr bwMode="auto">
          <a:xfrm>
            <a:off x="296863" y="1763713"/>
            <a:ext cx="7658100" cy="4567237"/>
            <a:chOff x="187" y="1111"/>
            <a:chExt cx="4824" cy="2877"/>
          </a:xfrm>
        </p:grpSpPr>
        <p:sp>
          <p:nvSpPr>
            <p:cNvPr id="446545" name="AutoShape 81"/>
            <p:cNvSpPr>
              <a:spLocks/>
            </p:cNvSpPr>
            <p:nvPr/>
          </p:nvSpPr>
          <p:spPr bwMode="auto">
            <a:xfrm rot="16200000">
              <a:off x="2441" y="3308"/>
              <a:ext cx="142" cy="170"/>
            </a:xfrm>
            <a:prstGeom prst="rightBrace">
              <a:avLst>
                <a:gd name="adj1" fmla="val 99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446546" name="Group 82"/>
            <p:cNvGrpSpPr>
              <a:grpSpLocks/>
            </p:cNvGrpSpPr>
            <p:nvPr/>
          </p:nvGrpSpPr>
          <p:grpSpPr bwMode="auto">
            <a:xfrm>
              <a:off x="187" y="1111"/>
              <a:ext cx="4824" cy="2877"/>
              <a:chOff x="187" y="1111"/>
              <a:chExt cx="4824" cy="2877"/>
            </a:xfrm>
          </p:grpSpPr>
          <p:sp>
            <p:nvSpPr>
              <p:cNvPr id="446547" name="Line 83"/>
              <p:cNvSpPr>
                <a:spLocks noChangeShapeType="1"/>
              </p:cNvSpPr>
              <p:nvPr/>
            </p:nvSpPr>
            <p:spPr bwMode="auto">
              <a:xfrm flipV="1">
                <a:off x="357" y="3733"/>
                <a:ext cx="0" cy="25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48" name="Line 84"/>
              <p:cNvSpPr>
                <a:spLocks noChangeShapeType="1"/>
              </p:cNvSpPr>
              <p:nvPr/>
            </p:nvSpPr>
            <p:spPr bwMode="auto">
              <a:xfrm flipV="1">
                <a:off x="187" y="3619"/>
                <a:ext cx="0" cy="3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49" name="Line 85"/>
              <p:cNvSpPr>
                <a:spLocks noChangeShapeType="1"/>
              </p:cNvSpPr>
              <p:nvPr/>
            </p:nvSpPr>
            <p:spPr bwMode="auto">
              <a:xfrm flipV="1">
                <a:off x="471" y="3789"/>
                <a:ext cx="0" cy="1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0" name="Line 86"/>
              <p:cNvSpPr>
                <a:spLocks noChangeShapeType="1"/>
              </p:cNvSpPr>
              <p:nvPr/>
            </p:nvSpPr>
            <p:spPr bwMode="auto">
              <a:xfrm flipV="1">
                <a:off x="2228" y="3946"/>
                <a:ext cx="18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1" name="AutoShape 87"/>
              <p:cNvSpPr>
                <a:spLocks/>
              </p:cNvSpPr>
              <p:nvPr/>
            </p:nvSpPr>
            <p:spPr bwMode="auto">
              <a:xfrm rot="16200000">
                <a:off x="3065" y="2627"/>
                <a:ext cx="142" cy="907"/>
              </a:xfrm>
              <a:prstGeom prst="rightBrace">
                <a:avLst>
                  <a:gd name="adj1" fmla="val 5322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52" name="Text Box 88"/>
              <p:cNvSpPr txBox="1">
                <a:spLocks noChangeArrowheads="1"/>
              </p:cNvSpPr>
              <p:nvPr/>
            </p:nvSpPr>
            <p:spPr bwMode="auto">
              <a:xfrm>
                <a:off x="3022" y="3054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1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1"/>
                    </a:solidFill>
                  </a:rPr>
                  <a:t>1</a:t>
                </a:r>
                <a:endParaRPr lang="de-DE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6553" name="AutoShape 89"/>
              <p:cNvSpPr>
                <a:spLocks/>
              </p:cNvSpPr>
              <p:nvPr/>
            </p:nvSpPr>
            <p:spPr bwMode="auto">
              <a:xfrm rot="16200000">
                <a:off x="2597" y="3067"/>
                <a:ext cx="142" cy="311"/>
              </a:xfrm>
              <a:prstGeom prst="rightBrace">
                <a:avLst>
                  <a:gd name="adj1" fmla="val 1825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446554" name="Text Box 90"/>
              <p:cNvSpPr txBox="1">
                <a:spLocks noChangeArrowheads="1"/>
              </p:cNvSpPr>
              <p:nvPr/>
            </p:nvSpPr>
            <p:spPr bwMode="auto">
              <a:xfrm>
                <a:off x="2569" y="3168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6555" name="Text Box 91"/>
              <p:cNvSpPr txBox="1">
                <a:spLocks noChangeArrowheads="1"/>
              </p:cNvSpPr>
              <p:nvPr/>
            </p:nvSpPr>
            <p:spPr bwMode="auto">
              <a:xfrm>
                <a:off x="300" y="3307"/>
                <a:ext cx="105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rgbClr val="FF9900"/>
                    </a:solidFill>
                  </a:rPr>
                  <a:t>3 coupling partners</a:t>
                </a:r>
                <a:endParaRPr lang="en-GB" sz="14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446556" name="Line 92"/>
              <p:cNvSpPr>
                <a:spLocks noChangeShapeType="1"/>
              </p:cNvSpPr>
              <p:nvPr/>
            </p:nvSpPr>
            <p:spPr bwMode="auto">
              <a:xfrm flipV="1">
                <a:off x="584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7" name="Line 93"/>
              <p:cNvSpPr>
                <a:spLocks noChangeShapeType="1"/>
              </p:cNvSpPr>
              <p:nvPr/>
            </p:nvSpPr>
            <p:spPr bwMode="auto">
              <a:xfrm flipV="1">
                <a:off x="697" y="3861"/>
                <a:ext cx="0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8" name="Line 94"/>
              <p:cNvSpPr>
                <a:spLocks noChangeShapeType="1"/>
              </p:cNvSpPr>
              <p:nvPr/>
            </p:nvSpPr>
            <p:spPr bwMode="auto">
              <a:xfrm flipV="1">
                <a:off x="2597" y="3492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59" name="Line 95"/>
              <p:cNvSpPr>
                <a:spLocks noChangeShapeType="1"/>
              </p:cNvSpPr>
              <p:nvPr/>
            </p:nvSpPr>
            <p:spPr bwMode="auto">
              <a:xfrm flipV="1">
                <a:off x="2427" y="3492"/>
                <a:ext cx="0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560" name="Text Box 96"/>
              <p:cNvSpPr txBox="1">
                <a:spLocks noChangeArrowheads="1"/>
              </p:cNvSpPr>
              <p:nvPr/>
            </p:nvSpPr>
            <p:spPr bwMode="auto">
              <a:xfrm>
                <a:off x="2399" y="337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J</a:t>
                </a:r>
                <a:r>
                  <a:rPr lang="de-DE" sz="1000" dirty="0">
                    <a:solidFill>
                      <a:srgbClr val="FF9900"/>
                    </a:solidFill>
                  </a:rPr>
                  <a:t>3</a:t>
                </a:r>
                <a:endParaRPr lang="de-DE" sz="1400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446561" name="Text Box 97"/>
              <p:cNvSpPr txBox="1">
                <a:spLocks noChangeArrowheads="1"/>
              </p:cNvSpPr>
              <p:nvPr/>
            </p:nvSpPr>
            <p:spPr bwMode="auto">
              <a:xfrm>
                <a:off x="4808" y="1111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rgbClr val="FF9900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446562" name="Group 98"/>
          <p:cNvGrpSpPr>
            <a:grpSpLocks/>
          </p:cNvGrpSpPr>
          <p:nvPr/>
        </p:nvGrpSpPr>
        <p:grpSpPr bwMode="auto">
          <a:xfrm>
            <a:off x="7189788" y="720725"/>
            <a:ext cx="1395412" cy="1214438"/>
            <a:chOff x="4496" y="346"/>
            <a:chExt cx="879" cy="765"/>
          </a:xfrm>
        </p:grpSpPr>
        <p:sp>
          <p:nvSpPr>
            <p:cNvPr id="446563" name="Text Box 99"/>
            <p:cNvSpPr txBox="1">
              <a:spLocks noChangeArrowheads="1"/>
            </p:cNvSpPr>
            <p:nvPr/>
          </p:nvSpPr>
          <p:spPr bwMode="auto">
            <a:xfrm>
              <a:off x="4496" y="771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46564" name="Line 100"/>
            <p:cNvSpPr>
              <a:spLocks noChangeShapeType="1"/>
            </p:cNvSpPr>
            <p:nvPr/>
          </p:nvSpPr>
          <p:spPr bwMode="auto">
            <a:xfrm flipV="1">
              <a:off x="4723" y="544"/>
              <a:ext cx="198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5" name="Line 101"/>
            <p:cNvSpPr>
              <a:spLocks noChangeShapeType="1"/>
            </p:cNvSpPr>
            <p:nvPr/>
          </p:nvSpPr>
          <p:spPr bwMode="auto">
            <a:xfrm flipH="1" flipV="1">
              <a:off x="4694" y="346"/>
              <a:ext cx="227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6" name="Line 102"/>
            <p:cNvSpPr>
              <a:spLocks noChangeShapeType="1"/>
            </p:cNvSpPr>
            <p:nvPr/>
          </p:nvSpPr>
          <p:spPr bwMode="auto">
            <a:xfrm flipV="1">
              <a:off x="4921" y="459"/>
              <a:ext cx="312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7" name="Line 103"/>
            <p:cNvSpPr>
              <a:spLocks noChangeShapeType="1"/>
            </p:cNvSpPr>
            <p:nvPr/>
          </p:nvSpPr>
          <p:spPr bwMode="auto">
            <a:xfrm>
              <a:off x="4921" y="544"/>
              <a:ext cx="14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8" name="Line 104"/>
            <p:cNvSpPr>
              <a:spLocks noChangeShapeType="1"/>
            </p:cNvSpPr>
            <p:nvPr/>
          </p:nvSpPr>
          <p:spPr bwMode="auto">
            <a:xfrm flipH="1">
              <a:off x="4921" y="828"/>
              <a:ext cx="142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6569" name="Line 105"/>
            <p:cNvSpPr>
              <a:spLocks noChangeShapeType="1"/>
            </p:cNvSpPr>
            <p:nvPr/>
          </p:nvSpPr>
          <p:spPr bwMode="auto">
            <a:xfrm>
              <a:off x="5091" y="828"/>
              <a:ext cx="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46570" name="Group 106"/>
          <p:cNvGrpSpPr>
            <a:grpSpLocks/>
          </p:cNvGrpSpPr>
          <p:nvPr/>
        </p:nvGrpSpPr>
        <p:grpSpPr bwMode="auto">
          <a:xfrm>
            <a:off x="3852863" y="6373813"/>
            <a:ext cx="2249487" cy="484187"/>
            <a:chOff x="2427" y="4015"/>
            <a:chExt cx="1417" cy="305"/>
          </a:xfrm>
        </p:grpSpPr>
        <p:sp>
          <p:nvSpPr>
            <p:cNvPr id="446571" name="AutoShape 107"/>
            <p:cNvSpPr>
              <a:spLocks/>
            </p:cNvSpPr>
            <p:nvPr/>
          </p:nvSpPr>
          <p:spPr bwMode="auto">
            <a:xfrm rot="5400000" flipV="1">
              <a:off x="2824" y="3618"/>
              <a:ext cx="113" cy="907"/>
            </a:xfrm>
            <a:prstGeom prst="rightBrace">
              <a:avLst>
                <a:gd name="adj1" fmla="val 668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2" name="Text Box 108"/>
            <p:cNvSpPr txBox="1">
              <a:spLocks noChangeArrowheads="1"/>
            </p:cNvSpPr>
            <p:nvPr/>
          </p:nvSpPr>
          <p:spPr bwMode="auto">
            <a:xfrm>
              <a:off x="2767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46573" name="AutoShape 109"/>
            <p:cNvSpPr>
              <a:spLocks/>
            </p:cNvSpPr>
            <p:nvPr/>
          </p:nvSpPr>
          <p:spPr bwMode="auto">
            <a:xfrm rot="5400000" flipV="1">
              <a:off x="3631" y="3916"/>
              <a:ext cx="113" cy="312"/>
            </a:xfrm>
            <a:prstGeom prst="rightBrace">
              <a:avLst>
                <a:gd name="adj1" fmla="val 230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4" name="Text Box 110"/>
            <p:cNvSpPr txBox="1">
              <a:spLocks noChangeArrowheads="1"/>
            </p:cNvSpPr>
            <p:nvPr/>
          </p:nvSpPr>
          <p:spPr bwMode="auto">
            <a:xfrm>
              <a:off x="3589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2"/>
                  </a:solidFill>
                </a:rPr>
                <a:t>J</a:t>
              </a:r>
              <a:r>
                <a:rPr lang="de-DE" sz="1000" dirty="0">
                  <a:solidFill>
                    <a:schemeClr val="accent2"/>
                  </a:solidFill>
                </a:rPr>
                <a:t>2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6575" name="AutoShape 111"/>
            <p:cNvSpPr>
              <a:spLocks/>
            </p:cNvSpPr>
            <p:nvPr/>
          </p:nvSpPr>
          <p:spPr bwMode="auto">
            <a:xfrm rot="5400000" flipV="1">
              <a:off x="3376" y="3989"/>
              <a:ext cx="113" cy="198"/>
            </a:xfrm>
            <a:prstGeom prst="rightBrace">
              <a:avLst>
                <a:gd name="adj1" fmla="val 1460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6576" name="Text Box 112"/>
            <p:cNvSpPr txBox="1">
              <a:spLocks noChangeArrowheads="1"/>
            </p:cNvSpPr>
            <p:nvPr/>
          </p:nvSpPr>
          <p:spPr bwMode="auto">
            <a:xfrm>
              <a:off x="3334" y="412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446577" name="Text Box 113"/>
          <p:cNvSpPr txBox="1">
            <a:spLocks noChangeArrowheads="1"/>
          </p:cNvSpPr>
          <p:nvPr/>
        </p:nvSpPr>
        <p:spPr bwMode="auto">
          <a:xfrm>
            <a:off x="5784850" y="736600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singlet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78" name="Text Box 114"/>
          <p:cNvSpPr txBox="1">
            <a:spLocks noChangeArrowheads="1"/>
          </p:cNvSpPr>
          <p:nvPr/>
        </p:nvSpPr>
        <p:spPr bwMode="auto">
          <a:xfrm>
            <a:off x="6057900" y="1808163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duplet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79" name="Text Box 115"/>
          <p:cNvSpPr txBox="1">
            <a:spLocks noChangeArrowheads="1"/>
          </p:cNvSpPr>
          <p:nvPr/>
        </p:nvSpPr>
        <p:spPr bwMode="auto">
          <a:xfrm>
            <a:off x="6327775" y="3294063"/>
            <a:ext cx="1603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doublet of  duplets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6580" name="Text Box 116"/>
          <p:cNvSpPr txBox="1">
            <a:spLocks noChangeArrowheads="1"/>
          </p:cNvSpPr>
          <p:nvPr/>
        </p:nvSpPr>
        <p:spPr bwMode="auto">
          <a:xfrm>
            <a:off x="6373813" y="5422900"/>
            <a:ext cx="2324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duplet of duplets of duplets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8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78" grpId="0"/>
      <p:bldP spid="446579" grpId="0"/>
      <p:bldP spid="446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407" name="Picture 47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3676650"/>
            <a:ext cx="53990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4" name="Picture 4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5624513"/>
            <a:ext cx="53990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5" name="Picture 45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5089525"/>
            <a:ext cx="53990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6" name="Picture 46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4388" y="4503738"/>
            <a:ext cx="53990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8" name="Picture 48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613" y="2555875"/>
            <a:ext cx="5399087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09" name="Picture 49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2650" y="1408113"/>
            <a:ext cx="53990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1410" name="Picture 50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7250" y="458788"/>
            <a:ext cx="5399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1413" name="Text Box 53"/>
          <p:cNvSpPr txBox="1">
            <a:spLocks noChangeArrowheads="1"/>
          </p:cNvSpPr>
          <p:nvPr/>
        </p:nvSpPr>
        <p:spPr bwMode="auto">
          <a:xfrm>
            <a:off x="7788275" y="6261100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50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4" name="Text Box 54"/>
          <p:cNvSpPr txBox="1">
            <a:spLocks noChangeArrowheads="1"/>
          </p:cNvSpPr>
          <p:nvPr/>
        </p:nvSpPr>
        <p:spPr bwMode="auto">
          <a:xfrm>
            <a:off x="7721600" y="5737225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40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5" name="Text Box 55"/>
          <p:cNvSpPr txBox="1">
            <a:spLocks noChangeArrowheads="1"/>
          </p:cNvSpPr>
          <p:nvPr/>
        </p:nvSpPr>
        <p:spPr bwMode="auto">
          <a:xfrm>
            <a:off x="7694613" y="5211763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20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6" name="Text Box 56"/>
          <p:cNvSpPr txBox="1">
            <a:spLocks noChangeArrowheads="1"/>
          </p:cNvSpPr>
          <p:nvPr/>
        </p:nvSpPr>
        <p:spPr bwMode="auto">
          <a:xfrm>
            <a:off x="7721600" y="4338638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10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7" name="Text Box 57"/>
          <p:cNvSpPr txBox="1">
            <a:spLocks noChangeArrowheads="1"/>
          </p:cNvSpPr>
          <p:nvPr/>
        </p:nvSpPr>
        <p:spPr bwMode="auto">
          <a:xfrm>
            <a:off x="7694613" y="3262313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5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8" name="Text Box 58"/>
          <p:cNvSpPr txBox="1">
            <a:spLocks noChangeArrowheads="1"/>
          </p:cNvSpPr>
          <p:nvPr/>
        </p:nvSpPr>
        <p:spPr bwMode="auto">
          <a:xfrm>
            <a:off x="7573963" y="2146300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2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19" name="Text Box 59"/>
          <p:cNvSpPr txBox="1">
            <a:spLocks noChangeArrowheads="1"/>
          </p:cNvSpPr>
          <p:nvPr/>
        </p:nvSpPr>
        <p:spPr bwMode="auto">
          <a:xfrm>
            <a:off x="7480300" y="922338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Dd   1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20" name="Text Box 60"/>
          <p:cNvSpPr txBox="1">
            <a:spLocks noChangeArrowheads="1"/>
          </p:cNvSpPr>
          <p:nvPr/>
        </p:nvSpPr>
        <p:spPr bwMode="auto">
          <a:xfrm>
            <a:off x="6605588" y="585788"/>
            <a:ext cx="900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  =1 </a:t>
            </a:r>
            <a:r>
              <a:rPr lang="de-DE" sz="1600">
                <a:solidFill>
                  <a:schemeClr val="tx1"/>
                </a:solidFill>
              </a:rPr>
              <a:t>Hz</a:t>
            </a:r>
          </a:p>
        </p:txBody>
      </p:sp>
      <p:sp>
        <p:nvSpPr>
          <p:cNvPr id="271425" name="AutoShape 65"/>
          <p:cNvSpPr>
            <a:spLocks noChangeArrowheads="1"/>
          </p:cNvSpPr>
          <p:nvPr/>
        </p:nvSpPr>
        <p:spPr bwMode="auto">
          <a:xfrm>
            <a:off x="3409950" y="2752725"/>
            <a:ext cx="1619250" cy="286702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6" name="AutoShape 66"/>
          <p:cNvSpPr>
            <a:spLocks noChangeArrowheads="1"/>
          </p:cNvSpPr>
          <p:nvPr/>
        </p:nvSpPr>
        <p:spPr bwMode="auto">
          <a:xfrm>
            <a:off x="2514600" y="3295650"/>
            <a:ext cx="3190875" cy="28575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7" name="AutoShape 67"/>
          <p:cNvSpPr>
            <a:spLocks noChangeArrowheads="1"/>
          </p:cNvSpPr>
          <p:nvPr/>
        </p:nvSpPr>
        <p:spPr bwMode="auto">
          <a:xfrm>
            <a:off x="2143125" y="3848100"/>
            <a:ext cx="3952875" cy="28479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8" name="AutoShape 68"/>
          <p:cNvSpPr>
            <a:spLocks noChangeArrowheads="1"/>
          </p:cNvSpPr>
          <p:nvPr/>
        </p:nvSpPr>
        <p:spPr bwMode="auto">
          <a:xfrm>
            <a:off x="3648075" y="2771775"/>
            <a:ext cx="1066800" cy="20097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29" name="AutoShape 69"/>
          <p:cNvSpPr>
            <a:spLocks noChangeArrowheads="1"/>
          </p:cNvSpPr>
          <p:nvPr/>
        </p:nvSpPr>
        <p:spPr bwMode="auto">
          <a:xfrm>
            <a:off x="3933825" y="1666875"/>
            <a:ext cx="504825" cy="20193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0" name="AutoShape 70"/>
          <p:cNvSpPr>
            <a:spLocks noChangeArrowheads="1"/>
          </p:cNvSpPr>
          <p:nvPr/>
        </p:nvSpPr>
        <p:spPr bwMode="auto">
          <a:xfrm>
            <a:off x="4076700" y="333375"/>
            <a:ext cx="228600" cy="2200275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1" name="AutoShape 71"/>
          <p:cNvSpPr>
            <a:spLocks noChangeArrowheads="1"/>
          </p:cNvSpPr>
          <p:nvPr/>
        </p:nvSpPr>
        <p:spPr bwMode="auto">
          <a:xfrm>
            <a:off x="4105275" y="-819150"/>
            <a:ext cx="152400" cy="219075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1432" name="Text Box 72"/>
          <p:cNvSpPr txBox="1">
            <a:spLocks noChangeArrowheads="1"/>
          </p:cNvSpPr>
          <p:nvPr/>
        </p:nvSpPr>
        <p:spPr bwMode="auto">
          <a:xfrm>
            <a:off x="273051" y="5479207"/>
            <a:ext cx="112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roof effect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3" name="Text Box 73"/>
          <p:cNvSpPr txBox="1">
            <a:spLocks noChangeArrowheads="1"/>
          </p:cNvSpPr>
          <p:nvPr/>
        </p:nvSpPr>
        <p:spPr bwMode="auto">
          <a:xfrm>
            <a:off x="7518400" y="571500"/>
            <a:ext cx="1072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Dd</a:t>
            </a:r>
            <a:r>
              <a:rPr lang="en-GB" sz="1600" dirty="0" smtClean="0">
                <a:solidFill>
                  <a:schemeClr val="tx1"/>
                </a:solidFill>
              </a:rPr>
              <a:t>varied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4" name="Text Box 74"/>
          <p:cNvSpPr txBox="1">
            <a:spLocks noChangeArrowheads="1"/>
          </p:cNvSpPr>
          <p:nvPr/>
        </p:nvSpPr>
        <p:spPr bwMode="auto">
          <a:xfrm>
            <a:off x="5502275" y="577850"/>
            <a:ext cx="960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2 spin </a:t>
            </a:r>
            <a:r>
              <a:rPr lang="de-DE" sz="1600" dirty="0" smtClean="0">
                <a:solidFill>
                  <a:schemeClr val="tx1"/>
                </a:solidFill>
              </a:rPr>
              <a:t>½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71435" name="Text Box 75"/>
          <p:cNvSpPr txBox="1">
            <a:spLocks noChangeArrowheads="1"/>
          </p:cNvSpPr>
          <p:nvPr/>
        </p:nvSpPr>
        <p:spPr bwMode="auto">
          <a:xfrm>
            <a:off x="233363" y="6064250"/>
            <a:ext cx="1176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1</a:t>
            </a:r>
            <a:r>
              <a:rPr lang="en-GB" sz="1600" baseline="30000" dirty="0" smtClean="0">
                <a:solidFill>
                  <a:schemeClr val="tx1"/>
                </a:solidFill>
              </a:rPr>
              <a:t>st</a:t>
            </a:r>
            <a:r>
              <a:rPr lang="en-GB" sz="1600" dirty="0" smtClean="0">
                <a:solidFill>
                  <a:schemeClr val="tx1"/>
                </a:solidFill>
              </a:rPr>
              <a:t> - Order</a:t>
            </a:r>
          </a:p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AX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6" name="Text Box 76"/>
          <p:cNvSpPr txBox="1">
            <a:spLocks noChangeArrowheads="1"/>
          </p:cNvSpPr>
          <p:nvPr/>
        </p:nvSpPr>
        <p:spPr bwMode="auto">
          <a:xfrm>
            <a:off x="273050" y="3306763"/>
            <a:ext cx="1341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higher order </a:t>
            </a:r>
          </a:p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AB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7" name="Text Box 77"/>
          <p:cNvSpPr txBox="1">
            <a:spLocks noChangeArrowheads="1"/>
          </p:cNvSpPr>
          <p:nvPr/>
        </p:nvSpPr>
        <p:spPr bwMode="auto">
          <a:xfrm>
            <a:off x="246063" y="1208088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 sz="1600" dirty="0" smtClean="0">
                <a:solidFill>
                  <a:schemeClr val="tx1"/>
                </a:solidFill>
              </a:rPr>
              <a:t>A2 system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1438" name="Line 78"/>
          <p:cNvSpPr>
            <a:spLocks noChangeShapeType="1"/>
          </p:cNvSpPr>
          <p:nvPr/>
        </p:nvSpPr>
        <p:spPr bwMode="auto">
          <a:xfrm flipV="1">
            <a:off x="752475" y="4102100"/>
            <a:ext cx="0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1439" name="Line 79"/>
          <p:cNvSpPr>
            <a:spLocks noChangeShapeType="1"/>
          </p:cNvSpPr>
          <p:nvPr/>
        </p:nvSpPr>
        <p:spPr bwMode="auto">
          <a:xfrm flipV="1">
            <a:off x="792163" y="1735138"/>
            <a:ext cx="0" cy="129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71441" name="Picture 81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1442" name="Rectangle 8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Higher Order Spin Systems  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14" grpId="0"/>
      <p:bldP spid="271415" grpId="0"/>
      <p:bldP spid="271416" grpId="0"/>
      <p:bldP spid="271417" grpId="0"/>
      <p:bldP spid="271418" grpId="0"/>
      <p:bldP spid="271419" grpId="0"/>
      <p:bldP spid="271425" grpId="0" animBg="1"/>
      <p:bldP spid="271425" grpId="1" animBg="1"/>
      <p:bldP spid="271426" grpId="0" animBg="1"/>
      <p:bldP spid="271426" grpId="1" animBg="1"/>
      <p:bldP spid="271427" grpId="0" animBg="1"/>
      <p:bldP spid="271427" grpId="1" animBg="1"/>
      <p:bldP spid="271428" grpId="0" animBg="1"/>
      <p:bldP spid="271428" grpId="1" animBg="1"/>
      <p:bldP spid="271429" grpId="0" animBg="1"/>
      <p:bldP spid="271429" grpId="1" animBg="1"/>
      <p:bldP spid="271430" grpId="0" animBg="1"/>
      <p:bldP spid="271430" grpId="1" animBg="1"/>
      <p:bldP spid="271431" grpId="0" animBg="1"/>
      <p:bldP spid="271431" grpId="1" animBg="1"/>
      <p:bldP spid="271432" grpId="0"/>
      <p:bldP spid="271435" grpId="0"/>
      <p:bldP spid="271436" grpId="0"/>
      <p:bldP spid="271437" grpId="0"/>
      <p:bldP spid="271438" grpId="0" animBg="1"/>
      <p:bldP spid="2714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52" name="Group 20"/>
          <p:cNvGrpSpPr>
            <a:grpSpLocks/>
          </p:cNvGrpSpPr>
          <p:nvPr/>
        </p:nvGrpSpPr>
        <p:grpSpPr bwMode="auto">
          <a:xfrm>
            <a:off x="-1143000" y="519113"/>
            <a:ext cx="17316450" cy="6699250"/>
            <a:chOff x="-720" y="327"/>
            <a:chExt cx="10908" cy="4220"/>
          </a:xfrm>
        </p:grpSpPr>
        <p:grpSp>
          <p:nvGrpSpPr>
            <p:cNvPr id="274447" name="Group 15"/>
            <p:cNvGrpSpPr>
              <a:grpSpLocks/>
            </p:cNvGrpSpPr>
            <p:nvPr/>
          </p:nvGrpSpPr>
          <p:grpSpPr bwMode="auto">
            <a:xfrm>
              <a:off x="-720" y="327"/>
              <a:ext cx="7236" cy="2379"/>
              <a:chOff x="0" y="-159"/>
              <a:chExt cx="7236" cy="2379"/>
            </a:xfrm>
          </p:grpSpPr>
          <p:pic>
            <p:nvPicPr>
              <p:cNvPr id="27443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6" y="-159"/>
                <a:ext cx="6801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38" name="Rectangle 6"/>
              <p:cNvSpPr>
                <a:spLocks noChangeArrowheads="1"/>
              </p:cNvSpPr>
              <p:nvPr/>
            </p:nvSpPr>
            <p:spPr bwMode="auto">
              <a:xfrm>
                <a:off x="0" y="1704"/>
                <a:ext cx="7236" cy="5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4449" name="Group 17"/>
            <p:cNvGrpSpPr>
              <a:grpSpLocks/>
            </p:cNvGrpSpPr>
            <p:nvPr/>
          </p:nvGrpSpPr>
          <p:grpSpPr bwMode="auto">
            <a:xfrm>
              <a:off x="324" y="401"/>
              <a:ext cx="7236" cy="3037"/>
              <a:chOff x="342" y="743"/>
              <a:chExt cx="7236" cy="3037"/>
            </a:xfrm>
          </p:grpSpPr>
          <p:pic>
            <p:nvPicPr>
              <p:cNvPr id="274444" name="Picture 1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5" y="743"/>
                <a:ext cx="6801" cy="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46" name="Rectangle 14"/>
              <p:cNvSpPr>
                <a:spLocks noChangeArrowheads="1"/>
              </p:cNvSpPr>
              <p:nvPr/>
            </p:nvSpPr>
            <p:spPr bwMode="auto">
              <a:xfrm>
                <a:off x="342" y="3264"/>
                <a:ext cx="7236" cy="5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4451" name="Group 19"/>
            <p:cNvGrpSpPr>
              <a:grpSpLocks/>
            </p:cNvGrpSpPr>
            <p:nvPr/>
          </p:nvGrpSpPr>
          <p:grpSpPr bwMode="auto">
            <a:xfrm>
              <a:off x="1620" y="1250"/>
              <a:ext cx="6984" cy="2728"/>
              <a:chOff x="0" y="3086"/>
              <a:chExt cx="6984" cy="2530"/>
            </a:xfrm>
          </p:grpSpPr>
          <p:pic>
            <p:nvPicPr>
              <p:cNvPr id="274437" name="Picture 5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086"/>
                <a:ext cx="6801" cy="2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4450" name="Rectangle 18"/>
              <p:cNvSpPr>
                <a:spLocks noChangeArrowheads="1"/>
              </p:cNvSpPr>
              <p:nvPr/>
            </p:nvSpPr>
            <p:spPr bwMode="auto">
              <a:xfrm>
                <a:off x="0" y="5184"/>
                <a:ext cx="6984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274443" name="Picture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87" y="1600"/>
              <a:ext cx="6801" cy="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3349625" y="1381125"/>
            <a:ext cx="149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a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1010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5" name="Text Box 23"/>
          <p:cNvSpPr txBox="1">
            <a:spLocks noChangeArrowheads="1"/>
          </p:cNvSpPr>
          <p:nvPr/>
        </p:nvSpPr>
        <p:spPr bwMode="auto">
          <a:xfrm>
            <a:off x="4987925" y="1393825"/>
            <a:ext cx="150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b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6664325" y="1406525"/>
            <a:ext cx="149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de-DE" sz="1600" b="0">
                <a:solidFill>
                  <a:schemeClr val="tx1"/>
                </a:solidFill>
              </a:rPr>
              <a:t>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1025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3387725" y="1774825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J</a:t>
            </a:r>
            <a:r>
              <a:rPr lang="de-DE" sz="1600" b="0" dirty="0">
                <a:solidFill>
                  <a:schemeClr val="tx1"/>
                </a:solidFill>
              </a:rPr>
              <a:t>ab</a:t>
            </a:r>
            <a:r>
              <a:rPr lang="de-DE" sz="1600" b="0" dirty="0">
                <a:solidFill>
                  <a:schemeClr val="tx1"/>
                </a:solidFill>
                <a:latin typeface="Symbol" pitchFamily="18" charset="2"/>
              </a:rPr>
              <a:t> =  10  H</a:t>
            </a:r>
            <a:r>
              <a:rPr lang="de-DE" sz="1600" b="0" dirty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5038725" y="1762125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15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6740525" y="1736725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bc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1" name="Text Box 29"/>
          <p:cNvSpPr txBox="1">
            <a:spLocks noChangeArrowheads="1"/>
          </p:cNvSpPr>
          <p:nvPr/>
        </p:nvSpPr>
        <p:spPr bwMode="auto">
          <a:xfrm>
            <a:off x="0" y="3635375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ab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-10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2" name="Text Box 30"/>
          <p:cNvSpPr txBox="1">
            <a:spLocks noChangeArrowheads="1"/>
          </p:cNvSpPr>
          <p:nvPr/>
        </p:nvSpPr>
        <p:spPr bwMode="auto">
          <a:xfrm>
            <a:off x="0" y="4725988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ac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-15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0" y="5729288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tx1"/>
                </a:solidFill>
              </a:rPr>
              <a:t>J</a:t>
            </a:r>
            <a:r>
              <a:rPr lang="de-DE" sz="1600" b="0">
                <a:solidFill>
                  <a:schemeClr val="tx1"/>
                </a:solidFill>
              </a:rPr>
              <a:t>bc</a:t>
            </a:r>
            <a:r>
              <a:rPr lang="de-DE" sz="1600" b="0">
                <a:solidFill>
                  <a:schemeClr val="tx1"/>
                </a:solidFill>
                <a:latin typeface="Symbol" pitchFamily="18" charset="2"/>
              </a:rPr>
              <a:t> =  -20  H</a:t>
            </a:r>
            <a:r>
              <a:rPr lang="de-DE" sz="1600" b="0">
                <a:solidFill>
                  <a:schemeClr val="tx1"/>
                </a:solidFill>
              </a:rPr>
              <a:t>z </a:t>
            </a:r>
          </a:p>
        </p:txBody>
      </p:sp>
      <p:sp>
        <p:nvSpPr>
          <p:cNvPr id="274466" name="Rectangle 3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Sign of  Coupling Constants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390705" y="747227"/>
            <a:ext cx="5070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In the case of ABC  systems  signs of coupling constants matter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409755" y="1128227"/>
            <a:ext cx="1072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sign varied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446" name="Picture 6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137" y="419395"/>
            <a:ext cx="1080819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2447" name="Picture 6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592138"/>
            <a:ext cx="52752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456" name="Text Box 72"/>
          <p:cNvSpPr txBox="1">
            <a:spLocks noChangeArrowheads="1"/>
          </p:cNvSpPr>
          <p:nvPr/>
        </p:nvSpPr>
        <p:spPr bwMode="auto">
          <a:xfrm>
            <a:off x="7662863" y="846138"/>
            <a:ext cx="89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1600" dirty="0" smtClean="0">
                <a:solidFill>
                  <a:schemeClr val="tx1"/>
                </a:solidFill>
              </a:rPr>
              <a:t>15 lines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72457" name="Picture 73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72458" name="Rectangle 74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Forbidden Transitions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72462" name="Text Box 78"/>
          <p:cNvSpPr txBox="1">
            <a:spLocks noChangeArrowheads="1"/>
          </p:cNvSpPr>
          <p:nvPr/>
        </p:nvSpPr>
        <p:spPr bwMode="auto">
          <a:xfrm>
            <a:off x="292100" y="8207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</a:rPr>
              <a:t>ABC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17115" y="2799762"/>
            <a:ext cx="45719" cy="3518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0" y="2790188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E</a:t>
            </a:r>
            <a:endParaRPr lang="de-DE" sz="1600" baseline="-25000" dirty="0">
              <a:solidFill>
                <a:schemeClr val="tx1"/>
              </a:solidFill>
            </a:endParaRPr>
          </a:p>
        </p:txBody>
      </p:sp>
      <p:grpSp>
        <p:nvGrpSpPr>
          <p:cNvPr id="126" name="Gruppieren 125"/>
          <p:cNvGrpSpPr/>
          <p:nvPr/>
        </p:nvGrpSpPr>
        <p:grpSpPr>
          <a:xfrm>
            <a:off x="1748511" y="2896750"/>
            <a:ext cx="574196" cy="338554"/>
            <a:chOff x="3233969" y="2774201"/>
            <a:chExt cx="574196" cy="338554"/>
          </a:xfrm>
        </p:grpSpPr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741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aaa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626722" y="3830003"/>
            <a:ext cx="556563" cy="338554"/>
            <a:chOff x="3233969" y="2774201"/>
            <a:chExt cx="556563" cy="338554"/>
          </a:xfrm>
        </p:grpSpPr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baa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1767365" y="4009112"/>
            <a:ext cx="556563" cy="338554"/>
            <a:chOff x="3233969" y="2774201"/>
            <a:chExt cx="556563" cy="338554"/>
          </a:xfrm>
        </p:grpSpPr>
        <p:sp>
          <p:nvSpPr>
            <p:cNvPr id="131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aba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2964570" y="4150515"/>
            <a:ext cx="556563" cy="338554"/>
            <a:chOff x="3233969" y="2774201"/>
            <a:chExt cx="556563" cy="338554"/>
          </a:xfrm>
        </p:grpSpPr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aab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598442" y="4914086"/>
            <a:ext cx="538930" cy="338554"/>
            <a:chOff x="3233969" y="2774201"/>
            <a:chExt cx="538930" cy="338554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abb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>
            <a:off x="1739085" y="5093195"/>
            <a:ext cx="538930" cy="338554"/>
            <a:chOff x="3233969" y="2774201"/>
            <a:chExt cx="538930" cy="338554"/>
          </a:xfrm>
        </p:grpSpPr>
        <p:sp>
          <p:nvSpPr>
            <p:cNvPr id="140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bab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42" name="Gruppieren 141"/>
          <p:cNvGrpSpPr/>
          <p:nvPr/>
        </p:nvGrpSpPr>
        <p:grpSpPr>
          <a:xfrm>
            <a:off x="2936290" y="5234598"/>
            <a:ext cx="538930" cy="338554"/>
            <a:chOff x="3233969" y="2774201"/>
            <a:chExt cx="538930" cy="338554"/>
          </a:xfrm>
        </p:grpSpPr>
        <p:sp>
          <p:nvSpPr>
            <p:cNvPr id="143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389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bba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145" name="Gruppieren 144"/>
          <p:cNvGrpSpPr/>
          <p:nvPr/>
        </p:nvGrpSpPr>
        <p:grpSpPr>
          <a:xfrm>
            <a:off x="1786219" y="6365814"/>
            <a:ext cx="521297" cy="338554"/>
            <a:chOff x="3233969" y="2774201"/>
            <a:chExt cx="521297" cy="338554"/>
          </a:xfrm>
        </p:grpSpPr>
        <p:sp>
          <p:nvSpPr>
            <p:cNvPr id="146" name="Line 8"/>
            <p:cNvSpPr>
              <a:spLocks noChangeShapeType="1"/>
            </p:cNvSpPr>
            <p:nvPr/>
          </p:nvSpPr>
          <p:spPr bwMode="auto">
            <a:xfrm>
              <a:off x="3269515" y="3070065"/>
              <a:ext cx="4365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3233969" y="2774201"/>
              <a:ext cx="521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  <a:latin typeface="Symbol" pitchFamily="18" charset="2"/>
                </a:rPr>
                <a:t>bbb</a:t>
              </a:r>
              <a:endParaRPr lang="de-DE" sz="16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3795025" y="2922163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3/2  </a:t>
            </a: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785598" y="4043953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1/2  </a:t>
            </a:r>
          </a:p>
        </p:txBody>
      </p:sp>
      <p:sp>
        <p:nvSpPr>
          <p:cNvPr id="150" name="Text Box 6"/>
          <p:cNvSpPr txBox="1">
            <a:spLocks noChangeArrowheads="1"/>
          </p:cNvSpPr>
          <p:nvPr/>
        </p:nvSpPr>
        <p:spPr bwMode="auto">
          <a:xfrm>
            <a:off x="3832732" y="5241157"/>
            <a:ext cx="112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-1/2  </a:t>
            </a: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901978" y="6335009"/>
            <a:ext cx="112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m</a:t>
            </a:r>
            <a:r>
              <a:rPr lang="de-DE" sz="1600" baseline="-25000" dirty="0" err="1" smtClean="0">
                <a:solidFill>
                  <a:schemeClr val="tx1"/>
                </a:solidFill>
              </a:rPr>
              <a:t>z</a:t>
            </a:r>
            <a:r>
              <a:rPr lang="de-DE" sz="1600" dirty="0" smtClean="0">
                <a:solidFill>
                  <a:schemeClr val="tx1"/>
                </a:solidFill>
              </a:rPr>
              <a:t>  = -3/2  </a:t>
            </a:r>
          </a:p>
        </p:txBody>
      </p:sp>
      <p:cxnSp>
        <p:nvCxnSpPr>
          <p:cNvPr id="155" name="Gerade Verbindung mit Pfeil 154"/>
          <p:cNvCxnSpPr/>
          <p:nvPr/>
        </p:nvCxnSpPr>
        <p:spPr bwMode="auto">
          <a:xfrm rot="16200000" flipV="1">
            <a:off x="1724371" y="363403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56" name="Gerade Verbindung mit Pfeil 155"/>
          <p:cNvCxnSpPr/>
          <p:nvPr/>
        </p:nvCxnSpPr>
        <p:spPr bwMode="auto">
          <a:xfrm rot="5400000" flipH="1" flipV="1">
            <a:off x="1146002" y="3058385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58" name="Gerade Verbindung mit Pfeil 157"/>
          <p:cNvCxnSpPr/>
          <p:nvPr/>
        </p:nvCxnSpPr>
        <p:spPr bwMode="auto">
          <a:xfrm rot="10800000">
            <a:off x="2181569" y="3308808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3" name="Gerade Verbindung mit Pfeil 162"/>
          <p:cNvCxnSpPr/>
          <p:nvPr/>
        </p:nvCxnSpPr>
        <p:spPr bwMode="auto">
          <a:xfrm rot="5400000" flipH="1" flipV="1">
            <a:off x="1193136" y="4161321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4" name="Gerade Verbindung mit Pfeil 163"/>
          <p:cNvCxnSpPr/>
          <p:nvPr/>
        </p:nvCxnSpPr>
        <p:spPr bwMode="auto">
          <a:xfrm rot="10800000">
            <a:off x="2115581" y="4392891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5" name="Gerade Verbindung mit Pfeil 164"/>
          <p:cNvCxnSpPr/>
          <p:nvPr/>
        </p:nvCxnSpPr>
        <p:spPr bwMode="auto">
          <a:xfrm rot="10800000">
            <a:off x="993791" y="4213781"/>
            <a:ext cx="1065232" cy="904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6" name="Gerade Verbindung mit Pfeil 165"/>
          <p:cNvCxnSpPr/>
          <p:nvPr/>
        </p:nvCxnSpPr>
        <p:spPr bwMode="auto">
          <a:xfrm rot="10800000">
            <a:off x="1201182" y="4242063"/>
            <a:ext cx="1885361" cy="1046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8" name="Gerade Verbindung mit Pfeil 167"/>
          <p:cNvCxnSpPr/>
          <p:nvPr/>
        </p:nvCxnSpPr>
        <p:spPr bwMode="auto">
          <a:xfrm rot="5400000" flipH="1" flipV="1">
            <a:off x="2305499" y="4349857"/>
            <a:ext cx="530621" cy="101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9" name="Gerade Verbindung mit Pfeil 168"/>
          <p:cNvCxnSpPr/>
          <p:nvPr/>
        </p:nvCxnSpPr>
        <p:spPr bwMode="auto">
          <a:xfrm rot="5400000" flipH="1" flipV="1">
            <a:off x="1726056" y="3629013"/>
            <a:ext cx="426925" cy="2143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1" name="Gerade Verbindung mit Pfeil 170"/>
          <p:cNvCxnSpPr/>
          <p:nvPr/>
        </p:nvCxnSpPr>
        <p:spPr bwMode="auto">
          <a:xfrm rot="16200000" flipV="1">
            <a:off x="1686665" y="5905893"/>
            <a:ext cx="678728" cy="9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2" name="Gerade Verbindung mit Pfeil 171"/>
          <p:cNvCxnSpPr/>
          <p:nvPr/>
        </p:nvCxnSpPr>
        <p:spPr bwMode="auto">
          <a:xfrm rot="10800000">
            <a:off x="880670" y="5326145"/>
            <a:ext cx="1018099" cy="923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3" name="Gerade Verbindung mit Pfeil 172"/>
          <p:cNvCxnSpPr/>
          <p:nvPr/>
        </p:nvCxnSpPr>
        <p:spPr bwMode="auto">
          <a:xfrm flipV="1">
            <a:off x="2190996" y="5637229"/>
            <a:ext cx="942680" cy="650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6" name="Gerade Verbindung mit Pfeil 185"/>
          <p:cNvCxnSpPr/>
          <p:nvPr/>
        </p:nvCxnSpPr>
        <p:spPr bwMode="auto">
          <a:xfrm rot="16200000" flipV="1">
            <a:off x="508314" y="454843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7" name="Gerade Verbindung mit Pfeil 186"/>
          <p:cNvCxnSpPr/>
          <p:nvPr/>
        </p:nvCxnSpPr>
        <p:spPr bwMode="auto">
          <a:xfrm rot="16200000" flipV="1">
            <a:off x="1724371" y="4784102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88" name="Gerade Verbindung mit Pfeil 187"/>
          <p:cNvCxnSpPr/>
          <p:nvPr/>
        </p:nvCxnSpPr>
        <p:spPr bwMode="auto">
          <a:xfrm rot="16200000" flipV="1">
            <a:off x="2931002" y="4934931"/>
            <a:ext cx="678729" cy="9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9" name="Text Box 78"/>
          <p:cNvSpPr txBox="1">
            <a:spLocks noChangeArrowheads="1"/>
          </p:cNvSpPr>
          <p:nvPr/>
        </p:nvSpPr>
        <p:spPr bwMode="auto">
          <a:xfrm>
            <a:off x="6749460" y="5430444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ABC</a:t>
            </a:r>
          </a:p>
        </p:txBody>
      </p:sp>
      <p:sp>
        <p:nvSpPr>
          <p:cNvPr id="190" name="Text Box 78"/>
          <p:cNvSpPr txBox="1">
            <a:spLocks noChangeArrowheads="1"/>
          </p:cNvSpPr>
          <p:nvPr/>
        </p:nvSpPr>
        <p:spPr bwMode="auto">
          <a:xfrm>
            <a:off x="6815447" y="3196292"/>
            <a:ext cx="6735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AMX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191" name="Rechteck 190"/>
          <p:cNvSpPr/>
          <p:nvPr/>
        </p:nvSpPr>
        <p:spPr>
          <a:xfrm>
            <a:off x="4826525" y="3578143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  =  0 </a:t>
            </a:r>
            <a:endParaRPr lang="de-DE" sz="1600" dirty="0"/>
          </a:p>
        </p:txBody>
      </p:sp>
      <p:sp>
        <p:nvSpPr>
          <p:cNvPr id="192" name="Rechteck 191"/>
          <p:cNvSpPr/>
          <p:nvPr/>
        </p:nvSpPr>
        <p:spPr>
          <a:xfrm>
            <a:off x="4685123" y="4219165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193" name="Rechteck 192"/>
          <p:cNvSpPr/>
          <p:nvPr/>
        </p:nvSpPr>
        <p:spPr>
          <a:xfrm>
            <a:off x="6127424" y="2776864"/>
            <a:ext cx="2300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W=  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 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 </a:t>
            </a:r>
            <a:endParaRPr lang="de-DE" sz="1600" dirty="0"/>
          </a:p>
        </p:txBody>
      </p:sp>
      <p:sp>
        <p:nvSpPr>
          <p:cNvPr id="59" name="Rechteck 58"/>
          <p:cNvSpPr/>
          <p:nvPr/>
        </p:nvSpPr>
        <p:spPr>
          <a:xfrm>
            <a:off x="4826525" y="6074017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chemeClr val="tx1"/>
                </a:solidFill>
                <a:latin typeface="+mj-lt"/>
              </a:rPr>
              <a:t>i,k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</a:rPr>
              <a:t>i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FF0000"/>
                </a:solidFill>
              </a:rPr>
              <a:t>I </a:t>
            </a:r>
            <a:r>
              <a:rPr lang="de-DE" sz="1600" baseline="-25000" dirty="0" smtClean="0">
                <a:solidFill>
                  <a:srgbClr val="FF0000"/>
                </a:solidFill>
              </a:rPr>
              <a:t>x  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</a:t>
            </a:r>
            <a:r>
              <a:rPr lang="de-DE" sz="1600" dirty="0" smtClean="0">
                <a:solidFill>
                  <a:schemeClr val="tx1"/>
                </a:solidFill>
              </a:rPr>
              <a:t>+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  </a:t>
            </a:r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</a:rPr>
              <a:t>k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baseline="30000" dirty="0" smtClean="0">
                <a:solidFill>
                  <a:schemeClr val="tx1"/>
                </a:solidFill>
              </a:rPr>
              <a:t> 2 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cxnSp>
        <p:nvCxnSpPr>
          <p:cNvPr id="61" name="Gerade Verbindung 60"/>
          <p:cNvCxnSpPr/>
          <p:nvPr/>
        </p:nvCxnSpPr>
        <p:spPr bwMode="auto">
          <a:xfrm rot="16200000" flipH="1">
            <a:off x="8020565" y="6273596"/>
            <a:ext cx="219566" cy="9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 rot="16200000" flipH="1">
            <a:off x="7810107" y="3728299"/>
            <a:ext cx="188537" cy="94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hteck 62"/>
          <p:cNvSpPr/>
          <p:nvPr/>
        </p:nvSpPr>
        <p:spPr>
          <a:xfrm>
            <a:off x="4685123" y="4586811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00B050"/>
                </a:solidFill>
              </a:rPr>
              <a:t>M </a:t>
            </a:r>
            <a:r>
              <a:rPr lang="de-DE" sz="1600" baseline="-25000" dirty="0" smtClean="0">
                <a:solidFill>
                  <a:srgbClr val="00B050"/>
                </a:solidFill>
              </a:rPr>
              <a:t>x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64" name="Rechteck 63"/>
          <p:cNvSpPr/>
          <p:nvPr/>
        </p:nvSpPr>
        <p:spPr>
          <a:xfrm>
            <a:off x="4675696" y="4916749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</a:rPr>
              <a:t>W</a:t>
            </a:r>
            <a:r>
              <a:rPr lang="de-DE" sz="1600" baseline="-25000" dirty="0" err="1" smtClean="0">
                <a:solidFill>
                  <a:srgbClr val="FF3300"/>
                </a:solidFill>
                <a:latin typeface="Symbol" pitchFamily="18" charset="2"/>
              </a:rPr>
              <a:t>b</a:t>
            </a:r>
            <a:r>
              <a:rPr lang="de-DE" sz="1600" baseline="-25000" dirty="0" err="1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de-DE" sz="1600" baseline="-250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FF3300"/>
                </a:solidFill>
                <a:latin typeface="Symbol" pitchFamily="18" charset="2"/>
              </a:rPr>
              <a:t>  , </a:t>
            </a:r>
            <a:r>
              <a:rPr lang="de-DE" sz="1600" baseline="-250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baseline="-250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baseline="-250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= &lt;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| </a:t>
            </a:r>
            <a:r>
              <a:rPr lang="de-DE" sz="1600" dirty="0" smtClean="0">
                <a:solidFill>
                  <a:srgbClr val="0070C0"/>
                </a:solidFill>
              </a:rPr>
              <a:t>S </a:t>
            </a:r>
            <a:r>
              <a:rPr lang="de-DE" sz="1600" baseline="-25000" dirty="0" smtClean="0">
                <a:solidFill>
                  <a:srgbClr val="0070C0"/>
                </a:solidFill>
              </a:rPr>
              <a:t>x </a:t>
            </a:r>
            <a:r>
              <a:rPr lang="de-DE" sz="1600" dirty="0" smtClean="0">
                <a:solidFill>
                  <a:schemeClr val="tx1"/>
                </a:solidFill>
              </a:rPr>
              <a:t>|</a:t>
            </a:r>
            <a:r>
              <a:rPr lang="de-DE" sz="1600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de-DE" sz="1600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&gt;</a:t>
            </a:r>
            <a:r>
              <a:rPr lang="de-DE" sz="1600" dirty="0" smtClean="0">
                <a:solidFill>
                  <a:srgbClr val="000000"/>
                </a:solidFill>
              </a:rPr>
              <a:t>=  0 </a:t>
            </a:r>
            <a:endParaRPr lang="de-DE" sz="1600" dirty="0" smtClean="0"/>
          </a:p>
        </p:txBody>
      </p:sp>
      <p:sp>
        <p:nvSpPr>
          <p:cNvPr id="65" name="Rechteck 64"/>
          <p:cNvSpPr/>
          <p:nvPr/>
        </p:nvSpPr>
        <p:spPr>
          <a:xfrm>
            <a:off x="4826525" y="5706423"/>
            <a:ext cx="4317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 smtClean="0">
                <a:solidFill>
                  <a:schemeClr val="tx1"/>
                </a:solidFill>
                <a:latin typeface="Symbol"/>
              </a:rPr>
              <a:t>F</a:t>
            </a:r>
            <a:r>
              <a:rPr lang="de-DE" sz="1600" baseline="-25000" dirty="0" smtClean="0">
                <a:solidFill>
                  <a:schemeClr val="tx1"/>
                </a:solidFill>
                <a:latin typeface="+mj-lt"/>
              </a:rPr>
              <a:t>i </a:t>
            </a:r>
            <a:r>
              <a:rPr lang="de-DE" sz="1600" dirty="0" smtClean="0">
                <a:solidFill>
                  <a:schemeClr val="tx1"/>
                </a:solidFill>
              </a:rPr>
              <a:t>= ci1 </a:t>
            </a:r>
            <a:r>
              <a:rPr lang="de-DE" sz="1600" dirty="0" err="1" smtClean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+ ci2  </a:t>
            </a:r>
            <a:r>
              <a:rPr lang="de-DE" sz="16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b</a:t>
            </a:r>
            <a:r>
              <a:rPr lang="de-DE" sz="1600" dirty="0" smtClean="0">
                <a:solidFill>
                  <a:schemeClr val="tx1"/>
                </a:solidFill>
              </a:rPr>
              <a:t>+ ci3  </a:t>
            </a:r>
            <a:r>
              <a:rPr lang="de-DE" sz="16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600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sz="1600" dirty="0" err="1" smtClean="0">
                <a:solidFill>
                  <a:srgbClr val="3366CC"/>
                </a:solidFill>
                <a:latin typeface="Symbol" pitchFamily="18" charset="2"/>
              </a:rPr>
              <a:t>a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  <p:bldP spid="193" grpId="0"/>
      <p:bldP spid="59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88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Äquivalente Protonen</a:t>
            </a:r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71146" y="1384788"/>
            <a:ext cx="9278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-</a:t>
            </a:r>
            <a:r>
              <a:rPr lang="en-GB" sz="1400" dirty="0" smtClean="0">
                <a:solidFill>
                  <a:schemeClr val="tx1"/>
                </a:solidFill>
              </a:rPr>
              <a:t>  Magnetically equivalent   :   equal shifts , equal coupling constants  </a:t>
            </a:r>
            <a:r>
              <a:rPr lang="en-GB" sz="1400" dirty="0" smtClean="0">
                <a:solidFill>
                  <a:srgbClr val="FF0000"/>
                </a:solidFill>
              </a:rPr>
              <a:t>and equal (same) coupling partners (network)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36460" y="940448"/>
            <a:ext cx="779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- </a:t>
            </a:r>
            <a:r>
              <a:rPr lang="en-GB" sz="1400" dirty="0" smtClean="0">
                <a:solidFill>
                  <a:schemeClr val="tx1"/>
                </a:solidFill>
              </a:rPr>
              <a:t>Chemically equivalent      :  equal shifts , equal couplings constants,  </a:t>
            </a:r>
            <a:r>
              <a:rPr lang="en-GB" sz="1400" dirty="0" smtClean="0">
                <a:solidFill>
                  <a:srgbClr val="FF0000"/>
                </a:solidFill>
              </a:rPr>
              <a:t>to distinct coupling partners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85750" y="1731412"/>
            <a:ext cx="1652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e.g. Methyl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085975" y="1731412"/>
            <a:ext cx="1532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( rotating freely </a:t>
            </a:r>
            <a:r>
              <a:rPr lang="de-DE" sz="1400" dirty="0" smtClean="0">
                <a:solidFill>
                  <a:schemeClr val="accent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29766" y="2275568"/>
            <a:ext cx="5553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Magnetically equivalent protons  cause  triplet and quartet splitting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29766" y="2634343"/>
            <a:ext cx="1750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Equivalent</a:t>
            </a:r>
            <a:r>
              <a:rPr lang="de-DE" sz="1400" dirty="0" smtClean="0">
                <a:solidFill>
                  <a:schemeClr val="tx1"/>
                </a:solidFill>
              </a:rPr>
              <a:t>  Protons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229766" y="3068638"/>
            <a:ext cx="2149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higher order spin systems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76138" name="Group 10"/>
          <p:cNvGrpSpPr>
            <a:grpSpLocks/>
          </p:cNvGrpSpPr>
          <p:nvPr/>
        </p:nvGrpSpPr>
        <p:grpSpPr bwMode="auto">
          <a:xfrm>
            <a:off x="2546350" y="5005388"/>
            <a:ext cx="1665288" cy="1169987"/>
            <a:chOff x="1604" y="2784"/>
            <a:chExt cx="1049" cy="737"/>
          </a:xfrm>
        </p:grpSpPr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H="1">
              <a:off x="1604" y="2784"/>
              <a:ext cx="511" cy="7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>
              <a:off x="2115" y="2784"/>
              <a:ext cx="538" cy="7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6141" name="Group 13"/>
          <p:cNvGrpSpPr>
            <a:grpSpLocks/>
          </p:cNvGrpSpPr>
          <p:nvPr/>
        </p:nvGrpSpPr>
        <p:grpSpPr bwMode="auto">
          <a:xfrm>
            <a:off x="5292725" y="4284663"/>
            <a:ext cx="765175" cy="1890712"/>
            <a:chOff x="3334" y="2330"/>
            <a:chExt cx="482" cy="1191"/>
          </a:xfrm>
        </p:grpSpPr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 flipH="1">
              <a:off x="3334" y="2330"/>
              <a:ext cx="226" cy="11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>
              <a:off x="3560" y="2358"/>
              <a:ext cx="256" cy="11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792163" y="6219825"/>
            <a:ext cx="7199312" cy="450850"/>
            <a:chOff x="499" y="3549"/>
            <a:chExt cx="4535" cy="284"/>
          </a:xfrm>
        </p:grpSpPr>
        <p:sp>
          <p:nvSpPr>
            <p:cNvPr id="176145" name="AutoShape 17"/>
            <p:cNvSpPr>
              <a:spLocks/>
            </p:cNvSpPr>
            <p:nvPr/>
          </p:nvSpPr>
          <p:spPr bwMode="auto">
            <a:xfrm rot="5400000">
              <a:off x="414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6" name="AutoShape 18"/>
            <p:cNvSpPr>
              <a:spLocks/>
            </p:cNvSpPr>
            <p:nvPr/>
          </p:nvSpPr>
          <p:spPr bwMode="auto">
            <a:xfrm rot="5400000">
              <a:off x="1009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7" name="AutoShape 19"/>
            <p:cNvSpPr>
              <a:spLocks/>
            </p:cNvSpPr>
            <p:nvPr/>
          </p:nvSpPr>
          <p:spPr bwMode="auto">
            <a:xfrm rot="5400000">
              <a:off x="1831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8" name="AutoShape 20"/>
            <p:cNvSpPr>
              <a:spLocks/>
            </p:cNvSpPr>
            <p:nvPr/>
          </p:nvSpPr>
          <p:spPr bwMode="auto">
            <a:xfrm rot="5400000">
              <a:off x="2171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49" name="AutoShape 21"/>
            <p:cNvSpPr>
              <a:spLocks/>
            </p:cNvSpPr>
            <p:nvPr/>
          </p:nvSpPr>
          <p:spPr bwMode="auto">
            <a:xfrm rot="5400000">
              <a:off x="3305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0" name="AutoShape 22"/>
            <p:cNvSpPr>
              <a:spLocks/>
            </p:cNvSpPr>
            <p:nvPr/>
          </p:nvSpPr>
          <p:spPr bwMode="auto">
            <a:xfrm rot="5400000">
              <a:off x="3560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1" name="AutoShape 23"/>
            <p:cNvSpPr>
              <a:spLocks/>
            </p:cNvSpPr>
            <p:nvPr/>
          </p:nvSpPr>
          <p:spPr bwMode="auto">
            <a:xfrm rot="5400000">
              <a:off x="4723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152" name="AutoShape 24"/>
            <p:cNvSpPr>
              <a:spLocks/>
            </p:cNvSpPr>
            <p:nvPr/>
          </p:nvSpPr>
          <p:spPr bwMode="auto">
            <a:xfrm rot="5400000">
              <a:off x="4836" y="3634"/>
              <a:ext cx="284" cy="11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3120604" y="3497263"/>
            <a:ext cx="387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AB-System  : 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 d &lt;</a:t>
            </a:r>
            <a:r>
              <a:rPr lang="de-DE" sz="1400">
                <a:solidFill>
                  <a:schemeClr val="tx1"/>
                </a:solidFill>
              </a:rPr>
              <a:t>J   A2-System   : </a:t>
            </a:r>
            <a:r>
              <a:rPr lang="de-DE" sz="1600">
                <a:solidFill>
                  <a:schemeClr val="tx1"/>
                </a:solidFill>
                <a:latin typeface="Symbol" pitchFamily="18" charset="2"/>
              </a:rPr>
              <a:t>D d = 0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960016" y="3497263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AX-System  :  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D </a:t>
            </a:r>
            <a:r>
              <a:rPr lang="de-DE" sz="160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de-DE" sz="1600" dirty="0">
                <a:solidFill>
                  <a:schemeClr val="tx1"/>
                </a:solidFill>
                <a:latin typeface="Symbol" pitchFamily="18" charset="2"/>
              </a:rPr>
              <a:t>&gt;&gt;</a:t>
            </a:r>
            <a:r>
              <a:rPr lang="de-DE" sz="1400" dirty="0">
                <a:solidFill>
                  <a:schemeClr val="tx1"/>
                </a:solidFill>
              </a:rPr>
              <a:t>J</a:t>
            </a:r>
          </a:p>
        </p:txBody>
      </p:sp>
      <p:grpSp>
        <p:nvGrpSpPr>
          <p:cNvPr id="176155" name="Group 27"/>
          <p:cNvGrpSpPr>
            <a:grpSpLocks/>
          </p:cNvGrpSpPr>
          <p:nvPr/>
        </p:nvGrpSpPr>
        <p:grpSpPr bwMode="auto">
          <a:xfrm>
            <a:off x="476250" y="4508500"/>
            <a:ext cx="1709738" cy="1666875"/>
            <a:chOff x="300" y="2840"/>
            <a:chExt cx="1077" cy="1050"/>
          </a:xfrm>
        </p:grpSpPr>
        <p:grpSp>
          <p:nvGrpSpPr>
            <p:cNvPr id="176156" name="Group 28"/>
            <p:cNvGrpSpPr>
              <a:grpSpLocks/>
            </p:cNvGrpSpPr>
            <p:nvPr/>
          </p:nvGrpSpPr>
          <p:grpSpPr bwMode="auto">
            <a:xfrm>
              <a:off x="300" y="3408"/>
              <a:ext cx="1077" cy="482"/>
              <a:chOff x="300" y="3039"/>
              <a:chExt cx="1077" cy="482"/>
            </a:xfrm>
          </p:grpSpPr>
          <p:sp>
            <p:nvSpPr>
              <p:cNvPr id="176157" name="Line 29"/>
              <p:cNvSpPr>
                <a:spLocks noChangeShapeType="1"/>
              </p:cNvSpPr>
              <p:nvPr/>
            </p:nvSpPr>
            <p:spPr bwMode="auto">
              <a:xfrm>
                <a:off x="300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58" name="Line 30"/>
              <p:cNvSpPr>
                <a:spLocks noChangeShapeType="1"/>
              </p:cNvSpPr>
              <p:nvPr/>
            </p:nvSpPr>
            <p:spPr bwMode="auto">
              <a:xfrm flipV="1">
                <a:off x="612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59" name="Line 31"/>
              <p:cNvSpPr>
                <a:spLocks noChangeShapeType="1"/>
              </p:cNvSpPr>
              <p:nvPr/>
            </p:nvSpPr>
            <p:spPr bwMode="auto">
              <a:xfrm flipV="1">
                <a:off x="1066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0" name="Line 32"/>
              <p:cNvSpPr>
                <a:spLocks noChangeShapeType="1"/>
              </p:cNvSpPr>
              <p:nvPr/>
            </p:nvSpPr>
            <p:spPr bwMode="auto">
              <a:xfrm flipV="1">
                <a:off x="1207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1" name="Line 33"/>
              <p:cNvSpPr>
                <a:spLocks noChangeShapeType="1"/>
              </p:cNvSpPr>
              <p:nvPr/>
            </p:nvSpPr>
            <p:spPr bwMode="auto">
              <a:xfrm flipV="1">
                <a:off x="499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62" name="Text Box 34"/>
            <p:cNvSpPr txBox="1">
              <a:spLocks noChangeArrowheads="1"/>
            </p:cNvSpPr>
            <p:nvPr/>
          </p:nvSpPr>
          <p:spPr bwMode="auto">
            <a:xfrm>
              <a:off x="612" y="2840"/>
              <a:ext cx="5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&gt;&gt;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63" name="Group 35"/>
          <p:cNvGrpSpPr>
            <a:grpSpLocks/>
          </p:cNvGrpSpPr>
          <p:nvPr/>
        </p:nvGrpSpPr>
        <p:grpSpPr bwMode="auto">
          <a:xfrm>
            <a:off x="2501900" y="4464050"/>
            <a:ext cx="1709738" cy="1711325"/>
            <a:chOff x="1576" y="2812"/>
            <a:chExt cx="1077" cy="1078"/>
          </a:xfrm>
        </p:grpSpPr>
        <p:grpSp>
          <p:nvGrpSpPr>
            <p:cNvPr id="176164" name="Group 36"/>
            <p:cNvGrpSpPr>
              <a:grpSpLocks/>
            </p:cNvGrpSpPr>
            <p:nvPr/>
          </p:nvGrpSpPr>
          <p:grpSpPr bwMode="auto">
            <a:xfrm>
              <a:off x="1576" y="3266"/>
              <a:ext cx="1077" cy="624"/>
              <a:chOff x="1576" y="2897"/>
              <a:chExt cx="1077" cy="624"/>
            </a:xfrm>
          </p:grpSpPr>
          <p:sp>
            <p:nvSpPr>
              <p:cNvPr id="176165" name="Line 37"/>
              <p:cNvSpPr>
                <a:spLocks noChangeShapeType="1"/>
              </p:cNvSpPr>
              <p:nvPr/>
            </p:nvSpPr>
            <p:spPr bwMode="auto">
              <a:xfrm>
                <a:off x="1576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6" name="Line 38"/>
              <p:cNvSpPr>
                <a:spLocks noChangeShapeType="1"/>
              </p:cNvSpPr>
              <p:nvPr/>
            </p:nvSpPr>
            <p:spPr bwMode="auto">
              <a:xfrm flipV="1">
                <a:off x="2030" y="2897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7" name="Line 39"/>
              <p:cNvSpPr>
                <a:spLocks noChangeShapeType="1"/>
              </p:cNvSpPr>
              <p:nvPr/>
            </p:nvSpPr>
            <p:spPr bwMode="auto">
              <a:xfrm flipV="1">
                <a:off x="2228" y="2925"/>
                <a:ext cx="0" cy="5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8" name="Line 40"/>
              <p:cNvSpPr>
                <a:spLocks noChangeShapeType="1"/>
              </p:cNvSpPr>
              <p:nvPr/>
            </p:nvSpPr>
            <p:spPr bwMode="auto">
              <a:xfrm flipV="1">
                <a:off x="2369" y="3096"/>
                <a:ext cx="1" cy="4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69" name="Line 41"/>
              <p:cNvSpPr>
                <a:spLocks noChangeShapeType="1"/>
              </p:cNvSpPr>
              <p:nvPr/>
            </p:nvSpPr>
            <p:spPr bwMode="auto">
              <a:xfrm flipV="1">
                <a:off x="1917" y="3039"/>
                <a:ext cx="0" cy="4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70" name="Text Box 42"/>
            <p:cNvSpPr txBox="1">
              <a:spLocks noChangeArrowheads="1"/>
            </p:cNvSpPr>
            <p:nvPr/>
          </p:nvSpPr>
          <p:spPr bwMode="auto">
            <a:xfrm>
              <a:off x="1831" y="281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= 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71" name="Group 43"/>
          <p:cNvGrpSpPr>
            <a:grpSpLocks/>
          </p:cNvGrpSpPr>
          <p:nvPr/>
        </p:nvGrpSpPr>
        <p:grpSpPr bwMode="auto">
          <a:xfrm>
            <a:off x="4751388" y="4464050"/>
            <a:ext cx="1800225" cy="1711325"/>
            <a:chOff x="2993" y="2812"/>
            <a:chExt cx="1134" cy="1078"/>
          </a:xfrm>
        </p:grpSpPr>
        <p:grpSp>
          <p:nvGrpSpPr>
            <p:cNvPr id="176172" name="Group 44"/>
            <p:cNvGrpSpPr>
              <a:grpSpLocks/>
            </p:cNvGrpSpPr>
            <p:nvPr/>
          </p:nvGrpSpPr>
          <p:grpSpPr bwMode="auto">
            <a:xfrm>
              <a:off x="3050" y="2954"/>
              <a:ext cx="1077" cy="936"/>
              <a:chOff x="3050" y="2585"/>
              <a:chExt cx="1077" cy="936"/>
            </a:xfrm>
          </p:grpSpPr>
          <p:sp>
            <p:nvSpPr>
              <p:cNvPr id="176173" name="Line 45"/>
              <p:cNvSpPr>
                <a:spLocks noChangeShapeType="1"/>
              </p:cNvSpPr>
              <p:nvPr/>
            </p:nvSpPr>
            <p:spPr bwMode="auto">
              <a:xfrm>
                <a:off x="3050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4" name="Line 46"/>
              <p:cNvSpPr>
                <a:spLocks noChangeShapeType="1"/>
              </p:cNvSpPr>
              <p:nvPr/>
            </p:nvSpPr>
            <p:spPr bwMode="auto">
              <a:xfrm flipV="1">
                <a:off x="3504" y="2585"/>
                <a:ext cx="0" cy="9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5" name="Line 47"/>
              <p:cNvSpPr>
                <a:spLocks noChangeShapeType="1"/>
              </p:cNvSpPr>
              <p:nvPr/>
            </p:nvSpPr>
            <p:spPr bwMode="auto">
              <a:xfrm flipV="1">
                <a:off x="3617" y="2585"/>
                <a:ext cx="0" cy="9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6" name="Line 48"/>
              <p:cNvSpPr>
                <a:spLocks noChangeShapeType="1"/>
              </p:cNvSpPr>
              <p:nvPr/>
            </p:nvSpPr>
            <p:spPr bwMode="auto">
              <a:xfrm flipV="1">
                <a:off x="3758" y="3351"/>
                <a:ext cx="1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77" name="Line 49"/>
              <p:cNvSpPr>
                <a:spLocks noChangeShapeType="1"/>
              </p:cNvSpPr>
              <p:nvPr/>
            </p:nvSpPr>
            <p:spPr bwMode="auto">
              <a:xfrm flipH="1" flipV="1">
                <a:off x="3390" y="3322"/>
                <a:ext cx="0" cy="1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78" name="Text Box 50"/>
            <p:cNvSpPr txBox="1">
              <a:spLocks noChangeArrowheads="1"/>
            </p:cNvSpPr>
            <p:nvPr/>
          </p:nvSpPr>
          <p:spPr bwMode="auto">
            <a:xfrm>
              <a:off x="2993" y="281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&lt;</a:t>
              </a:r>
              <a:r>
                <a:rPr lang="de-DE" sz="140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176179" name="Group 51"/>
          <p:cNvGrpSpPr>
            <a:grpSpLocks/>
          </p:cNvGrpSpPr>
          <p:nvPr/>
        </p:nvGrpSpPr>
        <p:grpSpPr bwMode="auto">
          <a:xfrm>
            <a:off x="6911975" y="3294063"/>
            <a:ext cx="1755775" cy="2881312"/>
            <a:chOff x="4354" y="2075"/>
            <a:chExt cx="1106" cy="1815"/>
          </a:xfrm>
        </p:grpSpPr>
        <p:grpSp>
          <p:nvGrpSpPr>
            <p:cNvPr id="176180" name="Group 52"/>
            <p:cNvGrpSpPr>
              <a:grpSpLocks/>
            </p:cNvGrpSpPr>
            <p:nvPr/>
          </p:nvGrpSpPr>
          <p:grpSpPr bwMode="auto">
            <a:xfrm>
              <a:off x="4383" y="2075"/>
              <a:ext cx="1077" cy="1815"/>
              <a:chOff x="4383" y="1706"/>
              <a:chExt cx="1077" cy="1815"/>
            </a:xfrm>
          </p:grpSpPr>
          <p:sp>
            <p:nvSpPr>
              <p:cNvPr id="176181" name="Line 53"/>
              <p:cNvSpPr>
                <a:spLocks noChangeShapeType="1"/>
              </p:cNvSpPr>
              <p:nvPr/>
            </p:nvSpPr>
            <p:spPr bwMode="auto">
              <a:xfrm>
                <a:off x="4383" y="3521"/>
                <a:ext cx="10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182" name="Line 54"/>
              <p:cNvSpPr>
                <a:spLocks noChangeShapeType="1"/>
              </p:cNvSpPr>
              <p:nvPr/>
            </p:nvSpPr>
            <p:spPr bwMode="auto">
              <a:xfrm flipV="1">
                <a:off x="4921" y="1706"/>
                <a:ext cx="0" cy="18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183" name="Text Box 55"/>
            <p:cNvSpPr txBox="1">
              <a:spLocks noChangeArrowheads="1"/>
            </p:cNvSpPr>
            <p:nvPr/>
          </p:nvSpPr>
          <p:spPr bwMode="auto">
            <a:xfrm>
              <a:off x="4354" y="2642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tx1"/>
                  </a:solidFill>
                  <a:latin typeface="Symbol" pitchFamily="18" charset="2"/>
                </a:rPr>
                <a:t>D d = 0</a:t>
              </a: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176184" name="Text Box 56"/>
          <p:cNvSpPr txBox="1">
            <a:spLocks noChangeArrowheads="1"/>
          </p:cNvSpPr>
          <p:nvPr/>
        </p:nvSpPr>
        <p:spPr bwMode="auto">
          <a:xfrm>
            <a:off x="2120479" y="2634343"/>
            <a:ext cx="2731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don‘t  interact with each other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2325655" y="2625013"/>
            <a:ext cx="7024704" cy="315913"/>
            <a:chOff x="1944" y="1536"/>
            <a:chExt cx="4425" cy="199"/>
          </a:xfrm>
        </p:grpSpPr>
        <p:sp>
          <p:nvSpPr>
            <p:cNvPr id="176186" name="Text Box 58"/>
            <p:cNvSpPr txBox="1">
              <a:spLocks noChangeArrowheads="1"/>
            </p:cNvSpPr>
            <p:nvPr/>
          </p:nvSpPr>
          <p:spPr bwMode="auto">
            <a:xfrm>
              <a:off x="3504" y="1536"/>
              <a:ext cx="28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don‘t  show a splitting due to their mutual interaction    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 flipV="1">
              <a:off x="1944" y="1536"/>
              <a:ext cx="1390" cy="1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6189" name="Picture 6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6190" name="Rectangle 6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295080" y="613877"/>
            <a:ext cx="3440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Arise from equal chemical surroundings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/>
      <p:bldP spid="176137" grpId="1"/>
      <p:bldP spid="176153" grpId="0"/>
      <p:bldP spid="176153" grpId="1"/>
      <p:bldP spid="176154" grpId="0"/>
      <p:bldP spid="17615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971550" y="684213"/>
            <a:ext cx="2821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Freely rotating methylene  groups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56921"/>
            <a:ext cx="1844675" cy="1835150"/>
            <a:chOff x="669" y="913"/>
            <a:chExt cx="1162" cy="1156"/>
          </a:xfrm>
        </p:grpSpPr>
        <p:sp>
          <p:nvSpPr>
            <p:cNvPr id="224261" name="Text Box 5"/>
            <p:cNvSpPr txBox="1">
              <a:spLocks noChangeArrowheads="1"/>
            </p:cNvSpPr>
            <p:nvPr/>
          </p:nvSpPr>
          <p:spPr bwMode="auto">
            <a:xfrm>
              <a:off x="1066" y="913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Ra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69" y="1083"/>
              <a:ext cx="1162" cy="929"/>
              <a:chOff x="669" y="1083"/>
              <a:chExt cx="1162" cy="929"/>
            </a:xfrm>
          </p:grpSpPr>
          <p:sp>
            <p:nvSpPr>
              <p:cNvPr id="224263" name="Oval 7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4264" name="Line 8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5" name="Line 9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6" name="Line 10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267" name="Text Box 11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Rc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268" name="Text Box 12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Rb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4269" name="Line 13"/>
            <p:cNvSpPr>
              <a:spLocks noChangeShapeType="1"/>
            </p:cNvSpPr>
            <p:nvPr/>
          </p:nvSpPr>
          <p:spPr bwMode="auto">
            <a:xfrm flipV="1">
              <a:off x="1179" y="133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0" name="Line 14"/>
            <p:cNvSpPr>
              <a:spLocks noChangeShapeType="1"/>
            </p:cNvSpPr>
            <p:nvPr/>
          </p:nvSpPr>
          <p:spPr bwMode="auto">
            <a:xfrm>
              <a:off x="1179" y="1508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 flipH="1" flipV="1">
              <a:off x="868" y="130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72" name="Text Box 16"/>
            <p:cNvSpPr txBox="1">
              <a:spLocks noChangeArrowheads="1"/>
            </p:cNvSpPr>
            <p:nvPr/>
          </p:nvSpPr>
          <p:spPr bwMode="auto">
            <a:xfrm>
              <a:off x="1548" y="122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273" name="Text Box 17"/>
            <p:cNvSpPr txBox="1">
              <a:spLocks noChangeArrowheads="1"/>
            </p:cNvSpPr>
            <p:nvPr/>
          </p:nvSpPr>
          <p:spPr bwMode="auto">
            <a:xfrm>
              <a:off x="669" y="116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274" name="Text Box 18"/>
            <p:cNvSpPr txBox="1">
              <a:spLocks noChangeArrowheads="1"/>
            </p:cNvSpPr>
            <p:nvPr/>
          </p:nvSpPr>
          <p:spPr bwMode="auto">
            <a:xfrm>
              <a:off x="1066" y="1877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1859837" y="1285001"/>
            <a:ext cx="1889125" cy="1924050"/>
            <a:chOff x="2346522" y="1285001"/>
            <a:chExt cx="1889125" cy="1924050"/>
          </a:xfrm>
        </p:grpSpPr>
        <p:sp>
          <p:nvSpPr>
            <p:cNvPr id="224276" name="Text Box 20"/>
            <p:cNvSpPr txBox="1">
              <a:spLocks noChangeArrowheads="1"/>
            </p:cNvSpPr>
            <p:nvPr/>
          </p:nvSpPr>
          <p:spPr bwMode="auto">
            <a:xfrm>
              <a:off x="3087884" y="29042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390972" y="1554876"/>
              <a:ext cx="1844675" cy="1474788"/>
              <a:chOff x="669" y="1083"/>
              <a:chExt cx="1162" cy="929"/>
            </a:xfrm>
          </p:grpSpPr>
          <p:sp>
            <p:nvSpPr>
              <p:cNvPr id="224278" name="Oval 22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4279" name="Line 23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0" name="Line 24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1" name="Line 25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82" name="Text Box 26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224283" name="Text Box 27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224284" name="Line 28"/>
            <p:cNvSpPr>
              <a:spLocks noChangeShapeType="1"/>
            </p:cNvSpPr>
            <p:nvPr/>
          </p:nvSpPr>
          <p:spPr bwMode="auto">
            <a:xfrm rot="6754844" flipV="1">
              <a:off x="2884684" y="2462926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5" name="Line 29"/>
            <p:cNvSpPr>
              <a:spLocks noChangeShapeType="1"/>
            </p:cNvSpPr>
            <p:nvPr/>
          </p:nvSpPr>
          <p:spPr bwMode="auto">
            <a:xfrm rot="6754844">
              <a:off x="2927547" y="18501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6" name="Line 30"/>
            <p:cNvSpPr>
              <a:spLocks noChangeShapeType="1"/>
            </p:cNvSpPr>
            <p:nvPr/>
          </p:nvSpPr>
          <p:spPr bwMode="auto">
            <a:xfrm rot="6754844" flipH="1" flipV="1">
              <a:off x="3219647" y="1907301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87" name="Text Box 31"/>
            <p:cNvSpPr txBox="1">
              <a:spLocks noChangeArrowheads="1"/>
            </p:cNvSpPr>
            <p:nvPr/>
          </p:nvSpPr>
          <p:spPr bwMode="auto">
            <a:xfrm>
              <a:off x="3695897" y="1734263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288" name="Text Box 32"/>
            <p:cNvSpPr txBox="1">
              <a:spLocks noChangeArrowheads="1"/>
            </p:cNvSpPr>
            <p:nvPr/>
          </p:nvSpPr>
          <p:spPr bwMode="auto">
            <a:xfrm>
              <a:off x="2346522" y="18247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24289" name="Text Box 33"/>
            <p:cNvSpPr txBox="1">
              <a:spLocks noChangeArrowheads="1"/>
            </p:cNvSpPr>
            <p:nvPr/>
          </p:nvSpPr>
          <p:spPr bwMode="auto">
            <a:xfrm>
              <a:off x="2952947" y="1285001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3767691" y="1259511"/>
            <a:ext cx="1935162" cy="1925638"/>
            <a:chOff x="4911922" y="1238963"/>
            <a:chExt cx="1935162" cy="1925638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5002409" y="1554876"/>
              <a:ext cx="1844675" cy="1474788"/>
              <a:chOff x="669" y="1083"/>
              <a:chExt cx="1162" cy="929"/>
            </a:xfrm>
          </p:grpSpPr>
          <p:sp>
            <p:nvSpPr>
              <p:cNvPr id="224291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4292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3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4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295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224296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Rb</a:t>
                </a:r>
              </a:p>
            </p:txBody>
          </p:sp>
        </p:grpSp>
        <p:sp>
          <p:nvSpPr>
            <p:cNvPr id="224297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98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299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300" name="Text Box 44"/>
            <p:cNvSpPr txBox="1">
              <a:spLocks noChangeArrowheads="1"/>
            </p:cNvSpPr>
            <p:nvPr/>
          </p:nvSpPr>
          <p:spPr bwMode="auto">
            <a:xfrm>
              <a:off x="4911922" y="1689813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01" name="Text Box 45"/>
            <p:cNvSpPr txBox="1">
              <a:spLocks noChangeArrowheads="1"/>
            </p:cNvSpPr>
            <p:nvPr/>
          </p:nvSpPr>
          <p:spPr bwMode="auto">
            <a:xfrm>
              <a:off x="5654872" y="285980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02" name="Text Box 46"/>
            <p:cNvSpPr txBox="1">
              <a:spLocks noChangeArrowheads="1"/>
            </p:cNvSpPr>
            <p:nvPr/>
          </p:nvSpPr>
          <p:spPr bwMode="auto">
            <a:xfrm>
              <a:off x="6345434" y="1799351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24303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sp>
        <p:nvSpPr>
          <p:cNvPr id="224304" name="Text Box 48"/>
          <p:cNvSpPr txBox="1">
            <a:spLocks noChangeArrowheads="1"/>
          </p:cNvSpPr>
          <p:nvPr/>
        </p:nvSpPr>
        <p:spPr bwMode="auto">
          <a:xfrm>
            <a:off x="971550" y="1042988"/>
            <a:ext cx="227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CH2 next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4306" name="Text Box 50"/>
          <p:cNvSpPr txBox="1">
            <a:spLocks noChangeArrowheads="1"/>
          </p:cNvSpPr>
          <p:nvPr/>
        </p:nvSpPr>
        <p:spPr bwMode="auto">
          <a:xfrm>
            <a:off x="265986" y="3441255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4307" name="Text Box 51"/>
          <p:cNvSpPr txBox="1">
            <a:spLocks noChangeArrowheads="1"/>
          </p:cNvSpPr>
          <p:nvPr/>
        </p:nvSpPr>
        <p:spPr bwMode="auto">
          <a:xfrm>
            <a:off x="669212" y="3449192"/>
            <a:ext cx="5175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and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4308" name="Text Box 52"/>
          <p:cNvSpPr txBox="1">
            <a:spLocks noChangeArrowheads="1"/>
          </p:cNvSpPr>
          <p:nvPr/>
        </p:nvSpPr>
        <p:spPr bwMode="auto">
          <a:xfrm>
            <a:off x="1256588" y="3441255"/>
            <a:ext cx="31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224309" name="Text Box 53"/>
          <p:cNvSpPr txBox="1">
            <a:spLocks noChangeArrowheads="1"/>
          </p:cNvSpPr>
          <p:nvPr/>
        </p:nvSpPr>
        <p:spPr bwMode="auto">
          <a:xfrm>
            <a:off x="1616951" y="3441255"/>
            <a:ext cx="285909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Never  see the same surrounding.  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4310" name="Text Box 54"/>
          <p:cNvSpPr txBox="1">
            <a:spLocks noChangeArrowheads="1"/>
          </p:cNvSpPr>
          <p:nvPr/>
        </p:nvSpPr>
        <p:spPr bwMode="auto">
          <a:xfrm>
            <a:off x="356361" y="5164922"/>
            <a:ext cx="4945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  as well  if  Ra  equals  CH</a:t>
            </a:r>
            <a:r>
              <a:rPr lang="en-GB" sz="1000" dirty="0" smtClean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 – R ,   diastereotopic protons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65986" y="3779392"/>
            <a:ext cx="6297628" cy="315913"/>
            <a:chOff x="640" y="2103"/>
            <a:chExt cx="3967" cy="199"/>
          </a:xfrm>
        </p:grpSpPr>
        <p:sp>
          <p:nvSpPr>
            <p:cNvPr id="224333" name="Text Box 77"/>
            <p:cNvSpPr txBox="1">
              <a:spLocks noChangeArrowheads="1"/>
            </p:cNvSpPr>
            <p:nvPr/>
          </p:nvSpPr>
          <p:spPr bwMode="auto">
            <a:xfrm>
              <a:off x="640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4334" name="Text Box 78"/>
            <p:cNvSpPr txBox="1">
              <a:spLocks noChangeArrowheads="1"/>
            </p:cNvSpPr>
            <p:nvPr/>
          </p:nvSpPr>
          <p:spPr bwMode="auto">
            <a:xfrm>
              <a:off x="894" y="2108"/>
              <a:ext cx="3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and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4335" name="Text Box 79"/>
            <p:cNvSpPr txBox="1">
              <a:spLocks noChangeArrowheads="1"/>
            </p:cNvSpPr>
            <p:nvPr/>
          </p:nvSpPr>
          <p:spPr bwMode="auto">
            <a:xfrm>
              <a:off x="1264" y="21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24336" name="Text Box 80"/>
            <p:cNvSpPr txBox="1">
              <a:spLocks noChangeArrowheads="1"/>
            </p:cNvSpPr>
            <p:nvPr/>
          </p:nvSpPr>
          <p:spPr bwMode="auto">
            <a:xfrm>
              <a:off x="1491" y="2103"/>
              <a:ext cx="3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tx1"/>
                  </a:solidFill>
                </a:rPr>
                <a:t>Will therefore constitute  an AB system   (e.g.  ascorbic acid</a:t>
              </a:r>
              <a:r>
                <a:rPr lang="de-DE" sz="1400" dirty="0" smtClean="0">
                  <a:solidFill>
                    <a:schemeClr val="tx1"/>
                  </a:solidFill>
                </a:rPr>
                <a:t>).  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4345" name="Text Box 89"/>
          <p:cNvSpPr txBox="1">
            <a:spLocks noChangeArrowheads="1"/>
          </p:cNvSpPr>
          <p:nvPr/>
        </p:nvSpPr>
        <p:spPr bwMode="auto">
          <a:xfrm>
            <a:off x="215474" y="4586775"/>
            <a:ext cx="7062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holds as well  for methylene and methyl groups,    ( CH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en-GB" sz="1400" dirty="0" smtClean="0">
                <a:solidFill>
                  <a:schemeClr val="tx1"/>
                </a:solidFill>
              </a:rPr>
              <a:t> )</a:t>
            </a:r>
            <a:r>
              <a:rPr lang="en-GB" sz="1000" dirty="0" smtClean="0">
                <a:solidFill>
                  <a:schemeClr val="tx1"/>
                </a:solidFill>
              </a:rPr>
              <a:t>2 </a:t>
            </a:r>
            <a:r>
              <a:rPr lang="en-GB" sz="1400" dirty="0" smtClean="0">
                <a:solidFill>
                  <a:schemeClr val="tx1"/>
                </a:solidFill>
              </a:rPr>
              <a:t> - CH -  close to a stereo centre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Protons which aren't  Equivalent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64" name="Text Box 89"/>
          <p:cNvSpPr txBox="1">
            <a:spLocks noChangeArrowheads="1"/>
          </p:cNvSpPr>
          <p:nvPr/>
        </p:nvSpPr>
        <p:spPr bwMode="auto">
          <a:xfrm>
            <a:off x="234135" y="4260204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 stereo centre in the vicinity (somewhere) suffices.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02" name="Gruppieren 101"/>
          <p:cNvGrpSpPr/>
          <p:nvPr/>
        </p:nvGrpSpPr>
        <p:grpSpPr>
          <a:xfrm>
            <a:off x="7358080" y="1331430"/>
            <a:ext cx="1785385" cy="1854985"/>
            <a:chOff x="4937875" y="1238963"/>
            <a:chExt cx="1785385" cy="1854985"/>
          </a:xfrm>
        </p:grpSpPr>
        <p:grpSp>
          <p:nvGrpSpPr>
            <p:cNvPr id="103" name="Group 34"/>
            <p:cNvGrpSpPr>
              <a:grpSpLocks/>
            </p:cNvGrpSpPr>
            <p:nvPr/>
          </p:nvGrpSpPr>
          <p:grpSpPr bwMode="auto">
            <a:xfrm>
              <a:off x="5002409" y="1554877"/>
              <a:ext cx="1720851" cy="1474789"/>
              <a:chOff x="669" y="1083"/>
              <a:chExt cx="1084" cy="929"/>
            </a:xfrm>
          </p:grpSpPr>
          <p:sp>
            <p:nvSpPr>
              <p:cNvPr id="111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16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2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</a:rPr>
                  <a:t>Ra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Text Box 44"/>
            <p:cNvSpPr txBox="1">
              <a:spLocks noChangeArrowheads="1"/>
            </p:cNvSpPr>
            <p:nvPr/>
          </p:nvSpPr>
          <p:spPr bwMode="auto">
            <a:xfrm>
              <a:off x="5651662" y="2789148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08" name="Text Box 45"/>
            <p:cNvSpPr txBox="1">
              <a:spLocks noChangeArrowheads="1"/>
            </p:cNvSpPr>
            <p:nvPr/>
          </p:nvSpPr>
          <p:spPr bwMode="auto">
            <a:xfrm>
              <a:off x="6305141" y="1719370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09" name="Text Box 46"/>
            <p:cNvSpPr txBox="1">
              <a:spLocks noChangeArrowheads="1"/>
            </p:cNvSpPr>
            <p:nvPr/>
          </p:nvSpPr>
          <p:spPr bwMode="auto">
            <a:xfrm>
              <a:off x="4937875" y="1665787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0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5568182" y="1300608"/>
            <a:ext cx="1860033" cy="1861782"/>
            <a:chOff x="4987052" y="1238963"/>
            <a:chExt cx="1860033" cy="1861782"/>
          </a:xfrm>
        </p:grpSpPr>
        <p:grpSp>
          <p:nvGrpSpPr>
            <p:cNvPr id="119" name="Group 34"/>
            <p:cNvGrpSpPr>
              <a:grpSpLocks/>
            </p:cNvGrpSpPr>
            <p:nvPr/>
          </p:nvGrpSpPr>
          <p:grpSpPr bwMode="auto">
            <a:xfrm>
              <a:off x="5002409" y="1554877"/>
              <a:ext cx="1844676" cy="1474789"/>
              <a:chOff x="669" y="1083"/>
              <a:chExt cx="1162" cy="929"/>
            </a:xfrm>
          </p:grpSpPr>
          <p:sp>
            <p:nvSpPr>
              <p:cNvPr id="127" name="Oval 35"/>
              <p:cNvSpPr>
                <a:spLocks noChangeArrowheads="1"/>
              </p:cNvSpPr>
              <p:nvPr/>
            </p:nvSpPr>
            <p:spPr bwMode="auto">
              <a:xfrm>
                <a:off x="1009" y="1394"/>
                <a:ext cx="312" cy="2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"/>
              <p:cNvSpPr>
                <a:spLocks noChangeShapeType="1"/>
              </p:cNvSpPr>
              <p:nvPr/>
            </p:nvSpPr>
            <p:spPr bwMode="auto">
              <a:xfrm flipV="1">
                <a:off x="1179" y="1083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37"/>
              <p:cNvSpPr>
                <a:spLocks noChangeShapeType="1"/>
              </p:cNvSpPr>
              <p:nvPr/>
            </p:nvSpPr>
            <p:spPr bwMode="auto">
              <a:xfrm>
                <a:off x="1293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38"/>
              <p:cNvSpPr>
                <a:spLocks noChangeShapeType="1"/>
              </p:cNvSpPr>
              <p:nvPr/>
            </p:nvSpPr>
            <p:spPr bwMode="auto">
              <a:xfrm flipH="1">
                <a:off x="839" y="1621"/>
                <a:ext cx="22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669" y="1791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>
                    <a:solidFill>
                      <a:schemeClr val="tx1"/>
                    </a:solidFill>
                  </a:rPr>
                  <a:t>Rc</a:t>
                </a: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/>
            </p:nvSpPr>
            <p:spPr bwMode="auto">
              <a:xfrm>
                <a:off x="1463" y="1820"/>
                <a:ext cx="3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tx1"/>
                    </a:solidFill>
                  </a:rPr>
                  <a:t>Ra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Line 41"/>
            <p:cNvSpPr>
              <a:spLocks noChangeShapeType="1"/>
            </p:cNvSpPr>
            <p:nvPr/>
          </p:nvSpPr>
          <p:spPr bwMode="auto">
            <a:xfrm rot="14244295" flipV="1">
              <a:off x="5218309" y="1945401"/>
              <a:ext cx="630238" cy="269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 rot="14244295">
              <a:off x="6064447" y="1824751"/>
              <a:ext cx="0" cy="58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43"/>
            <p:cNvSpPr>
              <a:spLocks noChangeShapeType="1"/>
            </p:cNvSpPr>
            <p:nvPr/>
          </p:nvSpPr>
          <p:spPr bwMode="auto">
            <a:xfrm rot="14244295" flipH="1" flipV="1">
              <a:off x="5604072" y="2424826"/>
              <a:ext cx="449263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6247563" y="1720636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987052" y="1678272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25" name="Text Box 46"/>
            <p:cNvSpPr txBox="1">
              <a:spLocks noChangeArrowheads="1"/>
            </p:cNvSpPr>
            <p:nvPr/>
          </p:nvSpPr>
          <p:spPr bwMode="auto">
            <a:xfrm>
              <a:off x="5677614" y="2795945"/>
              <a:ext cx="3159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6" name="Text Box 47"/>
            <p:cNvSpPr txBox="1">
              <a:spLocks noChangeArrowheads="1"/>
            </p:cNvSpPr>
            <p:nvPr/>
          </p:nvSpPr>
          <p:spPr bwMode="auto">
            <a:xfrm>
              <a:off x="5542159" y="1238963"/>
              <a:ext cx="585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</a:rPr>
                <a:t>  Ra</a:t>
              </a:r>
            </a:p>
          </p:txBody>
        </p:sp>
      </p:grpSp>
      <p:grpSp>
        <p:nvGrpSpPr>
          <p:cNvPr id="133" name="Group 55"/>
          <p:cNvGrpSpPr>
            <a:grpSpLocks/>
          </p:cNvGrpSpPr>
          <p:nvPr/>
        </p:nvGrpSpPr>
        <p:grpSpPr bwMode="auto">
          <a:xfrm>
            <a:off x="7299325" y="4252128"/>
            <a:ext cx="1711325" cy="2420937"/>
            <a:chOff x="584" y="2670"/>
            <a:chExt cx="1078" cy="1525"/>
          </a:xfrm>
        </p:grpSpPr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1095" y="2840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924" y="3124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 flipV="1">
              <a:off x="1094" y="3068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Line 59"/>
            <p:cNvSpPr>
              <a:spLocks noChangeShapeType="1"/>
            </p:cNvSpPr>
            <p:nvPr/>
          </p:nvSpPr>
          <p:spPr bwMode="auto">
            <a:xfrm flipH="1" flipV="1">
              <a:off x="783" y="3039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 Box 60"/>
            <p:cNvSpPr txBox="1">
              <a:spLocks noChangeArrowheads="1"/>
            </p:cNvSpPr>
            <p:nvPr/>
          </p:nvSpPr>
          <p:spPr bwMode="auto">
            <a:xfrm>
              <a:off x="1463" y="2954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39" name="Text Box 61"/>
            <p:cNvSpPr txBox="1">
              <a:spLocks noChangeArrowheads="1"/>
            </p:cNvSpPr>
            <p:nvPr/>
          </p:nvSpPr>
          <p:spPr bwMode="auto">
            <a:xfrm>
              <a:off x="584" y="289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40" name="Text Box 62"/>
            <p:cNvSpPr txBox="1">
              <a:spLocks noChangeArrowheads="1"/>
            </p:cNvSpPr>
            <p:nvPr/>
          </p:nvSpPr>
          <p:spPr bwMode="auto">
            <a:xfrm>
              <a:off x="925" y="2670"/>
              <a:ext cx="6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   R </a:t>
              </a:r>
            </a:p>
          </p:txBody>
        </p:sp>
        <p:sp>
          <p:nvSpPr>
            <p:cNvPr id="141" name="Oval 63"/>
            <p:cNvSpPr>
              <a:spLocks noChangeArrowheads="1"/>
            </p:cNvSpPr>
            <p:nvPr/>
          </p:nvSpPr>
          <p:spPr bwMode="auto">
            <a:xfrm>
              <a:off x="924" y="3548"/>
              <a:ext cx="312" cy="2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094" y="3237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094" y="3492"/>
              <a:ext cx="397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1094" y="3662"/>
              <a:ext cx="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Line 71"/>
            <p:cNvSpPr>
              <a:spLocks noChangeShapeType="1"/>
            </p:cNvSpPr>
            <p:nvPr/>
          </p:nvSpPr>
          <p:spPr bwMode="auto">
            <a:xfrm flipH="1" flipV="1">
              <a:off x="783" y="3463"/>
              <a:ext cx="283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Text Box 72"/>
            <p:cNvSpPr txBox="1">
              <a:spLocks noChangeArrowheads="1"/>
            </p:cNvSpPr>
            <p:nvPr/>
          </p:nvSpPr>
          <p:spPr bwMode="auto">
            <a:xfrm>
              <a:off x="1463" y="337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51" name="Text Box 73"/>
            <p:cNvSpPr txBox="1">
              <a:spLocks noChangeArrowheads="1"/>
            </p:cNvSpPr>
            <p:nvPr/>
          </p:nvSpPr>
          <p:spPr bwMode="auto">
            <a:xfrm>
              <a:off x="584" y="3322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152" name="Text Box 74"/>
            <p:cNvSpPr txBox="1">
              <a:spLocks noChangeArrowheads="1"/>
            </p:cNvSpPr>
            <p:nvPr/>
          </p:nvSpPr>
          <p:spPr bwMode="auto">
            <a:xfrm>
              <a:off x="1009" y="4003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tx1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04" grpId="0"/>
      <p:bldP spid="224310" grpId="0"/>
      <p:bldP spid="224345" grpId="0"/>
      <p:bldP spid="224345" grpId="1"/>
      <p:bldP spid="64" grpId="0"/>
      <p:bldP spid="6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3"/>
          <a:srcRect l="19593" t="8749" r="14940" b="8749"/>
          <a:stretch>
            <a:fillRect/>
          </a:stretch>
        </p:blipFill>
        <p:spPr bwMode="auto">
          <a:xfrm>
            <a:off x="0" y="553436"/>
            <a:ext cx="9144000" cy="630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4348" name="Picture 9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4349" name="Rectangle 9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Non Equivalent Protons</a:t>
            </a:r>
            <a:endParaRPr lang="en-GB" b="0" dirty="0">
              <a:solidFill>
                <a:srgbClr val="66FFFF"/>
              </a:solidFill>
            </a:endParaRPr>
          </a:p>
        </p:txBody>
      </p:sp>
      <p:graphicFrame>
        <p:nvGraphicFramePr>
          <p:cNvPr id="513026" name="Object 2"/>
          <p:cNvGraphicFramePr>
            <a:graphicFrameLocks noChangeAspect="1"/>
          </p:cNvGraphicFramePr>
          <p:nvPr/>
        </p:nvGraphicFramePr>
        <p:xfrm>
          <a:off x="324001" y="510989"/>
          <a:ext cx="1964690" cy="1993293"/>
        </p:xfrm>
        <a:graphic>
          <a:graphicData uri="http://schemas.openxmlformats.org/presentationml/2006/ole">
            <p:oleObj spid="_x0000_s513033" name="CS ChemDraw Drawing" r:id="rId5" imgW="2525203" imgH="2505600" progId="ChemDraw.Document.6.0">
              <p:embed/>
            </p:oleObj>
          </a:graphicData>
        </a:graphic>
      </p:graphicFrame>
      <p:sp>
        <p:nvSpPr>
          <p:cNvPr id="66" name="Textfeld 65"/>
          <p:cNvSpPr txBox="1"/>
          <p:nvPr/>
        </p:nvSpPr>
        <p:spPr>
          <a:xfrm>
            <a:off x="2197635" y="629178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SR0091051P1_1E5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ziessow_1h1"/>
          <p:cNvPicPr>
            <a:picLocks noChangeAspect="1" noChangeArrowheads="1"/>
          </p:cNvPicPr>
          <p:nvPr/>
        </p:nvPicPr>
        <p:blipFill>
          <a:blip r:embed="rId3">
            <a:lum bright="-30000" contrast="54000"/>
          </a:blip>
          <a:srcRect l="4883" t="9586" r="5556" b="3703"/>
          <a:stretch>
            <a:fillRect/>
          </a:stretch>
        </p:blipFill>
        <p:spPr bwMode="auto">
          <a:xfrm>
            <a:off x="793750" y="1673225"/>
            <a:ext cx="8140700" cy="48387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3025" y="576263"/>
            <a:ext cx="5175250" cy="5649912"/>
            <a:chOff x="1444" y="361"/>
            <a:chExt cx="3260" cy="3559"/>
          </a:xfrm>
        </p:grpSpPr>
        <p:graphicFrame>
          <p:nvGraphicFramePr>
            <p:cNvPr id="69636" name="Object 4"/>
            <p:cNvGraphicFramePr>
              <a:graphicFrameLocks noChangeAspect="1"/>
            </p:cNvGraphicFramePr>
            <p:nvPr/>
          </p:nvGraphicFramePr>
          <p:xfrm>
            <a:off x="1480" y="361"/>
            <a:ext cx="734" cy="943"/>
          </p:xfrm>
          <a:graphic>
            <a:graphicData uri="http://schemas.openxmlformats.org/presentationml/2006/ole">
              <p:oleObj spid="_x0000_s558110" name="CS ChemDraw Drawing" r:id="rId4" imgW="7289074" imgH="9849394" progId="ChemDraw.Document.6.0">
                <p:embed/>
              </p:oleObj>
            </a:graphicData>
          </a:graphic>
        </p:graphicFrame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4384" y="3416"/>
              <a:ext cx="320" cy="5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1444" y="395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rgbClr val="FF0000"/>
                  </a:solidFill>
                </a:rPr>
                <a:t>H2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571500"/>
            <a:ext cx="2300288" cy="5599113"/>
            <a:chOff x="776" y="377"/>
            <a:chExt cx="1449" cy="352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469" y="377"/>
              <a:ext cx="756" cy="943"/>
              <a:chOff x="2548" y="361"/>
              <a:chExt cx="756" cy="943"/>
            </a:xfrm>
          </p:grpSpPr>
          <p:graphicFrame>
            <p:nvGraphicFramePr>
              <p:cNvPr id="69641" name="Object 9"/>
              <p:cNvGraphicFramePr>
                <a:graphicFrameLocks noChangeAspect="1"/>
              </p:cNvGraphicFramePr>
              <p:nvPr/>
            </p:nvGraphicFramePr>
            <p:xfrm>
              <a:off x="2570" y="361"/>
              <a:ext cx="734" cy="943"/>
            </p:xfrm>
            <a:graphic>
              <a:graphicData uri="http://schemas.openxmlformats.org/presentationml/2006/ole">
                <p:oleObj spid="_x0000_s558111" name="CS ChemDraw Drawing" r:id="rId5" imgW="7289074" imgH="9849394" progId="ChemDraw.Document.6.0">
                  <p:embed/>
                </p:oleObj>
              </a:graphicData>
            </a:graphic>
          </p:graphicFrame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2548" y="836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776" y="3344"/>
              <a:ext cx="320" cy="56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06675" y="579438"/>
            <a:ext cx="3600450" cy="5645150"/>
            <a:chOff x="1460" y="356"/>
            <a:chExt cx="2268" cy="3556"/>
          </a:xfrm>
        </p:grpSpPr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3408" y="3408"/>
              <a:ext cx="320" cy="5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60" y="356"/>
              <a:ext cx="758" cy="943"/>
              <a:chOff x="2546" y="1556"/>
              <a:chExt cx="758" cy="943"/>
            </a:xfrm>
          </p:grpSpPr>
          <p:graphicFrame>
            <p:nvGraphicFramePr>
              <p:cNvPr id="69647" name="Object 15"/>
              <p:cNvGraphicFramePr>
                <a:graphicFrameLocks noChangeAspect="1"/>
              </p:cNvGraphicFramePr>
              <p:nvPr/>
            </p:nvGraphicFramePr>
            <p:xfrm>
              <a:off x="2570" y="1556"/>
              <a:ext cx="734" cy="943"/>
            </p:xfrm>
            <a:graphic>
              <a:graphicData uri="http://schemas.openxmlformats.org/presentationml/2006/ole">
                <p:oleObj spid="_x0000_s558112" name="CS ChemDraw Drawing" r:id="rId6" imgW="7289074" imgH="9849394" progId="ChemDraw.Document.6.0">
                  <p:embed/>
                </p:oleObj>
              </a:graphicData>
            </a:graphic>
          </p:graphicFrame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2546" y="1837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000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</p:grpSp>
      <p:pic>
        <p:nvPicPr>
          <p:cNvPr id="69649" name="Picture 17" descr="ziessow_1h2"/>
          <p:cNvPicPr>
            <a:picLocks noChangeAspect="1" noChangeArrowheads="1"/>
          </p:cNvPicPr>
          <p:nvPr/>
        </p:nvPicPr>
        <p:blipFill>
          <a:blip r:embed="rId7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6350000" y="2117725"/>
            <a:ext cx="2794000" cy="2755900"/>
          </a:xfrm>
          <a:prstGeom prst="rect">
            <a:avLst/>
          </a:prstGeom>
          <a:noFill/>
        </p:spPr>
      </p:pic>
      <p:pic>
        <p:nvPicPr>
          <p:cNvPr id="69650" name="Picture 18" descr="ziessow_1h3"/>
          <p:cNvPicPr>
            <a:picLocks noChangeAspect="1" noChangeArrowheads="1"/>
          </p:cNvPicPr>
          <p:nvPr/>
        </p:nvPicPr>
        <p:blipFill>
          <a:blip r:embed="rId8">
            <a:lum bright="-36000" contrast="66000"/>
          </a:blip>
          <a:srcRect l="11655" t="56645" r="15315" b="3459"/>
          <a:stretch>
            <a:fillRect/>
          </a:stretch>
        </p:blipFill>
        <p:spPr bwMode="auto">
          <a:xfrm>
            <a:off x="3738563" y="2703513"/>
            <a:ext cx="2249487" cy="2325687"/>
          </a:xfrm>
          <a:prstGeom prst="rect">
            <a:avLst/>
          </a:prstGeom>
          <a:noFill/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731000" y="2105025"/>
            <a:ext cx="2209800" cy="2641600"/>
            <a:chOff x="4056" y="1284"/>
            <a:chExt cx="1392" cy="1664"/>
          </a:xfrm>
        </p:grpSpPr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V="1">
              <a:off x="4056" y="1284"/>
              <a:ext cx="536" cy="16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 flipH="1" flipV="1">
              <a:off x="4592" y="1296"/>
              <a:ext cx="560" cy="16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 flipV="1">
              <a:off x="4264" y="1448"/>
              <a:ext cx="592" cy="14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 flipH="1" flipV="1">
              <a:off x="4852" y="1468"/>
              <a:ext cx="596" cy="1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3900" y="1119188"/>
            <a:ext cx="2125663" cy="3671887"/>
            <a:chOff x="272" y="663"/>
            <a:chExt cx="1339" cy="2313"/>
          </a:xfrm>
        </p:grpSpPr>
        <p:pic>
          <p:nvPicPr>
            <p:cNvPr id="69658" name="Picture 26" descr="ziessow_1h4"/>
            <p:cNvPicPr>
              <a:picLocks noChangeAspect="1" noChangeArrowheads="1"/>
            </p:cNvPicPr>
            <p:nvPr/>
          </p:nvPicPr>
          <p:blipFill>
            <a:blip r:embed="rId9">
              <a:lum bright="-36000" contrast="54000"/>
            </a:blip>
            <a:srcRect l="5219" t="11546" r="5219" b="4793"/>
            <a:stretch>
              <a:fillRect/>
            </a:stretch>
          </p:blipFill>
          <p:spPr bwMode="auto">
            <a:xfrm>
              <a:off x="272" y="1056"/>
              <a:ext cx="1144" cy="1920"/>
            </a:xfrm>
            <a:prstGeom prst="rect">
              <a:avLst/>
            </a:prstGeom>
            <a:noFill/>
          </p:spPr>
        </p:pic>
        <p:sp>
          <p:nvSpPr>
            <p:cNvPr id="69659" name="Line 27"/>
            <p:cNvSpPr>
              <a:spLocks noChangeShapeType="1"/>
            </p:cNvSpPr>
            <p:nvPr/>
          </p:nvSpPr>
          <p:spPr bwMode="auto">
            <a:xfrm flipV="1">
              <a:off x="793" y="890"/>
              <a:ext cx="0" cy="1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 flipV="1">
              <a:off x="884" y="890"/>
              <a:ext cx="0" cy="1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>
              <a:off x="793" y="890"/>
              <a:ext cx="9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1429" y="663"/>
              <a:ext cx="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632075" y="1408113"/>
            <a:ext cx="2736850" cy="1511300"/>
            <a:chOff x="1474" y="845"/>
            <a:chExt cx="1724" cy="952"/>
          </a:xfrm>
        </p:grpSpPr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608" y="1570"/>
              <a:ext cx="590" cy="227"/>
              <a:chOff x="2608" y="1570"/>
              <a:chExt cx="590" cy="227"/>
            </a:xfrm>
          </p:grpSpPr>
          <p:sp>
            <p:nvSpPr>
              <p:cNvPr id="69665" name="Line 33"/>
              <p:cNvSpPr>
                <a:spLocks noChangeShapeType="1"/>
              </p:cNvSpPr>
              <p:nvPr/>
            </p:nvSpPr>
            <p:spPr bwMode="auto">
              <a:xfrm flipV="1">
                <a:off x="2608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/>
            </p:nvSpPr>
            <p:spPr bwMode="auto">
              <a:xfrm flipV="1">
                <a:off x="2699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/>
            </p:nvSpPr>
            <p:spPr bwMode="auto">
              <a:xfrm>
                <a:off x="2608" y="166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 flipV="1">
                <a:off x="3107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/>
            </p:nvSpPr>
            <p:spPr bwMode="auto">
              <a:xfrm flipV="1">
                <a:off x="3198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>
                <a:off x="3107" y="166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 flipV="1">
                <a:off x="2880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flipV="1">
                <a:off x="2971" y="15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3" name="Line 41"/>
              <p:cNvSpPr>
                <a:spLocks noChangeShapeType="1"/>
              </p:cNvSpPr>
              <p:nvPr/>
            </p:nvSpPr>
            <p:spPr bwMode="auto">
              <a:xfrm>
                <a:off x="2880" y="157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69674" name="Text Box 42"/>
            <p:cNvSpPr txBox="1">
              <a:spLocks noChangeArrowheads="1"/>
            </p:cNvSpPr>
            <p:nvPr/>
          </p:nvSpPr>
          <p:spPr bwMode="auto">
            <a:xfrm>
              <a:off x="1474" y="845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2632075" y="687388"/>
            <a:ext cx="2663825" cy="1728787"/>
            <a:chOff x="1474" y="391"/>
            <a:chExt cx="1678" cy="1089"/>
          </a:xfrm>
        </p:grpSpPr>
        <p:sp>
          <p:nvSpPr>
            <p:cNvPr id="69676" name="Text Box 44"/>
            <p:cNvSpPr txBox="1">
              <a:spLocks noChangeArrowheads="1"/>
            </p:cNvSpPr>
            <p:nvPr/>
          </p:nvSpPr>
          <p:spPr bwMode="auto">
            <a:xfrm>
              <a:off x="1474" y="391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2"/>
                  </a:solidFill>
                </a:rPr>
                <a:t>H2</a:t>
              </a: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653" y="1298"/>
              <a:ext cx="499" cy="182"/>
              <a:chOff x="2653" y="1298"/>
              <a:chExt cx="499" cy="182"/>
            </a:xfrm>
          </p:grpSpPr>
          <p:sp>
            <p:nvSpPr>
              <p:cNvPr id="69678" name="Line 46"/>
              <p:cNvSpPr>
                <a:spLocks noChangeShapeType="1"/>
              </p:cNvSpPr>
              <p:nvPr/>
            </p:nvSpPr>
            <p:spPr bwMode="auto">
              <a:xfrm flipV="1">
                <a:off x="2653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79" name="Line 47"/>
              <p:cNvSpPr>
                <a:spLocks noChangeShapeType="1"/>
              </p:cNvSpPr>
              <p:nvPr/>
            </p:nvSpPr>
            <p:spPr bwMode="auto">
              <a:xfrm flipV="1">
                <a:off x="2925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/>
            </p:nvSpPr>
            <p:spPr bwMode="auto">
              <a:xfrm flipV="1">
                <a:off x="3152" y="1298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/>
            </p:nvSpPr>
            <p:spPr bwMode="auto">
              <a:xfrm>
                <a:off x="2653" y="1298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6880225" y="1839913"/>
            <a:ext cx="1871663" cy="431800"/>
            <a:chOff x="4150" y="1117"/>
            <a:chExt cx="1179" cy="272"/>
          </a:xfrm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4150" y="1117"/>
              <a:ext cx="408" cy="136"/>
              <a:chOff x="4150" y="1117"/>
              <a:chExt cx="408" cy="136"/>
            </a:xfrm>
          </p:grpSpPr>
          <p:sp>
            <p:nvSpPr>
              <p:cNvPr id="69684" name="Line 52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5" name="Line 53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6" name="Line 54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604" y="1117"/>
              <a:ext cx="408" cy="136"/>
              <a:chOff x="4150" y="1117"/>
              <a:chExt cx="408" cy="136"/>
            </a:xfrm>
          </p:grpSpPr>
          <p:sp>
            <p:nvSpPr>
              <p:cNvPr id="69688" name="Line 56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0" name="Line 58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4921" y="1253"/>
              <a:ext cx="408" cy="136"/>
              <a:chOff x="4150" y="1117"/>
              <a:chExt cx="408" cy="136"/>
            </a:xfrm>
          </p:grpSpPr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3" name="Line 61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4" name="Line 62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4377" y="1253"/>
              <a:ext cx="408" cy="136"/>
              <a:chOff x="4150" y="1117"/>
              <a:chExt cx="408" cy="136"/>
            </a:xfrm>
          </p:grpSpPr>
          <p:sp>
            <p:nvSpPr>
              <p:cNvPr id="69696" name="Line 64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7" name="Line 65"/>
              <p:cNvSpPr>
                <a:spLocks noChangeShapeType="1"/>
              </p:cNvSpPr>
              <p:nvPr/>
            </p:nvSpPr>
            <p:spPr bwMode="auto">
              <a:xfrm flipV="1">
                <a:off x="4150" y="1117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698" name="Line 66"/>
              <p:cNvSpPr>
                <a:spLocks noChangeShapeType="1"/>
              </p:cNvSpPr>
              <p:nvPr/>
            </p:nvSpPr>
            <p:spPr bwMode="auto">
              <a:xfrm>
                <a:off x="4150" y="1117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2632075" y="1119188"/>
            <a:ext cx="5256213" cy="647700"/>
            <a:chOff x="1474" y="663"/>
            <a:chExt cx="3311" cy="408"/>
          </a:xfrm>
        </p:grpSpPr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1474" y="66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>
                  <a:solidFill>
                    <a:schemeClr val="accent1"/>
                  </a:solidFill>
                </a:rPr>
                <a:t>H</a:t>
              </a:r>
            </a:p>
          </p:txBody>
        </p: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4604" y="890"/>
              <a:ext cx="181" cy="181"/>
              <a:chOff x="4604" y="890"/>
              <a:chExt cx="181" cy="181"/>
            </a:xfrm>
          </p:grpSpPr>
          <p:sp>
            <p:nvSpPr>
              <p:cNvPr id="69702" name="Line 70"/>
              <p:cNvSpPr>
                <a:spLocks noChangeShapeType="1"/>
              </p:cNvSpPr>
              <p:nvPr/>
            </p:nvSpPr>
            <p:spPr bwMode="auto">
              <a:xfrm flipV="1">
                <a:off x="4604" y="89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703" name="Line 71"/>
              <p:cNvSpPr>
                <a:spLocks noChangeShapeType="1"/>
              </p:cNvSpPr>
              <p:nvPr/>
            </p:nvSpPr>
            <p:spPr bwMode="auto">
              <a:xfrm flipV="1">
                <a:off x="4785" y="89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/>
            </p:nvSpPr>
            <p:spPr bwMode="auto">
              <a:xfrm>
                <a:off x="4604" y="890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0" y="534988"/>
          <a:ext cx="1250950" cy="1568450"/>
        </p:xfrm>
        <a:graphic>
          <a:graphicData uri="http://schemas.openxmlformats.org/presentationml/2006/ole">
            <p:oleObj spid="_x0000_s558113" name="CS ChemDraw Drawing" r:id="rId10" imgW="7297615" imgH="9539654" progId="ChemDraw.Document.6.0">
              <p:embed/>
            </p:oleObj>
          </a:graphicData>
        </a:graphic>
      </p:graphicFrame>
      <p:pic>
        <p:nvPicPr>
          <p:cNvPr id="69708" name="Picture 76" descr="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9709" name="Rectangle 7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ABMX- System (Ascorbic Acid)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830830" y="796290"/>
            <a:ext cx="2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*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2849880" y="1249680"/>
            <a:ext cx="2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*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ziessow_1h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1797203" y="732699"/>
            <a:ext cx="5157787" cy="2393056"/>
          </a:xfrm>
          <a:prstGeom prst="rect">
            <a:avLst/>
          </a:prstGeom>
          <a:noFill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472612" y="637612"/>
            <a:ext cx="3237723" cy="2322884"/>
            <a:chOff x="807" y="336"/>
            <a:chExt cx="2100" cy="2243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807" y="336"/>
              <a:ext cx="1045" cy="22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834" y="354"/>
              <a:ext cx="1073" cy="22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119235" y="910433"/>
            <a:ext cx="3374871" cy="2084693"/>
            <a:chOff x="1179" y="549"/>
            <a:chExt cx="2251" cy="2013"/>
          </a:xfrm>
        </p:grpSpPr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V="1">
              <a:off x="1179" y="549"/>
              <a:ext cx="1143" cy="19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 flipV="1">
              <a:off x="2304" y="558"/>
              <a:ext cx="1126" cy="2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271620" y="3311679"/>
            <a:ext cx="376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endParaRPr lang="de-DE" sz="1400" dirty="0">
              <a:solidFill>
                <a:schemeClr val="accent2"/>
              </a:solidFill>
              <a:latin typeface="Symbol" pitchFamily="18" charset="2"/>
            </a:endParaRPr>
          </a:p>
        </p:txBody>
      </p:sp>
      <p:pic>
        <p:nvPicPr>
          <p:cNvPr id="70697" name="Picture 4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 System</a:t>
            </a:r>
            <a:endParaRPr lang="en-GB" b="0" dirty="0">
              <a:solidFill>
                <a:srgbClr val="66FFFF"/>
              </a:solidFill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 rot="16200000" flipV="1">
            <a:off x="1221173" y="5161193"/>
            <a:ext cx="524108" cy="11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rot="16200000" flipH="1">
            <a:off x="1499954" y="5116586"/>
            <a:ext cx="468351" cy="22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169076" y="3546933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M </a:t>
            </a:r>
            <a:r>
              <a:rPr lang="de-DE" sz="1400" dirty="0" err="1" smtClean="0">
                <a:solidFill>
                  <a:schemeClr val="tx1"/>
                </a:solidFill>
              </a:rPr>
              <a:t>spin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4076292" y="3490944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A spin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5670917" y="3479793"/>
            <a:ext cx="83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B spin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 bwMode="auto">
          <a:xfrm rot="16200000" flipV="1">
            <a:off x="3735774" y="3907611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 rot="16200000" flipV="1">
            <a:off x="5284646" y="388530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 rot="16200000" flipV="1">
            <a:off x="3077852" y="4832231"/>
            <a:ext cx="1059366" cy="22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 rot="16200000" flipV="1">
            <a:off x="3504386" y="4809232"/>
            <a:ext cx="1059367" cy="334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747466" y="4024853"/>
            <a:ext cx="5273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5246608" y="4077588"/>
            <a:ext cx="53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62" name="Gerade Verbindung 61"/>
          <p:cNvCxnSpPr/>
          <p:nvPr/>
        </p:nvCxnSpPr>
        <p:spPr bwMode="auto">
          <a:xfrm rot="16200000" flipV="1">
            <a:off x="4114916" y="5122163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 rot="16200000" flipV="1">
            <a:off x="6237295" y="506640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2943881" y="4120799"/>
            <a:ext cx="4654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AB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3737748" y="3335143"/>
            <a:ext cx="416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  <p:cxnSp>
        <p:nvCxnSpPr>
          <p:cNvPr id="66" name="Gerade Verbindung 65"/>
          <p:cNvCxnSpPr/>
          <p:nvPr/>
        </p:nvCxnSpPr>
        <p:spPr bwMode="auto">
          <a:xfrm rot="16200000" flipV="1">
            <a:off x="3044400" y="515561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 rot="5400000" flipH="1" flipV="1">
            <a:off x="2736696" y="5233794"/>
            <a:ext cx="320249" cy="59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 rot="16200000" flipV="1">
            <a:off x="4382545" y="51048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 rot="16200000" flipV="1">
            <a:off x="4535178" y="5217645"/>
            <a:ext cx="323387" cy="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rot="16200000" flipV="1">
            <a:off x="5507538" y="4724253"/>
            <a:ext cx="1126273" cy="33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rot="16200000" flipV="1">
            <a:off x="6708618" y="5174947"/>
            <a:ext cx="278782" cy="11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rot="16200000" flipV="1">
            <a:off x="4407635" y="4781354"/>
            <a:ext cx="1092820" cy="11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rot="16200000" flipV="1">
            <a:off x="4021352" y="5212364"/>
            <a:ext cx="285748" cy="4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V="1">
            <a:off x="2637377" y="5317310"/>
            <a:ext cx="4348976" cy="8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 Box 29"/>
          <p:cNvSpPr txBox="1">
            <a:spLocks noChangeArrowheads="1"/>
          </p:cNvSpPr>
          <p:nvPr/>
        </p:nvSpPr>
        <p:spPr bwMode="auto">
          <a:xfrm>
            <a:off x="6163331" y="4216049"/>
            <a:ext cx="4654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AB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7" name="Gerade Verbindung mit Pfeil 96"/>
          <p:cNvCxnSpPr/>
          <p:nvPr/>
        </p:nvCxnSpPr>
        <p:spPr bwMode="auto">
          <a:xfrm rot="16200000" flipV="1">
            <a:off x="1211648" y="6456593"/>
            <a:ext cx="524108" cy="11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Gerade Verbindung mit Pfeil 97"/>
          <p:cNvCxnSpPr/>
          <p:nvPr/>
        </p:nvCxnSpPr>
        <p:spPr bwMode="auto">
          <a:xfrm rot="16200000" flipH="1">
            <a:off x="1490429" y="6411986"/>
            <a:ext cx="468351" cy="22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 rot="5400000" flipH="1" flipV="1">
            <a:off x="3275321" y="6334397"/>
            <a:ext cx="667912" cy="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 rot="16200000" flipV="1">
            <a:off x="5643215" y="6347983"/>
            <a:ext cx="612389" cy="12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rot="16200000" flipV="1">
            <a:off x="6096116" y="636993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16200000" flipV="1">
            <a:off x="4151854" y="63808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rot="16200000" flipV="1">
            <a:off x="3034875" y="6451018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 rot="5400000" flipH="1" flipV="1">
            <a:off x="2727171" y="6529194"/>
            <a:ext cx="320249" cy="59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16200000" flipV="1">
            <a:off x="4373020" y="6400257"/>
            <a:ext cx="468351" cy="11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Gerade Verbindung 108"/>
          <p:cNvCxnSpPr/>
          <p:nvPr/>
        </p:nvCxnSpPr>
        <p:spPr bwMode="auto">
          <a:xfrm rot="16200000" flipV="1">
            <a:off x="6606866" y="6374932"/>
            <a:ext cx="388437" cy="1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/>
          <p:cNvCxnSpPr/>
          <p:nvPr/>
        </p:nvCxnSpPr>
        <p:spPr bwMode="auto">
          <a:xfrm rot="16200000" flipV="1">
            <a:off x="3540513" y="5688435"/>
            <a:ext cx="1950535" cy="3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Gerade Verbindung 110"/>
          <p:cNvCxnSpPr/>
          <p:nvPr/>
        </p:nvCxnSpPr>
        <p:spPr bwMode="auto">
          <a:xfrm rot="16200000" flipV="1">
            <a:off x="5138506" y="6507468"/>
            <a:ext cx="278782" cy="11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Gerade Verbindung 111"/>
          <p:cNvCxnSpPr/>
          <p:nvPr/>
        </p:nvCxnSpPr>
        <p:spPr bwMode="auto">
          <a:xfrm rot="16200000" flipV="1">
            <a:off x="3456064" y="5639533"/>
            <a:ext cx="1980736" cy="35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Gerade Verbindung 112"/>
          <p:cNvCxnSpPr/>
          <p:nvPr/>
        </p:nvCxnSpPr>
        <p:spPr bwMode="auto">
          <a:xfrm rot="16200000" flipV="1">
            <a:off x="3707027" y="6507764"/>
            <a:ext cx="285748" cy="4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 flipV="1">
            <a:off x="2627852" y="6612710"/>
            <a:ext cx="4348976" cy="8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>
            <a:stCxn id="60" idx="2"/>
          </p:cNvCxnSpPr>
          <p:nvPr/>
        </p:nvCxnSpPr>
        <p:spPr bwMode="auto">
          <a:xfrm rot="5400000">
            <a:off x="3356551" y="4260022"/>
            <a:ext cx="581985" cy="727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>
            <a:stCxn id="61" idx="0"/>
          </p:cNvCxnSpPr>
          <p:nvPr/>
        </p:nvCxnSpPr>
        <p:spPr bwMode="auto">
          <a:xfrm rot="16200000" flipH="1" flipV="1">
            <a:off x="4535527" y="3902772"/>
            <a:ext cx="802846" cy="11524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3997305" y="4269832"/>
            <a:ext cx="602687" cy="5935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>
            <a:stCxn id="61" idx="0"/>
          </p:cNvCxnSpPr>
          <p:nvPr/>
        </p:nvCxnSpPr>
        <p:spPr bwMode="auto">
          <a:xfrm rot="16200000" flipH="1">
            <a:off x="5599478" y="3991299"/>
            <a:ext cx="751570" cy="92414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5246608" y="5479097"/>
            <a:ext cx="592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600" b="0" dirty="0" smtClean="0">
                <a:solidFill>
                  <a:schemeClr val="tx1"/>
                </a:solidFill>
              </a:rPr>
              <a:t>-</a:t>
            </a:r>
            <a:r>
              <a:rPr lang="de-DE" sz="1400" dirty="0" smtClean="0">
                <a:solidFill>
                  <a:schemeClr val="tx1"/>
                </a:solidFill>
              </a:rPr>
              <a:t> 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4" name="Text Box 89"/>
          <p:cNvSpPr txBox="1">
            <a:spLocks noChangeArrowheads="1"/>
          </p:cNvSpPr>
          <p:nvPr/>
        </p:nvSpPr>
        <p:spPr bwMode="auto">
          <a:xfrm>
            <a:off x="0" y="499861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Can be viewed as composed of  two AB systems.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0" name="Text Box 89"/>
          <p:cNvSpPr txBox="1">
            <a:spLocks noChangeArrowheads="1"/>
          </p:cNvSpPr>
          <p:nvPr/>
        </p:nvSpPr>
        <p:spPr bwMode="auto">
          <a:xfrm>
            <a:off x="0" y="3013281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 1</a:t>
            </a:r>
            <a:r>
              <a:rPr lang="de-DE" sz="1400" baseline="30000" dirty="0" smtClean="0">
                <a:solidFill>
                  <a:schemeClr val="tx1"/>
                </a:solidFill>
              </a:rPr>
              <a:t>st</a:t>
            </a:r>
            <a:r>
              <a:rPr lang="en-GB" sz="1400" dirty="0" smtClean="0">
                <a:solidFill>
                  <a:schemeClr val="tx1"/>
                </a:solidFill>
              </a:rPr>
              <a:t>systems  M point </a:t>
            </a:r>
            <a:r>
              <a:rPr lang="en-GB" sz="1400" dirty="0" smtClean="0">
                <a:solidFill>
                  <a:srgbClr val="FF0000"/>
                </a:solidFill>
              </a:rPr>
              <a:t>up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1" name="Text Box 89"/>
          <p:cNvSpPr txBox="1">
            <a:spLocks noChangeArrowheads="1"/>
          </p:cNvSpPr>
          <p:nvPr/>
        </p:nvSpPr>
        <p:spPr bwMode="auto">
          <a:xfrm>
            <a:off x="0" y="3277684"/>
            <a:ext cx="56125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 2</a:t>
            </a:r>
            <a:r>
              <a:rPr lang="de-DE" sz="1400" baseline="30000" dirty="0" smtClean="0">
                <a:solidFill>
                  <a:schemeClr val="tx1"/>
                </a:solidFill>
              </a:rPr>
              <a:t>nd</a:t>
            </a:r>
            <a:r>
              <a:rPr lang="en-GB" sz="1400" dirty="0" smtClean="0">
                <a:solidFill>
                  <a:schemeClr val="tx1"/>
                </a:solidFill>
              </a:rPr>
              <a:t>systems  M point </a:t>
            </a:r>
            <a:r>
              <a:rPr lang="en-GB" sz="1400" dirty="0" smtClean="0">
                <a:solidFill>
                  <a:srgbClr val="3366CC"/>
                </a:solidFill>
              </a:rPr>
              <a:t>down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  <p:bldP spid="96" grpId="0"/>
      <p:bldP spid="84" grpId="0"/>
      <p:bldP spid="74" grpId="0"/>
      <p:bldP spid="74" grpId="1"/>
      <p:bldP spid="80" grpId="0"/>
      <p:bldP spid="80" grpId="1"/>
      <p:bldP spid="81" grpId="0"/>
      <p:bldP spid="8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5735638" y="1284288"/>
            <a:ext cx="2773362" cy="304800"/>
            <a:chOff x="3613" y="682"/>
            <a:chExt cx="1747" cy="192"/>
          </a:xfrm>
        </p:grpSpPr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3613" y="682"/>
              <a:ext cx="17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de-DE" sz="1000" dirty="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d = </a:t>
              </a:r>
              <a:r>
                <a:rPr lang="de-DE" sz="1400" dirty="0">
                  <a:solidFill>
                    <a:schemeClr val="tx1"/>
                  </a:solidFill>
                </a:rPr>
                <a:t>   ( F1 – F4) * ( F2 –F3 )  </a:t>
              </a:r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>
              <a:off x="3936" y="708"/>
              <a:ext cx="30" cy="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 flipV="1">
              <a:off x="3966" y="690"/>
              <a:ext cx="48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4020" y="684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70658" name="Picture 2" descr="ziessow_1h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 l="5556" t="16557" r="6009" b="4140"/>
          <a:stretch>
            <a:fillRect/>
          </a:stretch>
        </p:blipFill>
        <p:spPr bwMode="auto">
          <a:xfrm>
            <a:off x="642938" y="746125"/>
            <a:ext cx="5157787" cy="3598863"/>
          </a:xfrm>
          <a:prstGeom prst="rect">
            <a:avLst/>
          </a:prstGeom>
          <a:noFill/>
        </p:spPr>
      </p:pic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323975" y="425450"/>
            <a:ext cx="3965575" cy="3257550"/>
            <a:chOff x="834" y="141"/>
            <a:chExt cx="2498" cy="2052"/>
          </a:xfrm>
        </p:grpSpPr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>
              <a:off x="834" y="141"/>
              <a:ext cx="1994" cy="2052"/>
              <a:chOff x="834" y="141"/>
              <a:chExt cx="1994" cy="2052"/>
            </a:xfrm>
          </p:grpSpPr>
          <p:sp>
            <p:nvSpPr>
              <p:cNvPr id="70661" name="Text Box 5"/>
              <p:cNvSpPr txBox="1">
                <a:spLocks noChangeArrowheads="1"/>
              </p:cNvSpPr>
              <p:nvPr/>
            </p:nvSpPr>
            <p:spPr bwMode="auto">
              <a:xfrm>
                <a:off x="834" y="2020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F1</a:t>
                </a:r>
              </a:p>
            </p:txBody>
          </p:sp>
          <p:sp>
            <p:nvSpPr>
              <p:cNvPr id="70662" name="Text Box 6"/>
              <p:cNvSpPr txBox="1">
                <a:spLocks noChangeArrowheads="1"/>
              </p:cNvSpPr>
              <p:nvPr/>
            </p:nvSpPr>
            <p:spPr bwMode="auto">
              <a:xfrm>
                <a:off x="1649" y="141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F2</a:t>
                </a:r>
              </a:p>
            </p:txBody>
          </p:sp>
          <p:sp>
            <p:nvSpPr>
              <p:cNvPr id="70663" name="Text Box 7"/>
              <p:cNvSpPr txBox="1">
                <a:spLocks noChangeArrowheads="1"/>
              </p:cNvSpPr>
              <p:nvPr/>
            </p:nvSpPr>
            <p:spPr bwMode="auto">
              <a:xfrm>
                <a:off x="1852" y="150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F3</a:t>
                </a:r>
              </a:p>
            </p:txBody>
          </p:sp>
          <p:sp>
            <p:nvSpPr>
              <p:cNvPr id="70664" name="Text Box 8"/>
              <p:cNvSpPr txBox="1">
                <a:spLocks noChangeArrowheads="1"/>
              </p:cNvSpPr>
              <p:nvPr/>
            </p:nvSpPr>
            <p:spPr bwMode="auto">
              <a:xfrm>
                <a:off x="2598" y="1967"/>
                <a:ext cx="2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</a:rPr>
                  <a:t>F4</a:t>
                </a:r>
              </a:p>
            </p:txBody>
          </p:sp>
        </p:grp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1267" y="2001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F1</a:t>
              </a:r>
            </a:p>
          </p:txBody>
        </p: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2101" y="399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F2</a:t>
              </a: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2305" y="390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F3</a:t>
              </a:r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3102" y="1976"/>
              <a:ext cx="2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dirty="0">
                  <a:solidFill>
                    <a:srgbClr val="FF0000"/>
                  </a:solidFill>
                </a:rPr>
                <a:t>F4</a:t>
              </a:r>
            </a:p>
          </p:txBody>
        </p:sp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1281113" y="735013"/>
            <a:ext cx="3333750" cy="3560762"/>
            <a:chOff x="807" y="336"/>
            <a:chExt cx="2100" cy="2243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807" y="336"/>
              <a:ext cx="1045" cy="22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834" y="354"/>
              <a:ext cx="1073" cy="22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1871663" y="1073150"/>
            <a:ext cx="3573462" cy="3195638"/>
            <a:chOff x="1179" y="549"/>
            <a:chExt cx="2251" cy="2013"/>
          </a:xfrm>
        </p:grpSpPr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V="1">
              <a:off x="1179" y="549"/>
              <a:ext cx="1143" cy="19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 flipV="1">
              <a:off x="2304" y="558"/>
              <a:ext cx="1126" cy="2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416550" y="863600"/>
            <a:ext cx="354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J</a:t>
            </a:r>
            <a:r>
              <a:rPr lang="de-DE" sz="1000" dirty="0">
                <a:solidFill>
                  <a:schemeClr val="tx1"/>
                </a:solidFill>
              </a:rPr>
              <a:t>AB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</a:rPr>
              <a:t>F1 – F2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</a:rPr>
              <a:t>F3 –F4 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rgbClr val="FF0000"/>
                </a:solidFill>
              </a:rPr>
              <a:t>F1 – F2 </a:t>
            </a:r>
            <a:r>
              <a:rPr lang="de-DE" sz="1400" dirty="0">
                <a:solidFill>
                  <a:schemeClr val="tx1"/>
                </a:solidFill>
              </a:rPr>
              <a:t> = </a:t>
            </a:r>
            <a:r>
              <a:rPr lang="de-DE" sz="1400" dirty="0">
                <a:solidFill>
                  <a:srgbClr val="FF0000"/>
                </a:solidFill>
              </a:rPr>
              <a:t>F3 – F4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858838" y="5181600"/>
            <a:ext cx="603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400" dirty="0">
              <a:solidFill>
                <a:schemeClr val="tx1"/>
              </a:solidFill>
              <a:latin typeface="Wingdings 3" pitchFamily="18" charset="2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470650" y="2155825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 dirty="0">
                <a:solidFill>
                  <a:schemeClr val="tx1"/>
                </a:solidFill>
              </a:rPr>
              <a:t> Z – ½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d    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6456363" y="2509838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tx1"/>
                </a:solidFill>
              </a:rPr>
              <a:t> Z + ½ 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d    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76263" y="4506913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= </a:t>
            </a:r>
            <a:r>
              <a:rPr lang="de-DE" sz="1400" dirty="0">
                <a:solidFill>
                  <a:srgbClr val="FF0000"/>
                </a:solidFill>
              </a:rPr>
              <a:t> 1849.75 Hz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 = 1855.25 </a:t>
            </a:r>
            <a:r>
              <a:rPr lang="de-DE" sz="1400" dirty="0">
                <a:solidFill>
                  <a:srgbClr val="FF0000"/>
                </a:solidFill>
              </a:rPr>
              <a:t>Hz     J</a:t>
            </a:r>
            <a:r>
              <a:rPr lang="de-DE" sz="1000" dirty="0">
                <a:solidFill>
                  <a:srgbClr val="FF0000"/>
                </a:solidFill>
              </a:rPr>
              <a:t>AB </a:t>
            </a:r>
            <a:r>
              <a:rPr lang="de-DE" sz="1400" dirty="0">
                <a:solidFill>
                  <a:srgbClr val="FF0000"/>
                </a:solidFill>
              </a:rPr>
              <a:t> = 11.6</a:t>
            </a:r>
            <a:endParaRPr lang="de-DE" sz="1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38175" y="4840288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accent2"/>
                </a:solidFill>
              </a:rPr>
              <a:t> 1842.04 Hz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   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B 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= 1849.76 </a:t>
            </a:r>
            <a:r>
              <a:rPr lang="de-DE" sz="1400">
                <a:solidFill>
                  <a:schemeClr val="accent2"/>
                </a:solidFill>
              </a:rPr>
              <a:t>Hz     J</a:t>
            </a:r>
            <a:r>
              <a:rPr lang="de-DE" sz="1000">
                <a:solidFill>
                  <a:schemeClr val="accent2"/>
                </a:solidFill>
              </a:rPr>
              <a:t>AB </a:t>
            </a:r>
            <a:r>
              <a:rPr lang="de-DE" sz="1400">
                <a:solidFill>
                  <a:schemeClr val="accent2"/>
                </a:solidFill>
              </a:rPr>
              <a:t> = 11.6</a:t>
            </a:r>
            <a:endParaRPr lang="de-DE" sz="14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741363" y="5221288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n</a:t>
            </a:r>
            <a:r>
              <a:rPr lang="de-DE" sz="1000" dirty="0">
                <a:solidFill>
                  <a:schemeClr val="tx1"/>
                </a:solidFill>
                <a:latin typeface="Symbol" pitchFamily="18" charset="2"/>
              </a:rPr>
              <a:t>A 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+/-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2571750" y="5207000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= </a:t>
            </a:r>
            <a:r>
              <a:rPr lang="de-DE" sz="14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+/-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endParaRPr lang="de-DE" sz="1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4787900" y="4830763"/>
            <a:ext cx="435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= </a:t>
            </a:r>
            <a:r>
              <a:rPr lang="de-DE" sz="1400">
                <a:solidFill>
                  <a:schemeClr val="accent2"/>
                </a:solidFill>
              </a:rPr>
              <a:t> 1842.04 Hz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   n</a:t>
            </a:r>
            <a:r>
              <a:rPr lang="de-DE" sz="1000">
                <a:solidFill>
                  <a:schemeClr val="accent2"/>
                </a:solidFill>
                <a:latin typeface="Symbol" pitchFamily="18" charset="2"/>
              </a:rPr>
              <a:t>A </a:t>
            </a:r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 = 1849.76 </a:t>
            </a:r>
            <a:r>
              <a:rPr lang="de-DE" sz="1400">
                <a:solidFill>
                  <a:schemeClr val="accent2"/>
                </a:solidFill>
              </a:rPr>
              <a:t>Hz     J</a:t>
            </a:r>
            <a:r>
              <a:rPr lang="de-DE" sz="1000">
                <a:solidFill>
                  <a:schemeClr val="accent2"/>
                </a:solidFill>
              </a:rPr>
              <a:t>AB </a:t>
            </a:r>
            <a:r>
              <a:rPr lang="de-DE" sz="1400">
                <a:solidFill>
                  <a:schemeClr val="accent2"/>
                </a:solidFill>
              </a:rPr>
              <a:t> = 11.6</a:t>
            </a:r>
            <a:endParaRPr lang="de-DE" sz="14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758825" y="562610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</a:rPr>
              <a:t>A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</a:rPr>
              <a:t>A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smtClean="0">
                <a:solidFill>
                  <a:srgbClr val="FF0000"/>
                </a:solidFill>
              </a:rPr>
              <a:t>   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BX</a:t>
            </a:r>
            <a:r>
              <a:rPr lang="de-DE" sz="1400" dirty="0" smtClean="0">
                <a:solidFill>
                  <a:schemeClr val="accent2"/>
                </a:solidFill>
              </a:rPr>
              <a:t>  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</a:rPr>
              <a:t>B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rgbClr val="FF0000"/>
                </a:solidFill>
              </a:rPr>
              <a:t>B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3749675" y="563245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chemeClr val="accent2"/>
                </a:solidFill>
              </a:rPr>
              <a:t>A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 err="1" smtClean="0">
                <a:solidFill>
                  <a:srgbClr val="FF0000"/>
                </a:solidFill>
              </a:rPr>
              <a:t>B</a:t>
            </a:r>
            <a:r>
              <a:rPr lang="de-DE" sz="1000" dirty="0" smtClean="0">
                <a:solidFill>
                  <a:srgbClr val="FF0000"/>
                </a:solidFill>
              </a:rPr>
              <a:t>      </a:t>
            </a: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accent2"/>
                </a:solidFill>
              </a:rPr>
              <a:t>= </a:t>
            </a:r>
            <a:r>
              <a:rPr lang="de-DE" sz="1400" dirty="0" err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de-DE" sz="1000" dirty="0" err="1">
                <a:solidFill>
                  <a:schemeClr val="accent2"/>
                </a:solidFill>
              </a:rPr>
              <a:t>B</a:t>
            </a:r>
            <a:r>
              <a:rPr lang="de-DE" sz="1400" dirty="0">
                <a:solidFill>
                  <a:schemeClr val="accent2"/>
                </a:solidFill>
              </a:rPr>
              <a:t>  - </a:t>
            </a:r>
            <a:r>
              <a:rPr lang="de-DE" sz="14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sz="1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5597525" y="1665288"/>
            <a:ext cx="274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  <a:latin typeface="Symbol" pitchFamily="18" charset="2"/>
              </a:rPr>
              <a:t>    Z</a:t>
            </a:r>
            <a:r>
              <a:rPr lang="de-DE" sz="1400">
                <a:solidFill>
                  <a:schemeClr val="tx1"/>
                </a:solidFill>
              </a:rPr>
              <a:t>= ( F1 + F2 + F3 + F4 ) / 4</a:t>
            </a:r>
            <a:endParaRPr lang="de-DE" sz="14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71525" y="59769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7.71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758825" y="63325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5.49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3857625" y="59896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AM</a:t>
            </a:r>
            <a:r>
              <a:rPr lang="de-DE" sz="1400" dirty="0">
                <a:solidFill>
                  <a:schemeClr val="tx1"/>
                </a:solidFill>
              </a:rPr>
              <a:t>= 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-0.01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3870325" y="6332538"/>
            <a:ext cx="119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sz="1400" dirty="0" smtClean="0">
                <a:solidFill>
                  <a:schemeClr val="tx1"/>
                </a:solidFill>
              </a:rPr>
              <a:t>J</a:t>
            </a:r>
            <a:r>
              <a:rPr lang="de-DE" sz="1000" dirty="0" smtClean="0">
                <a:solidFill>
                  <a:schemeClr val="tx1"/>
                </a:solidFill>
              </a:rPr>
              <a:t>BM</a:t>
            </a:r>
            <a:r>
              <a:rPr lang="de-DE" sz="1400" dirty="0">
                <a:solidFill>
                  <a:schemeClr val="tx1"/>
                </a:solidFill>
              </a:rPr>
              <a:t>=</a:t>
            </a:r>
            <a:r>
              <a:rPr lang="de-DE" sz="1400" dirty="0">
                <a:solidFill>
                  <a:schemeClr val="tx1"/>
                </a:solidFill>
                <a:latin typeface="Symbol" pitchFamily="18" charset="2"/>
              </a:rPr>
              <a:t>13.2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70697" name="Picture 4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ABMX- System (Ascorbic Acid)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/>
      <p:bldP spid="70677" grpId="0"/>
      <p:bldP spid="70678" grpId="0"/>
      <p:bldP spid="70679" grpId="0"/>
      <p:bldP spid="70680" grpId="0"/>
      <p:bldP spid="70680" grpId="1"/>
      <p:bldP spid="70681" grpId="0"/>
      <p:bldP spid="70682" grpId="0"/>
      <p:bldP spid="70683" grpId="0"/>
      <p:bldP spid="70683" grpId="1"/>
      <p:bldP spid="70684" grpId="0"/>
      <p:bldP spid="70684" grpId="1"/>
      <p:bldP spid="70685" grpId="0"/>
      <p:bldP spid="70686" grpId="0"/>
      <p:bldP spid="70687" grpId="0"/>
      <p:bldP spid="70688" grpId="0"/>
      <p:bldP spid="70689" grpId="0"/>
      <p:bldP spid="706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im1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322898" y="1028700"/>
            <a:ext cx="7543800" cy="5829300"/>
          </a:xfrm>
          <a:prstGeom prst="rect">
            <a:avLst/>
          </a:prstGeom>
          <a:noFill/>
        </p:spPr>
      </p:pic>
      <p:pic>
        <p:nvPicPr>
          <p:cNvPr id="71683" name="Picture 3" descr="sim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40756" y="618742"/>
            <a:ext cx="7543800" cy="5829300"/>
          </a:xfrm>
          <a:prstGeom prst="rect">
            <a:avLst/>
          </a:prstGeom>
          <a:noFill/>
        </p:spPr>
      </p:pic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7480935" y="1595438"/>
            <a:ext cx="1287463" cy="2657474"/>
            <a:chOff x="4734" y="1005"/>
            <a:chExt cx="811" cy="1674"/>
          </a:xfrm>
        </p:grpSpPr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4793" y="1980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AM</a:t>
              </a:r>
              <a:r>
                <a:rPr lang="de-DE" sz="1400" dirty="0">
                  <a:solidFill>
                    <a:schemeClr val="tx1"/>
                  </a:solidFill>
                </a:rPr>
                <a:t>=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7.71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4785" y="2214"/>
              <a:ext cx="75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BM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5.49</a:t>
              </a:r>
            </a:p>
            <a:p>
              <a:pPr algn="just"/>
              <a:endParaRPr lang="de-DE" sz="1400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pPr algn="just"/>
              <a:r>
                <a:rPr lang="de-DE" sz="1400" dirty="0" smtClean="0">
                  <a:solidFill>
                    <a:schemeClr val="bg2"/>
                  </a:solidFill>
                </a:rPr>
                <a:t>J</a:t>
              </a:r>
              <a:r>
                <a:rPr lang="de-DE" sz="1000" dirty="0" smtClean="0">
                  <a:solidFill>
                    <a:schemeClr val="bg2"/>
                  </a:solidFill>
                </a:rPr>
                <a:t>AB </a:t>
              </a:r>
              <a:r>
                <a:rPr lang="de-DE" sz="1400" dirty="0" smtClean="0">
                  <a:solidFill>
                    <a:schemeClr val="bg2"/>
                  </a:solidFill>
                </a:rPr>
                <a:t> = 11.6</a:t>
              </a:r>
            </a:p>
            <a:p>
              <a:pPr algn="just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4734" y="1005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AM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sz="1400" dirty="0">
                  <a:solidFill>
                    <a:schemeClr val="tx1"/>
                  </a:solidFill>
                  <a:latin typeface="Symbol" pitchFamily="18" charset="2"/>
                </a:rPr>
                <a:t>-0.01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4742" y="1221"/>
              <a:ext cx="75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de-DE" sz="1400" dirty="0" smtClean="0">
                  <a:solidFill>
                    <a:schemeClr val="tx1"/>
                  </a:solidFill>
                </a:rPr>
                <a:t>J</a:t>
              </a:r>
              <a:r>
                <a:rPr lang="de-DE" sz="1000" dirty="0" smtClean="0">
                  <a:solidFill>
                    <a:schemeClr val="tx1"/>
                  </a:solidFill>
                </a:rPr>
                <a:t>BM</a:t>
              </a:r>
              <a:r>
                <a:rPr lang="de-DE" sz="1400" dirty="0">
                  <a:solidFill>
                    <a:schemeClr val="tx1"/>
                  </a:solidFill>
                </a:rPr>
                <a:t>=</a:t>
              </a:r>
              <a:r>
                <a:rPr lang="de-DE" sz="1400" dirty="0" smtClean="0">
                  <a:solidFill>
                    <a:schemeClr val="tx1"/>
                  </a:solidFill>
                  <a:latin typeface="Symbol" pitchFamily="18" charset="2"/>
                </a:rPr>
                <a:t>13.2</a:t>
              </a:r>
            </a:p>
            <a:p>
              <a:pPr algn="just"/>
              <a:endParaRPr lang="de-DE" sz="1400" dirty="0" smtClean="0">
                <a:solidFill>
                  <a:schemeClr val="tx1"/>
                </a:solidFill>
                <a:latin typeface="Symbol" pitchFamily="18" charset="2"/>
              </a:endParaRPr>
            </a:p>
            <a:p>
              <a:pPr algn="just"/>
              <a:r>
                <a:rPr lang="de-DE" sz="1400" dirty="0" smtClean="0">
                  <a:solidFill>
                    <a:schemeClr val="bg2"/>
                  </a:solidFill>
                </a:rPr>
                <a:t>J</a:t>
              </a:r>
              <a:r>
                <a:rPr lang="de-DE" sz="1000" dirty="0" smtClean="0">
                  <a:solidFill>
                    <a:schemeClr val="bg2"/>
                  </a:solidFill>
                </a:rPr>
                <a:t>AB </a:t>
              </a:r>
              <a:r>
                <a:rPr lang="de-DE" sz="1400" dirty="0" smtClean="0">
                  <a:solidFill>
                    <a:schemeClr val="bg2"/>
                  </a:solidFill>
                </a:rPr>
                <a:t> = 11.6</a:t>
              </a:r>
            </a:p>
            <a:p>
              <a:pPr algn="just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399348" y="3065463"/>
            <a:ext cx="2030412" cy="1538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273935" y="1349375"/>
            <a:ext cx="2030413" cy="153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109085" y="4848225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e</a:t>
            </a:r>
            <a:r>
              <a:rPr lang="de-DE" sz="1600" dirty="0" err="1" smtClean="0">
                <a:solidFill>
                  <a:schemeClr val="tx1"/>
                </a:solidFill>
              </a:rPr>
              <a:t>xp</a:t>
            </a:r>
            <a:r>
              <a:rPr lang="de-DE" sz="1600" b="0" dirty="0">
                <a:solidFill>
                  <a:schemeClr val="tx1"/>
                </a:solidFill>
                <a:latin typeface="Symbol" pitchFamily="18" charset="2"/>
              </a:rPr>
              <a:t>.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144010" y="3502025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s</a:t>
            </a:r>
            <a:r>
              <a:rPr lang="de-DE" sz="1600" dirty="0" err="1" smtClean="0">
                <a:solidFill>
                  <a:schemeClr val="tx1"/>
                </a:solidFill>
              </a:rPr>
              <a:t>im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endParaRPr lang="de-DE" sz="1600" b="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064635" y="2225675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s</a:t>
            </a:r>
            <a:r>
              <a:rPr lang="de-DE" sz="1600" dirty="0" err="1" smtClean="0">
                <a:solidFill>
                  <a:schemeClr val="tx1"/>
                </a:solidFill>
              </a:rPr>
              <a:t>im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  <a:endParaRPr lang="de-DE" sz="1600" b="0" dirty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71698" name="Picture 18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ABMX System (Two Solutions)</a:t>
            </a:r>
            <a:endParaRPr lang="en-GB" b="0" dirty="0">
              <a:solidFill>
                <a:srgbClr val="66FFFF"/>
              </a:solidFill>
            </a:endParaRPr>
          </a:p>
        </p:txBody>
      </p:sp>
      <p:pic>
        <p:nvPicPr>
          <p:cNvPr id="16" name="Picture 3" descr="sim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5727" t="11116" r="74445" b="62066"/>
          <a:stretch>
            <a:fillRect/>
          </a:stretch>
        </p:blipFill>
        <p:spPr bwMode="auto">
          <a:xfrm>
            <a:off x="855998" y="2783682"/>
            <a:ext cx="1515729" cy="158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  <p:bldP spid="71689" grpId="1" animBg="1"/>
      <p:bldP spid="71690" grpId="0" animBg="1"/>
      <p:bldP spid="71690" grpId="1" animBg="1"/>
      <p:bldP spid="71692" grpId="0"/>
      <p:bldP spid="71693" grpId="0"/>
      <p:bldP spid="716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38125" y="412750"/>
            <a:ext cx="73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J2 = J3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78738" y="-21955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H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2817813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 flipV="1">
            <a:off x="2446338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384425" y="1222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088" name="AutoShape 8"/>
          <p:cNvSpPr>
            <a:spLocks/>
          </p:cNvSpPr>
          <p:nvPr/>
        </p:nvSpPr>
        <p:spPr bwMode="auto">
          <a:xfrm rot="16200000">
            <a:off x="2517775" y="1058863"/>
            <a:ext cx="225425" cy="371475"/>
          </a:xfrm>
          <a:prstGeom prst="rightBrace">
            <a:avLst>
              <a:gd name="adj1" fmla="val 137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89" name="AutoShape 9"/>
          <p:cNvSpPr>
            <a:spLocks/>
          </p:cNvSpPr>
          <p:nvPr/>
        </p:nvSpPr>
        <p:spPr bwMode="auto">
          <a:xfrm rot="16200000">
            <a:off x="1839119" y="1059657"/>
            <a:ext cx="225425" cy="369887"/>
          </a:xfrm>
          <a:prstGeom prst="rightBrace">
            <a:avLst>
              <a:gd name="adj1" fmla="val 13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V="1">
            <a:off x="1331913" y="2122488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1" name="AutoShape 11"/>
          <p:cNvSpPr>
            <a:spLocks/>
          </p:cNvSpPr>
          <p:nvPr/>
        </p:nvSpPr>
        <p:spPr bwMode="auto">
          <a:xfrm rot="16200000">
            <a:off x="3224212" y="-396874"/>
            <a:ext cx="131763" cy="1979612"/>
          </a:xfrm>
          <a:prstGeom prst="rightBrace">
            <a:avLst>
              <a:gd name="adj1" fmla="val 1252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3095625" y="52863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J</a:t>
            </a:r>
            <a:r>
              <a:rPr lang="de-DE" sz="1000" dirty="0">
                <a:solidFill>
                  <a:schemeClr val="accent1"/>
                </a:solidFill>
              </a:rPr>
              <a:t>1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74093" name="AutoShape 13"/>
          <p:cNvSpPr>
            <a:spLocks/>
          </p:cNvSpPr>
          <p:nvPr/>
        </p:nvSpPr>
        <p:spPr bwMode="auto">
          <a:xfrm rot="16200000">
            <a:off x="2178050" y="635001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2076450" y="887413"/>
            <a:ext cx="33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2136775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V="1">
            <a:off x="1766888" y="14017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1704975" y="1222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V="1">
            <a:off x="2276475" y="68262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4808538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V="1">
            <a:off x="4437063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4375150" y="1223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102" name="AutoShape 22"/>
          <p:cNvSpPr>
            <a:spLocks/>
          </p:cNvSpPr>
          <p:nvPr/>
        </p:nvSpPr>
        <p:spPr bwMode="auto">
          <a:xfrm rot="16200000">
            <a:off x="4508500" y="1060450"/>
            <a:ext cx="225425" cy="371475"/>
          </a:xfrm>
          <a:prstGeom prst="rightBrace">
            <a:avLst>
              <a:gd name="adj1" fmla="val 137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3" name="AutoShape 23"/>
          <p:cNvSpPr>
            <a:spLocks/>
          </p:cNvSpPr>
          <p:nvPr/>
        </p:nvSpPr>
        <p:spPr bwMode="auto">
          <a:xfrm rot="16200000">
            <a:off x="3829844" y="1061244"/>
            <a:ext cx="225425" cy="369887"/>
          </a:xfrm>
          <a:prstGeom prst="rightBrace">
            <a:avLst>
              <a:gd name="adj1" fmla="val 13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4" name="AutoShape 24"/>
          <p:cNvSpPr>
            <a:spLocks/>
          </p:cNvSpPr>
          <p:nvPr/>
        </p:nvSpPr>
        <p:spPr bwMode="auto">
          <a:xfrm rot="16200000">
            <a:off x="4168775" y="636588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4067175" y="889000"/>
            <a:ext cx="334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V="1">
            <a:off x="4127500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 flipV="1">
            <a:off x="3757613" y="140335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3695700" y="1223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FF9900"/>
                </a:solidFill>
              </a:rPr>
              <a:t>J</a:t>
            </a:r>
            <a:r>
              <a:rPr lang="de-DE" sz="1000" dirty="0">
                <a:solidFill>
                  <a:srgbClr val="FF9900"/>
                </a:solidFill>
              </a:rPr>
              <a:t>3</a:t>
            </a:r>
            <a:endParaRPr lang="de-DE" sz="1400" dirty="0">
              <a:solidFill>
                <a:srgbClr val="FF9900"/>
              </a:solidFill>
            </a:endParaRPr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 flipV="1">
            <a:off x="4267200" y="684213"/>
            <a:ext cx="0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10" name="Group 30"/>
          <p:cNvGrpSpPr>
            <a:grpSpLocks/>
          </p:cNvGrpSpPr>
          <p:nvPr/>
        </p:nvGrpSpPr>
        <p:grpSpPr bwMode="auto">
          <a:xfrm>
            <a:off x="161925" y="1717675"/>
            <a:ext cx="1084263" cy="304800"/>
            <a:chOff x="158" y="1253"/>
            <a:chExt cx="683" cy="192"/>
          </a:xfrm>
        </p:grpSpPr>
        <p:sp>
          <p:nvSpPr>
            <p:cNvPr id="174111" name="Text Box 31"/>
            <p:cNvSpPr txBox="1">
              <a:spLocks noChangeArrowheads="1"/>
            </p:cNvSpPr>
            <p:nvPr/>
          </p:nvSpPr>
          <p:spPr bwMode="auto">
            <a:xfrm>
              <a:off x="158" y="1253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DT</a:t>
              </a:r>
            </a:p>
          </p:txBody>
        </p:sp>
        <p:sp>
          <p:nvSpPr>
            <p:cNvPr id="174112" name="Line 32"/>
            <p:cNvSpPr>
              <a:spLocks noChangeShapeType="1"/>
            </p:cNvSpPr>
            <p:nvPr/>
          </p:nvSpPr>
          <p:spPr bwMode="auto">
            <a:xfrm>
              <a:off x="499" y="1366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250825" y="2214563"/>
            <a:ext cx="73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J1 = J2</a:t>
            </a:r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 flipV="1">
            <a:off x="2816225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 flipV="1">
            <a:off x="2444750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16" name="Group 36"/>
          <p:cNvGrpSpPr>
            <a:grpSpLocks/>
          </p:cNvGrpSpPr>
          <p:nvPr/>
        </p:nvGrpSpPr>
        <p:grpSpPr bwMode="auto">
          <a:xfrm>
            <a:off x="2382838" y="3068638"/>
            <a:ext cx="431800" cy="395287"/>
            <a:chOff x="1473" y="2131"/>
            <a:chExt cx="272" cy="249"/>
          </a:xfrm>
        </p:grpSpPr>
        <p:sp>
          <p:nvSpPr>
            <p:cNvPr id="174117" name="Text Box 37"/>
            <p:cNvSpPr txBox="1">
              <a:spLocks noChangeArrowheads="1"/>
            </p:cNvSpPr>
            <p:nvPr/>
          </p:nvSpPr>
          <p:spPr bwMode="auto">
            <a:xfrm>
              <a:off x="1473" y="218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18" name="AutoShape 38"/>
            <p:cNvSpPr>
              <a:spLocks/>
            </p:cNvSpPr>
            <p:nvPr/>
          </p:nvSpPr>
          <p:spPr bwMode="auto">
            <a:xfrm rot="16200000">
              <a:off x="1557" y="2085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4119" name="Line 39"/>
          <p:cNvSpPr>
            <a:spLocks noChangeShapeType="1"/>
          </p:cNvSpPr>
          <p:nvPr/>
        </p:nvSpPr>
        <p:spPr bwMode="auto">
          <a:xfrm flipV="1">
            <a:off x="1330325" y="405923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20" name="AutoShape 40"/>
          <p:cNvSpPr>
            <a:spLocks/>
          </p:cNvSpPr>
          <p:nvPr/>
        </p:nvSpPr>
        <p:spPr bwMode="auto">
          <a:xfrm rot="16200000">
            <a:off x="3175794" y="1493044"/>
            <a:ext cx="225425" cy="1979613"/>
          </a:xfrm>
          <a:prstGeom prst="rightBrace">
            <a:avLst>
              <a:gd name="adj1" fmla="val 73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21" name="Text Box 41"/>
          <p:cNvSpPr txBox="1">
            <a:spLocks noChangeArrowheads="1"/>
          </p:cNvSpPr>
          <p:nvPr/>
        </p:nvSpPr>
        <p:spPr bwMode="auto">
          <a:xfrm>
            <a:off x="3040063" y="24399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J</a:t>
            </a:r>
            <a:r>
              <a:rPr lang="de-DE" sz="1000" dirty="0">
                <a:solidFill>
                  <a:schemeClr val="accent1"/>
                </a:solidFill>
              </a:rPr>
              <a:t>1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174122" name="AutoShape 42"/>
          <p:cNvSpPr>
            <a:spLocks/>
          </p:cNvSpPr>
          <p:nvPr/>
        </p:nvSpPr>
        <p:spPr bwMode="auto">
          <a:xfrm rot="16200000">
            <a:off x="2176462" y="2571751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23" name="Text Box 43"/>
          <p:cNvSpPr txBox="1">
            <a:spLocks noChangeArrowheads="1"/>
          </p:cNvSpPr>
          <p:nvPr/>
        </p:nvSpPr>
        <p:spPr bwMode="auto">
          <a:xfrm>
            <a:off x="2074863" y="2824163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24" name="Line 44"/>
          <p:cNvSpPr>
            <a:spLocks noChangeShapeType="1"/>
          </p:cNvSpPr>
          <p:nvPr/>
        </p:nvSpPr>
        <p:spPr bwMode="auto">
          <a:xfrm flipV="1">
            <a:off x="2135188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25" name="Line 45"/>
          <p:cNvSpPr>
            <a:spLocks noChangeShapeType="1"/>
          </p:cNvSpPr>
          <p:nvPr/>
        </p:nvSpPr>
        <p:spPr bwMode="auto">
          <a:xfrm flipV="1">
            <a:off x="1765300" y="333851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26" name="Group 46"/>
          <p:cNvGrpSpPr>
            <a:grpSpLocks/>
          </p:cNvGrpSpPr>
          <p:nvPr/>
        </p:nvGrpSpPr>
        <p:grpSpPr bwMode="auto">
          <a:xfrm>
            <a:off x="1703388" y="3068638"/>
            <a:ext cx="431800" cy="395287"/>
            <a:chOff x="1045" y="2131"/>
            <a:chExt cx="272" cy="249"/>
          </a:xfrm>
        </p:grpSpPr>
        <p:sp>
          <p:nvSpPr>
            <p:cNvPr id="174127" name="AutoShape 47"/>
            <p:cNvSpPr>
              <a:spLocks/>
            </p:cNvSpPr>
            <p:nvPr/>
          </p:nvSpPr>
          <p:spPr bwMode="auto">
            <a:xfrm rot="16200000">
              <a:off x="1130" y="2085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28" name="Text Box 48"/>
            <p:cNvSpPr txBox="1">
              <a:spLocks noChangeArrowheads="1"/>
            </p:cNvSpPr>
            <p:nvPr/>
          </p:nvSpPr>
          <p:spPr bwMode="auto">
            <a:xfrm>
              <a:off x="1045" y="2188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74129" name="Line 49"/>
          <p:cNvSpPr>
            <a:spLocks noChangeShapeType="1"/>
          </p:cNvSpPr>
          <p:nvPr/>
        </p:nvSpPr>
        <p:spPr bwMode="auto">
          <a:xfrm flipV="1">
            <a:off x="3130550" y="261937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0" name="Line 50"/>
          <p:cNvSpPr>
            <a:spLocks noChangeShapeType="1"/>
          </p:cNvSpPr>
          <p:nvPr/>
        </p:nvSpPr>
        <p:spPr bwMode="auto">
          <a:xfrm flipV="1">
            <a:off x="4806950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1" name="Line 51"/>
          <p:cNvSpPr>
            <a:spLocks noChangeShapeType="1"/>
          </p:cNvSpPr>
          <p:nvPr/>
        </p:nvSpPr>
        <p:spPr bwMode="auto">
          <a:xfrm flipV="1">
            <a:off x="4435475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32" name="Group 52"/>
          <p:cNvGrpSpPr>
            <a:grpSpLocks/>
          </p:cNvGrpSpPr>
          <p:nvPr/>
        </p:nvGrpSpPr>
        <p:grpSpPr bwMode="auto">
          <a:xfrm>
            <a:off x="4373563" y="3070225"/>
            <a:ext cx="431800" cy="395288"/>
            <a:chOff x="2727" y="2132"/>
            <a:chExt cx="272" cy="249"/>
          </a:xfrm>
        </p:grpSpPr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2727" y="218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34" name="AutoShape 54"/>
            <p:cNvSpPr>
              <a:spLocks/>
            </p:cNvSpPr>
            <p:nvPr/>
          </p:nvSpPr>
          <p:spPr bwMode="auto">
            <a:xfrm rot="16200000">
              <a:off x="2811" y="2086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4135" name="AutoShape 55"/>
          <p:cNvSpPr>
            <a:spLocks/>
          </p:cNvSpPr>
          <p:nvPr/>
        </p:nvSpPr>
        <p:spPr bwMode="auto">
          <a:xfrm rot="16200000">
            <a:off x="4167187" y="2573338"/>
            <a:ext cx="225425" cy="679450"/>
          </a:xfrm>
          <a:prstGeom prst="rightBrace">
            <a:avLst>
              <a:gd name="adj1" fmla="val 251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136" name="Text Box 56"/>
          <p:cNvSpPr txBox="1">
            <a:spLocks noChangeArrowheads="1"/>
          </p:cNvSpPr>
          <p:nvPr/>
        </p:nvSpPr>
        <p:spPr bwMode="auto">
          <a:xfrm>
            <a:off x="4065588" y="2825750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J</a:t>
            </a:r>
            <a:r>
              <a:rPr lang="de-DE" sz="1000" dirty="0">
                <a:solidFill>
                  <a:schemeClr val="accent2"/>
                </a:solidFill>
              </a:rPr>
              <a:t>2</a:t>
            </a: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4125913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38" name="Line 58"/>
          <p:cNvSpPr>
            <a:spLocks noChangeShapeType="1"/>
          </p:cNvSpPr>
          <p:nvPr/>
        </p:nvSpPr>
        <p:spPr bwMode="auto">
          <a:xfrm flipV="1">
            <a:off x="3756025" y="33401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39" name="Group 59"/>
          <p:cNvGrpSpPr>
            <a:grpSpLocks/>
          </p:cNvGrpSpPr>
          <p:nvPr/>
        </p:nvGrpSpPr>
        <p:grpSpPr bwMode="auto">
          <a:xfrm>
            <a:off x="3694113" y="3070225"/>
            <a:ext cx="431800" cy="395288"/>
            <a:chOff x="2299" y="2132"/>
            <a:chExt cx="272" cy="249"/>
          </a:xfrm>
        </p:grpSpPr>
        <p:sp>
          <p:nvSpPr>
            <p:cNvPr id="174140" name="AutoShape 60"/>
            <p:cNvSpPr>
              <a:spLocks/>
            </p:cNvSpPr>
            <p:nvPr/>
          </p:nvSpPr>
          <p:spPr bwMode="auto">
            <a:xfrm rot="16200000">
              <a:off x="2384" y="2086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41" name="Text Box 61"/>
            <p:cNvSpPr txBox="1">
              <a:spLocks noChangeArrowheads="1"/>
            </p:cNvSpPr>
            <p:nvPr/>
          </p:nvSpPr>
          <p:spPr bwMode="auto">
            <a:xfrm>
              <a:off x="2299" y="2189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74142" name="Line 62"/>
          <p:cNvSpPr>
            <a:spLocks noChangeShapeType="1"/>
          </p:cNvSpPr>
          <p:nvPr/>
        </p:nvSpPr>
        <p:spPr bwMode="auto">
          <a:xfrm flipV="1">
            <a:off x="3446463" y="261937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43" name="Group 63"/>
          <p:cNvGrpSpPr>
            <a:grpSpLocks/>
          </p:cNvGrpSpPr>
          <p:nvPr/>
        </p:nvGrpSpPr>
        <p:grpSpPr bwMode="auto">
          <a:xfrm>
            <a:off x="0" y="3698875"/>
            <a:ext cx="1084263" cy="304800"/>
            <a:chOff x="0" y="2443"/>
            <a:chExt cx="683" cy="192"/>
          </a:xfrm>
        </p:grpSpPr>
        <p:sp>
          <p:nvSpPr>
            <p:cNvPr id="174144" name="Text Box 64"/>
            <p:cNvSpPr txBox="1">
              <a:spLocks noChangeArrowheads="1"/>
            </p:cNvSpPr>
            <p:nvPr/>
          </p:nvSpPr>
          <p:spPr bwMode="auto">
            <a:xfrm>
              <a:off x="0" y="2443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TD</a:t>
              </a:r>
            </a:p>
          </p:txBody>
        </p:sp>
        <p:sp>
          <p:nvSpPr>
            <p:cNvPr id="174145" name="Line 65"/>
            <p:cNvSpPr>
              <a:spLocks noChangeShapeType="1"/>
            </p:cNvSpPr>
            <p:nvPr/>
          </p:nvSpPr>
          <p:spPr bwMode="auto">
            <a:xfrm>
              <a:off x="357" y="2557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46" name="Group 66"/>
          <p:cNvGrpSpPr>
            <a:grpSpLocks/>
          </p:cNvGrpSpPr>
          <p:nvPr/>
        </p:nvGrpSpPr>
        <p:grpSpPr bwMode="auto">
          <a:xfrm>
            <a:off x="3446463" y="2393950"/>
            <a:ext cx="1979612" cy="374650"/>
            <a:chOff x="1420" y="2869"/>
            <a:chExt cx="1247" cy="236"/>
          </a:xfrm>
        </p:grpSpPr>
        <p:sp>
          <p:nvSpPr>
            <p:cNvPr id="174147" name="AutoShape 67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48" name="Text Box 68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49" name="Group 69"/>
          <p:cNvGrpSpPr>
            <a:grpSpLocks/>
          </p:cNvGrpSpPr>
          <p:nvPr/>
        </p:nvGrpSpPr>
        <p:grpSpPr bwMode="auto">
          <a:xfrm>
            <a:off x="1150938" y="2349500"/>
            <a:ext cx="1979612" cy="374650"/>
            <a:chOff x="1420" y="2869"/>
            <a:chExt cx="1247" cy="236"/>
          </a:xfrm>
        </p:grpSpPr>
        <p:sp>
          <p:nvSpPr>
            <p:cNvPr id="174150" name="AutoShape 70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51" name="Text Box 71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4152" name="Text Box 72"/>
          <p:cNvSpPr txBox="1">
            <a:spLocks noChangeArrowheads="1"/>
          </p:cNvSpPr>
          <p:nvPr/>
        </p:nvSpPr>
        <p:spPr bwMode="auto">
          <a:xfrm>
            <a:off x="296863" y="4373563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J1 = J2 = J3</a:t>
            </a:r>
          </a:p>
        </p:txBody>
      </p:sp>
      <p:sp>
        <p:nvSpPr>
          <p:cNvPr id="174153" name="Text Box 73"/>
          <p:cNvSpPr txBox="1">
            <a:spLocks noChangeArrowheads="1"/>
          </p:cNvSpPr>
          <p:nvPr/>
        </p:nvSpPr>
        <p:spPr bwMode="auto">
          <a:xfrm>
            <a:off x="3041650" y="52292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74154" name="Line 74"/>
          <p:cNvSpPr>
            <a:spLocks noChangeShapeType="1"/>
          </p:cNvSpPr>
          <p:nvPr/>
        </p:nvSpPr>
        <p:spPr bwMode="auto">
          <a:xfrm flipV="1">
            <a:off x="2727325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5" name="Line 75"/>
          <p:cNvSpPr>
            <a:spLocks noChangeShapeType="1"/>
          </p:cNvSpPr>
          <p:nvPr/>
        </p:nvSpPr>
        <p:spPr bwMode="auto">
          <a:xfrm flipV="1">
            <a:off x="235585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6" name="Line 76"/>
          <p:cNvSpPr>
            <a:spLocks noChangeShapeType="1"/>
          </p:cNvSpPr>
          <p:nvPr/>
        </p:nvSpPr>
        <p:spPr bwMode="auto">
          <a:xfrm flipV="1">
            <a:off x="1376363" y="635476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7" name="Line 77"/>
          <p:cNvSpPr>
            <a:spLocks noChangeShapeType="1"/>
          </p:cNvSpPr>
          <p:nvPr/>
        </p:nvSpPr>
        <p:spPr bwMode="auto">
          <a:xfrm flipV="1">
            <a:off x="2097088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8" name="Line 78"/>
          <p:cNvSpPr>
            <a:spLocks noChangeShapeType="1"/>
          </p:cNvSpPr>
          <p:nvPr/>
        </p:nvSpPr>
        <p:spPr bwMode="auto">
          <a:xfrm flipV="1">
            <a:off x="167640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59" name="Line 79"/>
          <p:cNvSpPr>
            <a:spLocks noChangeShapeType="1"/>
          </p:cNvSpPr>
          <p:nvPr/>
        </p:nvSpPr>
        <p:spPr bwMode="auto">
          <a:xfrm flipV="1">
            <a:off x="4718050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0" name="Line 80"/>
          <p:cNvSpPr>
            <a:spLocks noChangeShapeType="1"/>
          </p:cNvSpPr>
          <p:nvPr/>
        </p:nvSpPr>
        <p:spPr bwMode="auto">
          <a:xfrm flipV="1">
            <a:off x="4346575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1" name="Line 81"/>
          <p:cNvSpPr>
            <a:spLocks noChangeShapeType="1"/>
          </p:cNvSpPr>
          <p:nvPr/>
        </p:nvSpPr>
        <p:spPr bwMode="auto">
          <a:xfrm flipV="1">
            <a:off x="4076700" y="563403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62" name="Line 82"/>
          <p:cNvSpPr>
            <a:spLocks noChangeShapeType="1"/>
          </p:cNvSpPr>
          <p:nvPr/>
        </p:nvSpPr>
        <p:spPr bwMode="auto">
          <a:xfrm flipV="1">
            <a:off x="3667125" y="56356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4163" name="Group 83"/>
          <p:cNvGrpSpPr>
            <a:grpSpLocks/>
          </p:cNvGrpSpPr>
          <p:nvPr/>
        </p:nvGrpSpPr>
        <p:grpSpPr bwMode="auto">
          <a:xfrm>
            <a:off x="1614488" y="4824413"/>
            <a:ext cx="3101975" cy="936625"/>
            <a:chOff x="1017" y="3039"/>
            <a:chExt cx="1954" cy="590"/>
          </a:xfrm>
        </p:grpSpPr>
        <p:sp>
          <p:nvSpPr>
            <p:cNvPr id="174164" name="Text Box 84"/>
            <p:cNvSpPr txBox="1">
              <a:spLocks noChangeArrowheads="1"/>
            </p:cNvSpPr>
            <p:nvPr/>
          </p:nvSpPr>
          <p:spPr bwMode="auto">
            <a:xfrm>
              <a:off x="1445" y="3436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5" name="AutoShape 85"/>
            <p:cNvSpPr>
              <a:spLocks/>
            </p:cNvSpPr>
            <p:nvPr/>
          </p:nvSpPr>
          <p:spPr bwMode="auto">
            <a:xfrm rot="16200000">
              <a:off x="1529" y="3333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66" name="AutoShape 86"/>
            <p:cNvSpPr>
              <a:spLocks/>
            </p:cNvSpPr>
            <p:nvPr/>
          </p:nvSpPr>
          <p:spPr bwMode="auto">
            <a:xfrm rot="16200000">
              <a:off x="1102" y="3333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67" name="Text Box 87"/>
            <p:cNvSpPr txBox="1">
              <a:spLocks noChangeArrowheads="1"/>
            </p:cNvSpPr>
            <p:nvPr/>
          </p:nvSpPr>
          <p:spPr bwMode="auto">
            <a:xfrm>
              <a:off x="1017" y="3436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8" name="Text Box 88"/>
            <p:cNvSpPr txBox="1">
              <a:spLocks noChangeArrowheads="1"/>
            </p:cNvSpPr>
            <p:nvPr/>
          </p:nvSpPr>
          <p:spPr bwMode="auto">
            <a:xfrm>
              <a:off x="2699" y="3437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  <p:sp>
          <p:nvSpPr>
            <p:cNvPr id="174169" name="AutoShape 89"/>
            <p:cNvSpPr>
              <a:spLocks/>
            </p:cNvSpPr>
            <p:nvPr/>
          </p:nvSpPr>
          <p:spPr bwMode="auto">
            <a:xfrm rot="16200000">
              <a:off x="2783" y="3334"/>
              <a:ext cx="142" cy="234"/>
            </a:xfrm>
            <a:prstGeom prst="rightBrace">
              <a:avLst>
                <a:gd name="adj1" fmla="val 137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70" name="AutoShape 90"/>
            <p:cNvSpPr>
              <a:spLocks/>
            </p:cNvSpPr>
            <p:nvPr/>
          </p:nvSpPr>
          <p:spPr bwMode="auto">
            <a:xfrm rot="16200000">
              <a:off x="2356" y="3334"/>
              <a:ext cx="142" cy="233"/>
            </a:xfrm>
            <a:prstGeom prst="rightBrace">
              <a:avLst>
                <a:gd name="adj1" fmla="val 136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grpSp>
          <p:nvGrpSpPr>
            <p:cNvPr id="174171" name="Group 91"/>
            <p:cNvGrpSpPr>
              <a:grpSpLocks/>
            </p:cNvGrpSpPr>
            <p:nvPr/>
          </p:nvGrpSpPr>
          <p:grpSpPr bwMode="auto">
            <a:xfrm>
              <a:off x="1172" y="3039"/>
              <a:ext cx="1682" cy="379"/>
              <a:chOff x="1172" y="3039"/>
              <a:chExt cx="1682" cy="379"/>
            </a:xfrm>
          </p:grpSpPr>
          <p:grpSp>
            <p:nvGrpSpPr>
              <p:cNvPr id="174172" name="Group 92"/>
              <p:cNvGrpSpPr>
                <a:grpSpLocks/>
              </p:cNvGrpSpPr>
              <p:nvPr/>
            </p:nvGrpSpPr>
            <p:grpSpPr bwMode="auto">
              <a:xfrm>
                <a:off x="1406" y="3039"/>
                <a:ext cx="1247" cy="236"/>
                <a:chOff x="3504" y="2273"/>
                <a:chExt cx="1247" cy="236"/>
              </a:xfrm>
            </p:grpSpPr>
            <p:sp>
              <p:nvSpPr>
                <p:cNvPr id="174173" name="AutoShape 93"/>
                <p:cNvSpPr>
                  <a:spLocks/>
                </p:cNvSpPr>
                <p:nvPr/>
              </p:nvSpPr>
              <p:spPr bwMode="auto">
                <a:xfrm rot="16200000">
                  <a:off x="4057" y="1720"/>
                  <a:ext cx="142" cy="1247"/>
                </a:xfrm>
                <a:prstGeom prst="rightBrace">
                  <a:avLst>
                    <a:gd name="adj1" fmla="val 73181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417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971" y="2317"/>
                  <a:ext cx="21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400" dirty="0">
                      <a:solidFill>
                        <a:schemeClr val="accent1"/>
                      </a:solidFill>
                    </a:rPr>
                    <a:t>J</a:t>
                  </a:r>
                  <a:r>
                    <a:rPr lang="de-DE" sz="1000" dirty="0">
                      <a:solidFill>
                        <a:schemeClr val="accent1"/>
                      </a:solidFill>
                    </a:rPr>
                    <a:t>1</a:t>
                  </a:r>
                  <a:endParaRPr lang="de-DE" sz="1400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74175" name="AutoShape 95"/>
              <p:cNvSpPr>
                <a:spLocks/>
              </p:cNvSpPr>
              <p:nvPr/>
            </p:nvSpPr>
            <p:spPr bwMode="auto">
              <a:xfrm rot="16200000">
                <a:off x="1315" y="3066"/>
                <a:ext cx="142" cy="428"/>
              </a:xfrm>
              <a:prstGeom prst="rightBrace">
                <a:avLst>
                  <a:gd name="adj1" fmla="val 251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4176" name="Text Box 96"/>
              <p:cNvSpPr txBox="1">
                <a:spLocks noChangeArrowheads="1"/>
              </p:cNvSpPr>
              <p:nvPr/>
            </p:nvSpPr>
            <p:spPr bwMode="auto">
              <a:xfrm>
                <a:off x="1251" y="3225"/>
                <a:ext cx="2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4177" name="AutoShape 97"/>
              <p:cNvSpPr>
                <a:spLocks/>
              </p:cNvSpPr>
              <p:nvPr/>
            </p:nvSpPr>
            <p:spPr bwMode="auto">
              <a:xfrm rot="16200000">
                <a:off x="2569" y="3067"/>
                <a:ext cx="142" cy="428"/>
              </a:xfrm>
              <a:prstGeom prst="rightBrace">
                <a:avLst>
                  <a:gd name="adj1" fmla="val 251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4178" name="Text Box 98"/>
              <p:cNvSpPr txBox="1">
                <a:spLocks noChangeArrowheads="1"/>
              </p:cNvSpPr>
              <p:nvPr/>
            </p:nvSpPr>
            <p:spPr bwMode="auto">
              <a:xfrm>
                <a:off x="2505" y="3226"/>
                <a:ext cx="2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accent2"/>
                    </a:solidFill>
                  </a:rPr>
                  <a:t>J</a:t>
                </a:r>
                <a:r>
                  <a:rPr lang="de-DE" sz="1000" dirty="0">
                    <a:solidFill>
                      <a:schemeClr val="accent2"/>
                    </a:solidFill>
                  </a:rPr>
                  <a:t>2</a:t>
                </a:r>
                <a:endParaRPr lang="de-DE" sz="14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74179" name="Text Box 99"/>
            <p:cNvSpPr txBox="1">
              <a:spLocks noChangeArrowheads="1"/>
            </p:cNvSpPr>
            <p:nvPr/>
          </p:nvSpPr>
          <p:spPr bwMode="auto">
            <a:xfrm>
              <a:off x="2271" y="3437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FF9900"/>
                  </a:solidFill>
                </a:rPr>
                <a:t>J</a:t>
              </a:r>
              <a:r>
                <a:rPr lang="de-DE" sz="1000" dirty="0">
                  <a:solidFill>
                    <a:srgbClr val="FF9900"/>
                  </a:solidFill>
                </a:rPr>
                <a:t>3</a:t>
              </a:r>
              <a:endParaRPr lang="de-DE" sz="1400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74180" name="Group 100"/>
          <p:cNvGrpSpPr>
            <a:grpSpLocks/>
          </p:cNvGrpSpPr>
          <p:nvPr/>
        </p:nvGrpSpPr>
        <p:grpSpPr bwMode="auto">
          <a:xfrm>
            <a:off x="385763" y="5184775"/>
            <a:ext cx="974725" cy="304800"/>
            <a:chOff x="158" y="1253"/>
            <a:chExt cx="614" cy="192"/>
          </a:xfrm>
        </p:grpSpPr>
        <p:sp>
          <p:nvSpPr>
            <p:cNvPr id="174181" name="Text Box 101"/>
            <p:cNvSpPr txBox="1">
              <a:spLocks noChangeArrowheads="1"/>
            </p:cNvSpPr>
            <p:nvPr/>
          </p:nvSpPr>
          <p:spPr bwMode="auto">
            <a:xfrm>
              <a:off x="158" y="1253"/>
              <a:ext cx="6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DDD      Q</a:t>
              </a:r>
            </a:p>
          </p:txBody>
        </p: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>
              <a:off x="499" y="1366"/>
              <a:ext cx="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83" name="Group 103"/>
          <p:cNvGrpSpPr>
            <a:grpSpLocks/>
          </p:cNvGrpSpPr>
          <p:nvPr/>
        </p:nvGrpSpPr>
        <p:grpSpPr bwMode="auto">
          <a:xfrm>
            <a:off x="2232025" y="4194175"/>
            <a:ext cx="1979613" cy="2159000"/>
            <a:chOff x="1406" y="2642"/>
            <a:chExt cx="1247" cy="1360"/>
          </a:xfrm>
        </p:grpSpPr>
        <p:sp>
          <p:nvSpPr>
            <p:cNvPr id="174184" name="Line 104"/>
            <p:cNvSpPr>
              <a:spLocks noChangeShapeType="1"/>
            </p:cNvSpPr>
            <p:nvPr/>
          </p:nvSpPr>
          <p:spPr bwMode="auto">
            <a:xfrm flipV="1">
              <a:off x="2653" y="2642"/>
              <a:ext cx="0" cy="1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185" name="Line 105"/>
            <p:cNvSpPr>
              <a:spLocks noChangeShapeType="1"/>
            </p:cNvSpPr>
            <p:nvPr/>
          </p:nvSpPr>
          <p:spPr bwMode="auto">
            <a:xfrm flipV="1">
              <a:off x="1406" y="2642"/>
              <a:ext cx="0" cy="1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4186" name="Group 106"/>
          <p:cNvGrpSpPr>
            <a:grpSpLocks/>
          </p:cNvGrpSpPr>
          <p:nvPr/>
        </p:nvGrpSpPr>
        <p:grpSpPr bwMode="auto">
          <a:xfrm>
            <a:off x="2232025" y="4824413"/>
            <a:ext cx="1979613" cy="374650"/>
            <a:chOff x="1420" y="2869"/>
            <a:chExt cx="1247" cy="236"/>
          </a:xfrm>
        </p:grpSpPr>
        <p:sp>
          <p:nvSpPr>
            <p:cNvPr id="174187" name="AutoShape 107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88" name="Text Box 108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89" name="Group 109"/>
          <p:cNvGrpSpPr>
            <a:grpSpLocks/>
          </p:cNvGrpSpPr>
          <p:nvPr/>
        </p:nvGrpSpPr>
        <p:grpSpPr bwMode="auto">
          <a:xfrm>
            <a:off x="4257675" y="4778375"/>
            <a:ext cx="1979613" cy="374650"/>
            <a:chOff x="1420" y="2869"/>
            <a:chExt cx="1247" cy="236"/>
          </a:xfrm>
        </p:grpSpPr>
        <p:sp>
          <p:nvSpPr>
            <p:cNvPr id="174190" name="AutoShape 110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91" name="Text Box 111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4192" name="Group 112"/>
          <p:cNvGrpSpPr>
            <a:grpSpLocks/>
          </p:cNvGrpSpPr>
          <p:nvPr/>
        </p:nvGrpSpPr>
        <p:grpSpPr bwMode="auto">
          <a:xfrm>
            <a:off x="250825" y="4824413"/>
            <a:ext cx="1979613" cy="374650"/>
            <a:chOff x="1420" y="2869"/>
            <a:chExt cx="1247" cy="236"/>
          </a:xfrm>
        </p:grpSpPr>
        <p:sp>
          <p:nvSpPr>
            <p:cNvPr id="174193" name="AutoShape 113"/>
            <p:cNvSpPr>
              <a:spLocks/>
            </p:cNvSpPr>
            <p:nvPr/>
          </p:nvSpPr>
          <p:spPr bwMode="auto">
            <a:xfrm rot="16200000">
              <a:off x="1973" y="2316"/>
              <a:ext cx="142" cy="1247"/>
            </a:xfrm>
            <a:prstGeom prst="rightBrace">
              <a:avLst>
                <a:gd name="adj1" fmla="val 73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4194" name="Text Box 114"/>
            <p:cNvSpPr txBox="1">
              <a:spLocks noChangeArrowheads="1"/>
            </p:cNvSpPr>
            <p:nvPr/>
          </p:nvSpPr>
          <p:spPr bwMode="auto">
            <a:xfrm>
              <a:off x="1887" y="2913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J</a:t>
              </a:r>
              <a:r>
                <a:rPr lang="de-DE" sz="1000" dirty="0">
                  <a:solidFill>
                    <a:schemeClr val="accent1"/>
                  </a:solidFill>
                </a:rPr>
                <a:t>1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4195" name="Line 115"/>
          <p:cNvSpPr>
            <a:spLocks noChangeShapeType="1"/>
          </p:cNvSpPr>
          <p:nvPr/>
        </p:nvSpPr>
        <p:spPr bwMode="auto">
          <a:xfrm>
            <a:off x="161925" y="4059238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6" name="Line 116"/>
          <p:cNvSpPr>
            <a:spLocks noChangeShapeType="1"/>
          </p:cNvSpPr>
          <p:nvPr/>
        </p:nvSpPr>
        <p:spPr bwMode="auto">
          <a:xfrm>
            <a:off x="161925" y="6354763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7" name="Line 117"/>
          <p:cNvSpPr>
            <a:spLocks noChangeShapeType="1"/>
          </p:cNvSpPr>
          <p:nvPr/>
        </p:nvSpPr>
        <p:spPr bwMode="auto">
          <a:xfrm>
            <a:off x="206375" y="2124075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4198" name="Text Box 118"/>
          <p:cNvSpPr txBox="1">
            <a:spLocks noChangeArrowheads="1"/>
          </p:cNvSpPr>
          <p:nvPr/>
        </p:nvSpPr>
        <p:spPr bwMode="auto">
          <a:xfrm>
            <a:off x="7451725" y="998538"/>
            <a:ext cx="642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1</a:t>
            </a:r>
          </a:p>
        </p:txBody>
      </p:sp>
      <p:sp>
        <p:nvSpPr>
          <p:cNvPr id="174199" name="Text Box 119"/>
          <p:cNvSpPr txBox="1">
            <a:spLocks noChangeArrowheads="1"/>
          </p:cNvSpPr>
          <p:nvPr/>
        </p:nvSpPr>
        <p:spPr bwMode="auto">
          <a:xfrm>
            <a:off x="7451725" y="2708275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2  :  1</a:t>
            </a:r>
          </a:p>
        </p:txBody>
      </p:sp>
      <p:sp>
        <p:nvSpPr>
          <p:cNvPr id="174200" name="Text Box 120"/>
          <p:cNvSpPr txBox="1">
            <a:spLocks noChangeArrowheads="1"/>
          </p:cNvSpPr>
          <p:nvPr/>
        </p:nvSpPr>
        <p:spPr bwMode="auto">
          <a:xfrm>
            <a:off x="7451725" y="4554538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  :   3  :  3    1</a:t>
            </a:r>
          </a:p>
        </p:txBody>
      </p:sp>
      <p:pic>
        <p:nvPicPr>
          <p:cNvPr id="174201" name="Picture 12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3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1528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1858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805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1962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4089"/>
                                        </p:tgtEl>
                                      </p:cBhvr>
                                      <p:by x="1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08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1528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1858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805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01962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4103"/>
                                        </p:tgtEl>
                                      </p:cBhvr>
                                      <p:by x="1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410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5834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75 0.0004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5729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07431 3.33333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05416 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4809 3.33333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684 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6893 0.0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231 L -0.05451 -0.002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7378 4.0740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07031 -0.002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5208 0.0039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559 -4.07407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6129 -0.000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1476 -4.0740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07407E-6 L -0.01354 -4.0740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1476 -0.000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1476 -4.07407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5694 -0.0002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6233 -4.07407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/>
      <p:bldP spid="174088" grpId="0" animBg="1"/>
      <p:bldP spid="174088" grpId="1" animBg="1"/>
      <p:bldP spid="174089" grpId="0" animBg="1"/>
      <p:bldP spid="174089" grpId="1" animBg="1"/>
      <p:bldP spid="174091" grpId="0" animBg="1"/>
      <p:bldP spid="174092" grpId="0"/>
      <p:bldP spid="174093" grpId="0" animBg="1"/>
      <p:bldP spid="174093" grpId="1" animBg="1"/>
      <p:bldP spid="174094" grpId="0"/>
      <p:bldP spid="174094" grpId="1"/>
      <p:bldP spid="174095" grpId="0" animBg="1"/>
      <p:bldP spid="174096" grpId="0" animBg="1"/>
      <p:bldP spid="174097" grpId="0"/>
      <p:bldP spid="174098" grpId="0" animBg="1"/>
      <p:bldP spid="174099" grpId="0" animBg="1"/>
      <p:bldP spid="174100" grpId="0" animBg="1"/>
      <p:bldP spid="174101" grpId="0"/>
      <p:bldP spid="174102" grpId="0" animBg="1"/>
      <p:bldP spid="174102" grpId="1" animBg="1"/>
      <p:bldP spid="174103" grpId="0" animBg="1"/>
      <p:bldP spid="174103" grpId="1" animBg="1"/>
      <p:bldP spid="174104" grpId="0" animBg="1"/>
      <p:bldP spid="174104" grpId="1" animBg="1"/>
      <p:bldP spid="174105" grpId="0"/>
      <p:bldP spid="174105" grpId="1"/>
      <p:bldP spid="174106" grpId="0" animBg="1"/>
      <p:bldP spid="174107" grpId="0" animBg="1"/>
      <p:bldP spid="174108" grpId="0"/>
      <p:bldP spid="174109" grpId="0" animBg="1"/>
      <p:bldP spid="174113" grpId="0"/>
      <p:bldP spid="174114" grpId="0" animBg="1"/>
      <p:bldP spid="174115" grpId="0" animBg="1"/>
      <p:bldP spid="174120" grpId="0" animBg="1"/>
      <p:bldP spid="174120" grpId="1" animBg="1"/>
      <p:bldP spid="174121" grpId="0"/>
      <p:bldP spid="174121" grpId="1"/>
      <p:bldP spid="174122" grpId="0" animBg="1"/>
      <p:bldP spid="174122" grpId="1" animBg="1"/>
      <p:bldP spid="174123" grpId="0"/>
      <p:bldP spid="174123" grpId="1"/>
      <p:bldP spid="174124" grpId="0" animBg="1"/>
      <p:bldP spid="174125" grpId="0" animBg="1"/>
      <p:bldP spid="174129" grpId="0" animBg="1"/>
      <p:bldP spid="174130" grpId="0" animBg="1"/>
      <p:bldP spid="174131" grpId="0" animBg="1"/>
      <p:bldP spid="174135" grpId="0" animBg="1"/>
      <p:bldP spid="174135" grpId="1" animBg="1"/>
      <p:bldP spid="174136" grpId="0"/>
      <p:bldP spid="174136" grpId="1"/>
      <p:bldP spid="174137" grpId="0" animBg="1"/>
      <p:bldP spid="174138" grpId="0" animBg="1"/>
      <p:bldP spid="174142" grpId="0" animBg="1"/>
      <p:bldP spid="174152" grpId="0"/>
      <p:bldP spid="174154" grpId="0" animBg="1"/>
      <p:bldP spid="174155" grpId="0" animBg="1"/>
      <p:bldP spid="174157" grpId="0" animBg="1"/>
      <p:bldP spid="174158" grpId="0" animBg="1"/>
      <p:bldP spid="174159" grpId="0" animBg="1"/>
      <p:bldP spid="174160" grpId="0" animBg="1"/>
      <p:bldP spid="174161" grpId="0" animBg="1"/>
      <p:bldP spid="174162" grpId="0" animBg="1"/>
      <p:bldP spid="174198" grpId="0"/>
      <p:bldP spid="174199" grpId="0"/>
      <p:bldP spid="1742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odcb2"/>
          <p:cNvPicPr>
            <a:picLocks noChangeAspect="1" noChangeArrowheads="1"/>
          </p:cNvPicPr>
          <p:nvPr/>
        </p:nvPicPr>
        <p:blipFill>
          <a:blip r:embed="rId3">
            <a:lum bright="-54000" contrast="72000"/>
          </a:blip>
          <a:srcRect/>
          <a:stretch>
            <a:fillRect/>
          </a:stretch>
        </p:blipFill>
        <p:spPr bwMode="auto">
          <a:xfrm>
            <a:off x="3789363" y="1493838"/>
            <a:ext cx="5353050" cy="3744912"/>
          </a:xfrm>
          <a:prstGeom prst="rect">
            <a:avLst/>
          </a:prstGeom>
          <a:noFill/>
        </p:spPr>
      </p:pic>
      <p:pic>
        <p:nvPicPr>
          <p:cNvPr id="72707" name="Picture 3" descr="odcb1"/>
          <p:cNvPicPr>
            <a:picLocks noChangeAspect="1" noChangeArrowheads="1"/>
          </p:cNvPicPr>
          <p:nvPr/>
        </p:nvPicPr>
        <p:blipFill>
          <a:blip r:embed="rId4">
            <a:lum bright="-48000" contrast="72000"/>
          </a:blip>
          <a:srcRect/>
          <a:stretch>
            <a:fillRect/>
          </a:stretch>
        </p:blipFill>
        <p:spPr bwMode="auto">
          <a:xfrm>
            <a:off x="3536950" y="1333500"/>
            <a:ext cx="5345113" cy="3776663"/>
          </a:xfrm>
          <a:prstGeom prst="rect">
            <a:avLst/>
          </a:prstGeom>
          <a:noFill/>
        </p:spPr>
      </p:pic>
      <p:pic>
        <p:nvPicPr>
          <p:cNvPr id="72708" name="Picture 4" descr="odcb3"/>
          <p:cNvPicPr>
            <a:picLocks noChangeAspect="1" noChangeArrowheads="1"/>
          </p:cNvPicPr>
          <p:nvPr/>
        </p:nvPicPr>
        <p:blipFill>
          <a:blip r:embed="rId5">
            <a:lum bright="-72000" contrast="88000"/>
          </a:blip>
          <a:srcRect/>
          <a:stretch>
            <a:fillRect/>
          </a:stretch>
        </p:blipFill>
        <p:spPr bwMode="auto">
          <a:xfrm>
            <a:off x="3160713" y="6858000"/>
            <a:ext cx="5345112" cy="3776663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63550" y="1036638"/>
            <a:ext cx="1558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example ODCB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846513" y="1498600"/>
            <a:ext cx="782637" cy="3309938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960438" y="2154238"/>
          <a:ext cx="1404937" cy="1677987"/>
        </p:xfrm>
        <a:graphic>
          <a:graphicData uri="http://schemas.openxmlformats.org/presentationml/2006/ole">
            <p:oleObj spid="_x0000_s72718" name="CS ChemDraw Drawing" r:id="rId6" imgW="7339054" imgH="8754386" progId="ChemDraw.Document.6.0">
              <p:embed/>
            </p:oleObj>
          </a:graphicData>
        </a:graphic>
      </p:graphicFrame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1096963" y="2260600"/>
            <a:ext cx="723900" cy="1397000"/>
            <a:chOff x="660" y="1280"/>
            <a:chExt cx="456" cy="880"/>
          </a:xfrm>
        </p:grpSpPr>
        <p:sp>
          <p:nvSpPr>
            <p:cNvPr id="72713" name="Oval 9"/>
            <p:cNvSpPr>
              <a:spLocks noChangeArrowheads="1"/>
            </p:cNvSpPr>
            <p:nvPr/>
          </p:nvSpPr>
          <p:spPr bwMode="auto">
            <a:xfrm>
              <a:off x="1000" y="1280"/>
              <a:ext cx="108" cy="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1008" y="2064"/>
              <a:ext cx="108" cy="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9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5" name="Oval 11"/>
            <p:cNvSpPr>
              <a:spLocks noChangeArrowheads="1"/>
            </p:cNvSpPr>
            <p:nvPr/>
          </p:nvSpPr>
          <p:spPr bwMode="auto">
            <a:xfrm>
              <a:off x="664" y="1864"/>
              <a:ext cx="108" cy="96"/>
            </a:xfrm>
            <a:prstGeom prst="ellipse">
              <a:avLst/>
            </a:prstGeom>
            <a:solidFill>
              <a:srgbClr val="FF3300">
                <a:alpha val="1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660" y="1476"/>
              <a:ext cx="108" cy="96"/>
            </a:xfrm>
            <a:prstGeom prst="ellipse">
              <a:avLst/>
            </a:prstGeom>
            <a:solidFill>
              <a:srgbClr val="FF3300">
                <a:alpha val="1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74663" y="2090738"/>
            <a:ext cx="1501775" cy="2657475"/>
            <a:chOff x="268" y="1173"/>
            <a:chExt cx="946" cy="1674"/>
          </a:xfrm>
        </p:grpSpPr>
        <p:grpSp>
          <p:nvGrpSpPr>
            <p:cNvPr id="72718" name="Group 14"/>
            <p:cNvGrpSpPr>
              <a:grpSpLocks/>
            </p:cNvGrpSpPr>
            <p:nvPr/>
          </p:nvGrpSpPr>
          <p:grpSpPr bwMode="auto">
            <a:xfrm>
              <a:off x="268" y="1173"/>
              <a:ext cx="732" cy="756"/>
              <a:chOff x="268" y="1173"/>
              <a:chExt cx="732" cy="756"/>
            </a:xfrm>
          </p:grpSpPr>
          <p:sp>
            <p:nvSpPr>
              <p:cNvPr id="72719" name="Freeform 15"/>
              <p:cNvSpPr>
                <a:spLocks/>
              </p:cNvSpPr>
              <p:nvPr/>
            </p:nvSpPr>
            <p:spPr bwMode="auto">
              <a:xfrm rot="457238">
                <a:off x="625" y="1173"/>
                <a:ext cx="371" cy="294"/>
              </a:xfrm>
              <a:custGeom>
                <a:avLst/>
                <a:gdLst/>
                <a:ahLst/>
                <a:cxnLst>
                  <a:cxn ang="0">
                    <a:pos x="366" y="38"/>
                  </a:cxn>
                  <a:cxn ang="0">
                    <a:pos x="54" y="42"/>
                  </a:cxn>
                  <a:cxn ang="0">
                    <a:pos x="42" y="290"/>
                  </a:cxn>
                </a:cxnLst>
                <a:rect l="0" t="0" r="r" b="b"/>
                <a:pathLst>
                  <a:path w="366" h="290">
                    <a:moveTo>
                      <a:pt x="366" y="38"/>
                    </a:moveTo>
                    <a:cubicBezTo>
                      <a:pt x="237" y="19"/>
                      <a:pt x="108" y="0"/>
                      <a:pt x="54" y="42"/>
                    </a:cubicBezTo>
                    <a:cubicBezTo>
                      <a:pt x="0" y="84"/>
                      <a:pt x="44" y="249"/>
                      <a:pt x="42" y="29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20" name="Freeform 16"/>
              <p:cNvSpPr>
                <a:spLocks/>
              </p:cNvSpPr>
              <p:nvPr/>
            </p:nvSpPr>
            <p:spPr bwMode="auto">
              <a:xfrm rot="276333">
                <a:off x="268" y="1208"/>
                <a:ext cx="732" cy="721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64" y="340"/>
                  </a:cxn>
                  <a:cxn ang="0">
                    <a:pos x="348" y="664"/>
                  </a:cxn>
                  <a:cxn ang="0">
                    <a:pos x="372" y="684"/>
                  </a:cxn>
                </a:cxnLst>
                <a:rect l="0" t="0" r="r" b="b"/>
                <a:pathLst>
                  <a:path w="732" h="721">
                    <a:moveTo>
                      <a:pt x="732" y="0"/>
                    </a:moveTo>
                    <a:cubicBezTo>
                      <a:pt x="430" y="114"/>
                      <a:pt x="128" y="229"/>
                      <a:pt x="64" y="340"/>
                    </a:cubicBezTo>
                    <a:cubicBezTo>
                      <a:pt x="0" y="451"/>
                      <a:pt x="297" y="607"/>
                      <a:pt x="348" y="664"/>
                    </a:cubicBezTo>
                    <a:cubicBezTo>
                      <a:pt x="399" y="721"/>
                      <a:pt x="385" y="702"/>
                      <a:pt x="372" y="6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410" y="2655"/>
              <a:ext cx="8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J</a:t>
              </a:r>
              <a:r>
                <a:rPr lang="de-DE" sz="1000" b="0">
                  <a:solidFill>
                    <a:schemeClr val="tx1"/>
                  </a:solidFill>
                </a:rPr>
                <a:t>AB  </a:t>
              </a:r>
              <a:r>
                <a:rPr lang="de-DE" sz="1400" b="0">
                  <a:solidFill>
                    <a:schemeClr val="tx1"/>
                  </a:solidFill>
                </a:rPr>
                <a:t>J</a:t>
              </a:r>
              <a:r>
                <a:rPr lang="de-DE" sz="1000" b="0">
                  <a:solidFill>
                    <a:schemeClr val="tx1"/>
                  </a:solidFill>
                </a:rPr>
                <a:t>AB´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628650" y="2951163"/>
            <a:ext cx="1144588" cy="2076450"/>
            <a:chOff x="365" y="1715"/>
            <a:chExt cx="721" cy="1308"/>
          </a:xfrm>
        </p:grpSpPr>
        <p:grpSp>
          <p:nvGrpSpPr>
            <p:cNvPr id="72723" name="Group 19"/>
            <p:cNvGrpSpPr>
              <a:grpSpLocks/>
            </p:cNvGrpSpPr>
            <p:nvPr/>
          </p:nvGrpSpPr>
          <p:grpSpPr bwMode="auto">
            <a:xfrm>
              <a:off x="365" y="1715"/>
              <a:ext cx="721" cy="732"/>
              <a:chOff x="365" y="1715"/>
              <a:chExt cx="721" cy="732"/>
            </a:xfrm>
          </p:grpSpPr>
          <p:sp>
            <p:nvSpPr>
              <p:cNvPr id="72724" name="Freeform 20"/>
              <p:cNvSpPr>
                <a:spLocks/>
              </p:cNvSpPr>
              <p:nvPr/>
            </p:nvSpPr>
            <p:spPr bwMode="auto">
              <a:xfrm rot="36658550">
                <a:off x="633" y="1997"/>
                <a:ext cx="371" cy="294"/>
              </a:xfrm>
              <a:custGeom>
                <a:avLst/>
                <a:gdLst/>
                <a:ahLst/>
                <a:cxnLst>
                  <a:cxn ang="0">
                    <a:pos x="366" y="38"/>
                  </a:cxn>
                  <a:cxn ang="0">
                    <a:pos x="54" y="42"/>
                  </a:cxn>
                  <a:cxn ang="0">
                    <a:pos x="42" y="290"/>
                  </a:cxn>
                </a:cxnLst>
                <a:rect l="0" t="0" r="r" b="b"/>
                <a:pathLst>
                  <a:path w="366" h="290">
                    <a:moveTo>
                      <a:pt x="366" y="38"/>
                    </a:moveTo>
                    <a:cubicBezTo>
                      <a:pt x="237" y="19"/>
                      <a:pt x="108" y="0"/>
                      <a:pt x="54" y="42"/>
                    </a:cubicBezTo>
                    <a:cubicBezTo>
                      <a:pt x="0" y="84"/>
                      <a:pt x="44" y="249"/>
                      <a:pt x="42" y="290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25" name="Freeform 21"/>
              <p:cNvSpPr>
                <a:spLocks/>
              </p:cNvSpPr>
              <p:nvPr/>
            </p:nvSpPr>
            <p:spPr bwMode="auto">
              <a:xfrm rot="-3463610">
                <a:off x="360" y="1720"/>
                <a:ext cx="732" cy="721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64" y="340"/>
                  </a:cxn>
                  <a:cxn ang="0">
                    <a:pos x="348" y="664"/>
                  </a:cxn>
                  <a:cxn ang="0">
                    <a:pos x="372" y="684"/>
                  </a:cxn>
                </a:cxnLst>
                <a:rect l="0" t="0" r="r" b="b"/>
                <a:pathLst>
                  <a:path w="732" h="721">
                    <a:moveTo>
                      <a:pt x="732" y="0"/>
                    </a:moveTo>
                    <a:cubicBezTo>
                      <a:pt x="430" y="114"/>
                      <a:pt x="128" y="229"/>
                      <a:pt x="64" y="340"/>
                    </a:cubicBezTo>
                    <a:cubicBezTo>
                      <a:pt x="0" y="451"/>
                      <a:pt x="297" y="607"/>
                      <a:pt x="348" y="664"/>
                    </a:cubicBezTo>
                    <a:cubicBezTo>
                      <a:pt x="399" y="721"/>
                      <a:pt x="385" y="702"/>
                      <a:pt x="372" y="684"/>
                    </a:cubicBez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406" y="2831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rgbClr val="FF3300"/>
                  </a:solidFill>
                </a:rPr>
                <a:t>J</a:t>
              </a:r>
              <a:r>
                <a:rPr lang="de-DE" sz="1000" b="0">
                  <a:solidFill>
                    <a:srgbClr val="FF3300"/>
                  </a:solidFill>
                </a:rPr>
                <a:t>A´B´ </a:t>
              </a:r>
              <a:r>
                <a:rPr lang="de-DE" sz="1400" b="0">
                  <a:solidFill>
                    <a:srgbClr val="FF3300"/>
                  </a:solidFill>
                </a:rPr>
                <a:t>J</a:t>
              </a:r>
              <a:r>
                <a:rPr lang="de-DE" sz="1000" b="0">
                  <a:solidFill>
                    <a:srgbClr val="FF3300"/>
                  </a:solidFill>
                </a:rPr>
                <a:t>A´B</a:t>
              </a:r>
              <a:endParaRPr lang="de-DE" sz="1400" b="0">
                <a:solidFill>
                  <a:srgbClr val="FF3300"/>
                </a:solidFill>
              </a:endParaRP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515938" y="2343150"/>
            <a:ext cx="2143125" cy="2989263"/>
            <a:chOff x="294" y="1332"/>
            <a:chExt cx="1350" cy="1883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294" y="1332"/>
              <a:ext cx="1350" cy="768"/>
              <a:chOff x="294" y="1332"/>
              <a:chExt cx="1350" cy="768"/>
            </a:xfrm>
          </p:grpSpPr>
          <p:sp>
            <p:nvSpPr>
              <p:cNvPr id="72729" name="Freeform 25"/>
              <p:cNvSpPr>
                <a:spLocks/>
              </p:cNvSpPr>
              <p:nvPr/>
            </p:nvSpPr>
            <p:spPr bwMode="auto">
              <a:xfrm>
                <a:off x="1170" y="1332"/>
                <a:ext cx="474" cy="7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4" y="408"/>
                  </a:cxn>
                  <a:cxn ang="0">
                    <a:pos x="0" y="768"/>
                  </a:cxn>
                </a:cxnLst>
                <a:rect l="0" t="0" r="r" b="b"/>
                <a:pathLst>
                  <a:path w="474" h="768">
                    <a:moveTo>
                      <a:pt x="0" y="0"/>
                    </a:moveTo>
                    <a:cubicBezTo>
                      <a:pt x="237" y="140"/>
                      <a:pt x="474" y="280"/>
                      <a:pt x="474" y="408"/>
                    </a:cubicBezTo>
                    <a:cubicBezTo>
                      <a:pt x="474" y="536"/>
                      <a:pt x="79" y="708"/>
                      <a:pt x="0" y="768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30" name="Freeform 26"/>
              <p:cNvSpPr>
                <a:spLocks/>
              </p:cNvSpPr>
              <p:nvPr/>
            </p:nvSpPr>
            <p:spPr bwMode="auto">
              <a:xfrm>
                <a:off x="294" y="1524"/>
                <a:ext cx="312" cy="3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192"/>
                  </a:cxn>
                  <a:cxn ang="0">
                    <a:pos x="312" y="372"/>
                  </a:cxn>
                </a:cxnLst>
                <a:rect l="0" t="0" r="r" b="b"/>
                <a:pathLst>
                  <a:path w="312" h="372">
                    <a:moveTo>
                      <a:pt x="312" y="0"/>
                    </a:moveTo>
                    <a:cubicBezTo>
                      <a:pt x="156" y="65"/>
                      <a:pt x="0" y="130"/>
                      <a:pt x="0" y="192"/>
                    </a:cubicBezTo>
                    <a:cubicBezTo>
                      <a:pt x="0" y="254"/>
                      <a:pt x="259" y="342"/>
                      <a:pt x="312" y="372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406" y="3023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chemeClr val="accent2"/>
                  </a:solidFill>
                </a:rPr>
                <a:t>J</a:t>
              </a:r>
              <a:r>
                <a:rPr lang="de-DE" sz="1000" b="0">
                  <a:solidFill>
                    <a:schemeClr val="accent2"/>
                  </a:solidFill>
                </a:rPr>
                <a:t>A´A´ </a:t>
              </a:r>
              <a:r>
                <a:rPr lang="de-DE" sz="1400" b="0">
                  <a:solidFill>
                    <a:schemeClr val="accent2"/>
                  </a:solidFill>
                </a:rPr>
                <a:t>J</a:t>
              </a:r>
              <a:r>
                <a:rPr lang="de-DE" sz="1000" b="0">
                  <a:solidFill>
                    <a:schemeClr val="accent2"/>
                  </a:solidFill>
                </a:rPr>
                <a:t>B´B</a:t>
              </a:r>
              <a:endParaRPr lang="de-DE" sz="1400" b="0">
                <a:solidFill>
                  <a:schemeClr val="accent2"/>
                </a:solidFill>
              </a:endParaRPr>
            </a:p>
          </p:txBody>
        </p:sp>
      </p:grp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361950" y="654050"/>
            <a:ext cx="5841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chemically  equivalent protons      </a:t>
            </a:r>
            <a:r>
              <a:rPr lang="en-GB" sz="1600" dirty="0" smtClean="0">
                <a:solidFill>
                  <a:srgbClr val="FF3300"/>
                </a:solidFill>
              </a:rPr>
              <a:t>(magnetically non equivalent )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442913" y="1468438"/>
            <a:ext cx="177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AA´BB´  System   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72740" name="Group 36"/>
          <p:cNvGrpSpPr>
            <a:grpSpLocks/>
          </p:cNvGrpSpPr>
          <p:nvPr/>
        </p:nvGrpSpPr>
        <p:grpSpPr bwMode="auto">
          <a:xfrm>
            <a:off x="887413" y="4686300"/>
            <a:ext cx="349250" cy="133350"/>
            <a:chOff x="604" y="3516"/>
            <a:chExt cx="220" cy="84"/>
          </a:xfrm>
        </p:grpSpPr>
        <p:sp>
          <p:nvSpPr>
            <p:cNvPr id="72736" name="Line 32"/>
            <p:cNvSpPr>
              <a:spLocks noChangeShapeType="1"/>
            </p:cNvSpPr>
            <p:nvPr/>
          </p:nvSpPr>
          <p:spPr bwMode="auto">
            <a:xfrm>
              <a:off x="784" y="352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7" name="Line 33"/>
            <p:cNvSpPr>
              <a:spLocks noChangeShapeType="1"/>
            </p:cNvSpPr>
            <p:nvPr/>
          </p:nvSpPr>
          <p:spPr bwMode="auto">
            <a:xfrm>
              <a:off x="824" y="3516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>
              <a:off x="604" y="352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>
              <a:off x="644" y="3516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2743" name="Picture 39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2744" name="Rectangle 4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  System </a:t>
            </a:r>
            <a:r>
              <a:rPr lang="de-DE" dirty="0"/>
              <a:t>(ODCB)</a:t>
            </a:r>
            <a:endParaRPr lang="de-DE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0" grpId="1" animBg="1"/>
      <p:bldP spid="727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odcb2"/>
          <p:cNvPicPr>
            <a:picLocks noChangeAspect="1" noChangeArrowheads="1"/>
          </p:cNvPicPr>
          <p:nvPr/>
        </p:nvPicPr>
        <p:blipFill>
          <a:blip r:embed="rId2">
            <a:lum bright="-54000" contrast="72000"/>
          </a:blip>
          <a:srcRect/>
          <a:stretch>
            <a:fillRect/>
          </a:stretch>
        </p:blipFill>
        <p:spPr bwMode="auto">
          <a:xfrm>
            <a:off x="0" y="601758"/>
            <a:ext cx="8858250" cy="6049963"/>
          </a:xfrm>
          <a:prstGeom prst="rect">
            <a:avLst/>
          </a:prstGeo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246438" y="1493359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800" b="0" dirty="0">
              <a:solidFill>
                <a:srgbClr val="FF3300"/>
              </a:solidFill>
            </a:endParaRP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3154363" y="3007834"/>
            <a:ext cx="2844800" cy="476250"/>
            <a:chOff x="1987" y="1860"/>
            <a:chExt cx="1792" cy="300"/>
          </a:xfrm>
        </p:grpSpPr>
        <p:sp>
          <p:nvSpPr>
            <p:cNvPr id="178182" name="Line 6"/>
            <p:cNvSpPr>
              <a:spLocks noChangeShapeType="1"/>
            </p:cNvSpPr>
            <p:nvPr/>
          </p:nvSpPr>
          <p:spPr bwMode="auto">
            <a:xfrm flipV="1">
              <a:off x="1987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83" name="Line 7"/>
            <p:cNvSpPr>
              <a:spLocks noChangeShapeType="1"/>
            </p:cNvSpPr>
            <p:nvPr/>
          </p:nvSpPr>
          <p:spPr bwMode="auto">
            <a:xfrm flipV="1">
              <a:off x="3779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>
              <a:off x="1987" y="1860"/>
              <a:ext cx="179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482975" y="1894997"/>
            <a:ext cx="286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1412875" y="4500084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4832350" y="1809272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318125" y="2153759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178189" name="Group 13"/>
          <p:cNvGrpSpPr>
            <a:grpSpLocks/>
          </p:cNvGrpSpPr>
          <p:nvPr/>
        </p:nvGrpSpPr>
        <p:grpSpPr bwMode="auto">
          <a:xfrm>
            <a:off x="576263" y="1406047"/>
            <a:ext cx="7688262" cy="1479550"/>
            <a:chOff x="363" y="851"/>
            <a:chExt cx="4843" cy="932"/>
          </a:xfrm>
        </p:grpSpPr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 flipV="1">
              <a:off x="2687" y="1174"/>
              <a:ext cx="0" cy="21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 flipV="1">
              <a:off x="434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2" name="Line 16"/>
            <p:cNvSpPr>
              <a:spLocks noChangeShapeType="1"/>
            </p:cNvSpPr>
            <p:nvPr/>
          </p:nvSpPr>
          <p:spPr bwMode="auto">
            <a:xfrm flipV="1">
              <a:off x="2702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3" name="Line 17"/>
            <p:cNvSpPr>
              <a:spLocks noChangeShapeType="1"/>
            </p:cNvSpPr>
            <p:nvPr/>
          </p:nvSpPr>
          <p:spPr bwMode="auto">
            <a:xfrm flipV="1">
              <a:off x="2972" y="1159"/>
              <a:ext cx="0" cy="23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4" name="Line 18"/>
            <p:cNvSpPr>
              <a:spLocks noChangeShapeType="1"/>
            </p:cNvSpPr>
            <p:nvPr/>
          </p:nvSpPr>
          <p:spPr bwMode="auto">
            <a:xfrm flipV="1">
              <a:off x="5206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363" y="1519"/>
              <a:ext cx="232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6" name="Line 20"/>
            <p:cNvSpPr>
              <a:spLocks noChangeShapeType="1"/>
            </p:cNvSpPr>
            <p:nvPr/>
          </p:nvSpPr>
          <p:spPr bwMode="auto">
            <a:xfrm>
              <a:off x="2966" y="1519"/>
              <a:ext cx="22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7" name="Line 21"/>
            <p:cNvSpPr>
              <a:spLocks noChangeShapeType="1"/>
            </p:cNvSpPr>
            <p:nvPr/>
          </p:nvSpPr>
          <p:spPr bwMode="auto">
            <a:xfrm flipV="1">
              <a:off x="2966" y="1519"/>
              <a:ext cx="0" cy="26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>
              <a:off x="444" y="851"/>
              <a:ext cx="474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199" name="Line 23"/>
            <p:cNvSpPr>
              <a:spLocks noChangeShapeType="1"/>
            </p:cNvSpPr>
            <p:nvPr/>
          </p:nvSpPr>
          <p:spPr bwMode="auto">
            <a:xfrm flipV="1">
              <a:off x="5191" y="851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00" name="Line 24"/>
            <p:cNvSpPr>
              <a:spLocks noChangeShapeType="1"/>
            </p:cNvSpPr>
            <p:nvPr/>
          </p:nvSpPr>
          <p:spPr bwMode="auto">
            <a:xfrm flipV="1">
              <a:off x="457" y="867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01" name="Line 25"/>
            <p:cNvSpPr>
              <a:spLocks noChangeShapeType="1"/>
            </p:cNvSpPr>
            <p:nvPr/>
          </p:nvSpPr>
          <p:spPr bwMode="auto">
            <a:xfrm flipV="1">
              <a:off x="2687" y="1159"/>
              <a:ext cx="27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182563" y="760413"/>
            <a:ext cx="506412" cy="578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576263" y="674688"/>
            <a:ext cx="81724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8313738" y="1027113"/>
            <a:ext cx="295275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483900" y="6259513"/>
            <a:ext cx="8242300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V="1">
            <a:off x="3154363" y="3429000"/>
            <a:ext cx="0" cy="2476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V="1">
            <a:off x="5999163" y="3409950"/>
            <a:ext cx="0" cy="2476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V="1">
            <a:off x="1892300" y="5629275"/>
            <a:ext cx="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flipV="1">
            <a:off x="7378700" y="5629275"/>
            <a:ext cx="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 flipV="1">
            <a:off x="8270875" y="5629275"/>
            <a:ext cx="0" cy="2571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V="1">
            <a:off x="704850" y="5648325"/>
            <a:ext cx="0" cy="2571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 flipV="1">
            <a:off x="3575050" y="4445000"/>
            <a:ext cx="0" cy="144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 flipV="1">
            <a:off x="5695950" y="4425950"/>
            <a:ext cx="0" cy="144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 flipV="1">
            <a:off x="4289425" y="3762375"/>
            <a:ext cx="0" cy="2085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V="1">
            <a:off x="4708525" y="3771900"/>
            <a:ext cx="0" cy="2085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78216" name="Group 40"/>
          <p:cNvGrpSpPr>
            <a:grpSpLocks/>
          </p:cNvGrpSpPr>
          <p:nvPr/>
        </p:nvGrpSpPr>
        <p:grpSpPr bwMode="auto">
          <a:xfrm>
            <a:off x="1876616" y="914649"/>
            <a:ext cx="5551488" cy="3487737"/>
            <a:chOff x="1196" y="479"/>
            <a:chExt cx="3497" cy="2197"/>
          </a:xfrm>
        </p:grpSpPr>
        <p:sp>
          <p:nvSpPr>
            <p:cNvPr id="178217" name="Line 41"/>
            <p:cNvSpPr>
              <a:spLocks noChangeShapeType="1"/>
            </p:cNvSpPr>
            <p:nvPr/>
          </p:nvSpPr>
          <p:spPr bwMode="auto">
            <a:xfrm flipV="1">
              <a:off x="3588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18" name="Line 42"/>
            <p:cNvSpPr>
              <a:spLocks noChangeShapeType="1"/>
            </p:cNvSpPr>
            <p:nvPr/>
          </p:nvSpPr>
          <p:spPr bwMode="auto">
            <a:xfrm flipV="1">
              <a:off x="4652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19" name="Line 43"/>
            <p:cNvSpPr>
              <a:spLocks noChangeShapeType="1"/>
            </p:cNvSpPr>
            <p:nvPr/>
          </p:nvSpPr>
          <p:spPr bwMode="auto">
            <a:xfrm>
              <a:off x="3588" y="2382"/>
              <a:ext cx="10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0" name="Line 44"/>
            <p:cNvSpPr>
              <a:spLocks noChangeShapeType="1"/>
            </p:cNvSpPr>
            <p:nvPr/>
          </p:nvSpPr>
          <p:spPr bwMode="auto">
            <a:xfrm flipV="1">
              <a:off x="1196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1" name="Line 45"/>
            <p:cNvSpPr>
              <a:spLocks noChangeShapeType="1"/>
            </p:cNvSpPr>
            <p:nvPr/>
          </p:nvSpPr>
          <p:spPr bwMode="auto">
            <a:xfrm flipV="1">
              <a:off x="2260" y="2382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2" name="Line 46"/>
            <p:cNvSpPr>
              <a:spLocks noChangeShapeType="1"/>
            </p:cNvSpPr>
            <p:nvPr/>
          </p:nvSpPr>
          <p:spPr bwMode="auto">
            <a:xfrm>
              <a:off x="1196" y="2382"/>
              <a:ext cx="10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3" name="Line 47"/>
            <p:cNvSpPr>
              <a:spLocks noChangeShapeType="1"/>
            </p:cNvSpPr>
            <p:nvPr/>
          </p:nvSpPr>
          <p:spPr bwMode="auto">
            <a:xfrm flipV="1">
              <a:off x="1238" y="479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4" name="Line 48"/>
            <p:cNvSpPr>
              <a:spLocks noChangeShapeType="1"/>
            </p:cNvSpPr>
            <p:nvPr/>
          </p:nvSpPr>
          <p:spPr bwMode="auto">
            <a:xfrm flipV="1">
              <a:off x="4693" y="479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5" name="Line 49"/>
            <p:cNvSpPr>
              <a:spLocks noChangeShapeType="1"/>
            </p:cNvSpPr>
            <p:nvPr/>
          </p:nvSpPr>
          <p:spPr bwMode="auto">
            <a:xfrm>
              <a:off x="1238" y="479"/>
              <a:ext cx="345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6" name="Line 50"/>
            <p:cNvSpPr>
              <a:spLocks noChangeShapeType="1"/>
            </p:cNvSpPr>
            <p:nvPr/>
          </p:nvSpPr>
          <p:spPr bwMode="auto">
            <a:xfrm flipV="1">
              <a:off x="3590" y="1051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7" name="Line 51"/>
            <p:cNvSpPr>
              <a:spLocks noChangeShapeType="1"/>
            </p:cNvSpPr>
            <p:nvPr/>
          </p:nvSpPr>
          <p:spPr bwMode="auto">
            <a:xfrm>
              <a:off x="2210" y="1051"/>
              <a:ext cx="13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28" name="Line 52"/>
            <p:cNvSpPr>
              <a:spLocks noChangeShapeType="1"/>
            </p:cNvSpPr>
            <p:nvPr/>
          </p:nvSpPr>
          <p:spPr bwMode="auto">
            <a:xfrm flipV="1">
              <a:off x="2210" y="1051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29" name="Group 53"/>
          <p:cNvGrpSpPr>
            <a:grpSpLocks/>
          </p:cNvGrpSpPr>
          <p:nvPr/>
        </p:nvGrpSpPr>
        <p:grpSpPr bwMode="auto">
          <a:xfrm>
            <a:off x="939800" y="1904522"/>
            <a:ext cx="6994525" cy="1579562"/>
            <a:chOff x="615" y="1335"/>
            <a:chExt cx="4406" cy="995"/>
          </a:xfrm>
        </p:grpSpPr>
        <p:sp>
          <p:nvSpPr>
            <p:cNvPr id="178230" name="Line 54"/>
            <p:cNvSpPr>
              <a:spLocks noChangeShapeType="1"/>
            </p:cNvSpPr>
            <p:nvPr/>
          </p:nvSpPr>
          <p:spPr bwMode="auto">
            <a:xfrm flipV="1">
              <a:off x="4976" y="1335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1" name="Line 55"/>
            <p:cNvSpPr>
              <a:spLocks noChangeShapeType="1"/>
            </p:cNvSpPr>
            <p:nvPr/>
          </p:nvSpPr>
          <p:spPr bwMode="auto">
            <a:xfrm flipV="1">
              <a:off x="616" y="1335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2" name="Line 56"/>
            <p:cNvSpPr>
              <a:spLocks noChangeShapeType="1"/>
            </p:cNvSpPr>
            <p:nvPr/>
          </p:nvSpPr>
          <p:spPr bwMode="auto">
            <a:xfrm>
              <a:off x="615" y="1335"/>
              <a:ext cx="4361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3" name="Line 57"/>
            <p:cNvSpPr>
              <a:spLocks noChangeShapeType="1"/>
            </p:cNvSpPr>
            <p:nvPr/>
          </p:nvSpPr>
          <p:spPr bwMode="auto">
            <a:xfrm flipV="1">
              <a:off x="2547" y="1752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4" name="Line 58"/>
            <p:cNvSpPr>
              <a:spLocks noChangeShapeType="1"/>
            </p:cNvSpPr>
            <p:nvPr/>
          </p:nvSpPr>
          <p:spPr bwMode="auto">
            <a:xfrm flipV="1">
              <a:off x="3113" y="1761"/>
              <a:ext cx="1" cy="21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5" name="Line 59"/>
            <p:cNvSpPr>
              <a:spLocks noChangeShapeType="1"/>
            </p:cNvSpPr>
            <p:nvPr/>
          </p:nvSpPr>
          <p:spPr bwMode="auto">
            <a:xfrm>
              <a:off x="2547" y="1761"/>
              <a:ext cx="566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6" name="Line 60"/>
            <p:cNvSpPr>
              <a:spLocks noChangeShapeType="1"/>
            </p:cNvSpPr>
            <p:nvPr/>
          </p:nvSpPr>
          <p:spPr bwMode="auto">
            <a:xfrm flipV="1">
              <a:off x="661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7" name="Line 61"/>
            <p:cNvSpPr>
              <a:spLocks noChangeShapeType="1"/>
            </p:cNvSpPr>
            <p:nvPr/>
          </p:nvSpPr>
          <p:spPr bwMode="auto">
            <a:xfrm flipV="1">
              <a:off x="2563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8" name="Line 62"/>
            <p:cNvSpPr>
              <a:spLocks noChangeShapeType="1"/>
            </p:cNvSpPr>
            <p:nvPr/>
          </p:nvSpPr>
          <p:spPr bwMode="auto">
            <a:xfrm flipV="1">
              <a:off x="3114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39" name="Line 63"/>
            <p:cNvSpPr>
              <a:spLocks noChangeShapeType="1"/>
            </p:cNvSpPr>
            <p:nvPr/>
          </p:nvSpPr>
          <p:spPr bwMode="auto">
            <a:xfrm flipV="1">
              <a:off x="5021" y="2066"/>
              <a:ext cx="0" cy="264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0" name="Line 64"/>
            <p:cNvSpPr>
              <a:spLocks noChangeShapeType="1"/>
            </p:cNvSpPr>
            <p:nvPr/>
          </p:nvSpPr>
          <p:spPr bwMode="auto">
            <a:xfrm>
              <a:off x="660" y="2066"/>
              <a:ext cx="1903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1" name="Line 65"/>
            <p:cNvSpPr>
              <a:spLocks noChangeShapeType="1"/>
            </p:cNvSpPr>
            <p:nvPr/>
          </p:nvSpPr>
          <p:spPr bwMode="auto">
            <a:xfrm>
              <a:off x="3114" y="2066"/>
              <a:ext cx="1907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42" name="Group 66"/>
          <p:cNvGrpSpPr>
            <a:grpSpLocks/>
          </p:cNvGrpSpPr>
          <p:nvPr/>
        </p:nvGrpSpPr>
        <p:grpSpPr bwMode="auto">
          <a:xfrm>
            <a:off x="1249363" y="1298097"/>
            <a:ext cx="6588125" cy="3373437"/>
            <a:chOff x="787" y="783"/>
            <a:chExt cx="4150" cy="2125"/>
          </a:xfrm>
        </p:grpSpPr>
        <p:sp>
          <p:nvSpPr>
            <p:cNvPr id="178243" name="Line 67"/>
            <p:cNvSpPr>
              <a:spLocks noChangeShapeType="1"/>
            </p:cNvSpPr>
            <p:nvPr/>
          </p:nvSpPr>
          <p:spPr bwMode="auto">
            <a:xfrm flipV="1">
              <a:off x="788" y="2605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4" name="Line 68"/>
            <p:cNvSpPr>
              <a:spLocks noChangeShapeType="1"/>
            </p:cNvSpPr>
            <p:nvPr/>
          </p:nvSpPr>
          <p:spPr bwMode="auto">
            <a:xfrm flipV="1">
              <a:off x="2563" y="2605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5" name="Line 69"/>
            <p:cNvSpPr>
              <a:spLocks noChangeShapeType="1"/>
            </p:cNvSpPr>
            <p:nvPr/>
          </p:nvSpPr>
          <p:spPr bwMode="auto">
            <a:xfrm flipV="1">
              <a:off x="3220" y="2614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6" name="Line 70"/>
            <p:cNvSpPr>
              <a:spLocks noChangeShapeType="1"/>
            </p:cNvSpPr>
            <p:nvPr/>
          </p:nvSpPr>
          <p:spPr bwMode="auto">
            <a:xfrm flipV="1">
              <a:off x="4924" y="2614"/>
              <a:ext cx="0" cy="2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7" name="Line 71"/>
            <p:cNvSpPr>
              <a:spLocks noChangeShapeType="1"/>
            </p:cNvSpPr>
            <p:nvPr/>
          </p:nvSpPr>
          <p:spPr bwMode="auto">
            <a:xfrm>
              <a:off x="3220" y="2614"/>
              <a:ext cx="17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8" name="Line 72"/>
            <p:cNvSpPr>
              <a:spLocks noChangeShapeType="1"/>
            </p:cNvSpPr>
            <p:nvPr/>
          </p:nvSpPr>
          <p:spPr bwMode="auto">
            <a:xfrm>
              <a:off x="787" y="2605"/>
              <a:ext cx="177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49" name="Line 73"/>
            <p:cNvSpPr>
              <a:spLocks noChangeShapeType="1"/>
            </p:cNvSpPr>
            <p:nvPr/>
          </p:nvSpPr>
          <p:spPr bwMode="auto">
            <a:xfrm flipV="1">
              <a:off x="844" y="78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0" name="Line 74"/>
            <p:cNvSpPr>
              <a:spLocks noChangeShapeType="1"/>
            </p:cNvSpPr>
            <p:nvPr/>
          </p:nvSpPr>
          <p:spPr bwMode="auto">
            <a:xfrm flipV="1">
              <a:off x="4937" y="786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1" name="Line 75"/>
            <p:cNvSpPr>
              <a:spLocks noChangeShapeType="1"/>
            </p:cNvSpPr>
            <p:nvPr/>
          </p:nvSpPr>
          <p:spPr bwMode="auto">
            <a:xfrm flipV="1">
              <a:off x="3217" y="125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2" name="Line 76"/>
            <p:cNvSpPr>
              <a:spLocks noChangeShapeType="1"/>
            </p:cNvSpPr>
            <p:nvPr/>
          </p:nvSpPr>
          <p:spPr bwMode="auto">
            <a:xfrm flipV="1">
              <a:off x="2568" y="1253"/>
              <a:ext cx="0" cy="2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3" name="Line 77"/>
            <p:cNvSpPr>
              <a:spLocks noChangeShapeType="1"/>
            </p:cNvSpPr>
            <p:nvPr/>
          </p:nvSpPr>
          <p:spPr bwMode="auto">
            <a:xfrm>
              <a:off x="844" y="786"/>
              <a:ext cx="407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4" name="Line 78"/>
            <p:cNvSpPr>
              <a:spLocks noChangeShapeType="1"/>
            </p:cNvSpPr>
            <p:nvPr/>
          </p:nvSpPr>
          <p:spPr bwMode="auto">
            <a:xfrm>
              <a:off x="2572" y="1253"/>
              <a:ext cx="64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255" name="Group 79"/>
          <p:cNvGrpSpPr>
            <a:grpSpLocks/>
          </p:cNvGrpSpPr>
          <p:nvPr/>
        </p:nvGrpSpPr>
        <p:grpSpPr bwMode="auto">
          <a:xfrm>
            <a:off x="2647950" y="3007834"/>
            <a:ext cx="3724275" cy="476250"/>
            <a:chOff x="1668" y="1860"/>
            <a:chExt cx="2346" cy="300"/>
          </a:xfrm>
        </p:grpSpPr>
        <p:sp>
          <p:nvSpPr>
            <p:cNvPr id="178256" name="Line 80"/>
            <p:cNvSpPr>
              <a:spLocks noChangeShapeType="1"/>
            </p:cNvSpPr>
            <p:nvPr/>
          </p:nvSpPr>
          <p:spPr bwMode="auto">
            <a:xfrm flipV="1">
              <a:off x="1668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7" name="Line 81"/>
            <p:cNvSpPr>
              <a:spLocks noChangeShapeType="1"/>
            </p:cNvSpPr>
            <p:nvPr/>
          </p:nvSpPr>
          <p:spPr bwMode="auto">
            <a:xfrm flipV="1">
              <a:off x="4014" y="1866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8258" name="Line 82"/>
            <p:cNvSpPr>
              <a:spLocks noChangeShapeType="1"/>
            </p:cNvSpPr>
            <p:nvPr/>
          </p:nvSpPr>
          <p:spPr bwMode="auto">
            <a:xfrm>
              <a:off x="1668" y="1860"/>
              <a:ext cx="234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8260" name="Picture 84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8261" name="Rectangle 85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System (Assignment of Resonances)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232195" y="518846"/>
            <a:ext cx="894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Assignment of  lines is the most demanding task (also in automated analysis, DAVINS, LAOCOON).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3975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5469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7048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1676E-6 L 0.04705 -2.7167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78035E-8 L 0.05035 5.78035E-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-0.07205 4.6242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9306E-6 L -0.02778 -4.3930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3437 -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674 -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3211 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6" grpId="0" animBg="1"/>
      <p:bldP spid="178207" grpId="0" animBg="1"/>
      <p:bldP spid="178208" grpId="0" animBg="1"/>
      <p:bldP spid="178209" grpId="0" animBg="1"/>
      <p:bldP spid="178210" grpId="0" animBg="1"/>
      <p:bldP spid="178211" grpId="0" animBg="1"/>
      <p:bldP spid="178212" grpId="0" animBg="1"/>
      <p:bldP spid="178213" grpId="0" animBg="1"/>
      <p:bldP spid="178214" grpId="0" animBg="1"/>
      <p:bldP spid="1782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03" name="Rectangle 79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AA´BB´- System</a:t>
            </a:r>
          </a:p>
        </p:txBody>
      </p:sp>
      <p:pic>
        <p:nvPicPr>
          <p:cNvPr id="77826" name="Picture 2" descr="odcb2"/>
          <p:cNvPicPr>
            <a:picLocks noChangeAspect="1" noChangeArrowheads="1"/>
          </p:cNvPicPr>
          <p:nvPr/>
        </p:nvPicPr>
        <p:blipFill>
          <a:blip r:embed="rId2">
            <a:lum bright="-54000" contrast="72000"/>
          </a:blip>
          <a:srcRect/>
          <a:stretch>
            <a:fillRect/>
          </a:stretch>
        </p:blipFill>
        <p:spPr bwMode="auto">
          <a:xfrm>
            <a:off x="0" y="612775"/>
            <a:ext cx="8858250" cy="6049963"/>
          </a:xfrm>
          <a:prstGeom prst="rect">
            <a:avLst/>
          </a:prstGeom>
          <a:noFill/>
        </p:spPr>
      </p:pic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1249363" y="2171700"/>
            <a:ext cx="6565900" cy="3457575"/>
            <a:chOff x="787" y="1368"/>
            <a:chExt cx="4136" cy="2178"/>
          </a:xfrm>
        </p:grpSpPr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 flipV="1">
              <a:off x="788" y="175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 flipV="1">
              <a:off x="2563" y="175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V="1">
              <a:off x="3205" y="238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V="1">
              <a:off x="4909" y="238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3205" y="2382"/>
              <a:ext cx="1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787" y="175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36" name="AutoShape 12"/>
            <p:cNvSpPr>
              <a:spLocks noChangeArrowheads="1"/>
            </p:cNvSpPr>
            <p:nvPr/>
          </p:nvSpPr>
          <p:spPr bwMode="auto">
            <a:xfrm>
              <a:off x="80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7" name="AutoShape 13"/>
            <p:cNvSpPr>
              <a:spLocks noChangeArrowheads="1"/>
            </p:cNvSpPr>
            <p:nvPr/>
          </p:nvSpPr>
          <p:spPr bwMode="auto">
            <a:xfrm>
              <a:off x="2534" y="2028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8" name="AutoShape 14"/>
            <p:cNvSpPr>
              <a:spLocks noChangeArrowheads="1"/>
            </p:cNvSpPr>
            <p:nvPr/>
          </p:nvSpPr>
          <p:spPr bwMode="auto">
            <a:xfrm>
              <a:off x="3176" y="261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39" name="AutoShape 15"/>
            <p:cNvSpPr>
              <a:spLocks noChangeArrowheads="1"/>
            </p:cNvSpPr>
            <p:nvPr/>
          </p:nvSpPr>
          <p:spPr bwMode="auto">
            <a:xfrm>
              <a:off x="4894" y="3348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2252" y="1368"/>
              <a:ext cx="11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M = c-d =e –f =7.15</a:t>
              </a: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2624138" y="2647950"/>
            <a:ext cx="3770312" cy="1238250"/>
            <a:chOff x="1653" y="1668"/>
            <a:chExt cx="2375" cy="780"/>
          </a:xfrm>
        </p:grpSpPr>
        <p:grpSp>
          <p:nvGrpSpPr>
            <p:cNvPr id="77842" name="Group 18"/>
            <p:cNvGrpSpPr>
              <a:grpSpLocks/>
            </p:cNvGrpSpPr>
            <p:nvPr/>
          </p:nvGrpSpPr>
          <p:grpSpPr bwMode="auto">
            <a:xfrm>
              <a:off x="1668" y="1668"/>
              <a:ext cx="2346" cy="492"/>
              <a:chOff x="1668" y="1668"/>
              <a:chExt cx="2346" cy="492"/>
            </a:xfrm>
          </p:grpSpPr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 flipV="1">
                <a:off x="1668" y="1866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4" name="Line 20"/>
              <p:cNvSpPr>
                <a:spLocks noChangeShapeType="1"/>
              </p:cNvSpPr>
              <p:nvPr/>
            </p:nvSpPr>
            <p:spPr bwMode="auto">
              <a:xfrm flipV="1">
                <a:off x="4014" y="1866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5" name="Line 21"/>
              <p:cNvSpPr>
                <a:spLocks noChangeShapeType="1"/>
              </p:cNvSpPr>
              <p:nvPr/>
            </p:nvSpPr>
            <p:spPr bwMode="auto">
              <a:xfrm>
                <a:off x="1668" y="1860"/>
                <a:ext cx="23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46" name="Text Box 22"/>
              <p:cNvSpPr txBox="1">
                <a:spLocks noChangeArrowheads="1"/>
              </p:cNvSpPr>
              <p:nvPr/>
            </p:nvSpPr>
            <p:spPr bwMode="auto">
              <a:xfrm>
                <a:off x="2252" y="1668"/>
                <a:ext cx="8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0">
                    <a:solidFill>
                      <a:schemeClr val="tx1"/>
                    </a:solidFill>
                  </a:rPr>
                  <a:t>N =a-b =k-l =9.6</a:t>
                </a:r>
              </a:p>
            </p:txBody>
          </p:sp>
        </p:grpSp>
        <p:sp>
          <p:nvSpPr>
            <p:cNvPr id="77847" name="AutoShape 23"/>
            <p:cNvSpPr>
              <a:spLocks noChangeArrowheads="1"/>
            </p:cNvSpPr>
            <p:nvPr/>
          </p:nvSpPr>
          <p:spPr bwMode="auto">
            <a:xfrm>
              <a:off x="1653" y="2316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48" name="AutoShape 24"/>
            <p:cNvSpPr>
              <a:spLocks noChangeArrowheads="1"/>
            </p:cNvSpPr>
            <p:nvPr/>
          </p:nvSpPr>
          <p:spPr bwMode="auto">
            <a:xfrm>
              <a:off x="3999" y="216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3482975" y="1839913"/>
            <a:ext cx="286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1001713" y="1500188"/>
            <a:ext cx="7015162" cy="4129087"/>
            <a:chOff x="631" y="945"/>
            <a:chExt cx="4419" cy="2601"/>
          </a:xfrm>
        </p:grpSpPr>
        <p:sp>
          <p:nvSpPr>
            <p:cNvPr id="77851" name="AutoShape 27"/>
            <p:cNvSpPr>
              <a:spLocks noChangeArrowheads="1"/>
            </p:cNvSpPr>
            <p:nvPr/>
          </p:nvSpPr>
          <p:spPr bwMode="auto">
            <a:xfrm>
              <a:off x="63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2" name="AutoShape 28"/>
            <p:cNvSpPr>
              <a:spLocks noChangeArrowheads="1"/>
            </p:cNvSpPr>
            <p:nvPr/>
          </p:nvSpPr>
          <p:spPr bwMode="auto">
            <a:xfrm>
              <a:off x="2548" y="1962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3" name="AutoShape 29"/>
            <p:cNvSpPr>
              <a:spLocks noChangeArrowheads="1"/>
            </p:cNvSpPr>
            <p:nvPr/>
          </p:nvSpPr>
          <p:spPr bwMode="auto">
            <a:xfrm>
              <a:off x="3114" y="254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4" name="AutoShape 30"/>
            <p:cNvSpPr>
              <a:spLocks noChangeArrowheads="1"/>
            </p:cNvSpPr>
            <p:nvPr/>
          </p:nvSpPr>
          <p:spPr bwMode="auto">
            <a:xfrm>
              <a:off x="502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 flipV="1">
              <a:off x="661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 flipV="1">
              <a:off x="2563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7" name="Line 33"/>
            <p:cNvSpPr>
              <a:spLocks noChangeShapeType="1"/>
            </p:cNvSpPr>
            <p:nvPr/>
          </p:nvSpPr>
          <p:spPr bwMode="auto">
            <a:xfrm flipV="1">
              <a:off x="3114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8" name="Line 34"/>
            <p:cNvSpPr>
              <a:spLocks noChangeShapeType="1"/>
            </p:cNvSpPr>
            <p:nvPr/>
          </p:nvSpPr>
          <p:spPr bwMode="auto">
            <a:xfrm flipV="1">
              <a:off x="5021" y="1632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>
              <a:off x="660" y="1632"/>
              <a:ext cx="1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>
              <a:off x="3114" y="1632"/>
              <a:ext cx="1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61" name="Text Box 37"/>
            <p:cNvSpPr txBox="1">
              <a:spLocks noChangeArrowheads="1"/>
            </p:cNvSpPr>
            <p:nvPr/>
          </p:nvSpPr>
          <p:spPr bwMode="auto">
            <a:xfrm>
              <a:off x="1987" y="945"/>
              <a:ext cx="13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0" dirty="0">
                  <a:solidFill>
                    <a:schemeClr val="tx1"/>
                  </a:solidFill>
                </a:rPr>
                <a:t>K = g-h = i-j = 7.83</a:t>
              </a:r>
            </a:p>
          </p:txBody>
        </p:sp>
      </p:grp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1412875" y="4445000"/>
            <a:ext cx="10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77863" name="Text Box 39"/>
          <p:cNvSpPr txBox="1">
            <a:spLocks noChangeArrowheads="1"/>
          </p:cNvSpPr>
          <p:nvPr/>
        </p:nvSpPr>
        <p:spPr bwMode="auto">
          <a:xfrm>
            <a:off x="4832350" y="1754188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64" name="Group 40"/>
          <p:cNvGrpSpPr>
            <a:grpSpLocks/>
          </p:cNvGrpSpPr>
          <p:nvPr/>
        </p:nvGrpSpPr>
        <p:grpSpPr bwMode="auto">
          <a:xfrm>
            <a:off x="1001713" y="1841500"/>
            <a:ext cx="7015162" cy="3787775"/>
            <a:chOff x="631" y="1160"/>
            <a:chExt cx="4419" cy="2386"/>
          </a:xfrm>
        </p:grpSpPr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631" y="1536"/>
              <a:ext cx="4419" cy="2010"/>
              <a:chOff x="631" y="1536"/>
              <a:chExt cx="4419" cy="2010"/>
            </a:xfrm>
          </p:grpSpPr>
          <p:sp>
            <p:nvSpPr>
              <p:cNvPr id="77866" name="AutoShape 42"/>
              <p:cNvSpPr>
                <a:spLocks noChangeArrowheads="1"/>
              </p:cNvSpPr>
              <p:nvPr/>
            </p:nvSpPr>
            <p:spPr bwMode="auto">
              <a:xfrm>
                <a:off x="2534" y="1980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7" name="AutoShape 43"/>
              <p:cNvSpPr>
                <a:spLocks noChangeArrowheads="1"/>
              </p:cNvSpPr>
              <p:nvPr/>
            </p:nvSpPr>
            <p:spPr bwMode="auto">
              <a:xfrm>
                <a:off x="3114" y="2544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8" name="AutoShape 44"/>
              <p:cNvSpPr>
                <a:spLocks noChangeArrowheads="1"/>
              </p:cNvSpPr>
              <p:nvPr/>
            </p:nvSpPr>
            <p:spPr bwMode="auto">
              <a:xfrm>
                <a:off x="631" y="3414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69" name="AutoShape 45"/>
              <p:cNvSpPr>
                <a:spLocks noChangeArrowheads="1"/>
              </p:cNvSpPr>
              <p:nvPr/>
            </p:nvSpPr>
            <p:spPr bwMode="auto">
              <a:xfrm>
                <a:off x="5021" y="3348"/>
                <a:ext cx="29" cy="13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V="1">
                <a:off x="5021" y="3033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1" name="Line 47"/>
              <p:cNvSpPr>
                <a:spLocks noChangeShapeType="1"/>
              </p:cNvSpPr>
              <p:nvPr/>
            </p:nvSpPr>
            <p:spPr bwMode="auto">
              <a:xfrm flipV="1">
                <a:off x="661" y="3033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660" y="3033"/>
                <a:ext cx="4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 flipV="1">
                <a:off x="2547" y="1752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 flipV="1">
                <a:off x="3113" y="1761"/>
                <a:ext cx="1" cy="2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>
                <a:off x="2547" y="1761"/>
                <a:ext cx="5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76" name="Text Box 52"/>
              <p:cNvSpPr txBox="1">
                <a:spLocks noChangeArrowheads="1"/>
              </p:cNvSpPr>
              <p:nvPr/>
            </p:nvSpPr>
            <p:spPr bwMode="auto">
              <a:xfrm>
                <a:off x="830" y="2800"/>
                <a:ext cx="5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0">
                    <a:solidFill>
                      <a:schemeClr val="tx1"/>
                    </a:solidFill>
                  </a:rPr>
                  <a:t>g-j = 18.0</a:t>
                </a:r>
              </a:p>
            </p:txBody>
          </p:sp>
          <p:sp>
            <p:nvSpPr>
              <p:cNvPr id="77877" name="Text Box 53"/>
              <p:cNvSpPr txBox="1">
                <a:spLocks noChangeArrowheads="1"/>
              </p:cNvSpPr>
              <p:nvPr/>
            </p:nvSpPr>
            <p:spPr bwMode="auto">
              <a:xfrm>
                <a:off x="2534" y="1536"/>
                <a:ext cx="5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400" b="0">
                    <a:solidFill>
                      <a:schemeClr val="tx1"/>
                    </a:solidFill>
                  </a:rPr>
                  <a:t>h-i = 2.35</a:t>
                </a:r>
              </a:p>
            </p:txBody>
          </p:sp>
        </p:grpSp>
        <p:sp>
          <p:nvSpPr>
            <p:cNvPr id="77878" name="Text Box 54"/>
            <p:cNvSpPr txBox="1">
              <a:spLocks noChangeArrowheads="1"/>
            </p:cNvSpPr>
            <p:nvPr/>
          </p:nvSpPr>
          <p:spPr bwMode="auto">
            <a:xfrm>
              <a:off x="2822" y="1160"/>
              <a:ext cx="21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0">
                  <a:solidFill>
                    <a:schemeClr val="tx1"/>
                  </a:solidFill>
                </a:rPr>
                <a:t>l = (( h-i ) * ( g –h )) </a:t>
              </a:r>
              <a:r>
                <a:rPr lang="de-DE" sz="1400" b="0" baseline="30000">
                  <a:solidFill>
                    <a:schemeClr val="tx1"/>
                  </a:solidFill>
                </a:rPr>
                <a:t>1/2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5318125" y="2098675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4995863" y="1719263"/>
            <a:ext cx="297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1400" b="0">
              <a:solidFill>
                <a:schemeClr val="tx1"/>
              </a:solidFill>
            </a:endParaRPr>
          </a:p>
        </p:txBody>
      </p:sp>
      <p:grpSp>
        <p:nvGrpSpPr>
          <p:cNvPr id="77881" name="Group 57"/>
          <p:cNvGrpSpPr>
            <a:grpSpLocks/>
          </p:cNvGrpSpPr>
          <p:nvPr/>
        </p:nvGrpSpPr>
        <p:grpSpPr bwMode="auto">
          <a:xfrm>
            <a:off x="1271588" y="1806575"/>
            <a:ext cx="6565900" cy="3822700"/>
            <a:chOff x="801" y="1138"/>
            <a:chExt cx="4136" cy="2408"/>
          </a:xfrm>
        </p:grpSpPr>
        <p:sp>
          <p:nvSpPr>
            <p:cNvPr id="77882" name="AutoShape 58"/>
            <p:cNvSpPr>
              <a:spLocks noChangeArrowheads="1"/>
            </p:cNvSpPr>
            <p:nvPr/>
          </p:nvSpPr>
          <p:spPr bwMode="auto">
            <a:xfrm>
              <a:off x="801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3" name="AutoShape 59"/>
            <p:cNvSpPr>
              <a:spLocks noChangeArrowheads="1"/>
            </p:cNvSpPr>
            <p:nvPr/>
          </p:nvSpPr>
          <p:spPr bwMode="auto">
            <a:xfrm>
              <a:off x="4908" y="3414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4" name="AutoShape 60"/>
            <p:cNvSpPr>
              <a:spLocks noChangeArrowheads="1"/>
            </p:cNvSpPr>
            <p:nvPr/>
          </p:nvSpPr>
          <p:spPr bwMode="auto">
            <a:xfrm>
              <a:off x="2532" y="198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5" name="AutoShape 61"/>
            <p:cNvSpPr>
              <a:spLocks noChangeArrowheads="1"/>
            </p:cNvSpPr>
            <p:nvPr/>
          </p:nvSpPr>
          <p:spPr bwMode="auto">
            <a:xfrm>
              <a:off x="3176" y="2610"/>
              <a:ext cx="29" cy="13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86" name="Line 62"/>
            <p:cNvSpPr>
              <a:spLocks noChangeShapeType="1"/>
            </p:cNvSpPr>
            <p:nvPr/>
          </p:nvSpPr>
          <p:spPr bwMode="auto">
            <a:xfrm flipV="1">
              <a:off x="830" y="3132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7" name="Line 63"/>
            <p:cNvSpPr>
              <a:spLocks noChangeShapeType="1"/>
            </p:cNvSpPr>
            <p:nvPr/>
          </p:nvSpPr>
          <p:spPr bwMode="auto">
            <a:xfrm flipV="1">
              <a:off x="4923" y="3135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 flipV="1">
              <a:off x="3208" y="171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89" name="Line 65"/>
            <p:cNvSpPr>
              <a:spLocks noChangeShapeType="1"/>
            </p:cNvSpPr>
            <p:nvPr/>
          </p:nvSpPr>
          <p:spPr bwMode="auto">
            <a:xfrm flipV="1">
              <a:off x="2559" y="171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>
              <a:off x="830" y="3135"/>
              <a:ext cx="4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>
              <a:off x="2563" y="1710"/>
              <a:ext cx="6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892" name="Text Box 68"/>
            <p:cNvSpPr txBox="1">
              <a:spLocks noChangeArrowheads="1"/>
            </p:cNvSpPr>
            <p:nvPr/>
          </p:nvSpPr>
          <p:spPr bwMode="auto">
            <a:xfrm>
              <a:off x="890" y="2886"/>
              <a:ext cx="7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c-f = 16.88</a:t>
              </a:r>
            </a:p>
          </p:txBody>
        </p:sp>
        <p:sp>
          <p:nvSpPr>
            <p:cNvPr id="77893" name="Text Box 69"/>
            <p:cNvSpPr txBox="1">
              <a:spLocks noChangeArrowheads="1"/>
            </p:cNvSpPr>
            <p:nvPr/>
          </p:nvSpPr>
          <p:spPr bwMode="auto">
            <a:xfrm>
              <a:off x="2562" y="1476"/>
              <a:ext cx="6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0">
                  <a:solidFill>
                    <a:schemeClr val="tx1"/>
                  </a:solidFill>
                </a:rPr>
                <a:t>d-e = 2.56</a:t>
              </a:r>
            </a:p>
          </p:txBody>
        </p:sp>
        <p:sp>
          <p:nvSpPr>
            <p:cNvPr id="77894" name="Text Box 70"/>
            <p:cNvSpPr txBox="1">
              <a:spLocks noChangeArrowheads="1"/>
            </p:cNvSpPr>
            <p:nvPr/>
          </p:nvSpPr>
          <p:spPr bwMode="auto">
            <a:xfrm>
              <a:off x="3292" y="1138"/>
              <a:ext cx="10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chemeClr val="tx1"/>
                  </a:solidFill>
                </a:rPr>
                <a:t>l = ( (c-f) * (d-e) )</a:t>
              </a:r>
              <a:r>
                <a:rPr lang="de-DE" sz="1400" b="0" baseline="30000">
                  <a:solidFill>
                    <a:schemeClr val="tx1"/>
                  </a:solidFill>
                </a:rPr>
                <a:t>1/2</a:t>
              </a:r>
              <a:endParaRPr lang="de-DE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77895" name="Group 71"/>
          <p:cNvGrpSpPr>
            <a:grpSpLocks/>
          </p:cNvGrpSpPr>
          <p:nvPr/>
        </p:nvGrpSpPr>
        <p:grpSpPr bwMode="auto">
          <a:xfrm>
            <a:off x="0" y="582613"/>
            <a:ext cx="9144000" cy="6032500"/>
            <a:chOff x="0" y="367"/>
            <a:chExt cx="5760" cy="3800"/>
          </a:xfrm>
        </p:grpSpPr>
        <p:sp>
          <p:nvSpPr>
            <p:cNvPr id="77896" name="Rectangle 72"/>
            <p:cNvSpPr>
              <a:spLocks noChangeArrowheads="1"/>
            </p:cNvSpPr>
            <p:nvPr/>
          </p:nvSpPr>
          <p:spPr bwMode="auto">
            <a:xfrm>
              <a:off x="112" y="367"/>
              <a:ext cx="307" cy="3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7" name="Rectangle 73"/>
            <p:cNvSpPr>
              <a:spLocks noChangeArrowheads="1"/>
            </p:cNvSpPr>
            <p:nvPr/>
          </p:nvSpPr>
          <p:spPr bwMode="auto">
            <a:xfrm>
              <a:off x="0" y="3912"/>
              <a:ext cx="5506" cy="1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217" y="486"/>
              <a:ext cx="5543" cy="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899" name="Rectangle 75"/>
            <p:cNvSpPr>
              <a:spLocks noChangeArrowheads="1"/>
            </p:cNvSpPr>
            <p:nvPr/>
          </p:nvSpPr>
          <p:spPr bwMode="auto">
            <a:xfrm>
              <a:off x="5259" y="456"/>
              <a:ext cx="217" cy="3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7901" name="Picture 77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287280" y="584947"/>
            <a:ext cx="8429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After all lines have been assigned the theoretical transitions, a set of equations has to be solved.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095500" y="538163"/>
            <a:ext cx="2476500" cy="2890837"/>
          </a:xfrm>
          <a:prstGeom prst="rect">
            <a:avLst/>
          </a:prstGeom>
          <a:noFill/>
        </p:spPr>
      </p:pic>
      <p:pic>
        <p:nvPicPr>
          <p:cNvPr id="188419" name="Picture 3" descr="Noexp5"/>
          <p:cNvPicPr>
            <a:picLocks noChangeAspect="1" noChangeArrowheads="1"/>
          </p:cNvPicPr>
          <p:nvPr/>
        </p:nvPicPr>
        <p:blipFill>
          <a:blip r:embed="rId4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356100" y="538163"/>
            <a:ext cx="2476500" cy="2890837"/>
          </a:xfrm>
          <a:prstGeom prst="rect">
            <a:avLst/>
          </a:prstGeom>
          <a:noFill/>
        </p:spPr>
      </p:pic>
      <p:pic>
        <p:nvPicPr>
          <p:cNvPr id="188420" name="Picture 4" descr="Nothe4"/>
          <p:cNvPicPr>
            <a:picLocks noChangeAspect="1" noChangeArrowheads="1"/>
          </p:cNvPicPr>
          <p:nvPr/>
        </p:nvPicPr>
        <p:blipFill>
          <a:blip r:embed="rId5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139950" y="3967163"/>
            <a:ext cx="2432050" cy="2890837"/>
          </a:xfrm>
          <a:prstGeom prst="rect">
            <a:avLst/>
          </a:prstGeom>
          <a:noFill/>
        </p:spPr>
      </p:pic>
      <p:pic>
        <p:nvPicPr>
          <p:cNvPr id="188421" name="Picture 5" descr="Nothe5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572000" y="3967163"/>
            <a:ext cx="2260600" cy="2890837"/>
          </a:xfrm>
          <a:prstGeom prst="rect">
            <a:avLst/>
          </a:prstGeom>
          <a:noFill/>
        </p:spPr>
      </p:pic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798513" y="1009650"/>
          <a:ext cx="1404937" cy="1677988"/>
        </p:xfrm>
        <a:graphic>
          <a:graphicData uri="http://schemas.openxmlformats.org/presentationml/2006/ole">
            <p:oleObj spid="_x0000_s188429" name="CS ChemDraw Drawing" r:id="rId7" imgW="7339054" imgH="8754386" progId="ChemDraw.Document.6.0">
              <p:embed/>
            </p:oleObj>
          </a:graphicData>
        </a:graphic>
      </p:graphicFrame>
      <p:grpSp>
        <p:nvGrpSpPr>
          <p:cNvPr id="188423" name="Group 7"/>
          <p:cNvGrpSpPr>
            <a:grpSpLocks/>
          </p:cNvGrpSpPr>
          <p:nvPr/>
        </p:nvGrpSpPr>
        <p:grpSpPr bwMode="auto">
          <a:xfrm>
            <a:off x="1736725" y="1241425"/>
            <a:ext cx="962025" cy="1219200"/>
            <a:chOff x="1042" y="639"/>
            <a:chExt cx="606" cy="768"/>
          </a:xfrm>
        </p:grpSpPr>
        <p:sp>
          <p:nvSpPr>
            <p:cNvPr id="188424" name="Freeform 8"/>
            <p:cNvSpPr>
              <a:spLocks/>
            </p:cNvSpPr>
            <p:nvPr/>
          </p:nvSpPr>
          <p:spPr bwMode="auto">
            <a:xfrm>
              <a:off x="1042" y="639"/>
              <a:ext cx="474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4" y="408"/>
                </a:cxn>
                <a:cxn ang="0">
                  <a:pos x="0" y="768"/>
                </a:cxn>
              </a:cxnLst>
              <a:rect l="0" t="0" r="r" b="b"/>
              <a:pathLst>
                <a:path w="474" h="768">
                  <a:moveTo>
                    <a:pt x="0" y="0"/>
                  </a:moveTo>
                  <a:cubicBezTo>
                    <a:pt x="237" y="140"/>
                    <a:pt x="474" y="280"/>
                    <a:pt x="474" y="408"/>
                  </a:cubicBezTo>
                  <a:cubicBezTo>
                    <a:pt x="474" y="536"/>
                    <a:pt x="79" y="708"/>
                    <a:pt x="0" y="768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364" y="659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0.34</a:t>
              </a:r>
            </a:p>
          </p:txBody>
        </p:sp>
      </p:grpSp>
      <p:grpSp>
        <p:nvGrpSpPr>
          <p:cNvPr id="188426" name="Group 10"/>
          <p:cNvGrpSpPr>
            <a:grpSpLocks/>
          </p:cNvGrpSpPr>
          <p:nvPr/>
        </p:nvGrpSpPr>
        <p:grpSpPr bwMode="auto">
          <a:xfrm>
            <a:off x="215900" y="1008063"/>
            <a:ext cx="1233488" cy="1225550"/>
            <a:chOff x="84" y="492"/>
            <a:chExt cx="777" cy="772"/>
          </a:xfrm>
        </p:grpSpPr>
        <p:sp>
          <p:nvSpPr>
            <p:cNvPr id="188427" name="Freeform 11"/>
            <p:cNvSpPr>
              <a:spLocks/>
            </p:cNvSpPr>
            <p:nvPr/>
          </p:nvSpPr>
          <p:spPr bwMode="auto">
            <a:xfrm>
              <a:off x="84" y="611"/>
              <a:ext cx="777" cy="653"/>
            </a:xfrm>
            <a:custGeom>
              <a:avLst/>
              <a:gdLst/>
              <a:ahLst/>
              <a:cxnLst>
                <a:cxn ang="0">
                  <a:pos x="777" y="0"/>
                </a:cxn>
                <a:cxn ang="0">
                  <a:pos x="55" y="118"/>
                </a:cxn>
                <a:cxn ang="0">
                  <a:pos x="448" y="577"/>
                </a:cxn>
                <a:cxn ang="0">
                  <a:pos x="448" y="577"/>
                </a:cxn>
              </a:cxnLst>
              <a:rect l="0" t="0" r="r" b="b"/>
              <a:pathLst>
                <a:path w="777" h="653">
                  <a:moveTo>
                    <a:pt x="777" y="0"/>
                  </a:moveTo>
                  <a:cubicBezTo>
                    <a:pt x="657" y="20"/>
                    <a:pt x="110" y="22"/>
                    <a:pt x="55" y="118"/>
                  </a:cubicBezTo>
                  <a:cubicBezTo>
                    <a:pt x="0" y="214"/>
                    <a:pt x="383" y="501"/>
                    <a:pt x="448" y="577"/>
                  </a:cubicBezTo>
                  <a:cubicBezTo>
                    <a:pt x="513" y="653"/>
                    <a:pt x="448" y="577"/>
                    <a:pt x="448" y="57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28" name="Text Box 12"/>
            <p:cNvSpPr txBox="1">
              <a:spLocks noChangeArrowheads="1"/>
            </p:cNvSpPr>
            <p:nvPr/>
          </p:nvSpPr>
          <p:spPr bwMode="auto">
            <a:xfrm>
              <a:off x="95" y="492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1.55</a:t>
              </a:r>
            </a:p>
          </p:txBody>
        </p:sp>
      </p:grpSp>
      <p:grpSp>
        <p:nvGrpSpPr>
          <p:cNvPr id="188429" name="Group 13"/>
          <p:cNvGrpSpPr>
            <a:grpSpLocks/>
          </p:cNvGrpSpPr>
          <p:nvPr/>
        </p:nvGrpSpPr>
        <p:grpSpPr bwMode="auto">
          <a:xfrm>
            <a:off x="812800" y="682625"/>
            <a:ext cx="647700" cy="728663"/>
            <a:chOff x="460" y="287"/>
            <a:chExt cx="408" cy="459"/>
          </a:xfrm>
        </p:grpSpPr>
        <p:sp>
          <p:nvSpPr>
            <p:cNvPr id="188430" name="Freeform 14"/>
            <p:cNvSpPr>
              <a:spLocks/>
            </p:cNvSpPr>
            <p:nvPr/>
          </p:nvSpPr>
          <p:spPr bwMode="auto">
            <a:xfrm>
              <a:off x="518" y="446"/>
              <a:ext cx="350" cy="300"/>
            </a:xfrm>
            <a:custGeom>
              <a:avLst/>
              <a:gdLst/>
              <a:ahLst/>
              <a:cxnLst>
                <a:cxn ang="0">
                  <a:pos x="350" y="130"/>
                </a:cxn>
                <a:cxn ang="0">
                  <a:pos x="58" y="28"/>
                </a:cxn>
                <a:cxn ang="0">
                  <a:pos x="3" y="300"/>
                </a:cxn>
              </a:cxnLst>
              <a:rect l="0" t="0" r="r" b="b"/>
              <a:pathLst>
                <a:path w="350" h="300">
                  <a:moveTo>
                    <a:pt x="350" y="130"/>
                  </a:moveTo>
                  <a:cubicBezTo>
                    <a:pt x="301" y="113"/>
                    <a:pt x="116" y="0"/>
                    <a:pt x="58" y="28"/>
                  </a:cubicBezTo>
                  <a:cubicBezTo>
                    <a:pt x="0" y="56"/>
                    <a:pt x="14" y="243"/>
                    <a:pt x="3" y="3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31" name="Text Box 15"/>
            <p:cNvSpPr txBox="1">
              <a:spLocks noChangeArrowheads="1"/>
            </p:cNvSpPr>
            <p:nvPr/>
          </p:nvSpPr>
          <p:spPr bwMode="auto">
            <a:xfrm>
              <a:off x="460" y="287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8.05</a:t>
              </a:r>
            </a:p>
          </p:txBody>
        </p:sp>
      </p:grpSp>
      <p:grpSp>
        <p:nvGrpSpPr>
          <p:cNvPr id="188432" name="Group 16"/>
          <p:cNvGrpSpPr>
            <a:grpSpLocks/>
          </p:cNvGrpSpPr>
          <p:nvPr/>
        </p:nvGrpSpPr>
        <p:grpSpPr bwMode="auto">
          <a:xfrm>
            <a:off x="222250" y="1535113"/>
            <a:ext cx="695325" cy="754062"/>
            <a:chOff x="88" y="824"/>
            <a:chExt cx="438" cy="475"/>
          </a:xfrm>
        </p:grpSpPr>
        <p:sp>
          <p:nvSpPr>
            <p:cNvPr id="188433" name="Freeform 17"/>
            <p:cNvSpPr>
              <a:spLocks/>
            </p:cNvSpPr>
            <p:nvPr/>
          </p:nvSpPr>
          <p:spPr bwMode="auto">
            <a:xfrm>
              <a:off x="214" y="824"/>
              <a:ext cx="312" cy="372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192"/>
                </a:cxn>
                <a:cxn ang="0">
                  <a:pos x="312" y="372"/>
                </a:cxn>
              </a:cxnLst>
              <a:rect l="0" t="0" r="r" b="b"/>
              <a:pathLst>
                <a:path w="312" h="372">
                  <a:moveTo>
                    <a:pt x="312" y="0"/>
                  </a:moveTo>
                  <a:cubicBezTo>
                    <a:pt x="156" y="65"/>
                    <a:pt x="0" y="130"/>
                    <a:pt x="0" y="192"/>
                  </a:cubicBezTo>
                  <a:cubicBezTo>
                    <a:pt x="0" y="254"/>
                    <a:pt x="259" y="342"/>
                    <a:pt x="312" y="372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434" name="Text Box 18"/>
            <p:cNvSpPr txBox="1">
              <a:spLocks noChangeArrowheads="1"/>
            </p:cNvSpPr>
            <p:nvPr/>
          </p:nvSpPr>
          <p:spPr bwMode="auto">
            <a:xfrm>
              <a:off x="88" y="1126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7.49</a:t>
              </a:r>
            </a:p>
          </p:txBody>
        </p:sp>
      </p:grp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544513" y="4656138"/>
            <a:ext cx="990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simulation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88438" name="Picture 2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/>
              <a:t>AA´BB</a:t>
            </a:r>
            <a:r>
              <a:rPr lang="de-DE" dirty="0" smtClean="0"/>
              <a:t>´  </a:t>
            </a:r>
            <a:r>
              <a:rPr lang="de-DE" dirty="0"/>
              <a:t>System (Simulation)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68899" y="3767310"/>
            <a:ext cx="4180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Which multiplet belongs to ortho  or meta position ?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oexp5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5446713" y="550863"/>
            <a:ext cx="2476500" cy="3429000"/>
          </a:xfrm>
          <a:prstGeom prst="rect">
            <a:avLst/>
          </a:prstGeom>
          <a:noFill/>
        </p:spPr>
      </p:pic>
      <p:pic>
        <p:nvPicPr>
          <p:cNvPr id="75779" name="Picture 3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1547813" y="550863"/>
            <a:ext cx="2476500" cy="3429000"/>
          </a:xfrm>
          <a:prstGeom prst="rect">
            <a:avLst/>
          </a:prstGeom>
          <a:noFill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207000" y="2324100"/>
            <a:ext cx="3711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partial spectra are symmetric (mirror images)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5783" name="Picture 7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(Partial Spectra)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9601E-6 C 0.02743 0.03591 0.1441 0.13392 0.16476 0.21594 C 0.18542 0.29796 0.16285 0.42377 0.12448 0.49166 C 0.08611 0.55955 0.01042 0.61307 -0.06528 0.62326 C -0.14063 0.633 -0.26979 0.57924 -0.32882 0.55213 C -0.38785 0.52502 -0.40451 0.47614 -0.41962 0.46038 C -0.43472 0.44463 -0.41875 0.45691 -0.41962 0.45691 C -0.42049 0.45691 -0.42379 0.45969 -0.42483 0.46038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1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Rectangle 1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AA´BB´- System (Satelliten)</a:t>
            </a:r>
          </a:p>
        </p:txBody>
      </p:sp>
      <p:pic>
        <p:nvPicPr>
          <p:cNvPr id="78850" name="Picture 2" descr="Noexp1"/>
          <p:cNvPicPr>
            <a:picLocks noChangeAspect="1" noChangeArrowheads="1"/>
          </p:cNvPicPr>
          <p:nvPr/>
        </p:nvPicPr>
        <p:blipFill>
          <a:blip r:embed="rId2">
            <a:lum bright="-42000" contrast="66000"/>
          </a:blip>
          <a:srcRect/>
          <a:stretch>
            <a:fillRect/>
          </a:stretch>
        </p:blipFill>
        <p:spPr bwMode="auto">
          <a:xfrm>
            <a:off x="304800" y="357188"/>
            <a:ext cx="8839200" cy="3802062"/>
          </a:xfrm>
          <a:prstGeom prst="rect">
            <a:avLst/>
          </a:prstGeom>
          <a:noFill/>
        </p:spPr>
      </p:pic>
      <p:pic>
        <p:nvPicPr>
          <p:cNvPr id="78851" name="Picture 3" descr="Noexp2"/>
          <p:cNvPicPr>
            <a:picLocks noChangeAspect="1" noChangeArrowheads="1"/>
          </p:cNvPicPr>
          <p:nvPr/>
        </p:nvPicPr>
        <p:blipFill>
          <a:blip r:embed="rId3">
            <a:lum bright="-36000" contrast="60000"/>
          </a:blip>
          <a:srcRect/>
          <a:stretch>
            <a:fillRect/>
          </a:stretch>
        </p:blipFill>
        <p:spPr bwMode="auto">
          <a:xfrm>
            <a:off x="304800" y="3941763"/>
            <a:ext cx="8839200" cy="2720975"/>
          </a:xfrm>
          <a:prstGeom prst="rect">
            <a:avLst/>
          </a:prstGeom>
          <a:noFill/>
        </p:spPr>
      </p:pic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660400" y="601663"/>
            <a:ext cx="8039100" cy="3190875"/>
            <a:chOff x="320" y="176"/>
            <a:chExt cx="5064" cy="3656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496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32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660400" y="3916363"/>
            <a:ext cx="8039100" cy="2251075"/>
            <a:chOff x="320" y="176"/>
            <a:chExt cx="5064" cy="3656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496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320" y="176"/>
              <a:ext cx="424" cy="36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1001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1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pic>
        <p:nvPicPr>
          <p:cNvPr id="78859" name="Picture 1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(13C Satellites)</a:t>
            </a:r>
            <a:endParaRPr lang="en-GB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oexp6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673100" y="2997200"/>
            <a:ext cx="7708900" cy="3619500"/>
          </a:xfrm>
          <a:prstGeom prst="rect">
            <a:avLst/>
          </a:prstGeom>
          <a:noFill/>
        </p:spPr>
      </p:pic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2097088" y="4200525"/>
            <a:ext cx="4768850" cy="488950"/>
            <a:chOff x="1321" y="2646"/>
            <a:chExt cx="3004" cy="308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1321" y="2699"/>
              <a:ext cx="283" cy="227"/>
              <a:chOff x="1321" y="2699"/>
              <a:chExt cx="283" cy="227"/>
            </a:xfrm>
          </p:grpSpPr>
          <p:sp>
            <p:nvSpPr>
              <p:cNvPr id="179205" name="Line 5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06" name="Line 6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07" name="Line 7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08" name="Group 8"/>
            <p:cNvGrpSpPr>
              <a:grpSpLocks/>
            </p:cNvGrpSpPr>
            <p:nvPr/>
          </p:nvGrpSpPr>
          <p:grpSpPr bwMode="auto">
            <a:xfrm>
              <a:off x="4042" y="2727"/>
              <a:ext cx="283" cy="227"/>
              <a:chOff x="1321" y="2699"/>
              <a:chExt cx="283" cy="227"/>
            </a:xfrm>
          </p:grpSpPr>
          <p:sp>
            <p:nvSpPr>
              <p:cNvPr id="179209" name="Line 9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0" name="Line 10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1" name="Line 11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12" name="Group 12"/>
            <p:cNvGrpSpPr>
              <a:grpSpLocks/>
            </p:cNvGrpSpPr>
            <p:nvPr/>
          </p:nvGrpSpPr>
          <p:grpSpPr bwMode="auto">
            <a:xfrm>
              <a:off x="2758" y="2727"/>
              <a:ext cx="283" cy="227"/>
              <a:chOff x="1321" y="2699"/>
              <a:chExt cx="283" cy="227"/>
            </a:xfrm>
          </p:grpSpPr>
          <p:sp>
            <p:nvSpPr>
              <p:cNvPr id="179213" name="Line 13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4" name="Line 14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5" name="Line 15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16" name="Group 16"/>
            <p:cNvGrpSpPr>
              <a:grpSpLocks/>
            </p:cNvGrpSpPr>
            <p:nvPr/>
          </p:nvGrpSpPr>
          <p:grpSpPr bwMode="auto">
            <a:xfrm>
              <a:off x="2629" y="2646"/>
              <a:ext cx="283" cy="227"/>
              <a:chOff x="1321" y="2699"/>
              <a:chExt cx="283" cy="227"/>
            </a:xfrm>
          </p:grpSpPr>
          <p:sp>
            <p:nvSpPr>
              <p:cNvPr id="179217" name="Line 17"/>
              <p:cNvSpPr>
                <a:spLocks noChangeShapeType="1"/>
              </p:cNvSpPr>
              <p:nvPr/>
            </p:nvSpPr>
            <p:spPr bwMode="auto">
              <a:xfrm flipV="1">
                <a:off x="1321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8" name="Line 18"/>
              <p:cNvSpPr>
                <a:spLocks noChangeShapeType="1"/>
              </p:cNvSpPr>
              <p:nvPr/>
            </p:nvSpPr>
            <p:spPr bwMode="auto">
              <a:xfrm flipV="1">
                <a:off x="1604" y="269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19" name="Line 19"/>
              <p:cNvSpPr>
                <a:spLocks noChangeShapeType="1"/>
              </p:cNvSpPr>
              <p:nvPr/>
            </p:nvSpPr>
            <p:spPr bwMode="auto">
              <a:xfrm>
                <a:off x="1321" y="2699"/>
                <a:ext cx="2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6579235" y="973138"/>
          <a:ext cx="2003425" cy="2179637"/>
        </p:xfrm>
        <a:graphic>
          <a:graphicData uri="http://schemas.openxmlformats.org/presentationml/2006/ole">
            <p:oleObj spid="_x0000_s179227" name="CS ChemDraw Drawing" r:id="rId4" imgW="7339054" imgH="8754386" progId="ChemDraw.Document.6.0">
              <p:embed/>
            </p:oleObj>
          </a:graphicData>
        </a:graphic>
      </p:graphicFrame>
      <p:grpSp>
        <p:nvGrpSpPr>
          <p:cNvPr id="179221" name="Group 21"/>
          <p:cNvGrpSpPr>
            <a:grpSpLocks/>
          </p:cNvGrpSpPr>
          <p:nvPr/>
        </p:nvGrpSpPr>
        <p:grpSpPr bwMode="auto">
          <a:xfrm>
            <a:off x="6790373" y="1514475"/>
            <a:ext cx="665162" cy="438150"/>
            <a:chOff x="901" y="856"/>
            <a:chExt cx="419" cy="276"/>
          </a:xfrm>
        </p:grpSpPr>
        <p:sp>
          <p:nvSpPr>
            <p:cNvPr id="179222" name="Oval 22"/>
            <p:cNvSpPr>
              <a:spLocks noChangeArrowheads="1"/>
            </p:cNvSpPr>
            <p:nvPr/>
          </p:nvSpPr>
          <p:spPr bwMode="auto">
            <a:xfrm>
              <a:off x="1133" y="978"/>
              <a:ext cx="165" cy="1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7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67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9223" name="Oval 23"/>
            <p:cNvSpPr>
              <a:spLocks noChangeArrowheads="1"/>
            </p:cNvSpPr>
            <p:nvPr/>
          </p:nvSpPr>
          <p:spPr bwMode="auto">
            <a:xfrm>
              <a:off x="901" y="856"/>
              <a:ext cx="165" cy="15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7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67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9224" name="Text Box 24"/>
            <p:cNvSpPr txBox="1">
              <a:spLocks noChangeArrowheads="1"/>
            </p:cNvSpPr>
            <p:nvPr/>
          </p:nvSpPr>
          <p:spPr bwMode="auto">
            <a:xfrm>
              <a:off x="1066" y="978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13C</a:t>
              </a:r>
            </a:p>
          </p:txBody>
        </p:sp>
      </p:grpSp>
      <p:grpSp>
        <p:nvGrpSpPr>
          <p:cNvPr id="179225" name="Group 25"/>
          <p:cNvGrpSpPr>
            <a:grpSpLocks/>
          </p:cNvGrpSpPr>
          <p:nvPr/>
        </p:nvGrpSpPr>
        <p:grpSpPr bwMode="auto">
          <a:xfrm>
            <a:off x="2374900" y="3578225"/>
            <a:ext cx="4260850" cy="509588"/>
            <a:chOff x="1496" y="2254"/>
            <a:chExt cx="2684" cy="321"/>
          </a:xfrm>
        </p:grpSpPr>
        <p:grpSp>
          <p:nvGrpSpPr>
            <p:cNvPr id="179226" name="Group 26"/>
            <p:cNvGrpSpPr>
              <a:grpSpLocks/>
            </p:cNvGrpSpPr>
            <p:nvPr/>
          </p:nvGrpSpPr>
          <p:grpSpPr bwMode="auto">
            <a:xfrm>
              <a:off x="1496" y="2254"/>
              <a:ext cx="1276" cy="321"/>
              <a:chOff x="1321" y="2259"/>
              <a:chExt cx="1276" cy="321"/>
            </a:xfrm>
          </p:grpSpPr>
          <p:sp>
            <p:nvSpPr>
              <p:cNvPr id="179227" name="Line 27"/>
              <p:cNvSpPr>
                <a:spLocks noChangeShapeType="1"/>
              </p:cNvSpPr>
              <p:nvPr/>
            </p:nvSpPr>
            <p:spPr bwMode="auto">
              <a:xfrm flipV="1">
                <a:off x="1321" y="2259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28" name="Line 28"/>
              <p:cNvSpPr>
                <a:spLocks noChangeShapeType="1"/>
              </p:cNvSpPr>
              <p:nvPr/>
            </p:nvSpPr>
            <p:spPr bwMode="auto">
              <a:xfrm flipV="1">
                <a:off x="2597" y="2268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29" name="Line 29"/>
              <p:cNvSpPr>
                <a:spLocks noChangeShapeType="1"/>
              </p:cNvSpPr>
              <p:nvPr/>
            </p:nvSpPr>
            <p:spPr bwMode="auto">
              <a:xfrm>
                <a:off x="1321" y="2273"/>
                <a:ext cx="127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grpSp>
          <p:nvGrpSpPr>
            <p:cNvPr id="179230" name="Group 30"/>
            <p:cNvGrpSpPr>
              <a:grpSpLocks/>
            </p:cNvGrpSpPr>
            <p:nvPr/>
          </p:nvGrpSpPr>
          <p:grpSpPr bwMode="auto">
            <a:xfrm>
              <a:off x="2904" y="2254"/>
              <a:ext cx="1276" cy="321"/>
              <a:chOff x="1321" y="2259"/>
              <a:chExt cx="1276" cy="321"/>
            </a:xfrm>
          </p:grpSpPr>
          <p:sp>
            <p:nvSpPr>
              <p:cNvPr id="179231" name="Line 31"/>
              <p:cNvSpPr>
                <a:spLocks noChangeShapeType="1"/>
              </p:cNvSpPr>
              <p:nvPr/>
            </p:nvSpPr>
            <p:spPr bwMode="auto">
              <a:xfrm flipV="1">
                <a:off x="1321" y="2259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32" name="Line 32"/>
              <p:cNvSpPr>
                <a:spLocks noChangeShapeType="1"/>
              </p:cNvSpPr>
              <p:nvPr/>
            </p:nvSpPr>
            <p:spPr bwMode="auto">
              <a:xfrm flipV="1">
                <a:off x="2597" y="2268"/>
                <a:ext cx="0" cy="312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33" name="Line 33"/>
              <p:cNvSpPr>
                <a:spLocks noChangeShapeType="1"/>
              </p:cNvSpPr>
              <p:nvPr/>
            </p:nvSpPr>
            <p:spPr bwMode="auto">
              <a:xfrm>
                <a:off x="1321" y="2273"/>
                <a:ext cx="127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3446463" y="2903538"/>
            <a:ext cx="2160587" cy="539750"/>
            <a:chOff x="2171" y="1829"/>
            <a:chExt cx="1361" cy="340"/>
          </a:xfrm>
        </p:grpSpPr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 flipV="1">
              <a:off x="2171" y="1829"/>
              <a:ext cx="0" cy="3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V="1">
              <a:off x="3532" y="1829"/>
              <a:ext cx="0" cy="3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>
              <a:off x="2171" y="1829"/>
              <a:ext cx="136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79238" name="Group 38"/>
          <p:cNvGrpSpPr>
            <a:grpSpLocks/>
          </p:cNvGrpSpPr>
          <p:nvPr/>
        </p:nvGrpSpPr>
        <p:grpSpPr bwMode="auto">
          <a:xfrm>
            <a:off x="2097088" y="2646363"/>
            <a:ext cx="4770437" cy="2043112"/>
            <a:chOff x="1321" y="1667"/>
            <a:chExt cx="3005" cy="1287"/>
          </a:xfrm>
        </p:grpSpPr>
        <p:grpSp>
          <p:nvGrpSpPr>
            <p:cNvPr id="179239" name="Group 39"/>
            <p:cNvGrpSpPr>
              <a:grpSpLocks/>
            </p:cNvGrpSpPr>
            <p:nvPr/>
          </p:nvGrpSpPr>
          <p:grpSpPr bwMode="auto">
            <a:xfrm>
              <a:off x="1321" y="1820"/>
              <a:ext cx="3005" cy="1134"/>
              <a:chOff x="1321" y="1820"/>
              <a:chExt cx="3005" cy="1134"/>
            </a:xfrm>
          </p:grpSpPr>
          <p:grpSp>
            <p:nvGrpSpPr>
              <p:cNvPr id="179240" name="Group 40"/>
              <p:cNvGrpSpPr>
                <a:grpSpLocks/>
              </p:cNvGrpSpPr>
              <p:nvPr/>
            </p:nvGrpSpPr>
            <p:grpSpPr bwMode="auto">
              <a:xfrm>
                <a:off x="1321" y="2699"/>
                <a:ext cx="283" cy="227"/>
                <a:chOff x="1321" y="2699"/>
                <a:chExt cx="283" cy="227"/>
              </a:xfrm>
            </p:grpSpPr>
            <p:sp>
              <p:nvSpPr>
                <p:cNvPr id="1792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3" name="Line 43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44" name="Group 44"/>
              <p:cNvGrpSpPr>
                <a:grpSpLocks/>
              </p:cNvGrpSpPr>
              <p:nvPr/>
            </p:nvGrpSpPr>
            <p:grpSpPr bwMode="auto">
              <a:xfrm>
                <a:off x="4042" y="2727"/>
                <a:ext cx="283" cy="227"/>
                <a:chOff x="1321" y="2699"/>
                <a:chExt cx="283" cy="227"/>
              </a:xfrm>
            </p:grpSpPr>
            <p:sp>
              <p:nvSpPr>
                <p:cNvPr id="17924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47" name="Line 47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48" name="Group 48"/>
              <p:cNvGrpSpPr>
                <a:grpSpLocks/>
              </p:cNvGrpSpPr>
              <p:nvPr/>
            </p:nvGrpSpPr>
            <p:grpSpPr bwMode="auto">
              <a:xfrm>
                <a:off x="2710" y="2727"/>
                <a:ext cx="283" cy="227"/>
                <a:chOff x="1321" y="2699"/>
                <a:chExt cx="283" cy="227"/>
              </a:xfrm>
            </p:grpSpPr>
            <p:sp>
              <p:nvSpPr>
                <p:cNvPr id="1792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1" name="Line 51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52" name="Group 52"/>
              <p:cNvGrpSpPr>
                <a:grpSpLocks/>
              </p:cNvGrpSpPr>
              <p:nvPr/>
            </p:nvGrpSpPr>
            <p:grpSpPr bwMode="auto">
              <a:xfrm>
                <a:off x="2569" y="2642"/>
                <a:ext cx="283" cy="227"/>
                <a:chOff x="1321" y="2699"/>
                <a:chExt cx="283" cy="227"/>
              </a:xfrm>
            </p:grpSpPr>
            <p:sp>
              <p:nvSpPr>
                <p:cNvPr id="17925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321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604" y="2699"/>
                  <a:ext cx="0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5" name="Line 55"/>
                <p:cNvSpPr>
                  <a:spLocks noChangeShapeType="1"/>
                </p:cNvSpPr>
                <p:nvPr/>
              </p:nvSpPr>
              <p:spPr bwMode="auto">
                <a:xfrm>
                  <a:off x="1321" y="2699"/>
                  <a:ext cx="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56" name="Group 56"/>
              <p:cNvGrpSpPr>
                <a:grpSpLocks/>
              </p:cNvGrpSpPr>
              <p:nvPr/>
            </p:nvGrpSpPr>
            <p:grpSpPr bwMode="auto">
              <a:xfrm>
                <a:off x="1321" y="2259"/>
                <a:ext cx="1276" cy="321"/>
                <a:chOff x="1321" y="2259"/>
                <a:chExt cx="1276" cy="321"/>
              </a:xfrm>
            </p:grpSpPr>
            <p:sp>
              <p:nvSpPr>
                <p:cNvPr id="17925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321" y="225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597" y="2268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59" name="Line 59"/>
                <p:cNvSpPr>
                  <a:spLocks noChangeShapeType="1"/>
                </p:cNvSpPr>
                <p:nvPr/>
              </p:nvSpPr>
              <p:spPr bwMode="auto">
                <a:xfrm>
                  <a:off x="1321" y="2273"/>
                  <a:ext cx="127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grpSp>
            <p:nvGrpSpPr>
              <p:cNvPr id="179260" name="Group 60"/>
              <p:cNvGrpSpPr>
                <a:grpSpLocks/>
              </p:cNvGrpSpPr>
              <p:nvPr/>
            </p:nvGrpSpPr>
            <p:grpSpPr bwMode="auto">
              <a:xfrm>
                <a:off x="3050" y="2254"/>
                <a:ext cx="1276" cy="321"/>
                <a:chOff x="1321" y="2259"/>
                <a:chExt cx="1276" cy="321"/>
              </a:xfrm>
            </p:grpSpPr>
            <p:sp>
              <p:nvSpPr>
                <p:cNvPr id="17926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321" y="225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6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597" y="2268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9263" name="Line 63"/>
                <p:cNvSpPr>
                  <a:spLocks noChangeShapeType="1"/>
                </p:cNvSpPr>
                <p:nvPr/>
              </p:nvSpPr>
              <p:spPr bwMode="auto">
                <a:xfrm>
                  <a:off x="1321" y="2273"/>
                  <a:ext cx="1276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179264" name="Line 64"/>
              <p:cNvSpPr>
                <a:spLocks noChangeShapeType="1"/>
              </p:cNvSpPr>
              <p:nvPr/>
            </p:nvSpPr>
            <p:spPr bwMode="auto">
              <a:xfrm flipV="1">
                <a:off x="1349" y="182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65" name="Line 65"/>
              <p:cNvSpPr>
                <a:spLocks noChangeShapeType="1"/>
              </p:cNvSpPr>
              <p:nvPr/>
            </p:nvSpPr>
            <p:spPr bwMode="auto">
              <a:xfrm flipV="1">
                <a:off x="2710" y="182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9266" name="Line 66"/>
              <p:cNvSpPr>
                <a:spLocks noChangeShapeType="1"/>
              </p:cNvSpPr>
              <p:nvPr/>
            </p:nvSpPr>
            <p:spPr bwMode="auto">
              <a:xfrm>
                <a:off x="1349" y="1820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9267" name="Text Box 67"/>
            <p:cNvSpPr txBox="1">
              <a:spLocks noChangeArrowheads="1"/>
            </p:cNvSpPr>
            <p:nvPr/>
          </p:nvSpPr>
          <p:spPr bwMode="auto">
            <a:xfrm>
              <a:off x="1886" y="1667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8.04 Hz</a:t>
              </a:r>
            </a:p>
          </p:txBody>
        </p:sp>
        <p:sp>
          <p:nvSpPr>
            <p:cNvPr id="179268" name="Text Box 68"/>
            <p:cNvSpPr txBox="1">
              <a:spLocks noChangeArrowheads="1"/>
            </p:cNvSpPr>
            <p:nvPr/>
          </p:nvSpPr>
          <p:spPr bwMode="auto">
            <a:xfrm>
              <a:off x="1874" y="2063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accent1"/>
                  </a:solidFill>
                </a:rPr>
                <a:t>7.47 Hz</a:t>
              </a:r>
            </a:p>
          </p:txBody>
        </p:sp>
        <p:sp>
          <p:nvSpPr>
            <p:cNvPr id="179269" name="Text Box 69"/>
            <p:cNvSpPr txBox="1">
              <a:spLocks noChangeArrowheads="1"/>
            </p:cNvSpPr>
            <p:nvPr/>
          </p:nvSpPr>
          <p:spPr bwMode="auto">
            <a:xfrm>
              <a:off x="1358" y="2507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1.55 Hz</a:t>
              </a:r>
            </a:p>
          </p:txBody>
        </p:sp>
      </p:grpSp>
      <p:sp>
        <p:nvSpPr>
          <p:cNvPr id="179274" name="Freeform 74"/>
          <p:cNvSpPr>
            <a:spLocks/>
          </p:cNvSpPr>
          <p:nvPr/>
        </p:nvSpPr>
        <p:spPr bwMode="auto">
          <a:xfrm rot="1159220">
            <a:off x="6979285" y="1052513"/>
            <a:ext cx="588963" cy="466725"/>
          </a:xfrm>
          <a:custGeom>
            <a:avLst/>
            <a:gdLst/>
            <a:ahLst/>
            <a:cxnLst>
              <a:cxn ang="0">
                <a:pos x="366" y="38"/>
              </a:cxn>
              <a:cxn ang="0">
                <a:pos x="54" y="42"/>
              </a:cxn>
              <a:cxn ang="0">
                <a:pos x="42" y="290"/>
              </a:cxn>
            </a:cxnLst>
            <a:rect l="0" t="0" r="r" b="b"/>
            <a:pathLst>
              <a:path w="366" h="290">
                <a:moveTo>
                  <a:pt x="366" y="38"/>
                </a:moveTo>
                <a:cubicBezTo>
                  <a:pt x="237" y="19"/>
                  <a:pt x="108" y="0"/>
                  <a:pt x="54" y="42"/>
                </a:cubicBezTo>
                <a:cubicBezTo>
                  <a:pt x="0" y="84"/>
                  <a:pt x="44" y="249"/>
                  <a:pt x="42" y="29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9280" name="Freeform 80"/>
          <p:cNvSpPr>
            <a:spLocks/>
          </p:cNvSpPr>
          <p:nvPr/>
        </p:nvSpPr>
        <p:spPr bwMode="auto">
          <a:xfrm rot="-3463610">
            <a:off x="6434773" y="1995488"/>
            <a:ext cx="1274762" cy="1312862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64" y="340"/>
              </a:cxn>
              <a:cxn ang="0">
                <a:pos x="348" y="664"/>
              </a:cxn>
              <a:cxn ang="0">
                <a:pos x="372" y="684"/>
              </a:cxn>
            </a:cxnLst>
            <a:rect l="0" t="0" r="r" b="b"/>
            <a:pathLst>
              <a:path w="732" h="721">
                <a:moveTo>
                  <a:pt x="732" y="0"/>
                </a:moveTo>
                <a:cubicBezTo>
                  <a:pt x="430" y="114"/>
                  <a:pt x="128" y="229"/>
                  <a:pt x="64" y="340"/>
                </a:cubicBezTo>
                <a:cubicBezTo>
                  <a:pt x="0" y="451"/>
                  <a:pt x="297" y="607"/>
                  <a:pt x="348" y="664"/>
                </a:cubicBezTo>
                <a:cubicBezTo>
                  <a:pt x="399" y="721"/>
                  <a:pt x="385" y="702"/>
                  <a:pt x="372" y="68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79285" name="Freeform 85"/>
          <p:cNvSpPr>
            <a:spLocks/>
          </p:cNvSpPr>
          <p:nvPr/>
        </p:nvSpPr>
        <p:spPr bwMode="auto">
          <a:xfrm>
            <a:off x="6423660" y="1704975"/>
            <a:ext cx="352425" cy="7143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0" y="192"/>
              </a:cxn>
              <a:cxn ang="0">
                <a:pos x="312" y="372"/>
              </a:cxn>
            </a:cxnLst>
            <a:rect l="0" t="0" r="r" b="b"/>
            <a:pathLst>
              <a:path w="312" h="372">
                <a:moveTo>
                  <a:pt x="312" y="0"/>
                </a:moveTo>
                <a:cubicBezTo>
                  <a:pt x="156" y="65"/>
                  <a:pt x="0" y="130"/>
                  <a:pt x="0" y="192"/>
                </a:cubicBezTo>
                <a:cubicBezTo>
                  <a:pt x="0" y="254"/>
                  <a:pt x="259" y="342"/>
                  <a:pt x="312" y="372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9291" name="Group 91"/>
          <p:cNvGrpSpPr>
            <a:grpSpLocks/>
          </p:cNvGrpSpPr>
          <p:nvPr/>
        </p:nvGrpSpPr>
        <p:grpSpPr bwMode="auto">
          <a:xfrm flipH="1">
            <a:off x="0" y="2279650"/>
            <a:ext cx="4478338" cy="573088"/>
            <a:chOff x="2821" y="1148"/>
            <a:chExt cx="2939" cy="361"/>
          </a:xfrm>
        </p:grpSpPr>
        <p:sp>
          <p:nvSpPr>
            <p:cNvPr id="179288" name="Line 88"/>
            <p:cNvSpPr>
              <a:spLocks noChangeShapeType="1"/>
            </p:cNvSpPr>
            <p:nvPr/>
          </p:nvSpPr>
          <p:spPr bwMode="auto">
            <a:xfrm flipV="1">
              <a:off x="2821" y="1169"/>
              <a:ext cx="0" cy="34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290" name="Line 90"/>
            <p:cNvSpPr>
              <a:spLocks noChangeShapeType="1"/>
            </p:cNvSpPr>
            <p:nvPr/>
          </p:nvSpPr>
          <p:spPr bwMode="auto">
            <a:xfrm flipV="1">
              <a:off x="2821" y="1148"/>
              <a:ext cx="2939" cy="2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79293" name="Line 93"/>
          <p:cNvSpPr>
            <a:spLocks noChangeShapeType="1"/>
          </p:cNvSpPr>
          <p:nvPr/>
        </p:nvSpPr>
        <p:spPr bwMode="auto">
          <a:xfrm>
            <a:off x="7023735" y="1685925"/>
            <a:ext cx="147638" cy="71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179295" name="Picture 95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79296" name="Rectangle 96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13C  Satellites,  Splitting Pattern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021317" y="130853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C00000"/>
                </a:solidFill>
              </a:rPr>
              <a:t>7.08 – J13C (ppm</a:t>
            </a:r>
            <a:r>
              <a:rPr lang="de-DE" sz="1600" dirty="0" smtClean="0">
                <a:solidFill>
                  <a:srgbClr val="C00000"/>
                </a:solidFill>
              </a:rPr>
              <a:t>)</a:t>
            </a:r>
            <a:endParaRPr lang="de-DE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74" grpId="0" animBg="1"/>
      <p:bldP spid="179280" grpId="0" animBg="1"/>
      <p:bldP spid="179285" grpId="0" animBg="1"/>
      <p:bldP spid="179293" grpId="0" animBg="1"/>
      <p:bldP spid="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9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AA´BB´- System (Simulation)</a:t>
            </a:r>
          </a:p>
        </p:txBody>
      </p:sp>
      <p:pic>
        <p:nvPicPr>
          <p:cNvPr id="186370" name="Picture 2" descr="Noexp3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1" name="Picture 3" descr="Noexp4"/>
          <p:cNvPicPr>
            <a:picLocks noChangeAspect="1" noChangeArrowheads="1"/>
          </p:cNvPicPr>
          <p:nvPr/>
        </p:nvPicPr>
        <p:blipFill>
          <a:blip r:embed="rId3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09550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2" name="Picture 4" descr="Noexp5"/>
          <p:cNvPicPr>
            <a:picLocks noChangeAspect="1" noChangeArrowheads="1"/>
          </p:cNvPicPr>
          <p:nvPr/>
        </p:nvPicPr>
        <p:blipFill>
          <a:blip r:embed="rId4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32181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3" name="Picture 5" descr="Noexp6"/>
          <p:cNvPicPr>
            <a:picLocks noChangeAspect="1" noChangeArrowheads="1"/>
          </p:cNvPicPr>
          <p:nvPr/>
        </p:nvPicPr>
        <p:blipFill>
          <a:blip r:embed="rId5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6667500" y="712788"/>
            <a:ext cx="2476500" cy="2984500"/>
          </a:xfrm>
          <a:prstGeom prst="rect">
            <a:avLst/>
          </a:prstGeom>
          <a:noFill/>
        </p:spPr>
      </p:pic>
      <p:pic>
        <p:nvPicPr>
          <p:cNvPr id="186374" name="Picture 6" descr="Nothe3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0" y="3873500"/>
            <a:ext cx="2476500" cy="2984500"/>
          </a:xfrm>
          <a:prstGeom prst="rect">
            <a:avLst/>
          </a:prstGeom>
          <a:noFill/>
        </p:spPr>
      </p:pic>
      <p:pic>
        <p:nvPicPr>
          <p:cNvPr id="186375" name="Picture 7" descr="Nothe4"/>
          <p:cNvPicPr>
            <a:picLocks noChangeAspect="1" noChangeArrowheads="1"/>
          </p:cNvPicPr>
          <p:nvPr/>
        </p:nvPicPr>
        <p:blipFill>
          <a:blip r:embed="rId7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2476500" y="3873500"/>
            <a:ext cx="2095500" cy="2984500"/>
          </a:xfrm>
          <a:prstGeom prst="rect">
            <a:avLst/>
          </a:prstGeom>
          <a:noFill/>
        </p:spPr>
      </p:pic>
      <p:pic>
        <p:nvPicPr>
          <p:cNvPr id="186376" name="Picture 8" descr="Nothe5"/>
          <p:cNvPicPr>
            <a:picLocks noChangeAspect="1" noChangeArrowheads="1"/>
          </p:cNvPicPr>
          <p:nvPr/>
        </p:nvPicPr>
        <p:blipFill>
          <a:blip r:embed="rId8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572000" y="3873500"/>
            <a:ext cx="2260600" cy="2984500"/>
          </a:xfrm>
          <a:prstGeom prst="rect">
            <a:avLst/>
          </a:prstGeom>
          <a:noFill/>
        </p:spPr>
      </p:pic>
      <p:pic>
        <p:nvPicPr>
          <p:cNvPr id="186377" name="Picture 9" descr="Nothe6"/>
          <p:cNvPicPr>
            <a:picLocks noChangeAspect="1" noChangeArrowheads="1"/>
          </p:cNvPicPr>
          <p:nvPr/>
        </p:nvPicPr>
        <p:blipFill>
          <a:blip r:embed="rId9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6667500" y="3873500"/>
            <a:ext cx="2476500" cy="2984500"/>
          </a:xfrm>
          <a:prstGeom prst="rect">
            <a:avLst/>
          </a:prstGeom>
          <a:noFill/>
        </p:spPr>
      </p:pic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377825" y="806450"/>
            <a:ext cx="952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satellites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450138" y="927100"/>
            <a:ext cx="952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satellites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4194175" y="617538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 smtClean="0">
                <a:solidFill>
                  <a:srgbClr val="FF3300"/>
                </a:solidFill>
              </a:rPr>
              <a:t>exp</a:t>
            </a:r>
            <a:r>
              <a:rPr lang="de-DE" sz="16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4264025" y="405923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rgbClr val="FF3300"/>
                </a:solidFill>
              </a:rPr>
              <a:t>s</a:t>
            </a:r>
            <a:r>
              <a:rPr lang="de-DE" sz="1600" dirty="0" err="1" smtClean="0">
                <a:solidFill>
                  <a:srgbClr val="FF3300"/>
                </a:solidFill>
              </a:rPr>
              <a:t>im</a:t>
            </a:r>
            <a:r>
              <a:rPr lang="de-DE" sz="16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86387" name="Picture 19" descr="Logo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  System </a:t>
            </a:r>
            <a:r>
              <a:rPr lang="de-DE" dirty="0"/>
              <a:t>(Simulation)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0789" y="3913765"/>
            <a:ext cx="2573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ortho position 13C:  AA‘BB‘ splitting in satellites.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570806" y="3903374"/>
            <a:ext cx="25731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3300"/>
                </a:solidFill>
              </a:rPr>
              <a:t>meta position 13C: Additional coupling and isotope effect perturb AA‘BB‘ system.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310282" name="CS ChemDraw Drawing" r:id="rId4" imgW="5486400" imgH="6350000" progId="ChemDraw.Document.6.0">
              <p:embed/>
            </p:oleObj>
          </a:graphicData>
        </a:graphic>
      </p:graphicFrame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5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6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8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39825" y="1101725"/>
            <a:ext cx="617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FF3300"/>
                </a:solidFill>
              </a:rPr>
              <a:t>e</a:t>
            </a:r>
            <a:r>
              <a:rPr lang="en-GB" sz="1400" b="1" dirty="0" smtClean="0">
                <a:solidFill>
                  <a:srgbClr val="FF3300"/>
                </a:solidFill>
              </a:rPr>
              <a:t>lectric  quadruple moment     for   spin quantum number I  &gt; ½ </a:t>
            </a:r>
            <a:endParaRPr lang="en-GB" sz="1400" b="1" dirty="0">
              <a:solidFill>
                <a:srgbClr val="FF3300"/>
              </a:solidFill>
            </a:endParaRPr>
          </a:p>
        </p:txBody>
      </p:sp>
      <p:sp>
        <p:nvSpPr>
          <p:cNvPr id="64516" name="Line 7"/>
          <p:cNvSpPr>
            <a:spLocks noChangeShapeType="1"/>
          </p:cNvSpPr>
          <p:nvPr/>
        </p:nvSpPr>
        <p:spPr bwMode="auto">
          <a:xfrm flipV="1">
            <a:off x="242888" y="771525"/>
            <a:ext cx="0" cy="4500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01625" y="1000125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/>
              <a:t>B</a:t>
            </a:r>
            <a:r>
              <a:rPr lang="de-DE" sz="1400" b="1" baseline="-25000" dirty="0"/>
              <a:t>0</a:t>
            </a:r>
            <a:endParaRPr lang="de-DE" sz="1400" b="1" dirty="0"/>
          </a:p>
        </p:txBody>
      </p:sp>
      <p:sp>
        <p:nvSpPr>
          <p:cNvPr id="64518" name="Text Box 9"/>
          <p:cNvSpPr txBox="1">
            <a:spLocks noChangeArrowheads="1"/>
          </p:cNvSpPr>
          <p:nvPr/>
        </p:nvSpPr>
        <p:spPr bwMode="auto">
          <a:xfrm>
            <a:off x="320675" y="5930900"/>
            <a:ext cx="6223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angle enclosed</a:t>
            </a:r>
            <a:r>
              <a:rPr lang="en-GB" sz="1400" b="1" dirty="0" smtClean="0"/>
              <a:t>     between molecular axis </a:t>
            </a:r>
            <a:r>
              <a:rPr lang="en-GB" sz="1400" dirty="0" smtClean="0"/>
              <a:t> a</a:t>
            </a:r>
            <a:r>
              <a:rPr lang="en-GB" sz="1400" b="1" dirty="0" smtClean="0"/>
              <a:t>nd  external field </a:t>
            </a:r>
            <a:endParaRPr lang="en-GB" sz="1400" b="1" dirty="0"/>
          </a:p>
        </p:txBody>
      </p: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385476" y="6230460"/>
            <a:ext cx="462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/>
              <a:t>( 1  </a:t>
            </a:r>
            <a:r>
              <a:rPr lang="de-DE" sz="1400" b="1" dirty="0">
                <a:latin typeface="Symbol" pitchFamily="18" charset="2"/>
              </a:rPr>
              <a:t>-  </a:t>
            </a:r>
            <a:r>
              <a:rPr lang="de-DE" sz="1400" b="1" dirty="0"/>
              <a:t>3 cos </a:t>
            </a:r>
            <a:r>
              <a:rPr lang="de-DE" sz="1400" b="1" baseline="30000" dirty="0"/>
              <a:t>2 </a:t>
            </a:r>
            <a:r>
              <a:rPr lang="de-DE" b="1" dirty="0">
                <a:latin typeface="Symbol" pitchFamily="18" charset="2"/>
              </a:rPr>
              <a:t>q </a:t>
            </a:r>
            <a:r>
              <a:rPr lang="de-DE" sz="1400" b="1" dirty="0"/>
              <a:t>)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489075" y="2605088"/>
            <a:ext cx="1347788" cy="1762125"/>
            <a:chOff x="3751" y="1633"/>
            <a:chExt cx="849" cy="1110"/>
          </a:xfrm>
        </p:grpSpPr>
        <p:sp>
          <p:nvSpPr>
            <p:cNvPr id="64554" name="Oval 64"/>
            <p:cNvSpPr>
              <a:spLocks noChangeArrowheads="1"/>
            </p:cNvSpPr>
            <p:nvPr/>
          </p:nvSpPr>
          <p:spPr bwMode="auto">
            <a:xfrm rot="10800000">
              <a:off x="3751" y="1985"/>
              <a:ext cx="849" cy="3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55" name="Line 65"/>
            <p:cNvSpPr>
              <a:spLocks noChangeShapeType="1"/>
            </p:cNvSpPr>
            <p:nvPr/>
          </p:nvSpPr>
          <p:spPr bwMode="auto">
            <a:xfrm rot="10800000" flipH="1" flipV="1">
              <a:off x="4174" y="1633"/>
              <a:ext cx="10" cy="11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951" y="2079"/>
              <a:ext cx="486" cy="198"/>
              <a:chOff x="4176" y="2322"/>
              <a:chExt cx="486" cy="198"/>
            </a:xfrm>
          </p:grpSpPr>
          <p:sp>
            <p:nvSpPr>
              <p:cNvPr id="64557" name="Line 67"/>
              <p:cNvSpPr>
                <a:spLocks noChangeShapeType="1"/>
              </p:cNvSpPr>
              <p:nvPr/>
            </p:nvSpPr>
            <p:spPr bwMode="auto">
              <a:xfrm flipV="1">
                <a:off x="4176" y="2421"/>
                <a:ext cx="486" cy="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4558" name="Line 68"/>
              <p:cNvSpPr>
                <a:spLocks noChangeShapeType="1"/>
              </p:cNvSpPr>
              <p:nvPr/>
            </p:nvSpPr>
            <p:spPr bwMode="auto">
              <a:xfrm flipV="1">
                <a:off x="4401" y="2322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90488" y="1455738"/>
            <a:ext cx="4371975" cy="4157662"/>
            <a:chOff x="2870" y="909"/>
            <a:chExt cx="2754" cy="2619"/>
          </a:xfrm>
        </p:grpSpPr>
        <p:grpSp>
          <p:nvGrpSpPr>
            <p:cNvPr id="5" name="Group 70"/>
            <p:cNvGrpSpPr>
              <a:grpSpLocks/>
            </p:cNvGrpSpPr>
            <p:nvPr/>
          </p:nvGrpSpPr>
          <p:grpSpPr bwMode="auto">
            <a:xfrm rot="1679565">
              <a:off x="2870" y="909"/>
              <a:ext cx="2754" cy="2619"/>
              <a:chOff x="2394" y="1701"/>
              <a:chExt cx="2754" cy="2619"/>
            </a:xfrm>
          </p:grpSpPr>
          <p:sp>
            <p:nvSpPr>
              <p:cNvPr id="64549" name="Oval 71"/>
              <p:cNvSpPr>
                <a:spLocks noChangeArrowheads="1"/>
              </p:cNvSpPr>
              <p:nvPr/>
            </p:nvSpPr>
            <p:spPr bwMode="auto">
              <a:xfrm>
                <a:off x="2394" y="1701"/>
                <a:ext cx="2754" cy="261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50" name="Oval 72"/>
              <p:cNvSpPr>
                <a:spLocks noChangeArrowheads="1"/>
              </p:cNvSpPr>
              <p:nvPr/>
            </p:nvSpPr>
            <p:spPr bwMode="auto">
              <a:xfrm>
                <a:off x="4859" y="2943"/>
                <a:ext cx="288" cy="27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5609" name="Oval 73"/>
              <p:cNvSpPr>
                <a:spLocks noChangeArrowheads="1"/>
              </p:cNvSpPr>
              <p:nvPr/>
            </p:nvSpPr>
            <p:spPr bwMode="auto">
              <a:xfrm>
                <a:off x="3771" y="2754"/>
                <a:ext cx="1062" cy="6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92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64552" name="Oval 74"/>
              <p:cNvSpPr>
                <a:spLocks noChangeArrowheads="1"/>
              </p:cNvSpPr>
              <p:nvPr/>
            </p:nvSpPr>
            <p:spPr bwMode="auto">
              <a:xfrm>
                <a:off x="4248" y="2907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53" name="Oval 75"/>
              <p:cNvSpPr>
                <a:spLocks noChangeArrowheads="1"/>
              </p:cNvSpPr>
              <p:nvPr/>
            </p:nvSpPr>
            <p:spPr bwMode="auto">
              <a:xfrm>
                <a:off x="4122" y="3213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64547" name="Line 76"/>
            <p:cNvSpPr>
              <a:spLocks noChangeShapeType="1"/>
            </p:cNvSpPr>
            <p:nvPr/>
          </p:nvSpPr>
          <p:spPr bwMode="auto">
            <a:xfrm flipH="1" flipV="1">
              <a:off x="4455" y="2223"/>
              <a:ext cx="270" cy="1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548" name="Line 77"/>
            <p:cNvSpPr>
              <a:spLocks noChangeShapeType="1"/>
            </p:cNvSpPr>
            <p:nvPr/>
          </p:nvSpPr>
          <p:spPr bwMode="auto">
            <a:xfrm flipH="1" flipV="1">
              <a:off x="4329" y="2286"/>
              <a:ext cx="126" cy="2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4522" name="Text Box 79"/>
          <p:cNvSpPr txBox="1">
            <a:spLocks noChangeArrowheads="1"/>
          </p:cNvSpPr>
          <p:nvPr/>
        </p:nvSpPr>
        <p:spPr bwMode="auto">
          <a:xfrm>
            <a:off x="1114425" y="704850"/>
            <a:ext cx="4283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m</a:t>
            </a:r>
            <a:r>
              <a:rPr lang="en-GB" sz="1400" b="1" dirty="0" smtClean="0">
                <a:solidFill>
                  <a:schemeClr val="accent2"/>
                </a:solidFill>
              </a:rPr>
              <a:t>agnetic moment || </a:t>
            </a:r>
            <a:r>
              <a:rPr lang="en-GB" sz="1400" dirty="0" smtClean="0">
                <a:solidFill>
                  <a:schemeClr val="accent2"/>
                </a:solidFill>
              </a:rPr>
              <a:t>nuclear angular momentum 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64523" name="Text Box 81"/>
          <p:cNvSpPr txBox="1">
            <a:spLocks noChangeArrowheads="1"/>
          </p:cNvSpPr>
          <p:nvPr/>
        </p:nvSpPr>
        <p:spPr bwMode="auto">
          <a:xfrm>
            <a:off x="3763963" y="3533775"/>
            <a:ext cx="377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smtClean="0"/>
              <a:t>e</a:t>
            </a:r>
            <a:r>
              <a:rPr lang="en-GB" sz="1400" b="1" dirty="0" smtClean="0"/>
              <a:t>lectron</a:t>
            </a:r>
            <a:endParaRPr lang="de-DE" sz="1400" b="1" dirty="0"/>
          </a:p>
        </p:txBody>
      </p:sp>
      <p:sp>
        <p:nvSpPr>
          <p:cNvPr id="65620" name="Text Box 84"/>
          <p:cNvSpPr txBox="1">
            <a:spLocks noChangeArrowheads="1"/>
          </p:cNvSpPr>
          <p:nvPr/>
        </p:nvSpPr>
        <p:spPr bwMode="auto">
          <a:xfrm>
            <a:off x="279400" y="5400675"/>
            <a:ext cx="462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1</a:t>
            </a:r>
            <a:r>
              <a:rPr lang="en-GB" b="1" dirty="0" smtClean="0">
                <a:solidFill>
                  <a:srgbClr val="FF3300"/>
                </a:solidFill>
              </a:rPr>
              <a:t>relaxation</a:t>
            </a:r>
            <a:endParaRPr lang="en-GB" b="1" dirty="0">
              <a:solidFill>
                <a:srgbClr val="FF3300"/>
              </a:solidFill>
            </a:endParaRP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 rot="5400000">
            <a:off x="6185694" y="2658269"/>
            <a:ext cx="1347787" cy="1762125"/>
            <a:chOff x="3751" y="1633"/>
            <a:chExt cx="849" cy="1110"/>
          </a:xfrm>
        </p:grpSpPr>
        <p:sp>
          <p:nvSpPr>
            <p:cNvPr id="64541" name="Oval 86"/>
            <p:cNvSpPr>
              <a:spLocks noChangeArrowheads="1"/>
            </p:cNvSpPr>
            <p:nvPr/>
          </p:nvSpPr>
          <p:spPr bwMode="auto">
            <a:xfrm rot="10800000">
              <a:off x="3751" y="1985"/>
              <a:ext cx="849" cy="3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42" name="Line 87"/>
            <p:cNvSpPr>
              <a:spLocks noChangeShapeType="1"/>
            </p:cNvSpPr>
            <p:nvPr/>
          </p:nvSpPr>
          <p:spPr bwMode="auto">
            <a:xfrm rot="10800000" flipH="1" flipV="1">
              <a:off x="4174" y="1633"/>
              <a:ext cx="10" cy="11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951" y="2079"/>
              <a:ext cx="486" cy="198"/>
              <a:chOff x="4176" y="2322"/>
              <a:chExt cx="486" cy="198"/>
            </a:xfrm>
          </p:grpSpPr>
          <p:sp>
            <p:nvSpPr>
              <p:cNvPr id="64544" name="Line 89"/>
              <p:cNvSpPr>
                <a:spLocks noChangeShapeType="1"/>
              </p:cNvSpPr>
              <p:nvPr/>
            </p:nvSpPr>
            <p:spPr bwMode="auto">
              <a:xfrm flipV="1">
                <a:off x="4176" y="2421"/>
                <a:ext cx="486" cy="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4545" name="Line 90"/>
              <p:cNvSpPr>
                <a:spLocks noChangeShapeType="1"/>
              </p:cNvSpPr>
              <p:nvPr/>
            </p:nvSpPr>
            <p:spPr bwMode="auto">
              <a:xfrm flipV="1">
                <a:off x="4401" y="2322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8" name="Group 91"/>
          <p:cNvGrpSpPr>
            <a:grpSpLocks/>
          </p:cNvGrpSpPr>
          <p:nvPr/>
        </p:nvGrpSpPr>
        <p:grpSpPr bwMode="auto">
          <a:xfrm rot="5400000">
            <a:off x="4785519" y="1510506"/>
            <a:ext cx="4371975" cy="4157663"/>
            <a:chOff x="2870" y="909"/>
            <a:chExt cx="2754" cy="2619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 rot="1679565">
              <a:off x="2870" y="909"/>
              <a:ext cx="2754" cy="2619"/>
              <a:chOff x="2394" y="1701"/>
              <a:chExt cx="2754" cy="2619"/>
            </a:xfrm>
          </p:grpSpPr>
          <p:sp>
            <p:nvSpPr>
              <p:cNvPr id="64536" name="Oval 93"/>
              <p:cNvSpPr>
                <a:spLocks noChangeArrowheads="1"/>
              </p:cNvSpPr>
              <p:nvPr/>
            </p:nvSpPr>
            <p:spPr bwMode="auto">
              <a:xfrm>
                <a:off x="2394" y="1701"/>
                <a:ext cx="2754" cy="2619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37" name="Oval 94"/>
              <p:cNvSpPr>
                <a:spLocks noChangeArrowheads="1"/>
              </p:cNvSpPr>
              <p:nvPr/>
            </p:nvSpPr>
            <p:spPr bwMode="auto">
              <a:xfrm>
                <a:off x="4859" y="2943"/>
                <a:ext cx="288" cy="27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5631" name="Oval 95"/>
              <p:cNvSpPr>
                <a:spLocks noChangeArrowheads="1"/>
              </p:cNvSpPr>
              <p:nvPr/>
            </p:nvSpPr>
            <p:spPr bwMode="auto">
              <a:xfrm>
                <a:off x="3771" y="2754"/>
                <a:ext cx="1062" cy="6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92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2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64539" name="Oval 96"/>
              <p:cNvSpPr>
                <a:spLocks noChangeArrowheads="1"/>
              </p:cNvSpPr>
              <p:nvPr/>
            </p:nvSpPr>
            <p:spPr bwMode="auto">
              <a:xfrm>
                <a:off x="4248" y="2907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64540" name="Oval 97"/>
              <p:cNvSpPr>
                <a:spLocks noChangeArrowheads="1"/>
              </p:cNvSpPr>
              <p:nvPr/>
            </p:nvSpPr>
            <p:spPr bwMode="auto">
              <a:xfrm>
                <a:off x="4122" y="3213"/>
                <a:ext cx="63" cy="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64534" name="Line 98"/>
            <p:cNvSpPr>
              <a:spLocks noChangeShapeType="1"/>
            </p:cNvSpPr>
            <p:nvPr/>
          </p:nvSpPr>
          <p:spPr bwMode="auto">
            <a:xfrm flipH="1" flipV="1">
              <a:off x="4455" y="2223"/>
              <a:ext cx="270" cy="1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535" name="Line 99"/>
            <p:cNvSpPr>
              <a:spLocks noChangeShapeType="1"/>
            </p:cNvSpPr>
            <p:nvPr/>
          </p:nvSpPr>
          <p:spPr bwMode="auto">
            <a:xfrm flipH="1" flipV="1">
              <a:off x="4329" y="2286"/>
              <a:ext cx="126" cy="2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5636" name="Text Box 100"/>
          <p:cNvSpPr txBox="1">
            <a:spLocks noChangeArrowheads="1"/>
          </p:cNvSpPr>
          <p:nvPr/>
        </p:nvSpPr>
        <p:spPr bwMode="auto">
          <a:xfrm>
            <a:off x="4824413" y="5387975"/>
            <a:ext cx="4625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2</a:t>
            </a:r>
            <a:r>
              <a:rPr lang="en-GB" dirty="0" smtClean="0">
                <a:solidFill>
                  <a:srgbClr val="FF3300"/>
                </a:solidFill>
              </a:rPr>
              <a:t>r</a:t>
            </a:r>
            <a:r>
              <a:rPr lang="en-GB" b="1" dirty="0" smtClean="0">
                <a:solidFill>
                  <a:srgbClr val="FF3300"/>
                </a:solidFill>
              </a:rPr>
              <a:t>elaxation</a:t>
            </a:r>
            <a:endParaRPr lang="en-GB" b="1" dirty="0">
              <a:solidFill>
                <a:srgbClr val="FF3300"/>
              </a:solidFill>
            </a:endParaRPr>
          </a:p>
        </p:txBody>
      </p: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8010548" y="3560763"/>
            <a:ext cx="1019178" cy="979487"/>
            <a:chOff x="5046" y="2243"/>
            <a:chExt cx="642" cy="617"/>
          </a:xfrm>
        </p:grpSpPr>
        <p:sp>
          <p:nvSpPr>
            <p:cNvPr id="64531" name="Arc 101"/>
            <p:cNvSpPr>
              <a:spLocks/>
            </p:cNvSpPr>
            <p:nvPr/>
          </p:nvSpPr>
          <p:spPr bwMode="auto">
            <a:xfrm rot="11228922" flipH="1">
              <a:off x="5046" y="2243"/>
              <a:ext cx="370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4532" name="Text Box 102"/>
            <p:cNvSpPr txBox="1">
              <a:spLocks noChangeArrowheads="1"/>
            </p:cNvSpPr>
            <p:nvPr/>
          </p:nvSpPr>
          <p:spPr bwMode="auto">
            <a:xfrm>
              <a:off x="5120" y="2666"/>
              <a:ext cx="5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err="1" smtClean="0"/>
                <a:t>x,y</a:t>
              </a:r>
              <a:r>
                <a:rPr lang="en-GB" sz="1400" b="1" dirty="0" smtClean="0"/>
                <a:t>- plain</a:t>
              </a:r>
              <a:endParaRPr lang="en-GB" sz="1400" b="1" dirty="0"/>
            </a:p>
          </p:txBody>
        </p:sp>
      </p:grpSp>
      <p:pic>
        <p:nvPicPr>
          <p:cNvPr id="64529" name="Picture 10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0" name="Rectangle 106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Electric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  Quadrupol </a:t>
            </a:r>
            <a:r>
              <a:rPr lang="de-DE" dirty="0" smtClean="0">
                <a:latin typeface="Arial" charset="0"/>
              </a:rPr>
              <a:t>M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oment  </a:t>
            </a:r>
            <a:r>
              <a:rPr lang="de-DE" baseline="30000" dirty="0" smtClean="0">
                <a:latin typeface="Arial" charset="0"/>
              </a:rPr>
              <a:t>11</a:t>
            </a:r>
            <a:r>
              <a:rPr lang="de-DE" dirty="0" smtClean="0">
                <a:latin typeface="Arial" charset="0"/>
              </a:rPr>
              <a:t>B , </a:t>
            </a:r>
            <a:r>
              <a:rPr lang="de-DE" sz="2400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de-DE" sz="2400" b="1" dirty="0" smtClean="0">
                <a:solidFill>
                  <a:srgbClr val="336699"/>
                </a:solidFill>
                <a:latin typeface="Arial" charset="0"/>
              </a:rPr>
              <a:t>N…</a:t>
            </a:r>
            <a:endParaRPr lang="de-DE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7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881063" y="638175"/>
            <a:ext cx="4333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Each coupling partner causes a doubling of splitting</a:t>
            </a:r>
            <a:r>
              <a:rPr lang="de-DE" sz="1400" dirty="0" smtClean="0">
                <a:solidFill>
                  <a:schemeClr val="tx1"/>
                </a:solidFill>
              </a:rPr>
              <a:t>.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872971" y="1022814"/>
            <a:ext cx="3633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Equal couplings  yield  Triplets, quartets ….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937820" y="3527580"/>
            <a:ext cx="599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Similar  coupling constants deliver  „pseudo triplets“ , „pseudo quartets“  </a:t>
            </a:r>
            <a:r>
              <a:rPr lang="de-DE" sz="1400" dirty="0" smtClean="0">
                <a:solidFill>
                  <a:schemeClr val="tx1"/>
                </a:solidFill>
              </a:rPr>
              <a:t>…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4662488" y="13589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4481513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4841875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4302125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4662488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5022850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4121150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4481513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841875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5202238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394176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4302125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4662488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5022850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547211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3762375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4121150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4481513" y="27082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464" name="Text Box 24"/>
          <p:cNvSpPr txBox="1">
            <a:spLocks noChangeArrowheads="1"/>
          </p:cNvSpPr>
          <p:nvPr/>
        </p:nvSpPr>
        <p:spPr bwMode="auto">
          <a:xfrm>
            <a:off x="4841875" y="27082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5292725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5651500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7" name="Text Box 27"/>
          <p:cNvSpPr txBox="1">
            <a:spLocks noChangeArrowheads="1"/>
          </p:cNvSpPr>
          <p:nvPr/>
        </p:nvSpPr>
        <p:spPr bwMode="auto">
          <a:xfrm>
            <a:off x="3581400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68" name="Text Box 28"/>
          <p:cNvSpPr txBox="1">
            <a:spLocks noChangeArrowheads="1"/>
          </p:cNvSpPr>
          <p:nvPr/>
        </p:nvSpPr>
        <p:spPr bwMode="auto">
          <a:xfrm>
            <a:off x="394017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69" name="Text Box 29"/>
          <p:cNvSpPr txBox="1">
            <a:spLocks noChangeArrowheads="1"/>
          </p:cNvSpPr>
          <p:nvPr/>
        </p:nvSpPr>
        <p:spPr bwMode="auto">
          <a:xfrm>
            <a:off x="4300538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7470" name="Text Box 30"/>
          <p:cNvSpPr txBox="1">
            <a:spLocks noChangeArrowheads="1"/>
          </p:cNvSpPr>
          <p:nvPr/>
        </p:nvSpPr>
        <p:spPr bwMode="auto">
          <a:xfrm>
            <a:off x="4660900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17471" name="Text Box 31"/>
          <p:cNvSpPr txBox="1">
            <a:spLocks noChangeArrowheads="1"/>
          </p:cNvSpPr>
          <p:nvPr/>
        </p:nvSpPr>
        <p:spPr bwMode="auto">
          <a:xfrm>
            <a:off x="5111750" y="29781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17472" name="Text Box 32"/>
          <p:cNvSpPr txBox="1">
            <a:spLocks noChangeArrowheads="1"/>
          </p:cNvSpPr>
          <p:nvPr/>
        </p:nvSpPr>
        <p:spPr bwMode="auto">
          <a:xfrm>
            <a:off x="547052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73" name="Text Box 33"/>
          <p:cNvSpPr txBox="1">
            <a:spLocks noChangeArrowheads="1"/>
          </p:cNvSpPr>
          <p:nvPr/>
        </p:nvSpPr>
        <p:spPr bwMode="auto">
          <a:xfrm>
            <a:off x="5832475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74" name="Text Box 34"/>
          <p:cNvSpPr txBox="1">
            <a:spLocks noChangeArrowheads="1"/>
          </p:cNvSpPr>
          <p:nvPr/>
        </p:nvSpPr>
        <p:spPr bwMode="auto">
          <a:xfrm>
            <a:off x="5396981" y="1366992"/>
            <a:ext cx="3815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Number of coupling partners  Pascal‘s triangle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7475" name="Text Box 35"/>
          <p:cNvSpPr txBox="1">
            <a:spLocks noChangeArrowheads="1"/>
          </p:cNvSpPr>
          <p:nvPr/>
        </p:nvSpPr>
        <p:spPr bwMode="auto">
          <a:xfrm>
            <a:off x="6462713" y="135890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317476" name="Text Box 36"/>
          <p:cNvSpPr txBox="1">
            <a:spLocks noChangeArrowheads="1"/>
          </p:cNvSpPr>
          <p:nvPr/>
        </p:nvSpPr>
        <p:spPr bwMode="auto">
          <a:xfrm>
            <a:off x="6462713" y="162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477" name="Text Box 37"/>
          <p:cNvSpPr txBox="1">
            <a:spLocks noChangeArrowheads="1"/>
          </p:cNvSpPr>
          <p:nvPr/>
        </p:nvSpPr>
        <p:spPr bwMode="auto">
          <a:xfrm>
            <a:off x="6462713" y="2168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478" name="Text Box 38"/>
          <p:cNvSpPr txBox="1">
            <a:spLocks noChangeArrowheads="1"/>
          </p:cNvSpPr>
          <p:nvPr/>
        </p:nvSpPr>
        <p:spPr bwMode="auto">
          <a:xfrm>
            <a:off x="6462713" y="18986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7479" name="Text Box 39"/>
          <p:cNvSpPr txBox="1">
            <a:spLocks noChangeArrowheads="1"/>
          </p:cNvSpPr>
          <p:nvPr/>
        </p:nvSpPr>
        <p:spPr bwMode="auto">
          <a:xfrm>
            <a:off x="6462713" y="243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480" name="Text Box 40"/>
          <p:cNvSpPr txBox="1">
            <a:spLocks noChangeArrowheads="1"/>
          </p:cNvSpPr>
          <p:nvPr/>
        </p:nvSpPr>
        <p:spPr bwMode="auto">
          <a:xfrm>
            <a:off x="6462713" y="27082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481" name="Text Box 41"/>
          <p:cNvSpPr txBox="1">
            <a:spLocks noChangeArrowheads="1"/>
          </p:cNvSpPr>
          <p:nvPr/>
        </p:nvSpPr>
        <p:spPr bwMode="auto">
          <a:xfrm>
            <a:off x="6462713" y="2978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482" name="Text Box 42"/>
          <p:cNvSpPr txBox="1">
            <a:spLocks noChangeArrowheads="1"/>
          </p:cNvSpPr>
          <p:nvPr/>
        </p:nvSpPr>
        <p:spPr bwMode="auto">
          <a:xfrm>
            <a:off x="6731000" y="2941638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Isopropyl</a:t>
            </a:r>
            <a:r>
              <a:rPr lang="de-DE" sz="14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7483" name="Text Box 43"/>
          <p:cNvSpPr txBox="1">
            <a:spLocks noChangeArrowheads="1"/>
          </p:cNvSpPr>
          <p:nvPr/>
        </p:nvSpPr>
        <p:spPr bwMode="auto">
          <a:xfrm>
            <a:off x="881063" y="1358900"/>
            <a:ext cx="2811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General multiplicity rule   = 2I + 1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17484" name="Group 44"/>
          <p:cNvGrpSpPr>
            <a:grpSpLocks/>
          </p:cNvGrpSpPr>
          <p:nvPr/>
        </p:nvGrpSpPr>
        <p:grpSpPr bwMode="auto">
          <a:xfrm>
            <a:off x="2141538" y="4149725"/>
            <a:ext cx="1800225" cy="2105025"/>
            <a:chOff x="1915" y="2614"/>
            <a:chExt cx="1134" cy="1326"/>
          </a:xfrm>
        </p:grpSpPr>
        <p:sp>
          <p:nvSpPr>
            <p:cNvPr id="317485" name="Line 45"/>
            <p:cNvSpPr>
              <a:spLocks noChangeShapeType="1"/>
            </p:cNvSpPr>
            <p:nvPr/>
          </p:nvSpPr>
          <p:spPr bwMode="auto">
            <a:xfrm>
              <a:off x="1915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6" name="Line 46"/>
            <p:cNvSpPr>
              <a:spLocks noChangeShapeType="1"/>
            </p:cNvSpPr>
            <p:nvPr/>
          </p:nvSpPr>
          <p:spPr bwMode="auto">
            <a:xfrm>
              <a:off x="2369" y="2954"/>
              <a:ext cx="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7" name="Line 47"/>
            <p:cNvSpPr>
              <a:spLocks noChangeShapeType="1"/>
            </p:cNvSpPr>
            <p:nvPr/>
          </p:nvSpPr>
          <p:spPr bwMode="auto">
            <a:xfrm>
              <a:off x="2596" y="2954"/>
              <a:ext cx="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88" name="AutoShape 48"/>
            <p:cNvSpPr>
              <a:spLocks/>
            </p:cNvSpPr>
            <p:nvPr/>
          </p:nvSpPr>
          <p:spPr bwMode="auto">
            <a:xfrm rot="16200000">
              <a:off x="2340" y="2643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89" name="Freeform 49"/>
            <p:cNvSpPr>
              <a:spLocks/>
            </p:cNvSpPr>
            <p:nvPr/>
          </p:nvSpPr>
          <p:spPr bwMode="auto">
            <a:xfrm>
              <a:off x="2256" y="3011"/>
              <a:ext cx="510" cy="435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78" y="407"/>
                </a:cxn>
                <a:cxn ang="0">
                  <a:pos x="226" y="246"/>
                </a:cxn>
                <a:cxn ang="0">
                  <a:pos x="283" y="132"/>
                </a:cxn>
                <a:cxn ang="0">
                  <a:pos x="340" y="19"/>
                </a:cxn>
                <a:cxn ang="0">
                  <a:pos x="510" y="19"/>
                </a:cxn>
              </a:cxnLst>
              <a:rect l="0" t="0" r="r" b="b"/>
              <a:pathLst>
                <a:path w="510" h="435">
                  <a:moveTo>
                    <a:pt x="0" y="416"/>
                  </a:moveTo>
                  <a:cubicBezTo>
                    <a:pt x="30" y="415"/>
                    <a:pt x="140" y="435"/>
                    <a:pt x="178" y="407"/>
                  </a:cubicBezTo>
                  <a:cubicBezTo>
                    <a:pt x="216" y="379"/>
                    <a:pt x="208" y="292"/>
                    <a:pt x="226" y="246"/>
                  </a:cubicBezTo>
                  <a:cubicBezTo>
                    <a:pt x="244" y="200"/>
                    <a:pt x="264" y="170"/>
                    <a:pt x="283" y="132"/>
                  </a:cubicBezTo>
                  <a:cubicBezTo>
                    <a:pt x="302" y="94"/>
                    <a:pt x="302" y="38"/>
                    <a:pt x="340" y="19"/>
                  </a:cubicBezTo>
                  <a:cubicBezTo>
                    <a:pt x="378" y="0"/>
                    <a:pt x="491" y="19"/>
                    <a:pt x="510" y="1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0" name="Text Box 50"/>
            <p:cNvSpPr txBox="1">
              <a:spLocks noChangeArrowheads="1"/>
            </p:cNvSpPr>
            <p:nvPr/>
          </p:nvSpPr>
          <p:spPr bwMode="auto">
            <a:xfrm>
              <a:off x="2426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17491" name="Group 51"/>
          <p:cNvGrpSpPr>
            <a:grpSpLocks/>
          </p:cNvGrpSpPr>
          <p:nvPr/>
        </p:nvGrpSpPr>
        <p:grpSpPr bwMode="auto">
          <a:xfrm>
            <a:off x="250825" y="4598988"/>
            <a:ext cx="1800225" cy="1655762"/>
            <a:chOff x="612" y="2897"/>
            <a:chExt cx="1134" cy="1043"/>
          </a:xfrm>
        </p:grpSpPr>
        <p:sp>
          <p:nvSpPr>
            <p:cNvPr id="317492" name="Line 52"/>
            <p:cNvSpPr>
              <a:spLocks noChangeShapeType="1"/>
            </p:cNvSpPr>
            <p:nvPr/>
          </p:nvSpPr>
          <p:spPr bwMode="auto">
            <a:xfrm>
              <a:off x="612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3" name="Line 53"/>
            <p:cNvSpPr>
              <a:spLocks noChangeShapeType="1"/>
            </p:cNvSpPr>
            <p:nvPr/>
          </p:nvSpPr>
          <p:spPr bwMode="auto">
            <a:xfrm>
              <a:off x="1179" y="323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4" name="Line 54"/>
            <p:cNvSpPr>
              <a:spLocks noChangeShapeType="1"/>
            </p:cNvSpPr>
            <p:nvPr/>
          </p:nvSpPr>
          <p:spPr bwMode="auto">
            <a:xfrm>
              <a:off x="1406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5" name="Line 55"/>
            <p:cNvSpPr>
              <a:spLocks noChangeShapeType="1"/>
            </p:cNvSpPr>
            <p:nvPr/>
          </p:nvSpPr>
          <p:spPr bwMode="auto">
            <a:xfrm>
              <a:off x="952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6" name="AutoShape 56"/>
            <p:cNvSpPr>
              <a:spLocks/>
            </p:cNvSpPr>
            <p:nvPr/>
          </p:nvSpPr>
          <p:spPr bwMode="auto">
            <a:xfrm rot="16200000">
              <a:off x="924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97" name="AutoShape 57"/>
            <p:cNvSpPr>
              <a:spLocks/>
            </p:cNvSpPr>
            <p:nvPr/>
          </p:nvSpPr>
          <p:spPr bwMode="auto">
            <a:xfrm rot="16200000">
              <a:off x="1151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498" name="Freeform 58"/>
            <p:cNvSpPr>
              <a:spLocks/>
            </p:cNvSpPr>
            <p:nvPr/>
          </p:nvSpPr>
          <p:spPr bwMode="auto">
            <a:xfrm>
              <a:off x="782" y="3237"/>
              <a:ext cx="794" cy="28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170" y="1086"/>
                </a:cxn>
                <a:cxn ang="0">
                  <a:pos x="227" y="916"/>
                </a:cxn>
                <a:cxn ang="0">
                  <a:pos x="256" y="846"/>
                </a:cxn>
                <a:cxn ang="0">
                  <a:pos x="340" y="803"/>
                </a:cxn>
                <a:cxn ang="0">
                  <a:pos x="432" y="790"/>
                </a:cxn>
                <a:cxn ang="0">
                  <a:pos x="525" y="716"/>
                </a:cxn>
                <a:cxn ang="0">
                  <a:pos x="497" y="762"/>
                </a:cxn>
                <a:cxn ang="0">
                  <a:pos x="567" y="633"/>
                </a:cxn>
                <a:cxn ang="0">
                  <a:pos x="571" y="456"/>
                </a:cxn>
                <a:cxn ang="0">
                  <a:pos x="624" y="349"/>
                </a:cxn>
                <a:cxn ang="0">
                  <a:pos x="794" y="292"/>
                </a:cxn>
                <a:cxn ang="0">
                  <a:pos x="850" y="66"/>
                </a:cxn>
                <a:cxn ang="0">
                  <a:pos x="964" y="9"/>
                </a:cxn>
                <a:cxn ang="0">
                  <a:pos x="1077" y="9"/>
                </a:cxn>
              </a:cxnLst>
              <a:rect l="0" t="0" r="r" b="b"/>
              <a:pathLst>
                <a:path w="1077" h="1143">
                  <a:moveTo>
                    <a:pt x="0" y="1143"/>
                  </a:moveTo>
                  <a:cubicBezTo>
                    <a:pt x="66" y="1133"/>
                    <a:pt x="132" y="1124"/>
                    <a:pt x="170" y="1086"/>
                  </a:cubicBezTo>
                  <a:cubicBezTo>
                    <a:pt x="208" y="1048"/>
                    <a:pt x="213" y="956"/>
                    <a:pt x="227" y="916"/>
                  </a:cubicBezTo>
                  <a:cubicBezTo>
                    <a:pt x="241" y="876"/>
                    <a:pt x="237" y="865"/>
                    <a:pt x="256" y="846"/>
                  </a:cubicBezTo>
                  <a:cubicBezTo>
                    <a:pt x="275" y="827"/>
                    <a:pt x="311" y="812"/>
                    <a:pt x="340" y="803"/>
                  </a:cubicBezTo>
                  <a:cubicBezTo>
                    <a:pt x="369" y="794"/>
                    <a:pt x="401" y="804"/>
                    <a:pt x="432" y="790"/>
                  </a:cubicBezTo>
                  <a:cubicBezTo>
                    <a:pt x="463" y="776"/>
                    <a:pt x="514" y="721"/>
                    <a:pt x="525" y="716"/>
                  </a:cubicBezTo>
                  <a:cubicBezTo>
                    <a:pt x="536" y="711"/>
                    <a:pt x="490" y="776"/>
                    <a:pt x="497" y="762"/>
                  </a:cubicBezTo>
                  <a:cubicBezTo>
                    <a:pt x="504" y="748"/>
                    <a:pt x="555" y="684"/>
                    <a:pt x="567" y="633"/>
                  </a:cubicBezTo>
                  <a:cubicBezTo>
                    <a:pt x="579" y="582"/>
                    <a:pt x="562" y="503"/>
                    <a:pt x="571" y="456"/>
                  </a:cubicBezTo>
                  <a:cubicBezTo>
                    <a:pt x="580" y="409"/>
                    <a:pt x="587" y="376"/>
                    <a:pt x="624" y="349"/>
                  </a:cubicBezTo>
                  <a:cubicBezTo>
                    <a:pt x="661" y="322"/>
                    <a:pt x="756" y="339"/>
                    <a:pt x="794" y="292"/>
                  </a:cubicBezTo>
                  <a:cubicBezTo>
                    <a:pt x="832" y="245"/>
                    <a:pt x="822" y="113"/>
                    <a:pt x="850" y="66"/>
                  </a:cubicBezTo>
                  <a:cubicBezTo>
                    <a:pt x="878" y="19"/>
                    <a:pt x="926" y="18"/>
                    <a:pt x="964" y="9"/>
                  </a:cubicBezTo>
                  <a:cubicBezTo>
                    <a:pt x="1002" y="0"/>
                    <a:pt x="1058" y="9"/>
                    <a:pt x="1077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499" name="Text Box 59"/>
            <p:cNvSpPr txBox="1">
              <a:spLocks noChangeArrowheads="1"/>
            </p:cNvSpPr>
            <p:nvPr/>
          </p:nvSpPr>
          <p:spPr bwMode="auto">
            <a:xfrm>
              <a:off x="1066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17500" name="Group 60"/>
          <p:cNvGrpSpPr>
            <a:grpSpLocks/>
          </p:cNvGrpSpPr>
          <p:nvPr/>
        </p:nvGrpSpPr>
        <p:grpSpPr bwMode="auto">
          <a:xfrm>
            <a:off x="4121150" y="4598988"/>
            <a:ext cx="1800225" cy="1655762"/>
            <a:chOff x="2596" y="2897"/>
            <a:chExt cx="1134" cy="1043"/>
          </a:xfrm>
        </p:grpSpPr>
        <p:sp>
          <p:nvSpPr>
            <p:cNvPr id="317501" name="Line 61"/>
            <p:cNvSpPr>
              <a:spLocks noChangeShapeType="1"/>
            </p:cNvSpPr>
            <p:nvPr/>
          </p:nvSpPr>
          <p:spPr bwMode="auto">
            <a:xfrm>
              <a:off x="2596" y="3691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2" name="Line 62"/>
            <p:cNvSpPr>
              <a:spLocks noChangeShapeType="1"/>
            </p:cNvSpPr>
            <p:nvPr/>
          </p:nvSpPr>
          <p:spPr bwMode="auto">
            <a:xfrm>
              <a:off x="3163" y="323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3" name="Line 63"/>
            <p:cNvSpPr>
              <a:spLocks noChangeShapeType="1"/>
            </p:cNvSpPr>
            <p:nvPr/>
          </p:nvSpPr>
          <p:spPr bwMode="auto">
            <a:xfrm>
              <a:off x="3390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4" name="Line 64"/>
            <p:cNvSpPr>
              <a:spLocks noChangeShapeType="1"/>
            </p:cNvSpPr>
            <p:nvPr/>
          </p:nvSpPr>
          <p:spPr bwMode="auto">
            <a:xfrm>
              <a:off x="2936" y="346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5" name="AutoShape 65"/>
            <p:cNvSpPr>
              <a:spLocks/>
            </p:cNvSpPr>
            <p:nvPr/>
          </p:nvSpPr>
          <p:spPr bwMode="auto">
            <a:xfrm rot="16200000">
              <a:off x="2908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6" name="AutoShape 66"/>
            <p:cNvSpPr>
              <a:spLocks/>
            </p:cNvSpPr>
            <p:nvPr/>
          </p:nvSpPr>
          <p:spPr bwMode="auto">
            <a:xfrm rot="16200000">
              <a:off x="3135" y="2926"/>
              <a:ext cx="283" cy="2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7" name="Freeform 67"/>
            <p:cNvSpPr>
              <a:spLocks/>
            </p:cNvSpPr>
            <p:nvPr/>
          </p:nvSpPr>
          <p:spPr bwMode="auto">
            <a:xfrm>
              <a:off x="2766" y="3237"/>
              <a:ext cx="794" cy="28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170" y="1086"/>
                </a:cxn>
                <a:cxn ang="0">
                  <a:pos x="227" y="916"/>
                </a:cxn>
                <a:cxn ang="0">
                  <a:pos x="256" y="846"/>
                </a:cxn>
                <a:cxn ang="0">
                  <a:pos x="340" y="803"/>
                </a:cxn>
                <a:cxn ang="0">
                  <a:pos x="432" y="790"/>
                </a:cxn>
                <a:cxn ang="0">
                  <a:pos x="525" y="716"/>
                </a:cxn>
                <a:cxn ang="0">
                  <a:pos x="497" y="762"/>
                </a:cxn>
                <a:cxn ang="0">
                  <a:pos x="567" y="633"/>
                </a:cxn>
                <a:cxn ang="0">
                  <a:pos x="571" y="456"/>
                </a:cxn>
                <a:cxn ang="0">
                  <a:pos x="624" y="349"/>
                </a:cxn>
                <a:cxn ang="0">
                  <a:pos x="794" y="292"/>
                </a:cxn>
                <a:cxn ang="0">
                  <a:pos x="850" y="66"/>
                </a:cxn>
                <a:cxn ang="0">
                  <a:pos x="964" y="9"/>
                </a:cxn>
                <a:cxn ang="0">
                  <a:pos x="1077" y="9"/>
                </a:cxn>
              </a:cxnLst>
              <a:rect l="0" t="0" r="r" b="b"/>
              <a:pathLst>
                <a:path w="1077" h="1143">
                  <a:moveTo>
                    <a:pt x="0" y="1143"/>
                  </a:moveTo>
                  <a:cubicBezTo>
                    <a:pt x="66" y="1133"/>
                    <a:pt x="132" y="1124"/>
                    <a:pt x="170" y="1086"/>
                  </a:cubicBezTo>
                  <a:cubicBezTo>
                    <a:pt x="208" y="1048"/>
                    <a:pt x="213" y="956"/>
                    <a:pt x="227" y="916"/>
                  </a:cubicBezTo>
                  <a:cubicBezTo>
                    <a:pt x="241" y="876"/>
                    <a:pt x="237" y="865"/>
                    <a:pt x="256" y="846"/>
                  </a:cubicBezTo>
                  <a:cubicBezTo>
                    <a:pt x="275" y="827"/>
                    <a:pt x="311" y="812"/>
                    <a:pt x="340" y="803"/>
                  </a:cubicBezTo>
                  <a:cubicBezTo>
                    <a:pt x="369" y="794"/>
                    <a:pt x="401" y="804"/>
                    <a:pt x="432" y="790"/>
                  </a:cubicBezTo>
                  <a:cubicBezTo>
                    <a:pt x="463" y="776"/>
                    <a:pt x="514" y="721"/>
                    <a:pt x="525" y="716"/>
                  </a:cubicBezTo>
                  <a:cubicBezTo>
                    <a:pt x="536" y="711"/>
                    <a:pt x="490" y="776"/>
                    <a:pt x="497" y="762"/>
                  </a:cubicBezTo>
                  <a:cubicBezTo>
                    <a:pt x="504" y="748"/>
                    <a:pt x="555" y="684"/>
                    <a:pt x="567" y="633"/>
                  </a:cubicBezTo>
                  <a:cubicBezTo>
                    <a:pt x="579" y="582"/>
                    <a:pt x="562" y="503"/>
                    <a:pt x="571" y="456"/>
                  </a:cubicBezTo>
                  <a:cubicBezTo>
                    <a:pt x="580" y="409"/>
                    <a:pt x="587" y="376"/>
                    <a:pt x="624" y="349"/>
                  </a:cubicBezTo>
                  <a:cubicBezTo>
                    <a:pt x="661" y="322"/>
                    <a:pt x="756" y="339"/>
                    <a:pt x="794" y="292"/>
                  </a:cubicBezTo>
                  <a:cubicBezTo>
                    <a:pt x="832" y="245"/>
                    <a:pt x="822" y="113"/>
                    <a:pt x="850" y="66"/>
                  </a:cubicBezTo>
                  <a:cubicBezTo>
                    <a:pt x="878" y="19"/>
                    <a:pt x="926" y="18"/>
                    <a:pt x="964" y="9"/>
                  </a:cubicBezTo>
                  <a:cubicBezTo>
                    <a:pt x="1002" y="0"/>
                    <a:pt x="1058" y="9"/>
                    <a:pt x="1077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7508" name="Text Box 68"/>
            <p:cNvSpPr txBox="1">
              <a:spLocks noChangeArrowheads="1"/>
            </p:cNvSpPr>
            <p:nvPr/>
          </p:nvSpPr>
          <p:spPr bwMode="auto">
            <a:xfrm>
              <a:off x="3050" y="374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17509" name="Group 69"/>
          <p:cNvGrpSpPr>
            <a:grpSpLocks/>
          </p:cNvGrpSpPr>
          <p:nvPr/>
        </p:nvGrpSpPr>
        <p:grpSpPr bwMode="auto">
          <a:xfrm>
            <a:off x="6011863" y="5049838"/>
            <a:ext cx="3330575" cy="1144587"/>
            <a:chOff x="3787" y="3181"/>
            <a:chExt cx="2098" cy="721"/>
          </a:xfrm>
        </p:grpSpPr>
        <p:grpSp>
          <p:nvGrpSpPr>
            <p:cNvPr id="317510" name="Group 70"/>
            <p:cNvGrpSpPr>
              <a:grpSpLocks/>
            </p:cNvGrpSpPr>
            <p:nvPr/>
          </p:nvGrpSpPr>
          <p:grpSpPr bwMode="auto">
            <a:xfrm>
              <a:off x="3787" y="3181"/>
              <a:ext cx="1134" cy="721"/>
              <a:chOff x="4524" y="2614"/>
              <a:chExt cx="1134" cy="1546"/>
            </a:xfrm>
          </p:grpSpPr>
          <p:sp>
            <p:nvSpPr>
              <p:cNvPr id="317511" name="Line 71"/>
              <p:cNvSpPr>
                <a:spLocks noChangeShapeType="1"/>
              </p:cNvSpPr>
              <p:nvPr/>
            </p:nvSpPr>
            <p:spPr bwMode="auto">
              <a:xfrm>
                <a:off x="4524" y="36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2" name="Line 72"/>
              <p:cNvSpPr>
                <a:spLocks noChangeShapeType="1"/>
              </p:cNvSpPr>
              <p:nvPr/>
            </p:nvSpPr>
            <p:spPr bwMode="auto">
              <a:xfrm>
                <a:off x="4978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3" name="Line 73"/>
              <p:cNvSpPr>
                <a:spLocks noChangeShapeType="1"/>
              </p:cNvSpPr>
              <p:nvPr/>
            </p:nvSpPr>
            <p:spPr bwMode="auto">
              <a:xfrm>
                <a:off x="5205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4" name="AutoShape 74"/>
              <p:cNvSpPr>
                <a:spLocks/>
              </p:cNvSpPr>
              <p:nvPr/>
            </p:nvSpPr>
            <p:spPr bwMode="auto">
              <a:xfrm rot="16200000">
                <a:off x="4949" y="2643"/>
                <a:ext cx="283" cy="22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515" name="Freeform 75"/>
              <p:cNvSpPr>
                <a:spLocks/>
              </p:cNvSpPr>
              <p:nvPr/>
            </p:nvSpPr>
            <p:spPr bwMode="auto">
              <a:xfrm>
                <a:off x="4865" y="3011"/>
                <a:ext cx="510" cy="435"/>
              </a:xfrm>
              <a:custGeom>
                <a:avLst/>
                <a:gdLst/>
                <a:ahLst/>
                <a:cxnLst>
                  <a:cxn ang="0">
                    <a:pos x="0" y="416"/>
                  </a:cxn>
                  <a:cxn ang="0">
                    <a:pos x="178" y="407"/>
                  </a:cxn>
                  <a:cxn ang="0">
                    <a:pos x="226" y="246"/>
                  </a:cxn>
                  <a:cxn ang="0">
                    <a:pos x="283" y="132"/>
                  </a:cxn>
                  <a:cxn ang="0">
                    <a:pos x="340" y="19"/>
                  </a:cxn>
                  <a:cxn ang="0">
                    <a:pos x="510" y="19"/>
                  </a:cxn>
                </a:cxnLst>
                <a:rect l="0" t="0" r="r" b="b"/>
                <a:pathLst>
                  <a:path w="510" h="435">
                    <a:moveTo>
                      <a:pt x="0" y="416"/>
                    </a:moveTo>
                    <a:cubicBezTo>
                      <a:pt x="30" y="415"/>
                      <a:pt x="140" y="435"/>
                      <a:pt x="178" y="407"/>
                    </a:cubicBezTo>
                    <a:cubicBezTo>
                      <a:pt x="216" y="379"/>
                      <a:pt x="208" y="292"/>
                      <a:pt x="226" y="246"/>
                    </a:cubicBezTo>
                    <a:cubicBezTo>
                      <a:pt x="244" y="200"/>
                      <a:pt x="264" y="170"/>
                      <a:pt x="283" y="132"/>
                    </a:cubicBezTo>
                    <a:cubicBezTo>
                      <a:pt x="302" y="94"/>
                      <a:pt x="302" y="38"/>
                      <a:pt x="340" y="19"/>
                    </a:cubicBezTo>
                    <a:cubicBezTo>
                      <a:pt x="378" y="0"/>
                      <a:pt x="491" y="19"/>
                      <a:pt x="510" y="19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6" name="Text Box 76"/>
              <p:cNvSpPr txBox="1">
                <a:spLocks noChangeArrowheads="1"/>
              </p:cNvSpPr>
              <p:nvPr/>
            </p:nvSpPr>
            <p:spPr bwMode="auto">
              <a:xfrm>
                <a:off x="5035" y="3748"/>
                <a:ext cx="17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317517" name="Group 77"/>
            <p:cNvGrpSpPr>
              <a:grpSpLocks/>
            </p:cNvGrpSpPr>
            <p:nvPr/>
          </p:nvGrpSpPr>
          <p:grpSpPr bwMode="auto">
            <a:xfrm>
              <a:off x="4751" y="3181"/>
              <a:ext cx="1134" cy="721"/>
              <a:chOff x="4524" y="2614"/>
              <a:chExt cx="1134" cy="1546"/>
            </a:xfrm>
          </p:grpSpPr>
          <p:sp>
            <p:nvSpPr>
              <p:cNvPr id="317518" name="Line 78"/>
              <p:cNvSpPr>
                <a:spLocks noChangeShapeType="1"/>
              </p:cNvSpPr>
              <p:nvPr/>
            </p:nvSpPr>
            <p:spPr bwMode="auto">
              <a:xfrm>
                <a:off x="4524" y="3691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19" name="Line 79"/>
              <p:cNvSpPr>
                <a:spLocks noChangeShapeType="1"/>
              </p:cNvSpPr>
              <p:nvPr/>
            </p:nvSpPr>
            <p:spPr bwMode="auto">
              <a:xfrm>
                <a:off x="4978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0" name="Line 80"/>
              <p:cNvSpPr>
                <a:spLocks noChangeShapeType="1"/>
              </p:cNvSpPr>
              <p:nvPr/>
            </p:nvSpPr>
            <p:spPr bwMode="auto">
              <a:xfrm>
                <a:off x="5205" y="2954"/>
                <a:ext cx="0" cy="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1" name="AutoShape 81"/>
              <p:cNvSpPr>
                <a:spLocks/>
              </p:cNvSpPr>
              <p:nvPr/>
            </p:nvSpPr>
            <p:spPr bwMode="auto">
              <a:xfrm rot="16200000">
                <a:off x="4949" y="2643"/>
                <a:ext cx="283" cy="22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522" name="Freeform 82"/>
              <p:cNvSpPr>
                <a:spLocks/>
              </p:cNvSpPr>
              <p:nvPr/>
            </p:nvSpPr>
            <p:spPr bwMode="auto">
              <a:xfrm>
                <a:off x="4865" y="3011"/>
                <a:ext cx="510" cy="435"/>
              </a:xfrm>
              <a:custGeom>
                <a:avLst/>
                <a:gdLst/>
                <a:ahLst/>
                <a:cxnLst>
                  <a:cxn ang="0">
                    <a:pos x="0" y="416"/>
                  </a:cxn>
                  <a:cxn ang="0">
                    <a:pos x="178" y="407"/>
                  </a:cxn>
                  <a:cxn ang="0">
                    <a:pos x="226" y="246"/>
                  </a:cxn>
                  <a:cxn ang="0">
                    <a:pos x="283" y="132"/>
                  </a:cxn>
                  <a:cxn ang="0">
                    <a:pos x="340" y="19"/>
                  </a:cxn>
                  <a:cxn ang="0">
                    <a:pos x="510" y="19"/>
                  </a:cxn>
                </a:cxnLst>
                <a:rect l="0" t="0" r="r" b="b"/>
                <a:pathLst>
                  <a:path w="510" h="435">
                    <a:moveTo>
                      <a:pt x="0" y="416"/>
                    </a:moveTo>
                    <a:cubicBezTo>
                      <a:pt x="30" y="415"/>
                      <a:pt x="140" y="435"/>
                      <a:pt x="178" y="407"/>
                    </a:cubicBezTo>
                    <a:cubicBezTo>
                      <a:pt x="216" y="379"/>
                      <a:pt x="208" y="292"/>
                      <a:pt x="226" y="246"/>
                    </a:cubicBezTo>
                    <a:cubicBezTo>
                      <a:pt x="244" y="200"/>
                      <a:pt x="264" y="170"/>
                      <a:pt x="283" y="132"/>
                    </a:cubicBezTo>
                    <a:cubicBezTo>
                      <a:pt x="302" y="94"/>
                      <a:pt x="302" y="38"/>
                      <a:pt x="340" y="19"/>
                    </a:cubicBezTo>
                    <a:cubicBezTo>
                      <a:pt x="378" y="0"/>
                      <a:pt x="491" y="19"/>
                      <a:pt x="510" y="19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523" name="Text Box 83"/>
              <p:cNvSpPr txBox="1">
                <a:spLocks noChangeArrowheads="1"/>
              </p:cNvSpPr>
              <p:nvPr/>
            </p:nvSpPr>
            <p:spPr bwMode="auto">
              <a:xfrm>
                <a:off x="5035" y="3748"/>
                <a:ext cx="17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317524" name="Rectangle 84"/>
            <p:cNvSpPr>
              <a:spLocks noChangeArrowheads="1"/>
            </p:cNvSpPr>
            <p:nvPr/>
          </p:nvSpPr>
          <p:spPr bwMode="auto">
            <a:xfrm>
              <a:off x="4638" y="3521"/>
              <a:ext cx="340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17527" name="Picture 87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87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 rot="5400000">
            <a:off x="2564321" y="889143"/>
            <a:ext cx="1439863" cy="1466850"/>
            <a:chOff x="610" y="768"/>
            <a:chExt cx="907" cy="924"/>
          </a:xfrm>
        </p:grpSpPr>
        <p:sp>
          <p:nvSpPr>
            <p:cNvPr id="65577" name="Oval 37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8" name="Line 38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1656948" y="3101441"/>
            <a:ext cx="1270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42573" y="3095091"/>
            <a:ext cx="1439863" cy="1466850"/>
            <a:chOff x="610" y="768"/>
            <a:chExt cx="907" cy="924"/>
          </a:xfrm>
        </p:grpSpPr>
        <p:sp>
          <p:nvSpPr>
            <p:cNvPr id="65575" name="Oval 5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6" name="Line 6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560486" y="3606266"/>
            <a:ext cx="3962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7410048" y="2677579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5914623" y="2677579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10800000">
            <a:off x="923523" y="3152241"/>
            <a:ext cx="1439863" cy="1466850"/>
            <a:chOff x="610" y="768"/>
            <a:chExt cx="907" cy="924"/>
          </a:xfrm>
        </p:grpSpPr>
        <p:sp>
          <p:nvSpPr>
            <p:cNvPr id="65573" name="Oval 12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4" name="Line 13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546" name="Line 24"/>
          <p:cNvSpPr>
            <a:spLocks noChangeShapeType="1"/>
          </p:cNvSpPr>
          <p:nvPr/>
        </p:nvSpPr>
        <p:spPr bwMode="auto">
          <a:xfrm flipV="1">
            <a:off x="1741203" y="923274"/>
            <a:ext cx="1270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26828" y="916924"/>
            <a:ext cx="1439863" cy="1466850"/>
            <a:chOff x="610" y="768"/>
            <a:chExt cx="907" cy="924"/>
          </a:xfrm>
        </p:grpSpPr>
        <p:sp>
          <p:nvSpPr>
            <p:cNvPr id="65571" name="Oval 26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2" name="Line 27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548" name="Line 28"/>
          <p:cNvSpPr>
            <a:spLocks noChangeShapeType="1"/>
          </p:cNvSpPr>
          <p:nvPr/>
        </p:nvSpPr>
        <p:spPr bwMode="auto">
          <a:xfrm flipV="1">
            <a:off x="4617753" y="2104374"/>
            <a:ext cx="3962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>
            <a:off x="6765641" y="1188386"/>
            <a:ext cx="146050" cy="928688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>
            <a:off x="6764053" y="1177274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10800000">
            <a:off x="1007778" y="974074"/>
            <a:ext cx="1439863" cy="1466850"/>
            <a:chOff x="610" y="768"/>
            <a:chExt cx="907" cy="924"/>
          </a:xfrm>
        </p:grpSpPr>
        <p:sp>
          <p:nvSpPr>
            <p:cNvPr id="65569" name="Oval 32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0" name="Line 33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rot="5400000">
            <a:off x="2559560" y="893905"/>
            <a:ext cx="1439862" cy="1466850"/>
            <a:chOff x="610" y="768"/>
            <a:chExt cx="907" cy="924"/>
          </a:xfrm>
        </p:grpSpPr>
        <p:sp>
          <p:nvSpPr>
            <p:cNvPr id="65567" name="Oval 40"/>
            <p:cNvSpPr>
              <a:spLocks noChangeArrowheads="1"/>
            </p:cNvSpPr>
            <p:nvPr/>
          </p:nvSpPr>
          <p:spPr bwMode="auto">
            <a:xfrm>
              <a:off x="610" y="785"/>
              <a:ext cx="907" cy="90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8" name="Line 41"/>
            <p:cNvSpPr>
              <a:spLocks noChangeShapeType="1"/>
            </p:cNvSpPr>
            <p:nvPr/>
          </p:nvSpPr>
          <p:spPr bwMode="auto">
            <a:xfrm flipV="1">
              <a:off x="1060" y="768"/>
              <a:ext cx="8" cy="47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508" name="Line 44"/>
          <p:cNvSpPr>
            <a:spLocks noChangeShapeType="1"/>
          </p:cNvSpPr>
          <p:nvPr/>
        </p:nvSpPr>
        <p:spPr bwMode="auto">
          <a:xfrm rot="5400000" flipV="1">
            <a:off x="3457173" y="3225266"/>
            <a:ext cx="12700" cy="7556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rot="5400000" flipV="1">
            <a:off x="3457173" y="3277654"/>
            <a:ext cx="12700" cy="755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5555" name="Text Box 46"/>
          <p:cNvSpPr txBox="1">
            <a:spLocks noChangeArrowheads="1"/>
          </p:cNvSpPr>
          <p:nvPr/>
        </p:nvSpPr>
        <p:spPr bwMode="auto">
          <a:xfrm>
            <a:off x="3439828" y="496938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 dirty="0"/>
              <a:t>1</a:t>
            </a:r>
            <a:r>
              <a:rPr lang="en-GB" sz="1400" b="1" dirty="0"/>
              <a:t>H</a:t>
            </a:r>
          </a:p>
        </p:txBody>
      </p:sp>
      <p:sp>
        <p:nvSpPr>
          <p:cNvPr id="65556" name="Text Box 47"/>
          <p:cNvSpPr txBox="1">
            <a:spLocks noChangeArrowheads="1"/>
          </p:cNvSpPr>
          <p:nvPr/>
        </p:nvSpPr>
        <p:spPr bwMode="auto">
          <a:xfrm>
            <a:off x="6106728" y="516188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 dirty="0"/>
              <a:t>1</a:t>
            </a:r>
            <a:r>
              <a:rPr lang="en-GB" sz="1400" b="1" dirty="0"/>
              <a:t>H</a:t>
            </a: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1010836" y="2580741"/>
            <a:ext cx="225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aseline="30000" dirty="0" smtClean="0"/>
              <a:t>14</a:t>
            </a:r>
            <a:r>
              <a:rPr lang="en-GB" sz="1400" dirty="0" smtClean="0"/>
              <a:t>N</a:t>
            </a:r>
            <a:r>
              <a:rPr lang="en-GB" sz="1400" b="1" dirty="0" smtClean="0"/>
              <a:t>  (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</a:t>
            </a:r>
            <a:r>
              <a:rPr lang="en-US" sz="1400" b="1" dirty="0" smtClean="0"/>
              <a:t>) relaxation</a:t>
            </a:r>
            <a:endParaRPr lang="en-US" sz="1400" b="1" dirty="0"/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196823" y="2595029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baseline="30000"/>
              <a:t>1</a:t>
            </a:r>
            <a:r>
              <a:rPr lang="en-GB" sz="1400" b="1"/>
              <a:t>H</a:t>
            </a:r>
          </a:p>
        </p:txBody>
      </p:sp>
      <p:sp>
        <p:nvSpPr>
          <p:cNvPr id="62516" name="Freeform 52"/>
          <p:cNvSpPr>
            <a:spLocks/>
          </p:cNvSpPr>
          <p:nvPr/>
        </p:nvSpPr>
        <p:spPr bwMode="auto">
          <a:xfrm>
            <a:off x="5752698" y="2774416"/>
            <a:ext cx="2093913" cy="865188"/>
          </a:xfrm>
          <a:custGeom>
            <a:avLst/>
            <a:gdLst/>
            <a:ahLst/>
            <a:cxnLst>
              <a:cxn ang="0">
                <a:pos x="0" y="1033"/>
              </a:cxn>
              <a:cxn ang="0">
                <a:pos x="142" y="883"/>
              </a:cxn>
              <a:cxn ang="0">
                <a:pos x="226" y="741"/>
              </a:cxn>
              <a:cxn ang="0">
                <a:pos x="326" y="482"/>
              </a:cxn>
              <a:cxn ang="0">
                <a:pos x="418" y="198"/>
              </a:cxn>
              <a:cxn ang="0">
                <a:pos x="484" y="65"/>
              </a:cxn>
              <a:cxn ang="0">
                <a:pos x="559" y="15"/>
              </a:cxn>
              <a:cxn ang="0">
                <a:pos x="668" y="32"/>
              </a:cxn>
              <a:cxn ang="0">
                <a:pos x="768" y="207"/>
              </a:cxn>
              <a:cxn ang="0">
                <a:pos x="885" y="482"/>
              </a:cxn>
              <a:cxn ang="0">
                <a:pos x="985" y="724"/>
              </a:cxn>
              <a:cxn ang="0">
                <a:pos x="1085" y="875"/>
              </a:cxn>
              <a:cxn ang="0">
                <a:pos x="1194" y="967"/>
              </a:cxn>
              <a:cxn ang="0">
                <a:pos x="1319" y="1025"/>
              </a:cxn>
              <a:cxn ang="0">
                <a:pos x="0" y="1033"/>
              </a:cxn>
            </a:cxnLst>
            <a:rect l="0" t="0" r="r" b="b"/>
            <a:pathLst>
              <a:path w="1319" h="1046">
                <a:moveTo>
                  <a:pt x="0" y="1033"/>
                </a:moveTo>
                <a:lnTo>
                  <a:pt x="142" y="883"/>
                </a:lnTo>
                <a:cubicBezTo>
                  <a:pt x="180" y="834"/>
                  <a:pt x="195" y="808"/>
                  <a:pt x="226" y="741"/>
                </a:cubicBezTo>
                <a:cubicBezTo>
                  <a:pt x="257" y="674"/>
                  <a:pt x="294" y="572"/>
                  <a:pt x="326" y="482"/>
                </a:cubicBezTo>
                <a:cubicBezTo>
                  <a:pt x="358" y="392"/>
                  <a:pt x="392" y="268"/>
                  <a:pt x="418" y="198"/>
                </a:cubicBezTo>
                <a:cubicBezTo>
                  <a:pt x="444" y="128"/>
                  <a:pt x="460" y="96"/>
                  <a:pt x="484" y="65"/>
                </a:cubicBezTo>
                <a:cubicBezTo>
                  <a:pt x="508" y="34"/>
                  <a:pt x="528" y="20"/>
                  <a:pt x="559" y="15"/>
                </a:cubicBezTo>
                <a:cubicBezTo>
                  <a:pt x="590" y="10"/>
                  <a:pt x="633" y="0"/>
                  <a:pt x="668" y="32"/>
                </a:cubicBezTo>
                <a:cubicBezTo>
                  <a:pt x="703" y="64"/>
                  <a:pt x="732" y="132"/>
                  <a:pt x="768" y="207"/>
                </a:cubicBezTo>
                <a:cubicBezTo>
                  <a:pt x="804" y="282"/>
                  <a:pt x="849" y="396"/>
                  <a:pt x="885" y="482"/>
                </a:cubicBezTo>
                <a:cubicBezTo>
                  <a:pt x="921" y="568"/>
                  <a:pt x="952" y="659"/>
                  <a:pt x="985" y="724"/>
                </a:cubicBezTo>
                <a:cubicBezTo>
                  <a:pt x="1018" y="789"/>
                  <a:pt x="1050" y="834"/>
                  <a:pt x="1085" y="875"/>
                </a:cubicBezTo>
                <a:cubicBezTo>
                  <a:pt x="1120" y="916"/>
                  <a:pt x="1155" y="942"/>
                  <a:pt x="1194" y="967"/>
                </a:cubicBezTo>
                <a:lnTo>
                  <a:pt x="1319" y="1025"/>
                </a:lnTo>
                <a:cubicBezTo>
                  <a:pt x="1120" y="1036"/>
                  <a:pt x="209" y="1046"/>
                  <a:pt x="0" y="1033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38000"/>
                </a:schemeClr>
              </a:gs>
              <a:gs pos="100000">
                <a:schemeClr val="accent1">
                  <a:alpha val="62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696895" y="4670259"/>
            <a:ext cx="225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aseline="30000" dirty="0" smtClean="0"/>
              <a:t>14</a:t>
            </a:r>
            <a:r>
              <a:rPr lang="en-GB" sz="1400" dirty="0" smtClean="0"/>
              <a:t>N</a:t>
            </a:r>
            <a:r>
              <a:rPr lang="en-GB" sz="1400" b="1" dirty="0" smtClean="0"/>
              <a:t>  (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 ) </a:t>
            </a:r>
            <a:r>
              <a:rPr lang="en-GB" sz="1400" b="1" dirty="0" smtClean="0"/>
              <a:t>decoupling</a:t>
            </a:r>
            <a:endParaRPr lang="en-GB" sz="1400" b="1" dirty="0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646461" y="2675991"/>
            <a:ext cx="209550" cy="941388"/>
            <a:chOff x="4176" y="3488"/>
            <a:chExt cx="132" cy="593"/>
          </a:xfrm>
        </p:grpSpPr>
        <p:sp>
          <p:nvSpPr>
            <p:cNvPr id="65565" name="AutoShape 54"/>
            <p:cNvSpPr>
              <a:spLocks noChangeArrowheads="1"/>
            </p:cNvSpPr>
            <p:nvPr/>
          </p:nvSpPr>
          <p:spPr bwMode="auto">
            <a:xfrm>
              <a:off x="4216" y="3496"/>
              <a:ext cx="92" cy="585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6" name="AutoShape 55"/>
            <p:cNvSpPr>
              <a:spLocks noChangeArrowheads="1"/>
            </p:cNvSpPr>
            <p:nvPr/>
          </p:nvSpPr>
          <p:spPr bwMode="auto">
            <a:xfrm>
              <a:off x="4176" y="3488"/>
              <a:ext cx="92" cy="5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556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4" name="Rectangle 60"/>
          <p:cNvSpPr>
            <a:spLocks noChangeArrowheads="1"/>
          </p:cNvSpPr>
          <p:nvPr/>
        </p:nvSpPr>
        <p:spPr bwMode="auto">
          <a:xfrm>
            <a:off x="-389106" y="165371"/>
            <a:ext cx="7548664" cy="4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Relaxation and Scalar Coupling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 / </a:t>
            </a:r>
            <a:r>
              <a:rPr lang="en-GB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N, </a:t>
            </a:r>
            <a:r>
              <a:rPr lang="en-GB" baseline="30000" dirty="0" smtClean="0">
                <a:latin typeface="Arial" charset="0"/>
              </a:rPr>
              <a:t>11</a:t>
            </a:r>
            <a:r>
              <a:rPr lang="en-GB" dirty="0" smtClean="0">
                <a:latin typeface="Arial" charset="0"/>
              </a:rPr>
              <a:t>B</a:t>
            </a:r>
          </a:p>
          <a:p>
            <a:pPr algn="ctr"/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26159" y="469478"/>
            <a:ext cx="35699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baseline="30000" dirty="0" smtClean="0"/>
              <a:t>14</a:t>
            </a:r>
            <a:r>
              <a:rPr lang="en-GB" sz="1400" b="1" dirty="0" smtClean="0"/>
              <a:t>N  (</a:t>
            </a:r>
            <a:r>
              <a:rPr lang="en-GB" sz="1400" dirty="0" smtClean="0"/>
              <a:t>3 states</a:t>
            </a:r>
            <a:r>
              <a:rPr lang="en-GB" sz="1400" b="1" dirty="0" smtClean="0"/>
              <a:t> I=1   </a:t>
            </a:r>
            <a:r>
              <a:rPr lang="en-GB" sz="1400" baseline="30000" dirty="0" smtClean="0"/>
              <a:t>11</a:t>
            </a:r>
            <a:r>
              <a:rPr lang="en-GB" sz="1400" dirty="0" smtClean="0"/>
              <a:t>B  (4  states  I=3/2) </a:t>
            </a:r>
            <a:r>
              <a:rPr lang="en-GB" sz="1400" b="1" dirty="0" smtClean="0"/>
              <a:t>) </a:t>
            </a:r>
            <a:endParaRPr lang="en-GB" sz="1400" b="1" dirty="0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6753546" y="1165916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6693612" y="2668152"/>
            <a:ext cx="146050" cy="92868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46" name="Picture 9" descr="pyr4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 t="38811" b="9933"/>
          <a:stretch>
            <a:fillRect/>
          </a:stretch>
        </p:blipFill>
        <p:spPr bwMode="auto">
          <a:xfrm>
            <a:off x="2378742" y="4191010"/>
            <a:ext cx="3698459" cy="13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/>
          <a:srcRect l="7841" t="26772" r="7841" b="48819"/>
          <a:stretch>
            <a:fillRect/>
          </a:stretch>
        </p:blipFill>
        <p:spPr bwMode="auto">
          <a:xfrm>
            <a:off x="2242255" y="5736647"/>
            <a:ext cx="3870936" cy="13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/>
          <a:srcRect l="28410" t="44182" r="6123" b="8749"/>
          <a:stretch>
            <a:fillRect/>
          </a:stretch>
        </p:blipFill>
        <p:spPr bwMode="auto">
          <a:xfrm>
            <a:off x="6256697" y="4194927"/>
            <a:ext cx="2887303" cy="17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6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9157E-6 L -0.07604 2.8915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285E-7 L 0.07882 -1.48285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2482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3392E-6 L -0.00139 0.10727 " pathEditMode="relative" rAng="0" ptsTypes="AA">
                                      <p:cBhvr>
                                        <p:cTn id="67" dur="4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7247E-6 L 0.16458 -0.00186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85 L -0.16354 7.04356E-7 " pathEditMode="relative" rAng="0" ptsTypes="AA">
                                      <p:cBhvr>
                                        <p:cTn id="79" dur="4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625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2516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4124E-7 L -0.00156 -0.0319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2" grpId="0" animBg="1"/>
      <p:bldP spid="62482" grpId="1" animBg="1"/>
      <p:bldP spid="62482" grpId="2" animBg="1"/>
      <p:bldP spid="62482" grpId="3" animBg="1"/>
      <p:bldP spid="62472" grpId="0" animBg="1"/>
      <p:bldP spid="62473" grpId="0" animBg="1"/>
      <p:bldP spid="62473" grpId="1" animBg="1"/>
      <p:bldP spid="62473" grpId="2" animBg="1"/>
      <p:bldP spid="62474" grpId="0" animBg="1"/>
      <p:bldP spid="62474" grpId="1" animBg="1"/>
      <p:bldP spid="62474" grpId="2" animBg="1"/>
      <p:bldP spid="62493" grpId="0" animBg="1"/>
      <p:bldP spid="62494" grpId="0" animBg="1"/>
      <p:bldP spid="62508" grpId="0" animBg="1"/>
      <p:bldP spid="62509" grpId="0" animBg="1"/>
      <p:bldP spid="62513" grpId="0"/>
      <p:bldP spid="62514" grpId="0"/>
      <p:bldP spid="62516" grpId="0" animBg="1"/>
      <p:bldP spid="62516" grpId="1" animBg="1"/>
      <p:bldP spid="62516" grpId="2" animBg="1"/>
      <p:bldP spid="62516" grpId="3" animBg="1"/>
      <p:bldP spid="62517" grpId="0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py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60000" contrast="84000"/>
          </a:blip>
          <a:srcRect/>
          <a:stretch>
            <a:fillRect/>
          </a:stretch>
        </p:blipFill>
        <p:spPr>
          <a:xfrm>
            <a:off x="1519238" y="2508250"/>
            <a:ext cx="8081962" cy="4349750"/>
          </a:xfrm>
          <a:noFill/>
        </p:spPr>
      </p:pic>
      <p:pic>
        <p:nvPicPr>
          <p:cNvPr id="31747" name="Picture 3" descr="PYR3"/>
          <p:cNvPicPr>
            <a:picLocks noChangeArrowheads="1"/>
          </p:cNvPicPr>
          <p:nvPr/>
        </p:nvPicPr>
        <p:blipFill>
          <a:blip r:embed="rId4">
            <a:lum bright="-42000" contrast="66000"/>
          </a:blip>
          <a:srcRect t="11909" b="10323"/>
          <a:stretch>
            <a:fillRect/>
          </a:stretch>
        </p:blipFill>
        <p:spPr bwMode="auto">
          <a:xfrm>
            <a:off x="541338" y="2894013"/>
            <a:ext cx="35988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11238" y="482600"/>
            <a:ext cx="2757487" cy="928688"/>
            <a:chOff x="594" y="279"/>
            <a:chExt cx="1737" cy="585"/>
          </a:xfrm>
        </p:grpSpPr>
        <p:pic>
          <p:nvPicPr>
            <p:cNvPr id="11309" name="Picture 5" descr="PYR2"/>
            <p:cNvPicPr>
              <a:picLocks noChangeArrowheads="1"/>
            </p:cNvPicPr>
            <p:nvPr/>
          </p:nvPicPr>
          <p:blipFill>
            <a:blip r:embed="rId5">
              <a:lum bright="-30000" contrast="48000"/>
            </a:blip>
            <a:srcRect l="23625" t="65504" r="20752" b="9528"/>
            <a:stretch>
              <a:fillRect/>
            </a:stretch>
          </p:blipFill>
          <p:spPr bwMode="auto">
            <a:xfrm>
              <a:off x="666" y="279"/>
              <a:ext cx="1568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0" name="Rectangle 6"/>
            <p:cNvSpPr>
              <a:spLocks noChangeArrowheads="1"/>
            </p:cNvSpPr>
            <p:nvPr/>
          </p:nvSpPr>
          <p:spPr bwMode="auto">
            <a:xfrm>
              <a:off x="594" y="837"/>
              <a:ext cx="1737" cy="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6577013" y="795338"/>
          <a:ext cx="1317625" cy="1374775"/>
        </p:xfrm>
        <a:graphic>
          <a:graphicData uri="http://schemas.openxmlformats.org/presentationml/2006/ole">
            <p:oleObj spid="_x0000_s497673" name="CS ChemDraw Drawing" r:id="rId6" imgW="7323667" imgH="7636933" progId="ChemDraw.Document.6.0">
              <p:embed/>
            </p:oleObj>
          </a:graphicData>
        </a:graphic>
      </p:graphicFrame>
      <p:pic>
        <p:nvPicPr>
          <p:cNvPr id="31753" name="Picture 9" descr="pyr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lum bright="-94000" contrast="100000"/>
          </a:blip>
          <a:srcRect t="38811" b="9933"/>
          <a:stretch>
            <a:fillRect/>
          </a:stretch>
        </p:blipFill>
        <p:spPr>
          <a:xfrm>
            <a:off x="209550" y="1341438"/>
            <a:ext cx="4114800" cy="1490662"/>
          </a:xfr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75013" y="5973763"/>
            <a:ext cx="1314450" cy="4143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580313" y="277812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H</a:t>
            </a:r>
            <a:r>
              <a:rPr lang="de-DE" sz="1200" b="1" baseline="-25000"/>
              <a:t>m</a:t>
            </a:r>
            <a:endParaRPr lang="de-DE" sz="1200" b="1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394450" y="2630488"/>
            <a:ext cx="354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H</a:t>
            </a:r>
            <a:r>
              <a:rPr lang="de-DE" sz="1200" b="1" baseline="-25000"/>
              <a:t>o</a:t>
            </a:r>
            <a:endParaRPr lang="de-DE" sz="1200" b="1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794125" y="56451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/>
              <a:t>NH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28775" y="2286000"/>
            <a:ext cx="1200150" cy="500063"/>
            <a:chOff x="4185" y="486"/>
            <a:chExt cx="756" cy="315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185" y="486"/>
              <a:ext cx="738" cy="315"/>
              <a:chOff x="1062" y="1728"/>
              <a:chExt cx="738" cy="315"/>
            </a:xfrm>
          </p:grpSpPr>
          <p:sp>
            <p:nvSpPr>
              <p:cNvPr id="11305" name="Line 16"/>
              <p:cNvSpPr>
                <a:spLocks noChangeShapeType="1"/>
              </p:cNvSpPr>
              <p:nvPr/>
            </p:nvSpPr>
            <p:spPr bwMode="auto">
              <a:xfrm>
                <a:off x="1440" y="1737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6" name="Line 17"/>
              <p:cNvSpPr>
                <a:spLocks noChangeShapeType="1"/>
              </p:cNvSpPr>
              <p:nvPr/>
            </p:nvSpPr>
            <p:spPr bwMode="auto">
              <a:xfrm>
                <a:off x="1800" y="1746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7" name="Line 18"/>
              <p:cNvSpPr>
                <a:spLocks noChangeShapeType="1"/>
              </p:cNvSpPr>
              <p:nvPr/>
            </p:nvSpPr>
            <p:spPr bwMode="auto">
              <a:xfrm>
                <a:off x="1062" y="1728"/>
                <a:ext cx="0" cy="29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08" name="Line 19"/>
              <p:cNvSpPr>
                <a:spLocks noChangeShapeType="1"/>
              </p:cNvSpPr>
              <p:nvPr/>
            </p:nvSpPr>
            <p:spPr bwMode="auto">
              <a:xfrm flipH="1">
                <a:off x="1062" y="2043"/>
                <a:ext cx="73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303" name="Text Box 20"/>
            <p:cNvSpPr txBox="1">
              <a:spLocks noChangeArrowheads="1"/>
            </p:cNvSpPr>
            <p:nvPr/>
          </p:nvSpPr>
          <p:spPr bwMode="auto">
            <a:xfrm>
              <a:off x="4185" y="603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2"/>
                  </a:solidFill>
                </a:rPr>
                <a:t>50 Hz</a:t>
              </a:r>
            </a:p>
          </p:txBody>
        </p:sp>
        <p:sp>
          <p:nvSpPr>
            <p:cNvPr id="11304" name="Text Box 21"/>
            <p:cNvSpPr txBox="1">
              <a:spLocks noChangeArrowheads="1"/>
            </p:cNvSpPr>
            <p:nvPr/>
          </p:nvSpPr>
          <p:spPr bwMode="auto">
            <a:xfrm>
              <a:off x="4554" y="6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2"/>
                  </a:solidFill>
                </a:rPr>
                <a:t>50 Hz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14488" y="2557463"/>
            <a:ext cx="1171575" cy="531812"/>
            <a:chOff x="2799" y="441"/>
            <a:chExt cx="738" cy="335"/>
          </a:xfrm>
        </p:grpSpPr>
        <p:sp>
          <p:nvSpPr>
            <p:cNvPr id="11298" name="Line 23"/>
            <p:cNvSpPr>
              <a:spLocks noChangeShapeType="1"/>
            </p:cNvSpPr>
            <p:nvPr/>
          </p:nvSpPr>
          <p:spPr bwMode="auto">
            <a:xfrm>
              <a:off x="3537" y="450"/>
              <a:ext cx="0" cy="2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9" name="Line 24"/>
            <p:cNvSpPr>
              <a:spLocks noChangeShapeType="1"/>
            </p:cNvSpPr>
            <p:nvPr/>
          </p:nvSpPr>
          <p:spPr bwMode="auto">
            <a:xfrm>
              <a:off x="2799" y="441"/>
              <a:ext cx="0" cy="29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0" name="Line 25"/>
            <p:cNvSpPr>
              <a:spLocks noChangeShapeType="1"/>
            </p:cNvSpPr>
            <p:nvPr/>
          </p:nvSpPr>
          <p:spPr bwMode="auto">
            <a:xfrm flipH="1">
              <a:off x="2799" y="747"/>
              <a:ext cx="73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1" name="Text Box 26"/>
            <p:cNvSpPr txBox="1">
              <a:spLocks noChangeArrowheads="1"/>
            </p:cNvSpPr>
            <p:nvPr/>
          </p:nvSpPr>
          <p:spPr bwMode="auto">
            <a:xfrm>
              <a:off x="2961" y="603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rgbClr val="FF3300"/>
                  </a:solidFill>
                </a:rPr>
                <a:t>100 Hz</a:t>
              </a:r>
            </a:p>
          </p:txBody>
        </p:sp>
      </p:grp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434263" y="1146175"/>
            <a:ext cx="1484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>
                <a:solidFill>
                  <a:schemeClr val="accent2"/>
                </a:solidFill>
              </a:rPr>
              <a:t>14</a:t>
            </a:r>
            <a:r>
              <a:rPr lang="de-DE" sz="1200" b="1">
                <a:solidFill>
                  <a:schemeClr val="accent2"/>
                </a:solidFill>
              </a:rPr>
              <a:t>N   I = 1   99.6%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434263" y="1646238"/>
            <a:ext cx="1484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>
                <a:solidFill>
                  <a:srgbClr val="FF3300"/>
                </a:solidFill>
              </a:rPr>
              <a:t>15</a:t>
            </a:r>
            <a:r>
              <a:rPr lang="de-DE" sz="1200" b="1">
                <a:solidFill>
                  <a:srgbClr val="FF3300"/>
                </a:solidFill>
              </a:rPr>
              <a:t>N   I = ½    0.4 %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155950" y="3495675"/>
            <a:ext cx="1484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baseline="30000" dirty="0">
                <a:solidFill>
                  <a:schemeClr val="accent2"/>
                </a:solidFill>
              </a:rPr>
              <a:t>14</a:t>
            </a:r>
            <a:r>
              <a:rPr lang="de-DE" sz="1200" b="1" dirty="0">
                <a:solidFill>
                  <a:schemeClr val="accent2"/>
                </a:solidFill>
              </a:rPr>
              <a:t>N   </a:t>
            </a:r>
            <a:r>
              <a:rPr lang="en-GB" sz="1200" dirty="0" smtClean="0">
                <a:solidFill>
                  <a:schemeClr val="accent2"/>
                </a:solidFill>
              </a:rPr>
              <a:t>decoupled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pic>
        <p:nvPicPr>
          <p:cNvPr id="31774" name="Picture 30" descr="PYR4"/>
          <p:cNvPicPr>
            <a:picLocks noChangeArrowheads="1"/>
          </p:cNvPicPr>
          <p:nvPr/>
        </p:nvPicPr>
        <p:blipFill>
          <a:blip r:embed="rId8">
            <a:lum bright="-30000" contrast="48000"/>
          </a:blip>
          <a:srcRect t="53992" b="10719"/>
          <a:stretch>
            <a:fillRect/>
          </a:stretch>
        </p:blipFill>
        <p:spPr bwMode="auto">
          <a:xfrm>
            <a:off x="350838" y="4287838"/>
            <a:ext cx="35988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5" name="Line 31"/>
          <p:cNvSpPr>
            <a:spLocks noChangeShapeType="1"/>
          </p:cNvSpPr>
          <p:nvPr/>
        </p:nvSpPr>
        <p:spPr bwMode="auto">
          <a:xfrm flipH="1">
            <a:off x="7519988" y="1498600"/>
            <a:ext cx="2762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7286625" y="1169988"/>
            <a:ext cx="219075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7286625" y="917575"/>
            <a:ext cx="161925" cy="252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6753225" y="1693863"/>
            <a:ext cx="138113" cy="2428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6891338" y="1693863"/>
            <a:ext cx="338137" cy="123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7229475" y="1527175"/>
            <a:ext cx="252413" cy="285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7477125" y="879475"/>
            <a:ext cx="1484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err="1" smtClean="0">
                <a:solidFill>
                  <a:schemeClr val="accent2"/>
                </a:solidFill>
              </a:rPr>
              <a:t>e</a:t>
            </a:r>
            <a:r>
              <a:rPr lang="en-GB" sz="1200" b="1" dirty="0" err="1" smtClean="0">
                <a:solidFill>
                  <a:schemeClr val="accent2"/>
                </a:solidFill>
              </a:rPr>
              <a:t>lectr</a:t>
            </a:r>
            <a:r>
              <a:rPr lang="en-GB" sz="1200" b="1" dirty="0" smtClean="0">
                <a:solidFill>
                  <a:schemeClr val="accent2"/>
                </a:solidFill>
              </a:rPr>
              <a:t>. </a:t>
            </a:r>
            <a:r>
              <a:rPr lang="en-GB" sz="1200" b="1" dirty="0" err="1" smtClean="0">
                <a:solidFill>
                  <a:schemeClr val="accent2"/>
                </a:solidFill>
              </a:rPr>
              <a:t>quadrupol</a:t>
            </a:r>
            <a:r>
              <a:rPr lang="en-GB" sz="1200" b="1" dirty="0" smtClean="0">
                <a:solidFill>
                  <a:schemeClr val="accent2"/>
                </a:solidFill>
              </a:rPr>
              <a:t>.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24050" y="5124450"/>
            <a:ext cx="442913" cy="385763"/>
            <a:chOff x="1212" y="3228"/>
            <a:chExt cx="279" cy="243"/>
          </a:xfrm>
        </p:grpSpPr>
        <p:sp>
          <p:nvSpPr>
            <p:cNvPr id="11292" name="Line 39"/>
            <p:cNvSpPr>
              <a:spLocks noChangeShapeType="1"/>
            </p:cNvSpPr>
            <p:nvPr/>
          </p:nvSpPr>
          <p:spPr bwMode="auto">
            <a:xfrm>
              <a:off x="1353" y="3228"/>
              <a:ext cx="0" cy="2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Line 40"/>
            <p:cNvSpPr>
              <a:spLocks noChangeShapeType="1"/>
            </p:cNvSpPr>
            <p:nvPr/>
          </p:nvSpPr>
          <p:spPr bwMode="auto">
            <a:xfrm>
              <a:off x="1416" y="3309"/>
              <a:ext cx="3" cy="1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auto">
            <a:xfrm>
              <a:off x="1284" y="3303"/>
              <a:ext cx="3" cy="1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1488" y="3363"/>
              <a:ext cx="3" cy="1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Line 43"/>
            <p:cNvSpPr>
              <a:spLocks noChangeShapeType="1"/>
            </p:cNvSpPr>
            <p:nvPr/>
          </p:nvSpPr>
          <p:spPr bwMode="auto">
            <a:xfrm>
              <a:off x="1212" y="3366"/>
              <a:ext cx="3" cy="1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Line 44"/>
            <p:cNvSpPr>
              <a:spLocks noChangeShapeType="1"/>
            </p:cNvSpPr>
            <p:nvPr/>
          </p:nvSpPr>
          <p:spPr bwMode="auto">
            <a:xfrm>
              <a:off x="1212" y="3471"/>
              <a:ext cx="2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290" name="Picture 46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Rectangle 47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15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N-,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14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N- 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H- </a:t>
            </a:r>
            <a:r>
              <a:rPr lang="en-GB" dirty="0" smtClean="0">
                <a:latin typeface="Arial" charset="0"/>
              </a:rPr>
              <a:t>Couplings</a:t>
            </a:r>
            <a:r>
              <a:rPr lang="en-GB" sz="2400" b="1" dirty="0" err="1" smtClean="0">
                <a:solidFill>
                  <a:srgbClr val="336699"/>
                </a:solidFill>
                <a:latin typeface="Arial" charset="0"/>
              </a:rPr>
              <a:t>Pyrrol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 in DMSO</a:t>
            </a:r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/>
      <p:bldP spid="31756" grpId="0"/>
      <p:bldP spid="31757" grpId="0"/>
      <p:bldP spid="31771" grpId="0"/>
      <p:bldP spid="31772" grpId="0"/>
      <p:bldP spid="31773" grpId="0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499735" name="CS ChemDraw Drawing" r:id="rId4" imgW="5486400" imgH="6350000" progId="ChemDraw.Document.6.0">
              <p:embed/>
            </p:oleObj>
          </a:graphicData>
        </a:graphic>
      </p:graphicFrame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1008063" y="2419350"/>
          <a:ext cx="1733550" cy="698500"/>
        </p:xfrm>
        <a:graphic>
          <a:graphicData uri="http://schemas.openxmlformats.org/presentationml/2006/ole">
            <p:oleObj spid="_x0000_s499736" name="CS ChemDraw Drawing" r:id="rId5" imgW="7321639" imgH="2955701" progId="ChemDraw.Document.6.0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985838" y="4256088"/>
          <a:ext cx="1804987" cy="728662"/>
        </p:xfrm>
        <a:graphic>
          <a:graphicData uri="http://schemas.openxmlformats.org/presentationml/2006/ole">
            <p:oleObj spid="_x0000_s499737" name="CS ChemDraw Drawing" r:id="rId6" imgW="7315200" imgH="2959443" progId="ChemDraw.Document.6.0">
              <p:embed/>
            </p:oleObj>
          </a:graphicData>
        </a:graphic>
      </p:graphicFrame>
      <p:pic>
        <p:nvPicPr>
          <p:cNvPr id="310278" name="Picture 6" descr="ib2_1h"/>
          <p:cNvPicPr>
            <a:picLocks noChangeAspect="1" noChangeArrowheads="1"/>
          </p:cNvPicPr>
          <p:nvPr/>
        </p:nvPicPr>
        <p:blipFill>
          <a:blip r:embed="rId7">
            <a:lum bright="-60000" contrast="78000"/>
          </a:blip>
          <a:srcRect/>
          <a:stretch>
            <a:fillRect/>
          </a:stretch>
        </p:blipFill>
        <p:spPr bwMode="auto">
          <a:xfrm>
            <a:off x="4559300" y="1566863"/>
            <a:ext cx="8926513" cy="2058987"/>
          </a:xfrm>
          <a:prstGeom prst="rect">
            <a:avLst/>
          </a:prstGeom>
          <a:noFill/>
        </p:spPr>
      </p:pic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8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9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pic>
        <p:nvPicPr>
          <p:cNvPr id="310285" name="Picture 13" descr="FAB1"/>
          <p:cNvPicPr>
            <a:picLocks noChangeAspect="1" noChangeArrowheads="1"/>
          </p:cNvPicPr>
          <p:nvPr/>
        </p:nvPicPr>
        <p:blipFill>
          <a:blip r:embed="rId11">
            <a:lum bright="-60000" contrast="78000"/>
          </a:blip>
          <a:srcRect/>
          <a:stretch>
            <a:fillRect/>
          </a:stretch>
        </p:blipFill>
        <p:spPr bwMode="auto">
          <a:xfrm>
            <a:off x="4559300" y="3625850"/>
            <a:ext cx="4584700" cy="1522413"/>
          </a:xfrm>
          <a:prstGeom prst="rect">
            <a:avLst/>
          </a:prstGeom>
          <a:noFill/>
        </p:spPr>
      </p:pic>
      <p:pic>
        <p:nvPicPr>
          <p:cNvPr id="310286" name="Picture 14" descr="FAB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559300" y="3625850"/>
            <a:ext cx="4584700" cy="1562100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3" name="Picture 11" descr="TEST3"/>
          <p:cNvPicPr>
            <a:picLocks noChangeAspect="1" noChangeArrowheads="1"/>
          </p:cNvPicPr>
          <p:nvPr/>
        </p:nvPicPr>
        <p:blipFill>
          <a:blip r:embed="rId13">
            <a:lum bright="-66000" contrast="84000"/>
          </a:blip>
          <a:srcRect/>
          <a:stretch>
            <a:fillRect/>
          </a:stretch>
        </p:blipFill>
        <p:spPr bwMode="auto">
          <a:xfrm>
            <a:off x="4559300" y="1852613"/>
            <a:ext cx="4584700" cy="1562100"/>
          </a:xfrm>
          <a:prstGeom prst="rect">
            <a:avLst/>
          </a:prstGeom>
          <a:noFill/>
        </p:spPr>
      </p:pic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14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1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baseline="30000" dirty="0" smtClean="0">
                <a:solidFill>
                  <a:schemeClr val="bg1"/>
                </a:solidFill>
              </a:rPr>
              <a:t>19</a:t>
            </a:r>
            <a:r>
              <a:rPr lang="de-DE" dirty="0" smtClean="0">
                <a:solidFill>
                  <a:schemeClr val="bg1"/>
                </a:solidFill>
              </a:rPr>
              <a:t>F- </a:t>
            </a:r>
            <a:r>
              <a:rPr lang="de-DE" baseline="30000" dirty="0" smtClean="0">
                <a:solidFill>
                  <a:schemeClr val="bg1"/>
                </a:solidFill>
              </a:rPr>
              <a:t>1</a:t>
            </a:r>
            <a:r>
              <a:rPr lang="de-DE" dirty="0" smtClean="0">
                <a:solidFill>
                  <a:schemeClr val="bg1"/>
                </a:solidFill>
              </a:rPr>
              <a:t>H -Kopplungen</a:t>
            </a:r>
          </a:p>
        </p:txBody>
      </p:sp>
      <p:pic>
        <p:nvPicPr>
          <p:cNvPr id="6150" name="Picture 2" descr="FAB2"/>
          <p:cNvPicPr>
            <a:picLocks noChangeAspect="1" noChangeArrowheads="1"/>
          </p:cNvPicPr>
          <p:nvPr/>
        </p:nvPicPr>
        <p:blipFill>
          <a:blip r:embed="rId4">
            <a:lum bright="-54000" contrast="72000"/>
          </a:blip>
          <a:srcRect/>
          <a:stretch>
            <a:fillRect/>
          </a:stretch>
        </p:blipFill>
        <p:spPr bwMode="auto">
          <a:xfrm>
            <a:off x="548640" y="1342390"/>
            <a:ext cx="70469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00225" y="1728788"/>
            <a:ext cx="1714500" cy="105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86313" y="1714500"/>
            <a:ext cx="1714500" cy="105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4063" y="4806950"/>
            <a:ext cx="7091362" cy="2049463"/>
            <a:chOff x="511" y="1413"/>
            <a:chExt cx="4467" cy="1291"/>
          </a:xfrm>
        </p:grpSpPr>
        <p:pic>
          <p:nvPicPr>
            <p:cNvPr id="6203" name="Picture 6" descr="TEST3"/>
            <p:cNvPicPr>
              <a:picLocks noChangeAspect="1" noChangeArrowheads="1"/>
            </p:cNvPicPr>
            <p:nvPr/>
          </p:nvPicPr>
          <p:blipFill>
            <a:blip r:embed="rId5">
              <a:lum bright="-66000" contrast="84000"/>
            </a:blip>
            <a:srcRect/>
            <a:stretch>
              <a:fillRect/>
            </a:stretch>
          </p:blipFill>
          <p:spPr bwMode="auto">
            <a:xfrm>
              <a:off x="511" y="1413"/>
              <a:ext cx="1904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4" name="Picture 7" descr="TEST3"/>
            <p:cNvPicPr>
              <a:picLocks noChangeAspect="1" noChangeArrowheads="1"/>
            </p:cNvPicPr>
            <p:nvPr/>
          </p:nvPicPr>
          <p:blipFill>
            <a:blip r:embed="rId5">
              <a:lum bright="-66000" contrast="84000"/>
            </a:blip>
            <a:srcRect/>
            <a:stretch>
              <a:fillRect/>
            </a:stretch>
          </p:blipFill>
          <p:spPr bwMode="auto">
            <a:xfrm>
              <a:off x="3074" y="1414"/>
              <a:ext cx="1904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5" name="Rectangle 8"/>
            <p:cNvSpPr>
              <a:spLocks noChangeArrowheads="1"/>
            </p:cNvSpPr>
            <p:nvPr/>
          </p:nvSpPr>
          <p:spPr bwMode="auto">
            <a:xfrm>
              <a:off x="1403" y="1486"/>
              <a:ext cx="2759" cy="11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06" name="Line 9"/>
            <p:cNvSpPr>
              <a:spLocks noChangeShapeType="1"/>
            </p:cNvSpPr>
            <p:nvPr/>
          </p:nvSpPr>
          <p:spPr bwMode="auto">
            <a:xfrm>
              <a:off x="1394" y="2592"/>
              <a:ext cx="282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218363" y="4106863"/>
          <a:ext cx="1733550" cy="698500"/>
        </p:xfrm>
        <a:graphic>
          <a:graphicData uri="http://schemas.openxmlformats.org/presentationml/2006/ole">
            <p:oleObj spid="_x0000_s494615" name="CS ChemDraw Drawing" r:id="rId6" imgW="7321639" imgH="2955701" progId="ChemDraw.Document.6.0">
              <p:embed/>
            </p:oleObj>
          </a:graphicData>
        </a:graphic>
      </p:graphicFrame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5612" name="Picture 12" descr="TEST3"/>
          <p:cNvPicPr>
            <a:picLocks noChangeAspect="1" noChangeArrowheads="1"/>
          </p:cNvPicPr>
          <p:nvPr/>
        </p:nvPicPr>
        <p:blipFill>
          <a:blip r:embed="rId5">
            <a:lum bright="-66000" contrast="84000"/>
          </a:blip>
          <a:srcRect l="9213" r="69992"/>
          <a:stretch>
            <a:fillRect/>
          </a:stretch>
        </p:blipFill>
        <p:spPr bwMode="auto">
          <a:xfrm>
            <a:off x="1951038" y="4808538"/>
            <a:ext cx="12969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TEST3"/>
          <p:cNvPicPr>
            <a:picLocks noChangeAspect="1" noChangeArrowheads="1"/>
          </p:cNvPicPr>
          <p:nvPr/>
        </p:nvPicPr>
        <p:blipFill>
          <a:blip r:embed="rId5">
            <a:lum bright="-66000" contrast="84000"/>
          </a:blip>
          <a:srcRect l="65030" r="16544"/>
          <a:stretch>
            <a:fillRect/>
          </a:stretch>
        </p:blipFill>
        <p:spPr bwMode="auto">
          <a:xfrm>
            <a:off x="5148263" y="4602163"/>
            <a:ext cx="1149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7242175" y="1276350"/>
          <a:ext cx="1644650" cy="923925"/>
        </p:xfrm>
        <a:graphic>
          <a:graphicData uri="http://schemas.openxmlformats.org/presentationml/2006/ole">
            <p:oleObj spid="_x0000_s494616" name="CS ChemDraw Drawing" r:id="rId7" imgW="7308427" imgH="4104640" progId="ChemDraw.Document.6.0">
              <p:embed/>
            </p:oleObj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7091363" y="914400"/>
          <a:ext cx="1825625" cy="152400"/>
        </p:xfrm>
        <a:graphic>
          <a:graphicData uri="http://schemas.openxmlformats.org/presentationml/2006/ole">
            <p:oleObj spid="_x0000_s494617" name="CS ChemDraw Drawing" r:id="rId8" imgW="7303008" imgH="609600" progId="ChemDraw.Document.6.0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40338" y="1279525"/>
            <a:ext cx="419100" cy="528638"/>
            <a:chOff x="3201" y="378"/>
            <a:chExt cx="264" cy="333"/>
          </a:xfrm>
        </p:grpSpPr>
        <p:sp>
          <p:nvSpPr>
            <p:cNvPr id="6196" name="Line 18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7" name="Line 19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8" name="Line 20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9" name="Line 21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0" name="Line 22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1" name="Line 23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02" name="Line 24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578475" y="1279525"/>
            <a:ext cx="419100" cy="528638"/>
            <a:chOff x="3201" y="378"/>
            <a:chExt cx="264" cy="333"/>
          </a:xfrm>
        </p:grpSpPr>
        <p:sp>
          <p:nvSpPr>
            <p:cNvPr id="6189" name="Line 26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0" name="Line 27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1" name="Line 28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2" name="Line 29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3" name="Line 30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4" name="Line 31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95" name="Line 32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65693" y="1275398"/>
            <a:ext cx="419100" cy="528637"/>
            <a:chOff x="3201" y="378"/>
            <a:chExt cx="264" cy="333"/>
          </a:xfrm>
        </p:grpSpPr>
        <p:sp>
          <p:nvSpPr>
            <p:cNvPr id="6182" name="Line 34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3" name="Line 35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4" name="Line 36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5" name="Line 37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6" name="Line 38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7" name="Line 39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8" name="Line 40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03768" y="1285240"/>
            <a:ext cx="419100" cy="528638"/>
            <a:chOff x="3201" y="378"/>
            <a:chExt cx="264" cy="333"/>
          </a:xfrm>
        </p:grpSpPr>
        <p:sp>
          <p:nvSpPr>
            <p:cNvPr id="6175" name="Line 42"/>
            <p:cNvSpPr>
              <a:spLocks noChangeShapeType="1"/>
            </p:cNvSpPr>
            <p:nvPr/>
          </p:nvSpPr>
          <p:spPr bwMode="auto">
            <a:xfrm flipV="1">
              <a:off x="3429" y="381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6" name="Line 43"/>
            <p:cNvSpPr>
              <a:spLocks noChangeShapeType="1"/>
            </p:cNvSpPr>
            <p:nvPr/>
          </p:nvSpPr>
          <p:spPr bwMode="auto">
            <a:xfrm flipV="1">
              <a:off x="3237" y="378"/>
              <a:ext cx="3" cy="3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7" name="Line 44"/>
            <p:cNvSpPr>
              <a:spLocks noChangeShapeType="1"/>
            </p:cNvSpPr>
            <p:nvPr/>
          </p:nvSpPr>
          <p:spPr bwMode="auto">
            <a:xfrm flipV="1">
              <a:off x="3267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8" name="Line 45"/>
            <p:cNvSpPr>
              <a:spLocks noChangeShapeType="1"/>
            </p:cNvSpPr>
            <p:nvPr/>
          </p:nvSpPr>
          <p:spPr bwMode="auto">
            <a:xfrm flipV="1">
              <a:off x="3399" y="594"/>
              <a:ext cx="0" cy="1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9" name="Line 46"/>
            <p:cNvSpPr>
              <a:spLocks noChangeShapeType="1"/>
            </p:cNvSpPr>
            <p:nvPr/>
          </p:nvSpPr>
          <p:spPr bwMode="auto">
            <a:xfrm flipV="1">
              <a:off x="3465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0" name="Line 47"/>
            <p:cNvSpPr>
              <a:spLocks noChangeShapeType="1"/>
            </p:cNvSpPr>
            <p:nvPr/>
          </p:nvSpPr>
          <p:spPr bwMode="auto">
            <a:xfrm flipV="1">
              <a:off x="3204" y="648"/>
              <a:ext cx="0" cy="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81" name="Line 48"/>
            <p:cNvSpPr>
              <a:spLocks noChangeShapeType="1"/>
            </p:cNvSpPr>
            <p:nvPr/>
          </p:nvSpPr>
          <p:spPr bwMode="auto">
            <a:xfrm>
              <a:off x="3201" y="711"/>
              <a:ext cx="2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49" name="AutoShape 49"/>
          <p:cNvSpPr>
            <a:spLocks/>
          </p:cNvSpPr>
          <p:nvPr/>
        </p:nvSpPr>
        <p:spPr bwMode="auto">
          <a:xfrm rot="5400000">
            <a:off x="5683250" y="955675"/>
            <a:ext cx="200025" cy="352425"/>
          </a:xfrm>
          <a:prstGeom prst="leftBrace">
            <a:avLst>
              <a:gd name="adj1" fmla="val 1468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0" name="AutoShape 50"/>
          <p:cNvSpPr>
            <a:spLocks/>
          </p:cNvSpPr>
          <p:nvPr/>
        </p:nvSpPr>
        <p:spPr bwMode="auto">
          <a:xfrm rot="5400000">
            <a:off x="5359400" y="960438"/>
            <a:ext cx="200025" cy="352425"/>
          </a:xfrm>
          <a:prstGeom prst="leftBrace">
            <a:avLst>
              <a:gd name="adj1" fmla="val 1468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1" name="AutoShape 51"/>
          <p:cNvSpPr>
            <a:spLocks/>
          </p:cNvSpPr>
          <p:nvPr/>
        </p:nvSpPr>
        <p:spPr bwMode="auto">
          <a:xfrm rot="5400000">
            <a:off x="2570321" y="1041242"/>
            <a:ext cx="214947" cy="171450"/>
          </a:xfrm>
          <a:prstGeom prst="leftBrace">
            <a:avLst>
              <a:gd name="adj1" fmla="val 992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2" name="AutoShape 52"/>
          <p:cNvSpPr>
            <a:spLocks/>
          </p:cNvSpPr>
          <p:nvPr/>
        </p:nvSpPr>
        <p:spPr bwMode="auto">
          <a:xfrm rot="5400000">
            <a:off x="2252821" y="1041242"/>
            <a:ext cx="214947" cy="171450"/>
          </a:xfrm>
          <a:prstGeom prst="leftBrace">
            <a:avLst>
              <a:gd name="adj1" fmla="val 992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7332663" y="1662113"/>
            <a:ext cx="266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7604125" y="1423988"/>
            <a:ext cx="138113" cy="233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7732713" y="1414463"/>
            <a:ext cx="3143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5656" name="Picture 56"/>
          <p:cNvPicPr>
            <a:picLocks noChangeArrowheads="1"/>
          </p:cNvPicPr>
          <p:nvPr/>
        </p:nvPicPr>
        <p:blipFill>
          <a:blip r:embed="rId9">
            <a:lum bright="-24000" contrast="42000"/>
            <a:grayscl/>
            <a:biLevel thresh="50000"/>
          </a:blip>
          <a:srcRect b="22232"/>
          <a:stretch>
            <a:fillRect/>
          </a:stretch>
        </p:blipFill>
        <p:spPr bwMode="auto">
          <a:xfrm>
            <a:off x="1609725" y="2420938"/>
            <a:ext cx="17272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7" name="Picture 57"/>
          <p:cNvPicPr>
            <a:picLocks noChangeArrowheads="1"/>
          </p:cNvPicPr>
          <p:nvPr/>
        </p:nvPicPr>
        <p:blipFill>
          <a:blip r:embed="rId10"/>
          <a:srcRect b="15880"/>
          <a:stretch>
            <a:fillRect/>
          </a:stretch>
        </p:blipFill>
        <p:spPr bwMode="auto">
          <a:xfrm>
            <a:off x="4706938" y="2363788"/>
            <a:ext cx="17129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Text Box 58"/>
          <p:cNvSpPr txBox="1">
            <a:spLocks noChangeArrowheads="1"/>
          </p:cNvSpPr>
          <p:nvPr/>
        </p:nvSpPr>
        <p:spPr bwMode="auto">
          <a:xfrm>
            <a:off x="2741613" y="34877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2352675" y="69532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5338763" y="73818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FF3300"/>
                </a:solidFill>
              </a:rPr>
              <a:t>10 Hz</a:t>
            </a:r>
          </a:p>
        </p:txBody>
      </p:sp>
      <p:pic>
        <p:nvPicPr>
          <p:cNvPr id="6173" name="Picture 62" descr="Logo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Rectangle 63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400" b="1" baseline="30000" dirty="0">
                <a:solidFill>
                  <a:srgbClr val="336699"/>
                </a:solidFill>
                <a:latin typeface="Arial" charset="0"/>
              </a:rPr>
              <a:t>19</a:t>
            </a:r>
            <a:r>
              <a:rPr lang="de-DE" sz="2400" b="1" dirty="0">
                <a:solidFill>
                  <a:srgbClr val="336699"/>
                </a:solidFill>
                <a:latin typeface="Arial" charset="0"/>
              </a:rPr>
              <a:t>F- </a:t>
            </a:r>
            <a:r>
              <a:rPr lang="de-DE" sz="2400" b="1" baseline="30000" dirty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de-DE" sz="2400" b="1" dirty="0">
                <a:solidFill>
                  <a:srgbClr val="336699"/>
                </a:solidFill>
                <a:latin typeface="Arial" charset="0"/>
              </a:rPr>
              <a:t>H- </a:t>
            </a:r>
            <a:r>
              <a:rPr lang="de-DE" dirty="0" err="1" smtClean="0">
                <a:latin typeface="Arial" charset="0"/>
              </a:rPr>
              <a:t>Couplings</a:t>
            </a:r>
            <a:endParaRPr lang="de-DE" sz="2400" b="1" dirty="0">
              <a:solidFill>
                <a:srgbClr val="3366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49" grpId="0" animBg="1"/>
      <p:bldP spid="25650" grpId="0" animBg="1"/>
      <p:bldP spid="25651" grpId="0" animBg="1"/>
      <p:bldP spid="25652" grpId="0" animBg="1"/>
      <p:bldP spid="25653" grpId="0" animBg="1"/>
      <p:bldP spid="25654" grpId="0" animBg="1"/>
      <p:bldP spid="25655" grpId="0" animBg="1"/>
      <p:bldP spid="25659" grpId="0"/>
      <p:bldP spid="2566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828925"/>
            <a:ext cx="821848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1936750"/>
            <a:ext cx="53324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5"/>
          <a:srcRect b="25848"/>
          <a:stretch>
            <a:fillRect/>
          </a:stretch>
        </p:blipFill>
        <p:spPr bwMode="auto">
          <a:xfrm>
            <a:off x="1452563" y="331788"/>
            <a:ext cx="3598862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14934" y="2207895"/>
            <a:ext cx="1370013" cy="2930526"/>
            <a:chOff x="4100" y="189"/>
            <a:chExt cx="863" cy="184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100" y="1166"/>
              <a:ext cx="348" cy="869"/>
              <a:chOff x="4043" y="235"/>
              <a:chExt cx="486" cy="1848"/>
            </a:xfrm>
          </p:grpSpPr>
          <p:sp>
            <p:nvSpPr>
              <p:cNvPr id="7188" name="Line 7"/>
              <p:cNvSpPr>
                <a:spLocks noChangeShapeType="1"/>
              </p:cNvSpPr>
              <p:nvPr/>
            </p:nvSpPr>
            <p:spPr bwMode="auto">
              <a:xfrm flipV="1">
                <a:off x="4277" y="235"/>
                <a:ext cx="0" cy="183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9" name="Line 8"/>
              <p:cNvSpPr>
                <a:spLocks noChangeShapeType="1"/>
              </p:cNvSpPr>
              <p:nvPr/>
            </p:nvSpPr>
            <p:spPr bwMode="auto">
              <a:xfrm flipH="1" flipV="1">
                <a:off x="4520" y="1121"/>
                <a:ext cx="9" cy="90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0" name="Line 9"/>
              <p:cNvSpPr>
                <a:spLocks noChangeShapeType="1"/>
              </p:cNvSpPr>
              <p:nvPr/>
            </p:nvSpPr>
            <p:spPr bwMode="auto">
              <a:xfrm flipH="1" flipV="1">
                <a:off x="4043" y="1183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615" y="1165"/>
              <a:ext cx="348" cy="864"/>
              <a:chOff x="3969" y="215"/>
              <a:chExt cx="486" cy="1837"/>
            </a:xfrm>
          </p:grpSpPr>
          <p:sp>
            <p:nvSpPr>
              <p:cNvPr id="7185" name="Line 11"/>
              <p:cNvSpPr>
                <a:spLocks noChangeShapeType="1"/>
              </p:cNvSpPr>
              <p:nvPr/>
            </p:nvSpPr>
            <p:spPr bwMode="auto">
              <a:xfrm flipV="1">
                <a:off x="4200" y="215"/>
                <a:ext cx="0" cy="183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6" name="Line 12"/>
              <p:cNvSpPr>
                <a:spLocks noChangeShapeType="1"/>
              </p:cNvSpPr>
              <p:nvPr/>
            </p:nvSpPr>
            <p:spPr bwMode="auto">
              <a:xfrm flipH="1" flipV="1">
                <a:off x="4446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7" name="Line 13"/>
              <p:cNvSpPr>
                <a:spLocks noChangeShapeType="1"/>
              </p:cNvSpPr>
              <p:nvPr/>
            </p:nvSpPr>
            <p:spPr bwMode="auto">
              <a:xfrm flipH="1" flipV="1">
                <a:off x="3969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329" y="189"/>
              <a:ext cx="387" cy="1845"/>
              <a:chOff x="3969" y="225"/>
              <a:chExt cx="540" cy="1836"/>
            </a:xfrm>
          </p:grpSpPr>
          <p:sp>
            <p:nvSpPr>
              <p:cNvPr id="7182" name="Line 15"/>
              <p:cNvSpPr>
                <a:spLocks noChangeShapeType="1"/>
              </p:cNvSpPr>
              <p:nvPr/>
            </p:nvSpPr>
            <p:spPr bwMode="auto">
              <a:xfrm flipV="1">
                <a:off x="4230" y="225"/>
                <a:ext cx="0" cy="183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3" name="Line 16"/>
              <p:cNvSpPr>
                <a:spLocks noChangeShapeType="1"/>
              </p:cNvSpPr>
              <p:nvPr/>
            </p:nvSpPr>
            <p:spPr bwMode="auto">
              <a:xfrm flipH="1" flipV="1">
                <a:off x="4500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4" name="Line 17"/>
              <p:cNvSpPr>
                <a:spLocks noChangeShapeType="1"/>
              </p:cNvSpPr>
              <p:nvPr/>
            </p:nvSpPr>
            <p:spPr bwMode="auto">
              <a:xfrm flipH="1" flipV="1">
                <a:off x="3969" y="1152"/>
                <a:ext cx="9" cy="9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3902075" y="744538"/>
          <a:ext cx="1825625" cy="152400"/>
        </p:xfrm>
        <a:graphic>
          <a:graphicData uri="http://schemas.openxmlformats.org/presentationml/2006/ole">
            <p:oleObj spid="_x0000_s616457" name="CS ChemDraw Drawing" r:id="rId6" imgW="7303008" imgH="609600" progId="ChemDraw.Document.6.0">
              <p:embed/>
            </p:oleObj>
          </a:graphicData>
        </a:graphic>
      </p:graphicFrame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7851775" y="2271713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baseline="30000"/>
              <a:t>19</a:t>
            </a:r>
            <a:r>
              <a:rPr lang="de-DE" b="1"/>
              <a:t>F  </a:t>
            </a:r>
          </a:p>
        </p:txBody>
      </p:sp>
      <p:pic>
        <p:nvPicPr>
          <p:cNvPr id="7177" name="Picture 22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23"/>
          <p:cNvSpPr>
            <a:spLocks noChangeArrowheads="1"/>
          </p:cNvSpPr>
          <p:nvPr/>
        </p:nvSpPr>
        <p:spPr bwMode="auto">
          <a:xfrm>
            <a:off x="0" y="0"/>
            <a:ext cx="675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19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F- </a:t>
            </a:r>
            <a:r>
              <a:rPr lang="en-GB" sz="2400" b="1" baseline="30000" dirty="0" smtClean="0">
                <a:solidFill>
                  <a:srgbClr val="336699"/>
                </a:solidFill>
                <a:latin typeface="Arial" charset="0"/>
              </a:rPr>
              <a:t>1</a:t>
            </a:r>
            <a:r>
              <a:rPr lang="en-GB" sz="2400" b="1" dirty="0" smtClean="0">
                <a:solidFill>
                  <a:srgbClr val="336699"/>
                </a:solidFill>
                <a:latin typeface="Arial" charset="0"/>
              </a:rPr>
              <a:t>H- Couplings (19F Splitting)</a:t>
            </a:r>
            <a:endParaRPr lang="en-GB" sz="2400" b="1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3296603" y="76104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10Hz</a:t>
            </a:r>
          </a:p>
        </p:txBody>
      </p:sp>
      <p:sp>
        <p:nvSpPr>
          <p:cNvPr id="25" name="Geschweifte Klammer links 24"/>
          <p:cNvSpPr/>
          <p:nvPr/>
        </p:nvSpPr>
        <p:spPr bwMode="auto">
          <a:xfrm rot="5400000">
            <a:off x="3322320" y="967740"/>
            <a:ext cx="339090" cy="453390"/>
          </a:xfrm>
          <a:prstGeom prst="leftBrace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5400000">
            <a:off x="3703320" y="18059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Geschweifte Klammer links 26"/>
          <p:cNvSpPr/>
          <p:nvPr/>
        </p:nvSpPr>
        <p:spPr bwMode="auto">
          <a:xfrm rot="5400000">
            <a:off x="3383280" y="18059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Geschweifte Klammer links 27"/>
          <p:cNvSpPr/>
          <p:nvPr/>
        </p:nvSpPr>
        <p:spPr bwMode="auto">
          <a:xfrm rot="5400000">
            <a:off x="3246120" y="1386840"/>
            <a:ext cx="339090" cy="30099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4036695" y="160972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FF3300"/>
                </a:solidFill>
              </a:rPr>
              <a:t>7 Hz</a:t>
            </a:r>
          </a:p>
        </p:txBody>
      </p:sp>
      <p:sp>
        <p:nvSpPr>
          <p:cNvPr id="30" name="Geschweifte Klammer links 29"/>
          <p:cNvSpPr/>
          <p:nvPr/>
        </p:nvSpPr>
        <p:spPr bwMode="auto">
          <a:xfrm rot="5400000">
            <a:off x="2935605" y="992505"/>
            <a:ext cx="331470" cy="381000"/>
          </a:xfrm>
          <a:prstGeom prst="leftBrace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2801303" y="76866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10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animBg="1"/>
      <p:bldP spid="26" grpId="0" animBg="1"/>
      <p:bldP spid="27" grpId="0" animBg="1"/>
      <p:bldP spid="28" grpId="0" animBg="1"/>
      <p:bldP spid="29" grpId="0"/>
      <p:bldP spid="29" grpId="1"/>
      <p:bldP spid="30" grpId="0" animBg="1"/>
      <p:bldP spid="31" grpId="0"/>
      <p:bldP spid="3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91" name="Rectangle 19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Weitere AA´BB´- Systeme</a:t>
            </a:r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42010" y="946150"/>
            <a:ext cx="883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pyrrole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10275" name="Object 3"/>
          <p:cNvGraphicFramePr>
            <a:graphicFrameLocks noChangeAspect="1"/>
          </p:cNvGraphicFramePr>
          <p:nvPr/>
        </p:nvGraphicFramePr>
        <p:xfrm>
          <a:off x="1814513" y="769938"/>
          <a:ext cx="658812" cy="760412"/>
        </p:xfrm>
        <a:graphic>
          <a:graphicData uri="http://schemas.openxmlformats.org/presentationml/2006/ole">
            <p:oleObj spid="_x0000_s500766" name="CS ChemDraw Drawing" r:id="rId4" imgW="5486400" imgH="6350000" progId="ChemDraw.Document.6.0">
              <p:embed/>
            </p:oleObj>
          </a:graphicData>
        </a:graphic>
      </p:graphicFrame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1008063" y="2419350"/>
          <a:ext cx="1733550" cy="698500"/>
        </p:xfrm>
        <a:graphic>
          <a:graphicData uri="http://schemas.openxmlformats.org/presentationml/2006/ole">
            <p:oleObj spid="_x0000_s500767" name="CS ChemDraw Drawing" r:id="rId5" imgW="7321639" imgH="2955701" progId="ChemDraw.Document.6.0">
              <p:embed/>
            </p:oleObj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985838" y="4256088"/>
          <a:ext cx="1804987" cy="728662"/>
        </p:xfrm>
        <a:graphic>
          <a:graphicData uri="http://schemas.openxmlformats.org/presentationml/2006/ole">
            <p:oleObj spid="_x0000_s500768" name="CS ChemDraw Drawing" r:id="rId6" imgW="7315200" imgH="2959443" progId="ChemDraw.Document.6.0">
              <p:embed/>
            </p:oleObj>
          </a:graphicData>
        </a:graphic>
      </p:graphicFrame>
      <p:pic>
        <p:nvPicPr>
          <p:cNvPr id="310278" name="Picture 6" descr="ib2_1h"/>
          <p:cNvPicPr>
            <a:picLocks noChangeAspect="1" noChangeArrowheads="1"/>
          </p:cNvPicPr>
          <p:nvPr/>
        </p:nvPicPr>
        <p:blipFill>
          <a:blip r:embed="rId7">
            <a:lum bright="-60000" contrast="78000"/>
          </a:blip>
          <a:srcRect/>
          <a:stretch>
            <a:fillRect/>
          </a:stretch>
        </p:blipFill>
        <p:spPr bwMode="auto">
          <a:xfrm>
            <a:off x="4559300" y="1566863"/>
            <a:ext cx="8926513" cy="2058987"/>
          </a:xfrm>
          <a:prstGeom prst="rect">
            <a:avLst/>
          </a:prstGeom>
          <a:noFill/>
        </p:spPr>
      </p:pic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529638" y="1055688"/>
            <a:ext cx="614362" cy="277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0280" name="Picture 8" descr="Pyrol1"/>
          <p:cNvPicPr>
            <a:picLocks noChangeAspect="1" noChangeArrowheads="1"/>
          </p:cNvPicPr>
          <p:nvPr/>
        </p:nvPicPr>
        <p:blipFill>
          <a:blip r:embed="rId8">
            <a:lum bright="-84000" contrast="96000"/>
          </a:blip>
          <a:srcRect/>
          <a:stretch>
            <a:fillRect/>
          </a:stretch>
        </p:blipFill>
        <p:spPr bwMode="auto">
          <a:xfrm>
            <a:off x="4168775" y="0"/>
            <a:ext cx="4975225" cy="1809750"/>
          </a:xfrm>
          <a:prstGeom prst="rect">
            <a:avLst/>
          </a:prstGeom>
          <a:noFill/>
        </p:spPr>
      </p:pic>
      <p:pic>
        <p:nvPicPr>
          <p:cNvPr id="310282" name="Picture 10" descr="Pyrol3"/>
          <p:cNvPicPr>
            <a:picLocks noChangeAspect="1" noChangeArrowheads="1"/>
          </p:cNvPicPr>
          <p:nvPr/>
        </p:nvPicPr>
        <p:blipFill>
          <a:blip r:embed="rId9">
            <a:lum bright="-78000" contrast="90000"/>
          </a:blip>
          <a:srcRect/>
          <a:stretch>
            <a:fillRect/>
          </a:stretch>
        </p:blipFill>
        <p:spPr bwMode="auto">
          <a:xfrm>
            <a:off x="4559300" y="530225"/>
            <a:ext cx="4584700" cy="1962150"/>
          </a:xfrm>
          <a:prstGeom prst="rect">
            <a:avLst/>
          </a:prstGeom>
          <a:noFill/>
        </p:spPr>
      </p:pic>
      <p:pic>
        <p:nvPicPr>
          <p:cNvPr id="310284" name="Picture 12" descr="TEST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9475" y="7181850"/>
            <a:ext cx="4826000" cy="1562100"/>
          </a:xfrm>
          <a:prstGeom prst="rect">
            <a:avLst/>
          </a:prstGeom>
          <a:noFill/>
        </p:spPr>
      </p:pic>
      <p:pic>
        <p:nvPicPr>
          <p:cNvPr id="310285" name="Picture 13" descr="FAB1"/>
          <p:cNvPicPr>
            <a:picLocks noChangeAspect="1" noChangeArrowheads="1"/>
          </p:cNvPicPr>
          <p:nvPr/>
        </p:nvPicPr>
        <p:blipFill>
          <a:blip r:embed="rId11">
            <a:lum bright="-60000" contrast="78000"/>
          </a:blip>
          <a:srcRect/>
          <a:stretch>
            <a:fillRect/>
          </a:stretch>
        </p:blipFill>
        <p:spPr bwMode="auto">
          <a:xfrm>
            <a:off x="4559300" y="3625850"/>
            <a:ext cx="4584700" cy="1522413"/>
          </a:xfrm>
          <a:prstGeom prst="rect">
            <a:avLst/>
          </a:prstGeom>
          <a:noFill/>
        </p:spPr>
      </p:pic>
      <p:pic>
        <p:nvPicPr>
          <p:cNvPr id="310286" name="Picture 14" descr="FAB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559300" y="3625850"/>
            <a:ext cx="4584700" cy="1562100"/>
          </a:xfrm>
          <a:prstGeom prst="rect">
            <a:avLst/>
          </a:prstGeom>
          <a:noFill/>
        </p:spPr>
      </p:pic>
      <p:graphicFrame>
        <p:nvGraphicFramePr>
          <p:cNvPr id="310287" name="Object 15"/>
          <p:cNvGraphicFramePr>
            <a:graphicFrameLocks noChangeAspect="1"/>
          </p:cNvGraphicFramePr>
          <p:nvPr/>
        </p:nvGraphicFramePr>
        <p:xfrm>
          <a:off x="869950" y="5559425"/>
          <a:ext cx="1871663" cy="1298575"/>
        </p:xfrm>
        <a:graphic>
          <a:graphicData uri="http://schemas.openxmlformats.org/presentationml/2006/ole">
            <p:oleObj spid="_x0000_s500769" name="CS ChemDraw Drawing" r:id="rId13" imgW="7339106" imgH="5091953" progId="ChemDraw.Document.6.0">
              <p:embed/>
            </p:oleObj>
          </a:graphicData>
        </a:graphic>
      </p:graphicFrame>
      <p:pic>
        <p:nvPicPr>
          <p:cNvPr id="310288" name="Picture 16" descr="AUL1"/>
          <p:cNvPicPr>
            <a:picLocks noChangeAspect="1" noChangeArrowheads="1"/>
          </p:cNvPicPr>
          <p:nvPr/>
        </p:nvPicPr>
        <p:blipFill>
          <a:blip r:embed="rId14">
            <a:lum bright="-66000" contrast="84000"/>
          </a:blip>
          <a:srcRect/>
          <a:stretch>
            <a:fillRect/>
          </a:stretch>
        </p:blipFill>
        <p:spPr bwMode="auto">
          <a:xfrm>
            <a:off x="4559300" y="5167313"/>
            <a:ext cx="4584700" cy="1690687"/>
          </a:xfrm>
          <a:prstGeom prst="rect">
            <a:avLst/>
          </a:prstGeom>
          <a:noFill/>
        </p:spPr>
      </p:pic>
      <p:pic>
        <p:nvPicPr>
          <p:cNvPr id="310289" name="Picture 17" descr="AUL2"/>
          <p:cNvPicPr>
            <a:picLocks noChangeAspect="1" noChangeArrowheads="1"/>
          </p:cNvPicPr>
          <p:nvPr/>
        </p:nvPicPr>
        <p:blipFill>
          <a:blip r:embed="rId15">
            <a:lum bright="-72000" contrast="84000"/>
          </a:blip>
          <a:srcRect/>
          <a:stretch>
            <a:fillRect/>
          </a:stretch>
        </p:blipFill>
        <p:spPr bwMode="auto">
          <a:xfrm>
            <a:off x="4559300" y="5376863"/>
            <a:ext cx="4584700" cy="1481137"/>
          </a:xfrm>
          <a:prstGeom prst="rect">
            <a:avLst/>
          </a:prstGeom>
          <a:noFill/>
        </p:spPr>
      </p:pic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  System (Examples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pic>
        <p:nvPicPr>
          <p:cNvPr id="310283" name="Picture 11" descr="TEST3"/>
          <p:cNvPicPr>
            <a:picLocks noChangeAspect="1" noChangeArrowheads="1"/>
          </p:cNvPicPr>
          <p:nvPr/>
        </p:nvPicPr>
        <p:blipFill>
          <a:blip r:embed="rId16">
            <a:lum bright="-66000" contrast="84000"/>
          </a:blip>
          <a:srcRect/>
          <a:stretch>
            <a:fillRect/>
          </a:stretch>
        </p:blipFill>
        <p:spPr bwMode="auto">
          <a:xfrm>
            <a:off x="4559300" y="1852613"/>
            <a:ext cx="4584700" cy="1562100"/>
          </a:xfrm>
          <a:prstGeom prst="rect">
            <a:avLst/>
          </a:prstGeom>
          <a:noFill/>
        </p:spPr>
      </p:pic>
      <p:pic>
        <p:nvPicPr>
          <p:cNvPr id="310281" name="Picture 9" descr="Pyrol2"/>
          <p:cNvPicPr>
            <a:picLocks noChangeAspect="1" noChangeArrowheads="1"/>
          </p:cNvPicPr>
          <p:nvPr/>
        </p:nvPicPr>
        <p:blipFill>
          <a:blip r:embed="rId17">
            <a:lum bright="-84000" contrast="100000"/>
          </a:blip>
          <a:srcRect/>
          <a:stretch>
            <a:fillRect/>
          </a:stretch>
        </p:blipFill>
        <p:spPr bwMode="auto">
          <a:xfrm>
            <a:off x="4325938" y="393700"/>
            <a:ext cx="4818062" cy="1835150"/>
          </a:xfrm>
          <a:prstGeom prst="rect">
            <a:avLst/>
          </a:prstGeom>
          <a:noFill/>
        </p:spPr>
      </p:pic>
      <p:pic>
        <p:nvPicPr>
          <p:cNvPr id="310292" name="Picture 20" descr="Logo_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48" name="Rectangle 2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A2B2C- System (Glycerin)</a:t>
            </a:r>
          </a:p>
        </p:txBody>
      </p:sp>
      <p:pic>
        <p:nvPicPr>
          <p:cNvPr id="209924" name="Picture 4" descr="GLY1"/>
          <p:cNvPicPr>
            <a:picLocks noChangeAspect="1" noChangeArrowheads="1"/>
          </p:cNvPicPr>
          <p:nvPr/>
        </p:nvPicPr>
        <p:blipFill>
          <a:blip r:embed="rId3">
            <a:lum bright="-48000" contrast="72000"/>
          </a:blip>
          <a:srcRect/>
          <a:stretch>
            <a:fillRect/>
          </a:stretch>
        </p:blipFill>
        <p:spPr bwMode="auto">
          <a:xfrm>
            <a:off x="242888" y="761713"/>
            <a:ext cx="8023225" cy="2676525"/>
          </a:xfrm>
          <a:prstGeom prst="rect">
            <a:avLst/>
          </a:prstGeom>
          <a:noFill/>
        </p:spPr>
      </p:pic>
      <p:pic>
        <p:nvPicPr>
          <p:cNvPr id="209925" name="Picture 5" descr="GLY2"/>
          <p:cNvPicPr>
            <a:picLocks noChangeAspect="1" noChangeArrowheads="1"/>
          </p:cNvPicPr>
          <p:nvPr/>
        </p:nvPicPr>
        <p:blipFill>
          <a:blip r:embed="rId4">
            <a:lum bright="-48000" contrast="66000"/>
          </a:blip>
          <a:srcRect/>
          <a:stretch>
            <a:fillRect/>
          </a:stretch>
        </p:blipFill>
        <p:spPr bwMode="auto">
          <a:xfrm>
            <a:off x="2247900" y="3938588"/>
            <a:ext cx="4113213" cy="2673350"/>
          </a:xfrm>
          <a:prstGeom prst="rect">
            <a:avLst/>
          </a:prstGeom>
          <a:noFill/>
        </p:spPr>
      </p:pic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919163" y="4170363"/>
          <a:ext cx="1125537" cy="1397000"/>
        </p:xfrm>
        <a:graphic>
          <a:graphicData uri="http://schemas.openxmlformats.org/presentationml/2006/ole">
            <p:oleObj spid="_x0000_s486409" name="CS ChemDraw Drawing" r:id="rId5" imgW="7345017" imgH="9114183" progId="ChemDraw.Document.6.0">
              <p:embed/>
            </p:oleObj>
          </a:graphicData>
        </a:graphic>
      </p:graphicFrame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822325" y="5083175"/>
            <a:ext cx="311150" cy="30162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984250" y="4019550"/>
            <a:ext cx="311150" cy="3016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>
            <a:off x="984250" y="5384800"/>
            <a:ext cx="311150" cy="3016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892175" y="4422775"/>
            <a:ext cx="311150" cy="30162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3654425" y="3344863"/>
            <a:ext cx="820738" cy="3089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>
            <a:off x="4452938" y="3308350"/>
            <a:ext cx="833437" cy="3136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3792538" y="4376738"/>
            <a:ext cx="822325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319463" y="4376738"/>
            <a:ext cx="473075" cy="1885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96000" y="3700463"/>
            <a:ext cx="3305175" cy="3014662"/>
            <a:chOff x="3840" y="2331"/>
            <a:chExt cx="2082" cy="189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840" y="2741"/>
              <a:ext cx="2082" cy="1489"/>
              <a:chOff x="3426" y="2393"/>
              <a:chExt cx="2082" cy="1489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3426" y="2393"/>
                <a:ext cx="2082" cy="1489"/>
                <a:chOff x="3486" y="2165"/>
                <a:chExt cx="2082" cy="1489"/>
              </a:xfrm>
            </p:grpSpPr>
            <p:pic>
              <p:nvPicPr>
                <p:cNvPr id="209940" name="Picture 20"/>
                <p:cNvPicPr preferRelativeResize="0"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519" y="2165"/>
                  <a:ext cx="1946" cy="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994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86" y="3432"/>
                  <a:ext cx="2082" cy="2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09944" name="Rectangle 24"/>
              <p:cNvSpPr>
                <a:spLocks noChangeArrowheads="1"/>
              </p:cNvSpPr>
              <p:nvPr/>
            </p:nvSpPr>
            <p:spPr bwMode="auto">
              <a:xfrm>
                <a:off x="4872" y="3408"/>
                <a:ext cx="630" cy="3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9946" name="Text Box 26"/>
            <p:cNvSpPr txBox="1">
              <a:spLocks noChangeArrowheads="1"/>
            </p:cNvSpPr>
            <p:nvPr/>
          </p:nvSpPr>
          <p:spPr bwMode="auto">
            <a:xfrm>
              <a:off x="4508" y="2331"/>
              <a:ext cx="3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err="1" smtClean="0">
                  <a:solidFill>
                    <a:srgbClr val="FF3300"/>
                  </a:solidFill>
                </a:rPr>
                <a:t>sim</a:t>
              </a:r>
              <a:r>
                <a:rPr lang="de-DE" sz="1600" dirty="0" smtClean="0">
                  <a:solidFill>
                    <a:srgbClr val="FF3300"/>
                  </a:solidFill>
                </a:rPr>
                <a:t>.</a:t>
              </a:r>
              <a:endParaRPr lang="de-DE" sz="1600" dirty="0">
                <a:solidFill>
                  <a:srgbClr val="FF3300"/>
                </a:solidFill>
              </a:endParaRPr>
            </a:p>
          </p:txBody>
        </p:sp>
      </p:grpSp>
      <p:pic>
        <p:nvPicPr>
          <p:cNvPr id="209949" name="Picture 29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09950" name="Rectangle 30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AA´BB´C  System </a:t>
            </a:r>
            <a:r>
              <a:rPr lang="de-DE" dirty="0" err="1" smtClean="0"/>
              <a:t>glycerine</a:t>
            </a:r>
            <a:r>
              <a:rPr lang="de-DE" dirty="0" smtClean="0"/>
              <a:t>)</a:t>
            </a:r>
            <a:endParaRPr lang="de-DE" b="0" dirty="0">
              <a:solidFill>
                <a:srgbClr val="66FFFF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310534" y="585683"/>
            <a:ext cx="5823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chemically  equivalent protons     </a:t>
            </a:r>
            <a:r>
              <a:rPr lang="en-GB" sz="1600" dirty="0" smtClean="0">
                <a:solidFill>
                  <a:srgbClr val="FF3300"/>
                </a:solidFill>
              </a:rPr>
              <a:t>(magnetically  </a:t>
            </a:r>
            <a:r>
              <a:rPr lang="en-GB" sz="1600" dirty="0" err="1" smtClean="0">
                <a:solidFill>
                  <a:srgbClr val="FF3300"/>
                </a:solidFill>
              </a:rPr>
              <a:t>nonequivalent</a:t>
            </a:r>
            <a:r>
              <a:rPr lang="en-GB" sz="1600" dirty="0" smtClean="0">
                <a:solidFill>
                  <a:srgbClr val="FF3300"/>
                </a:solidFill>
              </a:rPr>
              <a:t>)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 animBg="1"/>
      <p:bldP spid="209929" grpId="0" animBg="1"/>
      <p:bldP spid="209930" grpId="0" animBg="1"/>
      <p:bldP spid="209931" grpId="0" animBg="1"/>
      <p:bldP spid="209932" grpId="0" animBg="1"/>
      <p:bldP spid="209935" grpId="0" animBg="1"/>
      <p:bldP spid="209936" grpId="0" animBg="1"/>
      <p:bldP spid="209938" grpId="0" animBg="1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 t="7437"/>
          <a:stretch>
            <a:fillRect/>
          </a:stretch>
        </p:blipFill>
        <p:spPr bwMode="auto">
          <a:xfrm>
            <a:off x="0" y="510108"/>
            <a:ext cx="9144000" cy="63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42" name="Picture 46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Adipic Acid  A2A2´B2B2´ 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42" name="Picture 46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Adipic Acid  A2A2´B2B2´ 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/>
          <p:cNvPicPr>
            <a:picLocks noChangeAspect="1" noChangeArrowheads="1"/>
          </p:cNvPicPr>
          <p:nvPr/>
        </p:nvPicPr>
        <p:blipFill>
          <a:blip r:embed="rId2"/>
          <a:srcRect t="6999"/>
          <a:stretch>
            <a:fillRect/>
          </a:stretch>
        </p:blipFill>
        <p:spPr bwMode="auto">
          <a:xfrm>
            <a:off x="1" y="480058"/>
            <a:ext cx="9144000" cy="63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142" name="Picture 46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Adipic Acid  A2A2´B2B2´  System</a:t>
            </a:r>
            <a:endParaRPr lang="en-GB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85814" y="4566429"/>
            <a:ext cx="763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triplet of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triplets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44026" y="4594421"/>
            <a:ext cx="763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triplet of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triplets 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99" name="Text Box 95"/>
          <p:cNvSpPr txBox="1">
            <a:spLocks noChangeArrowheads="1"/>
          </p:cNvSpPr>
          <p:nvPr/>
        </p:nvSpPr>
        <p:spPr bwMode="auto">
          <a:xfrm>
            <a:off x="331788" y="693738"/>
            <a:ext cx="1907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in general   M = 2I + </a:t>
            </a:r>
            <a:r>
              <a:rPr lang="de-DE" sz="1400" dirty="0" smtClean="0">
                <a:solidFill>
                  <a:schemeClr val="tx1"/>
                </a:solidFill>
              </a:rPr>
              <a:t>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5200" name="Line 96"/>
          <p:cNvSpPr>
            <a:spLocks noChangeShapeType="1"/>
          </p:cNvSpPr>
          <p:nvPr/>
        </p:nvSpPr>
        <p:spPr bwMode="auto">
          <a:xfrm flipV="1">
            <a:off x="3094038" y="731838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1" name="Line 97"/>
          <p:cNvSpPr>
            <a:spLocks noChangeShapeType="1"/>
          </p:cNvSpPr>
          <p:nvPr/>
        </p:nvSpPr>
        <p:spPr bwMode="auto">
          <a:xfrm flipV="1">
            <a:off x="6019800" y="6667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2" name="Line 98"/>
          <p:cNvSpPr>
            <a:spLocks noChangeShapeType="1"/>
          </p:cNvSpPr>
          <p:nvPr/>
        </p:nvSpPr>
        <p:spPr bwMode="auto">
          <a:xfrm>
            <a:off x="4373563" y="9128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3" name="Line 99"/>
          <p:cNvSpPr>
            <a:spLocks noChangeShapeType="1"/>
          </p:cNvSpPr>
          <p:nvPr/>
        </p:nvSpPr>
        <p:spPr bwMode="auto">
          <a:xfrm>
            <a:off x="3144838" y="1277938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4" name="Line 100"/>
          <p:cNvSpPr>
            <a:spLocks noChangeShapeType="1"/>
          </p:cNvSpPr>
          <p:nvPr/>
        </p:nvSpPr>
        <p:spPr bwMode="auto">
          <a:xfrm>
            <a:off x="4575175" y="126365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5" name="Line 101"/>
          <p:cNvSpPr>
            <a:spLocks noChangeShapeType="1"/>
          </p:cNvSpPr>
          <p:nvPr/>
        </p:nvSpPr>
        <p:spPr bwMode="auto">
          <a:xfrm>
            <a:off x="6040438" y="126365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06" name="Line 102"/>
          <p:cNvSpPr>
            <a:spLocks noChangeShapeType="1"/>
          </p:cNvSpPr>
          <p:nvPr/>
        </p:nvSpPr>
        <p:spPr bwMode="auto">
          <a:xfrm>
            <a:off x="2563813" y="1995488"/>
            <a:ext cx="541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75234" name="Group 130"/>
          <p:cNvGrpSpPr>
            <a:grpSpLocks/>
          </p:cNvGrpSpPr>
          <p:nvPr/>
        </p:nvGrpSpPr>
        <p:grpSpPr bwMode="auto">
          <a:xfrm>
            <a:off x="949325" y="4006850"/>
            <a:ext cx="7348538" cy="2327275"/>
            <a:chOff x="598" y="2524"/>
            <a:chExt cx="4629" cy="1466"/>
          </a:xfrm>
        </p:grpSpPr>
        <p:sp>
          <p:nvSpPr>
            <p:cNvPr id="175212" name="Line 108"/>
            <p:cNvSpPr>
              <a:spLocks noChangeShapeType="1"/>
            </p:cNvSpPr>
            <p:nvPr/>
          </p:nvSpPr>
          <p:spPr bwMode="auto">
            <a:xfrm flipH="1">
              <a:off x="1896" y="3087"/>
              <a:ext cx="11" cy="8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3" name="Line 109"/>
            <p:cNvSpPr>
              <a:spLocks noChangeShapeType="1"/>
            </p:cNvSpPr>
            <p:nvPr/>
          </p:nvSpPr>
          <p:spPr bwMode="auto">
            <a:xfrm flipH="1">
              <a:off x="3792" y="3037"/>
              <a:ext cx="1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4" name="Line 110"/>
            <p:cNvSpPr>
              <a:spLocks noChangeShapeType="1"/>
            </p:cNvSpPr>
            <p:nvPr/>
          </p:nvSpPr>
          <p:spPr bwMode="auto">
            <a:xfrm>
              <a:off x="2798" y="2524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5" name="Line 111"/>
            <p:cNvSpPr>
              <a:spLocks noChangeShapeType="1"/>
            </p:cNvSpPr>
            <p:nvPr/>
          </p:nvSpPr>
          <p:spPr bwMode="auto">
            <a:xfrm flipV="1">
              <a:off x="598" y="3979"/>
              <a:ext cx="4629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7" name="Line 113"/>
            <p:cNvSpPr>
              <a:spLocks noChangeShapeType="1"/>
            </p:cNvSpPr>
            <p:nvPr/>
          </p:nvSpPr>
          <p:spPr bwMode="auto">
            <a:xfrm>
              <a:off x="1059" y="3497"/>
              <a:ext cx="1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8" name="Line 114"/>
            <p:cNvSpPr>
              <a:spLocks noChangeShapeType="1"/>
            </p:cNvSpPr>
            <p:nvPr/>
          </p:nvSpPr>
          <p:spPr bwMode="auto">
            <a:xfrm>
              <a:off x="4693" y="3475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5237" name="Group 133"/>
          <p:cNvGrpSpPr>
            <a:grpSpLocks/>
          </p:cNvGrpSpPr>
          <p:nvPr/>
        </p:nvGrpSpPr>
        <p:grpSpPr bwMode="auto">
          <a:xfrm>
            <a:off x="1714500" y="2597150"/>
            <a:ext cx="5749925" cy="1127125"/>
            <a:chOff x="1080" y="1636"/>
            <a:chExt cx="3622" cy="710"/>
          </a:xfrm>
        </p:grpSpPr>
        <p:sp>
          <p:nvSpPr>
            <p:cNvPr id="175208" name="Line 104"/>
            <p:cNvSpPr>
              <a:spLocks noChangeShapeType="1"/>
            </p:cNvSpPr>
            <p:nvPr/>
          </p:nvSpPr>
          <p:spPr bwMode="auto">
            <a:xfrm flipV="1">
              <a:off x="1080" y="1822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09" name="Line 105"/>
            <p:cNvSpPr>
              <a:spLocks noChangeShapeType="1"/>
            </p:cNvSpPr>
            <p:nvPr/>
          </p:nvSpPr>
          <p:spPr bwMode="auto">
            <a:xfrm flipV="1">
              <a:off x="4702" y="1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0" name="Line 106"/>
            <p:cNvSpPr>
              <a:spLocks noChangeShapeType="1"/>
            </p:cNvSpPr>
            <p:nvPr/>
          </p:nvSpPr>
          <p:spPr bwMode="auto">
            <a:xfrm>
              <a:off x="1885" y="212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19" name="Line 115"/>
            <p:cNvSpPr>
              <a:spLocks noChangeShapeType="1"/>
            </p:cNvSpPr>
            <p:nvPr/>
          </p:nvSpPr>
          <p:spPr bwMode="auto">
            <a:xfrm flipV="1">
              <a:off x="1834" y="1969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0" name="Line 116"/>
            <p:cNvSpPr>
              <a:spLocks noChangeShapeType="1"/>
            </p:cNvSpPr>
            <p:nvPr/>
          </p:nvSpPr>
          <p:spPr bwMode="auto">
            <a:xfrm flipV="1">
              <a:off x="2054" y="1697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1" name="Line 117"/>
            <p:cNvSpPr>
              <a:spLocks noChangeShapeType="1"/>
            </p:cNvSpPr>
            <p:nvPr/>
          </p:nvSpPr>
          <p:spPr bwMode="auto">
            <a:xfrm>
              <a:off x="1697" y="1843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2" name="Line 118"/>
            <p:cNvSpPr>
              <a:spLocks noChangeShapeType="1"/>
            </p:cNvSpPr>
            <p:nvPr/>
          </p:nvSpPr>
          <p:spPr bwMode="auto">
            <a:xfrm>
              <a:off x="2586" y="232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3" name="Line 119"/>
            <p:cNvSpPr>
              <a:spLocks noChangeShapeType="1"/>
            </p:cNvSpPr>
            <p:nvPr/>
          </p:nvSpPr>
          <p:spPr bwMode="auto">
            <a:xfrm>
              <a:off x="2963" y="2336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4" name="Line 120"/>
            <p:cNvSpPr>
              <a:spLocks noChangeShapeType="1"/>
            </p:cNvSpPr>
            <p:nvPr/>
          </p:nvSpPr>
          <p:spPr bwMode="auto">
            <a:xfrm flipV="1">
              <a:off x="2828" y="2002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5" name="Line 121"/>
            <p:cNvSpPr>
              <a:spLocks noChangeShapeType="1"/>
            </p:cNvSpPr>
            <p:nvPr/>
          </p:nvSpPr>
          <p:spPr bwMode="auto">
            <a:xfrm flipV="1">
              <a:off x="2923" y="199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6" name="Line 122"/>
            <p:cNvSpPr>
              <a:spLocks noChangeShapeType="1"/>
            </p:cNvSpPr>
            <p:nvPr/>
          </p:nvSpPr>
          <p:spPr bwMode="auto">
            <a:xfrm flipV="1">
              <a:off x="2840" y="164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7" name="Line 123"/>
            <p:cNvSpPr>
              <a:spLocks noChangeShapeType="1"/>
            </p:cNvSpPr>
            <p:nvPr/>
          </p:nvSpPr>
          <p:spPr bwMode="auto">
            <a:xfrm flipV="1">
              <a:off x="2954" y="1636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8" name="Line 124"/>
            <p:cNvSpPr>
              <a:spLocks noChangeShapeType="1"/>
            </p:cNvSpPr>
            <p:nvPr/>
          </p:nvSpPr>
          <p:spPr bwMode="auto">
            <a:xfrm>
              <a:off x="3738" y="2230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29" name="Line 125"/>
            <p:cNvSpPr>
              <a:spLocks noChangeShapeType="1"/>
            </p:cNvSpPr>
            <p:nvPr/>
          </p:nvSpPr>
          <p:spPr bwMode="auto">
            <a:xfrm flipV="1">
              <a:off x="3687" y="2073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30" name="Line 126"/>
            <p:cNvSpPr>
              <a:spLocks noChangeShapeType="1"/>
            </p:cNvSpPr>
            <p:nvPr/>
          </p:nvSpPr>
          <p:spPr bwMode="auto">
            <a:xfrm flipV="1">
              <a:off x="3907" y="1801"/>
              <a:ext cx="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75231" name="Line 127"/>
            <p:cNvSpPr>
              <a:spLocks noChangeShapeType="1"/>
            </p:cNvSpPr>
            <p:nvPr/>
          </p:nvSpPr>
          <p:spPr bwMode="auto">
            <a:xfrm>
              <a:off x="3550" y="1947"/>
              <a:ext cx="283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235" name="Line 131"/>
          <p:cNvSpPr>
            <a:spLocks noChangeShapeType="1"/>
          </p:cNvSpPr>
          <p:nvPr/>
        </p:nvSpPr>
        <p:spPr bwMode="auto">
          <a:xfrm flipV="1">
            <a:off x="1924050" y="2911475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5236" name="Line 132"/>
          <p:cNvSpPr>
            <a:spLocks noChangeShapeType="1"/>
          </p:cNvSpPr>
          <p:nvPr/>
        </p:nvSpPr>
        <p:spPr bwMode="auto">
          <a:xfrm flipV="1">
            <a:off x="7597775" y="2835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75239" name="Picture 135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    I=1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225462" y="3830342"/>
            <a:ext cx="17139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 =2  M = 2I + </a:t>
            </a:r>
            <a:r>
              <a:rPr lang="de-DE" sz="1400" dirty="0" smtClean="0">
                <a:solidFill>
                  <a:schemeClr val="tx1"/>
                </a:solidFill>
              </a:rPr>
              <a:t>1  = 5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35" grpId="0" animBg="1"/>
      <p:bldP spid="175236" grpId="0" animBg="1"/>
      <p:bldP spid="3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627063"/>
            <a:ext cx="7772400" cy="1143000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A2A2´B2B2´- System</a:t>
            </a:r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768350"/>
            <a:ext cx="719772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299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288" y="3854450"/>
            <a:ext cx="56657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5556250" y="2900363"/>
            <a:ext cx="1479550" cy="7254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-4191000" y="830263"/>
          <a:ext cx="11253788" cy="2333625"/>
        </p:xfrm>
        <a:graphic>
          <a:graphicData uri="http://schemas.openxmlformats.org/presentationml/2006/ole">
            <p:oleObj spid="_x0000_s311309" name="CS ChemDraw Drawing" r:id="rId5" imgW="7316191" imgH="1611841" progId="ChemDraw.Document.6.0">
              <p:embed/>
            </p:oleObj>
          </a:graphicData>
        </a:graphic>
      </p:graphicFrame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812800"/>
            <a:ext cx="581025" cy="161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3500438" y="1471613"/>
            <a:ext cx="1479550" cy="7254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1305" name="Picture 9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9425" y="4122738"/>
            <a:ext cx="19526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6" name="Picture 10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9513" y="4318000"/>
            <a:ext cx="22145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1,4- Butandiol  A2A2´B2B2´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5301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Proposed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3508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A2A´2B2B´2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2"/>
          <a:srcRect l="21063" t="8311" r="15919" b="7874"/>
          <a:stretch>
            <a:fillRect/>
          </a:stretch>
        </p:blipFill>
        <p:spPr bwMode="auto">
          <a:xfrm>
            <a:off x="0" y="691662"/>
            <a:ext cx="9144000" cy="6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135086" y="0"/>
            <a:ext cx="355363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 AA´BB´ System</a:t>
            </a:r>
            <a:endParaRPr lang="en-GB" dirty="0"/>
          </a:p>
        </p:txBody>
      </p:sp>
      <p:pic>
        <p:nvPicPr>
          <p:cNvPr id="580609" name="Picture 1"/>
          <p:cNvPicPr>
            <a:picLocks noChangeAspect="1" noChangeArrowheads="1"/>
          </p:cNvPicPr>
          <p:nvPr/>
        </p:nvPicPr>
        <p:blipFill>
          <a:blip r:embed="rId4"/>
          <a:srcRect l="21063" t="8749" r="13470" b="8749"/>
          <a:stretch>
            <a:fillRect/>
          </a:stretch>
        </p:blipFill>
        <p:spPr bwMode="auto">
          <a:xfrm>
            <a:off x="0" y="644769"/>
            <a:ext cx="9448800" cy="6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 bwMode="auto">
          <a:xfrm>
            <a:off x="7833360" y="2880360"/>
            <a:ext cx="701040" cy="360426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rot="2552457">
            <a:off x="220979" y="998221"/>
            <a:ext cx="365760" cy="46482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66260" y="2628900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CC99"/>
                </a:solidFill>
              </a:rPr>
              <a:t>Simulation/</a:t>
            </a:r>
            <a:r>
              <a:rPr lang="en-GB" sz="1600" dirty="0" smtClean="0">
                <a:solidFill>
                  <a:srgbClr val="00CC99"/>
                </a:solidFill>
              </a:rPr>
              <a:t>spin analysis</a:t>
            </a:r>
            <a:endParaRPr lang="en-GB" sz="1600" dirty="0">
              <a:solidFill>
                <a:srgbClr val="00CC9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0660" y="464820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C00000"/>
                </a:solidFill>
              </a:rPr>
              <a:t>Exp</a:t>
            </a:r>
            <a:r>
              <a:rPr lang="de-DE" sz="1600" dirty="0" smtClean="0">
                <a:solidFill>
                  <a:srgbClr val="C00000"/>
                </a:solidFill>
              </a:rPr>
              <a:t>.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9920" y="2443480"/>
            <a:ext cx="189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MNOVA prediction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593"/>
            <a:ext cx="9719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812800"/>
            <a:ext cx="581025" cy="161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11308" name="Picture 12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dirty="0" smtClean="0"/>
              <a:t>5 Spin  Systems (</a:t>
            </a:r>
            <a:r>
              <a:rPr lang="de-DE" dirty="0" smtClean="0">
                <a:solidFill>
                  <a:srgbClr val="FF0000"/>
                </a:solidFill>
              </a:rPr>
              <a:t>700MHz</a:t>
            </a:r>
            <a:r>
              <a:rPr lang="de-DE" dirty="0" smtClean="0"/>
              <a:t>) Simulation</a:t>
            </a:r>
            <a:endParaRPr lang="de-DE" dirty="0"/>
          </a:p>
        </p:txBody>
      </p:sp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2932605" y="748260"/>
          <a:ext cx="1308100" cy="2001837"/>
        </p:xfrm>
        <a:graphic>
          <a:graphicData uri="http://schemas.openxmlformats.org/presentationml/2006/ole">
            <p:oleObj spid="_x0000_s475147" name="CS ChemDraw Drawing" r:id="rId6" imgW="1308794" imgH="2002320" progId="ChemDraw.Document.6.0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800600" y="32161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41834" y="19076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1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13234" y="201798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97468" y="226235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3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94537" y="240424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57854" y="30348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4a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346729" y="312945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4b, 3, 2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233416" y="497548"/>
            <a:ext cx="7181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Even at 700 MHz  higher order spectra may appear  ( therefore spin simulation)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71170" y="0"/>
            <a:ext cx="473474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TIPS 500MHz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872740" y="982980"/>
            <a:ext cx="5913120" cy="2324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76513" name="Object 1"/>
          <p:cNvGraphicFramePr>
            <a:graphicFrameLocks noChangeAspect="1"/>
          </p:cNvGraphicFramePr>
          <p:nvPr/>
        </p:nvGraphicFramePr>
        <p:xfrm>
          <a:off x="4703386" y="3522570"/>
          <a:ext cx="1141480" cy="865538"/>
        </p:xfrm>
        <a:graphic>
          <a:graphicData uri="http://schemas.openxmlformats.org/presentationml/2006/ole">
            <p:oleObj spid="_x0000_s576520" name="CS ChemDraw Drawing" r:id="rId5" imgW="1970458" imgH="149342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3"/>
          <a:srcRect l="15185" t="13123" b="4812"/>
          <a:stretch>
            <a:fillRect/>
          </a:stretch>
        </p:blipFill>
        <p:spPr bwMode="auto">
          <a:xfrm>
            <a:off x="-255628" y="0"/>
            <a:ext cx="90354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1" name="Picture 3"/>
          <p:cNvPicPr>
            <a:picLocks noChangeAspect="1" noChangeArrowheads="1"/>
          </p:cNvPicPr>
          <p:nvPr/>
        </p:nvPicPr>
        <p:blipFill>
          <a:blip r:embed="rId4"/>
          <a:srcRect l="15430" t="17935" r="68086" b="51181"/>
          <a:stretch>
            <a:fillRect/>
          </a:stretch>
        </p:blipFill>
        <p:spPr bwMode="auto">
          <a:xfrm>
            <a:off x="0" y="3417752"/>
            <a:ext cx="1846036" cy="21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5"/>
          <a:srcRect l="18827" t="22424" r="68248" b="45358"/>
          <a:stretch>
            <a:fillRect/>
          </a:stretch>
        </p:blipFill>
        <p:spPr bwMode="auto">
          <a:xfrm>
            <a:off x="0" y="5680918"/>
            <a:ext cx="1317897" cy="18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71170" y="0"/>
            <a:ext cx="473474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TIPS 700MHz (</a:t>
            </a:r>
            <a:r>
              <a:rPr lang="en-GB" dirty="0" err="1" smtClean="0"/>
              <a:t>sim</a:t>
            </a:r>
            <a:r>
              <a:rPr lang="en-GB" dirty="0" smtClean="0"/>
              <a:t>.) </a:t>
            </a:r>
            <a:endParaRPr lang="en-GB" b="0" dirty="0">
              <a:solidFill>
                <a:srgbClr val="66FFFF"/>
              </a:solidFill>
            </a:endParaRPr>
          </a:p>
        </p:txBody>
      </p:sp>
      <p:graphicFrame>
        <p:nvGraphicFramePr>
          <p:cNvPr id="577537" name="Object 1"/>
          <p:cNvGraphicFramePr>
            <a:graphicFrameLocks noChangeAspect="1"/>
          </p:cNvGraphicFramePr>
          <p:nvPr/>
        </p:nvGraphicFramePr>
        <p:xfrm>
          <a:off x="2272354" y="1620432"/>
          <a:ext cx="1141413" cy="866775"/>
        </p:xfrm>
        <a:graphic>
          <a:graphicData uri="http://schemas.openxmlformats.org/presentationml/2006/ole">
            <p:oleObj spid="_x0000_s577544" name="CS ChemDraw Drawing" r:id="rId6" imgW="1970458" imgH="1493424" progId="ChemDraw.Document.6.0">
              <p:embed/>
            </p:oleObj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1640330" y="487986"/>
            <a:ext cx="7189293" cy="6065213"/>
            <a:chOff x="1640330" y="487986"/>
            <a:chExt cx="7189293" cy="60652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 l="26451" t="8311" r="6858" b="9186"/>
            <a:stretch>
              <a:fillRect/>
            </a:stretch>
          </p:blipFill>
          <p:spPr bwMode="auto">
            <a:xfrm>
              <a:off x="1640330" y="487986"/>
              <a:ext cx="7189293" cy="60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Gerade Verbindung mit Pfeil 10"/>
            <p:cNvCxnSpPr/>
            <p:nvPr/>
          </p:nvCxnSpPr>
          <p:spPr bwMode="auto">
            <a:xfrm rot="5400000">
              <a:off x="4608195" y="11563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 rot="5400000">
              <a:off x="5278755" y="18421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Gerade Verbindung mit Pfeil 12"/>
            <p:cNvCxnSpPr/>
            <p:nvPr/>
          </p:nvCxnSpPr>
          <p:spPr bwMode="auto">
            <a:xfrm rot="5400000">
              <a:off x="6528435" y="153352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Gerade Verbindung mit Pfeil 13"/>
            <p:cNvCxnSpPr/>
            <p:nvPr/>
          </p:nvCxnSpPr>
          <p:spPr bwMode="auto">
            <a:xfrm rot="5400000">
              <a:off x="6379845" y="137731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rade Verbindung mit Pfeil 14"/>
            <p:cNvCxnSpPr/>
            <p:nvPr/>
          </p:nvCxnSpPr>
          <p:spPr bwMode="auto">
            <a:xfrm rot="5400000">
              <a:off x="5983605" y="11449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15"/>
            <p:cNvCxnSpPr/>
            <p:nvPr/>
          </p:nvCxnSpPr>
          <p:spPr bwMode="auto">
            <a:xfrm rot="5400000">
              <a:off x="6116955" y="157543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rot="5400000">
              <a:off x="5015865" y="20593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rot="5400000">
              <a:off x="5210175" y="139255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Gerade Verbindung mit Pfeil 18"/>
            <p:cNvCxnSpPr/>
            <p:nvPr/>
          </p:nvCxnSpPr>
          <p:spPr bwMode="auto">
            <a:xfrm rot="5400000">
              <a:off x="4985385" y="113728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Gerade Verbindung mit Pfeil 19"/>
            <p:cNvCxnSpPr/>
            <p:nvPr/>
          </p:nvCxnSpPr>
          <p:spPr bwMode="auto">
            <a:xfrm rot="5400000">
              <a:off x="4638675" y="2059305"/>
              <a:ext cx="129540" cy="38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" name="Picture 12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681926" y="4037308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400MHz</a:t>
            </a:r>
            <a:endParaRPr lang="de-DE" sz="1600" dirty="0"/>
          </a:p>
        </p:txBody>
      </p:sp>
      <p:pic>
        <p:nvPicPr>
          <p:cNvPr id="6" name="Picture 12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19932" y="1759058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700 MHz</a:t>
            </a:r>
            <a:endParaRPr lang="de-DE" sz="1600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680129" y="821411"/>
            <a:ext cx="3463871" cy="2185260"/>
            <a:chOff x="5680129" y="976394"/>
            <a:chExt cx="3463871" cy="218526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680129" y="1022888"/>
              <a:ext cx="3463871" cy="2138766"/>
              <a:chOff x="5494149" y="1263112"/>
              <a:chExt cx="3463871" cy="2138766"/>
            </a:xfrm>
          </p:grpSpPr>
          <p:sp>
            <p:nvSpPr>
              <p:cNvPr id="8" name="Rechteck 7"/>
              <p:cNvSpPr/>
              <p:nvPr/>
            </p:nvSpPr>
            <p:spPr bwMode="auto">
              <a:xfrm>
                <a:off x="5494149" y="1263112"/>
                <a:ext cx="3463871" cy="21387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graphicFrame>
            <p:nvGraphicFramePr>
              <p:cNvPr id="476163" name="Object 3"/>
              <p:cNvGraphicFramePr>
                <a:graphicFrameLocks noChangeAspect="1"/>
              </p:cNvGraphicFramePr>
              <p:nvPr/>
            </p:nvGraphicFramePr>
            <p:xfrm>
              <a:off x="5501898" y="1288404"/>
              <a:ext cx="3417376" cy="2097976"/>
            </p:xfrm>
            <a:graphic>
              <a:graphicData uri="http://schemas.openxmlformats.org/presentationml/2006/ole">
                <p:oleObj spid="_x0000_s476170" name="CS ChemDraw Drawing" r:id="rId5" imgW="5124692" imgH="4206060" progId="ChemDraw.Document.6.0">
                  <p:embed/>
                </p:oleObj>
              </a:graphicData>
            </a:graphic>
          </p:graphicFrame>
        </p:grpSp>
        <p:sp>
          <p:nvSpPr>
            <p:cNvPr id="12" name="Textfeld 11"/>
            <p:cNvSpPr txBox="1"/>
            <p:nvPr/>
          </p:nvSpPr>
          <p:spPr>
            <a:xfrm>
              <a:off x="7160217" y="100739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39187" y="976394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113722" y="227825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175716" y="154208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369445" y="1511085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408190" y="2843940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369444" y="227825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074977" y="2843939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071170" y="0"/>
            <a:ext cx="310675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AA´BB´  System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962098" y="3890744"/>
            <a:ext cx="4408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Splitting is due to  Coupling (independent of B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090998" y="1731439"/>
            <a:ext cx="4640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Both conformers can give rise to AA’BB’ Systems</a:t>
            </a:r>
            <a:endParaRPr lang="en-GB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0" y="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AA´BB´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16249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00039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50093" y="631534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964964" y="471034"/>
            <a:ext cx="3298677" cy="2185260"/>
            <a:chOff x="5680129" y="976394"/>
            <a:chExt cx="3463871" cy="2185260"/>
          </a:xfrm>
        </p:grpSpPr>
        <p:grpSp>
          <p:nvGrpSpPr>
            <p:cNvPr id="16" name="Gruppieren 8"/>
            <p:cNvGrpSpPr/>
            <p:nvPr/>
          </p:nvGrpSpPr>
          <p:grpSpPr>
            <a:xfrm>
              <a:off x="5680129" y="1022888"/>
              <a:ext cx="3463871" cy="2138766"/>
              <a:chOff x="5494149" y="1263112"/>
              <a:chExt cx="3463871" cy="2138766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5494149" y="1263112"/>
                <a:ext cx="3463871" cy="213876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0" u="none" strike="noStrike" cap="none" normalizeH="0" baseline="0" dirty="0" smtClean="0">
                  <a:ln>
                    <a:noFill/>
                  </a:ln>
                  <a:solidFill>
                    <a:srgbClr val="336699"/>
                  </a:solidFill>
                  <a:effectLst/>
                  <a:latin typeface="Times New Roman" pitchFamily="18" charset="0"/>
                </a:endParaRPr>
              </a:p>
            </p:txBody>
          </p:sp>
          <p:graphicFrame>
            <p:nvGraphicFramePr>
              <p:cNvPr id="26" name="Object 3"/>
              <p:cNvGraphicFramePr>
                <a:graphicFrameLocks noChangeAspect="1"/>
              </p:cNvGraphicFramePr>
              <p:nvPr/>
            </p:nvGraphicFramePr>
            <p:xfrm>
              <a:off x="5501898" y="1288404"/>
              <a:ext cx="3417376" cy="2097976"/>
            </p:xfrm>
            <a:graphic>
              <a:graphicData uri="http://schemas.openxmlformats.org/presentationml/2006/ole">
                <p:oleObj spid="_x0000_s477192" name="CS ChemDraw Drawing" r:id="rId7" imgW="5124692" imgH="4206060" progId="ChemDraw.Document.6.0">
                  <p:embed/>
                </p:oleObj>
              </a:graphicData>
            </a:graphic>
          </p:graphicFrame>
        </p:grpSp>
        <p:sp>
          <p:nvSpPr>
            <p:cNvPr id="17" name="Textfeld 16"/>
            <p:cNvSpPr txBox="1"/>
            <p:nvPr/>
          </p:nvSpPr>
          <p:spPr>
            <a:xfrm>
              <a:off x="7160217" y="100739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39187" y="976394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113722" y="227825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endParaRPr lang="de-DE" sz="12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175716" y="154208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69445" y="1511085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408190" y="2843940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A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69444" y="227825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endParaRPr lang="de-DE" sz="12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074977" y="2843939"/>
              <a:ext cx="346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B</a:t>
              </a:r>
              <a:r>
                <a:rPr lang="de-DE" sz="1400" dirty="0" smtClean="0"/>
                <a:t>´</a:t>
              </a:r>
              <a:endParaRPr lang="de-DE" sz="1400" dirty="0"/>
            </a:p>
          </p:txBody>
        </p:sp>
      </p:grp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000329" y="143219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646410" y="0"/>
            <a:ext cx="3999123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Two AA´BB´ Systems needed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2401677" y="59491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05" name="Picture 5"/>
          <p:cNvPicPr>
            <a:picLocks noChangeAspect="1" noChangeArrowheads="1"/>
          </p:cNvPicPr>
          <p:nvPr/>
        </p:nvPicPr>
        <p:blipFill>
          <a:blip r:embed="rId3"/>
          <a:srcRect l="21161" t="9624" r="12795" b="8311"/>
          <a:stretch>
            <a:fillRect/>
          </a:stretch>
        </p:blipFill>
        <p:spPr bwMode="auto">
          <a:xfrm>
            <a:off x="267037" y="643891"/>
            <a:ext cx="8876963" cy="56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/>
          <p:nvPr/>
        </p:nvSpPr>
        <p:spPr bwMode="auto">
          <a:xfrm>
            <a:off x="-1" y="3350103"/>
            <a:ext cx="9144001" cy="271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516" name="Group 4"/>
          <p:cNvGrpSpPr>
            <a:grpSpLocks/>
          </p:cNvGrpSpPr>
          <p:nvPr/>
        </p:nvGrpSpPr>
        <p:grpSpPr bwMode="auto">
          <a:xfrm>
            <a:off x="3879850" y="2905125"/>
            <a:ext cx="5264150" cy="3695700"/>
            <a:chOff x="2606" y="1608"/>
            <a:chExt cx="3316" cy="2328"/>
          </a:xfrm>
        </p:grpSpPr>
        <p:pic>
          <p:nvPicPr>
            <p:cNvPr id="448517" name="Picture 5" descr="klaus1_1h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237" y="1108"/>
              <a:ext cx="2053" cy="3316"/>
            </a:xfrm>
            <a:prstGeom prst="rect">
              <a:avLst/>
            </a:prstGeom>
            <a:noFill/>
          </p:spPr>
        </p:pic>
        <p:sp>
          <p:nvSpPr>
            <p:cNvPr id="448518" name="Rectangle 6"/>
            <p:cNvSpPr>
              <a:spLocks noChangeArrowheads="1"/>
            </p:cNvSpPr>
            <p:nvPr/>
          </p:nvSpPr>
          <p:spPr bwMode="auto">
            <a:xfrm>
              <a:off x="2700" y="1608"/>
              <a:ext cx="612" cy="2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8519" name="Picture 7" descr="andrae14_13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50119" y="2685256"/>
            <a:ext cx="2692400" cy="4592638"/>
          </a:xfrm>
          <a:prstGeom prst="rect">
            <a:avLst/>
          </a:prstGeom>
          <a:noFill/>
        </p:spPr>
      </p:pic>
      <p:pic>
        <p:nvPicPr>
          <p:cNvPr id="448520" name="Picture 8" descr="klaus1_13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0338" y="206375"/>
            <a:ext cx="3506788" cy="3608387"/>
          </a:xfrm>
          <a:prstGeom prst="rect">
            <a:avLst/>
          </a:prstGeom>
          <a:noFill/>
        </p:spPr>
      </p:pic>
      <p:pic>
        <p:nvPicPr>
          <p:cNvPr id="448523" name="Picture 11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448524" name="Text Box 12"/>
          <p:cNvSpPr txBox="1">
            <a:spLocks noChangeArrowheads="1"/>
          </p:cNvSpPr>
          <p:nvPr/>
        </p:nvSpPr>
        <p:spPr bwMode="auto">
          <a:xfrm>
            <a:off x="3209925" y="1171575"/>
            <a:ext cx="124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3186113" y="435610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CD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Cl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5967413" y="3109913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tx1"/>
                </a:solidFill>
              </a:rPr>
              <a:t>DMSO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48527" name="Text Box 15"/>
          <p:cNvSpPr txBox="1">
            <a:spLocks noChangeArrowheads="1"/>
          </p:cNvSpPr>
          <p:nvPr/>
        </p:nvSpPr>
        <p:spPr bwMode="auto">
          <a:xfrm>
            <a:off x="3338513" y="17335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aseline="30000">
                <a:solidFill>
                  <a:schemeClr val="tx1"/>
                </a:solidFill>
              </a:rPr>
              <a:t>13</a:t>
            </a:r>
            <a:r>
              <a:rPr lang="de-DE" sz="1800">
                <a:solidFill>
                  <a:schemeClr val="tx1"/>
                </a:solidFill>
              </a:rPr>
              <a:t>C</a:t>
            </a:r>
            <a:r>
              <a:rPr lang="de-DE" sz="2000" baseline="30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D</a:t>
            </a:r>
            <a:r>
              <a:rPr lang="de-DE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3306763" y="2135188"/>
            <a:ext cx="296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I=3*1   multiplicity  = 2*3+1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3128963" y="4862513"/>
            <a:ext cx="2848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I=2*1  multiplicity </a:t>
            </a:r>
            <a:r>
              <a:rPr lang="de-DE" sz="1800" dirty="0" smtClean="0">
                <a:solidFill>
                  <a:schemeClr val="tx1"/>
                </a:solidFill>
              </a:rPr>
              <a:t>= </a:t>
            </a:r>
            <a:r>
              <a:rPr lang="de-DE" sz="1800" dirty="0">
                <a:solidFill>
                  <a:schemeClr val="tx1"/>
                </a:solidFill>
              </a:rPr>
              <a:t>2*2+1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7413625" y="30638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aseline="30000">
                <a:solidFill>
                  <a:schemeClr val="tx1"/>
                </a:solidFill>
              </a:rPr>
              <a:t>12</a:t>
            </a:r>
            <a:r>
              <a:rPr lang="de-DE" sz="1800">
                <a:solidFill>
                  <a:schemeClr val="tx1"/>
                </a:solidFill>
              </a:rPr>
              <a:t>C  </a:t>
            </a:r>
            <a:r>
              <a:rPr lang="de-DE" sz="1800" baseline="30000">
                <a:solidFill>
                  <a:schemeClr val="tx1"/>
                </a:solidFill>
              </a:rPr>
              <a:t>1</a:t>
            </a:r>
            <a:r>
              <a:rPr lang="de-DE" sz="1800">
                <a:solidFill>
                  <a:schemeClr val="tx1"/>
                </a:solidFill>
              </a:rPr>
              <a:t>H</a:t>
            </a:r>
            <a:r>
              <a:rPr lang="de-DE" sz="1800" baseline="-25000">
                <a:solidFill>
                  <a:schemeClr val="tx1"/>
                </a:solidFill>
              </a:rPr>
              <a:t>1</a:t>
            </a:r>
            <a:r>
              <a:rPr lang="de-DE" sz="2000" baseline="30000">
                <a:solidFill>
                  <a:schemeClr val="tx1"/>
                </a:solidFill>
              </a:rPr>
              <a:t>2</a:t>
            </a:r>
            <a:r>
              <a:rPr lang="de-DE" sz="1800">
                <a:solidFill>
                  <a:schemeClr val="tx1"/>
                </a:solidFill>
              </a:rPr>
              <a:t>D</a:t>
            </a:r>
            <a:r>
              <a:rPr lang="de-DE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8531" name="Text Box 19"/>
          <p:cNvSpPr txBox="1">
            <a:spLocks noChangeArrowheads="1"/>
          </p:cNvSpPr>
          <p:nvPr/>
        </p:nvSpPr>
        <p:spPr bwMode="auto">
          <a:xfrm>
            <a:off x="5905500" y="3611563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I=2*1   </a:t>
            </a:r>
            <a:r>
              <a:rPr lang="en-US" sz="1800" dirty="0" err="1" smtClean="0">
                <a:solidFill>
                  <a:schemeClr val="tx1"/>
                </a:solidFill>
              </a:rPr>
              <a:t>multipilicty</a:t>
            </a:r>
            <a:r>
              <a:rPr lang="de-DE" sz="1800" dirty="0" smtClean="0">
                <a:solidFill>
                  <a:schemeClr val="tx1"/>
                </a:solidFill>
              </a:rPr>
              <a:t>= </a:t>
            </a:r>
            <a:r>
              <a:rPr lang="de-DE" sz="1800" dirty="0">
                <a:solidFill>
                  <a:schemeClr val="tx1"/>
                </a:solidFill>
              </a:rPr>
              <a:t>2*2+1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Multiplet Splitting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234945" y="772983"/>
            <a:ext cx="3563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3366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General multiplicity rule   = 2I + 1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06" name="Picture 6"/>
          <p:cNvPicPr>
            <a:picLocks noChangeAspect="1" noChangeArrowheads="1"/>
          </p:cNvPicPr>
          <p:nvPr/>
        </p:nvPicPr>
        <p:blipFill>
          <a:blip r:embed="rId4"/>
          <a:srcRect l="21161" t="8311" r="13041" b="12686"/>
          <a:stretch>
            <a:fillRect/>
          </a:stretch>
        </p:blipFill>
        <p:spPr bwMode="auto">
          <a:xfrm>
            <a:off x="0" y="357085"/>
            <a:ext cx="9171022" cy="61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8" name="Picture 8"/>
          <p:cNvPicPr>
            <a:picLocks noChangeAspect="1" noChangeArrowheads="1"/>
          </p:cNvPicPr>
          <p:nvPr/>
        </p:nvPicPr>
        <p:blipFill>
          <a:blip r:embed="rId5"/>
          <a:srcRect l="20669" t="11811" r="13780" b="8311"/>
          <a:stretch>
            <a:fillRect/>
          </a:stretch>
        </p:blipFill>
        <p:spPr bwMode="auto">
          <a:xfrm>
            <a:off x="0" y="396698"/>
            <a:ext cx="9033238" cy="61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0196" y="731599"/>
            <a:ext cx="3949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256091" y="258083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98819" y="130750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1727" y="17433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56089" y="21791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33001" y="546076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A´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07364" y="503347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58638" y="58795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14719" y="6005984"/>
            <a:ext cx="5464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Best match is achieved by the assumption of two conformers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55413" y="3811836"/>
            <a:ext cx="1963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Population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0192" y="0"/>
            <a:ext cx="592534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12694" y="4285562"/>
            <a:ext cx="396608" cy="3525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7475" name="Picture 3"/>
          <p:cNvPicPr>
            <a:picLocks noChangeAspect="1" noChangeArrowheads="1"/>
          </p:cNvPicPr>
          <p:nvPr/>
        </p:nvPicPr>
        <p:blipFill>
          <a:blip r:embed="rId5"/>
          <a:srcRect l="21407" t="9186" r="15010" b="12686"/>
          <a:stretch>
            <a:fillRect/>
          </a:stretch>
        </p:blipFill>
        <p:spPr bwMode="auto">
          <a:xfrm>
            <a:off x="0" y="579947"/>
            <a:ext cx="9083177" cy="62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9001" y="3722500"/>
            <a:ext cx="2172540" cy="2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20042" y="909765"/>
            <a:ext cx="2190145" cy="26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7476" name="Object 4"/>
          <p:cNvGraphicFramePr>
            <a:graphicFrameLocks noChangeAspect="1"/>
          </p:cNvGraphicFramePr>
          <p:nvPr/>
        </p:nvGraphicFramePr>
        <p:xfrm>
          <a:off x="5432591" y="4157128"/>
          <a:ext cx="2025114" cy="931318"/>
        </p:xfrm>
        <a:graphic>
          <a:graphicData uri="http://schemas.openxmlformats.org/presentationml/2006/ole">
            <p:oleObj spid="_x0000_s617483" name="CS ChemDraw Drawing" r:id="rId8" imgW="3026786" imgH="1392984" progId="ChemDraw.Document.6.0">
              <p:embed/>
            </p:oleObj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555901" y="5083649"/>
            <a:ext cx="2005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Starting from MNOVA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prediction -&gt; modifying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1654" t="50306" r="15502" b="12686"/>
          <a:stretch>
            <a:fillRect/>
          </a:stretch>
        </p:blipFill>
        <p:spPr bwMode="auto">
          <a:xfrm>
            <a:off x="166375" y="3661445"/>
            <a:ext cx="8977625" cy="29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21654" t="51181" r="15256" b="8311"/>
          <a:stretch>
            <a:fillRect/>
          </a:stretch>
        </p:blipFill>
        <p:spPr bwMode="auto">
          <a:xfrm>
            <a:off x="211145" y="-172738"/>
            <a:ext cx="9225931" cy="34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6645534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dirty="0" smtClean="0"/>
              <a:t>(1E,3E)-1,4-diphenylbuta-1, 3-diene </a:t>
            </a:r>
            <a:endParaRPr lang="en-GB" b="0" dirty="0">
              <a:solidFill>
                <a:srgbClr val="66FFFF"/>
              </a:solidFill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511498" y="880844"/>
            <a:ext cx="1176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experiment</a:t>
            </a:r>
            <a:endParaRPr lang="en-GB" sz="1600" dirty="0">
              <a:solidFill>
                <a:srgbClr val="FF33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663898" y="4195544"/>
            <a:ext cx="1108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simulation</a:t>
            </a:r>
            <a:endParaRPr lang="en-GB" sz="1600" dirty="0">
              <a:solidFill>
                <a:srgbClr val="FF3300"/>
              </a:solidFill>
            </a:endParaRPr>
          </a:p>
        </p:txBody>
      </p:sp>
      <p:pic>
        <p:nvPicPr>
          <p:cNvPr id="6" name="Picture 2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543" y="0"/>
            <a:ext cx="2745457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947481" y="2412460"/>
            <a:ext cx="1653702" cy="128405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88" name="Rectangle 48"/>
          <p:cNvSpPr>
            <a:spLocks noChangeArrowheads="1"/>
          </p:cNvSpPr>
          <p:nvPr/>
        </p:nvSpPr>
        <p:spPr bwMode="auto">
          <a:xfrm>
            <a:off x="6821491" y="163922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5555" name="Text Box 115"/>
          <p:cNvSpPr txBox="1">
            <a:spLocks noChangeArrowheads="1"/>
          </p:cNvSpPr>
          <p:nvPr/>
        </p:nvSpPr>
        <p:spPr bwMode="auto">
          <a:xfrm>
            <a:off x="471488" y="803275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(F  # G ) ( t) =  </a:t>
            </a:r>
            <a:endParaRPr lang="de-DE" sz="1400" i="1" dirty="0">
              <a:solidFill>
                <a:schemeClr val="tx1"/>
              </a:solidFill>
            </a:endParaRPr>
          </a:p>
        </p:txBody>
      </p: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1831975" y="488950"/>
            <a:ext cx="2378075" cy="842963"/>
            <a:chOff x="1171" y="246"/>
            <a:chExt cx="1498" cy="531"/>
          </a:xfrm>
        </p:grpSpPr>
        <p:sp>
          <p:nvSpPr>
            <p:cNvPr id="445557" name="Freeform 117"/>
            <p:cNvSpPr>
              <a:spLocks/>
            </p:cNvSpPr>
            <p:nvPr/>
          </p:nvSpPr>
          <p:spPr bwMode="auto">
            <a:xfrm>
              <a:off x="1232" y="420"/>
              <a:ext cx="204" cy="195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34" y="18"/>
                </a:cxn>
                <a:cxn ang="0">
                  <a:pos x="180" y="108"/>
                </a:cxn>
                <a:cxn ang="0">
                  <a:pos x="171" y="378"/>
                </a:cxn>
                <a:cxn ang="0">
                  <a:pos x="171" y="783"/>
                </a:cxn>
                <a:cxn ang="0">
                  <a:pos x="126" y="954"/>
                </a:cxn>
                <a:cxn ang="0">
                  <a:pos x="0" y="981"/>
                </a:cxn>
              </a:cxnLst>
              <a:rect l="0" t="0" r="r" b="b"/>
              <a:pathLst>
                <a:path w="360" h="987">
                  <a:moveTo>
                    <a:pt x="360" y="0"/>
                  </a:moveTo>
                  <a:cubicBezTo>
                    <a:pt x="312" y="0"/>
                    <a:pt x="264" y="0"/>
                    <a:pt x="234" y="18"/>
                  </a:cubicBezTo>
                  <a:cubicBezTo>
                    <a:pt x="204" y="36"/>
                    <a:pt x="190" y="48"/>
                    <a:pt x="180" y="108"/>
                  </a:cubicBezTo>
                  <a:cubicBezTo>
                    <a:pt x="170" y="168"/>
                    <a:pt x="172" y="266"/>
                    <a:pt x="171" y="378"/>
                  </a:cubicBezTo>
                  <a:cubicBezTo>
                    <a:pt x="170" y="490"/>
                    <a:pt x="179" y="687"/>
                    <a:pt x="171" y="783"/>
                  </a:cubicBezTo>
                  <a:cubicBezTo>
                    <a:pt x="163" y="879"/>
                    <a:pt x="155" y="921"/>
                    <a:pt x="126" y="954"/>
                  </a:cubicBezTo>
                  <a:cubicBezTo>
                    <a:pt x="97" y="987"/>
                    <a:pt x="24" y="977"/>
                    <a:pt x="0" y="98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5558" name="Text Box 118"/>
            <p:cNvSpPr txBox="1">
              <a:spLocks noChangeArrowheads="1"/>
            </p:cNvSpPr>
            <p:nvPr/>
          </p:nvSpPr>
          <p:spPr bwMode="auto">
            <a:xfrm>
              <a:off x="1424" y="429"/>
              <a:ext cx="1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F ( t´ )  G( t  - t´)  dt´</a:t>
              </a:r>
              <a:endParaRPr lang="de-DE" sz="1400" i="1">
                <a:solidFill>
                  <a:schemeClr val="tx1"/>
                </a:solidFill>
              </a:endParaRPr>
            </a:p>
          </p:txBody>
        </p:sp>
        <p:sp>
          <p:nvSpPr>
            <p:cNvPr id="445559" name="Text Box 119"/>
            <p:cNvSpPr txBox="1">
              <a:spLocks noChangeArrowheads="1"/>
            </p:cNvSpPr>
            <p:nvPr/>
          </p:nvSpPr>
          <p:spPr bwMode="auto">
            <a:xfrm>
              <a:off x="1185" y="246"/>
              <a:ext cx="1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+</a:t>
              </a:r>
            </a:p>
          </p:txBody>
        </p:sp>
        <p:grpSp>
          <p:nvGrpSpPr>
            <p:cNvPr id="15" name="Group 120"/>
            <p:cNvGrpSpPr>
              <a:grpSpLocks/>
            </p:cNvGrpSpPr>
            <p:nvPr/>
          </p:nvGrpSpPr>
          <p:grpSpPr bwMode="auto">
            <a:xfrm>
              <a:off x="1338" y="329"/>
              <a:ext cx="147" cy="35"/>
              <a:chOff x="2898" y="2160"/>
              <a:chExt cx="216" cy="63"/>
            </a:xfrm>
          </p:grpSpPr>
          <p:sp>
            <p:nvSpPr>
              <p:cNvPr id="445561" name="Oval 121"/>
              <p:cNvSpPr>
                <a:spLocks noChangeArrowheads="1"/>
              </p:cNvSpPr>
              <p:nvPr/>
            </p:nvSpPr>
            <p:spPr bwMode="auto">
              <a:xfrm>
                <a:off x="2898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5562" name="Oval 122"/>
              <p:cNvSpPr>
                <a:spLocks noChangeArrowheads="1"/>
              </p:cNvSpPr>
              <p:nvPr/>
            </p:nvSpPr>
            <p:spPr bwMode="auto">
              <a:xfrm>
                <a:off x="2997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5563" name="Text Box 123"/>
            <p:cNvSpPr txBox="1">
              <a:spLocks noChangeArrowheads="1"/>
            </p:cNvSpPr>
            <p:nvPr/>
          </p:nvSpPr>
          <p:spPr bwMode="auto">
            <a:xfrm>
              <a:off x="1171" y="585"/>
              <a:ext cx="1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1334" y="676"/>
              <a:ext cx="147" cy="35"/>
              <a:chOff x="2898" y="2160"/>
              <a:chExt cx="216" cy="63"/>
            </a:xfrm>
          </p:grpSpPr>
          <p:sp>
            <p:nvSpPr>
              <p:cNvPr id="445565" name="Oval 125"/>
              <p:cNvSpPr>
                <a:spLocks noChangeArrowheads="1"/>
              </p:cNvSpPr>
              <p:nvPr/>
            </p:nvSpPr>
            <p:spPr bwMode="auto">
              <a:xfrm>
                <a:off x="2898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5566" name="Oval 126"/>
              <p:cNvSpPr>
                <a:spLocks noChangeArrowheads="1"/>
              </p:cNvSpPr>
              <p:nvPr/>
            </p:nvSpPr>
            <p:spPr bwMode="auto">
              <a:xfrm>
                <a:off x="2997" y="2160"/>
                <a:ext cx="117" cy="6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4256088" y="650875"/>
            <a:ext cx="2814637" cy="603250"/>
            <a:chOff x="2698" y="348"/>
            <a:chExt cx="1773" cy="380"/>
          </a:xfrm>
        </p:grpSpPr>
        <p:sp>
          <p:nvSpPr>
            <p:cNvPr id="445568" name="Text Box 128"/>
            <p:cNvSpPr txBox="1">
              <a:spLocks noChangeArrowheads="1"/>
            </p:cNvSpPr>
            <p:nvPr/>
          </p:nvSpPr>
          <p:spPr bwMode="auto">
            <a:xfrm>
              <a:off x="2698" y="348"/>
              <a:ext cx="17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(F  # G ) </a:t>
              </a:r>
              <a:r>
                <a:rPr lang="de-DE" sz="1600" baseline="-25000" dirty="0">
                  <a:solidFill>
                    <a:srgbClr val="FF3300"/>
                  </a:solidFill>
                </a:rPr>
                <a:t>i</a:t>
              </a:r>
              <a:r>
                <a:rPr lang="de-DE" sz="1400" dirty="0">
                  <a:solidFill>
                    <a:schemeClr val="tx1"/>
                  </a:solidFill>
                </a:rPr>
                <a:t>= </a:t>
              </a:r>
              <a:r>
                <a:rPr lang="de-DE" dirty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de-DE" sz="1400" dirty="0">
                  <a:solidFill>
                    <a:schemeClr val="tx1"/>
                  </a:solidFill>
                </a:rPr>
                <a:t>     F </a:t>
              </a:r>
              <a:r>
                <a:rPr lang="de-DE" sz="1600" baseline="-25000" dirty="0">
                  <a:solidFill>
                    <a:srgbClr val="FF3300"/>
                  </a:solidFill>
                </a:rPr>
                <a:t>j</a:t>
              </a:r>
              <a:r>
                <a:rPr lang="de-DE" sz="1400" dirty="0">
                  <a:solidFill>
                    <a:schemeClr val="tx1"/>
                  </a:solidFill>
                </a:rPr>
                <a:t>  G </a:t>
              </a:r>
              <a:r>
                <a:rPr lang="de-DE" sz="1800" baseline="-25000" dirty="0">
                  <a:solidFill>
                    <a:srgbClr val="FF3300"/>
                  </a:solidFill>
                </a:rPr>
                <a:t>( i - j)</a:t>
              </a:r>
              <a:endParaRPr lang="de-DE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5569" name="Text Box 129"/>
            <p:cNvSpPr txBox="1">
              <a:spLocks noChangeArrowheads="1"/>
            </p:cNvSpPr>
            <p:nvPr/>
          </p:nvSpPr>
          <p:spPr bwMode="auto">
            <a:xfrm>
              <a:off x="3455" y="555"/>
              <a:ext cx="1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FF3300"/>
                  </a:solidFill>
                </a:rPr>
                <a:t>j</a:t>
              </a:r>
            </a:p>
          </p:txBody>
        </p:sp>
      </p:grpSp>
      <p:sp>
        <p:nvSpPr>
          <p:cNvPr id="445593" name="Rectangle 153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Convolution</a:t>
            </a:r>
            <a:endParaRPr lang="de-DE" sz="4400" b="0" dirty="0">
              <a:solidFill>
                <a:schemeClr val="tx2"/>
              </a:solidFill>
            </a:endParaRPr>
          </a:p>
        </p:txBody>
      </p:sp>
      <p:pic>
        <p:nvPicPr>
          <p:cNvPr id="445594" name="Picture 15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1513" y="2085975"/>
            <a:ext cx="6710362" cy="195263"/>
            <a:chOff x="598" y="786"/>
            <a:chExt cx="4227" cy="123"/>
          </a:xfrm>
        </p:grpSpPr>
        <p:sp>
          <p:nvSpPr>
            <p:cNvPr id="445467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445469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0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1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2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3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4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5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6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77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445479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0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1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2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3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4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5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6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5487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7" name="Gruppieren 156"/>
          <p:cNvGrpSpPr/>
          <p:nvPr/>
        </p:nvGrpSpPr>
        <p:grpSpPr>
          <a:xfrm>
            <a:off x="736669" y="1619250"/>
            <a:ext cx="1034981" cy="474371"/>
            <a:chOff x="736669" y="1619250"/>
            <a:chExt cx="1034981" cy="474371"/>
          </a:xfrm>
        </p:grpSpPr>
        <p:sp>
          <p:nvSpPr>
            <p:cNvPr id="445465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8" name="Group 26"/>
          <p:cNvGrpSpPr>
            <a:grpSpLocks/>
          </p:cNvGrpSpPr>
          <p:nvPr/>
        </p:nvGrpSpPr>
        <p:grpSpPr bwMode="auto">
          <a:xfrm>
            <a:off x="6782946" y="2097550"/>
            <a:ext cx="6710362" cy="195263"/>
            <a:chOff x="598" y="786"/>
            <a:chExt cx="4227" cy="123"/>
          </a:xfrm>
        </p:grpSpPr>
        <p:sp>
          <p:nvSpPr>
            <p:cNvPr id="159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0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171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1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162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0" name="Rectangle 48"/>
          <p:cNvSpPr>
            <a:spLocks noChangeArrowheads="1"/>
          </p:cNvSpPr>
          <p:nvPr/>
        </p:nvSpPr>
        <p:spPr bwMode="auto">
          <a:xfrm>
            <a:off x="6092285" y="161607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1" name="Rectangle 48"/>
          <p:cNvSpPr>
            <a:spLocks noChangeArrowheads="1"/>
          </p:cNvSpPr>
          <p:nvPr/>
        </p:nvSpPr>
        <p:spPr bwMode="auto">
          <a:xfrm>
            <a:off x="2133744" y="161607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2" name="Rectangle 48"/>
          <p:cNvSpPr>
            <a:spLocks noChangeArrowheads="1"/>
          </p:cNvSpPr>
          <p:nvPr/>
        </p:nvSpPr>
        <p:spPr bwMode="auto">
          <a:xfrm>
            <a:off x="6768151" y="31327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3" name="Group 26"/>
          <p:cNvGrpSpPr>
            <a:grpSpLocks/>
          </p:cNvGrpSpPr>
          <p:nvPr/>
        </p:nvGrpSpPr>
        <p:grpSpPr bwMode="auto">
          <a:xfrm>
            <a:off x="618173" y="3579495"/>
            <a:ext cx="6710362" cy="195263"/>
            <a:chOff x="598" y="786"/>
            <a:chExt cx="4227" cy="123"/>
          </a:xfrm>
        </p:grpSpPr>
        <p:sp>
          <p:nvSpPr>
            <p:cNvPr id="184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5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196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6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187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5" name="Gruppieren 204"/>
          <p:cNvGrpSpPr/>
          <p:nvPr/>
        </p:nvGrpSpPr>
        <p:grpSpPr>
          <a:xfrm>
            <a:off x="683329" y="3112770"/>
            <a:ext cx="1034981" cy="474371"/>
            <a:chOff x="736669" y="1619250"/>
            <a:chExt cx="1034981" cy="474371"/>
          </a:xfrm>
        </p:grpSpPr>
        <p:sp>
          <p:nvSpPr>
            <p:cNvPr id="206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7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8" name="Rectangle 48"/>
          <p:cNvSpPr>
            <a:spLocks noChangeArrowheads="1"/>
          </p:cNvSpPr>
          <p:nvPr/>
        </p:nvSpPr>
        <p:spPr bwMode="auto">
          <a:xfrm>
            <a:off x="2800445" y="31324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Rectangle 48"/>
          <p:cNvSpPr>
            <a:spLocks noChangeArrowheads="1"/>
          </p:cNvSpPr>
          <p:nvPr/>
        </p:nvSpPr>
        <p:spPr bwMode="auto">
          <a:xfrm>
            <a:off x="2080404" y="310959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0" name="Rectangle 48"/>
          <p:cNvSpPr>
            <a:spLocks noChangeArrowheads="1"/>
          </p:cNvSpPr>
          <p:nvPr/>
        </p:nvSpPr>
        <p:spPr bwMode="auto">
          <a:xfrm>
            <a:off x="6691951" y="52892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11" name="Group 26"/>
          <p:cNvGrpSpPr>
            <a:grpSpLocks/>
          </p:cNvGrpSpPr>
          <p:nvPr/>
        </p:nvGrpSpPr>
        <p:grpSpPr bwMode="auto">
          <a:xfrm>
            <a:off x="541973" y="5735955"/>
            <a:ext cx="6710362" cy="195263"/>
            <a:chOff x="598" y="786"/>
            <a:chExt cx="4227" cy="123"/>
          </a:xfrm>
        </p:grpSpPr>
        <p:sp>
          <p:nvSpPr>
            <p:cNvPr id="212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3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24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4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15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3" name="Gruppieren 232"/>
          <p:cNvGrpSpPr/>
          <p:nvPr/>
        </p:nvGrpSpPr>
        <p:grpSpPr>
          <a:xfrm>
            <a:off x="607129" y="5269230"/>
            <a:ext cx="1034981" cy="474371"/>
            <a:chOff x="736669" y="1619250"/>
            <a:chExt cx="1034981" cy="474371"/>
          </a:xfrm>
        </p:grpSpPr>
        <p:sp>
          <p:nvSpPr>
            <p:cNvPr id="234" name="Rectangle 25"/>
            <p:cNvSpPr>
              <a:spLocks noChangeArrowheads="1"/>
            </p:cNvSpPr>
            <p:nvPr/>
          </p:nvSpPr>
          <p:spPr bwMode="auto">
            <a:xfrm>
              <a:off x="1433384" y="1619250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" name="Rectangle 25"/>
            <p:cNvSpPr>
              <a:spLocks noChangeArrowheads="1"/>
            </p:cNvSpPr>
            <p:nvPr/>
          </p:nvSpPr>
          <p:spPr bwMode="auto">
            <a:xfrm>
              <a:off x="736669" y="1622133"/>
              <a:ext cx="338266" cy="4714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67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42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6" name="Rectangle 48"/>
          <p:cNvSpPr>
            <a:spLocks noChangeArrowheads="1"/>
          </p:cNvSpPr>
          <p:nvPr/>
        </p:nvSpPr>
        <p:spPr bwMode="auto">
          <a:xfrm>
            <a:off x="5962745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Rectangle 48"/>
          <p:cNvSpPr>
            <a:spLocks noChangeArrowheads="1"/>
          </p:cNvSpPr>
          <p:nvPr/>
        </p:nvSpPr>
        <p:spPr bwMode="auto">
          <a:xfrm>
            <a:off x="2004204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Rectangle 48"/>
          <p:cNvSpPr>
            <a:spLocks noChangeArrowheads="1"/>
          </p:cNvSpPr>
          <p:nvPr/>
        </p:nvSpPr>
        <p:spPr bwMode="auto">
          <a:xfrm>
            <a:off x="6054185" y="311721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9" name="Group 26"/>
          <p:cNvGrpSpPr>
            <a:grpSpLocks/>
          </p:cNvGrpSpPr>
          <p:nvPr/>
        </p:nvGrpSpPr>
        <p:grpSpPr bwMode="auto">
          <a:xfrm>
            <a:off x="6729606" y="3583450"/>
            <a:ext cx="6710362" cy="195263"/>
            <a:chOff x="598" y="786"/>
            <a:chExt cx="4227" cy="123"/>
          </a:xfrm>
        </p:grpSpPr>
        <p:sp>
          <p:nvSpPr>
            <p:cNvPr id="240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1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52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2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43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1" name="Group 26"/>
          <p:cNvGrpSpPr>
            <a:grpSpLocks/>
          </p:cNvGrpSpPr>
          <p:nvPr/>
        </p:nvGrpSpPr>
        <p:grpSpPr bwMode="auto">
          <a:xfrm>
            <a:off x="6638166" y="5739910"/>
            <a:ext cx="6710362" cy="195263"/>
            <a:chOff x="598" y="786"/>
            <a:chExt cx="4227" cy="123"/>
          </a:xfrm>
        </p:grpSpPr>
        <p:sp>
          <p:nvSpPr>
            <p:cNvPr id="262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274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4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265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9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1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3" name="Rectangle 48"/>
          <p:cNvSpPr>
            <a:spLocks noChangeArrowheads="1"/>
          </p:cNvSpPr>
          <p:nvPr/>
        </p:nvSpPr>
        <p:spPr bwMode="auto">
          <a:xfrm>
            <a:off x="7476811" y="31175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4" name="Rectangle 48"/>
          <p:cNvSpPr>
            <a:spLocks noChangeArrowheads="1"/>
          </p:cNvSpPr>
          <p:nvPr/>
        </p:nvSpPr>
        <p:spPr bwMode="auto">
          <a:xfrm>
            <a:off x="6768151" y="26603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" name="Rectangle 48"/>
          <p:cNvSpPr>
            <a:spLocks noChangeArrowheads="1"/>
          </p:cNvSpPr>
          <p:nvPr/>
        </p:nvSpPr>
        <p:spPr bwMode="auto">
          <a:xfrm>
            <a:off x="2724245" y="5266054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Rectangle 48"/>
          <p:cNvSpPr>
            <a:spLocks noChangeArrowheads="1"/>
          </p:cNvSpPr>
          <p:nvPr/>
        </p:nvSpPr>
        <p:spPr bwMode="auto">
          <a:xfrm>
            <a:off x="3438211" y="52739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7" name="Rectangle 48"/>
          <p:cNvSpPr>
            <a:spLocks noChangeArrowheads="1"/>
          </p:cNvSpPr>
          <p:nvPr/>
        </p:nvSpPr>
        <p:spPr bwMode="auto">
          <a:xfrm>
            <a:off x="2729551" y="47939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8" name="Rectangle 48"/>
          <p:cNvSpPr>
            <a:spLocks noChangeArrowheads="1"/>
          </p:cNvSpPr>
          <p:nvPr/>
        </p:nvSpPr>
        <p:spPr bwMode="auto">
          <a:xfrm>
            <a:off x="7377751" y="52663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9" name="Rectangle 48"/>
          <p:cNvSpPr>
            <a:spLocks noChangeArrowheads="1"/>
          </p:cNvSpPr>
          <p:nvPr/>
        </p:nvSpPr>
        <p:spPr bwMode="auto">
          <a:xfrm>
            <a:off x="8086411" y="52739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0" name="Rectangle 48"/>
          <p:cNvSpPr>
            <a:spLocks noChangeArrowheads="1"/>
          </p:cNvSpPr>
          <p:nvPr/>
        </p:nvSpPr>
        <p:spPr bwMode="auto">
          <a:xfrm>
            <a:off x="6684331" y="480914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1" name="Rectangle 48"/>
          <p:cNvSpPr>
            <a:spLocks noChangeArrowheads="1"/>
          </p:cNvSpPr>
          <p:nvPr/>
        </p:nvSpPr>
        <p:spPr bwMode="auto">
          <a:xfrm>
            <a:off x="7377751" y="479390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2" name="Rectangle 48"/>
          <p:cNvSpPr>
            <a:spLocks noChangeArrowheads="1"/>
          </p:cNvSpPr>
          <p:nvPr/>
        </p:nvSpPr>
        <p:spPr bwMode="auto">
          <a:xfrm>
            <a:off x="6684331" y="434432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3" name="Rectangle 48"/>
          <p:cNvSpPr>
            <a:spLocks noChangeArrowheads="1"/>
          </p:cNvSpPr>
          <p:nvPr/>
        </p:nvSpPr>
        <p:spPr bwMode="auto">
          <a:xfrm>
            <a:off x="7385371" y="4321463"/>
            <a:ext cx="355600" cy="4714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4028 0.0007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07 L 0.07778 -0.00023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023 L 0.11354 -0.00023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023 L 0.15435 -0.00023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0.00023 L 0.19184 -0.00023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0023 L 0.23854 -0.0011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63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4 -0.00116 L 0.27691 0.0011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0.00116 L 0.31528 0.00324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0.00324 L 0.35452 0.00209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0.00209 L 0.39288 0.00209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209 L 0.4349 0.00116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9 0.00116 L 0.475 -1.85185E-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88" grpId="0" animBg="1"/>
      <p:bldP spid="180" grpId="0" animBg="1"/>
      <p:bldP spid="182" grpId="0" animBg="1"/>
      <p:bldP spid="208" grpId="0" animBg="1"/>
      <p:bldP spid="209" grpId="0" animBg="1"/>
      <p:bldP spid="210" grpId="0" animBg="1"/>
      <p:bldP spid="236" grpId="0" animBg="1"/>
      <p:bldP spid="237" grpId="0" animBg="1"/>
      <p:bldP spid="238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685800" y="6662738"/>
            <a:ext cx="6710363" cy="195262"/>
            <a:chOff x="598" y="786"/>
            <a:chExt cx="4227" cy="123"/>
          </a:xfrm>
        </p:grpSpPr>
        <p:sp>
          <p:nvSpPr>
            <p:cNvPr id="314372" name="Line 4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373" name="Group 5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374" name="Line 6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5" name="Line 7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6" name="Line 8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7" name="Line 9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8" name="Line 10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79" name="Line 11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0" name="Line 12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1" name="Line 13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2" name="Line 14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383" name="Group 15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384" name="Line 16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5" name="Line 17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6" name="Line 18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7" name="Line 19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8" name="Line 20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89" name="Line 21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0" name="Line 22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1" name="Line 23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2" name="Line 24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393" name="Rectangle 25"/>
          <p:cNvSpPr>
            <a:spLocks noChangeArrowheads="1"/>
          </p:cNvSpPr>
          <p:nvPr/>
        </p:nvSpPr>
        <p:spPr bwMode="auto">
          <a:xfrm>
            <a:off x="681038" y="889000"/>
            <a:ext cx="1090612" cy="369888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394" name="Group 26"/>
          <p:cNvGrpSpPr>
            <a:grpSpLocks/>
          </p:cNvGrpSpPr>
          <p:nvPr/>
        </p:nvGrpSpPr>
        <p:grpSpPr bwMode="auto">
          <a:xfrm>
            <a:off x="671513" y="1254125"/>
            <a:ext cx="6710362" cy="195263"/>
            <a:chOff x="598" y="786"/>
            <a:chExt cx="4227" cy="123"/>
          </a:xfrm>
        </p:grpSpPr>
        <p:sp>
          <p:nvSpPr>
            <p:cNvPr id="314395" name="Line 27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396" name="Group 28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397" name="Line 2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8" name="Line 3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399" name="Line 3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0" name="Line 3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1" name="Line 3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2" name="Line 3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3" name="Line 3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4" name="Line 3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5" name="Line 3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06" name="Group 38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07" name="Line 39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8" name="Line 40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09" name="Line 41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0" name="Line 42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1" name="Line 43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2" name="Line 44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3" name="Line 45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4" name="Line 46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15" name="Line 47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16" name="Rectangle 48"/>
          <p:cNvSpPr>
            <a:spLocks noChangeArrowheads="1"/>
          </p:cNvSpPr>
          <p:nvPr/>
        </p:nvSpPr>
        <p:spPr bwMode="auto">
          <a:xfrm>
            <a:off x="2838450" y="885825"/>
            <a:ext cx="366713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17" name="Rectangle 49"/>
          <p:cNvSpPr>
            <a:spLocks noChangeArrowheads="1"/>
          </p:cNvSpPr>
          <p:nvPr/>
        </p:nvSpPr>
        <p:spPr bwMode="auto">
          <a:xfrm>
            <a:off x="630238" y="1670050"/>
            <a:ext cx="1141412" cy="369888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418" name="Group 50"/>
          <p:cNvGrpSpPr>
            <a:grpSpLocks/>
          </p:cNvGrpSpPr>
          <p:nvPr/>
        </p:nvGrpSpPr>
        <p:grpSpPr bwMode="auto">
          <a:xfrm>
            <a:off x="671513" y="2035175"/>
            <a:ext cx="6710362" cy="195263"/>
            <a:chOff x="598" y="786"/>
            <a:chExt cx="4227" cy="123"/>
          </a:xfrm>
        </p:grpSpPr>
        <p:sp>
          <p:nvSpPr>
            <p:cNvPr id="314419" name="Line 51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420" name="Group 52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421" name="Line 53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2" name="Line 54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3" name="Line 55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4" name="Line 56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5" name="Line 57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6" name="Line 58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7" name="Line 59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8" name="Line 60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29" name="Line 61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30" name="Group 62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31" name="Line 63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2" name="Line 64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3" name="Line 65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4" name="Line 66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5" name="Line 67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6" name="Line 68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7" name="Line 69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8" name="Line 70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39" name="Line 71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40" name="Rectangle 72"/>
          <p:cNvSpPr>
            <a:spLocks noChangeArrowheads="1"/>
          </p:cNvSpPr>
          <p:nvPr/>
        </p:nvSpPr>
        <p:spPr bwMode="auto">
          <a:xfrm>
            <a:off x="2852738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41" name="Rectangle 73"/>
          <p:cNvSpPr>
            <a:spLocks noChangeArrowheads="1"/>
          </p:cNvSpPr>
          <p:nvPr/>
        </p:nvSpPr>
        <p:spPr bwMode="auto">
          <a:xfrm>
            <a:off x="3221038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42" name="Rectangle 74"/>
          <p:cNvSpPr>
            <a:spLocks noChangeArrowheads="1"/>
          </p:cNvSpPr>
          <p:nvPr/>
        </p:nvSpPr>
        <p:spPr bwMode="auto">
          <a:xfrm>
            <a:off x="592138" y="3319463"/>
            <a:ext cx="1208087" cy="369887"/>
          </a:xfrm>
          <a:prstGeom prst="rect">
            <a:avLst/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50000">
                <a:schemeClr val="accent1">
                  <a:gamma/>
                  <a:shade val="46275"/>
                  <a:invGamma/>
                  <a:alpha val="42000"/>
                </a:schemeClr>
              </a:gs>
              <a:gs pos="100000">
                <a:schemeClr val="accent1">
                  <a:alpha val="67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14443" name="Group 75"/>
          <p:cNvGrpSpPr>
            <a:grpSpLocks/>
          </p:cNvGrpSpPr>
          <p:nvPr/>
        </p:nvGrpSpPr>
        <p:grpSpPr bwMode="auto">
          <a:xfrm>
            <a:off x="700088" y="3684588"/>
            <a:ext cx="6710362" cy="195262"/>
            <a:chOff x="598" y="786"/>
            <a:chExt cx="4227" cy="123"/>
          </a:xfrm>
        </p:grpSpPr>
        <p:sp>
          <p:nvSpPr>
            <p:cNvPr id="314444" name="Line 76"/>
            <p:cNvSpPr>
              <a:spLocks noChangeShapeType="1"/>
            </p:cNvSpPr>
            <p:nvPr/>
          </p:nvSpPr>
          <p:spPr bwMode="auto">
            <a:xfrm>
              <a:off x="598" y="790"/>
              <a:ext cx="4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4445" name="Group 77"/>
            <p:cNvGrpSpPr>
              <a:grpSpLocks/>
            </p:cNvGrpSpPr>
            <p:nvPr/>
          </p:nvGrpSpPr>
          <p:grpSpPr bwMode="auto">
            <a:xfrm>
              <a:off x="1068" y="786"/>
              <a:ext cx="3624" cy="114"/>
              <a:chOff x="1068" y="786"/>
              <a:chExt cx="3624" cy="114"/>
            </a:xfrm>
          </p:grpSpPr>
          <p:sp>
            <p:nvSpPr>
              <p:cNvPr id="314446" name="Line 78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7" name="Line 79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8" name="Line 80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49" name="Line 81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0" name="Line 82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1" name="Line 83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2" name="Line 84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3" name="Line 85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4" name="Line 86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4455" name="Group 87"/>
            <p:cNvGrpSpPr>
              <a:grpSpLocks/>
            </p:cNvGrpSpPr>
            <p:nvPr/>
          </p:nvGrpSpPr>
          <p:grpSpPr bwMode="auto">
            <a:xfrm>
              <a:off x="845" y="795"/>
              <a:ext cx="3624" cy="114"/>
              <a:chOff x="1068" y="786"/>
              <a:chExt cx="3624" cy="114"/>
            </a:xfrm>
          </p:grpSpPr>
          <p:sp>
            <p:nvSpPr>
              <p:cNvPr id="314456" name="Line 88"/>
              <p:cNvSpPr>
                <a:spLocks noChangeShapeType="1"/>
              </p:cNvSpPr>
              <p:nvPr/>
            </p:nvSpPr>
            <p:spPr bwMode="auto">
              <a:xfrm>
                <a:off x="1068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7" name="Line 89"/>
              <p:cNvSpPr>
                <a:spLocks noChangeShapeType="1"/>
              </p:cNvSpPr>
              <p:nvPr/>
            </p:nvSpPr>
            <p:spPr bwMode="auto">
              <a:xfrm>
                <a:off x="150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8" name="Line 90"/>
              <p:cNvSpPr>
                <a:spLocks noChangeShapeType="1"/>
              </p:cNvSpPr>
              <p:nvPr/>
            </p:nvSpPr>
            <p:spPr bwMode="auto">
              <a:xfrm>
                <a:off x="1968" y="8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59" name="Line 91"/>
              <p:cNvSpPr>
                <a:spLocks noChangeShapeType="1"/>
              </p:cNvSpPr>
              <p:nvPr/>
            </p:nvSpPr>
            <p:spPr bwMode="auto">
              <a:xfrm>
                <a:off x="2418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0" name="Line 92"/>
              <p:cNvSpPr>
                <a:spLocks noChangeShapeType="1"/>
              </p:cNvSpPr>
              <p:nvPr/>
            </p:nvSpPr>
            <p:spPr bwMode="auto">
              <a:xfrm>
                <a:off x="2874" y="79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1" name="Line 93"/>
              <p:cNvSpPr>
                <a:spLocks noChangeShapeType="1"/>
              </p:cNvSpPr>
              <p:nvPr/>
            </p:nvSpPr>
            <p:spPr bwMode="auto">
              <a:xfrm>
                <a:off x="333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2" name="Line 94"/>
              <p:cNvSpPr>
                <a:spLocks noChangeShapeType="1"/>
              </p:cNvSpPr>
              <p:nvPr/>
            </p:nvSpPr>
            <p:spPr bwMode="auto">
              <a:xfrm>
                <a:off x="3786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3" name="Line 95"/>
              <p:cNvSpPr>
                <a:spLocks noChangeShapeType="1"/>
              </p:cNvSpPr>
              <p:nvPr/>
            </p:nvSpPr>
            <p:spPr bwMode="auto">
              <a:xfrm>
                <a:off x="4242" y="7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464" name="Line 96"/>
              <p:cNvSpPr>
                <a:spLocks noChangeShapeType="1"/>
              </p:cNvSpPr>
              <p:nvPr/>
            </p:nvSpPr>
            <p:spPr bwMode="auto">
              <a:xfrm>
                <a:off x="4692" y="7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4465" name="Rectangle 97"/>
          <p:cNvSpPr>
            <a:spLocks noChangeArrowheads="1"/>
          </p:cNvSpPr>
          <p:nvPr/>
        </p:nvSpPr>
        <p:spPr bwMode="auto">
          <a:xfrm>
            <a:off x="2881313" y="330358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6" name="Rectangle 98"/>
          <p:cNvSpPr>
            <a:spLocks noChangeArrowheads="1"/>
          </p:cNvSpPr>
          <p:nvPr/>
        </p:nvSpPr>
        <p:spPr bwMode="auto">
          <a:xfrm>
            <a:off x="3249613" y="2944813"/>
            <a:ext cx="355600" cy="728662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7" name="Rectangle 99"/>
          <p:cNvSpPr>
            <a:spLocks noChangeArrowheads="1"/>
          </p:cNvSpPr>
          <p:nvPr/>
        </p:nvSpPr>
        <p:spPr bwMode="auto">
          <a:xfrm>
            <a:off x="3603625" y="2546350"/>
            <a:ext cx="387350" cy="1127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8" name="Rectangle 100"/>
          <p:cNvSpPr>
            <a:spLocks noChangeArrowheads="1"/>
          </p:cNvSpPr>
          <p:nvPr/>
        </p:nvSpPr>
        <p:spPr bwMode="auto">
          <a:xfrm>
            <a:off x="2865438" y="629443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69" name="Rectangle 101"/>
          <p:cNvSpPr>
            <a:spLocks noChangeArrowheads="1"/>
          </p:cNvSpPr>
          <p:nvPr/>
        </p:nvSpPr>
        <p:spPr bwMode="auto">
          <a:xfrm>
            <a:off x="3224213" y="5603875"/>
            <a:ext cx="355600" cy="10636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0" name="Rectangle 102"/>
          <p:cNvSpPr>
            <a:spLocks noChangeArrowheads="1"/>
          </p:cNvSpPr>
          <p:nvPr/>
        </p:nvSpPr>
        <p:spPr bwMode="auto">
          <a:xfrm>
            <a:off x="3581400" y="4781550"/>
            <a:ext cx="355600" cy="1889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1" name="Rectangle 103"/>
          <p:cNvSpPr>
            <a:spLocks noChangeArrowheads="1"/>
          </p:cNvSpPr>
          <p:nvPr/>
        </p:nvSpPr>
        <p:spPr bwMode="auto">
          <a:xfrm>
            <a:off x="3943350" y="4354513"/>
            <a:ext cx="355600" cy="2309812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472" name="Rectangle 104"/>
          <p:cNvSpPr>
            <a:spLocks noChangeArrowheads="1"/>
          </p:cNvSpPr>
          <p:nvPr/>
        </p:nvSpPr>
        <p:spPr bwMode="auto">
          <a:xfrm>
            <a:off x="5057775" y="1139825"/>
            <a:ext cx="2876550" cy="5716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14473" name="Text Box 105"/>
          <p:cNvSpPr txBox="1">
            <a:spLocks noChangeArrowheads="1"/>
          </p:cNvSpPr>
          <p:nvPr/>
        </p:nvSpPr>
        <p:spPr bwMode="auto">
          <a:xfrm>
            <a:off x="6948488" y="83343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4" name="Text Box 106"/>
          <p:cNvSpPr txBox="1">
            <a:spLocks noChangeArrowheads="1"/>
          </p:cNvSpPr>
          <p:nvPr/>
        </p:nvSpPr>
        <p:spPr bwMode="auto">
          <a:xfrm>
            <a:off x="6937375" y="158591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5" name="Text Box 107"/>
          <p:cNvSpPr txBox="1">
            <a:spLocks noChangeArrowheads="1"/>
          </p:cNvSpPr>
          <p:nvPr/>
        </p:nvSpPr>
        <p:spPr bwMode="auto">
          <a:xfrm>
            <a:off x="7424738" y="15859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6" name="Text Box 108"/>
          <p:cNvSpPr txBox="1">
            <a:spLocks noChangeArrowheads="1"/>
          </p:cNvSpPr>
          <p:nvPr/>
        </p:nvSpPr>
        <p:spPr bwMode="auto">
          <a:xfrm>
            <a:off x="6946900" y="295116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77" name="Text Box 109"/>
          <p:cNvSpPr txBox="1">
            <a:spLocks noChangeArrowheads="1"/>
          </p:cNvSpPr>
          <p:nvPr/>
        </p:nvSpPr>
        <p:spPr bwMode="auto">
          <a:xfrm>
            <a:off x="7446963" y="29575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4478" name="Text Box 110"/>
          <p:cNvSpPr txBox="1">
            <a:spLocks noChangeArrowheads="1"/>
          </p:cNvSpPr>
          <p:nvPr/>
        </p:nvSpPr>
        <p:spPr bwMode="auto">
          <a:xfrm>
            <a:off x="7889875" y="29559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479" name="Text Box 111"/>
          <p:cNvSpPr txBox="1">
            <a:spLocks noChangeArrowheads="1"/>
          </p:cNvSpPr>
          <p:nvPr/>
        </p:nvSpPr>
        <p:spPr bwMode="auto">
          <a:xfrm>
            <a:off x="6035675" y="49498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480" name="Text Box 112"/>
          <p:cNvSpPr txBox="1">
            <a:spLocks noChangeArrowheads="1"/>
          </p:cNvSpPr>
          <p:nvPr/>
        </p:nvSpPr>
        <p:spPr bwMode="auto">
          <a:xfrm>
            <a:off x="6527800" y="49498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481" name="Text Box 113"/>
          <p:cNvSpPr txBox="1">
            <a:spLocks noChangeArrowheads="1"/>
          </p:cNvSpPr>
          <p:nvPr/>
        </p:nvSpPr>
        <p:spPr bwMode="auto">
          <a:xfrm>
            <a:off x="6992938" y="4949825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4482" name="Text Box 114"/>
          <p:cNvSpPr txBox="1">
            <a:spLocks noChangeArrowheads="1"/>
          </p:cNvSpPr>
          <p:nvPr/>
        </p:nvSpPr>
        <p:spPr bwMode="auto">
          <a:xfrm>
            <a:off x="7469188" y="49418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4498" name="Text Box 130"/>
          <p:cNvSpPr txBox="1">
            <a:spLocks noChangeArrowheads="1"/>
          </p:cNvSpPr>
          <p:nvPr/>
        </p:nvSpPr>
        <p:spPr bwMode="auto">
          <a:xfrm>
            <a:off x="6502400" y="15811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499" name="Text Box 131"/>
          <p:cNvSpPr txBox="1">
            <a:spLocks noChangeArrowheads="1"/>
          </p:cNvSpPr>
          <p:nvPr/>
        </p:nvSpPr>
        <p:spPr bwMode="auto">
          <a:xfrm>
            <a:off x="6037263" y="15811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00" name="Text Box 132"/>
          <p:cNvSpPr txBox="1">
            <a:spLocks noChangeArrowheads="1"/>
          </p:cNvSpPr>
          <p:nvPr/>
        </p:nvSpPr>
        <p:spPr bwMode="auto">
          <a:xfrm>
            <a:off x="5561013" y="15748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01" name="Text Box 133"/>
          <p:cNvSpPr txBox="1">
            <a:spLocks noChangeArrowheads="1"/>
          </p:cNvSpPr>
          <p:nvPr/>
        </p:nvSpPr>
        <p:spPr bwMode="auto">
          <a:xfrm>
            <a:off x="7869238" y="15763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502" name="Text Box 134"/>
          <p:cNvSpPr txBox="1">
            <a:spLocks noChangeArrowheads="1"/>
          </p:cNvSpPr>
          <p:nvPr/>
        </p:nvSpPr>
        <p:spPr bwMode="auto">
          <a:xfrm>
            <a:off x="8355013" y="1576388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grpSp>
        <p:nvGrpSpPr>
          <p:cNvPr id="314503" name="Group 135"/>
          <p:cNvGrpSpPr>
            <a:grpSpLocks/>
          </p:cNvGrpSpPr>
          <p:nvPr/>
        </p:nvGrpSpPr>
        <p:grpSpPr bwMode="auto">
          <a:xfrm>
            <a:off x="5561013" y="827088"/>
            <a:ext cx="3192462" cy="320675"/>
            <a:chOff x="3503" y="1045"/>
            <a:chExt cx="2011" cy="202"/>
          </a:xfrm>
        </p:grpSpPr>
        <p:sp>
          <p:nvSpPr>
            <p:cNvPr id="314504" name="Text Box 136"/>
            <p:cNvSpPr txBox="1">
              <a:spLocks noChangeArrowheads="1"/>
            </p:cNvSpPr>
            <p:nvPr/>
          </p:nvSpPr>
          <p:spPr bwMode="auto">
            <a:xfrm>
              <a:off x="4096" y="105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5" name="Text Box 137"/>
            <p:cNvSpPr txBox="1">
              <a:spLocks noChangeArrowheads="1"/>
            </p:cNvSpPr>
            <p:nvPr/>
          </p:nvSpPr>
          <p:spPr bwMode="auto">
            <a:xfrm>
              <a:off x="3803" y="105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6" name="Text Box 138"/>
            <p:cNvSpPr txBox="1">
              <a:spLocks noChangeArrowheads="1"/>
            </p:cNvSpPr>
            <p:nvPr/>
          </p:nvSpPr>
          <p:spPr bwMode="auto">
            <a:xfrm>
              <a:off x="3503" y="1051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7" name="Text Box 139"/>
            <p:cNvSpPr txBox="1">
              <a:spLocks noChangeArrowheads="1"/>
            </p:cNvSpPr>
            <p:nvPr/>
          </p:nvSpPr>
          <p:spPr bwMode="auto">
            <a:xfrm>
              <a:off x="4957" y="105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8" name="Text Box 140"/>
            <p:cNvSpPr txBox="1">
              <a:spLocks noChangeArrowheads="1"/>
            </p:cNvSpPr>
            <p:nvPr/>
          </p:nvSpPr>
          <p:spPr bwMode="auto">
            <a:xfrm>
              <a:off x="5263" y="1052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14509" name="Text Box 141"/>
            <p:cNvSpPr txBox="1">
              <a:spLocks noChangeArrowheads="1"/>
            </p:cNvSpPr>
            <p:nvPr/>
          </p:nvSpPr>
          <p:spPr bwMode="auto">
            <a:xfrm>
              <a:off x="4667" y="1045"/>
              <a:ext cx="2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solidFill>
                    <a:schemeClr val="hlink"/>
                  </a:solidFill>
                </a:rPr>
                <a:t>0</a:t>
              </a:r>
            </a:p>
          </p:txBody>
        </p:sp>
      </p:grpSp>
      <p:sp>
        <p:nvSpPr>
          <p:cNvPr id="314510" name="Text Box 142"/>
          <p:cNvSpPr txBox="1">
            <a:spLocks noChangeArrowheads="1"/>
          </p:cNvSpPr>
          <p:nvPr/>
        </p:nvSpPr>
        <p:spPr bwMode="auto">
          <a:xfrm>
            <a:off x="6527800" y="2944813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1" name="Text Box 143"/>
          <p:cNvSpPr txBox="1">
            <a:spLocks noChangeArrowheads="1"/>
          </p:cNvSpPr>
          <p:nvPr/>
        </p:nvSpPr>
        <p:spPr bwMode="auto">
          <a:xfrm>
            <a:off x="6062663" y="29448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2" name="Text Box 144"/>
          <p:cNvSpPr txBox="1">
            <a:spLocks noChangeArrowheads="1"/>
          </p:cNvSpPr>
          <p:nvPr/>
        </p:nvSpPr>
        <p:spPr bwMode="auto">
          <a:xfrm>
            <a:off x="5586413" y="293846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3" name="Text Box 145"/>
          <p:cNvSpPr txBox="1">
            <a:spLocks noChangeArrowheads="1"/>
          </p:cNvSpPr>
          <p:nvPr/>
        </p:nvSpPr>
        <p:spPr bwMode="auto">
          <a:xfrm>
            <a:off x="8370888" y="29591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4514" name="Text Box 146"/>
          <p:cNvSpPr txBox="1">
            <a:spLocks noChangeArrowheads="1"/>
          </p:cNvSpPr>
          <p:nvPr/>
        </p:nvSpPr>
        <p:spPr bwMode="auto">
          <a:xfrm>
            <a:off x="8745538" y="29527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4515" name="Text Box 147"/>
          <p:cNvSpPr txBox="1">
            <a:spLocks noChangeArrowheads="1"/>
          </p:cNvSpPr>
          <p:nvPr/>
        </p:nvSpPr>
        <p:spPr bwMode="auto">
          <a:xfrm>
            <a:off x="5610225" y="49593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6" name="Text Box 148"/>
          <p:cNvSpPr txBox="1">
            <a:spLocks noChangeArrowheads="1"/>
          </p:cNvSpPr>
          <p:nvPr/>
        </p:nvSpPr>
        <p:spPr bwMode="auto">
          <a:xfrm>
            <a:off x="5168900" y="4959350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7" name="Text Box 149"/>
          <p:cNvSpPr txBox="1">
            <a:spLocks noChangeArrowheads="1"/>
          </p:cNvSpPr>
          <p:nvPr/>
        </p:nvSpPr>
        <p:spPr bwMode="auto">
          <a:xfrm>
            <a:off x="4706938" y="49768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18" name="Text Box 150"/>
          <p:cNvSpPr txBox="1">
            <a:spLocks noChangeArrowheads="1"/>
          </p:cNvSpPr>
          <p:nvPr/>
        </p:nvSpPr>
        <p:spPr bwMode="auto">
          <a:xfrm>
            <a:off x="7827963" y="49387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4519" name="Text Box 151"/>
          <p:cNvSpPr txBox="1">
            <a:spLocks noChangeArrowheads="1"/>
          </p:cNvSpPr>
          <p:nvPr/>
        </p:nvSpPr>
        <p:spPr bwMode="auto">
          <a:xfrm>
            <a:off x="8745538" y="158115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20" name="Text Box 152"/>
          <p:cNvSpPr txBox="1">
            <a:spLocks noChangeArrowheads="1"/>
          </p:cNvSpPr>
          <p:nvPr/>
        </p:nvSpPr>
        <p:spPr bwMode="auto">
          <a:xfrm>
            <a:off x="8745538" y="838200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4521" name="Rectangle 153"/>
          <p:cNvSpPr>
            <a:spLocks noChangeArrowheads="1"/>
          </p:cNvSpPr>
          <p:nvPr/>
        </p:nvSpPr>
        <p:spPr bwMode="auto">
          <a:xfrm>
            <a:off x="3552825" y="16541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2" name="Rectangle 154"/>
          <p:cNvSpPr>
            <a:spLocks noChangeArrowheads="1"/>
          </p:cNvSpPr>
          <p:nvPr/>
        </p:nvSpPr>
        <p:spPr bwMode="auto">
          <a:xfrm>
            <a:off x="3981450" y="2962275"/>
            <a:ext cx="355600" cy="728663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3" name="Rectangle 155"/>
          <p:cNvSpPr>
            <a:spLocks noChangeArrowheads="1"/>
          </p:cNvSpPr>
          <p:nvPr/>
        </p:nvSpPr>
        <p:spPr bwMode="auto">
          <a:xfrm>
            <a:off x="4310063" y="3303588"/>
            <a:ext cx="355600" cy="369887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4" name="Rectangle 156"/>
          <p:cNvSpPr>
            <a:spLocks noChangeArrowheads="1"/>
          </p:cNvSpPr>
          <p:nvPr/>
        </p:nvSpPr>
        <p:spPr bwMode="auto">
          <a:xfrm>
            <a:off x="4313238" y="4764088"/>
            <a:ext cx="355600" cy="18891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5" name="Rectangle 157"/>
          <p:cNvSpPr>
            <a:spLocks noChangeArrowheads="1"/>
          </p:cNvSpPr>
          <p:nvPr/>
        </p:nvSpPr>
        <p:spPr bwMode="auto">
          <a:xfrm>
            <a:off x="4652963" y="5586413"/>
            <a:ext cx="355600" cy="1063625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6" name="Rectangle 158"/>
          <p:cNvSpPr>
            <a:spLocks noChangeArrowheads="1"/>
          </p:cNvSpPr>
          <p:nvPr/>
        </p:nvSpPr>
        <p:spPr bwMode="auto">
          <a:xfrm>
            <a:off x="5010150" y="6276975"/>
            <a:ext cx="355600" cy="369888"/>
          </a:xfrm>
          <a:prstGeom prst="rect">
            <a:avLst/>
          </a:prstGeom>
          <a:gradFill rotWithShape="1">
            <a:gsLst>
              <a:gs pos="0">
                <a:srgbClr val="FF3300">
                  <a:alpha val="59000"/>
                </a:srgbClr>
              </a:gs>
              <a:gs pos="50000">
                <a:srgbClr val="FF3300">
                  <a:gamma/>
                  <a:shade val="46275"/>
                  <a:invGamma/>
                  <a:alpha val="62000"/>
                </a:srgbClr>
              </a:gs>
              <a:gs pos="100000">
                <a:srgbClr val="FF3300">
                  <a:alpha val="59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4527" name="Text Box 159"/>
          <p:cNvSpPr txBox="1">
            <a:spLocks noChangeArrowheads="1"/>
          </p:cNvSpPr>
          <p:nvPr/>
        </p:nvSpPr>
        <p:spPr bwMode="auto">
          <a:xfrm>
            <a:off x="8218488" y="49260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4528" name="Text Box 160"/>
          <p:cNvSpPr txBox="1">
            <a:spLocks noChangeArrowheads="1"/>
          </p:cNvSpPr>
          <p:nvPr/>
        </p:nvSpPr>
        <p:spPr bwMode="auto">
          <a:xfrm>
            <a:off x="8599488" y="4926013"/>
            <a:ext cx="398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4531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48" name="Rectangle 153"/>
          <p:cNvSpPr>
            <a:spLocks noChangeArrowheads="1"/>
          </p:cNvSpPr>
          <p:nvPr/>
        </p:nvSpPr>
        <p:spPr bwMode="auto">
          <a:xfrm>
            <a:off x="45720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Convolution</a:t>
            </a:r>
            <a:endParaRPr lang="de-DE" sz="44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63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63" presetClass="path" presetSubtype="0" accel="50000" decel="5000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63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3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2.22222E-6 L 0.04027 2.22222E-6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27 2.22222E-6 L 0.07708 2.22222E-6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708 2.22222E-6 L 0.11666 2.22222E-6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2.22222E-6 L 0.15764 2.22222E-6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63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764 2.22222E-6 L 0.19514 2.22222E-6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14 2.22222E-6 L 0.2368 2.22222E-6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500"/>
                            </p:stCondLst>
                            <p:childTnLst>
                              <p:par>
                                <p:cTn id="203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8 2.22222E-6 L 0.27639 2.22222E-6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1" presetID="63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639 2.22222E-6 L 0.31319 2.22222E-6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63" presetClass="path" presetSubtype="0" accel="50000" decel="50000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319 2.22222E-6 L 0.35416 2.22222E-6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31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3" grpId="0" animBg="1"/>
      <p:bldP spid="314393" grpId="1" animBg="1"/>
      <p:bldP spid="314393" grpId="2" animBg="1"/>
      <p:bldP spid="314393" grpId="3" animBg="1"/>
      <p:bldP spid="314393" grpId="4" animBg="1"/>
      <p:bldP spid="314393" grpId="5" animBg="1"/>
      <p:bldP spid="314393" grpId="6" animBg="1"/>
      <p:bldP spid="314393" grpId="7" animBg="1"/>
      <p:bldP spid="314393" grpId="8" animBg="1"/>
      <p:bldP spid="314393" grpId="9" animBg="1"/>
      <p:bldP spid="314416" grpId="0" animBg="1"/>
      <p:bldP spid="314417" grpId="0" animBg="1"/>
      <p:bldP spid="314417" grpId="1" animBg="1"/>
      <p:bldP spid="314417" grpId="2" animBg="1"/>
      <p:bldP spid="314417" grpId="3" animBg="1"/>
      <p:bldP spid="314417" grpId="4" animBg="1"/>
      <p:bldP spid="314417" grpId="5" animBg="1"/>
      <p:bldP spid="314417" grpId="6" animBg="1"/>
      <p:bldP spid="314417" grpId="7" animBg="1"/>
      <p:bldP spid="314417" grpId="8" animBg="1"/>
      <p:bldP spid="314417" grpId="9" animBg="1"/>
      <p:bldP spid="314440" grpId="0" animBg="1"/>
      <p:bldP spid="314441" grpId="0" animBg="1"/>
      <p:bldP spid="314442" grpId="0" animBg="1"/>
      <p:bldP spid="314442" grpId="1" animBg="1"/>
      <p:bldP spid="314442" grpId="2" animBg="1"/>
      <p:bldP spid="314442" grpId="3" animBg="1"/>
      <p:bldP spid="314442" grpId="4" animBg="1"/>
      <p:bldP spid="314442" grpId="5" animBg="1"/>
      <p:bldP spid="314442" grpId="6" animBg="1"/>
      <p:bldP spid="314442" grpId="7" animBg="1"/>
      <p:bldP spid="314442" grpId="8" animBg="1"/>
      <p:bldP spid="314442" grpId="9" animBg="1"/>
      <p:bldP spid="314465" grpId="0" animBg="1"/>
      <p:bldP spid="314466" grpId="0" animBg="1"/>
      <p:bldP spid="314467" grpId="0" animBg="1"/>
      <p:bldP spid="314468" grpId="0" animBg="1"/>
      <p:bldP spid="314469" grpId="0" animBg="1"/>
      <p:bldP spid="314470" grpId="0" animBg="1"/>
      <p:bldP spid="314471" grpId="0" animBg="1"/>
      <p:bldP spid="314473" grpId="0"/>
      <p:bldP spid="314474" grpId="0"/>
      <p:bldP spid="314475" grpId="0"/>
      <p:bldP spid="314476" grpId="0"/>
      <p:bldP spid="314477" grpId="0"/>
      <p:bldP spid="314479" grpId="0"/>
      <p:bldP spid="314480" grpId="0"/>
      <p:bldP spid="314481" grpId="0"/>
      <p:bldP spid="314482" grpId="0"/>
      <p:bldP spid="314498" grpId="0"/>
      <p:bldP spid="314499" grpId="0"/>
      <p:bldP spid="314500" grpId="0"/>
      <p:bldP spid="314501" grpId="0"/>
      <p:bldP spid="314502" grpId="0"/>
      <p:bldP spid="314510" grpId="0"/>
      <p:bldP spid="314511" grpId="0"/>
      <p:bldP spid="314512" grpId="0"/>
      <p:bldP spid="314513" grpId="0"/>
      <p:bldP spid="314514" grpId="0"/>
      <p:bldP spid="314515" grpId="0"/>
      <p:bldP spid="314516" grpId="0"/>
      <p:bldP spid="314517" grpId="0"/>
      <p:bldP spid="314518" grpId="0"/>
      <p:bldP spid="314519" grpId="0"/>
      <p:bldP spid="314520" grpId="0"/>
      <p:bldP spid="314521" grpId="0" animBg="1"/>
      <p:bldP spid="314522" grpId="0" animBg="1"/>
      <p:bldP spid="314523" grpId="0" animBg="1"/>
      <p:bldP spid="314524" grpId="0" animBg="1"/>
      <p:bldP spid="314525" grpId="0" animBg="1"/>
      <p:bldP spid="314526" grpId="0" animBg="1"/>
      <p:bldP spid="314527" grpId="0"/>
      <p:bldP spid="314528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4527</Words>
  <Application>Microsoft Office PowerPoint</Application>
  <PresentationFormat>Bildschirmpräsentation (4:3)</PresentationFormat>
  <Paragraphs>1108</Paragraphs>
  <Slides>73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80" baseType="lpstr">
      <vt:lpstr>Arial</vt:lpstr>
      <vt:lpstr>Times New Roman</vt:lpstr>
      <vt:lpstr>Symbol</vt:lpstr>
      <vt:lpstr>MT Extra</vt:lpstr>
      <vt:lpstr>Wingdings 3</vt:lpstr>
      <vt:lpstr>Standarddesign</vt:lpstr>
      <vt:lpstr>CS ChemDraw Drawing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Beispiel</vt:lpstr>
      <vt:lpstr>Folie 14</vt:lpstr>
      <vt:lpstr>Weitreichende Kopplung, Dihydrobenzol</vt:lpstr>
      <vt:lpstr>Spinsysteme höherer Ordnung (ABC)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Äquivalente Protonen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AA´BB´- System</vt:lpstr>
      <vt:lpstr>Folie 43</vt:lpstr>
      <vt:lpstr>Folie 44</vt:lpstr>
      <vt:lpstr>AA´BB´- System (Satelliten)</vt:lpstr>
      <vt:lpstr>Folie 46</vt:lpstr>
      <vt:lpstr>AA´BB´- System (Simulation)</vt:lpstr>
      <vt:lpstr>Folie 48</vt:lpstr>
      <vt:lpstr>Folie 49</vt:lpstr>
      <vt:lpstr>Folie 50</vt:lpstr>
      <vt:lpstr>Folie 51</vt:lpstr>
      <vt:lpstr>Folie 52</vt:lpstr>
      <vt:lpstr>19F- 1H -Kopplungen</vt:lpstr>
      <vt:lpstr>Folie 54</vt:lpstr>
      <vt:lpstr>Weitere AA´BB´- Systeme</vt:lpstr>
      <vt:lpstr>A2B2C- System (Glycerin)</vt:lpstr>
      <vt:lpstr>Folie 57</vt:lpstr>
      <vt:lpstr>Folie 58</vt:lpstr>
      <vt:lpstr>Folie 59</vt:lpstr>
      <vt:lpstr>A2A2´B2B2´- System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schaefer</dc:creator>
  <cp:lastModifiedBy>schaefer</cp:lastModifiedBy>
  <cp:revision>554</cp:revision>
  <dcterms:created xsi:type="dcterms:W3CDTF">2017-11-07T06:06:40Z</dcterms:created>
  <dcterms:modified xsi:type="dcterms:W3CDTF">2019-11-05T15:01:02Z</dcterms:modified>
</cp:coreProperties>
</file>