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sldIdLst>
    <p:sldId id="666" r:id="rId2"/>
    <p:sldId id="667" r:id="rId3"/>
    <p:sldId id="642" r:id="rId4"/>
    <p:sldId id="644" r:id="rId5"/>
    <p:sldId id="661" r:id="rId6"/>
    <p:sldId id="633" r:id="rId7"/>
    <p:sldId id="445" r:id="rId8"/>
    <p:sldId id="651" r:id="rId9"/>
    <p:sldId id="659" r:id="rId10"/>
    <p:sldId id="702" r:id="rId11"/>
    <p:sldId id="652" r:id="rId12"/>
    <p:sldId id="653" r:id="rId13"/>
    <p:sldId id="654" r:id="rId14"/>
    <p:sldId id="655" r:id="rId15"/>
    <p:sldId id="384" r:id="rId16"/>
    <p:sldId id="656" r:id="rId17"/>
    <p:sldId id="619" r:id="rId18"/>
    <p:sldId id="645" r:id="rId19"/>
    <p:sldId id="646" r:id="rId20"/>
    <p:sldId id="476" r:id="rId21"/>
    <p:sldId id="660" r:id="rId22"/>
    <p:sldId id="484" r:id="rId23"/>
    <p:sldId id="703" r:id="rId24"/>
    <p:sldId id="668" r:id="rId25"/>
    <p:sldId id="669" r:id="rId26"/>
    <p:sldId id="670" r:id="rId27"/>
    <p:sldId id="671" r:id="rId28"/>
    <p:sldId id="672" r:id="rId29"/>
    <p:sldId id="673" r:id="rId30"/>
    <p:sldId id="674" r:id="rId31"/>
    <p:sldId id="675" r:id="rId32"/>
    <p:sldId id="676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5" r:id="rId42"/>
    <p:sldId id="686" r:id="rId43"/>
    <p:sldId id="706" r:id="rId44"/>
    <p:sldId id="687" r:id="rId45"/>
    <p:sldId id="688" r:id="rId46"/>
    <p:sldId id="587" r:id="rId47"/>
  </p:sldIdLst>
  <p:sldSz cx="9144000" cy="6858000" type="screen4x3"/>
  <p:notesSz cx="6858000" cy="9144000"/>
  <p:embeddedFontLst>
    <p:embeddedFont>
      <p:font typeface="MT Extra" pitchFamily="18" charset="2"/>
      <p:regular r:id="rId49"/>
    </p:embeddedFont>
    <p:embeddedFont>
      <p:font typeface="Wingdings 3" pitchFamily="18" charset="2"/>
      <p:regular r:id="rId50"/>
    </p:embeddedFont>
    <p:embeddedFont>
      <p:font typeface="Monotype Corsiva" pitchFamily="66" charset="0"/>
      <p:italic r:id="rId51"/>
    </p:embeddedFont>
    <p:embeddedFont>
      <p:font typeface="Script MT Bold" pitchFamily="66" charset="0"/>
      <p:bold r:id="rId5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505C82"/>
    <a:srgbClr val="36369C"/>
    <a:srgbClr val="202084"/>
    <a:srgbClr val="1004A8"/>
    <a:srgbClr val="990099"/>
    <a:srgbClr val="1E1E7C"/>
    <a:srgbClr val="00FFCC"/>
    <a:srgbClr val="FF99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85" autoAdjust="0"/>
    <p:restoredTop sz="94909" autoAdjust="0"/>
  </p:normalViewPr>
  <p:slideViewPr>
    <p:cSldViewPr snapToGrid="0">
      <p:cViewPr varScale="1">
        <p:scale>
          <a:sx n="67" d="100"/>
          <a:sy n="67" d="100"/>
        </p:scale>
        <p:origin x="-499" y="-77"/>
      </p:cViewPr>
      <p:guideLst>
        <p:guide orient="horz" pos="255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0C52208-6E74-4653-899F-D123817700F4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52208-6E74-4653-899F-D123817700F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52208-6E74-4653-899F-D123817700F4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C9ADB-F535-4ED5-B4B3-4A820E1A20F8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CB4D-3198-4837-81C6-E691A31A72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8482-7B84-4222-A2BB-4D28B1B2D69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2931-A07C-44A5-84F2-39722DF355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89179-7212-45A8-A08D-CF37BD4E988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8851-830F-4E94-ADAA-A8E945098AE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0DCD-4E7C-433E-A8E6-6FEBE658B9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4482-AEC4-48F8-9FAE-FDED350B743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66D77-8F27-4014-8BED-5BCFCB0BACC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D66E-A2FB-4BB4-8BAB-B3ED43A1FD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AC3D-7C8B-4278-BBEE-6DBE6753D4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0925-C61B-41EA-A54B-3165DFF4062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041B2-3A0E-4A61-9DC5-12D911A5138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gif"/><Relationship Id="rId5" Type="http://schemas.openxmlformats.org/officeDocument/2006/relationships/hyperlink" Target="http://www.sciencedirect.com/science?_ob=MImg&amp;_imagekey=B6WK7-4FNGD09-7S-2&amp;_cdi=6899&amp;_user=1676895&amp;_pii=0022283684900342&amp;_origin=browse&amp;_zone=rslt_list_item&amp;_coverDate=12/15/1984&amp;_sk=998199996&amp;wchp=dGLzVzz-zSkzV&amp;md5=a22047dece3bfb8c21e45edf5a18c59c&amp;ie=/sdarticle.pdf" TargetMode="External"/><Relationship Id="rId10" Type="http://schemas.openxmlformats.org/officeDocument/2006/relationships/image" Target="../media/image43.jpe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3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Homonukleares J- aufgelöstes Experiment</a:t>
            </a:r>
            <a:r>
              <a:rPr lang="de-DE" sz="400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243263"/>
            <a:ext cx="4514850" cy="4249737"/>
            <a:chOff x="241" y="475"/>
            <a:chExt cx="3526" cy="3490"/>
          </a:xfrm>
        </p:grpSpPr>
        <p:pic>
          <p:nvPicPr>
            <p:cNvPr id="131075" name="Picture 3" descr="homjres5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30000" contrast="54000"/>
            </a:blip>
            <a:srcRect/>
            <a:stretch>
              <a:fillRect/>
            </a:stretch>
          </p:blipFill>
          <p:spPr bwMode="auto">
            <a:xfrm rot="5400000">
              <a:off x="366" y="475"/>
              <a:ext cx="3401" cy="34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1076" name="Rectangle 4"/>
            <p:cNvSpPr>
              <a:spLocks noChangeArrowheads="1"/>
            </p:cNvSpPr>
            <p:nvPr/>
          </p:nvSpPr>
          <p:spPr bwMode="auto">
            <a:xfrm>
              <a:off x="288" y="528"/>
              <a:ext cx="3370" cy="10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241" y="1411"/>
              <a:ext cx="537" cy="2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288" y="3514"/>
              <a:ext cx="3398" cy="4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auto">
            <a:xfrm>
              <a:off x="3139" y="1324"/>
              <a:ext cx="519" cy="23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87838" y="3141663"/>
            <a:ext cx="4648200" cy="4256087"/>
            <a:chOff x="613" y="390"/>
            <a:chExt cx="3429" cy="3434"/>
          </a:xfrm>
        </p:grpSpPr>
        <p:pic>
          <p:nvPicPr>
            <p:cNvPr id="131081" name="Picture 9" descr="homjres6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24000" contrast="48000"/>
            </a:blip>
            <a:srcRect/>
            <a:stretch>
              <a:fillRect/>
            </a:stretch>
          </p:blipFill>
          <p:spPr bwMode="auto">
            <a:xfrm rot="5400000">
              <a:off x="635" y="423"/>
              <a:ext cx="3401" cy="3401"/>
            </a:xfrm>
            <a:prstGeom prst="rect">
              <a:avLst/>
            </a:prstGeom>
            <a:noFill/>
          </p:spPr>
        </p:pic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613" y="390"/>
              <a:ext cx="3382" cy="1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632" y="3326"/>
              <a:ext cx="3410" cy="4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715" y="1459"/>
              <a:ext cx="307" cy="2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85" name="Rectangle 13"/>
            <p:cNvSpPr>
              <a:spLocks noChangeArrowheads="1"/>
            </p:cNvSpPr>
            <p:nvPr/>
          </p:nvSpPr>
          <p:spPr bwMode="auto">
            <a:xfrm>
              <a:off x="3400" y="1449"/>
              <a:ext cx="623" cy="2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11675" y="1076325"/>
            <a:ext cx="4630738" cy="2373313"/>
            <a:chOff x="2712" y="706"/>
            <a:chExt cx="2917" cy="1495"/>
          </a:xfrm>
        </p:grpSpPr>
        <p:pic>
          <p:nvPicPr>
            <p:cNvPr id="131087" name="Picture 15" descr="homjres1"/>
            <p:cNvPicPr preferRelativeResize="0">
              <a:picLocks noChangeArrowheads="1"/>
            </p:cNvPicPr>
            <p:nvPr/>
          </p:nvPicPr>
          <p:blipFill>
            <a:blip r:embed="rId5" cstate="print">
              <a:lum bright="-30000" contrast="54000"/>
            </a:blip>
            <a:srcRect/>
            <a:stretch>
              <a:fillRect/>
            </a:stretch>
          </p:blipFill>
          <p:spPr bwMode="auto">
            <a:xfrm rot="5400000">
              <a:off x="3452" y="58"/>
              <a:ext cx="1456" cy="279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1088" name="Rectangle 16"/>
            <p:cNvSpPr>
              <a:spLocks noChangeArrowheads="1"/>
            </p:cNvSpPr>
            <p:nvPr/>
          </p:nvSpPr>
          <p:spPr bwMode="auto">
            <a:xfrm>
              <a:off x="2712" y="706"/>
              <a:ext cx="215" cy="14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89" name="Rectangle 17"/>
            <p:cNvSpPr>
              <a:spLocks noChangeArrowheads="1"/>
            </p:cNvSpPr>
            <p:nvPr/>
          </p:nvSpPr>
          <p:spPr bwMode="auto">
            <a:xfrm>
              <a:off x="2712" y="706"/>
              <a:ext cx="2892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0" name="Rectangle 18"/>
            <p:cNvSpPr>
              <a:spLocks noChangeArrowheads="1"/>
            </p:cNvSpPr>
            <p:nvPr/>
          </p:nvSpPr>
          <p:spPr bwMode="auto">
            <a:xfrm>
              <a:off x="2718" y="2102"/>
              <a:ext cx="2886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1" name="Rectangle 19"/>
            <p:cNvSpPr>
              <a:spLocks noChangeArrowheads="1"/>
            </p:cNvSpPr>
            <p:nvPr/>
          </p:nvSpPr>
          <p:spPr bwMode="auto">
            <a:xfrm>
              <a:off x="5425" y="773"/>
              <a:ext cx="204" cy="14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2" name="Rectangle 20"/>
            <p:cNvSpPr>
              <a:spLocks noChangeArrowheads="1"/>
            </p:cNvSpPr>
            <p:nvPr/>
          </p:nvSpPr>
          <p:spPr bwMode="auto">
            <a:xfrm>
              <a:off x="2883" y="789"/>
              <a:ext cx="214" cy="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5416550" cy="4586288"/>
            <a:chOff x="585" y="341"/>
            <a:chExt cx="3412" cy="3401"/>
          </a:xfrm>
        </p:grpSpPr>
        <p:pic>
          <p:nvPicPr>
            <p:cNvPr id="131094" name="Picture 22" descr="homjres7"/>
            <p:cNvPicPr preferRelativeResize="0">
              <a:picLocks noChangeArrowheads="1"/>
            </p:cNvPicPr>
            <p:nvPr/>
          </p:nvPicPr>
          <p:blipFill>
            <a:blip r:embed="rId6" cstate="print">
              <a:lum bright="12000" contrast="6000"/>
            </a:blip>
            <a:srcRect/>
            <a:stretch>
              <a:fillRect/>
            </a:stretch>
          </p:blipFill>
          <p:spPr bwMode="auto">
            <a:xfrm rot="5400000">
              <a:off x="596" y="341"/>
              <a:ext cx="3401" cy="34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1095" name="Rectangle 23"/>
            <p:cNvSpPr>
              <a:spLocks noChangeArrowheads="1"/>
            </p:cNvSpPr>
            <p:nvPr/>
          </p:nvSpPr>
          <p:spPr bwMode="auto">
            <a:xfrm>
              <a:off x="585" y="455"/>
              <a:ext cx="3326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6" name="Rectangle 24"/>
            <p:cNvSpPr>
              <a:spLocks noChangeArrowheads="1"/>
            </p:cNvSpPr>
            <p:nvPr/>
          </p:nvSpPr>
          <p:spPr bwMode="auto">
            <a:xfrm>
              <a:off x="604" y="455"/>
              <a:ext cx="381" cy="3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7" name="Rectangle 25"/>
            <p:cNvSpPr>
              <a:spLocks noChangeArrowheads="1"/>
            </p:cNvSpPr>
            <p:nvPr/>
          </p:nvSpPr>
          <p:spPr bwMode="auto">
            <a:xfrm>
              <a:off x="613" y="3233"/>
              <a:ext cx="3363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98" name="Rectangle 26"/>
            <p:cNvSpPr>
              <a:spLocks noChangeArrowheads="1"/>
            </p:cNvSpPr>
            <p:nvPr/>
          </p:nvSpPr>
          <p:spPr bwMode="auto">
            <a:xfrm>
              <a:off x="3354" y="846"/>
              <a:ext cx="576" cy="25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131100" name="Object 28"/>
          <p:cNvGraphicFramePr>
            <a:graphicFrameLocks noChangeAspect="1"/>
          </p:cNvGraphicFramePr>
          <p:nvPr/>
        </p:nvGraphicFramePr>
        <p:xfrm>
          <a:off x="5183188" y="804863"/>
          <a:ext cx="1371600" cy="1050925"/>
        </p:xfrm>
        <a:graphic>
          <a:graphicData uri="http://schemas.openxmlformats.org/presentationml/2006/ole">
            <p:oleObj spid="_x0000_s761864" name="CS ChemDraw Drawing" r:id="rId7" imgW="7347857" imgH="5633357" progId="ChemDraw.Document.6.0">
              <p:embed/>
            </p:oleObj>
          </a:graphicData>
        </a:graphic>
      </p:graphicFrame>
      <p:pic>
        <p:nvPicPr>
          <p:cNvPr id="131102" name="Picture 30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" name="Rectangle 94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Homo Nuclear J- Resolved Experiment 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5" name="Text Box 95"/>
          <p:cNvSpPr txBox="1">
            <a:spLocks noChangeArrowheads="1"/>
          </p:cNvSpPr>
          <p:nvPr/>
        </p:nvSpPr>
        <p:spPr bwMode="auto">
          <a:xfrm>
            <a:off x="1104900" y="3621723"/>
            <a:ext cx="18934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John von Neumann</a:t>
            </a:r>
            <a:endParaRPr lang="en-GB" b="1" dirty="0"/>
          </a:p>
        </p:txBody>
      </p: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Statistical Operator (Density Matrix)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84451" name="Picture 13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pic>
        <p:nvPicPr>
          <p:cNvPr id="37" name="Grafik 36" descr="JohnvonNeuma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276350"/>
            <a:ext cx="1752600" cy="2065020"/>
          </a:xfrm>
          <a:prstGeom prst="rect">
            <a:avLst/>
          </a:prstGeom>
        </p:spPr>
      </p:pic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3817088" y="1251402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arbitrary single spin state  </a:t>
            </a:r>
            <a:r>
              <a:rPr lang="de-DE" b="1" dirty="0" smtClean="0">
                <a:latin typeface="Symbol" pitchFamily="18" charset="2"/>
              </a:rPr>
              <a:t>     F  =  </a:t>
            </a:r>
            <a:r>
              <a:rPr lang="de-DE" b="1" dirty="0" smtClean="0">
                <a:latin typeface="+mn-lt"/>
              </a:rPr>
              <a:t>c1 </a:t>
            </a:r>
            <a:r>
              <a:rPr lang="de-DE" b="1" dirty="0" smtClean="0">
                <a:latin typeface="Symbol" pitchFamily="18" charset="2"/>
              </a:rPr>
              <a:t> a   + </a:t>
            </a:r>
            <a:r>
              <a:rPr lang="de-DE" b="1" dirty="0" smtClean="0">
                <a:latin typeface="+mj-lt"/>
              </a:rPr>
              <a:t> c2   </a:t>
            </a:r>
            <a:r>
              <a:rPr lang="de-DE" b="1" dirty="0" smtClean="0">
                <a:latin typeface="Symbol" pitchFamily="18" charset="2"/>
              </a:rPr>
              <a:t>b 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3859618" y="2038211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statistical operator      </a:t>
            </a:r>
            <a:r>
              <a:rPr lang="de-DE" b="1" dirty="0" smtClean="0">
                <a:latin typeface="Symbol" pitchFamily="18" charset="2"/>
              </a:rPr>
              <a:t>            s  =          </a:t>
            </a:r>
            <a:r>
              <a:rPr lang="de-DE" b="1" dirty="0" smtClean="0">
                <a:latin typeface="+mn-lt"/>
              </a:rPr>
              <a:t>     </a:t>
            </a:r>
            <a:endParaRPr lang="de-DE" b="1" dirty="0" smtClean="0">
              <a:latin typeface="Symbol" pitchFamily="18" charset="2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6347637" y="2718696"/>
            <a:ext cx="2115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de-DE" b="1" dirty="0" smtClean="0">
                <a:latin typeface="+mn-lt"/>
              </a:rPr>
              <a:t>c1 </a:t>
            </a:r>
            <a:r>
              <a:rPr lang="de-DE" b="1" dirty="0" err="1" smtClean="0">
                <a:latin typeface="+mn-lt"/>
              </a:rPr>
              <a:t>c1</a:t>
            </a:r>
            <a:r>
              <a:rPr lang="de-DE" b="1" dirty="0" smtClean="0">
                <a:latin typeface="+mn-lt"/>
              </a:rPr>
              <a:t>              </a:t>
            </a:r>
            <a:r>
              <a:rPr lang="de-DE" b="1" dirty="0" err="1" smtClean="0">
                <a:latin typeface="+mn-lt"/>
              </a:rPr>
              <a:t>c1</a:t>
            </a:r>
            <a:r>
              <a:rPr lang="de-DE" b="1" dirty="0" smtClean="0">
                <a:latin typeface="+mn-lt"/>
              </a:rPr>
              <a:t> c2</a:t>
            </a:r>
          </a:p>
          <a:p>
            <a:endParaRPr lang="de-DE" b="1" dirty="0" smtClean="0">
              <a:latin typeface="+mn-lt"/>
            </a:endParaRPr>
          </a:p>
          <a:p>
            <a:r>
              <a:rPr lang="de-DE" b="1" dirty="0" smtClean="0">
                <a:latin typeface="+mn-lt"/>
              </a:rPr>
              <a:t>   c2 c1               c2 </a:t>
            </a:r>
            <a:r>
              <a:rPr lang="de-DE" b="1" dirty="0" err="1" smtClean="0">
                <a:latin typeface="+mn-lt"/>
              </a:rPr>
              <a:t>c2</a:t>
            </a:r>
            <a:r>
              <a:rPr lang="de-DE" b="1" dirty="0" smtClean="0">
                <a:latin typeface="+mn-lt"/>
              </a:rPr>
              <a:t> </a:t>
            </a:r>
            <a:endParaRPr lang="de-DE" b="1" dirty="0" smtClean="0">
              <a:latin typeface="Symbol" pitchFamily="18" charset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77716" y="26290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54741" y="26511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646146" y="314723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838676" y="31396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6633210" y="2716530"/>
            <a:ext cx="350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7783830" y="2724150"/>
            <a:ext cx="350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633210" y="3238500"/>
            <a:ext cx="350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7806690" y="3230880"/>
            <a:ext cx="350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4944396" y="4906755"/>
            <a:ext cx="1309688" cy="657225"/>
            <a:chOff x="153" y="398"/>
            <a:chExt cx="825" cy="414"/>
          </a:xfrm>
        </p:grpSpPr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I</a:t>
              </a:r>
              <a:r>
                <a:rPr lang="de-DE" sz="1400" baseline="-25000">
                  <a:solidFill>
                    <a:schemeClr val="tx1"/>
                  </a:solidFill>
                </a:rPr>
                <a:t> x</a:t>
              </a:r>
              <a:r>
                <a:rPr lang="de-DE" sz="2000">
                  <a:solidFill>
                    <a:schemeClr val="tx1"/>
                  </a:solidFill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   ½    ½     0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6644609" y="4906755"/>
            <a:ext cx="1309688" cy="657225"/>
            <a:chOff x="153" y="398"/>
            <a:chExt cx="825" cy="414"/>
          </a:xfrm>
        </p:grpSpPr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y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- </a:t>
              </a:r>
              <a:r>
                <a:rPr lang="de-DE" sz="1000">
                  <a:solidFill>
                    <a:schemeClr val="tx1"/>
                  </a:solidFill>
                </a:rPr>
                <a:t>i/2</a:t>
              </a:r>
            </a:p>
            <a:p>
              <a:pPr>
                <a:spcBef>
                  <a:spcPct val="50000"/>
                </a:spcBef>
              </a:pPr>
              <a:r>
                <a:rPr lang="de-DE" sz="1000">
                  <a:solidFill>
                    <a:schemeClr val="tx1"/>
                  </a:solidFill>
                </a:rPr>
                <a:t>i/2</a:t>
              </a:r>
              <a:r>
                <a:rPr lang="de-DE" sz="1400">
                  <a:solidFill>
                    <a:schemeClr val="tx1"/>
                  </a:solidFill>
                </a:rPr>
                <a:t>    0</a:t>
              </a:r>
            </a:p>
          </p:txBody>
        </p: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2655488" y="4906147"/>
            <a:ext cx="1309688" cy="657225"/>
            <a:chOff x="153" y="398"/>
            <a:chExt cx="825" cy="414"/>
          </a:xfrm>
        </p:grpSpPr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z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½    0</a:t>
              </a:r>
            </a:p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- ½ </a:t>
              </a:r>
            </a:p>
          </p:txBody>
        </p:sp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868689" y="4938416"/>
            <a:ext cx="1309687" cy="658813"/>
            <a:chOff x="153" y="398"/>
            <a:chExt cx="825" cy="415"/>
          </a:xfrm>
        </p:grpSpPr>
        <p:sp>
          <p:nvSpPr>
            <p:cNvPr id="33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I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400" dirty="0" smtClean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/>
                <a:t>1</a:t>
              </a:r>
              <a:r>
                <a:rPr lang="de-DE" sz="1400" dirty="0" smtClean="0">
                  <a:solidFill>
                    <a:schemeClr val="tx1"/>
                  </a:solidFill>
                </a:rPr>
                <a:t>     </a:t>
              </a: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1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1132386" y="5114160"/>
            <a:ext cx="409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  ¾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Solution for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d/</a:t>
            </a:r>
            <a:r>
              <a:rPr lang="en-US" sz="2400" b="1" dirty="0" err="1" smtClean="0">
                <a:solidFill>
                  <a:srgbClr val="336699"/>
                </a:solidFill>
                <a:latin typeface="+mj-lt"/>
              </a:rPr>
              <a:t>dt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6699"/>
                </a:solidFill>
                <a:latin typeface="Symbol" pitchFamily="18" charset="2"/>
              </a:rPr>
              <a:t>s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  = </a:t>
            </a:r>
            <a:r>
              <a:rPr lang="en-US" sz="2400" b="1" dirty="0" err="1" smtClean="0">
                <a:solidFill>
                  <a:srgbClr val="336699"/>
                </a:solidFill>
                <a:latin typeface="+mj-lt"/>
              </a:rPr>
              <a:t>i</a:t>
            </a:r>
            <a:r>
              <a:rPr lang="en-US" sz="2400" b="1" dirty="0" smtClean="0">
                <a:solidFill>
                  <a:srgbClr val="336699"/>
                </a:solidFill>
                <a:latin typeface="MT Extra" pitchFamily="18" charset="2"/>
              </a:rPr>
              <a:t> h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[ </a:t>
            </a:r>
            <a:r>
              <a:rPr lang="en-US" sz="2400" b="1" i="1" dirty="0" smtClean="0">
                <a:solidFill>
                  <a:srgbClr val="336699"/>
                </a:solidFill>
                <a:latin typeface="+mj-lt"/>
              </a:rPr>
              <a:t>H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,</a:t>
            </a:r>
            <a:r>
              <a:rPr lang="en-US" sz="2400" b="1" dirty="0" smtClean="0">
                <a:solidFill>
                  <a:srgbClr val="336699"/>
                </a:solidFill>
                <a:latin typeface="Symbol" pitchFamily="18" charset="2"/>
              </a:rPr>
              <a:t> s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]</a:t>
            </a:r>
            <a:endParaRPr lang="en-US" sz="4400" dirty="0">
              <a:solidFill>
                <a:srgbClr val="336699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0" y="661543"/>
            <a:ext cx="9575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Classical  mechanics      </a:t>
            </a:r>
            <a:r>
              <a:rPr lang="en-US" b="1" dirty="0" smtClean="0"/>
              <a:t>:  dl/</a:t>
            </a:r>
            <a:r>
              <a:rPr lang="en-US" b="1" dirty="0" err="1" smtClean="0"/>
              <a:t>dt</a:t>
            </a:r>
            <a:r>
              <a:rPr lang="en-US" b="1" dirty="0" smtClean="0"/>
              <a:t>  =  </a:t>
            </a:r>
            <a:r>
              <a:rPr lang="en-US" b="1" dirty="0" err="1" smtClean="0"/>
              <a:t>fxl</a:t>
            </a:r>
            <a:r>
              <a:rPr lang="en-US" b="1" dirty="0" smtClean="0"/>
              <a:t> ,     torque   by </a:t>
            </a:r>
            <a:r>
              <a:rPr lang="en-GB" b="1" dirty="0" smtClean="0"/>
              <a:t>diagonalization</a:t>
            </a:r>
            <a:r>
              <a:rPr lang="en-US" b="1" dirty="0" smtClean="0"/>
              <a:t> : calculate M</a:t>
            </a:r>
            <a:r>
              <a:rPr lang="en-US" b="1" baseline="-25000" dirty="0" smtClean="0"/>
              <a:t>+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-</a:t>
            </a:r>
          </a:p>
          <a:p>
            <a:endParaRPr lang="de-DE" b="1" dirty="0" smtClean="0">
              <a:latin typeface="Symbol" pitchFamily="18" charset="2"/>
            </a:endParaRP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0" y="1448523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rotations (precession)  about axis of torque  </a:t>
            </a:r>
            <a:endParaRPr lang="de-DE" b="1" dirty="0" smtClean="0">
              <a:latin typeface="Symbol" pitchFamily="18" charset="2"/>
            </a:endParaRP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1966191" y="1862912"/>
            <a:ext cx="7463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>
                <a:latin typeface="Symbol" pitchFamily="18" charset="2"/>
              </a:rPr>
              <a:t>(</a:t>
            </a:r>
            <a:r>
              <a:rPr lang="de-DE" sz="1400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>
                <a:latin typeface="MT Extra" pitchFamily="18" charset="2"/>
              </a:rPr>
              <a:t>a</a:t>
            </a:r>
            <a:r>
              <a:rPr lang="de-DE" b="1" dirty="0" err="1"/>
              <a:t>M</a:t>
            </a:r>
            <a:r>
              <a:rPr lang="de-DE" b="1" baseline="-25000" dirty="0" err="1"/>
              <a:t>x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/>
              <a:t>cos </a:t>
            </a:r>
            <a:r>
              <a:rPr lang="de-DE" b="1" dirty="0"/>
              <a:t>( </a:t>
            </a:r>
            <a:r>
              <a:rPr lang="de-DE" b="1" dirty="0">
                <a:latin typeface="Symbol" pitchFamily="18" charset="2"/>
              </a:rPr>
              <a:t>w </a:t>
            </a:r>
            <a:r>
              <a:rPr lang="de-DE" b="1" dirty="0"/>
              <a:t>t)</a:t>
            </a:r>
            <a:r>
              <a:rPr lang="de-DE" b="1" dirty="0" smtClean="0">
                <a:latin typeface="Symbol" pitchFamily="18" charset="2"/>
              </a:rPr>
              <a:t>+</a:t>
            </a:r>
            <a:r>
              <a:rPr lang="de-DE" b="1" dirty="0"/>
              <a:t>M</a:t>
            </a:r>
            <a:r>
              <a:rPr lang="de-DE" b="1" baseline="-25000" dirty="0"/>
              <a:t>y 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/>
              <a:t>sin </a:t>
            </a:r>
            <a:r>
              <a:rPr lang="de-DE" b="1" dirty="0"/>
              <a:t>( </a:t>
            </a:r>
            <a:r>
              <a:rPr lang="de-DE" b="1" dirty="0">
                <a:latin typeface="Symbol" pitchFamily="18" charset="2"/>
              </a:rPr>
              <a:t>w </a:t>
            </a:r>
            <a:r>
              <a:rPr lang="de-DE" b="1" dirty="0"/>
              <a:t>t</a:t>
            </a:r>
            <a:r>
              <a:rPr lang="de-DE" b="1" dirty="0" smtClean="0"/>
              <a:t>) ,   M</a:t>
            </a:r>
            <a:r>
              <a:rPr lang="de-DE" b="1" baseline="-25000" dirty="0" smtClean="0"/>
              <a:t>+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>
                <a:latin typeface="MT Extra" pitchFamily="18" charset="2"/>
              </a:rPr>
              <a:t>a</a:t>
            </a:r>
            <a:r>
              <a:rPr lang="de-DE" b="1" dirty="0" smtClean="0"/>
              <a:t>M</a:t>
            </a:r>
            <a:r>
              <a:rPr lang="de-DE" b="1" baseline="-25000" dirty="0" smtClean="0"/>
              <a:t>+ 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smtClean="0"/>
              <a:t>exp( </a:t>
            </a:r>
            <a:r>
              <a:rPr lang="de-DE" b="1" dirty="0" smtClean="0">
                <a:latin typeface="Symbol" pitchFamily="18" charset="2"/>
              </a:rPr>
              <a:t>-</a:t>
            </a:r>
            <a:r>
              <a:rPr lang="de-DE" b="1" dirty="0" smtClean="0"/>
              <a:t> i </a:t>
            </a:r>
            <a:r>
              <a:rPr lang="de-DE" b="1" dirty="0" smtClean="0">
                <a:latin typeface="Symbol" pitchFamily="18" charset="2"/>
              </a:rPr>
              <a:t>w </a:t>
            </a:r>
            <a:r>
              <a:rPr lang="de-DE" b="1" dirty="0" smtClean="0"/>
              <a:t>t)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2452847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QM wave function          </a:t>
            </a:r>
            <a:r>
              <a:rPr lang="en-US" b="1" dirty="0" smtClean="0"/>
              <a:t>:  </a:t>
            </a:r>
            <a:r>
              <a:rPr lang="en-US" b="1" dirty="0" err="1" smtClean="0"/>
              <a:t>d/dt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/>
              <a:t>  =       </a:t>
            </a:r>
            <a:r>
              <a:rPr lang="en-US" b="1" dirty="0" err="1" smtClean="0"/>
              <a:t>i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en-US" b="1" i="1" dirty="0" smtClean="0"/>
              <a:t>H</a:t>
            </a:r>
            <a:r>
              <a:rPr lang="en-US" b="1" dirty="0" smtClean="0">
                <a:latin typeface="Symbol" pitchFamily="18" charset="2"/>
              </a:rPr>
              <a:t> F      F</a:t>
            </a:r>
            <a:r>
              <a:rPr lang="en-US" b="1" dirty="0" smtClean="0">
                <a:latin typeface="+mj-lt"/>
              </a:rPr>
              <a:t> (t)   = exp (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h </a:t>
            </a:r>
            <a:r>
              <a:rPr lang="en-US" b="1" i="1" dirty="0" smtClean="0">
                <a:latin typeface="+mj-lt"/>
              </a:rPr>
              <a:t>H </a:t>
            </a:r>
            <a:r>
              <a:rPr lang="en-US" b="1" dirty="0" smtClean="0">
                <a:latin typeface="+mj-lt"/>
              </a:rPr>
              <a:t> t )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+mj-lt"/>
              </a:rPr>
              <a:t>(0)</a:t>
            </a:r>
            <a:endParaRPr lang="en-US" b="1" dirty="0" smtClean="0"/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0" y="345741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Statistical operator         </a:t>
            </a:r>
            <a:r>
              <a:rPr lang="en-US" b="1" dirty="0" smtClean="0"/>
              <a:t>:   Solution  of  d/</a:t>
            </a:r>
            <a:r>
              <a:rPr lang="en-US" b="1" dirty="0" err="1" smtClean="0"/>
              <a:t>dt</a:t>
            </a:r>
            <a:r>
              <a:rPr lang="de-DE" b="1" dirty="0" smtClean="0">
                <a:latin typeface="Symbol" pitchFamily="18" charset="2"/>
              </a:rPr>
              <a:t>s  </a:t>
            </a:r>
            <a:r>
              <a:rPr lang="en-US" b="1" dirty="0" smtClean="0"/>
              <a:t>= 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sz="1800" b="1" dirty="0" err="1" smtClean="0">
                <a:latin typeface="MT Extra" pitchFamily="18" charset="2"/>
              </a:rPr>
              <a:t>h</a:t>
            </a:r>
            <a:r>
              <a:rPr lang="en-US" sz="1800" b="1" dirty="0" smtClean="0">
                <a:latin typeface="MT Extra" pitchFamily="18" charset="2"/>
              </a:rPr>
              <a:t>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en-US" b="1" dirty="0" smtClean="0">
                <a:latin typeface="+mj-lt"/>
              </a:rPr>
              <a:t>]  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smtClean="0">
                <a:latin typeface="Monotype Corsiva" pitchFamily="66" charset="0"/>
              </a:rPr>
              <a:t>=   </a:t>
            </a:r>
            <a:r>
              <a:rPr lang="de-DE" b="1" dirty="0" smtClean="0"/>
              <a:t>exp(-i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 </a:t>
            </a:r>
            <a:r>
              <a:rPr lang="de-DE" b="1" dirty="0" smtClean="0"/>
              <a:t>exp(  i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t) </a:t>
            </a:r>
            <a:endParaRPr lang="en-US" b="1" dirty="0" smtClean="0"/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0" y="509094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 i </a:t>
            </a:r>
            <a:r>
              <a:rPr lang="de-DE" b="1" i="1" dirty="0" smtClean="0">
                <a:latin typeface="Symbol" pitchFamily="18" charset="2"/>
              </a:rPr>
              <a:t>H </a:t>
            </a:r>
            <a:r>
              <a:rPr lang="de-DE" b="1" dirty="0" smtClean="0"/>
              <a:t>t))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de-DE" b="1" i="1" dirty="0" smtClean="0">
                <a:latin typeface="Symbol" pitchFamily="18" charset="2"/>
              </a:rPr>
              <a:t>H  </a:t>
            </a:r>
            <a:r>
              <a:rPr lang="de-DE" b="1" dirty="0" smtClean="0"/>
              <a:t>t) + </a:t>
            </a:r>
            <a:r>
              <a:rPr lang="de-DE" b="1" dirty="0" err="1" smtClean="0"/>
              <a:t>exp</a:t>
            </a:r>
            <a:r>
              <a:rPr lang="de-DE" b="1" dirty="0" smtClean="0"/>
              <a:t>(-</a:t>
            </a:r>
            <a:r>
              <a:rPr lang="de-DE" b="1" dirty="0" err="1" smtClean="0"/>
              <a:t>i</a:t>
            </a:r>
            <a:r>
              <a:rPr lang="de-DE" b="1" i="1" dirty="0" err="1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 exp( i </a:t>
            </a:r>
            <a:r>
              <a:rPr lang="de-DE" b="1" i="1" dirty="0" smtClean="0">
                <a:latin typeface="Symbol" pitchFamily="18" charset="2"/>
              </a:rPr>
              <a:t>H </a:t>
            </a:r>
            <a:r>
              <a:rPr lang="de-DE" b="1" dirty="0" smtClean="0"/>
              <a:t>t) </a:t>
            </a:r>
            <a:endParaRPr lang="en-US" b="1" dirty="0" smtClean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42022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Meaning of  </a:t>
            </a:r>
            <a:r>
              <a:rPr lang="de-DE" b="1" dirty="0" smtClean="0">
                <a:solidFill>
                  <a:srgbClr val="FF0000"/>
                </a:solidFill>
              </a:rPr>
              <a:t> exp (</a:t>
            </a:r>
            <a:r>
              <a:rPr lang="de-DE" b="1" dirty="0" err="1" smtClean="0">
                <a:solidFill>
                  <a:srgbClr val="FF0000"/>
                </a:solidFill>
              </a:rPr>
              <a:t>operator</a:t>
            </a:r>
            <a:r>
              <a:rPr lang="de-DE" b="1" dirty="0" smtClean="0"/>
              <a:t>)  :  exp </a:t>
            </a:r>
            <a:r>
              <a:rPr lang="de-DE" b="1" dirty="0"/>
              <a:t>( c </a:t>
            </a:r>
            <a:r>
              <a:rPr lang="de-DE" b="1" i="1" dirty="0" smtClean="0"/>
              <a:t>H</a:t>
            </a:r>
            <a:r>
              <a:rPr lang="de-DE" b="1" dirty="0" smtClean="0"/>
              <a:t>  t)   </a:t>
            </a:r>
            <a:r>
              <a:rPr lang="de-DE" b="1" dirty="0"/>
              <a:t>=   1  +  1/1!  </a:t>
            </a:r>
            <a:r>
              <a:rPr lang="de-DE" b="1" i="1" dirty="0" smtClean="0"/>
              <a:t>H</a:t>
            </a:r>
            <a:r>
              <a:rPr lang="de-DE" b="1" dirty="0" smtClean="0"/>
              <a:t> t  </a:t>
            </a:r>
            <a:r>
              <a:rPr lang="de-DE" b="1" dirty="0"/>
              <a:t>c  +  1/2!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2</a:t>
            </a:r>
            <a:r>
              <a:rPr lang="de-DE" b="1" dirty="0" smtClean="0"/>
              <a:t>  t</a:t>
            </a:r>
            <a:r>
              <a:rPr lang="de-DE" b="1" baseline="30000" dirty="0" smtClean="0"/>
              <a:t>2</a:t>
            </a:r>
            <a:r>
              <a:rPr lang="de-DE" b="1" dirty="0"/>
              <a:t>c</a:t>
            </a:r>
            <a:r>
              <a:rPr lang="de-DE" b="1" baseline="30000" dirty="0"/>
              <a:t>2</a:t>
            </a:r>
            <a:r>
              <a:rPr lang="de-DE" b="1" dirty="0"/>
              <a:t> + 1/3!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3</a:t>
            </a:r>
            <a:r>
              <a:rPr lang="de-DE" b="1" dirty="0" smtClean="0"/>
              <a:t>   t</a:t>
            </a:r>
            <a:r>
              <a:rPr lang="de-DE" b="1" baseline="30000" dirty="0" smtClean="0"/>
              <a:t>3</a:t>
            </a:r>
            <a:r>
              <a:rPr lang="de-DE" b="1" dirty="0" smtClean="0"/>
              <a:t>c</a:t>
            </a:r>
            <a:r>
              <a:rPr lang="de-DE" b="1" baseline="30000" dirty="0" smtClean="0"/>
              <a:t>3</a:t>
            </a:r>
            <a:r>
              <a:rPr lang="de-DE" b="1" dirty="0"/>
              <a:t>+ …       </a:t>
            </a:r>
          </a:p>
        </p:txBody>
      </p: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0" y="554300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 i </a:t>
            </a:r>
            <a:r>
              <a:rPr lang="de-DE" b="1" i="1" dirty="0" smtClean="0">
                <a:latin typeface="Symbol" pitchFamily="18" charset="2"/>
              </a:rPr>
              <a:t>H </a:t>
            </a:r>
            <a:r>
              <a:rPr lang="de-DE" b="1" dirty="0" smtClean="0"/>
              <a:t>t))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/>
              <a:t>exp( i </a:t>
            </a:r>
            <a:r>
              <a:rPr lang="de-DE" b="1" i="1" dirty="0" smtClean="0">
                <a:latin typeface="Symbol" pitchFamily="18" charset="2"/>
              </a:rPr>
              <a:t>H  </a:t>
            </a:r>
            <a:r>
              <a:rPr lang="de-DE" b="1" dirty="0" smtClean="0"/>
              <a:t>t) + </a:t>
            </a:r>
            <a:r>
              <a:rPr lang="de-DE" b="1" dirty="0" err="1" smtClean="0"/>
              <a:t>exp</a:t>
            </a:r>
            <a:r>
              <a:rPr lang="de-DE" b="1" dirty="0" smtClean="0"/>
              <a:t>(-</a:t>
            </a:r>
            <a:r>
              <a:rPr lang="de-DE" b="1" dirty="0" err="1" smtClean="0"/>
              <a:t>i</a:t>
            </a:r>
            <a:r>
              <a:rPr lang="de-DE" b="1" i="1" dirty="0" err="1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0)  </a:t>
            </a:r>
            <a:r>
              <a:rPr lang="de-DE" b="1" dirty="0" err="1" smtClean="0"/>
              <a:t>exp</a:t>
            </a:r>
            <a:r>
              <a:rPr lang="de-DE" b="1" dirty="0" smtClean="0"/>
              <a:t>( i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t)</a:t>
            </a:r>
            <a:r>
              <a:rPr lang="de-DE" b="1" dirty="0" smtClean="0">
                <a:latin typeface="Symbol" pitchFamily="18" charset="2"/>
              </a:rPr>
              <a:t> )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endParaRPr lang="en-US" b="1" dirty="0" smtClean="0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0" y="59437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 i </a:t>
            </a:r>
            <a:r>
              <a:rPr lang="de-DE" b="1" i="1" dirty="0" smtClean="0">
                <a:latin typeface="Symbol" pitchFamily="18" charset="2"/>
              </a:rPr>
              <a:t>H </a:t>
            </a:r>
            <a:r>
              <a:rPr lang="de-DE" b="1" dirty="0" smtClean="0"/>
              <a:t>t))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/>
              <a:t>+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t)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endParaRPr lang="en-US" b="1" dirty="0" smtClean="0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0" y="634439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 i </a:t>
            </a:r>
            <a:r>
              <a:rPr lang="de-DE" b="1" i="1" dirty="0" smtClean="0">
                <a:latin typeface="Symbol" pitchFamily="18" charset="2"/>
              </a:rPr>
              <a:t>H </a:t>
            </a:r>
            <a:r>
              <a:rPr lang="de-DE" b="1" dirty="0" smtClean="0"/>
              <a:t>t)) </a:t>
            </a:r>
            <a:r>
              <a:rPr lang="en-US" b="1" dirty="0" smtClean="0"/>
              <a:t>=  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en-US" b="1" dirty="0" smtClean="0">
                <a:latin typeface="+mj-lt"/>
              </a:rPr>
              <a:t>]</a:t>
            </a:r>
            <a:r>
              <a:rPr lang="en-US" b="1" dirty="0" smtClean="0"/>
              <a:t>   =   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endParaRPr lang="en-US" b="1" dirty="0" smtClean="0"/>
          </a:p>
        </p:txBody>
      </p:sp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0" y="459367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(c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en-US" b="1" dirty="0" smtClean="0"/>
              <a:t>=    c  </a:t>
            </a:r>
            <a:r>
              <a:rPr lang="de-DE" b="1" i="1" dirty="0" smtClean="0"/>
              <a:t>H </a:t>
            </a:r>
            <a:r>
              <a:rPr lang="de-DE" b="1" dirty="0" smtClean="0"/>
              <a:t>exp( c </a:t>
            </a:r>
            <a:r>
              <a:rPr lang="de-DE" b="1" i="1" dirty="0" smtClean="0"/>
              <a:t>H</a:t>
            </a:r>
            <a:r>
              <a:rPr lang="de-DE" b="1" dirty="0" smtClean="0"/>
              <a:t> t)    =   exp( c </a:t>
            </a:r>
            <a:r>
              <a:rPr lang="de-DE" b="1" i="1" dirty="0" smtClean="0"/>
              <a:t>H</a:t>
            </a:r>
            <a:r>
              <a:rPr lang="de-DE" b="1" dirty="0" smtClean="0"/>
              <a:t> t)</a:t>
            </a:r>
            <a:r>
              <a:rPr lang="en-US" b="1" dirty="0" smtClean="0"/>
              <a:t> c  </a:t>
            </a:r>
            <a:r>
              <a:rPr lang="de-DE" b="1" i="1" dirty="0" smtClean="0"/>
              <a:t>H     </a:t>
            </a:r>
            <a:r>
              <a:rPr lang="de-DE" b="1" i="1" dirty="0" err="1" smtClean="0"/>
              <a:t>H</a:t>
            </a:r>
            <a:r>
              <a:rPr lang="de-DE" b="1" i="1" dirty="0" smtClean="0"/>
              <a:t> </a:t>
            </a:r>
            <a:r>
              <a:rPr lang="de-DE" b="1" dirty="0" smtClean="0"/>
              <a:t>: </a:t>
            </a:r>
            <a:r>
              <a:rPr lang="en-US" b="1" dirty="0" smtClean="0"/>
              <a:t>constant</a:t>
            </a:r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0" y="1088928"/>
            <a:ext cx="9575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                                                 Solution </a:t>
            </a:r>
            <a:r>
              <a:rPr lang="en-US" b="1" dirty="0" smtClean="0"/>
              <a:t> by </a:t>
            </a:r>
            <a:r>
              <a:rPr lang="en-GB" b="1" dirty="0" smtClean="0"/>
              <a:t>diagonalization</a:t>
            </a:r>
            <a:r>
              <a:rPr lang="en-US" b="1" dirty="0" smtClean="0"/>
              <a:t> :  calculate M</a:t>
            </a:r>
            <a:r>
              <a:rPr lang="en-US" b="1" baseline="-25000" dirty="0" smtClean="0"/>
              <a:t>+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-</a:t>
            </a:r>
          </a:p>
          <a:p>
            <a:endParaRPr lang="de-DE" b="1" dirty="0" smtClean="0">
              <a:latin typeface="Symbol" pitchFamily="18" charset="2"/>
            </a:endParaRPr>
          </a:p>
        </p:txBody>
      </p:sp>
      <p:sp>
        <p:nvSpPr>
          <p:cNvPr id="16" name="Text Box 85"/>
          <p:cNvSpPr txBox="1">
            <a:spLocks noChangeArrowheads="1"/>
          </p:cNvSpPr>
          <p:nvPr/>
        </p:nvSpPr>
        <p:spPr bwMode="auto">
          <a:xfrm>
            <a:off x="0" y="2844327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                                                  Solution   </a:t>
            </a:r>
            <a:r>
              <a:rPr lang="en-US" b="1" dirty="0" smtClean="0">
                <a:latin typeface="Symbol" pitchFamily="18" charset="2"/>
              </a:rPr>
              <a:t>     F</a:t>
            </a:r>
            <a:r>
              <a:rPr lang="en-US" b="1" dirty="0" smtClean="0">
                <a:latin typeface="+mj-lt"/>
              </a:rPr>
              <a:t> (t)   = exp (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h </a:t>
            </a:r>
            <a:r>
              <a:rPr lang="en-US" b="1" i="1" dirty="0" smtClean="0">
                <a:latin typeface="+mj-lt"/>
              </a:rPr>
              <a:t>H </a:t>
            </a:r>
            <a:r>
              <a:rPr lang="en-US" b="1" dirty="0" smtClean="0">
                <a:latin typeface="+mj-lt"/>
              </a:rPr>
              <a:t> t )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+mj-lt"/>
              </a:rPr>
              <a:t>(0)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842963"/>
            <a:ext cx="7947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exponential function </a:t>
            </a:r>
            <a:r>
              <a:rPr lang="de-DE" b="1" dirty="0"/>
              <a:t>exp ( c </a:t>
            </a:r>
            <a:r>
              <a:rPr lang="de-DE" b="1" i="1" dirty="0"/>
              <a:t>A</a:t>
            </a:r>
            <a:r>
              <a:rPr lang="de-DE" b="1" dirty="0"/>
              <a:t>  )   =   1  +  1/1!  </a:t>
            </a:r>
            <a:r>
              <a:rPr lang="de-DE" b="1" i="1" dirty="0"/>
              <a:t>A</a:t>
            </a:r>
            <a:r>
              <a:rPr lang="de-DE" b="1" dirty="0"/>
              <a:t>   c  +  1/2!  </a:t>
            </a:r>
            <a:r>
              <a:rPr lang="de-DE" b="1" i="1" dirty="0"/>
              <a:t>A</a:t>
            </a:r>
            <a:r>
              <a:rPr lang="de-DE" b="1" baseline="30000" dirty="0"/>
              <a:t>2</a:t>
            </a:r>
            <a:r>
              <a:rPr lang="de-DE" b="1" dirty="0"/>
              <a:t>   c</a:t>
            </a:r>
            <a:r>
              <a:rPr lang="de-DE" b="1" baseline="30000" dirty="0"/>
              <a:t>2</a:t>
            </a:r>
            <a:r>
              <a:rPr lang="de-DE" b="1" dirty="0"/>
              <a:t> + 1/3!  </a:t>
            </a:r>
            <a:r>
              <a:rPr lang="de-DE" b="1" i="1" dirty="0"/>
              <a:t>A</a:t>
            </a:r>
            <a:r>
              <a:rPr lang="de-DE" b="1" baseline="30000" dirty="0"/>
              <a:t>3</a:t>
            </a:r>
            <a:r>
              <a:rPr lang="de-DE" b="1" dirty="0"/>
              <a:t>   c</a:t>
            </a:r>
            <a:r>
              <a:rPr lang="de-DE" b="1" baseline="30000" dirty="0"/>
              <a:t>3</a:t>
            </a:r>
            <a:r>
              <a:rPr lang="de-DE" b="1" dirty="0"/>
              <a:t> + …       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0" y="1239838"/>
            <a:ext cx="7947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smtClean="0"/>
              <a:t>c   </a:t>
            </a:r>
            <a:r>
              <a:rPr lang="de-DE" b="1" dirty="0"/>
              <a:t>= i  </a:t>
            </a:r>
            <a:r>
              <a:rPr lang="de-DE" b="1" dirty="0">
                <a:latin typeface="Symbol" pitchFamily="18" charset="2"/>
              </a:rPr>
              <a:t>f </a:t>
            </a:r>
            <a:r>
              <a:rPr lang="de-DE" b="1" dirty="0" err="1" smtClean="0">
                <a:latin typeface="Symbol" pitchFamily="18" charset="2"/>
              </a:rPr>
              <a:t>f</a:t>
            </a:r>
            <a:r>
              <a:rPr lang="de-DE" b="1" dirty="0" smtClean="0">
                <a:latin typeface="+mj-lt"/>
              </a:rPr>
              <a:t> real      </a:t>
            </a:r>
            <a:r>
              <a:rPr lang="de-DE" b="1" i="1" dirty="0" smtClean="0"/>
              <a:t>A</a:t>
            </a:r>
            <a:r>
              <a:rPr lang="de-DE" b="1" baseline="30000" dirty="0" smtClean="0"/>
              <a:t>2</a:t>
            </a:r>
            <a:r>
              <a:rPr lang="en-US" b="1" dirty="0" smtClean="0"/>
              <a:t>multiple of  unity    </a:t>
            </a:r>
            <a:r>
              <a:rPr lang="de-DE" b="1" i="1" dirty="0" smtClean="0"/>
              <a:t>A</a:t>
            </a:r>
            <a:r>
              <a:rPr lang="de-DE" b="1" baseline="30000" dirty="0" smtClean="0"/>
              <a:t>2</a:t>
            </a:r>
            <a:r>
              <a:rPr lang="de-DE" b="1" dirty="0"/>
              <a:t>=    a </a:t>
            </a:r>
            <a:r>
              <a:rPr lang="de-DE" b="1" baseline="30000" dirty="0"/>
              <a:t>2</a:t>
            </a:r>
            <a:r>
              <a:rPr lang="de-DE" b="1" dirty="0"/>
              <a:t>  *  </a:t>
            </a:r>
            <a:r>
              <a:rPr lang="de-DE" b="1" i="1" dirty="0" smtClean="0"/>
              <a:t>1            </a:t>
            </a:r>
            <a:r>
              <a:rPr lang="de-DE" b="1" dirty="0" smtClean="0"/>
              <a:t>n! </a:t>
            </a:r>
            <a:r>
              <a:rPr lang="en-US" b="1" dirty="0" smtClean="0"/>
              <a:t>factorial of </a:t>
            </a:r>
            <a:r>
              <a:rPr lang="de-DE" b="1" dirty="0" smtClean="0"/>
              <a:t>n</a:t>
            </a:r>
            <a:endParaRPr lang="de-DE" b="1" dirty="0"/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0" y="2955051"/>
            <a:ext cx="7894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cos ( a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)   =  1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  1/2!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2 </a:t>
            </a:r>
            <a:r>
              <a:rPr lang="de-DE" sz="1400" b="1" dirty="0"/>
              <a:t>+   1/4!  ( </a:t>
            </a:r>
            <a:r>
              <a:rPr lang="de-DE" sz="1400" b="1" dirty="0">
                <a:latin typeface="Symbol" pitchFamily="18" charset="2"/>
              </a:rPr>
              <a:t>f  </a:t>
            </a:r>
            <a:r>
              <a:rPr lang="de-DE" sz="1400" b="1" dirty="0"/>
              <a:t>a )</a:t>
            </a:r>
            <a:r>
              <a:rPr lang="de-DE" sz="1400" b="1" baseline="30000" dirty="0"/>
              <a:t>4</a:t>
            </a:r>
            <a:r>
              <a:rPr lang="de-DE" sz="1400" b="1" dirty="0">
                <a:latin typeface="Symbol" pitchFamily="18" charset="2"/>
              </a:rPr>
              <a:t>-  </a:t>
            </a:r>
            <a:r>
              <a:rPr lang="de-DE" sz="1400" b="1" dirty="0"/>
              <a:t>1/6! 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6</a:t>
            </a:r>
            <a:r>
              <a:rPr lang="de-DE" sz="1400" b="1" dirty="0"/>
              <a:t>. . . </a:t>
            </a:r>
            <a:r>
              <a:rPr lang="de-DE" sz="1400" dirty="0"/>
              <a:t>.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0" y="4348228"/>
            <a:ext cx="856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sin ( a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)                 =   1/1!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              </a:t>
            </a:r>
            <a:r>
              <a:rPr lang="de-DE" sz="1400" b="1" dirty="0">
                <a:latin typeface="Symbol" pitchFamily="18" charset="2"/>
              </a:rPr>
              <a:t>-   </a:t>
            </a:r>
            <a:r>
              <a:rPr lang="de-DE" sz="1400" b="1" dirty="0"/>
              <a:t>1/3!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3 </a:t>
            </a:r>
            <a:r>
              <a:rPr lang="de-DE" sz="1400" b="1" dirty="0"/>
              <a:t>                 +   1/5! (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</a:t>
            </a:r>
            <a:r>
              <a:rPr lang="de-DE" sz="1400" b="1" baseline="30000" dirty="0"/>
              <a:t>5</a:t>
            </a:r>
            <a:r>
              <a:rPr lang="de-DE" sz="1400" b="1" dirty="0"/>
              <a:t>            . . . .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0" y="1753605"/>
            <a:ext cx="881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exp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  =   1  +  1/1!  i  </a:t>
            </a:r>
            <a:r>
              <a:rPr lang="de-DE" sz="1400" b="1" dirty="0">
                <a:latin typeface="Symbol" pitchFamily="18" charset="2"/>
              </a:rPr>
              <a:t>f   </a:t>
            </a:r>
            <a:r>
              <a:rPr lang="de-DE" sz="1400" b="1" i="1" dirty="0"/>
              <a:t>A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1/2!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2   </a:t>
            </a:r>
            <a:r>
              <a:rPr lang="de-DE" sz="1400" b="1" dirty="0"/>
              <a:t>a </a:t>
            </a:r>
            <a:r>
              <a:rPr lang="de-DE" sz="1400" b="1" baseline="30000" dirty="0"/>
              <a:t>2</a:t>
            </a:r>
            <a:r>
              <a:rPr lang="de-DE" sz="1400" b="1" i="1" dirty="0"/>
              <a:t>1</a:t>
            </a:r>
            <a:r>
              <a:rPr lang="de-DE" sz="1400" b="1" dirty="0">
                <a:latin typeface="Symbol" pitchFamily="18" charset="2"/>
              </a:rPr>
              <a:t>-    </a:t>
            </a:r>
            <a:r>
              <a:rPr lang="de-DE" sz="1400" b="1" dirty="0"/>
              <a:t>1/3!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3</a:t>
            </a:r>
            <a:r>
              <a:rPr lang="de-DE" sz="1400" b="1" dirty="0"/>
              <a:t>a </a:t>
            </a:r>
            <a:r>
              <a:rPr lang="de-DE" sz="1400" b="1" baseline="30000" dirty="0"/>
              <a:t>2</a:t>
            </a:r>
            <a:r>
              <a:rPr lang="de-DE" sz="1400" b="1" i="1" dirty="0"/>
              <a:t>A</a:t>
            </a:r>
            <a:r>
              <a:rPr lang="de-DE" sz="1400" b="1" dirty="0"/>
              <a:t>  +   1/4!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4 </a:t>
            </a:r>
            <a:r>
              <a:rPr lang="de-DE" sz="1400" b="1" dirty="0"/>
              <a:t>a </a:t>
            </a:r>
            <a:r>
              <a:rPr lang="de-DE" sz="1400" b="1" baseline="30000" dirty="0"/>
              <a:t>4</a:t>
            </a:r>
            <a:r>
              <a:rPr lang="de-DE" sz="1400" b="1" i="1" dirty="0"/>
              <a:t>1 </a:t>
            </a:r>
            <a:r>
              <a:rPr lang="de-DE" sz="1400" b="1" dirty="0"/>
              <a:t>  +   1/5! 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5</a:t>
            </a:r>
            <a:r>
              <a:rPr lang="de-DE" sz="1400" b="1" dirty="0"/>
              <a:t>a </a:t>
            </a:r>
            <a:r>
              <a:rPr lang="de-DE" sz="1400" b="1" baseline="30000" dirty="0"/>
              <a:t>4 </a:t>
            </a:r>
            <a:r>
              <a:rPr lang="de-DE" sz="1400" b="1" i="1" dirty="0"/>
              <a:t>A </a:t>
            </a:r>
            <a:r>
              <a:rPr lang="de-DE" sz="1400" dirty="0"/>
              <a:t>…</a:t>
            </a:r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0" y="2669527"/>
            <a:ext cx="871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Re ( exp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1  </a:t>
            </a:r>
            <a:r>
              <a:rPr lang="de-DE" sz="1400" b="1" i="1" dirty="0"/>
              <a:t>1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1/2!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</a:t>
            </a:r>
            <a:r>
              <a:rPr lang="de-DE" sz="1400" b="1" baseline="30000" dirty="0"/>
              <a:t>2</a:t>
            </a:r>
            <a:r>
              <a:rPr lang="de-DE" sz="1400" b="1" i="1" dirty="0"/>
              <a:t>1 </a:t>
            </a:r>
            <a:r>
              <a:rPr lang="de-DE" sz="1400" b="1" dirty="0"/>
              <a:t>  +   1/4!  (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</a:t>
            </a:r>
            <a:r>
              <a:rPr lang="de-DE" sz="1400" b="1" baseline="30000" dirty="0"/>
              <a:t>4</a:t>
            </a:r>
            <a:r>
              <a:rPr lang="de-DE" sz="1400" b="1" i="1" dirty="0"/>
              <a:t>1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1/6!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</a:t>
            </a:r>
            <a:r>
              <a:rPr lang="de-DE" sz="1400" b="1" baseline="30000" dirty="0"/>
              <a:t>6</a:t>
            </a:r>
            <a:r>
              <a:rPr lang="de-DE" sz="1400" b="1" i="1" dirty="0"/>
              <a:t>1</a:t>
            </a:r>
            <a:r>
              <a:rPr lang="de-DE" sz="1400" b="1" dirty="0"/>
              <a:t>     …       </a:t>
            </a:r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0" y="4002153"/>
            <a:ext cx="871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Im ( exp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 </a:t>
            </a:r>
            <a:r>
              <a:rPr lang="de-DE" sz="1400" b="1" dirty="0"/>
              <a:t> )   =   1/1!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 i/a </a:t>
            </a:r>
            <a:r>
              <a:rPr lang="de-DE" sz="1400" b="1" i="1" dirty="0" err="1"/>
              <a:t>A</a:t>
            </a:r>
            <a:r>
              <a:rPr lang="de-DE" sz="1400" b="1" dirty="0">
                <a:latin typeface="Symbol" pitchFamily="18" charset="2"/>
              </a:rPr>
              <a:t>-     </a:t>
            </a:r>
            <a:r>
              <a:rPr lang="de-DE" sz="1400" b="1" dirty="0"/>
              <a:t>1/3!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 a  ) </a:t>
            </a:r>
            <a:r>
              <a:rPr lang="de-DE" sz="1400" b="1" baseline="30000" dirty="0"/>
              <a:t>3 </a:t>
            </a:r>
            <a:r>
              <a:rPr lang="de-DE" sz="1400" b="1" dirty="0"/>
              <a:t> i /a </a:t>
            </a:r>
            <a:r>
              <a:rPr lang="de-DE" sz="1400" b="1" i="1" dirty="0" err="1"/>
              <a:t>A</a:t>
            </a:r>
            <a:r>
              <a:rPr lang="de-DE" sz="1400" b="1" dirty="0"/>
              <a:t>    +   1/5!  (</a:t>
            </a:r>
            <a:r>
              <a:rPr lang="de-DE" sz="1400" b="1" dirty="0">
                <a:latin typeface="Symbol" pitchFamily="18" charset="2"/>
              </a:rPr>
              <a:t>f  </a:t>
            </a:r>
            <a:r>
              <a:rPr lang="de-DE" sz="1400" b="1" dirty="0"/>
              <a:t>a</a:t>
            </a:r>
            <a:r>
              <a:rPr lang="de-DE" sz="1400" b="1" dirty="0">
                <a:latin typeface="Symbol" pitchFamily="18" charset="2"/>
              </a:rPr>
              <a:t>) </a:t>
            </a:r>
            <a:r>
              <a:rPr lang="de-DE" sz="1400" b="1" baseline="30000" dirty="0"/>
              <a:t>5</a:t>
            </a:r>
            <a:r>
              <a:rPr lang="de-DE" sz="1400" b="1" dirty="0"/>
              <a:t>i /a </a:t>
            </a:r>
            <a:r>
              <a:rPr lang="de-DE" sz="1400" b="1" i="1" dirty="0" err="1"/>
              <a:t>A</a:t>
            </a:r>
            <a:r>
              <a:rPr lang="de-DE" sz="1400" dirty="0"/>
              <a:t>…       </a:t>
            </a: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0" y="3267982"/>
            <a:ext cx="314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Re ( exp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 cos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</a:t>
            </a:r>
            <a:r>
              <a:rPr lang="de-DE" sz="1400" b="1" i="1" dirty="0"/>
              <a:t>1</a:t>
            </a:r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0" y="4743515"/>
            <a:ext cx="369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Im ( exp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sin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i /a </a:t>
            </a:r>
            <a:r>
              <a:rPr lang="de-DE" sz="1400" b="1" i="1" dirty="0"/>
              <a:t>A </a:t>
            </a:r>
          </a:p>
        </p:txBody>
      </p:sp>
      <p:sp>
        <p:nvSpPr>
          <p:cNvPr id="618508" name="Rectangle 12"/>
          <p:cNvSpPr>
            <a:spLocks noChangeArrowheads="1"/>
          </p:cNvSpPr>
          <p:nvPr/>
        </p:nvSpPr>
        <p:spPr bwMode="auto">
          <a:xfrm>
            <a:off x="638175" y="5992165"/>
            <a:ext cx="7772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2000"/>
          </a:p>
        </p:txBody>
      </p:sp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1346200" y="1739242"/>
            <a:ext cx="220663" cy="3201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1" name="Rectangle 15"/>
          <p:cNvSpPr>
            <a:spLocks noChangeArrowheads="1"/>
          </p:cNvSpPr>
          <p:nvPr/>
        </p:nvSpPr>
        <p:spPr bwMode="auto">
          <a:xfrm>
            <a:off x="2692400" y="1724575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2" name="Rectangle 16"/>
          <p:cNvSpPr>
            <a:spLocks noChangeArrowheads="1"/>
          </p:cNvSpPr>
          <p:nvPr/>
        </p:nvSpPr>
        <p:spPr bwMode="auto">
          <a:xfrm>
            <a:off x="5295056" y="1714587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3" name="Rectangle 17"/>
          <p:cNvSpPr>
            <a:spLocks noChangeArrowheads="1"/>
          </p:cNvSpPr>
          <p:nvPr/>
        </p:nvSpPr>
        <p:spPr bwMode="auto">
          <a:xfrm>
            <a:off x="1487427" y="1713000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4" name="Rectangle 18"/>
          <p:cNvSpPr>
            <a:spLocks noChangeArrowheads="1"/>
          </p:cNvSpPr>
          <p:nvPr/>
        </p:nvSpPr>
        <p:spPr bwMode="auto">
          <a:xfrm>
            <a:off x="4049713" y="1724575"/>
            <a:ext cx="1462087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5" name="Rectangle 19"/>
          <p:cNvSpPr>
            <a:spLocks noChangeArrowheads="1"/>
          </p:cNvSpPr>
          <p:nvPr/>
        </p:nvSpPr>
        <p:spPr bwMode="auto">
          <a:xfrm>
            <a:off x="6422000" y="1736149"/>
            <a:ext cx="1462087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0" y="5819127"/>
            <a:ext cx="7894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FF3300"/>
                </a:solidFill>
              </a:rPr>
              <a:t>exp( i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) =  cos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 a  )</a:t>
            </a:r>
            <a:r>
              <a:rPr lang="de-DE" b="1" i="1" dirty="0">
                <a:solidFill>
                  <a:srgbClr val="FF3300"/>
                </a:solidFill>
              </a:rPr>
              <a:t> 1      </a:t>
            </a:r>
            <a:r>
              <a:rPr lang="de-DE" b="1" dirty="0">
                <a:solidFill>
                  <a:srgbClr val="FF3300"/>
                </a:solidFill>
              </a:rPr>
              <a:t>+    i /a   sin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a  )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0" y="6222322"/>
            <a:ext cx="7894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FF3300"/>
                </a:solidFill>
              </a:rPr>
              <a:t>exp( i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 ) </a:t>
            </a:r>
            <a:r>
              <a:rPr lang="de-DE" b="1" baseline="30000" dirty="0">
                <a:solidFill>
                  <a:srgbClr val="FF3300"/>
                </a:solidFill>
                <a:latin typeface="Symbol" pitchFamily="18" charset="2"/>
              </a:rPr>
              <a:t>*</a:t>
            </a:r>
            <a:r>
              <a:rPr lang="de-DE" b="1" dirty="0">
                <a:solidFill>
                  <a:srgbClr val="FF3300"/>
                </a:solidFill>
              </a:rPr>
              <a:t> =  cos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 a  ) </a:t>
            </a:r>
            <a:r>
              <a:rPr lang="de-DE" b="1" i="1" dirty="0">
                <a:solidFill>
                  <a:srgbClr val="FF3300"/>
                </a:solidFill>
              </a:rPr>
              <a:t>1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b="1" dirty="0">
                <a:solidFill>
                  <a:srgbClr val="FF3300"/>
                </a:solidFill>
              </a:rPr>
              <a:t>   i /a   sin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a  )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Auxiliary Calculation : exp(c </a:t>
            </a:r>
            <a:r>
              <a:rPr lang="en-US" sz="2400" b="1" i="1" dirty="0" smtClean="0">
                <a:solidFill>
                  <a:srgbClr val="336699"/>
                </a:solidFill>
              </a:rPr>
              <a:t>A</a:t>
            </a:r>
            <a:r>
              <a:rPr lang="en-US" sz="2400" b="1" dirty="0" smtClean="0">
                <a:solidFill>
                  <a:srgbClr val="336699"/>
                </a:solidFill>
              </a:rPr>
              <a:t>)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2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2261217"/>
            <a:ext cx="794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real part</a:t>
            </a:r>
            <a:endParaRPr lang="de-DE" sz="1400" b="1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3632817"/>
            <a:ext cx="794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imaginary  part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/>
      <p:bldP spid="618499" grpId="0"/>
      <p:bldP spid="618501" grpId="0"/>
      <p:bldP spid="618502" grpId="0"/>
      <p:bldP spid="618503" grpId="0"/>
      <p:bldP spid="618504" grpId="0"/>
      <p:bldP spid="618505" grpId="0"/>
      <p:bldP spid="618505" grpId="1"/>
      <p:bldP spid="618505" grpId="2"/>
      <p:bldP spid="618506" grpId="0"/>
      <p:bldP spid="618507" grpId="0"/>
      <p:bldP spid="618510" grpId="0" animBg="1"/>
      <p:bldP spid="618510" grpId="1" animBg="1"/>
      <p:bldP spid="618511" grpId="0" animBg="1"/>
      <p:bldP spid="618511" grpId="1" animBg="1"/>
      <p:bldP spid="618512" grpId="0" animBg="1"/>
      <p:bldP spid="618512" grpId="1" animBg="1"/>
      <p:bldP spid="618513" grpId="0" animBg="1"/>
      <p:bldP spid="618513" grpId="1" animBg="1"/>
      <p:bldP spid="618514" grpId="0" animBg="1"/>
      <p:bldP spid="618514" grpId="1" animBg="1"/>
      <p:bldP spid="618515" grpId="0" animBg="1"/>
      <p:bldP spid="618515" grpId="1" animBg="1"/>
      <p:bldP spid="618516" grpId="0"/>
      <p:bldP spid="6185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1D Experiment   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Initial state              </a:t>
            </a:r>
            <a:r>
              <a:rPr lang="en-US" b="1" dirty="0" smtClean="0"/>
              <a:t>  :   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+mn-lt"/>
              </a:rPr>
              <a:t>(0)    </a:t>
            </a:r>
            <a:r>
              <a:rPr lang="en-US" b="1" dirty="0" smtClean="0"/>
              <a:t>=  exp ( </a:t>
            </a:r>
            <a:r>
              <a:rPr lang="en-US" b="1" dirty="0" smtClean="0">
                <a:latin typeface="+mj-lt"/>
              </a:rPr>
              <a:t>-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)   =  1   -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  + ½  (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)²    …..</a:t>
            </a: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" y="149989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evolution during RF   </a:t>
            </a:r>
            <a:r>
              <a:rPr lang="en-US" b="1" dirty="0" smtClean="0"/>
              <a:t>:        </a:t>
            </a:r>
            <a:r>
              <a:rPr lang="en-US" b="1" i="1" dirty="0" smtClean="0">
                <a:latin typeface="+mj-lt"/>
              </a:rPr>
              <a:t>H   </a:t>
            </a:r>
            <a:r>
              <a:rPr lang="en-US" b="1" dirty="0" smtClean="0"/>
              <a:t>=  </a:t>
            </a:r>
            <a:r>
              <a:rPr lang="de-DE" b="1" dirty="0" smtClean="0"/>
              <a:t>B</a:t>
            </a:r>
            <a:r>
              <a:rPr lang="de-DE" b="1" baseline="-25000" dirty="0" smtClean="0"/>
              <a:t>1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de-DE" b="1" dirty="0" err="1" smtClean="0"/>
              <a:t>t</a:t>
            </a:r>
            <a:r>
              <a:rPr lang="de-DE" b="1" baseline="-25000" dirty="0" err="1" smtClean="0"/>
              <a:t>pulse</a:t>
            </a:r>
            <a:r>
              <a:rPr lang="de-DE" b="1" dirty="0" smtClean="0"/>
              <a:t>     =</a:t>
            </a:r>
            <a:r>
              <a:rPr lang="en-US" b="1" dirty="0" smtClean="0">
                <a:latin typeface="+mj-lt"/>
              </a:rPr>
              <a:t>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-25000" dirty="0" smtClean="0">
                <a:latin typeface="Symbol" pitchFamily="18" charset="2"/>
              </a:rPr>
              <a:t>1</a:t>
            </a:r>
            <a:r>
              <a:rPr lang="de-DE" b="1" dirty="0" smtClean="0"/>
              <a:t>t</a:t>
            </a:r>
            <a:r>
              <a:rPr lang="de-DE" b="1" baseline="-25000" dirty="0" smtClean="0"/>
              <a:t>pulse</a:t>
            </a:r>
            <a:r>
              <a:rPr lang="de-DE" b="1" dirty="0" smtClean="0"/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    </a:t>
            </a:r>
            <a:r>
              <a:rPr lang="de-DE" b="1" dirty="0" smtClean="0"/>
              <a:t>= 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de-DE" b="1" dirty="0" smtClean="0">
                <a:latin typeface="Symbol" pitchFamily="18" charset="2"/>
              </a:rPr>
              <a:t>       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de-DE" b="1" dirty="0" smtClean="0">
                <a:latin typeface="+mn-lt"/>
              </a:rPr>
              <a:t>²   =  ¼  </a:t>
            </a:r>
            <a:r>
              <a:rPr lang="de-DE" b="1" i="1" dirty="0" smtClean="0">
                <a:latin typeface="+mn-lt"/>
              </a:rPr>
              <a:t>1</a:t>
            </a:r>
            <a:endParaRPr lang="de-DE" dirty="0" smtClean="0"/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53332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states </a:t>
            </a:r>
            <a:r>
              <a:rPr lang="en-US" b="1" dirty="0" smtClean="0"/>
              <a:t>:   M </a:t>
            </a:r>
            <a:r>
              <a:rPr lang="en-US" b="1" baseline="-25000" dirty="0" smtClean="0"/>
              <a:t>x            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en-US" b="1" dirty="0" smtClean="0"/>
              <a:t>    M </a:t>
            </a:r>
            <a:r>
              <a:rPr lang="en-US" b="1" baseline="-25000" dirty="0" smtClean="0"/>
              <a:t>x</a:t>
            </a:r>
            <a:r>
              <a:rPr lang="en-US" b="1" dirty="0" smtClean="0"/>
              <a:t>    =  </a:t>
            </a:r>
            <a:r>
              <a:rPr lang="de-DE" b="1" dirty="0" smtClean="0"/>
              <a:t>cos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t)</a:t>
            </a:r>
            <a:endParaRPr lang="en-US" b="1" dirty="0" smtClean="0"/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-141402" y="940792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       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773052" y="9572443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0" y="1037874"/>
            <a:ext cx="9575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:   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+mn-lt"/>
              </a:rPr>
              <a:t>(0)  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1  </a:t>
            </a:r>
            <a:r>
              <a:rPr lang="en-US" sz="1800" b="1" dirty="0" smtClean="0">
                <a:latin typeface="+mn-lt"/>
              </a:rPr>
              <a:t> -</a:t>
            </a:r>
            <a:r>
              <a:rPr lang="de-DE" b="1" dirty="0" smtClean="0">
                <a:latin typeface="MT Extra" pitchFamily="18" charset="2"/>
              </a:rPr>
              <a:t>h </a:t>
            </a:r>
            <a:r>
              <a:rPr lang="de-DE" b="1" dirty="0" smtClean="0">
                <a:cs typeface="Times New Roman" pitchFamily="18" charset="0"/>
              </a:rPr>
              <a:t>(1+ </a:t>
            </a:r>
            <a:r>
              <a:rPr lang="de-DE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b="1" dirty="0" smtClean="0">
                <a:cs typeface="Times New Roman" pitchFamily="18" charset="0"/>
              </a:rPr>
              <a:t>) </a:t>
            </a:r>
            <a:r>
              <a:rPr lang="de-DE" b="1" dirty="0" smtClean="0"/>
              <a:t>B</a:t>
            </a:r>
            <a:r>
              <a:rPr lang="de-DE" b="1" baseline="-25000" dirty="0" smtClean="0"/>
              <a:t>0 </a:t>
            </a:r>
            <a:r>
              <a:rPr lang="en-US" b="1" dirty="0" smtClean="0">
                <a:latin typeface="+mj-lt"/>
              </a:rPr>
              <a:t> 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endParaRPr lang="en-US" b="1" dirty="0" smtClean="0">
              <a:latin typeface="+mj-l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45192" y="1040885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       ….   =     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</a:rPr>
              <a:t>z</a:t>
            </a:r>
            <a:endParaRPr lang="de-DE" dirty="0"/>
          </a:p>
        </p:txBody>
      </p: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0" y="421984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dirty="0" smtClean="0">
                <a:latin typeface="Monotype Corsiva" pitchFamily="66" charset="0"/>
              </a:rPr>
              <a:t>=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+ 2i sin(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</a:t>
            </a:r>
            <a:r>
              <a:rPr lang="de-DE" b="1" dirty="0" smtClean="0"/>
              <a:t>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 </a:t>
            </a:r>
            <a:r>
              <a:rPr lang="de-DE" b="1" dirty="0" smtClean="0"/>
              <a:t>(cos(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-  2i 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</a:t>
            </a:r>
            <a:r>
              <a:rPr lang="de-DE" b="1" dirty="0" smtClean="0"/>
              <a:t> )   </a:t>
            </a:r>
            <a:endParaRPr lang="de-DE" b="1" dirty="0"/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1401725" y="2949173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smtClean="0"/>
              <a:t>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  </a:t>
            </a:r>
            <a:r>
              <a:rPr lang="de-DE" b="1" dirty="0" smtClean="0">
                <a:latin typeface="MT Extra" pitchFamily="18" charset="2"/>
              </a:rPr>
              <a:t>a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</a:t>
            </a:r>
            <a:r>
              <a:rPr lang="de-DE" b="1" dirty="0" smtClean="0"/>
              <a:t>cos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/>
              <a:t>)  </a:t>
            </a:r>
            <a:r>
              <a:rPr lang="de-DE" b="1" dirty="0" smtClean="0">
                <a:latin typeface="Symbol" pitchFamily="18" charset="2"/>
              </a:rPr>
              <a:t>+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dirty="0" err="1" smtClean="0"/>
              <a:t>sin</a:t>
            </a:r>
            <a:r>
              <a:rPr lang="de-DE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dirty="0" smtClean="0"/>
              <a:t>)   </a:t>
            </a:r>
            <a:endParaRPr lang="de-DE" b="1" dirty="0"/>
          </a:p>
        </p:txBody>
      </p:sp>
      <p:sp>
        <p:nvSpPr>
          <p:cNvPr id="28" name="Text Box 85"/>
          <p:cNvSpPr txBox="1">
            <a:spLocks noChangeArrowheads="1"/>
          </p:cNvSpPr>
          <p:nvPr/>
        </p:nvSpPr>
        <p:spPr bwMode="auto">
          <a:xfrm>
            <a:off x="0" y="187696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dirty="0" smtClean="0">
                <a:latin typeface="Monotype Corsiva" pitchFamily="66" charset="0"/>
              </a:rPr>
              <a:t>= 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 1 </a:t>
            </a:r>
            <a:r>
              <a:rPr lang="de-DE" b="1" dirty="0" smtClean="0"/>
              <a:t>+ 2 i  sin ( </a:t>
            </a:r>
            <a:r>
              <a:rPr lang="de-DE" b="1" dirty="0" smtClean="0">
                <a:latin typeface="Symbol" pitchFamily="18" charset="2"/>
              </a:rPr>
              <a:t>f /2)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de-DE" b="1" dirty="0" smtClean="0"/>
              <a:t>)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 1 </a:t>
            </a:r>
            <a:r>
              <a:rPr lang="de-DE" sz="1800" b="1" i="1" dirty="0" smtClean="0"/>
              <a:t>-</a:t>
            </a:r>
            <a:r>
              <a:rPr lang="de-DE" b="1" dirty="0" smtClean="0"/>
              <a:t> 2 i  sin ( </a:t>
            </a:r>
            <a:r>
              <a:rPr lang="de-DE" b="1" dirty="0" smtClean="0">
                <a:latin typeface="Symbol" pitchFamily="18" charset="2"/>
              </a:rPr>
              <a:t>f /2</a:t>
            </a:r>
            <a:r>
              <a:rPr lang="de-DE" b="1" dirty="0" smtClean="0"/>
              <a:t> )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)</a:t>
            </a:r>
            <a:endParaRPr lang="en-US" b="1" dirty="0" smtClean="0"/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0" y="222575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dirty="0" smtClean="0">
                <a:latin typeface="Monotype Corsiva" pitchFamily="66" charset="0"/>
              </a:rPr>
              <a:t>= 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²  -  </a:t>
            </a:r>
            <a:r>
              <a:rPr lang="de-DE" b="1" dirty="0" smtClean="0"/>
              <a:t>sin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² </a:t>
            </a:r>
            <a:r>
              <a:rPr lang="de-DE" b="1" dirty="0" smtClean="0"/>
              <a:t>)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de-DE" b="1" dirty="0" smtClean="0"/>
              <a:t>+  2 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)sin ( </a:t>
            </a:r>
            <a:r>
              <a:rPr lang="de-DE" b="1" dirty="0" smtClean="0">
                <a:latin typeface="Symbol" pitchFamily="18" charset="2"/>
              </a:rPr>
              <a:t>f /2))   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endParaRPr lang="en-US" b="1" dirty="0" smtClean="0"/>
          </a:p>
        </p:txBody>
      </p: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0" y="253684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dirty="0" smtClean="0">
                <a:latin typeface="Monotype Corsiva" pitchFamily="66" charset="0"/>
              </a:rPr>
              <a:t>=      </a:t>
            </a:r>
            <a:r>
              <a:rPr lang="de-DE" b="1" dirty="0" smtClean="0"/>
              <a:t>cos ( </a:t>
            </a:r>
            <a:r>
              <a:rPr lang="de-DE" b="1" dirty="0" smtClean="0">
                <a:latin typeface="Symbol" pitchFamily="18" charset="2"/>
              </a:rPr>
              <a:t>f )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de-DE" b="1" dirty="0" smtClean="0"/>
              <a:t>+   sin ( </a:t>
            </a:r>
            <a:r>
              <a:rPr lang="de-DE" b="1" dirty="0" smtClean="0">
                <a:latin typeface="Symbol" pitchFamily="18" charset="2"/>
              </a:rPr>
              <a:t>f )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endParaRPr lang="en-US" b="1" dirty="0" smtClean="0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0" y="344658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Free precession           </a:t>
            </a:r>
            <a:r>
              <a:rPr lang="en-US" b="1" dirty="0" smtClean="0"/>
              <a:t>:        </a:t>
            </a:r>
            <a:r>
              <a:rPr lang="en-US" b="1" i="1" dirty="0" smtClean="0">
                <a:latin typeface="+mj-lt"/>
              </a:rPr>
              <a:t>H   </a:t>
            </a:r>
            <a:r>
              <a:rPr lang="en-US" b="1" dirty="0" smtClean="0"/>
              <a:t>=  </a:t>
            </a:r>
            <a:r>
              <a:rPr lang="en-US" sz="1800" b="1" dirty="0" smtClean="0">
                <a:latin typeface="+mn-lt"/>
              </a:rPr>
              <a:t>-</a:t>
            </a:r>
            <a:r>
              <a:rPr lang="de-DE" b="1" dirty="0" smtClean="0">
                <a:latin typeface="MT Extra" pitchFamily="18" charset="2"/>
              </a:rPr>
              <a:t>h </a:t>
            </a:r>
            <a:r>
              <a:rPr lang="de-DE" b="1" dirty="0" smtClean="0">
                <a:cs typeface="Times New Roman" pitchFamily="18" charset="0"/>
              </a:rPr>
              <a:t>(1+ </a:t>
            </a:r>
            <a:r>
              <a:rPr lang="de-DE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b="1" dirty="0" smtClean="0">
                <a:cs typeface="Times New Roman" pitchFamily="18" charset="0"/>
              </a:rPr>
              <a:t>) </a:t>
            </a:r>
            <a:r>
              <a:rPr lang="de-DE" b="1" dirty="0" smtClean="0"/>
              <a:t>B</a:t>
            </a:r>
            <a:r>
              <a:rPr lang="de-DE" b="1" baseline="-25000" dirty="0" smtClean="0"/>
              <a:t>0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de-DE" b="1" i="1" smtClean="0"/>
              <a:t>            H </a:t>
            </a:r>
            <a:r>
              <a:rPr lang="de-DE" b="1" smtClean="0"/>
              <a:t> </a:t>
            </a:r>
            <a:r>
              <a:rPr lang="de-DE" b="1" dirty="0" smtClean="0"/>
              <a:t>=   </a:t>
            </a:r>
            <a:r>
              <a:rPr lang="de-DE" b="1" dirty="0" err="1" smtClean="0">
                <a:latin typeface="Symbol" pitchFamily="18" charset="2"/>
              </a:rPr>
              <a:t>w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       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2</a:t>
            </a:r>
            <a:r>
              <a:rPr lang="de-DE" b="1" dirty="0" smtClean="0"/>
              <a:t> =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30000" dirty="0" smtClean="0">
                <a:latin typeface="Symbol" pitchFamily="18" charset="2"/>
              </a:rPr>
              <a:t>2</a:t>
            </a:r>
            <a:r>
              <a:rPr lang="de-DE" b="1" dirty="0" smtClean="0"/>
              <a:t> I</a:t>
            </a:r>
            <a:r>
              <a:rPr lang="de-DE" b="1" baseline="-25000" dirty="0" smtClean="0"/>
              <a:t>z</a:t>
            </a:r>
            <a:r>
              <a:rPr lang="de-DE" b="1" baseline="30000" dirty="0" smtClean="0"/>
              <a:t>2</a:t>
            </a:r>
            <a:r>
              <a:rPr lang="de-DE" b="1" dirty="0" smtClean="0"/>
              <a:t>  =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30000" dirty="0" smtClean="0">
                <a:latin typeface="Symbol" pitchFamily="18" charset="2"/>
              </a:rPr>
              <a:t>2 </a:t>
            </a:r>
            <a:r>
              <a:rPr lang="de-DE" b="1" dirty="0" smtClean="0"/>
              <a:t> ¼  </a:t>
            </a:r>
            <a:r>
              <a:rPr lang="de-DE" b="1" i="1" dirty="0" smtClean="0"/>
              <a:t>1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501073" y="3810795"/>
            <a:ext cx="5927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/>
              <a:t>exp( i </a:t>
            </a:r>
            <a:r>
              <a:rPr lang="de-DE" b="1" dirty="0" smtClean="0">
                <a:latin typeface="Symbol" pitchFamily="18" charset="2"/>
              </a:rPr>
              <a:t>w </a:t>
            </a:r>
            <a:r>
              <a:rPr lang="de-DE" b="1" dirty="0" err="1" smtClean="0">
                <a:latin typeface="Symbol" pitchFamily="18" charset="2"/>
              </a:rPr>
              <a:t>I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de-DE" b="1" dirty="0" smtClean="0"/>
              <a:t>  t) </a:t>
            </a:r>
            <a:r>
              <a:rPr lang="de-DE" b="1" dirty="0"/>
              <a:t>=  cos 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/>
              <a:t>1</a:t>
            </a:r>
            <a:r>
              <a:rPr lang="de-DE" b="1" dirty="0"/>
              <a:t>      +    i </a:t>
            </a:r>
            <a:r>
              <a:rPr lang="de-DE" b="1" dirty="0" smtClean="0"/>
              <a:t>2  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  </a:t>
            </a:r>
            <a:r>
              <a:rPr lang="de-DE" b="1" dirty="0"/>
              <a:t>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endParaRPr lang="de-DE" b="1" dirty="0"/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1493845" y="4703513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  </a:t>
            </a:r>
            <a:r>
              <a:rPr lang="de-DE" b="1" dirty="0" smtClean="0">
                <a:latin typeface="MT Extra" pitchFamily="18" charset="2"/>
              </a:rPr>
              <a:t>a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</a:t>
            </a:r>
            <a:r>
              <a:rPr lang="de-DE" b="1" dirty="0" smtClean="0"/>
              <a:t>cos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t</a:t>
            </a:r>
            <a:r>
              <a:rPr lang="de-DE" b="1" dirty="0"/>
              <a:t>)  </a:t>
            </a:r>
            <a:r>
              <a:rPr lang="de-DE" b="1" dirty="0" smtClean="0">
                <a:latin typeface="Symbol" pitchFamily="18" charset="2"/>
              </a:rPr>
              <a:t>+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y</a:t>
            </a:r>
            <a:r>
              <a:rPr lang="de-DE" b="1" dirty="0" err="1" smtClean="0"/>
              <a:t>sin</a:t>
            </a:r>
            <a:r>
              <a:rPr lang="de-DE" b="1" dirty="0" smtClean="0"/>
              <a:t>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t)   </a:t>
            </a:r>
            <a:endParaRPr lang="de-DE" b="1" dirty="0"/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971014" y="5537771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85"/>
          <p:cNvSpPr txBox="1">
            <a:spLocks noChangeArrowheads="1"/>
          </p:cNvSpPr>
          <p:nvPr/>
        </p:nvSpPr>
        <p:spPr bwMode="auto">
          <a:xfrm>
            <a:off x="0" y="567257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M </a:t>
            </a:r>
            <a:r>
              <a:rPr lang="en-US" b="1" baseline="-25000" dirty="0" smtClean="0"/>
              <a:t>y             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y</a:t>
            </a:r>
            <a:r>
              <a:rPr lang="en-US" b="1" dirty="0" smtClean="0"/>
              <a:t>     M </a:t>
            </a:r>
            <a:r>
              <a:rPr lang="en-US" b="1" baseline="-25000" dirty="0" smtClean="0"/>
              <a:t>y</a:t>
            </a:r>
            <a:r>
              <a:rPr lang="en-US" b="1" dirty="0" smtClean="0"/>
              <a:t>   =  </a:t>
            </a:r>
            <a:r>
              <a:rPr lang="de-DE" b="1" dirty="0" smtClean="0"/>
              <a:t>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t)</a:t>
            </a:r>
            <a:endParaRPr lang="en-US" b="1" dirty="0" smtClean="0"/>
          </a:p>
        </p:txBody>
      </p:sp>
      <p:sp>
        <p:nvSpPr>
          <p:cNvPr id="55" name="Text Box 85"/>
          <p:cNvSpPr txBox="1">
            <a:spLocks noChangeArrowheads="1"/>
          </p:cNvSpPr>
          <p:nvPr/>
        </p:nvSpPr>
        <p:spPr bwMode="auto">
          <a:xfrm>
            <a:off x="0" y="603079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M </a:t>
            </a:r>
            <a:r>
              <a:rPr lang="en-US" b="1" baseline="-25000" dirty="0" smtClean="0"/>
              <a:t>+/-                 </a:t>
            </a:r>
            <a:r>
              <a:rPr lang="de-DE" b="1" dirty="0" smtClean="0"/>
              <a:t>I</a:t>
            </a:r>
            <a:r>
              <a:rPr lang="de-DE" b="1" baseline="-25000" dirty="0" smtClean="0"/>
              <a:t>+/-</a:t>
            </a:r>
            <a:r>
              <a:rPr lang="en-US" b="1" dirty="0" smtClean="0"/>
              <a:t>   M </a:t>
            </a:r>
            <a:r>
              <a:rPr lang="en-US" b="1" baseline="-25000" dirty="0" smtClean="0"/>
              <a:t>+/-</a:t>
            </a:r>
            <a:r>
              <a:rPr lang="en-US" b="1" dirty="0" smtClean="0"/>
              <a:t> =  </a:t>
            </a:r>
            <a:r>
              <a:rPr lang="de-DE" b="1" dirty="0" smtClean="0"/>
              <a:t>exp (+/- i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t)</a:t>
            </a:r>
            <a:endParaRPr lang="en-US" b="1" dirty="0" smtClean="0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3971014" y="5858282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3961587" y="6159939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1527859" y="2939970"/>
            <a:ext cx="2835797" cy="370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481559" y="4687746"/>
            <a:ext cx="2835797" cy="370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47" grpId="0"/>
      <p:bldP spid="24" grpId="0"/>
      <p:bldP spid="26" grpId="0"/>
      <p:bldP spid="28" grpId="0"/>
      <p:bldP spid="30" grpId="0"/>
      <p:bldP spid="38" grpId="0"/>
      <p:bldP spid="40" grpId="0"/>
      <p:bldP spid="46" grpId="0"/>
      <p:bldP spid="52" grpId="0"/>
      <p:bldP spid="54" grpId="0"/>
      <p:bldP spid="55" grpId="0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0" y="44150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Hamiltonian  for  time evolution               </a:t>
            </a:r>
            <a:r>
              <a:rPr lang="en-US" b="1" i="1" dirty="0" smtClean="0"/>
              <a:t>H</a:t>
            </a:r>
            <a:r>
              <a:rPr lang="en-US" b="1" dirty="0" smtClean="0"/>
              <a:t> =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+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S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  +  J (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x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x</a:t>
            </a:r>
            <a:r>
              <a:rPr lang="en-US" b="1" dirty="0" smtClean="0">
                <a:latin typeface="+mj-lt"/>
              </a:rPr>
              <a:t>+ 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+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)     </a:t>
            </a:r>
          </a:p>
          <a:p>
            <a:r>
              <a:rPr lang="en-US" b="1" dirty="0" smtClean="0">
                <a:latin typeface="+mj-lt"/>
              </a:rPr>
              <a:t>                      AX –approximation              </a:t>
            </a:r>
            <a:r>
              <a:rPr lang="en-US" b="1" i="1" dirty="0" smtClean="0"/>
              <a:t>H</a:t>
            </a:r>
            <a:r>
              <a:rPr lang="en-US" b="1" dirty="0" smtClean="0"/>
              <a:t> =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+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S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  +  J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endParaRPr lang="en-US" b="1" baseline="-25000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319775" y="3930977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Scalar Coupling (Quantum Mechanical)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1" name="Text Box 83"/>
          <p:cNvSpPr txBox="1">
            <a:spLocks noChangeArrowheads="1"/>
          </p:cNvSpPr>
          <p:nvPr/>
        </p:nvSpPr>
        <p:spPr bwMode="auto">
          <a:xfrm>
            <a:off x="0" y="5793619"/>
            <a:ext cx="8719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   </a:t>
            </a:r>
            <a:r>
              <a:rPr lang="de-DE" b="1" dirty="0" smtClean="0">
                <a:latin typeface="MT Extra" pitchFamily="18" charset="2"/>
              </a:rPr>
              <a:t>a   </a:t>
            </a:r>
            <a:r>
              <a:rPr lang="de-DE" b="1" dirty="0" smtClean="0"/>
              <a:t>(cos ( J</a:t>
            </a:r>
            <a:r>
              <a:rPr lang="de-DE" b="1" dirty="0" smtClean="0">
                <a:cs typeface="Times New Roman" pitchFamily="18" charset="0"/>
              </a:rPr>
              <a:t>/4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+ 4i sin (J/4 t)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z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dirty="0" smtClean="0"/>
              <a:t>)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/>
              <a:t>(cos ( J</a:t>
            </a:r>
            <a:r>
              <a:rPr lang="de-DE" b="1" dirty="0" smtClean="0">
                <a:cs typeface="Times New Roman" pitchFamily="18" charset="0"/>
              </a:rPr>
              <a:t>/4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>
                <a:latin typeface="Symbol" pitchFamily="18" charset="2"/>
              </a:rPr>
              <a:t>- </a:t>
            </a:r>
            <a:r>
              <a:rPr lang="de-DE" b="1" dirty="0" smtClean="0"/>
              <a:t>4i sin (J/4 t)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z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dirty="0" smtClean="0"/>
              <a:t> )   </a:t>
            </a:r>
            <a:endParaRPr lang="de-DE" b="1" dirty="0"/>
          </a:p>
        </p:txBody>
      </p:sp>
      <p:sp>
        <p:nvSpPr>
          <p:cNvPr id="42" name="Rechteck 41"/>
          <p:cNvSpPr/>
          <p:nvPr/>
        </p:nvSpPr>
        <p:spPr>
          <a:xfrm>
            <a:off x="1146564" y="5073847"/>
            <a:ext cx="2965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1" dirty="0" smtClean="0"/>
              <a:t>H</a:t>
            </a:r>
            <a:r>
              <a:rPr lang="de-DE" sz="1400" b="1" baseline="30000" dirty="0" smtClean="0"/>
              <a:t>2</a:t>
            </a:r>
            <a:r>
              <a:rPr lang="de-DE" sz="1400" b="1" dirty="0" smtClean="0"/>
              <a:t> =  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baseline="30000" dirty="0" smtClean="0">
                <a:latin typeface="Symbol" pitchFamily="18" charset="2"/>
              </a:rPr>
              <a:t>2</a:t>
            </a:r>
            <a:r>
              <a:rPr lang="de-DE" sz="1400" b="1" dirty="0" smtClean="0">
                <a:solidFill>
                  <a:srgbClr val="0070C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70C0"/>
                </a:solidFill>
              </a:rPr>
              <a:t>z</a:t>
            </a:r>
            <a:r>
              <a:rPr lang="de-DE" sz="1400" b="1" baseline="30000" dirty="0" smtClean="0"/>
              <a:t>2</a:t>
            </a:r>
            <a:r>
              <a:rPr lang="de-DE" sz="1400" b="1" dirty="0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smtClean="0">
                <a:solidFill>
                  <a:srgbClr val="00B050"/>
                </a:solidFill>
              </a:rPr>
              <a:t>z</a:t>
            </a:r>
            <a:r>
              <a:rPr lang="de-DE" sz="1400" b="1" baseline="30000" dirty="0" smtClean="0"/>
              <a:t>2  </a:t>
            </a:r>
            <a:r>
              <a:rPr lang="de-DE" sz="1400" b="1" dirty="0" smtClean="0"/>
              <a:t> =  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baseline="30000" dirty="0" smtClean="0">
                <a:latin typeface="Symbol" pitchFamily="18" charset="2"/>
              </a:rPr>
              <a:t>2 </a:t>
            </a:r>
            <a:r>
              <a:rPr lang="de-DE" sz="1400" b="1" dirty="0" smtClean="0"/>
              <a:t> 1/16  </a:t>
            </a:r>
            <a:r>
              <a:rPr lang="de-DE" sz="1400" b="1" i="1" dirty="0" smtClean="0"/>
              <a:t>11</a:t>
            </a:r>
            <a:endParaRPr lang="de-DE" sz="1400" b="1" dirty="0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119195" y="5440882"/>
            <a:ext cx="471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exp( i </a:t>
            </a:r>
            <a:r>
              <a:rPr lang="de-DE" sz="1400" b="1" dirty="0" smtClean="0">
                <a:latin typeface="+mj-lt"/>
              </a:rPr>
              <a:t>J </a:t>
            </a:r>
            <a:r>
              <a:rPr lang="de-DE" sz="1400" b="1" dirty="0" err="1" smtClean="0">
                <a:solidFill>
                  <a:srgbClr val="0070C0"/>
                </a:solidFill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de-DE" sz="1400" b="1" dirty="0" err="1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de-DE" sz="1400" b="1" dirty="0" smtClean="0"/>
              <a:t>   t) </a:t>
            </a:r>
            <a:r>
              <a:rPr lang="de-DE" sz="1400" b="1" dirty="0"/>
              <a:t>=  cos (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dirty="0" smtClean="0">
                <a:cs typeface="Times New Roman" pitchFamily="18" charset="0"/>
              </a:rPr>
              <a:t>/4 </a:t>
            </a:r>
            <a:r>
              <a:rPr lang="de-DE" sz="1400" b="1" dirty="0" smtClean="0"/>
              <a:t>t ) </a:t>
            </a:r>
            <a:r>
              <a:rPr lang="de-DE" sz="1400" b="1" i="1" dirty="0"/>
              <a:t>1</a:t>
            </a:r>
            <a:r>
              <a:rPr lang="de-DE" sz="1400" b="1" dirty="0"/>
              <a:t>      +   </a:t>
            </a:r>
            <a:r>
              <a:rPr lang="de-DE" sz="1400" b="1" dirty="0" smtClean="0"/>
              <a:t>4 i  sin (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dirty="0" smtClean="0"/>
              <a:t>/4 t </a:t>
            </a:r>
            <a:r>
              <a:rPr lang="de-DE" sz="1400" b="1" dirty="0" smtClean="0">
                <a:solidFill>
                  <a:srgbClr val="0070C0"/>
                </a:solidFill>
              </a:rPr>
              <a:t>) </a:t>
            </a:r>
            <a:r>
              <a:rPr lang="de-DE" sz="1400" b="1" dirty="0" err="1" smtClean="0">
                <a:solidFill>
                  <a:srgbClr val="0070C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de-DE" sz="1400" b="1" dirty="0" err="1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00B050"/>
                </a:solidFill>
              </a:rPr>
              <a:t>z</a:t>
            </a:r>
            <a:endParaRPr lang="de-DE" sz="1400" b="1" dirty="0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Two Spin System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6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states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F    </a:t>
            </a:r>
            <a:r>
              <a:rPr lang="en-US" b="1" dirty="0" smtClean="0"/>
              <a:t>linear combination of basis 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    </a:t>
            </a:r>
            <a:r>
              <a:rPr lang="de-DE" b="1" dirty="0" smtClean="0">
                <a:latin typeface="+mn-lt"/>
              </a:rPr>
              <a:t>e.g.   </a:t>
            </a:r>
            <a:r>
              <a:rPr lang="de-DE" b="1" dirty="0" smtClean="0">
                <a:latin typeface="Symbol" pitchFamily="18" charset="2"/>
              </a:rPr>
              <a:t>F  = 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0" y="188506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A, B</a:t>
            </a:r>
            <a:r>
              <a:rPr lang="en-US" b="1" dirty="0" smtClean="0">
                <a:latin typeface="+mj-lt"/>
              </a:rPr>
              <a:t> ]</a:t>
            </a:r>
            <a:r>
              <a:rPr lang="en-US" b="1" dirty="0" smtClean="0">
                <a:latin typeface="Symbol" pitchFamily="18" charset="2"/>
              </a:rPr>
              <a:t> = 0         </a:t>
            </a:r>
            <a:r>
              <a:rPr lang="de-DE" b="1" dirty="0" smtClean="0">
                <a:latin typeface="MT Extra" pitchFamily="18" charset="2"/>
              </a:rPr>
              <a:t>a    </a:t>
            </a:r>
            <a:r>
              <a:rPr lang="de-DE" b="1" dirty="0" err="1" smtClean="0"/>
              <a:t>exp</a:t>
            </a:r>
            <a:r>
              <a:rPr lang="de-DE" b="1" dirty="0" smtClean="0"/>
              <a:t>( i (</a:t>
            </a:r>
            <a:r>
              <a:rPr lang="de-DE" b="1" i="1" dirty="0" smtClean="0">
                <a:latin typeface="+mj-lt"/>
              </a:rPr>
              <a:t>A </a:t>
            </a:r>
            <a:r>
              <a:rPr lang="de-DE" b="1" dirty="0" smtClean="0">
                <a:latin typeface="+mj-lt"/>
              </a:rPr>
              <a:t>+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>
                <a:latin typeface="+mj-lt"/>
              </a:rPr>
              <a:t>) </a:t>
            </a:r>
            <a:r>
              <a:rPr lang="de-DE" b="1" dirty="0" smtClean="0"/>
              <a:t>t) =  exp( i </a:t>
            </a:r>
            <a:r>
              <a:rPr lang="de-DE" b="1" i="1" dirty="0" smtClean="0">
                <a:latin typeface="+mj-lt"/>
              </a:rPr>
              <a:t>A</a:t>
            </a:r>
            <a:r>
              <a:rPr lang="de-DE" b="1" dirty="0" smtClean="0"/>
              <a:t>t) exp( i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/>
              <a:t> t)  =   exp( i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/>
              <a:t> t)  exp( i </a:t>
            </a:r>
            <a:r>
              <a:rPr lang="de-DE" b="1" i="1" dirty="0" smtClean="0">
                <a:latin typeface="+mj-lt"/>
              </a:rPr>
              <a:t>A</a:t>
            </a:r>
            <a:r>
              <a:rPr lang="de-DE" b="1" dirty="0" smtClean="0"/>
              <a:t>t</a:t>
            </a:r>
            <a:r>
              <a:rPr lang="de-DE" sz="1400" b="1" dirty="0" smtClean="0"/>
              <a:t>)    </a:t>
            </a:r>
            <a:endParaRPr lang="en-US" sz="1400" b="1" dirty="0" smtClean="0"/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0" y="149146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If there is no coupling spins evolve independently    </a:t>
            </a:r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0" y="233168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e.g.    RF pulse      </a:t>
            </a:r>
            <a:r>
              <a:rPr lang="en-US" b="1" i="1" dirty="0" smtClean="0"/>
              <a:t>H</a:t>
            </a:r>
            <a:r>
              <a:rPr lang="en-US" b="1" dirty="0" smtClean="0"/>
              <a:t>    =    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y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     =   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 </a:t>
            </a:r>
            <a:r>
              <a:rPr lang="en-US" b="1" dirty="0" smtClean="0">
                <a:latin typeface="+mj-lt"/>
              </a:rPr>
              <a:t>(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y </a:t>
            </a:r>
            <a:r>
              <a:rPr lang="en-US" b="1" dirty="0" smtClean="0">
                <a:latin typeface="+mj-lt"/>
              </a:rPr>
              <a:t>+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 )            ,      [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y  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] = 0        </a:t>
            </a:r>
          </a:p>
        </p:txBody>
      </p:sp>
      <p:sp>
        <p:nvSpPr>
          <p:cNvPr id="51" name="Text Box 83"/>
          <p:cNvSpPr txBox="1">
            <a:spLocks noChangeArrowheads="1"/>
          </p:cNvSpPr>
          <p:nvPr/>
        </p:nvSpPr>
        <p:spPr bwMode="auto">
          <a:xfrm>
            <a:off x="0" y="112505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Initial state       </a:t>
            </a:r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+ 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endParaRPr lang="en-US" b="1" baseline="-25000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0" y="280302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de-DE" b="1" dirty="0" smtClean="0"/>
              <a:t>exp( 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exp( 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 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)</a:t>
            </a:r>
            <a:r>
              <a:rPr lang="de-DE" b="1" dirty="0" smtClean="0"/>
              <a:t>  exp( -i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exp( -i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0" y="3142389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de-DE" b="1" dirty="0" smtClean="0"/>
              <a:t>exp( 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de-DE" b="1" dirty="0" smtClean="0"/>
              <a:t>exp( -i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 </a:t>
            </a:r>
            <a:r>
              <a:rPr lang="en-US" b="1" dirty="0" smtClean="0">
                <a:latin typeface="+mj-lt"/>
              </a:rPr>
              <a:t>+</a:t>
            </a:r>
            <a:r>
              <a:rPr lang="de-DE" b="1" dirty="0" smtClean="0"/>
              <a:t>exp( 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de-DE" b="1" dirty="0" smtClean="0"/>
              <a:t>exp( -i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</a:p>
        </p:txBody>
      </p:sp>
      <p:sp>
        <p:nvSpPr>
          <p:cNvPr id="54" name="Text Box 83"/>
          <p:cNvSpPr txBox="1">
            <a:spLocks noChangeArrowheads="1"/>
          </p:cNvSpPr>
          <p:nvPr/>
        </p:nvSpPr>
        <p:spPr bwMode="auto">
          <a:xfrm>
            <a:off x="0" y="349118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x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x</a:t>
            </a:r>
          </a:p>
        </p:txBody>
      </p:sp>
      <p:sp>
        <p:nvSpPr>
          <p:cNvPr id="55" name="Text Box 83"/>
          <p:cNvSpPr txBox="1">
            <a:spLocks noChangeArrowheads="1"/>
          </p:cNvSpPr>
          <p:nvPr/>
        </p:nvSpPr>
        <p:spPr bwMode="auto">
          <a:xfrm>
            <a:off x="1082488" y="6362032"/>
            <a:ext cx="3781744" cy="33855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 </a:t>
            </a:r>
            <a:r>
              <a:rPr lang="de-DE" b="1" dirty="0" smtClean="0">
                <a:latin typeface="MT Extra" pitchFamily="18" charset="2"/>
              </a:rPr>
              <a:t>a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/>
              <a:t>cos (</a:t>
            </a:r>
            <a:r>
              <a:rPr lang="de-DE" b="1" dirty="0" smtClean="0">
                <a:latin typeface="+mj-lt"/>
              </a:rPr>
              <a:t>J/2</a:t>
            </a:r>
            <a:r>
              <a:rPr lang="de-DE" b="1" dirty="0" smtClean="0">
                <a:cs typeface="Times New Roman" pitchFamily="18" charset="0"/>
              </a:rPr>
              <a:t>t</a:t>
            </a:r>
            <a:r>
              <a:rPr lang="de-DE" b="1" dirty="0"/>
              <a:t>)  </a:t>
            </a:r>
            <a:r>
              <a:rPr lang="de-DE" b="1" dirty="0" smtClean="0">
                <a:latin typeface="Symbol" pitchFamily="18" charset="2"/>
              </a:rPr>
              <a:t>+ 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y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baseline="-25000" dirty="0" smtClean="0">
                <a:solidFill>
                  <a:srgbClr val="00B050"/>
                </a:solidFill>
              </a:rPr>
              <a:t> </a:t>
            </a:r>
            <a:r>
              <a:rPr lang="de-DE" b="1" dirty="0" smtClean="0"/>
              <a:t>sin </a:t>
            </a:r>
            <a:r>
              <a:rPr lang="de-DE" b="1" dirty="0"/>
              <a:t>( </a:t>
            </a:r>
            <a:r>
              <a:rPr lang="de-DE" b="1" dirty="0" smtClean="0">
                <a:latin typeface="+mj-lt"/>
              </a:rPr>
              <a:t>J/2</a:t>
            </a:r>
            <a:r>
              <a:rPr lang="de-DE" b="1" dirty="0" smtClean="0">
                <a:cs typeface="Times New Roman" pitchFamily="18" charset="0"/>
              </a:rPr>
              <a:t>t</a:t>
            </a:r>
            <a:r>
              <a:rPr lang="de-DE" b="1" dirty="0"/>
              <a:t>)   </a:t>
            </a:r>
          </a:p>
        </p:txBody>
      </p:sp>
      <p:grpSp>
        <p:nvGrpSpPr>
          <p:cNvPr id="2" name="Gruppieren 19"/>
          <p:cNvGrpSpPr/>
          <p:nvPr/>
        </p:nvGrpSpPr>
        <p:grpSpPr>
          <a:xfrm>
            <a:off x="4994612" y="6226807"/>
            <a:ext cx="4328498" cy="502060"/>
            <a:chOff x="4994612" y="6226807"/>
            <a:chExt cx="4328498" cy="502060"/>
          </a:xfrm>
        </p:grpSpPr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4994612" y="6390313"/>
              <a:ext cx="4328498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    </a:t>
              </a:r>
              <a:r>
                <a:rPr lang="de-DE" b="1" dirty="0" smtClean="0"/>
                <a:t>=  </a:t>
              </a:r>
              <a:r>
                <a:rPr lang="de-DE" sz="1400" b="1" dirty="0" smtClean="0"/>
                <a:t>i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  </a:t>
              </a:r>
              <a:r>
                <a:rPr lang="de-DE" b="1" dirty="0" smtClean="0"/>
                <a:t>= 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y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          </a:t>
              </a:r>
              <a:r>
                <a:rPr lang="de-DE" b="1" baseline="-25000" dirty="0" smtClean="0"/>
                <a:t>,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dirty="0" smtClean="0"/>
                <a:t>= -</a:t>
              </a:r>
              <a:r>
                <a:rPr lang="de-DE" sz="1400" b="1" dirty="0" smtClean="0"/>
                <a:t>i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y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endParaRPr lang="de-DE" b="1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579774" y="6226807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0000"/>
                  </a:solidFill>
                </a:rPr>
                <a:t>?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42" grpId="0"/>
      <p:bldP spid="4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133165" y="5140325"/>
            <a:ext cx="9144000" cy="1717675"/>
            <a:chOff x="133165" y="5140325"/>
            <a:chExt cx="9144000" cy="1717675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33165" y="5140325"/>
              <a:ext cx="834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/>
                <a:t>expectation values of     </a:t>
              </a:r>
              <a:r>
                <a:rPr lang="en-US" sz="1400" b="1" dirty="0" err="1" smtClean="0"/>
                <a:t>I</a:t>
              </a:r>
              <a:r>
                <a:rPr lang="en-US" sz="1400" b="1" baseline="-25000" dirty="0" err="1" smtClean="0"/>
                <a:t>y</a:t>
              </a:r>
              <a:r>
                <a:rPr lang="en-US" sz="1400" b="1" dirty="0" smtClean="0"/>
                <a:t>     and    </a:t>
              </a:r>
              <a:r>
                <a:rPr lang="en-US" sz="1400" b="1" dirty="0" err="1" smtClean="0"/>
                <a:t>I</a:t>
              </a:r>
              <a:r>
                <a:rPr lang="en-US" sz="1400" b="1" baseline="-25000" dirty="0" err="1" smtClean="0"/>
                <a:t>x</a:t>
              </a:r>
              <a:r>
                <a:rPr lang="en-US" sz="1400" b="1" dirty="0" err="1" smtClean="0"/>
                <a:t>S</a:t>
              </a:r>
              <a:r>
                <a:rPr lang="en-US" sz="1400" b="1" baseline="-25000" dirty="0" err="1" smtClean="0"/>
                <a:t>z</a:t>
              </a:r>
              <a:endParaRPr lang="en-US" sz="1400" b="1" dirty="0">
                <a:latin typeface="Symbol" pitchFamily="18" charset="2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34753" y="5853112"/>
              <a:ext cx="9142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&lt;I</a:t>
              </a:r>
              <a:r>
                <a:rPr lang="de-DE" sz="1400" b="1" baseline="-25000" dirty="0"/>
                <a:t>x</a:t>
              </a:r>
              <a:r>
                <a:rPr lang="de-DE" sz="1400" b="1" dirty="0"/>
                <a:t>S</a:t>
              </a:r>
              <a:r>
                <a:rPr lang="de-DE" sz="1400" b="1" baseline="-25000" dirty="0"/>
                <a:t>z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dirty="0"/>
                <a:t>   ~   sin  (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/>
                <a:t> t )sin (  J/2  t )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34753" y="5481637"/>
              <a:ext cx="9142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 I</a:t>
              </a:r>
              <a:r>
                <a:rPr lang="de-DE" sz="1400" b="1" baseline="-25000" dirty="0"/>
                <a:t>y 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dirty="0"/>
                <a:t>   ~   </a:t>
              </a:r>
              <a:r>
                <a:rPr lang="de-DE" sz="1400" b="1" dirty="0">
                  <a:latin typeface="Symbol" pitchFamily="18" charset="2"/>
                </a:rPr>
                <a:t>- </a:t>
              </a:r>
              <a:r>
                <a:rPr lang="de-DE" sz="1400" b="1" dirty="0"/>
                <a:t>  cos  (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/>
                <a:t> t )cos (  J/2  t )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33165" y="6183312"/>
              <a:ext cx="834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/>
                <a:t>Rotating frame of reference assumed for  Spin I  </a:t>
              </a:r>
              <a:r>
                <a:rPr lang="en-US" sz="1400" b="1" dirty="0" err="1" smtClean="0">
                  <a:latin typeface="Symbol" pitchFamily="18" charset="2"/>
                </a:rPr>
                <a:t>w</a:t>
              </a:r>
              <a:r>
                <a:rPr lang="en-US" sz="1400" b="1" baseline="-25000" dirty="0" err="1" smtClean="0"/>
                <a:t>I</a:t>
              </a:r>
              <a:r>
                <a:rPr lang="en-US" sz="1400" b="1" dirty="0" smtClean="0"/>
                <a:t>  =  0</a:t>
              </a:r>
              <a:endParaRPr lang="en-US" sz="1400" b="1" dirty="0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33165" y="6553200"/>
              <a:ext cx="6127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 I</a:t>
              </a:r>
              <a:r>
                <a:rPr lang="de-DE" sz="1400" b="1" baseline="-25000" dirty="0"/>
                <a:t>y 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dirty="0"/>
                <a:t>    ~  cos (  J/2  t )</a:t>
              </a:r>
              <a:r>
                <a:rPr lang="de-DE" sz="1400" b="1" dirty="0">
                  <a:solidFill>
                    <a:schemeClr val="accent1"/>
                  </a:solidFill>
                </a:rPr>
                <a:t>    ,  </a:t>
              </a:r>
              <a:r>
                <a:rPr lang="de-DE" sz="1400" b="1" dirty="0"/>
                <a:t>&lt;I</a:t>
              </a:r>
              <a:r>
                <a:rPr lang="de-DE" sz="1400" b="1" baseline="-25000" dirty="0"/>
                <a:t>x</a:t>
              </a:r>
              <a:r>
                <a:rPr lang="de-DE" sz="1400" b="1" dirty="0"/>
                <a:t>S</a:t>
              </a:r>
              <a:r>
                <a:rPr lang="de-DE" sz="1400" b="1" baseline="-25000" dirty="0"/>
                <a:t>z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dirty="0"/>
                <a:t>   ~  </a:t>
              </a:r>
              <a:r>
                <a:rPr lang="de-DE" sz="1400" b="1" dirty="0">
                  <a:latin typeface="Symbol" pitchFamily="18" charset="2"/>
                </a:rPr>
                <a:t>- </a:t>
              </a:r>
              <a:r>
                <a:rPr lang="de-DE" sz="1400" b="1" dirty="0"/>
                <a:t>sin (  J/2  t )</a:t>
              </a:r>
            </a:p>
          </p:txBody>
        </p:sp>
      </p:grpSp>
      <p:sp>
        <p:nvSpPr>
          <p:cNvPr id="139292" name="Rectangle 2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 2 Spins ½</a:t>
            </a:r>
          </a:p>
        </p:txBody>
      </p:sp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38023" y="452378"/>
            <a:ext cx="4927600" cy="2314575"/>
            <a:chOff x="0" y="1475"/>
            <a:chExt cx="3104" cy="1458"/>
          </a:xfrm>
        </p:grpSpPr>
        <p:pic>
          <p:nvPicPr>
            <p:cNvPr id="139267" name="Picture 3" descr="I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0" y="1475"/>
              <a:ext cx="3104" cy="1458"/>
            </a:xfrm>
            <a:prstGeom prst="rect">
              <a:avLst/>
            </a:prstGeom>
            <a:noFill/>
          </p:spPr>
        </p:pic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2435" y="1651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pic>
        <p:nvPicPr>
          <p:cNvPr id="139275" name="Picture 11" descr="I9"/>
          <p:cNvPicPr preferRelativeResize="0">
            <a:picLocks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72100" y="420688"/>
            <a:ext cx="3770313" cy="1970087"/>
          </a:xfrm>
          <a:prstGeom prst="rect">
            <a:avLst/>
          </a:prstGeom>
          <a:noFill/>
        </p:spPr>
      </p:pic>
      <p:pic>
        <p:nvPicPr>
          <p:cNvPr id="139276" name="Picture 12" descr="I8"/>
          <p:cNvPicPr preferRelativeResize="0">
            <a:picLocks noChangeArrowheads="1"/>
          </p:cNvPicPr>
          <p:nvPr/>
        </p:nvPicPr>
        <p:blipFill>
          <a:blip r:embed="rId4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02250" y="2414588"/>
            <a:ext cx="3541713" cy="2271712"/>
          </a:xfrm>
          <a:prstGeom prst="rect">
            <a:avLst/>
          </a:prstGeom>
          <a:noFill/>
        </p:spPr>
      </p:pic>
      <p:pic>
        <p:nvPicPr>
          <p:cNvPr id="139277" name="Picture 13" descr="I1"/>
          <p:cNvPicPr preferRelativeResize="0">
            <a:picLocks noChangeArrowheads="1"/>
          </p:cNvPicPr>
          <p:nvPr/>
        </p:nvPicPr>
        <p:blipFill>
          <a:blip r:embed="rId5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65750" y="4729163"/>
            <a:ext cx="3541713" cy="1970087"/>
          </a:xfrm>
          <a:prstGeom prst="rect">
            <a:avLst/>
          </a:prstGeom>
          <a:noFill/>
        </p:spPr>
      </p:pic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129396" y="463011"/>
            <a:ext cx="5127625" cy="2314575"/>
            <a:chOff x="-1615" y="2173"/>
            <a:chExt cx="3230" cy="1458"/>
          </a:xfrm>
        </p:grpSpPr>
        <p:grpSp>
          <p:nvGrpSpPr>
            <p:cNvPr id="139279" name="Group 15"/>
            <p:cNvGrpSpPr>
              <a:grpSpLocks/>
            </p:cNvGrpSpPr>
            <p:nvPr/>
          </p:nvGrpSpPr>
          <p:grpSpPr bwMode="auto">
            <a:xfrm>
              <a:off x="-1615" y="2173"/>
              <a:ext cx="3230" cy="1458"/>
              <a:chOff x="0" y="1512"/>
              <a:chExt cx="3230" cy="1458"/>
            </a:xfrm>
          </p:grpSpPr>
          <p:pic>
            <p:nvPicPr>
              <p:cNvPr id="139280" name="Picture 16" descr="I7"/>
              <p:cNvPicPr preferRelativeResize="0">
                <a:picLocks noChangeArrowheads="1"/>
              </p:cNvPicPr>
              <p:nvPr/>
            </p:nvPicPr>
            <p:blipFill>
              <a:blip r:embed="rId6" cstate="print">
                <a:lum bright="-36000" contrast="48000"/>
              </a:blip>
              <a:srcRect/>
              <a:stretch>
                <a:fillRect/>
              </a:stretch>
            </p:blipFill>
            <p:spPr bwMode="auto">
              <a:xfrm>
                <a:off x="0" y="1512"/>
                <a:ext cx="3230" cy="1458"/>
              </a:xfrm>
              <a:prstGeom prst="rect">
                <a:avLst/>
              </a:prstGeom>
              <a:noFill/>
            </p:spPr>
          </p:pic>
          <p:sp>
            <p:nvSpPr>
              <p:cNvPr id="139281" name="Line 17"/>
              <p:cNvSpPr>
                <a:spLocks noChangeShapeType="1"/>
              </p:cNvSpPr>
              <p:nvPr/>
            </p:nvSpPr>
            <p:spPr bwMode="auto">
              <a:xfrm flipH="1">
                <a:off x="78" y="2250"/>
                <a:ext cx="30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974" y="232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grpSp>
        <p:nvGrpSpPr>
          <p:cNvPr id="139283" name="Group 19"/>
          <p:cNvGrpSpPr>
            <a:grpSpLocks/>
          </p:cNvGrpSpPr>
          <p:nvPr/>
        </p:nvGrpSpPr>
        <p:grpSpPr bwMode="auto">
          <a:xfrm>
            <a:off x="0" y="2795948"/>
            <a:ext cx="5146675" cy="2138362"/>
            <a:chOff x="403" y="3038"/>
            <a:chExt cx="3242" cy="1347"/>
          </a:xfrm>
        </p:grpSpPr>
        <p:pic>
          <p:nvPicPr>
            <p:cNvPr id="139284" name="Picture 20" descr="I4"/>
            <p:cNvPicPr preferRelativeResize="0">
              <a:picLocks noChangeArrowheads="1"/>
            </p:cNvPicPr>
            <p:nvPr/>
          </p:nvPicPr>
          <p:blipFill>
            <a:blip r:embed="rId7" cstate="print">
              <a:lum bright="-66000" contrast="90000"/>
            </a:blip>
            <a:srcRect/>
            <a:stretch>
              <a:fillRect/>
            </a:stretch>
          </p:blipFill>
          <p:spPr bwMode="auto">
            <a:xfrm>
              <a:off x="403" y="3038"/>
              <a:ext cx="3242" cy="1347"/>
            </a:xfrm>
            <a:prstGeom prst="rect">
              <a:avLst/>
            </a:prstGeom>
            <a:noFill/>
          </p:spPr>
        </p:pic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2534" y="3099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138022" y="2850731"/>
            <a:ext cx="5102225" cy="2212975"/>
            <a:chOff x="403" y="3711"/>
            <a:chExt cx="3214" cy="1347"/>
          </a:xfrm>
        </p:grpSpPr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>
              <a:off x="403" y="3711"/>
              <a:ext cx="3214" cy="1347"/>
              <a:chOff x="0" y="2973"/>
              <a:chExt cx="3214" cy="1347"/>
            </a:xfrm>
          </p:grpSpPr>
          <p:pic>
            <p:nvPicPr>
              <p:cNvPr id="139288" name="Picture 24" descr="I2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lum bright="-36000" contrast="48000"/>
              </a:blip>
              <a:srcRect/>
              <a:stretch>
                <a:fillRect/>
              </a:stretch>
            </p:blipFill>
            <p:spPr bwMode="auto">
              <a:xfrm>
                <a:off x="0" y="2973"/>
                <a:ext cx="3214" cy="1347"/>
              </a:xfrm>
              <a:prstGeom prst="rect">
                <a:avLst/>
              </a:prstGeom>
              <a:noFill/>
            </p:spPr>
          </p:pic>
          <p:sp>
            <p:nvSpPr>
              <p:cNvPr id="139289" name="Line 25"/>
              <p:cNvSpPr>
                <a:spLocks noChangeShapeType="1"/>
              </p:cNvSpPr>
              <p:nvPr/>
            </p:nvSpPr>
            <p:spPr bwMode="auto">
              <a:xfrm>
                <a:off x="100" y="3365"/>
                <a:ext cx="2965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1850" y="3760"/>
              <a:ext cx="40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 2 Spins ½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39294" name="Picture 30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Two Spin System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127" name="Text Box 85"/>
          <p:cNvSpPr txBox="1">
            <a:spLocks noChangeArrowheads="1"/>
          </p:cNvSpPr>
          <p:nvPr/>
        </p:nvSpPr>
        <p:spPr bwMode="auto">
          <a:xfrm>
            <a:off x="1744469" y="2270887"/>
            <a:ext cx="4842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only</a:t>
            </a:r>
            <a:r>
              <a:rPr lang="en-US" b="1" dirty="0" smtClean="0">
                <a:latin typeface="+mj-lt"/>
              </a:rPr>
              <a:t>  I</a:t>
            </a:r>
            <a:r>
              <a:rPr lang="en-US" b="1" baseline="-25000" dirty="0" smtClean="0">
                <a:latin typeface="+mj-lt"/>
              </a:rPr>
              <a:t>x 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x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dirty="0" smtClean="0">
                <a:latin typeface="+mj-lt"/>
              </a:rPr>
              <a:t>,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dirty="0" smtClean="0"/>
              <a:t>can be observed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0" y="308891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</a:rPr>
              <a:t>[ </a:t>
            </a:r>
            <a:r>
              <a:rPr lang="en-US" sz="1400" b="1" i="1" dirty="0" smtClean="0">
                <a:latin typeface="+mj-lt"/>
              </a:rPr>
              <a:t>A, B</a:t>
            </a:r>
            <a:r>
              <a:rPr lang="en-US" sz="1400" b="1" dirty="0" smtClean="0">
                <a:latin typeface="+mj-lt"/>
              </a:rPr>
              <a:t> ]</a:t>
            </a:r>
            <a:r>
              <a:rPr lang="en-US" sz="1400" b="1" dirty="0" smtClean="0">
                <a:latin typeface="Symbol" pitchFamily="18" charset="2"/>
              </a:rPr>
              <a:t> = 0         </a:t>
            </a:r>
            <a:r>
              <a:rPr lang="de-DE" sz="1400" b="1" dirty="0" smtClean="0">
                <a:latin typeface="MT Extra" pitchFamily="18" charset="2"/>
              </a:rPr>
              <a:t>a   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(</a:t>
            </a:r>
            <a:r>
              <a:rPr lang="de-DE" sz="1400" b="1" i="1" dirty="0" smtClean="0">
                <a:latin typeface="+mj-lt"/>
              </a:rPr>
              <a:t>A </a:t>
            </a:r>
            <a:r>
              <a:rPr lang="de-DE" sz="1400" b="1" dirty="0" smtClean="0">
                <a:latin typeface="+mj-lt"/>
              </a:rPr>
              <a:t>+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>
                <a:latin typeface="+mj-lt"/>
              </a:rPr>
              <a:t>) </a:t>
            </a:r>
            <a:r>
              <a:rPr lang="de-DE" sz="1400" b="1" dirty="0" smtClean="0"/>
              <a:t>t) =  exp( i </a:t>
            </a:r>
            <a:r>
              <a:rPr lang="de-DE" sz="1400" b="1" i="1" dirty="0" smtClean="0">
                <a:latin typeface="+mj-lt"/>
              </a:rPr>
              <a:t>A</a:t>
            </a:r>
            <a:r>
              <a:rPr lang="de-DE" sz="1400" b="1" dirty="0" smtClean="0"/>
              <a:t>t) exp( i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/>
              <a:t> t)  =   exp( i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/>
              <a:t> t)  exp( i </a:t>
            </a:r>
            <a:r>
              <a:rPr lang="de-DE" sz="1400" b="1" i="1" dirty="0" smtClean="0">
                <a:latin typeface="+mj-lt"/>
              </a:rPr>
              <a:t>A</a:t>
            </a:r>
            <a:r>
              <a:rPr lang="de-DE" sz="1400" b="1" dirty="0" smtClean="0"/>
              <a:t>t)    </a:t>
            </a:r>
            <a:endParaRPr lang="en-US" sz="1400" b="1" dirty="0" smtClean="0"/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0" y="348896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</a:rPr>
              <a:t>[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dirty="0" smtClean="0">
                <a:latin typeface="+mj-lt"/>
              </a:rPr>
              <a:t> ,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dirty="0" smtClean="0">
                <a:latin typeface="+mj-lt"/>
              </a:rPr>
              <a:t>]</a:t>
            </a:r>
            <a:r>
              <a:rPr lang="en-US" sz="1400" b="1" dirty="0" smtClean="0">
                <a:latin typeface="Symbol" pitchFamily="18" charset="2"/>
              </a:rPr>
              <a:t> = 0      </a:t>
            </a:r>
            <a:r>
              <a:rPr lang="de-DE" sz="1400" b="1" dirty="0" smtClean="0">
                <a:latin typeface="MT Extra" pitchFamily="18" charset="2"/>
              </a:rPr>
              <a:t>a 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H</a:t>
            </a:r>
            <a:r>
              <a:rPr lang="de-DE" sz="1400" b="1" dirty="0" smtClean="0"/>
              <a:t> t) =  exp( i </a:t>
            </a:r>
            <a:r>
              <a:rPr lang="de-DE" sz="1400" b="1" dirty="0" err="1" smtClean="0"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latin typeface="Symbol" pitchFamily="18" charset="2"/>
              </a:rPr>
              <a:t>I</a:t>
            </a:r>
            <a:r>
              <a:rPr lang="de-DE" sz="1400" b="1" dirty="0" err="1" smtClean="0"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exp( i </a:t>
            </a:r>
            <a:r>
              <a:rPr lang="de-DE" sz="1400" b="1" dirty="0" err="1" smtClean="0"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latin typeface="+mn-lt"/>
              </a:rPr>
              <a:t>S</a:t>
            </a:r>
            <a:r>
              <a:rPr lang="de-DE" sz="1400" b="1" dirty="0" err="1" smtClean="0">
                <a:latin typeface="+mn-lt"/>
              </a:rPr>
              <a:t>S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exp( i </a:t>
            </a:r>
            <a:r>
              <a:rPr lang="de-DE" sz="1400" b="1" dirty="0" smtClean="0">
                <a:latin typeface="+mj-lt"/>
              </a:rPr>
              <a:t>J </a:t>
            </a:r>
            <a:r>
              <a:rPr lang="de-DE" sz="1400" b="1" dirty="0" err="1" smtClean="0"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</a:t>
            </a:r>
            <a:endParaRPr lang="en-US" sz="1400" b="1" dirty="0" smtClean="0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-122464" y="392080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           Time evolution according to B</a:t>
            </a:r>
            <a:r>
              <a:rPr lang="en-US" sz="1400" b="1" baseline="-25000" dirty="0" smtClean="0"/>
              <a:t>0</a:t>
            </a:r>
            <a:r>
              <a:rPr lang="en-US" sz="1400" b="1" dirty="0" smtClean="0"/>
              <a:t> for spins I and S and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 can be calculated one by one.    </a:t>
            </a: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3400050" y="4816018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 </a:t>
            </a:r>
            <a:r>
              <a:rPr lang="de-DE" sz="1400" b="1" dirty="0" smtClean="0">
                <a:solidFill>
                  <a:srgbClr val="FF0000"/>
                </a:solidFill>
                <a:latin typeface="MT Extra" pitchFamily="18" charset="2"/>
              </a:rPr>
              <a:t>a 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de-DE" sz="1400" b="1" dirty="0" err="1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sz="1400" b="1" dirty="0">
                <a:solidFill>
                  <a:srgbClr val="FF0000"/>
                </a:solidFill>
              </a:rPr>
              <a:t>) 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+ 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err="1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sz="1400" b="1" dirty="0">
                <a:solidFill>
                  <a:srgbClr val="FF0000"/>
                </a:solidFill>
              </a:rPr>
              <a:t>)   </a:t>
            </a:r>
          </a:p>
        </p:txBody>
      </p:sp>
      <p:grpSp>
        <p:nvGrpSpPr>
          <p:cNvPr id="2" name="Gruppieren 22"/>
          <p:cNvGrpSpPr/>
          <p:nvPr/>
        </p:nvGrpSpPr>
        <p:grpSpPr>
          <a:xfrm>
            <a:off x="0" y="4387939"/>
            <a:ext cx="9144000" cy="307777"/>
            <a:chOff x="0" y="5948821"/>
            <a:chExt cx="9144000" cy="307777"/>
          </a:xfrm>
        </p:grpSpPr>
        <p:sp>
          <p:nvSpPr>
            <p:cNvPr id="15" name="Text Box 83"/>
            <p:cNvSpPr txBox="1">
              <a:spLocks noChangeArrowheads="1"/>
            </p:cNvSpPr>
            <p:nvPr/>
          </p:nvSpPr>
          <p:spPr bwMode="auto">
            <a:xfrm>
              <a:off x="0" y="5948821"/>
              <a:ext cx="914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[ </a:t>
              </a:r>
              <a:r>
                <a:rPr lang="en-US" sz="1400" b="1" i="1" dirty="0" smtClean="0">
                  <a:latin typeface="+mj-lt"/>
                </a:rPr>
                <a:t>H, A</a:t>
              </a:r>
              <a:r>
                <a:rPr lang="en-US" sz="1400" b="1" dirty="0" smtClean="0">
                  <a:latin typeface="+mj-lt"/>
                </a:rPr>
                <a:t> ] </a:t>
              </a:r>
              <a:r>
                <a:rPr lang="en-US" sz="1400" b="1" dirty="0" smtClean="0">
                  <a:latin typeface="Symbol" pitchFamily="18" charset="2"/>
                </a:rPr>
                <a:t>=  0, </a:t>
              </a:r>
              <a:r>
                <a:rPr lang="en-US" sz="1400" b="1" dirty="0" smtClean="0">
                  <a:latin typeface="+mj-lt"/>
                </a:rPr>
                <a:t>[ </a:t>
              </a:r>
              <a:r>
                <a:rPr lang="en-US" sz="1400" b="1" i="1" dirty="0" smtClean="0">
                  <a:latin typeface="+mj-lt"/>
                </a:rPr>
                <a:t>H, C</a:t>
              </a:r>
              <a:r>
                <a:rPr lang="en-US" sz="1400" b="1" dirty="0" smtClean="0">
                  <a:latin typeface="+mj-lt"/>
                </a:rPr>
                <a:t> ]</a:t>
              </a:r>
              <a:r>
                <a:rPr lang="en-US" sz="1400" b="1" dirty="0" smtClean="0">
                  <a:latin typeface="Symbol" pitchFamily="18" charset="2"/>
                </a:rPr>
                <a:t> = 0     </a:t>
              </a:r>
              <a:r>
                <a:rPr lang="de-DE" sz="1400" b="1" dirty="0" smtClean="0">
                  <a:latin typeface="MT Extra" pitchFamily="18" charset="2"/>
                </a:rPr>
                <a:t>a</a:t>
              </a:r>
              <a:r>
                <a:rPr lang="de-DE" sz="1400" b="1" dirty="0" smtClean="0"/>
                <a:t>exp( 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AC</a:t>
              </a:r>
              <a:r>
                <a:rPr lang="de-DE" sz="1400" b="1" dirty="0" smtClean="0"/>
                <a:t>  exp(</a:t>
              </a:r>
              <a:r>
                <a:rPr lang="de-DE" sz="1400" b="1" dirty="0" smtClean="0">
                  <a:latin typeface="Symbol" pitchFamily="18" charset="2"/>
                </a:rPr>
                <a:t> - </a:t>
              </a:r>
              <a:r>
                <a:rPr lang="de-DE" sz="1400" b="1" dirty="0" smtClean="0"/>
                <a:t>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/>
                <a:t>t)     = exp( 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A</a:t>
              </a:r>
              <a:r>
                <a:rPr lang="de-DE" sz="1400" b="1" dirty="0" smtClean="0"/>
                <a:t> exp(</a:t>
              </a:r>
              <a:r>
                <a:rPr lang="de-DE" sz="1400" b="1" dirty="0" smtClean="0">
                  <a:latin typeface="Symbol" pitchFamily="18" charset="2"/>
                </a:rPr>
                <a:t> - </a:t>
              </a:r>
              <a:r>
                <a:rPr lang="de-DE" sz="1400" b="1" dirty="0" smtClean="0"/>
                <a:t>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C</a:t>
              </a:r>
              <a:endParaRPr lang="en-US" sz="1400" b="1" dirty="0" smtClean="0"/>
            </a:p>
          </p:txBody>
        </p:sp>
        <p:cxnSp>
          <p:nvCxnSpPr>
            <p:cNvPr id="20" name="Gerade Verbindung 19"/>
            <p:cNvCxnSpPr/>
            <p:nvPr/>
          </p:nvCxnSpPr>
          <p:spPr>
            <a:xfrm rot="5400000">
              <a:off x="1334045" y="6119405"/>
              <a:ext cx="106135" cy="8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636814" y="4821087"/>
            <a:ext cx="3207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GB" sz="1400" b="1" dirty="0" err="1" smtClean="0">
                <a:latin typeface="Symbol" pitchFamily="18" charset="2"/>
              </a:rPr>
              <a:t>w</a:t>
            </a:r>
            <a:r>
              <a:rPr lang="en-GB" sz="1400" b="1" baseline="-25000" dirty="0" err="1" smtClean="0"/>
              <a:t>I</a:t>
            </a:r>
            <a:r>
              <a:rPr lang="en-GB" sz="1400" b="1" baseline="-25000" dirty="0" smtClean="0"/>
              <a:t> </a:t>
            </a:r>
            <a:r>
              <a:rPr lang="en-GB" sz="1400" b="1" dirty="0" smtClean="0">
                <a:latin typeface="+mj-lt"/>
              </a:rPr>
              <a:t>I</a:t>
            </a:r>
            <a:r>
              <a:rPr lang="en-GB" sz="1400" b="1" baseline="-25000" dirty="0" smtClean="0">
                <a:latin typeface="+mj-lt"/>
              </a:rPr>
              <a:t>z  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</a:p>
        </p:txBody>
      </p:sp>
      <p:grpSp>
        <p:nvGrpSpPr>
          <p:cNvPr id="3" name="Gruppieren 39"/>
          <p:cNvGrpSpPr/>
          <p:nvPr/>
        </p:nvGrpSpPr>
        <p:grpSpPr>
          <a:xfrm>
            <a:off x="605249" y="1164150"/>
            <a:ext cx="9992166" cy="864067"/>
            <a:chOff x="1082938" y="3195081"/>
            <a:chExt cx="8538751" cy="864067"/>
          </a:xfrm>
        </p:grpSpPr>
        <p:sp>
          <p:nvSpPr>
            <p:cNvPr id="31" name="Text Box 85"/>
            <p:cNvSpPr txBox="1">
              <a:spLocks noChangeArrowheads="1"/>
            </p:cNvSpPr>
            <p:nvPr/>
          </p:nvSpPr>
          <p:spPr bwMode="auto">
            <a:xfrm>
              <a:off x="4774813" y="3218072"/>
              <a:ext cx="4842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I</a:t>
              </a:r>
              <a:r>
                <a:rPr lang="en-US" b="1" baseline="-25000" dirty="0" err="1" smtClean="0">
                  <a:latin typeface="+mj-lt"/>
                </a:rPr>
                <a:t>z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z</a:t>
              </a:r>
              <a:r>
                <a:rPr lang="en-US" b="1" baseline="-25000" dirty="0" smtClean="0">
                  <a:latin typeface="+mj-lt"/>
                </a:rPr>
                <a:t>     </a:t>
              </a:r>
              <a:r>
                <a:rPr lang="en-US" b="1" dirty="0" err="1" smtClean="0"/>
                <a:t>I</a:t>
              </a:r>
              <a:r>
                <a:rPr lang="en-US" b="1" baseline="-25000" dirty="0" err="1" smtClean="0">
                  <a:latin typeface="+mj-lt"/>
                </a:rPr>
                <a:t>x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x</a:t>
              </a:r>
              <a:r>
                <a:rPr lang="en-US" b="1" baseline="-25000" dirty="0" smtClean="0">
                  <a:latin typeface="+mj-lt"/>
                </a:rPr>
                <a:t>      </a:t>
              </a:r>
              <a:r>
                <a:rPr lang="en-US" b="1" dirty="0" err="1" smtClean="0">
                  <a:latin typeface="+mj-lt"/>
                </a:rPr>
                <a:t>I</a:t>
              </a:r>
              <a:r>
                <a:rPr lang="en-US" b="1" baseline="-25000" dirty="0" err="1" smtClean="0">
                  <a:latin typeface="+mj-lt"/>
                </a:rPr>
                <a:t>y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y</a:t>
              </a:r>
              <a:r>
                <a:rPr lang="en-US" b="1" baseline="-25000" dirty="0" smtClean="0">
                  <a:latin typeface="+mj-lt"/>
                </a:rPr>
                <a:t>   </a:t>
              </a:r>
              <a:r>
                <a:rPr lang="en-US" b="1" i="1" dirty="0" smtClean="0">
                  <a:latin typeface="+mj-lt"/>
                </a:rPr>
                <a:t> </a:t>
              </a:r>
            </a:p>
          </p:txBody>
        </p:sp>
        <p:grpSp>
          <p:nvGrpSpPr>
            <p:cNvPr id="4" name="Gruppieren 26"/>
            <p:cNvGrpSpPr/>
            <p:nvPr/>
          </p:nvGrpSpPr>
          <p:grpSpPr>
            <a:xfrm>
              <a:off x="1082938" y="3195081"/>
              <a:ext cx="8538751" cy="864067"/>
              <a:chOff x="1082938" y="3195081"/>
              <a:chExt cx="8538751" cy="864067"/>
            </a:xfrm>
          </p:grpSpPr>
          <p:sp>
            <p:nvSpPr>
              <p:cNvPr id="23" name="Text Box 85"/>
              <p:cNvSpPr txBox="1">
                <a:spLocks noChangeArrowheads="1"/>
              </p:cNvSpPr>
              <p:nvPr/>
            </p:nvSpPr>
            <p:spPr bwMode="auto">
              <a:xfrm>
                <a:off x="1082938" y="3246577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                              I</a:t>
                </a:r>
                <a:r>
                  <a:rPr lang="en-US" b="1" baseline="-25000" dirty="0" smtClean="0">
                    <a:latin typeface="+mj-lt"/>
                  </a:rPr>
                  <a:t>x   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  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endParaRPr lang="en-US" b="1" baseline="-25000" dirty="0" smtClean="0">
                  <a:latin typeface="+mj-lt"/>
                </a:endParaRPr>
              </a:p>
            </p:txBody>
          </p:sp>
          <p:sp>
            <p:nvSpPr>
              <p:cNvPr id="28" name="Text Box 85"/>
              <p:cNvSpPr txBox="1">
                <a:spLocks noChangeArrowheads="1"/>
              </p:cNvSpPr>
              <p:nvPr/>
            </p:nvSpPr>
            <p:spPr bwMode="auto">
              <a:xfrm>
                <a:off x="1108106" y="3691194"/>
                <a:ext cx="48427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                       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baseline="-25000" dirty="0" smtClean="0">
                    <a:latin typeface="+mj-lt"/>
                  </a:rPr>
                  <a:t>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  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endParaRPr lang="en-US" b="1" baseline="-25000" dirty="0" smtClean="0">
                  <a:latin typeface="+mj-lt"/>
                </a:endParaRPr>
              </a:p>
            </p:txBody>
          </p:sp>
          <p:sp>
            <p:nvSpPr>
              <p:cNvPr id="29" name="Text Box 85"/>
              <p:cNvSpPr txBox="1">
                <a:spLocks noChangeArrowheads="1"/>
              </p:cNvSpPr>
              <p:nvPr/>
            </p:nvSpPr>
            <p:spPr bwMode="auto">
              <a:xfrm>
                <a:off x="3465413" y="3238188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 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endParaRPr lang="en-US" b="1" baseline="-25000" dirty="0" smtClean="0">
                  <a:latin typeface="+mj-lt"/>
                </a:endParaRPr>
              </a:p>
            </p:txBody>
          </p:sp>
          <p:sp>
            <p:nvSpPr>
              <p:cNvPr id="30" name="Text Box 85"/>
              <p:cNvSpPr txBox="1">
                <a:spLocks noChangeArrowheads="1"/>
              </p:cNvSpPr>
              <p:nvPr/>
            </p:nvSpPr>
            <p:spPr bwMode="auto">
              <a:xfrm>
                <a:off x="2504378" y="3691194"/>
                <a:ext cx="577020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                 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endParaRPr lang="en-US" b="1" baseline="-25000" dirty="0" smtClean="0">
                  <a:latin typeface="+mj-lt"/>
                </a:endParaRPr>
              </a:p>
            </p:txBody>
          </p:sp>
          <p:sp>
            <p:nvSpPr>
              <p:cNvPr id="32" name="Text Box 85"/>
              <p:cNvSpPr txBox="1">
                <a:spLocks noChangeArrowheads="1"/>
              </p:cNvSpPr>
              <p:nvPr/>
            </p:nvSpPr>
            <p:spPr bwMode="auto">
              <a:xfrm>
                <a:off x="4778964" y="3699359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/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baseline="-25000" dirty="0" smtClean="0">
                    <a:latin typeface="+mj-lt"/>
                  </a:rPr>
                  <a:t>      </a:t>
                </a:r>
                <a:r>
                  <a:rPr lang="en-US" b="1" dirty="0" err="1" smtClean="0"/>
                  <a:t>I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       </a:t>
                </a:r>
                <a:r>
                  <a:rPr lang="en-US" b="1" i="1" dirty="0" smtClean="0">
                    <a:latin typeface="+mj-lt"/>
                  </a:rPr>
                  <a:t>1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186240" y="3195081"/>
                <a:ext cx="4303552" cy="8640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3425217" y="5126410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 </a:t>
            </a:r>
            <a:r>
              <a:rPr lang="de-DE" sz="1400" b="1" dirty="0" smtClean="0">
                <a:solidFill>
                  <a:srgbClr val="FF0000"/>
                </a:solidFill>
                <a:latin typeface="MT Extra" pitchFamily="18" charset="2"/>
              </a:rPr>
              <a:t>a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f </a:t>
            </a:r>
            <a:r>
              <a:rPr lang="de-DE" sz="1400" b="1" dirty="0" smtClean="0">
                <a:solidFill>
                  <a:srgbClr val="FF0000"/>
                </a:solidFill>
              </a:rPr>
              <a:t>)  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- 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</a:rPr>
              <a:t>)   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83"/>
          <p:cNvSpPr txBox="1">
            <a:spLocks noChangeArrowheads="1"/>
          </p:cNvSpPr>
          <p:nvPr/>
        </p:nvSpPr>
        <p:spPr bwMode="auto">
          <a:xfrm>
            <a:off x="616261" y="5120049"/>
            <a:ext cx="3348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US" sz="1400" b="1" dirty="0" smtClean="0">
                <a:latin typeface="Symbol" pitchFamily="18" charset="2"/>
              </a:rPr>
              <a:t>w</a:t>
            </a:r>
            <a:r>
              <a:rPr lang="en-US" sz="1400" b="1" baseline="-25000" dirty="0" smtClean="0"/>
              <a:t>1</a:t>
            </a:r>
            <a:r>
              <a:rPr lang="en-US" sz="1400" b="1" dirty="0" smtClean="0">
                <a:latin typeface="+mj-lt"/>
              </a:rPr>
              <a:t>I</a:t>
            </a:r>
            <a:r>
              <a:rPr lang="en-US" sz="1400" b="1" baseline="-25000" dirty="0" smtClean="0">
                <a:latin typeface="+mj-lt"/>
              </a:rPr>
              <a:t>y  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</a:p>
        </p:txBody>
      </p:sp>
      <p:sp>
        <p:nvSpPr>
          <p:cNvPr id="38" name="Text Box 83"/>
          <p:cNvSpPr txBox="1">
            <a:spLocks noChangeArrowheads="1"/>
          </p:cNvSpPr>
          <p:nvPr/>
        </p:nvSpPr>
        <p:spPr bwMode="auto">
          <a:xfrm>
            <a:off x="3475551" y="5496001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 </a:t>
            </a:r>
            <a:r>
              <a:rPr lang="de-DE" sz="1400" b="1" dirty="0" smtClean="0">
                <a:solidFill>
                  <a:srgbClr val="FF0000"/>
                </a:solidFill>
                <a:latin typeface="MT Extra" pitchFamily="18" charset="2"/>
              </a:rPr>
              <a:t>a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f </a:t>
            </a:r>
            <a:r>
              <a:rPr lang="de-DE" sz="1400" b="1" dirty="0" smtClean="0">
                <a:solidFill>
                  <a:srgbClr val="FF0000"/>
                </a:solidFill>
              </a:rPr>
              <a:t>) 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+  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</a:rPr>
              <a:t>)   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552295" y="5466780"/>
            <a:ext cx="3236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US" sz="1400" b="1" dirty="0" smtClean="0">
                <a:latin typeface="Symbol" pitchFamily="18" charset="2"/>
              </a:rPr>
              <a:t>w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S</a:t>
            </a:r>
            <a:r>
              <a:rPr lang="en-US" sz="1400" b="1" baseline="-25000" dirty="0" smtClean="0">
                <a:latin typeface="+mj-lt"/>
              </a:rPr>
              <a:t>y   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states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/>
              <a:t>linear combination of basis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         </a:t>
            </a:r>
            <a:r>
              <a:rPr lang="de-DE" b="1" dirty="0" smtClean="0">
                <a:latin typeface="+mn-lt"/>
              </a:rPr>
              <a:t>e.g.   </a:t>
            </a:r>
            <a:r>
              <a:rPr lang="de-DE" b="1" dirty="0" smtClean="0">
                <a:latin typeface="Symbol" pitchFamily="18" charset="2"/>
              </a:rPr>
              <a:t>F  = 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" grpId="0"/>
      <p:bldP spid="13" grpId="0"/>
      <p:bldP spid="14" grpId="0"/>
      <p:bldP spid="17" grpId="0"/>
      <p:bldP spid="24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4238384" y="2444435"/>
            <a:ext cx="804396" cy="796705"/>
            <a:chOff x="4156903" y="2444435"/>
            <a:chExt cx="804396" cy="796705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156903" y="2444435"/>
              <a:ext cx="804396" cy="796705"/>
              <a:chOff x="4156903" y="2444435"/>
              <a:chExt cx="804396" cy="796705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4725909" y="2444435"/>
                <a:ext cx="235390" cy="7967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  <a:alpha val="2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54" name="Gerade Verbindung mit Pfeil 53"/>
              <p:cNvCxnSpPr/>
              <p:nvPr/>
            </p:nvCxnSpPr>
            <p:spPr>
              <a:xfrm>
                <a:off x="4156903" y="2950984"/>
                <a:ext cx="731968" cy="244890"/>
              </a:xfrm>
              <a:prstGeom prst="straightConnector1">
                <a:avLst/>
              </a:prstGeom>
              <a:ln w="34925">
                <a:solidFill>
                  <a:schemeClr val="accent1">
                    <a:lumMod val="75000"/>
                    <a:alpha val="24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Gerade Verbindung mit Pfeil 51"/>
            <p:cNvCxnSpPr>
              <a:endCxn id="19" idx="0"/>
            </p:cNvCxnSpPr>
            <p:nvPr/>
          </p:nvCxnSpPr>
          <p:spPr>
            <a:xfrm flipV="1">
              <a:off x="4229331" y="2498174"/>
              <a:ext cx="726201" cy="407542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  <a:alpha val="2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Different Views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21942" y="547979"/>
            <a:ext cx="2796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Macroscopic View</a:t>
            </a:r>
            <a:endParaRPr lang="en-US" b="1" dirty="0"/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492102" y="565735"/>
            <a:ext cx="2796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          Quantum View</a:t>
            </a:r>
            <a:endParaRPr lang="en-US" b="1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rot="16200000">
            <a:off x="3954520" y="2023710"/>
            <a:ext cx="377825" cy="381000"/>
            <a:chOff x="4116" y="3511"/>
            <a:chExt cx="315" cy="240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4116" y="3511"/>
              <a:ext cx="232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278" y="3594"/>
              <a:ext cx="153" cy="10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263" y="3585"/>
              <a:ext cx="7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4344" y="3522"/>
              <a:ext cx="24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113145" y="1864959"/>
            <a:ext cx="2254250" cy="2132013"/>
            <a:chOff x="3962" y="242"/>
            <a:chExt cx="1420" cy="1343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4046" y="242"/>
              <a:ext cx="1336" cy="1140"/>
              <a:chOff x="304" y="127"/>
              <a:chExt cx="1336" cy="1140"/>
            </a:xfrm>
          </p:grpSpPr>
          <p:sp>
            <p:nvSpPr>
              <p:cNvPr id="27" name="Line 63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" name="Line 65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" name="Text Box 66"/>
              <p:cNvSpPr txBox="1">
                <a:spLocks noChangeArrowheads="1"/>
              </p:cNvSpPr>
              <p:nvPr/>
            </p:nvSpPr>
            <p:spPr bwMode="auto">
              <a:xfrm>
                <a:off x="936" y="127"/>
                <a:ext cx="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z</a:t>
                </a:r>
              </a:p>
            </p:txBody>
          </p:sp>
          <p:sp>
            <p:nvSpPr>
              <p:cNvPr id="31" name="Text Box 67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x</a:t>
                </a:r>
              </a:p>
            </p:txBody>
          </p:sp>
          <p:sp>
            <p:nvSpPr>
              <p:cNvPr id="32" name="Text Box 68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y</a:t>
                </a:r>
              </a:p>
            </p:txBody>
          </p:sp>
        </p:grpSp>
        <p:sp>
          <p:nvSpPr>
            <p:cNvPr id="21" name="Line 69"/>
            <p:cNvSpPr>
              <a:spLocks noChangeShapeType="1"/>
            </p:cNvSpPr>
            <p:nvPr/>
          </p:nvSpPr>
          <p:spPr bwMode="auto">
            <a:xfrm>
              <a:off x="4648" y="923"/>
              <a:ext cx="0" cy="50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 flipH="1">
              <a:off x="4166" y="916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 flipH="1">
              <a:off x="4648" y="649"/>
              <a:ext cx="5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Text Box 72"/>
            <p:cNvSpPr txBox="1">
              <a:spLocks noChangeArrowheads="1"/>
            </p:cNvSpPr>
            <p:nvPr/>
          </p:nvSpPr>
          <p:spPr bwMode="auto">
            <a:xfrm>
              <a:off x="4546" y="1431"/>
              <a:ext cx="1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-z</a:t>
              </a:r>
            </a:p>
          </p:txBody>
        </p:sp>
        <p:sp>
          <p:nvSpPr>
            <p:cNvPr id="25" name="Text Box 73"/>
            <p:cNvSpPr txBox="1">
              <a:spLocks noChangeArrowheads="1"/>
            </p:cNvSpPr>
            <p:nvPr/>
          </p:nvSpPr>
          <p:spPr bwMode="auto">
            <a:xfrm>
              <a:off x="3962" y="847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-x</a:t>
              </a:r>
            </a:p>
          </p:txBody>
        </p:sp>
        <p:sp>
          <p:nvSpPr>
            <p:cNvPr id="26" name="Text Box 74"/>
            <p:cNvSpPr txBox="1">
              <a:spLocks noChangeArrowheads="1"/>
            </p:cNvSpPr>
            <p:nvPr/>
          </p:nvSpPr>
          <p:spPr bwMode="auto">
            <a:xfrm>
              <a:off x="5189" y="514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-y</a:t>
              </a:r>
            </a:p>
          </p:txBody>
        </p:sp>
      </p:grpSp>
      <p:sp>
        <p:nvSpPr>
          <p:cNvPr id="16" name="Arc 75"/>
          <p:cNvSpPr>
            <a:spLocks/>
          </p:cNvSpPr>
          <p:nvPr/>
        </p:nvSpPr>
        <p:spPr bwMode="auto">
          <a:xfrm rot="13020293">
            <a:off x="3327458" y="3058759"/>
            <a:ext cx="169863" cy="1841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Arc 76"/>
          <p:cNvSpPr>
            <a:spLocks/>
          </p:cNvSpPr>
          <p:nvPr/>
        </p:nvSpPr>
        <p:spPr bwMode="auto">
          <a:xfrm rot="16200000">
            <a:off x="3462522" y="2625498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Arc 77"/>
          <p:cNvSpPr>
            <a:spLocks/>
          </p:cNvSpPr>
          <p:nvPr/>
        </p:nvSpPr>
        <p:spPr bwMode="auto">
          <a:xfrm rot="5040847">
            <a:off x="4892664" y="2984803"/>
            <a:ext cx="354630" cy="273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Arc 78"/>
          <p:cNvSpPr>
            <a:spLocks/>
          </p:cNvSpPr>
          <p:nvPr/>
        </p:nvSpPr>
        <p:spPr bwMode="auto">
          <a:xfrm rot="1245359">
            <a:off x="4905725" y="2522487"/>
            <a:ext cx="18256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2954175" y="1388381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             B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0 </a:t>
            </a:r>
            <a:r>
              <a:rPr lang="en-US" sz="1400" b="1" dirty="0" smtClean="0">
                <a:solidFill>
                  <a:srgbClr val="FF3300"/>
                </a:solidFill>
              </a:rPr>
              <a:t> evolution</a:t>
            </a:r>
          </a:p>
          <a:p>
            <a:r>
              <a:rPr lang="de-DE" sz="1400" b="1" dirty="0">
                <a:latin typeface="Symbol" pitchFamily="18" charset="2"/>
              </a:rPr>
              <a:t>Dw  </a:t>
            </a:r>
            <a:r>
              <a:rPr lang="de-DE" sz="1400" b="1" dirty="0"/>
              <a:t>t  </a:t>
            </a:r>
            <a:endParaRPr lang="de-DE" sz="1400" b="1" dirty="0">
              <a:latin typeface="Symbol" pitchFamily="18" charset="2"/>
            </a:endParaRPr>
          </a:p>
        </p:txBody>
      </p:sp>
      <p:sp>
        <p:nvSpPr>
          <p:cNvPr id="34" name="Text Box 86"/>
          <p:cNvSpPr txBox="1">
            <a:spLocks noChangeArrowheads="1"/>
          </p:cNvSpPr>
          <p:nvPr/>
        </p:nvSpPr>
        <p:spPr bwMode="auto">
          <a:xfrm>
            <a:off x="7938" y="3244845"/>
            <a:ext cx="2574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+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+  </a:t>
            </a:r>
            <a:r>
              <a:rPr lang="de-DE" sz="1400" b="1" dirty="0"/>
              <a:t>exp(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i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</a:t>
            </a: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0" y="2940045"/>
            <a:ext cx="263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>
                <a:latin typeface="Symbol" pitchFamily="18" charset="2"/>
              </a:rPr>
              <a:t>-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>
                <a:latin typeface="Symbol" pitchFamily="18" charset="2"/>
              </a:rPr>
              <a:t>- </a:t>
            </a:r>
            <a:r>
              <a:rPr lang="de-DE" sz="1400" b="1" dirty="0"/>
              <a:t>exp(  i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</a:t>
            </a:r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0" y="1782160"/>
            <a:ext cx="324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x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x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M</a:t>
            </a:r>
            <a:r>
              <a:rPr lang="de-DE" sz="1400" b="1" baseline="-25000" dirty="0"/>
              <a:t>y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  </a:t>
            </a:r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2086143"/>
            <a:ext cx="316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y    </a:t>
            </a:r>
            <a:r>
              <a:rPr lang="de-DE" sz="1400" b="1" dirty="0">
                <a:latin typeface="MT Extra" pitchFamily="18" charset="2"/>
              </a:rPr>
              <a:t>a </a:t>
            </a:r>
            <a:r>
              <a:rPr lang="de-DE" sz="1400" b="1" dirty="0"/>
              <a:t>M</a:t>
            </a:r>
            <a:r>
              <a:rPr lang="de-DE" sz="1400" b="1" baseline="-25000" dirty="0"/>
              <a:t>y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M</a:t>
            </a:r>
            <a:r>
              <a:rPr lang="de-DE" sz="1400" b="1" baseline="-25000" dirty="0"/>
              <a:t>x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  </a:t>
            </a:r>
          </a:p>
        </p:txBody>
      </p:sp>
      <p:cxnSp>
        <p:nvCxnSpPr>
          <p:cNvPr id="39" name="Gerade Verbindung mit Pfeil 38"/>
          <p:cNvCxnSpPr>
            <a:endCxn id="19" idx="1"/>
          </p:cNvCxnSpPr>
          <p:nvPr/>
        </p:nvCxnSpPr>
        <p:spPr>
          <a:xfrm rot="5400000" flipH="1" flipV="1">
            <a:off x="4555639" y="2440981"/>
            <a:ext cx="129372" cy="836311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199176" y="894920"/>
            <a:ext cx="3240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/>
              <a:t>M</a:t>
            </a:r>
            <a:r>
              <a:rPr lang="de-DE" sz="1400" b="1" baseline="-25000" dirty="0" err="1"/>
              <a:t>x</a:t>
            </a:r>
            <a:r>
              <a:rPr lang="de-DE" sz="1400" b="1" dirty="0" smtClean="0">
                <a:latin typeface="Monotype Corsiva" pitchFamily="66" charset="0"/>
              </a:rPr>
              <a:t>,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>
                <a:latin typeface="Symbol" pitchFamily="18" charset="2"/>
              </a:rPr>
              <a:t>,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z</a:t>
            </a:r>
            <a:r>
              <a:rPr lang="en-US" sz="1400" b="1" dirty="0" smtClean="0"/>
              <a:t>components of macroscopic  magnetization   </a:t>
            </a:r>
            <a:endParaRPr lang="en-US" sz="1400" b="1" dirty="0"/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5069940" y="949240"/>
            <a:ext cx="3240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>
                <a:latin typeface="Monotype Corsiva" pitchFamily="66" charset="0"/>
              </a:rPr>
              <a:t>,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>
                <a:latin typeface="Symbol" pitchFamily="18" charset="2"/>
              </a:rPr>
              <a:t>,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en-US" sz="1400" b="1" dirty="0" smtClean="0"/>
              <a:t>operators of components of macroscopic  magnetization   </a:t>
            </a:r>
            <a:endParaRPr lang="en-US" sz="1400" b="1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5739897" y="1727840"/>
            <a:ext cx="3240088" cy="1803698"/>
            <a:chOff x="5739897" y="1727840"/>
            <a:chExt cx="3240088" cy="1803698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5739897" y="1727840"/>
              <a:ext cx="3240087" cy="1803698"/>
              <a:chOff x="5739897" y="1727840"/>
              <a:chExt cx="3240087" cy="1803698"/>
            </a:xfrm>
          </p:grpSpPr>
          <p:sp>
            <p:nvSpPr>
              <p:cNvPr id="45" name="Text Box 86"/>
              <p:cNvSpPr txBox="1">
                <a:spLocks noChangeArrowheads="1"/>
              </p:cNvSpPr>
              <p:nvPr/>
            </p:nvSpPr>
            <p:spPr bwMode="auto">
              <a:xfrm>
                <a:off x="5756888" y="3226738"/>
                <a:ext cx="25749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  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</a:t>
                </a:r>
                <a:r>
                  <a:rPr lang="de-DE" sz="1400" b="1" dirty="0"/>
                  <a:t>exp( </a:t>
                </a:r>
                <a:r>
                  <a:rPr lang="de-DE" sz="1400" b="1" dirty="0">
                    <a:solidFill>
                      <a:srgbClr val="FF3300"/>
                    </a:solidFill>
                    <a:latin typeface="Symbol" pitchFamily="18" charset="2"/>
                  </a:rPr>
                  <a:t>-</a:t>
                </a:r>
                <a:r>
                  <a:rPr lang="de-DE" sz="1400" b="1" dirty="0"/>
                  <a:t> i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</a:t>
                </a:r>
              </a:p>
            </p:txBody>
          </p:sp>
          <p:sp>
            <p:nvSpPr>
              <p:cNvPr id="46" name="Text Box 87"/>
              <p:cNvSpPr txBox="1">
                <a:spLocks noChangeArrowheads="1"/>
              </p:cNvSpPr>
              <p:nvPr/>
            </p:nvSpPr>
            <p:spPr bwMode="auto">
              <a:xfrm>
                <a:off x="5767058" y="2903832"/>
                <a:ext cx="26368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>
                    <a:latin typeface="Symbol" pitchFamily="18" charset="2"/>
                  </a:rPr>
                  <a:t>- 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 smtClean="0"/>
                  <a:t>I</a:t>
                </a:r>
                <a:r>
                  <a:rPr lang="de-DE" sz="1400" b="1" baseline="-25000" dirty="0" smtClean="0">
                    <a:latin typeface="Symbol" pitchFamily="18" charset="2"/>
                  </a:rPr>
                  <a:t>- </a:t>
                </a:r>
                <a:r>
                  <a:rPr lang="de-DE" sz="1400" b="1" dirty="0"/>
                  <a:t>exp(  i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</a:t>
                </a:r>
              </a:p>
            </p:txBody>
          </p:sp>
          <p:sp>
            <p:nvSpPr>
              <p:cNvPr id="47" name="Text Box 83"/>
              <p:cNvSpPr txBox="1">
                <a:spLocks noChangeArrowheads="1"/>
              </p:cNvSpPr>
              <p:nvPr/>
            </p:nvSpPr>
            <p:spPr bwMode="auto">
              <a:xfrm>
                <a:off x="5739897" y="1727840"/>
                <a:ext cx="324008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/>
                  <a:t>cos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 </a:t>
                </a:r>
                <a:r>
                  <a:rPr lang="de-DE" sz="1400" b="1" dirty="0">
                    <a:latin typeface="Symbol" pitchFamily="18" charset="2"/>
                  </a:rPr>
                  <a:t>+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dirty="0"/>
                  <a:t>sin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  </a:t>
                </a:r>
              </a:p>
            </p:txBody>
          </p:sp>
          <p:sp>
            <p:nvSpPr>
              <p:cNvPr id="48" name="Text Box 84"/>
              <p:cNvSpPr txBox="1">
                <a:spLocks noChangeArrowheads="1"/>
              </p:cNvSpPr>
              <p:nvPr/>
            </p:nvSpPr>
            <p:spPr bwMode="auto">
              <a:xfrm>
                <a:off x="5739897" y="2031823"/>
                <a:ext cx="31623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dirty="0">
                    <a:latin typeface="MT Extra" pitchFamily="18" charset="2"/>
                  </a:rPr>
                  <a:t>a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dirty="0"/>
                  <a:t>cos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 </a:t>
                </a:r>
                <a:r>
                  <a:rPr lang="de-DE" sz="1400" b="1" dirty="0">
                    <a:solidFill>
                      <a:srgbClr val="FF3300"/>
                    </a:solidFill>
                    <a:latin typeface="Symbol" pitchFamily="18" charset="2"/>
                  </a:rPr>
                  <a:t>-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/>
                  <a:t>sin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  </a:t>
                </a:r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5739898" y="2624133"/>
              <a:ext cx="3240087" cy="328661"/>
              <a:chOff x="0" y="2361582"/>
              <a:chExt cx="3240087" cy="328661"/>
            </a:xfrm>
          </p:grpSpPr>
          <p:sp>
            <p:nvSpPr>
              <p:cNvPr id="59" name="Text Box 83"/>
              <p:cNvSpPr txBox="1">
                <a:spLocks noChangeArrowheads="1"/>
              </p:cNvSpPr>
              <p:nvPr/>
            </p:nvSpPr>
            <p:spPr bwMode="auto">
              <a:xfrm>
                <a:off x="0" y="2361582"/>
                <a:ext cx="32400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 </a:t>
                </a:r>
                <a:r>
                  <a:rPr lang="de-DE" sz="1400" b="1" dirty="0" smtClean="0">
                    <a:latin typeface="Monotype Corsiva" pitchFamily="66" charset="0"/>
                  </a:rPr>
                  <a:t>= 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smtClean="0">
                    <a:latin typeface="Symbol" pitchFamily="18" charset="2"/>
                  </a:rPr>
                  <a:t> + i 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endParaRPr lang="en-US" sz="1400" b="1" dirty="0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1325270" y="238246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000000"/>
                    </a:solidFill>
                  </a:rPr>
                  <a:t>,   I</a:t>
                </a:r>
                <a:r>
                  <a:rPr lang="de-DE" sz="1400" b="1" baseline="-25000" dirty="0" smtClean="0">
                    <a:solidFill>
                      <a:srgbClr val="000000"/>
                    </a:solidFill>
                  </a:rPr>
                  <a:t>-   </a:t>
                </a:r>
                <a:r>
                  <a:rPr lang="de-DE" sz="1400" b="1" dirty="0" smtClean="0">
                    <a:solidFill>
                      <a:srgbClr val="000000"/>
                    </a:solidFill>
                    <a:latin typeface="Monotype Corsiva" pitchFamily="66" charset="0"/>
                  </a:rPr>
                  <a:t>=  </a:t>
                </a:r>
                <a:r>
                  <a:rPr lang="de-DE" sz="1400" b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="1" baseline="-2500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de-DE" sz="1400" b="1" dirty="0" smtClean="0">
                    <a:solidFill>
                      <a:srgbClr val="000000"/>
                    </a:solidFill>
                    <a:latin typeface="Symbol" pitchFamily="18" charset="2"/>
                  </a:rPr>
                  <a:t>- i  </a:t>
                </a:r>
                <a:r>
                  <a:rPr lang="de-DE" sz="1400" b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="1" baseline="-25000" dirty="0" err="1" smtClean="0">
                    <a:solidFill>
                      <a:srgbClr val="000000"/>
                    </a:solidFill>
                  </a:rPr>
                  <a:t>y</a:t>
                </a:r>
                <a:endParaRPr lang="de-DE" dirty="0"/>
              </a:p>
            </p:txBody>
          </p:sp>
        </p:grpSp>
      </p:grpSp>
      <p:grpSp>
        <p:nvGrpSpPr>
          <p:cNvPr id="62" name="Gruppieren 61"/>
          <p:cNvGrpSpPr/>
          <p:nvPr/>
        </p:nvGrpSpPr>
        <p:grpSpPr>
          <a:xfrm>
            <a:off x="0" y="2633187"/>
            <a:ext cx="3240087" cy="319608"/>
            <a:chOff x="0" y="2361582"/>
            <a:chExt cx="3240087" cy="319608"/>
          </a:xfrm>
        </p:grpSpPr>
        <p:sp>
          <p:nvSpPr>
            <p:cNvPr id="63" name="Text Box 83"/>
            <p:cNvSpPr txBox="1">
              <a:spLocks noChangeArrowheads="1"/>
            </p:cNvSpPr>
            <p:nvPr/>
          </p:nvSpPr>
          <p:spPr bwMode="auto">
            <a:xfrm>
              <a:off x="0" y="2361582"/>
              <a:ext cx="32400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1" dirty="0" smtClean="0"/>
                <a:t>M</a:t>
              </a:r>
              <a:r>
                <a:rPr lang="de-DE" sz="1400" b="1" baseline="-25000" dirty="0" smtClean="0"/>
                <a:t>+   </a:t>
              </a:r>
              <a:r>
                <a:rPr lang="de-DE" sz="1400" b="1" dirty="0" smtClean="0">
                  <a:latin typeface="Monotype Corsiva" pitchFamily="66" charset="0"/>
                </a:rPr>
                <a:t>=  </a:t>
              </a:r>
              <a:r>
                <a:rPr lang="de-DE" sz="1400" b="1" dirty="0" err="1" smtClean="0"/>
                <a:t>M</a:t>
              </a:r>
              <a:r>
                <a:rPr lang="de-DE" sz="1400" b="1" baseline="-25000" dirty="0" err="1" smtClean="0"/>
                <a:t>x</a:t>
              </a:r>
              <a:r>
                <a:rPr lang="de-DE" sz="1400" b="1" dirty="0" smtClean="0">
                  <a:latin typeface="Symbol" pitchFamily="18" charset="2"/>
                </a:rPr>
                <a:t> + i  </a:t>
              </a:r>
              <a:r>
                <a:rPr lang="de-DE" sz="1400" b="1" dirty="0" err="1" smtClean="0"/>
                <a:t>M</a:t>
              </a:r>
              <a:r>
                <a:rPr lang="de-DE" sz="1400" b="1" baseline="-25000" dirty="0" err="1" smtClean="0"/>
                <a:t>y</a:t>
              </a:r>
              <a:endParaRPr lang="en-US" sz="1400" b="1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515392" y="2373413"/>
              <a:ext cx="16818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,   M</a:t>
              </a:r>
              <a:r>
                <a:rPr lang="de-DE" sz="1400" b="1" baseline="-25000" dirty="0" smtClean="0">
                  <a:solidFill>
                    <a:srgbClr val="000000"/>
                  </a:solidFill>
                </a:rPr>
                <a:t>-   </a:t>
              </a:r>
              <a:r>
                <a:rPr lang="de-DE" sz="1400" b="1" dirty="0" smtClean="0">
                  <a:solidFill>
                    <a:srgbClr val="000000"/>
                  </a:solidFill>
                  <a:latin typeface="Monotype Corsiva" pitchFamily="66" charset="0"/>
                </a:rPr>
                <a:t>=  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M</a:t>
              </a:r>
              <a:r>
                <a:rPr lang="de-DE" sz="1400" b="1" baseline="-25000" dirty="0" err="1" smtClean="0">
                  <a:solidFill>
                    <a:srgbClr val="000000"/>
                  </a:solidFill>
                </a:rPr>
                <a:t>x</a:t>
              </a:r>
              <a:r>
                <a:rPr lang="de-DE" sz="1400" b="1" dirty="0" smtClean="0">
                  <a:solidFill>
                    <a:srgbClr val="000000"/>
                  </a:solidFill>
                  <a:latin typeface="Symbol" pitchFamily="18" charset="2"/>
                </a:rPr>
                <a:t>- i  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M</a:t>
              </a:r>
              <a:r>
                <a:rPr lang="de-DE" sz="1400" b="1" baseline="-25000" dirty="0" err="1" smtClean="0">
                  <a:solidFill>
                    <a:srgbClr val="000000"/>
                  </a:solidFill>
                </a:rPr>
                <a:t>y</a:t>
              </a:r>
              <a:endParaRPr lang="de-DE" dirty="0"/>
            </a:p>
          </p:txBody>
        </p:sp>
      </p:grp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14287" y="5644295"/>
            <a:ext cx="285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z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M</a:t>
            </a:r>
            <a:r>
              <a:rPr lang="de-DE" sz="1400" b="1" baseline="-25000" dirty="0"/>
              <a:t>y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0" y="6053637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y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y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M</a:t>
            </a:r>
            <a:r>
              <a:rPr lang="de-DE" sz="1400" b="1" baseline="-25000" dirty="0"/>
              <a:t>z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grpSp>
        <p:nvGrpSpPr>
          <p:cNvPr id="69" name="Group 42"/>
          <p:cNvGrpSpPr>
            <a:grpSpLocks/>
          </p:cNvGrpSpPr>
          <p:nvPr/>
        </p:nvGrpSpPr>
        <p:grpSpPr bwMode="auto">
          <a:xfrm>
            <a:off x="3387553" y="4430988"/>
            <a:ext cx="2254250" cy="2157412"/>
            <a:chOff x="3962" y="226"/>
            <a:chExt cx="1420" cy="1359"/>
          </a:xfrm>
        </p:grpSpPr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4046" y="226"/>
              <a:ext cx="1336" cy="1156"/>
              <a:chOff x="304" y="111"/>
              <a:chExt cx="1336" cy="1156"/>
            </a:xfrm>
          </p:grpSpPr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 Box 47"/>
              <p:cNvSpPr txBox="1">
                <a:spLocks noChangeArrowheads="1"/>
              </p:cNvSpPr>
              <p:nvPr/>
            </p:nvSpPr>
            <p:spPr bwMode="auto">
              <a:xfrm>
                <a:off x="888" y="111"/>
                <a:ext cx="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z</a:t>
                </a:r>
              </a:p>
            </p:txBody>
          </p:sp>
          <p:sp>
            <p:nvSpPr>
              <p:cNvPr id="85" name="Text Box 48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/>
                  <a:t>x</a:t>
                </a:r>
              </a:p>
            </p:txBody>
          </p:sp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/>
                  <a:t>y</a:t>
                </a:r>
              </a:p>
            </p:txBody>
          </p:sp>
        </p:grp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4648" y="923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51"/>
            <p:cNvSpPr>
              <a:spLocks noChangeShapeType="1"/>
            </p:cNvSpPr>
            <p:nvPr/>
          </p:nvSpPr>
          <p:spPr bwMode="auto">
            <a:xfrm flipH="1">
              <a:off x="4166" y="916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52"/>
            <p:cNvSpPr>
              <a:spLocks noChangeShapeType="1"/>
            </p:cNvSpPr>
            <p:nvPr/>
          </p:nvSpPr>
          <p:spPr bwMode="auto">
            <a:xfrm flipH="1">
              <a:off x="4648" y="649"/>
              <a:ext cx="511" cy="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Text Box 53"/>
            <p:cNvSpPr txBox="1">
              <a:spLocks noChangeArrowheads="1"/>
            </p:cNvSpPr>
            <p:nvPr/>
          </p:nvSpPr>
          <p:spPr bwMode="auto">
            <a:xfrm>
              <a:off x="4546" y="1431"/>
              <a:ext cx="1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-z</a:t>
              </a:r>
            </a:p>
          </p:txBody>
        </p:sp>
        <p:sp>
          <p:nvSpPr>
            <p:cNvPr id="79" name="Text Box 54"/>
            <p:cNvSpPr txBox="1">
              <a:spLocks noChangeArrowheads="1"/>
            </p:cNvSpPr>
            <p:nvPr/>
          </p:nvSpPr>
          <p:spPr bwMode="auto">
            <a:xfrm>
              <a:off x="3962" y="847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-x</a:t>
              </a:r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5173" y="530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-y</a:t>
              </a:r>
            </a:p>
          </p:txBody>
        </p:sp>
      </p:grpSp>
      <p:sp>
        <p:nvSpPr>
          <p:cNvPr id="70" name="Arc 56"/>
          <p:cNvSpPr>
            <a:spLocks/>
          </p:cNvSpPr>
          <p:nvPr/>
        </p:nvSpPr>
        <p:spPr bwMode="auto">
          <a:xfrm rot="15520111">
            <a:off x="3631999" y="5189681"/>
            <a:ext cx="328612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Arc 57"/>
          <p:cNvSpPr>
            <a:spLocks/>
          </p:cNvSpPr>
          <p:nvPr/>
        </p:nvSpPr>
        <p:spPr bwMode="auto">
          <a:xfrm rot="21185460">
            <a:off x="4471596" y="4618943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Arc 58"/>
          <p:cNvSpPr>
            <a:spLocks/>
          </p:cNvSpPr>
          <p:nvPr/>
        </p:nvSpPr>
        <p:spPr bwMode="auto">
          <a:xfrm rot="4970077">
            <a:off x="5362251" y="5620108"/>
            <a:ext cx="328612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Arc 59"/>
          <p:cNvSpPr>
            <a:spLocks/>
          </p:cNvSpPr>
          <p:nvPr/>
        </p:nvSpPr>
        <p:spPr bwMode="auto">
          <a:xfrm rot="10471775">
            <a:off x="4112138" y="6134332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Text Box 79"/>
          <p:cNvSpPr txBox="1">
            <a:spLocks noChangeArrowheads="1"/>
          </p:cNvSpPr>
          <p:nvPr/>
        </p:nvSpPr>
        <p:spPr bwMode="auto">
          <a:xfrm>
            <a:off x="3403608" y="3967874"/>
            <a:ext cx="1985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1 </a:t>
            </a:r>
            <a:r>
              <a:rPr lang="en-US" sz="1400" b="1" dirty="0" smtClean="0">
                <a:solidFill>
                  <a:srgbClr val="FF3300"/>
                </a:solidFill>
              </a:rPr>
              <a:t>  evolution</a:t>
            </a:r>
            <a:r>
              <a:rPr lang="en-US" sz="1400" b="1" dirty="0" smtClean="0"/>
              <a:t>     x-pulse </a:t>
            </a:r>
          </a:p>
          <a:p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 =  </a:t>
            </a:r>
            <a:r>
              <a:rPr lang="de-DE" sz="1400" b="1" dirty="0">
                <a:latin typeface="Symbol" pitchFamily="18" charset="2"/>
              </a:rPr>
              <a:t>w</a:t>
            </a:r>
            <a:r>
              <a:rPr lang="de-DE" sz="1400" b="1" baseline="-25000" dirty="0">
                <a:latin typeface="Symbol" pitchFamily="18" charset="2"/>
              </a:rPr>
              <a:t>1</a:t>
            </a:r>
            <a:r>
              <a:rPr lang="de-DE" sz="1400" b="1" dirty="0" err="1"/>
              <a:t>t</a:t>
            </a:r>
            <a:r>
              <a:rPr lang="de-DE" sz="1400" b="1" baseline="-25000" dirty="0" err="1"/>
              <a:t>pulse</a:t>
            </a:r>
            <a:endParaRPr lang="de-DE" sz="1400" b="1" dirty="0"/>
          </a:p>
        </p:txBody>
      </p:sp>
      <p:grpSp>
        <p:nvGrpSpPr>
          <p:cNvPr id="89" name="Group 2"/>
          <p:cNvGrpSpPr>
            <a:grpSpLocks/>
          </p:cNvGrpSpPr>
          <p:nvPr/>
        </p:nvGrpSpPr>
        <p:grpSpPr bwMode="auto">
          <a:xfrm rot="21244871">
            <a:off x="3536734" y="5698005"/>
            <a:ext cx="377825" cy="381000"/>
            <a:chOff x="4116" y="3511"/>
            <a:chExt cx="315" cy="240"/>
          </a:xfrm>
        </p:grpSpPr>
        <p:sp>
          <p:nvSpPr>
            <p:cNvPr id="90" name="Oval 3"/>
            <p:cNvSpPr>
              <a:spLocks noChangeArrowheads="1"/>
            </p:cNvSpPr>
            <p:nvPr/>
          </p:nvSpPr>
          <p:spPr bwMode="auto">
            <a:xfrm>
              <a:off x="4116" y="3511"/>
              <a:ext cx="232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4278" y="3594"/>
              <a:ext cx="153" cy="10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>
              <a:off x="4263" y="3585"/>
              <a:ext cx="7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6"/>
            <p:cNvSpPr>
              <a:spLocks noChangeShapeType="1"/>
            </p:cNvSpPr>
            <p:nvPr/>
          </p:nvSpPr>
          <p:spPr bwMode="auto">
            <a:xfrm flipV="1">
              <a:off x="4344" y="3522"/>
              <a:ext cx="24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" name="Gruppieren 93"/>
          <p:cNvGrpSpPr/>
          <p:nvPr/>
        </p:nvGrpSpPr>
        <p:grpSpPr>
          <a:xfrm rot="20013709">
            <a:off x="4376275" y="4764026"/>
            <a:ext cx="804396" cy="909330"/>
            <a:chOff x="4156903" y="2331810"/>
            <a:chExt cx="804396" cy="909330"/>
          </a:xfrm>
        </p:grpSpPr>
        <p:grpSp>
          <p:nvGrpSpPr>
            <p:cNvPr id="95" name="Gruppieren 94"/>
            <p:cNvGrpSpPr/>
            <p:nvPr/>
          </p:nvGrpSpPr>
          <p:grpSpPr>
            <a:xfrm>
              <a:off x="4156903" y="2444435"/>
              <a:ext cx="804396" cy="796705"/>
              <a:chOff x="4156903" y="2444435"/>
              <a:chExt cx="804396" cy="796705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4725909" y="2444435"/>
                <a:ext cx="235390" cy="7967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  <a:alpha val="2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mit Pfeil 97"/>
              <p:cNvCxnSpPr/>
              <p:nvPr/>
            </p:nvCxnSpPr>
            <p:spPr>
              <a:xfrm>
                <a:off x="4156903" y="2950984"/>
                <a:ext cx="731968" cy="244890"/>
              </a:xfrm>
              <a:prstGeom prst="straightConnector1">
                <a:avLst/>
              </a:prstGeom>
              <a:ln w="34925">
                <a:solidFill>
                  <a:schemeClr val="accent1">
                    <a:lumMod val="75000"/>
                    <a:alpha val="24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Gerade Verbindung mit Pfeil 95"/>
            <p:cNvCxnSpPr>
              <a:endCxn id="97" idx="0"/>
            </p:cNvCxnSpPr>
            <p:nvPr/>
          </p:nvCxnSpPr>
          <p:spPr>
            <a:xfrm rot="6986291" flipH="1" flipV="1">
              <a:off x="4193202" y="2502750"/>
              <a:ext cx="686532" cy="344652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  <a:alpha val="2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Gerade Verbindung mit Pfeil 98"/>
          <p:cNvCxnSpPr/>
          <p:nvPr/>
        </p:nvCxnSpPr>
        <p:spPr>
          <a:xfrm rot="3813709" flipH="1" flipV="1">
            <a:off x="4718602" y="4867308"/>
            <a:ext cx="129372" cy="836311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85"/>
          <p:cNvSpPr txBox="1">
            <a:spLocks noChangeArrowheads="1"/>
          </p:cNvSpPr>
          <p:nvPr/>
        </p:nvSpPr>
        <p:spPr bwMode="auto">
          <a:xfrm>
            <a:off x="273188" y="5307080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x-pulse</a:t>
            </a:r>
            <a:endParaRPr lang="en-US" sz="1400" b="1" dirty="0"/>
          </a:p>
        </p:txBody>
      </p:sp>
      <p:sp>
        <p:nvSpPr>
          <p:cNvPr id="103" name="Text Box 85"/>
          <p:cNvSpPr txBox="1">
            <a:spLocks noChangeArrowheads="1"/>
          </p:cNvSpPr>
          <p:nvPr/>
        </p:nvSpPr>
        <p:spPr bwMode="auto">
          <a:xfrm>
            <a:off x="209814" y="4052503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y-pulse</a:t>
            </a:r>
            <a:endParaRPr lang="en-US" sz="1400" b="1" dirty="0"/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0" y="4430830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z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+ M</a:t>
            </a:r>
            <a:r>
              <a:rPr lang="de-DE" sz="1400" b="1" baseline="-25000" dirty="0"/>
              <a:t>x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 </a:t>
            </a:r>
          </a:p>
        </p:txBody>
      </p:sp>
      <p:sp>
        <p:nvSpPr>
          <p:cNvPr id="105" name="Text Box 38"/>
          <p:cNvSpPr txBox="1">
            <a:spLocks noChangeArrowheads="1"/>
          </p:cNvSpPr>
          <p:nvPr/>
        </p:nvSpPr>
        <p:spPr bwMode="auto">
          <a:xfrm>
            <a:off x="0" y="4788998"/>
            <a:ext cx="275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x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/>
              <a:t>M</a:t>
            </a:r>
            <a:r>
              <a:rPr lang="de-DE" sz="1400" b="1" baseline="-25000" dirty="0"/>
              <a:t>x  </a:t>
            </a:r>
            <a:r>
              <a:rPr lang="de-DE" sz="1400" b="1" dirty="0"/>
              <a:t>cos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6" name="Text Box 28"/>
          <p:cNvSpPr txBox="1">
            <a:spLocks noChangeArrowheads="1"/>
          </p:cNvSpPr>
          <p:nvPr/>
        </p:nvSpPr>
        <p:spPr bwMode="auto">
          <a:xfrm>
            <a:off x="5784899" y="5645273"/>
            <a:ext cx="285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7" name="Text Box 40"/>
          <p:cNvSpPr txBox="1">
            <a:spLocks noChangeArrowheads="1"/>
          </p:cNvSpPr>
          <p:nvPr/>
        </p:nvSpPr>
        <p:spPr bwMode="auto">
          <a:xfrm>
            <a:off x="5744975" y="6046539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8" name="Text Box 85"/>
          <p:cNvSpPr txBox="1">
            <a:spLocks noChangeArrowheads="1"/>
          </p:cNvSpPr>
          <p:nvPr/>
        </p:nvSpPr>
        <p:spPr bwMode="auto">
          <a:xfrm>
            <a:off x="6026708" y="5308057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x-pulse</a:t>
            </a:r>
            <a:endParaRPr lang="en-US" sz="1400" b="1" dirty="0"/>
          </a:p>
        </p:txBody>
      </p:sp>
      <p:sp>
        <p:nvSpPr>
          <p:cNvPr id="109" name="Text Box 85"/>
          <p:cNvSpPr txBox="1">
            <a:spLocks noChangeArrowheads="1"/>
          </p:cNvSpPr>
          <p:nvPr/>
        </p:nvSpPr>
        <p:spPr bwMode="auto">
          <a:xfrm>
            <a:off x="6002425" y="4066888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y-pulse</a:t>
            </a:r>
            <a:endParaRPr lang="en-US" sz="1400" b="1" dirty="0"/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5815288" y="44543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+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 </a:t>
            </a:r>
          </a:p>
        </p:txBody>
      </p:sp>
      <p:sp>
        <p:nvSpPr>
          <p:cNvPr id="111" name="Text Box 38"/>
          <p:cNvSpPr txBox="1">
            <a:spLocks noChangeArrowheads="1"/>
          </p:cNvSpPr>
          <p:nvPr/>
        </p:nvSpPr>
        <p:spPr bwMode="auto">
          <a:xfrm>
            <a:off x="5792611" y="4854657"/>
            <a:ext cx="275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/>
              <a:t>cos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50" grpId="0"/>
      <p:bldP spid="70" grpId="0" animBg="1"/>
      <p:bldP spid="71" grpId="0" animBg="1"/>
      <p:bldP spid="72" grpId="0" animBg="1"/>
      <p:bldP spid="73" grpId="0" animBg="1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414730"/>
            <a:ext cx="3314700" cy="2370138"/>
            <a:chOff x="120" y="2871"/>
            <a:chExt cx="2088" cy="122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5" y="3012"/>
              <a:ext cx="284" cy="144"/>
              <a:chOff x="3498" y="1464"/>
              <a:chExt cx="284" cy="144"/>
            </a:xfrm>
          </p:grpSpPr>
          <p:sp>
            <p:nvSpPr>
              <p:cNvPr id="171012" name="Oval 4"/>
              <p:cNvSpPr>
                <a:spLocks noChangeArrowheads="1"/>
              </p:cNvSpPr>
              <p:nvPr/>
            </p:nvSpPr>
            <p:spPr bwMode="auto">
              <a:xfrm>
                <a:off x="3498" y="1507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3570" y="1464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14" name="Line 6"/>
              <p:cNvSpPr>
                <a:spLocks noChangeShapeType="1"/>
              </p:cNvSpPr>
              <p:nvPr/>
            </p:nvSpPr>
            <p:spPr bwMode="auto">
              <a:xfrm>
                <a:off x="3699" y="1512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15" name="Line 7"/>
              <p:cNvSpPr>
                <a:spLocks noChangeShapeType="1"/>
              </p:cNvSpPr>
              <p:nvPr/>
            </p:nvSpPr>
            <p:spPr bwMode="auto">
              <a:xfrm flipV="1">
                <a:off x="3699" y="1479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 flipV="1">
              <a:off x="1040" y="2975"/>
              <a:ext cx="0" cy="55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1054" y="2871"/>
              <a:ext cx="65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200" b="1" dirty="0" smtClean="0"/>
                <a:t>H= </a:t>
              </a:r>
              <a:r>
                <a:rPr lang="de-DE" sz="1200" b="1" dirty="0" err="1" smtClean="0"/>
                <a:t>IzSz</a:t>
              </a:r>
              <a:endParaRPr lang="de-DE" sz="1200" b="1" dirty="0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690" y="3455"/>
              <a:ext cx="51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2 IySz</a:t>
              </a:r>
            </a:p>
          </p:txBody>
        </p:sp>
        <p:sp>
          <p:nvSpPr>
            <p:cNvPr id="171019" name="Arc 11"/>
            <p:cNvSpPr>
              <a:spLocks/>
            </p:cNvSpPr>
            <p:nvPr/>
          </p:nvSpPr>
          <p:spPr bwMode="auto">
            <a:xfrm rot="7549139">
              <a:off x="763" y="3872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0" name="Arc 12"/>
            <p:cNvSpPr>
              <a:spLocks/>
            </p:cNvSpPr>
            <p:nvPr/>
          </p:nvSpPr>
          <p:spPr bwMode="auto">
            <a:xfrm rot="-3414909">
              <a:off x="1148" y="3149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1" name="Arc 13"/>
            <p:cNvSpPr>
              <a:spLocks/>
            </p:cNvSpPr>
            <p:nvPr/>
          </p:nvSpPr>
          <p:spPr bwMode="auto">
            <a:xfrm rot="1495708">
              <a:off x="1553" y="3348"/>
              <a:ext cx="101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2" name="Arc 14"/>
            <p:cNvSpPr>
              <a:spLocks/>
            </p:cNvSpPr>
            <p:nvPr/>
          </p:nvSpPr>
          <p:spPr bwMode="auto">
            <a:xfrm rot="11469893">
              <a:off x="558" y="3574"/>
              <a:ext cx="102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0" y="3422"/>
              <a:ext cx="4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2 IySz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1341" y="3024"/>
              <a:ext cx="41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 Ix</a:t>
              </a:r>
            </a:p>
          </p:txBody>
        </p:sp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V="1">
              <a:off x="669" y="3212"/>
              <a:ext cx="65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26" name="Line 18"/>
            <p:cNvSpPr>
              <a:spLocks noChangeShapeType="1"/>
            </p:cNvSpPr>
            <p:nvPr/>
          </p:nvSpPr>
          <p:spPr bwMode="auto">
            <a:xfrm flipV="1">
              <a:off x="534" y="3522"/>
              <a:ext cx="10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479" y="3951"/>
              <a:ext cx="41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Ix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071" y="3732"/>
              <a:ext cx="62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p </a:t>
              </a:r>
              <a:r>
                <a:rPr lang="de-DE" sz="1200" b="1" dirty="0"/>
                <a:t>J t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4375" y="3295668"/>
            <a:ext cx="2974975" cy="2473325"/>
            <a:chOff x="2666" y="2862"/>
            <a:chExt cx="1874" cy="1307"/>
          </a:xfrm>
        </p:grpSpPr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>
              <a:off x="4158" y="3492"/>
              <a:ext cx="38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Iy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666" y="2862"/>
              <a:ext cx="1763" cy="1307"/>
              <a:chOff x="2666" y="2862"/>
              <a:chExt cx="1763" cy="1307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3485" y="2862"/>
                <a:ext cx="79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de-DE" sz="1200" b="1" dirty="0" smtClean="0"/>
                  <a:t>H= </a:t>
                </a:r>
                <a:r>
                  <a:rPr lang="de-DE" sz="1200" b="1" dirty="0" err="1" smtClean="0"/>
                  <a:t>IzSz</a:t>
                </a:r>
                <a:endParaRPr lang="de-DE" sz="1200" b="1" dirty="0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341" y="3055"/>
                <a:ext cx="242" cy="129"/>
                <a:chOff x="3498" y="1464"/>
                <a:chExt cx="284" cy="144"/>
              </a:xfrm>
            </p:grpSpPr>
            <p:sp>
              <p:nvSpPr>
                <p:cNvPr id="171034" name="Oval 26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1035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1036" name="Line 28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103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171038" name="Line 30"/>
              <p:cNvSpPr>
                <a:spLocks noChangeShapeType="1"/>
              </p:cNvSpPr>
              <p:nvPr/>
            </p:nvSpPr>
            <p:spPr bwMode="auto">
              <a:xfrm flipV="1">
                <a:off x="3470" y="2973"/>
                <a:ext cx="0" cy="60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39" name="Arc 31"/>
              <p:cNvSpPr>
                <a:spLocks/>
              </p:cNvSpPr>
              <p:nvPr/>
            </p:nvSpPr>
            <p:spPr bwMode="auto">
              <a:xfrm rot="7549139">
                <a:off x="3176" y="3940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0" name="Arc 32"/>
              <p:cNvSpPr>
                <a:spLocks/>
              </p:cNvSpPr>
              <p:nvPr/>
            </p:nvSpPr>
            <p:spPr bwMode="auto">
              <a:xfrm rot="-3414909">
                <a:off x="3584" y="3162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1" name="Arc 33"/>
              <p:cNvSpPr>
                <a:spLocks/>
              </p:cNvSpPr>
              <p:nvPr/>
            </p:nvSpPr>
            <p:spPr bwMode="auto">
              <a:xfrm rot="1495708">
                <a:off x="4013" y="3375"/>
                <a:ext cx="108" cy="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2" name="Arc 34"/>
              <p:cNvSpPr>
                <a:spLocks/>
              </p:cNvSpPr>
              <p:nvPr/>
            </p:nvSpPr>
            <p:spPr bwMode="auto">
              <a:xfrm rot="11469893">
                <a:off x="2960" y="3635"/>
                <a:ext cx="10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3" name="Text Box 35"/>
              <p:cNvSpPr txBox="1">
                <a:spLocks noChangeArrowheads="1"/>
              </p:cNvSpPr>
              <p:nvPr/>
            </p:nvSpPr>
            <p:spPr bwMode="auto">
              <a:xfrm>
                <a:off x="2666" y="3465"/>
                <a:ext cx="27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Iy</a:t>
                </a:r>
              </a:p>
            </p:txBody>
          </p:sp>
          <p:sp>
            <p:nvSpPr>
              <p:cNvPr id="171044" name="Text Box 36"/>
              <p:cNvSpPr txBox="1">
                <a:spLocks noChangeArrowheads="1"/>
              </p:cNvSpPr>
              <p:nvPr/>
            </p:nvSpPr>
            <p:spPr bwMode="auto">
              <a:xfrm>
                <a:off x="3789" y="3028"/>
                <a:ext cx="64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71045" name="Line 37"/>
              <p:cNvSpPr>
                <a:spLocks noChangeShapeType="1"/>
              </p:cNvSpPr>
              <p:nvPr/>
            </p:nvSpPr>
            <p:spPr bwMode="auto">
              <a:xfrm flipV="1">
                <a:off x="3078" y="3228"/>
                <a:ext cx="688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46" name="Line 38"/>
              <p:cNvSpPr>
                <a:spLocks noChangeShapeType="1"/>
              </p:cNvSpPr>
              <p:nvPr/>
            </p:nvSpPr>
            <p:spPr bwMode="auto">
              <a:xfrm flipV="1">
                <a:off x="2934" y="3563"/>
                <a:ext cx="114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47" name="Text Box 39"/>
              <p:cNvSpPr txBox="1">
                <a:spLocks noChangeArrowheads="1"/>
              </p:cNvSpPr>
              <p:nvPr/>
            </p:nvSpPr>
            <p:spPr bwMode="auto">
              <a:xfrm>
                <a:off x="2876" y="4024"/>
                <a:ext cx="43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71048" name="Text Box 40"/>
              <p:cNvSpPr txBox="1">
                <a:spLocks noChangeArrowheads="1"/>
              </p:cNvSpPr>
              <p:nvPr/>
            </p:nvSpPr>
            <p:spPr bwMode="auto">
              <a:xfrm>
                <a:off x="3602" y="3711"/>
                <a:ext cx="29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p</a:t>
                </a:r>
                <a:r>
                  <a:rPr lang="de-DE" sz="1200" b="1" dirty="0"/>
                  <a:t> J t</a:t>
                </a:r>
              </a:p>
            </p:txBody>
          </p:sp>
        </p:grpSp>
      </p:grp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2203843" y="451014"/>
            <a:ext cx="40719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B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- and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- evolution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2689225" y="3182955"/>
            <a:ext cx="35321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J coupling evolution </a:t>
            </a:r>
            <a:endParaRPr lang="en-US" sz="2000" b="1"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366268" y="1024102"/>
            <a:ext cx="2325688" cy="2197100"/>
            <a:chOff x="4034" y="311"/>
            <a:chExt cx="1465" cy="1384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034" y="311"/>
              <a:ext cx="1465" cy="1384"/>
              <a:chOff x="4053" y="-15"/>
              <a:chExt cx="1465" cy="1359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4582" y="206"/>
                <a:ext cx="284" cy="144"/>
                <a:chOff x="2055" y="513"/>
                <a:chExt cx="284" cy="144"/>
              </a:xfrm>
            </p:grpSpPr>
            <p:sp>
              <p:nvSpPr>
                <p:cNvPr id="171054" name="Oval 46"/>
                <p:cNvSpPr>
                  <a:spLocks noChangeArrowheads="1"/>
                </p:cNvSpPr>
                <p:nvPr/>
              </p:nvSpPr>
              <p:spPr bwMode="auto">
                <a:xfrm>
                  <a:off x="2055" y="556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55" name="Rectangle 47"/>
                <p:cNvSpPr>
                  <a:spLocks noChangeArrowheads="1"/>
                </p:cNvSpPr>
                <p:nvPr/>
              </p:nvSpPr>
              <p:spPr bwMode="auto">
                <a:xfrm>
                  <a:off x="2127" y="513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56" name="Line 48"/>
                <p:cNvSpPr>
                  <a:spLocks noChangeShapeType="1"/>
                </p:cNvSpPr>
                <p:nvPr/>
              </p:nvSpPr>
              <p:spPr bwMode="auto">
                <a:xfrm>
                  <a:off x="2091" y="519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97" y="555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4053" y="-15"/>
                <a:ext cx="1465" cy="1359"/>
                <a:chOff x="235" y="2747"/>
                <a:chExt cx="1465" cy="1359"/>
              </a:xfrm>
            </p:grpSpPr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235" y="2747"/>
                  <a:ext cx="1465" cy="1359"/>
                  <a:chOff x="3962" y="227"/>
                  <a:chExt cx="1465" cy="1359"/>
                </a:xfrm>
              </p:grpSpPr>
              <p:grpSp>
                <p:nvGrpSpPr>
                  <p:cNvPr id="1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4046" y="227"/>
                    <a:ext cx="1381" cy="1156"/>
                    <a:chOff x="304" y="112"/>
                    <a:chExt cx="1381" cy="1156"/>
                  </a:xfrm>
                </p:grpSpPr>
                <p:sp>
                  <p:nvSpPr>
                    <p:cNvPr id="17106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01" y="251"/>
                      <a:ext cx="0" cy="5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2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0" y="799"/>
                      <a:ext cx="5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3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1" y="799"/>
                      <a:ext cx="66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6" y="112"/>
                      <a:ext cx="196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Iz</a:t>
                      </a:r>
                    </a:p>
                  </p:txBody>
                </p:sp>
                <p:sp>
                  <p:nvSpPr>
                    <p:cNvPr id="171065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4" y="82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Ix</a:t>
                      </a:r>
                    </a:p>
                  </p:txBody>
                </p:sp>
                <p:sp>
                  <p:nvSpPr>
                    <p:cNvPr id="17106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" y="109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Iy</a:t>
                      </a:r>
                    </a:p>
                  </p:txBody>
                </p:sp>
              </p:grpSp>
              <p:sp>
                <p:nvSpPr>
                  <p:cNvPr id="17106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23"/>
                    <a:ext cx="0" cy="501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6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6" y="916"/>
                    <a:ext cx="470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6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64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416"/>
                    <a:ext cx="228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-Iz</a:t>
                    </a:r>
                  </a:p>
                </p:txBody>
              </p:sp>
              <p:sp>
                <p:nvSpPr>
                  <p:cNvPr id="17107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2" y="832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-Ix</a:t>
                    </a:r>
                  </a:p>
                </p:txBody>
              </p:sp>
              <p:sp>
                <p:nvSpPr>
                  <p:cNvPr id="17107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9" y="499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-Iy</a:t>
                    </a:r>
                  </a:p>
                </p:txBody>
              </p:sp>
            </p:grpSp>
            <p:sp>
              <p:nvSpPr>
                <p:cNvPr id="171073" name="Arc 65"/>
                <p:cNvSpPr>
                  <a:spLocks/>
                </p:cNvSpPr>
                <p:nvPr/>
              </p:nvSpPr>
              <p:spPr bwMode="auto">
                <a:xfrm rot="34620293">
                  <a:off x="370" y="3514"/>
                  <a:ext cx="107" cy="11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4" name="Arc 66"/>
                <p:cNvSpPr>
                  <a:spLocks/>
                </p:cNvSpPr>
                <p:nvPr/>
              </p:nvSpPr>
              <p:spPr bwMode="auto">
                <a:xfrm rot="39543409">
                  <a:off x="495" y="3281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5" name="Arc 67"/>
                <p:cNvSpPr>
                  <a:spLocks/>
                </p:cNvSpPr>
                <p:nvPr/>
              </p:nvSpPr>
              <p:spPr bwMode="auto">
                <a:xfrm rot="28558125">
                  <a:off x="1235" y="3476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6" name="Arc 68"/>
                <p:cNvSpPr>
                  <a:spLocks/>
                </p:cNvSpPr>
                <p:nvPr/>
              </p:nvSpPr>
              <p:spPr bwMode="auto">
                <a:xfrm rot="22845359">
                  <a:off x="1287" y="3249"/>
                  <a:ext cx="115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1077" name="Text Box 69"/>
            <p:cNvSpPr txBox="1">
              <a:spLocks noChangeArrowheads="1"/>
            </p:cNvSpPr>
            <p:nvPr/>
          </p:nvSpPr>
          <p:spPr bwMode="auto">
            <a:xfrm>
              <a:off x="4754" y="1120"/>
              <a:ext cx="2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w</a:t>
              </a:r>
              <a:r>
                <a:rPr lang="de-DE" sz="1200" b="1"/>
                <a:t> t</a:t>
              </a: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3161106" y="1054264"/>
            <a:ext cx="2325687" cy="2197100"/>
            <a:chOff x="2015" y="330"/>
            <a:chExt cx="1465" cy="1384"/>
          </a:xfrm>
        </p:grpSpPr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2015" y="330"/>
              <a:ext cx="1465" cy="1384"/>
              <a:chOff x="2151" y="813"/>
              <a:chExt cx="1465" cy="1359"/>
            </a:xfrm>
          </p:grpSpPr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3351" y="1360"/>
                <a:ext cx="143" cy="284"/>
                <a:chOff x="2385" y="2540"/>
                <a:chExt cx="143" cy="284"/>
              </a:xfrm>
            </p:grpSpPr>
            <p:sp>
              <p:nvSpPr>
                <p:cNvPr id="171081" name="Oval 73"/>
                <p:cNvSpPr>
                  <a:spLocks noChangeArrowheads="1"/>
                </p:cNvSpPr>
                <p:nvPr/>
              </p:nvSpPr>
              <p:spPr bwMode="auto">
                <a:xfrm rot="5602554">
                  <a:off x="2294" y="2631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82" name="Rectangle 74"/>
                <p:cNvSpPr>
                  <a:spLocks noChangeArrowheads="1"/>
                </p:cNvSpPr>
                <p:nvPr/>
              </p:nvSpPr>
              <p:spPr bwMode="auto">
                <a:xfrm rot="5602554">
                  <a:off x="2414" y="2642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83" name="Line 75"/>
                <p:cNvSpPr>
                  <a:spLocks noChangeShapeType="1"/>
                </p:cNvSpPr>
                <p:nvPr/>
              </p:nvSpPr>
              <p:spPr bwMode="auto">
                <a:xfrm rot="5602554">
                  <a:off x="2481" y="2580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84" name="Line 76"/>
                <p:cNvSpPr>
                  <a:spLocks noChangeShapeType="1"/>
                </p:cNvSpPr>
                <p:nvPr/>
              </p:nvSpPr>
              <p:spPr bwMode="auto">
                <a:xfrm rot="5602554" flipV="1">
                  <a:off x="2443" y="2580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77"/>
              <p:cNvGrpSpPr>
                <a:grpSpLocks/>
              </p:cNvGrpSpPr>
              <p:nvPr/>
            </p:nvGrpSpPr>
            <p:grpSpPr bwMode="auto">
              <a:xfrm>
                <a:off x="2151" y="813"/>
                <a:ext cx="1465" cy="1359"/>
                <a:chOff x="2151" y="293"/>
                <a:chExt cx="1465" cy="1359"/>
              </a:xfrm>
            </p:grpSpPr>
            <p:grpSp>
              <p:nvGrpSpPr>
                <p:cNvPr id="17" name="Group 78"/>
                <p:cNvGrpSpPr>
                  <a:grpSpLocks/>
                </p:cNvGrpSpPr>
                <p:nvPr/>
              </p:nvGrpSpPr>
              <p:grpSpPr bwMode="auto">
                <a:xfrm>
                  <a:off x="2151" y="293"/>
                  <a:ext cx="1465" cy="1359"/>
                  <a:chOff x="3962" y="227"/>
                  <a:chExt cx="1465" cy="1359"/>
                </a:xfrm>
              </p:grpSpPr>
              <p:grpSp>
                <p:nvGrpSpPr>
                  <p:cNvPr id="1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046" y="227"/>
                    <a:ext cx="1381" cy="1156"/>
                    <a:chOff x="304" y="112"/>
                    <a:chExt cx="1381" cy="1156"/>
                  </a:xfrm>
                </p:grpSpPr>
                <p:sp>
                  <p:nvSpPr>
                    <p:cNvPr id="171088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01" y="251"/>
                      <a:ext cx="0" cy="5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89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0" y="799"/>
                      <a:ext cx="5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90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1" y="799"/>
                      <a:ext cx="66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91" name="Text 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6" y="112"/>
                      <a:ext cx="196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Iz</a:t>
                      </a:r>
                    </a:p>
                  </p:txBody>
                </p:sp>
                <p:sp>
                  <p:nvSpPr>
                    <p:cNvPr id="171092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4" y="82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Ix</a:t>
                      </a:r>
                    </a:p>
                  </p:txBody>
                </p:sp>
                <p:sp>
                  <p:nvSpPr>
                    <p:cNvPr id="17109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" y="109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Iy</a:t>
                      </a:r>
                    </a:p>
                  </p:txBody>
                </p:sp>
              </p:grpSp>
              <p:sp>
                <p:nvSpPr>
                  <p:cNvPr id="17109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23"/>
                    <a:ext cx="0" cy="50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6" y="916"/>
                    <a:ext cx="47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6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64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7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416"/>
                    <a:ext cx="228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-Iz</a:t>
                    </a:r>
                  </a:p>
                </p:txBody>
              </p:sp>
              <p:sp>
                <p:nvSpPr>
                  <p:cNvPr id="171098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2" y="832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-Ix</a:t>
                    </a:r>
                  </a:p>
                </p:txBody>
              </p:sp>
              <p:sp>
                <p:nvSpPr>
                  <p:cNvPr id="171099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9" y="499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-Iy</a:t>
                    </a:r>
                  </a:p>
                </p:txBody>
              </p:sp>
            </p:grpSp>
            <p:sp>
              <p:nvSpPr>
                <p:cNvPr id="171100" name="Arc 92"/>
                <p:cNvSpPr>
                  <a:spLocks/>
                </p:cNvSpPr>
                <p:nvPr/>
              </p:nvSpPr>
              <p:spPr bwMode="auto">
                <a:xfrm rot="13979263">
                  <a:off x="2396" y="933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1" name="Arc 93"/>
                <p:cNvSpPr>
                  <a:spLocks/>
                </p:cNvSpPr>
                <p:nvPr/>
              </p:nvSpPr>
              <p:spPr bwMode="auto">
                <a:xfrm rot="21185460">
                  <a:off x="2855" y="504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2" name="Arc 94"/>
                <p:cNvSpPr>
                  <a:spLocks/>
                </p:cNvSpPr>
                <p:nvPr/>
              </p:nvSpPr>
              <p:spPr bwMode="auto">
                <a:xfrm rot="25593585">
                  <a:off x="3113" y="855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3" name="Arc 95"/>
                <p:cNvSpPr>
                  <a:spLocks/>
                </p:cNvSpPr>
                <p:nvPr/>
              </p:nvSpPr>
              <p:spPr bwMode="auto">
                <a:xfrm rot="33247874">
                  <a:off x="2618" y="1254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1104" name="Text Box 96"/>
            <p:cNvSpPr txBox="1">
              <a:spLocks noChangeArrowheads="1"/>
            </p:cNvSpPr>
            <p:nvPr/>
          </p:nvSpPr>
          <p:spPr bwMode="auto">
            <a:xfrm>
              <a:off x="2821" y="1204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148031" y="1009814"/>
            <a:ext cx="2395537" cy="2197100"/>
            <a:chOff x="117" y="302"/>
            <a:chExt cx="1509" cy="1384"/>
          </a:xfrm>
        </p:grpSpPr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17" y="302"/>
              <a:ext cx="1509" cy="1384"/>
              <a:chOff x="416" y="888"/>
              <a:chExt cx="1509" cy="1359"/>
            </a:xfrm>
          </p:grpSpPr>
          <p:grpSp>
            <p:nvGrpSpPr>
              <p:cNvPr id="21" name="Group 99"/>
              <p:cNvGrpSpPr>
                <a:grpSpLocks/>
              </p:cNvGrpSpPr>
              <p:nvPr/>
            </p:nvGrpSpPr>
            <p:grpSpPr bwMode="auto">
              <a:xfrm>
                <a:off x="416" y="1526"/>
                <a:ext cx="570" cy="564"/>
                <a:chOff x="3276" y="3531"/>
                <a:chExt cx="570" cy="564"/>
              </a:xfrm>
            </p:grpSpPr>
            <p:sp>
              <p:nvSpPr>
                <p:cNvPr id="171108" name="Oval 100"/>
                <p:cNvSpPr>
                  <a:spLocks noChangeArrowheads="1"/>
                </p:cNvSpPr>
                <p:nvPr/>
              </p:nvSpPr>
              <p:spPr bwMode="auto">
                <a:xfrm>
                  <a:off x="3276" y="3531"/>
                  <a:ext cx="570" cy="56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2" name="Group 101"/>
                <p:cNvGrpSpPr>
                  <a:grpSpLocks/>
                </p:cNvGrpSpPr>
                <p:nvPr/>
              </p:nvGrpSpPr>
              <p:grpSpPr bwMode="auto">
                <a:xfrm>
                  <a:off x="3444" y="3679"/>
                  <a:ext cx="315" cy="240"/>
                  <a:chOff x="4116" y="3511"/>
                  <a:chExt cx="315" cy="240"/>
                </a:xfrm>
              </p:grpSpPr>
              <p:sp>
                <p:nvSpPr>
                  <p:cNvPr id="17111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116" y="3511"/>
                    <a:ext cx="232" cy="2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111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3594"/>
                    <a:ext cx="153" cy="10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111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4263" y="3585"/>
                    <a:ext cx="78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113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4" y="3522"/>
                    <a:ext cx="24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3" name="Group 106"/>
              <p:cNvGrpSpPr>
                <a:grpSpLocks/>
              </p:cNvGrpSpPr>
              <p:nvPr/>
            </p:nvGrpSpPr>
            <p:grpSpPr bwMode="auto">
              <a:xfrm>
                <a:off x="544" y="888"/>
                <a:ext cx="1381" cy="1156"/>
                <a:chOff x="304" y="112"/>
                <a:chExt cx="1381" cy="1156"/>
              </a:xfrm>
            </p:grpSpPr>
            <p:sp>
              <p:nvSpPr>
                <p:cNvPr id="17111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901" y="251"/>
                  <a:ext cx="0" cy="5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6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90" y="79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7" name="Line 109"/>
                <p:cNvSpPr>
                  <a:spLocks noChangeShapeType="1"/>
                </p:cNvSpPr>
                <p:nvPr/>
              </p:nvSpPr>
              <p:spPr bwMode="auto">
                <a:xfrm>
                  <a:off x="901" y="799"/>
                  <a:ext cx="66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936" y="112"/>
                  <a:ext cx="19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Iz</a:t>
                  </a:r>
                </a:p>
              </p:txBody>
            </p:sp>
            <p:sp>
              <p:nvSpPr>
                <p:cNvPr id="17111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484" y="828"/>
                  <a:ext cx="201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Ix</a:t>
                  </a:r>
                </a:p>
              </p:txBody>
            </p:sp>
            <p:sp>
              <p:nvSpPr>
                <p:cNvPr id="17112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04" y="1098"/>
                  <a:ext cx="201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Iy</a:t>
                  </a:r>
                </a:p>
              </p:txBody>
            </p:sp>
          </p:grpSp>
          <p:sp>
            <p:nvSpPr>
              <p:cNvPr id="171121" name="Arc 113"/>
              <p:cNvSpPr>
                <a:spLocks/>
              </p:cNvSpPr>
              <p:nvPr/>
            </p:nvSpPr>
            <p:spPr bwMode="auto">
              <a:xfrm rot="10217601">
                <a:off x="929" y="1877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2" name="Line 114"/>
              <p:cNvSpPr>
                <a:spLocks noChangeShapeType="1"/>
              </p:cNvSpPr>
              <p:nvPr/>
            </p:nvSpPr>
            <p:spPr bwMode="auto">
              <a:xfrm>
                <a:off x="1146" y="1584"/>
                <a:ext cx="0" cy="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3" name="Line 115"/>
              <p:cNvSpPr>
                <a:spLocks noChangeShapeType="1"/>
              </p:cNvSpPr>
              <p:nvPr/>
            </p:nvSpPr>
            <p:spPr bwMode="auto">
              <a:xfrm flipH="1">
                <a:off x="664" y="1577"/>
                <a:ext cx="470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4" name="Arc 116"/>
              <p:cNvSpPr>
                <a:spLocks/>
              </p:cNvSpPr>
              <p:nvPr/>
            </p:nvSpPr>
            <p:spPr bwMode="auto">
              <a:xfrm>
                <a:off x="1224" y="1066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5" name="Arc 117"/>
              <p:cNvSpPr>
                <a:spLocks/>
              </p:cNvSpPr>
              <p:nvPr/>
            </p:nvSpPr>
            <p:spPr bwMode="auto">
              <a:xfrm rot="5400000">
                <a:off x="1618" y="1619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6" name="Arc 118"/>
              <p:cNvSpPr>
                <a:spLocks/>
              </p:cNvSpPr>
              <p:nvPr/>
            </p:nvSpPr>
            <p:spPr bwMode="auto">
              <a:xfrm rot="16200000">
                <a:off x="662" y="1370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7" name="Line 119"/>
              <p:cNvSpPr>
                <a:spLocks noChangeShapeType="1"/>
              </p:cNvSpPr>
              <p:nvPr/>
            </p:nvSpPr>
            <p:spPr bwMode="auto">
              <a:xfrm flipH="1">
                <a:off x="1146" y="1310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8" name="Text Box 120"/>
              <p:cNvSpPr txBox="1">
                <a:spLocks noChangeArrowheads="1"/>
              </p:cNvSpPr>
              <p:nvPr/>
            </p:nvSpPr>
            <p:spPr bwMode="auto">
              <a:xfrm>
                <a:off x="1044" y="2077"/>
                <a:ext cx="22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-Iz</a:t>
                </a:r>
              </a:p>
            </p:txBody>
          </p:sp>
          <p:sp>
            <p:nvSpPr>
              <p:cNvPr id="171129" name="Text Box 121"/>
              <p:cNvSpPr txBox="1">
                <a:spLocks noChangeArrowheads="1"/>
              </p:cNvSpPr>
              <p:nvPr/>
            </p:nvSpPr>
            <p:spPr bwMode="auto">
              <a:xfrm>
                <a:off x="460" y="1493"/>
                <a:ext cx="23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-Ix</a:t>
                </a:r>
              </a:p>
            </p:txBody>
          </p:sp>
          <p:sp>
            <p:nvSpPr>
              <p:cNvPr id="171130" name="Text Box 122"/>
              <p:cNvSpPr txBox="1">
                <a:spLocks noChangeArrowheads="1"/>
              </p:cNvSpPr>
              <p:nvPr/>
            </p:nvSpPr>
            <p:spPr bwMode="auto">
              <a:xfrm>
                <a:off x="1687" y="1160"/>
                <a:ext cx="23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-Iy</a:t>
                </a:r>
              </a:p>
            </p:txBody>
          </p:sp>
        </p:grpSp>
        <p:sp>
          <p:nvSpPr>
            <p:cNvPr id="171131" name="Text Box 123"/>
            <p:cNvSpPr txBox="1">
              <a:spLocks noChangeArrowheads="1"/>
            </p:cNvSpPr>
            <p:nvPr/>
          </p:nvSpPr>
          <p:spPr bwMode="auto">
            <a:xfrm>
              <a:off x="981" y="1213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sp>
        <p:nvSpPr>
          <p:cNvPr id="171133" name="Rectangle 125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Time Evolution / Rotation of Operators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1134" name="Picture 126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451162" y="5951992"/>
            <a:ext cx="1019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I</a:t>
            </a:r>
            <a:r>
              <a:rPr lang="de-DE" sz="1400" b="1" baseline="-25000" dirty="0" smtClean="0"/>
              <a:t>+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smtClean="0"/>
              <a:t>?  :      </a:t>
            </a:r>
            <a:endParaRPr lang="de-DE" sz="1400" b="1" dirty="0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1591805" y="5951992"/>
            <a:ext cx="6948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(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>
                <a:latin typeface="Symbol" pitchFamily="18" charset="2"/>
              </a:rPr>
              <a:t>+ </a:t>
            </a:r>
            <a:r>
              <a:rPr lang="de-DE" sz="1400" b="1" dirty="0" smtClean="0">
                <a:latin typeface="+mj-lt"/>
              </a:rPr>
              <a:t>i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/>
              <a:t>)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smtClean="0"/>
              <a:t>(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/>
              <a:t>cos (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dirty="0" smtClean="0"/>
              <a:t>)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 smtClean="0"/>
              <a:t>2 </a:t>
            </a:r>
            <a:r>
              <a:rPr lang="de-DE" sz="1400" b="1" dirty="0" err="1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0000"/>
                </a:solidFill>
              </a:rPr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 smtClean="0"/>
              <a:t>))    </a:t>
            </a:r>
            <a:endParaRPr lang="de-DE" sz="1400" b="1" dirty="0"/>
          </a:p>
        </p:txBody>
      </p:sp>
      <p:sp>
        <p:nvSpPr>
          <p:cNvPr id="130" name="Rechteck 129"/>
          <p:cNvSpPr/>
          <p:nvPr/>
        </p:nvSpPr>
        <p:spPr>
          <a:xfrm>
            <a:off x="4872987" y="5970342"/>
            <a:ext cx="4431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     + i (</a:t>
            </a:r>
            <a:r>
              <a:rPr lang="de-DE" sz="1400" b="1" dirty="0" err="1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0000"/>
                </a:solidFill>
              </a:rPr>
              <a:t>y</a:t>
            </a:r>
            <a:r>
              <a:rPr lang="de-DE" sz="1400" b="1" dirty="0" smtClean="0">
                <a:solidFill>
                  <a:srgbClr val="000000"/>
                </a:solidFill>
              </a:rPr>
              <a:t>cos (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1400" b="1" dirty="0" smtClean="0">
                <a:solidFill>
                  <a:srgbClr val="000000"/>
                </a:solidFill>
              </a:rPr>
              <a:t>)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-  </a:t>
            </a:r>
            <a:r>
              <a:rPr lang="de-DE" sz="1400" b="1" dirty="0" smtClean="0">
                <a:solidFill>
                  <a:srgbClr val="000000"/>
                </a:solidFill>
              </a:rPr>
              <a:t>2</a:t>
            </a:r>
            <a:r>
              <a:rPr lang="de-DE" sz="1400" b="1" dirty="0" smtClean="0"/>
              <a:t>I</a:t>
            </a:r>
            <a:r>
              <a:rPr lang="de-DE" sz="1400" b="1" baseline="-25000" dirty="0" smtClean="0"/>
              <a:t>x</a:t>
            </a:r>
            <a:r>
              <a:rPr lang="de-DE" sz="1400" b="1" dirty="0" smtClean="0">
                <a:solidFill>
                  <a:srgbClr val="000000"/>
                </a:solidFill>
              </a:rPr>
              <a:t>S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z  </a:t>
            </a:r>
            <a:r>
              <a:rPr lang="de-DE" sz="1400" b="1" dirty="0" smtClean="0">
                <a:solidFill>
                  <a:srgbClr val="000000"/>
                </a:solidFill>
              </a:rPr>
              <a:t>sin (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1400" b="1" dirty="0" smtClean="0">
                <a:solidFill>
                  <a:srgbClr val="000000"/>
                </a:solidFill>
              </a:rPr>
              <a:t> )) </a:t>
            </a:r>
            <a:endParaRPr lang="de-DE" dirty="0"/>
          </a:p>
        </p:txBody>
      </p:sp>
      <p:sp>
        <p:nvSpPr>
          <p:cNvPr id="131" name="Text Box 40"/>
          <p:cNvSpPr txBox="1">
            <a:spLocks noChangeArrowheads="1"/>
          </p:cNvSpPr>
          <p:nvPr/>
        </p:nvSpPr>
        <p:spPr bwMode="auto">
          <a:xfrm>
            <a:off x="1582378" y="6347918"/>
            <a:ext cx="6948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(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>
                <a:latin typeface="Symbol" pitchFamily="18" charset="2"/>
              </a:rPr>
              <a:t>+ </a:t>
            </a:r>
            <a:r>
              <a:rPr lang="de-DE" sz="1400" b="1" dirty="0" smtClean="0">
                <a:latin typeface="+mj-lt"/>
              </a:rPr>
              <a:t>i </a:t>
            </a:r>
            <a:r>
              <a:rPr lang="de-DE" sz="1400" b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/>
              <a:t>)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 smtClean="0"/>
              <a:t>I</a:t>
            </a:r>
            <a:r>
              <a:rPr lang="de-DE" sz="1400" b="1" baseline="-25000" dirty="0" smtClean="0"/>
              <a:t>+  </a:t>
            </a:r>
            <a:r>
              <a:rPr lang="de-DE" sz="1400" b="1" dirty="0"/>
              <a:t>cos (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dirty="0" smtClean="0"/>
              <a:t>)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 smtClean="0"/>
              <a:t>2i  </a:t>
            </a:r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-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 smtClean="0"/>
              <a:t>)  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0" grpId="0"/>
      <p:bldP spid="126" grpId="0"/>
      <p:bldP spid="127" grpId="0"/>
      <p:bldP spid="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01" name="Picture 17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501555"/>
            <a:ext cx="3314700" cy="1849437"/>
            <a:chOff x="120" y="2871"/>
            <a:chExt cx="2088" cy="12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5" y="3012"/>
              <a:ext cx="284" cy="144"/>
              <a:chOff x="3498" y="1464"/>
              <a:chExt cx="284" cy="144"/>
            </a:xfrm>
          </p:grpSpPr>
          <p:sp>
            <p:nvSpPr>
              <p:cNvPr id="150532" name="Oval 4"/>
              <p:cNvSpPr>
                <a:spLocks noChangeArrowheads="1"/>
              </p:cNvSpPr>
              <p:nvPr/>
            </p:nvSpPr>
            <p:spPr bwMode="auto">
              <a:xfrm>
                <a:off x="3498" y="1507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3570" y="1464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34" name="Line 6"/>
              <p:cNvSpPr>
                <a:spLocks noChangeShapeType="1"/>
              </p:cNvSpPr>
              <p:nvPr/>
            </p:nvSpPr>
            <p:spPr bwMode="auto">
              <a:xfrm>
                <a:off x="3699" y="1512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35" name="Line 7"/>
              <p:cNvSpPr>
                <a:spLocks noChangeShapeType="1"/>
              </p:cNvSpPr>
              <p:nvPr/>
            </p:nvSpPr>
            <p:spPr bwMode="auto">
              <a:xfrm flipV="1">
                <a:off x="3699" y="1479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0536" name="Line 8"/>
            <p:cNvSpPr>
              <a:spLocks noChangeShapeType="1"/>
            </p:cNvSpPr>
            <p:nvPr/>
          </p:nvSpPr>
          <p:spPr bwMode="auto">
            <a:xfrm flipV="1">
              <a:off x="1040" y="2975"/>
              <a:ext cx="0" cy="55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>
              <a:off x="1054" y="2871"/>
              <a:ext cx="41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IzSz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>
              <a:off x="1690" y="3455"/>
              <a:ext cx="51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2 IySz</a:t>
              </a:r>
            </a:p>
          </p:txBody>
        </p:sp>
        <p:sp>
          <p:nvSpPr>
            <p:cNvPr id="150539" name="Arc 11"/>
            <p:cNvSpPr>
              <a:spLocks/>
            </p:cNvSpPr>
            <p:nvPr/>
          </p:nvSpPr>
          <p:spPr bwMode="auto">
            <a:xfrm rot="7549139">
              <a:off x="763" y="3872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0" name="Arc 12"/>
            <p:cNvSpPr>
              <a:spLocks/>
            </p:cNvSpPr>
            <p:nvPr/>
          </p:nvSpPr>
          <p:spPr bwMode="auto">
            <a:xfrm rot="-3414909">
              <a:off x="1148" y="3149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1" name="Arc 13"/>
            <p:cNvSpPr>
              <a:spLocks/>
            </p:cNvSpPr>
            <p:nvPr/>
          </p:nvSpPr>
          <p:spPr bwMode="auto">
            <a:xfrm rot="1495708">
              <a:off x="1553" y="3348"/>
              <a:ext cx="101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2" name="Arc 14"/>
            <p:cNvSpPr>
              <a:spLocks/>
            </p:cNvSpPr>
            <p:nvPr/>
          </p:nvSpPr>
          <p:spPr bwMode="auto">
            <a:xfrm rot="11469893">
              <a:off x="558" y="3574"/>
              <a:ext cx="102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120" y="3422"/>
              <a:ext cx="42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2 IySz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1341" y="3024"/>
              <a:ext cx="4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 Ix</a:t>
              </a:r>
            </a:p>
          </p:txBody>
        </p:sp>
        <p:sp>
          <p:nvSpPr>
            <p:cNvPr id="150545" name="Line 17"/>
            <p:cNvSpPr>
              <a:spLocks noChangeShapeType="1"/>
            </p:cNvSpPr>
            <p:nvPr/>
          </p:nvSpPr>
          <p:spPr bwMode="auto">
            <a:xfrm flipV="1">
              <a:off x="669" y="3212"/>
              <a:ext cx="65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46" name="Line 18"/>
            <p:cNvSpPr>
              <a:spLocks noChangeShapeType="1"/>
            </p:cNvSpPr>
            <p:nvPr/>
          </p:nvSpPr>
          <p:spPr bwMode="auto">
            <a:xfrm flipV="1">
              <a:off x="534" y="3522"/>
              <a:ext cx="10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47" name="Text Box 19"/>
            <p:cNvSpPr txBox="1">
              <a:spLocks noChangeArrowheads="1"/>
            </p:cNvSpPr>
            <p:nvPr/>
          </p:nvSpPr>
          <p:spPr bwMode="auto">
            <a:xfrm>
              <a:off x="479" y="3951"/>
              <a:ext cx="4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 Ix</a:t>
              </a:r>
            </a:p>
          </p:txBody>
        </p: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1071" y="3732"/>
              <a:ext cx="62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p </a:t>
              </a:r>
              <a:r>
                <a:rPr lang="de-DE" sz="1200" b="1"/>
                <a:t>J t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198813" y="523875"/>
            <a:ext cx="2325687" cy="1717675"/>
            <a:chOff x="2151" y="808"/>
            <a:chExt cx="1465" cy="1415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51" y="1360"/>
              <a:ext cx="143" cy="284"/>
              <a:chOff x="2385" y="2540"/>
              <a:chExt cx="143" cy="284"/>
            </a:xfrm>
          </p:grpSpPr>
          <p:sp>
            <p:nvSpPr>
              <p:cNvPr id="150551" name="Oval 23"/>
              <p:cNvSpPr>
                <a:spLocks noChangeArrowheads="1"/>
              </p:cNvSpPr>
              <p:nvPr/>
            </p:nvSpPr>
            <p:spPr bwMode="auto">
              <a:xfrm rot="5602554">
                <a:off x="2294" y="2631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52" name="Rectangle 24"/>
              <p:cNvSpPr>
                <a:spLocks noChangeArrowheads="1"/>
              </p:cNvSpPr>
              <p:nvPr/>
            </p:nvSpPr>
            <p:spPr bwMode="auto">
              <a:xfrm rot="5602554">
                <a:off x="2414" y="2642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53" name="Line 25"/>
              <p:cNvSpPr>
                <a:spLocks noChangeShapeType="1"/>
              </p:cNvSpPr>
              <p:nvPr/>
            </p:nvSpPr>
            <p:spPr bwMode="auto">
              <a:xfrm rot="5602554">
                <a:off x="2481" y="2580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54" name="Line 26"/>
              <p:cNvSpPr>
                <a:spLocks noChangeShapeType="1"/>
              </p:cNvSpPr>
              <p:nvPr/>
            </p:nvSpPr>
            <p:spPr bwMode="auto">
              <a:xfrm rot="5602554" flipV="1">
                <a:off x="2443" y="2580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151" y="808"/>
              <a:ext cx="1465" cy="1415"/>
              <a:chOff x="2151" y="288"/>
              <a:chExt cx="1465" cy="1415"/>
            </a:xfrm>
          </p:grpSpPr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2151" y="288"/>
                <a:ext cx="1465" cy="1415"/>
                <a:chOff x="3962" y="222"/>
                <a:chExt cx="1465" cy="1415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4046" y="222"/>
                  <a:ext cx="1381" cy="1212"/>
                  <a:chOff x="304" y="107"/>
                  <a:chExt cx="1381" cy="1212"/>
                </a:xfrm>
              </p:grpSpPr>
              <p:sp>
                <p:nvSpPr>
                  <p:cNvPr id="150558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51"/>
                    <a:ext cx="0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59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" y="79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799"/>
                    <a:ext cx="6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6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" y="107"/>
                    <a:ext cx="196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Iz</a:t>
                    </a:r>
                  </a:p>
                </p:txBody>
              </p:sp>
              <p:sp>
                <p:nvSpPr>
                  <p:cNvPr id="15056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4" y="823"/>
                    <a:ext cx="201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Ix</a:t>
                    </a:r>
                  </a:p>
                </p:txBody>
              </p:sp>
              <p:sp>
                <p:nvSpPr>
                  <p:cNvPr id="15056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1093"/>
                    <a:ext cx="201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Iy</a:t>
                    </a:r>
                  </a:p>
                </p:txBody>
              </p:sp>
            </p:grpSp>
            <p:sp>
              <p:nvSpPr>
                <p:cNvPr id="150564" name="Line 36"/>
                <p:cNvSpPr>
                  <a:spLocks noChangeShapeType="1"/>
                </p:cNvSpPr>
                <p:nvPr/>
              </p:nvSpPr>
              <p:spPr bwMode="auto">
                <a:xfrm>
                  <a:off x="4648" y="923"/>
                  <a:ext cx="0" cy="5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166" y="916"/>
                  <a:ext cx="470" cy="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648" y="64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46" y="1411"/>
                  <a:ext cx="228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-Iz</a:t>
                  </a:r>
                </a:p>
              </p:txBody>
            </p:sp>
            <p:sp>
              <p:nvSpPr>
                <p:cNvPr id="15056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962" y="827"/>
                  <a:ext cx="23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-Ix</a:t>
                  </a:r>
                </a:p>
              </p:txBody>
            </p:sp>
            <p:sp>
              <p:nvSpPr>
                <p:cNvPr id="1505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89" y="494"/>
                  <a:ext cx="23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-Iy</a:t>
                  </a:r>
                </a:p>
              </p:txBody>
            </p:sp>
          </p:grpSp>
          <p:sp>
            <p:nvSpPr>
              <p:cNvPr id="150570" name="Arc 42"/>
              <p:cNvSpPr>
                <a:spLocks/>
              </p:cNvSpPr>
              <p:nvPr/>
            </p:nvSpPr>
            <p:spPr bwMode="auto">
              <a:xfrm rot="13979263">
                <a:off x="2396" y="933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1" name="Arc 43"/>
              <p:cNvSpPr>
                <a:spLocks/>
              </p:cNvSpPr>
              <p:nvPr/>
            </p:nvSpPr>
            <p:spPr bwMode="auto">
              <a:xfrm rot="21185460">
                <a:off x="2855" y="504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2" name="Arc 44"/>
              <p:cNvSpPr>
                <a:spLocks/>
              </p:cNvSpPr>
              <p:nvPr/>
            </p:nvSpPr>
            <p:spPr bwMode="auto">
              <a:xfrm rot="25593585">
                <a:off x="3113" y="855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3" name="Arc 45"/>
              <p:cNvSpPr>
                <a:spLocks/>
              </p:cNvSpPr>
              <p:nvPr/>
            </p:nvSpPr>
            <p:spPr bwMode="auto">
              <a:xfrm rot="33247874">
                <a:off x="2618" y="1254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6403975" y="493713"/>
            <a:ext cx="2325688" cy="1717675"/>
            <a:chOff x="4053" y="-20"/>
            <a:chExt cx="1465" cy="1415"/>
          </a:xfrm>
        </p:grpSpPr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582" y="206"/>
              <a:ext cx="284" cy="144"/>
              <a:chOff x="2055" y="513"/>
              <a:chExt cx="284" cy="144"/>
            </a:xfrm>
          </p:grpSpPr>
          <p:sp>
            <p:nvSpPr>
              <p:cNvPr id="150576" name="Oval 48"/>
              <p:cNvSpPr>
                <a:spLocks noChangeArrowheads="1"/>
              </p:cNvSpPr>
              <p:nvPr/>
            </p:nvSpPr>
            <p:spPr bwMode="auto">
              <a:xfrm>
                <a:off x="2055" y="556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7" name="Rectangle 49"/>
              <p:cNvSpPr>
                <a:spLocks noChangeArrowheads="1"/>
              </p:cNvSpPr>
              <p:nvPr/>
            </p:nvSpPr>
            <p:spPr bwMode="auto">
              <a:xfrm>
                <a:off x="2127" y="513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8" name="Line 50"/>
              <p:cNvSpPr>
                <a:spLocks noChangeShapeType="1"/>
              </p:cNvSpPr>
              <p:nvPr/>
            </p:nvSpPr>
            <p:spPr bwMode="auto">
              <a:xfrm>
                <a:off x="2091" y="519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79" name="Line 51"/>
              <p:cNvSpPr>
                <a:spLocks noChangeShapeType="1"/>
              </p:cNvSpPr>
              <p:nvPr/>
            </p:nvSpPr>
            <p:spPr bwMode="auto">
              <a:xfrm flipV="1">
                <a:off x="2097" y="555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4053" y="-20"/>
              <a:ext cx="1465" cy="1415"/>
              <a:chOff x="235" y="2742"/>
              <a:chExt cx="1465" cy="1415"/>
            </a:xfrm>
          </p:grpSpPr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235" y="2742"/>
                <a:ext cx="1465" cy="1415"/>
                <a:chOff x="3962" y="222"/>
                <a:chExt cx="1465" cy="1415"/>
              </a:xfrm>
            </p:grpSpPr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4046" y="222"/>
                  <a:ext cx="1381" cy="1212"/>
                  <a:chOff x="304" y="107"/>
                  <a:chExt cx="1381" cy="1212"/>
                </a:xfrm>
              </p:grpSpPr>
              <p:sp>
                <p:nvSpPr>
                  <p:cNvPr id="15058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51"/>
                    <a:ext cx="0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" y="79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799"/>
                    <a:ext cx="66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" y="107"/>
                    <a:ext cx="196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Iz</a:t>
                    </a:r>
                  </a:p>
                </p:txBody>
              </p:sp>
              <p:sp>
                <p:nvSpPr>
                  <p:cNvPr id="15058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4" y="823"/>
                    <a:ext cx="201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Ix</a:t>
                    </a:r>
                  </a:p>
                </p:txBody>
              </p:sp>
              <p:sp>
                <p:nvSpPr>
                  <p:cNvPr id="15058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1093"/>
                    <a:ext cx="201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Iy</a:t>
                    </a:r>
                  </a:p>
                </p:txBody>
              </p:sp>
            </p:grpSp>
            <p:sp>
              <p:nvSpPr>
                <p:cNvPr id="150589" name="Line 61"/>
                <p:cNvSpPr>
                  <a:spLocks noChangeShapeType="1"/>
                </p:cNvSpPr>
                <p:nvPr/>
              </p:nvSpPr>
              <p:spPr bwMode="auto">
                <a:xfrm>
                  <a:off x="4648" y="923"/>
                  <a:ext cx="0" cy="50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166" y="916"/>
                  <a:ext cx="4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648" y="64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546" y="1411"/>
                  <a:ext cx="228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-Iz</a:t>
                  </a:r>
                </a:p>
              </p:txBody>
            </p:sp>
            <p:sp>
              <p:nvSpPr>
                <p:cNvPr id="15059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962" y="827"/>
                  <a:ext cx="23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-Ix</a:t>
                  </a:r>
                </a:p>
              </p:txBody>
            </p:sp>
            <p:sp>
              <p:nvSpPr>
                <p:cNvPr id="15059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189" y="494"/>
                  <a:ext cx="23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-Iy</a:t>
                  </a:r>
                </a:p>
              </p:txBody>
            </p:sp>
          </p:grpSp>
          <p:sp>
            <p:nvSpPr>
              <p:cNvPr id="150595" name="Arc 67"/>
              <p:cNvSpPr>
                <a:spLocks/>
              </p:cNvSpPr>
              <p:nvPr/>
            </p:nvSpPr>
            <p:spPr bwMode="auto">
              <a:xfrm rot="34620293">
                <a:off x="370" y="3514"/>
                <a:ext cx="107" cy="1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6" name="Arc 68"/>
              <p:cNvSpPr>
                <a:spLocks/>
              </p:cNvSpPr>
              <p:nvPr/>
            </p:nvSpPr>
            <p:spPr bwMode="auto">
              <a:xfrm rot="39543409">
                <a:off x="495" y="3281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7" name="Arc 69"/>
              <p:cNvSpPr>
                <a:spLocks/>
              </p:cNvSpPr>
              <p:nvPr/>
            </p:nvSpPr>
            <p:spPr bwMode="auto">
              <a:xfrm rot="28558125">
                <a:off x="1235" y="3476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8" name="Arc 70"/>
              <p:cNvSpPr>
                <a:spLocks/>
              </p:cNvSpPr>
              <p:nvPr/>
            </p:nvSpPr>
            <p:spPr bwMode="auto">
              <a:xfrm rot="22845359">
                <a:off x="1287" y="3249"/>
                <a:ext cx="115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185738" y="479425"/>
            <a:ext cx="2395537" cy="1717675"/>
            <a:chOff x="416" y="883"/>
            <a:chExt cx="1509" cy="1415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416" y="1526"/>
              <a:ext cx="570" cy="564"/>
              <a:chOff x="3276" y="3531"/>
              <a:chExt cx="570" cy="564"/>
            </a:xfrm>
          </p:grpSpPr>
          <p:sp>
            <p:nvSpPr>
              <p:cNvPr id="150601" name="Oval 73"/>
              <p:cNvSpPr>
                <a:spLocks noChangeArrowheads="1"/>
              </p:cNvSpPr>
              <p:nvPr/>
            </p:nvSpPr>
            <p:spPr bwMode="auto">
              <a:xfrm>
                <a:off x="3276" y="3531"/>
                <a:ext cx="570" cy="5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444" y="3679"/>
                <a:ext cx="315" cy="240"/>
                <a:chOff x="4116" y="3511"/>
                <a:chExt cx="315" cy="240"/>
              </a:xfrm>
            </p:grpSpPr>
            <p:sp>
              <p:nvSpPr>
                <p:cNvPr id="150603" name="Oval 75"/>
                <p:cNvSpPr>
                  <a:spLocks noChangeArrowheads="1"/>
                </p:cNvSpPr>
                <p:nvPr/>
              </p:nvSpPr>
              <p:spPr bwMode="auto">
                <a:xfrm>
                  <a:off x="4116" y="3511"/>
                  <a:ext cx="232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04" name="Rectangle 76"/>
                <p:cNvSpPr>
                  <a:spLocks noChangeArrowheads="1"/>
                </p:cNvSpPr>
                <p:nvPr/>
              </p:nvSpPr>
              <p:spPr bwMode="auto">
                <a:xfrm>
                  <a:off x="4278" y="3594"/>
                  <a:ext cx="153" cy="10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05" name="Line 77"/>
                <p:cNvSpPr>
                  <a:spLocks noChangeShapeType="1"/>
                </p:cNvSpPr>
                <p:nvPr/>
              </p:nvSpPr>
              <p:spPr bwMode="auto">
                <a:xfrm>
                  <a:off x="4263" y="3585"/>
                  <a:ext cx="78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60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344" y="3522"/>
                  <a:ext cx="24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544" y="883"/>
              <a:ext cx="1381" cy="1212"/>
              <a:chOff x="304" y="107"/>
              <a:chExt cx="1381" cy="1212"/>
            </a:xfrm>
          </p:grpSpPr>
          <p:sp>
            <p:nvSpPr>
              <p:cNvPr id="150608" name="Line 80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09" name="Line 81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10" name="Line 82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11" name="Text Box 83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19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Iz</a:t>
                </a:r>
              </a:p>
            </p:txBody>
          </p:sp>
          <p:sp>
            <p:nvSpPr>
              <p:cNvPr id="150612" name="Text Box 84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0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</a:t>
                </a:r>
              </a:p>
            </p:txBody>
          </p:sp>
          <p:sp>
            <p:nvSpPr>
              <p:cNvPr id="150613" name="Text Box 85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0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</a:t>
                </a:r>
              </a:p>
            </p:txBody>
          </p:sp>
        </p:grpSp>
        <p:sp>
          <p:nvSpPr>
            <p:cNvPr id="150614" name="Arc 86"/>
            <p:cNvSpPr>
              <a:spLocks/>
            </p:cNvSpPr>
            <p:nvPr/>
          </p:nvSpPr>
          <p:spPr bwMode="auto">
            <a:xfrm rot="10217601">
              <a:off x="929" y="1877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5" name="Line 87"/>
            <p:cNvSpPr>
              <a:spLocks noChangeShapeType="1"/>
            </p:cNvSpPr>
            <p:nvPr/>
          </p:nvSpPr>
          <p:spPr bwMode="auto">
            <a:xfrm>
              <a:off x="1146" y="1584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16" name="Line 88"/>
            <p:cNvSpPr>
              <a:spLocks noChangeShapeType="1"/>
            </p:cNvSpPr>
            <p:nvPr/>
          </p:nvSpPr>
          <p:spPr bwMode="auto">
            <a:xfrm flipH="1">
              <a:off x="664" y="1577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17" name="Arc 89"/>
            <p:cNvSpPr>
              <a:spLocks/>
            </p:cNvSpPr>
            <p:nvPr/>
          </p:nvSpPr>
          <p:spPr bwMode="auto">
            <a:xfrm>
              <a:off x="1224" y="1066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8" name="Arc 90"/>
            <p:cNvSpPr>
              <a:spLocks/>
            </p:cNvSpPr>
            <p:nvPr/>
          </p:nvSpPr>
          <p:spPr bwMode="auto">
            <a:xfrm rot="5400000">
              <a:off x="1618" y="1619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9" name="Arc 91"/>
            <p:cNvSpPr>
              <a:spLocks/>
            </p:cNvSpPr>
            <p:nvPr/>
          </p:nvSpPr>
          <p:spPr bwMode="auto">
            <a:xfrm rot="16200000">
              <a:off x="662" y="1370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20" name="Line 92"/>
            <p:cNvSpPr>
              <a:spLocks noChangeShapeType="1"/>
            </p:cNvSpPr>
            <p:nvPr/>
          </p:nvSpPr>
          <p:spPr bwMode="auto">
            <a:xfrm flipH="1">
              <a:off x="1146" y="1310"/>
              <a:ext cx="511" cy="26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21" name="Text Box 93"/>
            <p:cNvSpPr txBox="1">
              <a:spLocks noChangeArrowheads="1"/>
            </p:cNvSpPr>
            <p:nvPr/>
          </p:nvSpPr>
          <p:spPr bwMode="auto">
            <a:xfrm>
              <a:off x="1044" y="2072"/>
              <a:ext cx="22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-Iz</a:t>
              </a:r>
            </a:p>
          </p:txBody>
        </p:sp>
        <p:sp>
          <p:nvSpPr>
            <p:cNvPr id="150622" name="Text Box 94"/>
            <p:cNvSpPr txBox="1">
              <a:spLocks noChangeArrowheads="1"/>
            </p:cNvSpPr>
            <p:nvPr/>
          </p:nvSpPr>
          <p:spPr bwMode="auto">
            <a:xfrm>
              <a:off x="460" y="1488"/>
              <a:ext cx="23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</a:t>
              </a:r>
            </a:p>
          </p:txBody>
        </p:sp>
        <p:sp>
          <p:nvSpPr>
            <p:cNvPr id="150623" name="Text Box 95"/>
            <p:cNvSpPr txBox="1">
              <a:spLocks noChangeArrowheads="1"/>
            </p:cNvSpPr>
            <p:nvPr/>
          </p:nvSpPr>
          <p:spPr bwMode="auto">
            <a:xfrm>
              <a:off x="1687" y="1155"/>
              <a:ext cx="2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</a:t>
              </a:r>
            </a:p>
          </p:txBody>
        </p:sp>
      </p:grpSp>
      <p:grpSp>
        <p:nvGrpSpPr>
          <p:cNvPr id="18" name="Group 96"/>
          <p:cNvGrpSpPr>
            <a:grpSpLocks/>
          </p:cNvGrpSpPr>
          <p:nvPr/>
        </p:nvGrpSpPr>
        <p:grpSpPr bwMode="auto">
          <a:xfrm>
            <a:off x="5868961" y="4674705"/>
            <a:ext cx="2597150" cy="1717675"/>
            <a:chOff x="3699" y="2591"/>
            <a:chExt cx="1636" cy="1415"/>
          </a:xfrm>
        </p:grpSpPr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4303" y="2817"/>
              <a:ext cx="284" cy="144"/>
              <a:chOff x="2055" y="513"/>
              <a:chExt cx="284" cy="144"/>
            </a:xfrm>
          </p:grpSpPr>
          <p:sp>
            <p:nvSpPr>
              <p:cNvPr id="150626" name="Oval 98"/>
              <p:cNvSpPr>
                <a:spLocks noChangeArrowheads="1"/>
              </p:cNvSpPr>
              <p:nvPr/>
            </p:nvSpPr>
            <p:spPr bwMode="auto">
              <a:xfrm>
                <a:off x="2055" y="556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27" name="Rectangle 99"/>
              <p:cNvSpPr>
                <a:spLocks noChangeArrowheads="1"/>
              </p:cNvSpPr>
              <p:nvPr/>
            </p:nvSpPr>
            <p:spPr bwMode="auto">
              <a:xfrm>
                <a:off x="2127" y="513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28" name="Line 100"/>
              <p:cNvSpPr>
                <a:spLocks noChangeShapeType="1"/>
              </p:cNvSpPr>
              <p:nvPr/>
            </p:nvSpPr>
            <p:spPr bwMode="auto">
              <a:xfrm>
                <a:off x="2091" y="519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29" name="Line 101"/>
              <p:cNvSpPr>
                <a:spLocks noChangeShapeType="1"/>
              </p:cNvSpPr>
              <p:nvPr/>
            </p:nvSpPr>
            <p:spPr bwMode="auto">
              <a:xfrm flipV="1">
                <a:off x="2097" y="555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102"/>
            <p:cNvGrpSpPr>
              <a:grpSpLocks/>
            </p:cNvGrpSpPr>
            <p:nvPr/>
          </p:nvGrpSpPr>
          <p:grpSpPr bwMode="auto">
            <a:xfrm>
              <a:off x="3858" y="2591"/>
              <a:ext cx="1477" cy="1212"/>
              <a:chOff x="304" y="107"/>
              <a:chExt cx="1477" cy="1212"/>
            </a:xfrm>
          </p:grpSpPr>
          <p:sp>
            <p:nvSpPr>
              <p:cNvPr id="150631" name="Line 103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2" name="Line 104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3" name="Line 105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4" name="Text Box 106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19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Iz</a:t>
                </a:r>
              </a:p>
            </p:txBody>
          </p:sp>
          <p:sp>
            <p:nvSpPr>
              <p:cNvPr id="150635" name="Text Box 107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9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IxSz</a:t>
                </a:r>
              </a:p>
            </p:txBody>
          </p:sp>
          <p:sp>
            <p:nvSpPr>
              <p:cNvPr id="150636" name="Text Box 108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9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IySz</a:t>
                </a:r>
              </a:p>
            </p:txBody>
          </p:sp>
        </p:grpSp>
        <p:sp>
          <p:nvSpPr>
            <p:cNvPr id="150637" name="Line 109"/>
            <p:cNvSpPr>
              <a:spLocks noChangeShapeType="1"/>
            </p:cNvSpPr>
            <p:nvPr/>
          </p:nvSpPr>
          <p:spPr bwMode="auto">
            <a:xfrm>
              <a:off x="4460" y="3292"/>
              <a:ext cx="0" cy="50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38" name="Line 110"/>
            <p:cNvSpPr>
              <a:spLocks noChangeShapeType="1"/>
            </p:cNvSpPr>
            <p:nvPr/>
          </p:nvSpPr>
          <p:spPr bwMode="auto">
            <a:xfrm flipH="1">
              <a:off x="3978" y="3285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39" name="Line 111"/>
            <p:cNvSpPr>
              <a:spLocks noChangeShapeType="1"/>
            </p:cNvSpPr>
            <p:nvPr/>
          </p:nvSpPr>
          <p:spPr bwMode="auto">
            <a:xfrm flipH="1">
              <a:off x="4460" y="3018"/>
              <a:ext cx="5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40" name="Text Box 112"/>
            <p:cNvSpPr txBox="1">
              <a:spLocks noChangeArrowheads="1"/>
            </p:cNvSpPr>
            <p:nvPr/>
          </p:nvSpPr>
          <p:spPr bwMode="auto">
            <a:xfrm>
              <a:off x="4358" y="3780"/>
              <a:ext cx="22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-Iz</a:t>
              </a:r>
            </a:p>
          </p:txBody>
        </p:sp>
        <p:sp>
          <p:nvSpPr>
            <p:cNvPr id="150641" name="Text Box 113"/>
            <p:cNvSpPr txBox="1">
              <a:spLocks noChangeArrowheads="1"/>
            </p:cNvSpPr>
            <p:nvPr/>
          </p:nvSpPr>
          <p:spPr bwMode="auto">
            <a:xfrm>
              <a:off x="3699" y="3177"/>
              <a:ext cx="32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-IxSz</a:t>
              </a:r>
            </a:p>
          </p:txBody>
        </p:sp>
        <p:sp>
          <p:nvSpPr>
            <p:cNvPr id="150642" name="Text Box 114"/>
            <p:cNvSpPr txBox="1">
              <a:spLocks noChangeArrowheads="1"/>
            </p:cNvSpPr>
            <p:nvPr/>
          </p:nvSpPr>
          <p:spPr bwMode="auto">
            <a:xfrm>
              <a:off x="5001" y="2863"/>
              <a:ext cx="32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-IySz</a:t>
              </a:r>
            </a:p>
          </p:txBody>
        </p:sp>
        <p:sp>
          <p:nvSpPr>
            <p:cNvPr id="150643" name="Arc 115"/>
            <p:cNvSpPr>
              <a:spLocks/>
            </p:cNvSpPr>
            <p:nvPr/>
          </p:nvSpPr>
          <p:spPr bwMode="auto">
            <a:xfrm rot="34620293">
              <a:off x="3909" y="3363"/>
              <a:ext cx="107" cy="1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4" name="Arc 116"/>
            <p:cNvSpPr>
              <a:spLocks/>
            </p:cNvSpPr>
            <p:nvPr/>
          </p:nvSpPr>
          <p:spPr bwMode="auto">
            <a:xfrm rot="39543409">
              <a:off x="4034" y="3130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5" name="Arc 117"/>
            <p:cNvSpPr>
              <a:spLocks/>
            </p:cNvSpPr>
            <p:nvPr/>
          </p:nvSpPr>
          <p:spPr bwMode="auto">
            <a:xfrm rot="28558125">
              <a:off x="4774" y="3325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6" name="Arc 118"/>
            <p:cNvSpPr>
              <a:spLocks/>
            </p:cNvSpPr>
            <p:nvPr/>
          </p:nvSpPr>
          <p:spPr bwMode="auto">
            <a:xfrm rot="22845359">
              <a:off x="4826" y="3098"/>
              <a:ext cx="115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5794375" y="2382492"/>
            <a:ext cx="2974975" cy="1927225"/>
            <a:chOff x="2666" y="2862"/>
            <a:chExt cx="1874" cy="1355"/>
          </a:xfrm>
        </p:grpSpPr>
        <p:sp>
          <p:nvSpPr>
            <p:cNvPr id="150671" name="Text Box 143"/>
            <p:cNvSpPr txBox="1">
              <a:spLocks noChangeArrowheads="1"/>
            </p:cNvSpPr>
            <p:nvPr/>
          </p:nvSpPr>
          <p:spPr bwMode="auto">
            <a:xfrm>
              <a:off x="4158" y="3492"/>
              <a:ext cx="38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Iy</a:t>
              </a:r>
            </a:p>
          </p:txBody>
        </p: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2666" y="2862"/>
              <a:ext cx="1763" cy="1355"/>
              <a:chOff x="2666" y="2862"/>
              <a:chExt cx="1763" cy="1355"/>
            </a:xfrm>
          </p:grpSpPr>
          <p:sp>
            <p:nvSpPr>
              <p:cNvPr id="150673" name="Text Box 145"/>
              <p:cNvSpPr txBox="1">
                <a:spLocks noChangeArrowheads="1"/>
              </p:cNvSpPr>
              <p:nvPr/>
            </p:nvSpPr>
            <p:spPr bwMode="auto">
              <a:xfrm>
                <a:off x="3485" y="2862"/>
                <a:ext cx="43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IzSz</a:t>
                </a:r>
              </a:p>
            </p:txBody>
          </p:sp>
          <p:grpSp>
            <p:nvGrpSpPr>
              <p:cNvPr id="23" name="Group 146"/>
              <p:cNvGrpSpPr>
                <a:grpSpLocks/>
              </p:cNvGrpSpPr>
              <p:nvPr/>
            </p:nvGrpSpPr>
            <p:grpSpPr bwMode="auto">
              <a:xfrm>
                <a:off x="3341" y="3055"/>
                <a:ext cx="242" cy="129"/>
                <a:chOff x="3498" y="1464"/>
                <a:chExt cx="284" cy="144"/>
              </a:xfrm>
            </p:grpSpPr>
            <p:sp>
              <p:nvSpPr>
                <p:cNvPr id="150675" name="Oval 147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77" name="Line 149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67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679" name="Line 151"/>
              <p:cNvSpPr>
                <a:spLocks noChangeShapeType="1"/>
              </p:cNvSpPr>
              <p:nvPr/>
            </p:nvSpPr>
            <p:spPr bwMode="auto">
              <a:xfrm flipV="1">
                <a:off x="3470" y="2973"/>
                <a:ext cx="0" cy="60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0" name="Arc 152"/>
              <p:cNvSpPr>
                <a:spLocks/>
              </p:cNvSpPr>
              <p:nvPr/>
            </p:nvSpPr>
            <p:spPr bwMode="auto">
              <a:xfrm rot="7549139">
                <a:off x="3176" y="3940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1" name="Arc 153"/>
              <p:cNvSpPr>
                <a:spLocks/>
              </p:cNvSpPr>
              <p:nvPr/>
            </p:nvSpPr>
            <p:spPr bwMode="auto">
              <a:xfrm rot="-3414909">
                <a:off x="3584" y="3162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2" name="Arc 154"/>
              <p:cNvSpPr>
                <a:spLocks/>
              </p:cNvSpPr>
              <p:nvPr/>
            </p:nvSpPr>
            <p:spPr bwMode="auto">
              <a:xfrm rot="1495708">
                <a:off x="4013" y="3375"/>
                <a:ext cx="108" cy="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3" name="Arc 155"/>
              <p:cNvSpPr>
                <a:spLocks/>
              </p:cNvSpPr>
              <p:nvPr/>
            </p:nvSpPr>
            <p:spPr bwMode="auto">
              <a:xfrm rot="11469893">
                <a:off x="2960" y="3635"/>
                <a:ext cx="10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4" name="Text Box 156"/>
              <p:cNvSpPr txBox="1">
                <a:spLocks noChangeArrowheads="1"/>
              </p:cNvSpPr>
              <p:nvPr/>
            </p:nvSpPr>
            <p:spPr bwMode="auto">
              <a:xfrm>
                <a:off x="2666" y="3465"/>
                <a:ext cx="27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Iy</a:t>
                </a:r>
              </a:p>
            </p:txBody>
          </p:sp>
          <p:sp>
            <p:nvSpPr>
              <p:cNvPr id="150685" name="Text Box 157"/>
              <p:cNvSpPr txBox="1">
                <a:spLocks noChangeArrowheads="1"/>
              </p:cNvSpPr>
              <p:nvPr/>
            </p:nvSpPr>
            <p:spPr bwMode="auto">
              <a:xfrm>
                <a:off x="3789" y="3028"/>
                <a:ext cx="64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50686" name="Line 158"/>
              <p:cNvSpPr>
                <a:spLocks noChangeShapeType="1"/>
              </p:cNvSpPr>
              <p:nvPr/>
            </p:nvSpPr>
            <p:spPr bwMode="auto">
              <a:xfrm flipV="1">
                <a:off x="3078" y="3228"/>
                <a:ext cx="688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7" name="Line 159"/>
              <p:cNvSpPr>
                <a:spLocks noChangeShapeType="1"/>
              </p:cNvSpPr>
              <p:nvPr/>
            </p:nvSpPr>
            <p:spPr bwMode="auto">
              <a:xfrm flipV="1">
                <a:off x="2934" y="3563"/>
                <a:ext cx="114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8" name="Text Box 160"/>
              <p:cNvSpPr txBox="1">
                <a:spLocks noChangeArrowheads="1"/>
              </p:cNvSpPr>
              <p:nvPr/>
            </p:nvSpPr>
            <p:spPr bwMode="auto">
              <a:xfrm>
                <a:off x="2876" y="4024"/>
                <a:ext cx="43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50689" name="Text Box 161"/>
              <p:cNvSpPr txBox="1">
                <a:spLocks noChangeArrowheads="1"/>
              </p:cNvSpPr>
              <p:nvPr/>
            </p:nvSpPr>
            <p:spPr bwMode="auto">
              <a:xfrm>
                <a:off x="3602" y="3715"/>
                <a:ext cx="29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p</a:t>
                </a:r>
                <a:r>
                  <a:rPr lang="de-DE" sz="1200" b="1"/>
                  <a:t> J t</a:t>
                </a:r>
              </a:p>
            </p:txBody>
          </p:sp>
        </p:grpSp>
      </p:grpSp>
      <p:sp>
        <p:nvSpPr>
          <p:cNvPr id="150691" name="Rectangle 163"/>
          <p:cNvSpPr>
            <a:spLocks noChangeArrowheads="1"/>
          </p:cNvSpPr>
          <p:nvPr/>
        </p:nvSpPr>
        <p:spPr bwMode="auto">
          <a:xfrm>
            <a:off x="3098800" y="2247555"/>
            <a:ext cx="31099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J Coupling Evolution 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2847948" y="4323868"/>
            <a:ext cx="3395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000" b="1" dirty="0"/>
              <a:t>B</a:t>
            </a:r>
            <a:r>
              <a:rPr lang="de-DE" sz="2000" b="1" baseline="-25000" dirty="0"/>
              <a:t>0</a:t>
            </a:r>
            <a:r>
              <a:rPr lang="de-DE" sz="2000" b="1" dirty="0"/>
              <a:t>- </a:t>
            </a:r>
            <a:r>
              <a:rPr lang="de-DE" sz="2000" b="1" dirty="0" err="1" smtClean="0"/>
              <a:t>and</a:t>
            </a:r>
            <a:r>
              <a:rPr lang="de-DE" sz="2000" b="1" dirty="0"/>
              <a:t>B</a:t>
            </a:r>
            <a:r>
              <a:rPr lang="de-DE" sz="2000" b="1" baseline="-25000" dirty="0"/>
              <a:t>1</a:t>
            </a:r>
            <a:r>
              <a:rPr lang="de-DE" sz="2000" b="1" dirty="0"/>
              <a:t> -</a:t>
            </a:r>
            <a:r>
              <a:rPr lang="de-DE" sz="2000" b="1" dirty="0" smtClean="0"/>
              <a:t>Evolution</a:t>
            </a:r>
            <a:endParaRPr lang="de-DE" sz="2000" b="1" dirty="0">
              <a:solidFill>
                <a:srgbClr val="FF3300"/>
              </a:solidFill>
            </a:endParaRPr>
          </a:p>
        </p:txBody>
      </p:sp>
      <p:sp>
        <p:nvSpPr>
          <p:cNvPr id="150693" name="Rectangle 165"/>
          <p:cNvSpPr>
            <a:spLocks noChangeArrowheads="1"/>
          </p:cNvSpPr>
          <p:nvPr/>
        </p:nvSpPr>
        <p:spPr bwMode="auto">
          <a:xfrm>
            <a:off x="3095625" y="2547592"/>
            <a:ext cx="3105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 smtClean="0"/>
              <a:t>AX-  Approximation</a:t>
            </a:r>
            <a:endParaRPr lang="en-US" sz="1800" b="1" dirty="0"/>
          </a:p>
        </p:txBody>
      </p:sp>
      <p:sp>
        <p:nvSpPr>
          <p:cNvPr id="150694" name="Text Box 166"/>
          <p:cNvSpPr txBox="1">
            <a:spLocks noChangeArrowheads="1"/>
          </p:cNvSpPr>
          <p:nvPr/>
        </p:nvSpPr>
        <p:spPr bwMode="auto">
          <a:xfrm>
            <a:off x="7791450" y="1727200"/>
            <a:ext cx="56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w</a:t>
            </a:r>
            <a:r>
              <a:rPr lang="de-DE" sz="1200" b="1"/>
              <a:t> t</a:t>
            </a:r>
          </a:p>
        </p:txBody>
      </p:sp>
      <p:sp>
        <p:nvSpPr>
          <p:cNvPr id="150695" name="Text Box 167"/>
          <p:cNvSpPr txBox="1">
            <a:spLocks noChangeArrowheads="1"/>
          </p:cNvSpPr>
          <p:nvPr/>
        </p:nvSpPr>
        <p:spPr bwMode="auto">
          <a:xfrm>
            <a:off x="1554163" y="1668463"/>
            <a:ext cx="569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f</a:t>
            </a:r>
            <a:endParaRPr lang="de-DE" sz="1200" b="1"/>
          </a:p>
        </p:txBody>
      </p:sp>
      <p:sp>
        <p:nvSpPr>
          <p:cNvPr id="150696" name="Text Box 168"/>
          <p:cNvSpPr txBox="1">
            <a:spLocks noChangeArrowheads="1"/>
          </p:cNvSpPr>
          <p:nvPr/>
        </p:nvSpPr>
        <p:spPr bwMode="auto">
          <a:xfrm>
            <a:off x="4518025" y="1638300"/>
            <a:ext cx="56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f</a:t>
            </a:r>
            <a:endParaRPr lang="de-DE" sz="1200" b="1"/>
          </a:p>
        </p:txBody>
      </p:sp>
      <p:grpSp>
        <p:nvGrpSpPr>
          <p:cNvPr id="24" name="Gruppieren 182"/>
          <p:cNvGrpSpPr/>
          <p:nvPr/>
        </p:nvGrpSpPr>
        <p:grpSpPr>
          <a:xfrm>
            <a:off x="347636" y="4660418"/>
            <a:ext cx="2573337" cy="1720332"/>
            <a:chOff x="347636" y="4660418"/>
            <a:chExt cx="2573337" cy="1720332"/>
          </a:xfrm>
        </p:grpSpPr>
        <p:grpSp>
          <p:nvGrpSpPr>
            <p:cNvPr id="25" name="Group 120"/>
            <p:cNvGrpSpPr>
              <a:grpSpLocks/>
            </p:cNvGrpSpPr>
            <p:nvPr/>
          </p:nvGrpSpPr>
          <p:grpSpPr bwMode="auto">
            <a:xfrm>
              <a:off x="2355823" y="5330493"/>
              <a:ext cx="227012" cy="344749"/>
              <a:chOff x="2385" y="2540"/>
              <a:chExt cx="143" cy="284"/>
            </a:xfrm>
          </p:grpSpPr>
          <p:sp>
            <p:nvSpPr>
              <p:cNvPr id="150649" name="Oval 121"/>
              <p:cNvSpPr>
                <a:spLocks noChangeArrowheads="1"/>
              </p:cNvSpPr>
              <p:nvPr/>
            </p:nvSpPr>
            <p:spPr bwMode="auto">
              <a:xfrm rot="5602554">
                <a:off x="2294" y="2631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50" name="Rectangle 122"/>
              <p:cNvSpPr>
                <a:spLocks noChangeArrowheads="1"/>
              </p:cNvSpPr>
              <p:nvPr/>
            </p:nvSpPr>
            <p:spPr bwMode="auto">
              <a:xfrm rot="5602554">
                <a:off x="2414" y="2642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51" name="Line 123"/>
              <p:cNvSpPr>
                <a:spLocks noChangeShapeType="1"/>
              </p:cNvSpPr>
              <p:nvPr/>
            </p:nvSpPr>
            <p:spPr bwMode="auto">
              <a:xfrm rot="5602554">
                <a:off x="2481" y="2580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2" name="Line 124"/>
              <p:cNvSpPr>
                <a:spLocks noChangeShapeType="1"/>
              </p:cNvSpPr>
              <p:nvPr/>
            </p:nvSpPr>
            <p:spPr bwMode="auto">
              <a:xfrm rot="5602554" flipV="1">
                <a:off x="2443" y="2580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25"/>
            <p:cNvGrpSpPr>
              <a:grpSpLocks/>
            </p:cNvGrpSpPr>
            <p:nvPr/>
          </p:nvGrpSpPr>
          <p:grpSpPr bwMode="auto">
            <a:xfrm>
              <a:off x="584172" y="4660418"/>
              <a:ext cx="2192338" cy="1471253"/>
              <a:chOff x="304" y="107"/>
              <a:chExt cx="1381" cy="1212"/>
            </a:xfrm>
          </p:grpSpPr>
          <p:sp>
            <p:nvSpPr>
              <p:cNvPr id="150654" name="Line 126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5" name="Line 127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6" name="Line 128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7" name="Text Box 129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29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 smtClean="0"/>
                  <a:t>IzSz</a:t>
                </a:r>
                <a:endParaRPr lang="de-DE" sz="1200" b="1" dirty="0"/>
              </a:p>
            </p:txBody>
          </p:sp>
          <p:sp>
            <p:nvSpPr>
              <p:cNvPr id="150658" name="Text Box 130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0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</a:t>
                </a:r>
              </a:p>
            </p:txBody>
          </p:sp>
          <p:sp>
            <p:nvSpPr>
              <p:cNvPr id="150659" name="Text Box 131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9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IySz</a:t>
                </a:r>
              </a:p>
            </p:txBody>
          </p:sp>
        </p:grpSp>
        <p:sp>
          <p:nvSpPr>
            <p:cNvPr id="150660" name="Line 132"/>
            <p:cNvSpPr>
              <a:spLocks noChangeShapeType="1"/>
            </p:cNvSpPr>
            <p:nvPr/>
          </p:nvSpPr>
          <p:spPr bwMode="auto">
            <a:xfrm>
              <a:off x="1539848" y="5511365"/>
              <a:ext cx="0" cy="608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1" name="Line 133"/>
            <p:cNvSpPr>
              <a:spLocks noChangeShapeType="1"/>
            </p:cNvSpPr>
            <p:nvPr/>
          </p:nvSpPr>
          <p:spPr bwMode="auto">
            <a:xfrm flipH="1">
              <a:off x="774673" y="5502868"/>
              <a:ext cx="746125" cy="728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2" name="Line 134"/>
            <p:cNvSpPr>
              <a:spLocks noChangeShapeType="1"/>
            </p:cNvSpPr>
            <p:nvPr/>
          </p:nvSpPr>
          <p:spPr bwMode="auto">
            <a:xfrm flipH="1">
              <a:off x="1539848" y="5178755"/>
              <a:ext cx="811212" cy="315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3" name="Text Box 135"/>
            <p:cNvSpPr txBox="1">
              <a:spLocks noChangeArrowheads="1"/>
            </p:cNvSpPr>
            <p:nvPr/>
          </p:nvSpPr>
          <p:spPr bwMode="auto">
            <a:xfrm>
              <a:off x="1377923" y="6103751"/>
              <a:ext cx="5180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</a:t>
              </a:r>
              <a:r>
                <a:rPr lang="de-DE" sz="1200" b="1" dirty="0" smtClean="0"/>
                <a:t>IzSz</a:t>
              </a:r>
              <a:endParaRPr lang="de-DE" sz="1200" b="1" dirty="0"/>
            </a:p>
          </p:txBody>
        </p:sp>
        <p:sp>
          <p:nvSpPr>
            <p:cNvPr id="150664" name="Text Box 136"/>
            <p:cNvSpPr txBox="1">
              <a:spLocks noChangeArrowheads="1"/>
            </p:cNvSpPr>
            <p:nvPr/>
          </p:nvSpPr>
          <p:spPr bwMode="auto">
            <a:xfrm>
              <a:off x="347636" y="5394830"/>
              <a:ext cx="369887" cy="27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</a:t>
              </a:r>
            </a:p>
          </p:txBody>
        </p:sp>
        <p:sp>
          <p:nvSpPr>
            <p:cNvPr id="150665" name="Text Box 137"/>
            <p:cNvSpPr txBox="1">
              <a:spLocks noChangeArrowheads="1"/>
            </p:cNvSpPr>
            <p:nvPr/>
          </p:nvSpPr>
          <p:spPr bwMode="auto">
            <a:xfrm>
              <a:off x="2398686" y="4990600"/>
              <a:ext cx="522287" cy="274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-IySz</a:t>
              </a:r>
            </a:p>
          </p:txBody>
        </p:sp>
        <p:sp>
          <p:nvSpPr>
            <p:cNvPr id="150666" name="Arc 138"/>
            <p:cNvSpPr>
              <a:spLocks/>
            </p:cNvSpPr>
            <p:nvPr/>
          </p:nvSpPr>
          <p:spPr bwMode="auto">
            <a:xfrm rot="13979263">
              <a:off x="878428" y="5414246"/>
              <a:ext cx="251278" cy="247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7" name="Arc 139"/>
            <p:cNvSpPr>
              <a:spLocks/>
            </p:cNvSpPr>
            <p:nvPr/>
          </p:nvSpPr>
          <p:spPr bwMode="auto">
            <a:xfrm rot="21185460">
              <a:off x="1568423" y="4922621"/>
              <a:ext cx="328612" cy="189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8" name="Arc 140"/>
            <p:cNvSpPr>
              <a:spLocks/>
            </p:cNvSpPr>
            <p:nvPr/>
          </p:nvSpPr>
          <p:spPr bwMode="auto">
            <a:xfrm rot="3993585">
              <a:off x="2016665" y="5319561"/>
              <a:ext cx="251278" cy="247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9" name="Arc 141"/>
            <p:cNvSpPr>
              <a:spLocks/>
            </p:cNvSpPr>
            <p:nvPr/>
          </p:nvSpPr>
          <p:spPr bwMode="auto">
            <a:xfrm rot="11647874">
              <a:off x="1192186" y="5833050"/>
              <a:ext cx="328612" cy="189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97" name="Text Box 169"/>
            <p:cNvSpPr txBox="1">
              <a:spLocks noChangeArrowheads="1"/>
            </p:cNvSpPr>
            <p:nvPr/>
          </p:nvSpPr>
          <p:spPr bwMode="auto">
            <a:xfrm>
              <a:off x="1904973" y="5844693"/>
              <a:ext cx="5699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sp>
        <p:nvSpPr>
          <p:cNvPr id="150698" name="Text Box 170"/>
          <p:cNvSpPr txBox="1">
            <a:spLocks noChangeArrowheads="1"/>
          </p:cNvSpPr>
          <p:nvPr/>
        </p:nvSpPr>
        <p:spPr bwMode="auto">
          <a:xfrm>
            <a:off x="7377086" y="5901843"/>
            <a:ext cx="569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>
                <a:latin typeface="Symbol" pitchFamily="18" charset="2"/>
              </a:rPr>
              <a:t>w</a:t>
            </a:r>
            <a:r>
              <a:rPr lang="de-DE" sz="1200" b="1"/>
              <a:t> t</a:t>
            </a:r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</a:rPr>
              <a:t>                 B</a:t>
            </a:r>
            <a:r>
              <a:rPr lang="de-DE" sz="2400" b="1" baseline="-25000" dirty="0" smtClean="0">
                <a:solidFill>
                  <a:srgbClr val="336699"/>
                </a:solidFill>
              </a:rPr>
              <a:t>0</a:t>
            </a:r>
            <a:r>
              <a:rPr lang="de-DE" sz="2400" b="1" dirty="0" smtClean="0">
                <a:solidFill>
                  <a:srgbClr val="336699"/>
                </a:solidFill>
              </a:rPr>
              <a:t>- </a:t>
            </a:r>
            <a:r>
              <a:rPr lang="de-DE" sz="2400" b="1" dirty="0" err="1" smtClean="0">
                <a:solidFill>
                  <a:srgbClr val="336699"/>
                </a:solidFill>
              </a:rPr>
              <a:t>and</a:t>
            </a:r>
            <a:r>
              <a:rPr lang="de-DE" sz="2400" b="1" dirty="0">
                <a:solidFill>
                  <a:srgbClr val="336699"/>
                </a:solidFill>
              </a:rPr>
              <a:t>B</a:t>
            </a:r>
            <a:r>
              <a:rPr lang="de-DE" sz="2400" b="1" baseline="-25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- </a:t>
            </a:r>
            <a:r>
              <a:rPr lang="de-DE" sz="2400" b="1" dirty="0" smtClean="0">
                <a:solidFill>
                  <a:srgbClr val="336699"/>
                </a:solidFill>
              </a:rPr>
              <a:t>Evolution</a:t>
            </a:r>
            <a:endParaRPr lang="de-DE" dirty="0"/>
          </a:p>
        </p:txBody>
      </p:sp>
      <p:grpSp>
        <p:nvGrpSpPr>
          <p:cNvPr id="27" name="Gruppieren 176"/>
          <p:cNvGrpSpPr/>
          <p:nvPr/>
        </p:nvGrpSpPr>
        <p:grpSpPr>
          <a:xfrm>
            <a:off x="2582489" y="5940978"/>
            <a:ext cx="3643381" cy="307777"/>
            <a:chOff x="2836931" y="5933026"/>
            <a:chExt cx="3643381" cy="307777"/>
          </a:xfrm>
        </p:grpSpPr>
        <p:sp>
          <p:nvSpPr>
            <p:cNvPr id="173" name="Text Box 4"/>
            <p:cNvSpPr txBox="1">
              <a:spLocks noChangeArrowheads="1"/>
            </p:cNvSpPr>
            <p:nvPr/>
          </p:nvSpPr>
          <p:spPr bwMode="auto">
            <a:xfrm>
              <a:off x="2836931" y="5933026"/>
              <a:ext cx="3643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I</a:t>
              </a:r>
              <a:r>
                <a:rPr lang="de-DE" sz="1400" b="1" baseline="-25000" dirty="0" smtClean="0"/>
                <a:t>y</a:t>
              </a:r>
              <a:r>
                <a:rPr lang="de-DE" sz="1400" b="1" dirty="0" smtClean="0"/>
                <a:t>S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        ( I</a:t>
              </a:r>
              <a:r>
                <a:rPr lang="de-DE" sz="1400" b="1" baseline="-25000" dirty="0" smtClean="0"/>
                <a:t>y </a:t>
              </a:r>
              <a:r>
                <a:rPr lang="de-DE" sz="1400" b="1" dirty="0" smtClean="0"/>
                <a:t>cos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/>
                <a:t>t</a:t>
              </a:r>
              <a:r>
                <a:rPr lang="de-DE" sz="1400" b="1" baseline="-25000" dirty="0"/>
                <a:t>1   </a:t>
              </a:r>
              <a:r>
                <a:rPr lang="de-DE" sz="1400" b="1" dirty="0" smtClean="0">
                  <a:latin typeface="Symbol" pitchFamily="18" charset="2"/>
                </a:rPr>
                <a:t>-</a:t>
              </a:r>
              <a:r>
                <a:rPr lang="de-DE" sz="1400" b="1" dirty="0" smtClean="0"/>
                <a:t>  I</a:t>
              </a:r>
              <a:r>
                <a:rPr lang="de-DE" sz="1400" b="1" baseline="-25000" dirty="0"/>
                <a:t>x</a:t>
              </a:r>
              <a:r>
                <a:rPr lang="de-DE" sz="1400" b="1" dirty="0" smtClean="0"/>
                <a:t> sin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 smtClean="0"/>
                <a:t>t</a:t>
              </a:r>
              <a:r>
                <a:rPr lang="de-DE" sz="1400" b="1" baseline="-25000" dirty="0" smtClean="0"/>
                <a:t>1</a:t>
              </a:r>
              <a:r>
                <a:rPr lang="de-DE" sz="1400" b="1" dirty="0" smtClean="0"/>
                <a:t> ) S</a:t>
              </a:r>
              <a:r>
                <a:rPr lang="de-DE" sz="1400" b="1" baseline="-25000" dirty="0" smtClean="0"/>
                <a:t>z </a:t>
              </a:r>
              <a:endParaRPr lang="de-DE" sz="1400" b="1" baseline="-25000" dirty="0"/>
            </a:p>
          </p:txBody>
        </p:sp>
        <p:cxnSp>
          <p:nvCxnSpPr>
            <p:cNvPr id="176" name="Gerade Verbindung mit Pfeil 175"/>
            <p:cNvCxnSpPr/>
            <p:nvPr/>
          </p:nvCxnSpPr>
          <p:spPr>
            <a:xfrm>
              <a:off x="3299791" y="6106602"/>
              <a:ext cx="214685" cy="79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hteck 183"/>
          <p:cNvSpPr/>
          <p:nvPr/>
        </p:nvSpPr>
        <p:spPr>
          <a:xfrm>
            <a:off x="3020009" y="5777868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z</a:t>
            </a:r>
            <a:endParaRPr lang="de-DE" dirty="0"/>
          </a:p>
        </p:txBody>
      </p:sp>
      <p:grpSp>
        <p:nvGrpSpPr>
          <p:cNvPr id="28" name="Gruppieren 184"/>
          <p:cNvGrpSpPr/>
          <p:nvPr/>
        </p:nvGrpSpPr>
        <p:grpSpPr>
          <a:xfrm>
            <a:off x="2495025" y="6449861"/>
            <a:ext cx="5567598" cy="307777"/>
            <a:chOff x="2836931" y="5933026"/>
            <a:chExt cx="3643381" cy="307777"/>
          </a:xfrm>
        </p:grpSpPr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2836931" y="5933026"/>
              <a:ext cx="3643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I</a:t>
              </a:r>
              <a:r>
                <a:rPr lang="de-DE" sz="1400" b="1" baseline="-25000" dirty="0" smtClean="0"/>
                <a:t>y</a:t>
              </a:r>
              <a:r>
                <a:rPr lang="de-DE" sz="1400" b="1" dirty="0" smtClean="0"/>
                <a:t>S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                   ( I</a:t>
              </a:r>
              <a:r>
                <a:rPr lang="de-DE" sz="1400" b="1" baseline="-25000" dirty="0" smtClean="0"/>
                <a:t>y </a:t>
              </a:r>
              <a:r>
                <a:rPr lang="de-DE" sz="1400" b="1" dirty="0" smtClean="0"/>
                <a:t>cos </a:t>
              </a:r>
              <a:r>
                <a:rPr lang="de-DE" sz="1400" b="1" dirty="0" smtClean="0">
                  <a:latin typeface="Symbol" pitchFamily="18" charset="2"/>
                </a:rPr>
                <a:t>f+</a:t>
              </a:r>
              <a:r>
                <a:rPr lang="de-DE" sz="1400" b="1" dirty="0" smtClean="0"/>
                <a:t>  I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sin </a:t>
              </a:r>
              <a:r>
                <a:rPr lang="de-DE" sz="1400" b="1" dirty="0" smtClean="0">
                  <a:latin typeface="Symbol" pitchFamily="18" charset="2"/>
                </a:rPr>
                <a:t>f</a:t>
              </a:r>
              <a:r>
                <a:rPr lang="de-DE" sz="1400" b="1" dirty="0" smtClean="0"/>
                <a:t>) S</a:t>
              </a:r>
              <a:r>
                <a:rPr lang="de-DE" sz="1400" b="1" baseline="-25000" dirty="0" smtClean="0"/>
                <a:t>z </a:t>
              </a:r>
              <a:endParaRPr lang="de-DE" sz="1400" b="1" baseline="-25000" dirty="0"/>
            </a:p>
          </p:txBody>
        </p:sp>
        <p:cxnSp>
          <p:nvCxnSpPr>
            <p:cNvPr id="187" name="Gerade Verbindung mit Pfeil 186"/>
            <p:cNvCxnSpPr/>
            <p:nvPr/>
          </p:nvCxnSpPr>
          <p:spPr>
            <a:xfrm>
              <a:off x="3299791" y="6106602"/>
              <a:ext cx="214685" cy="79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hteck 187"/>
          <p:cNvSpPr/>
          <p:nvPr/>
        </p:nvSpPr>
        <p:spPr>
          <a:xfrm>
            <a:off x="3004106" y="6286751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x</a:t>
            </a:r>
            <a:endParaRPr lang="de-DE" dirty="0"/>
          </a:p>
        </p:txBody>
      </p:sp>
      <p:sp>
        <p:nvSpPr>
          <p:cNvPr id="189" name="Rechteck 188"/>
          <p:cNvSpPr/>
          <p:nvPr/>
        </p:nvSpPr>
        <p:spPr>
          <a:xfrm>
            <a:off x="3218792" y="6294703"/>
            <a:ext cx="490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+ S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x</a:t>
            </a:r>
            <a:endParaRPr lang="de-DE" dirty="0"/>
          </a:p>
        </p:txBody>
      </p:sp>
      <p:sp>
        <p:nvSpPr>
          <p:cNvPr id="191" name="Rechteck 190"/>
          <p:cNvSpPr/>
          <p:nvPr/>
        </p:nvSpPr>
        <p:spPr>
          <a:xfrm>
            <a:off x="5256743" y="6408440"/>
            <a:ext cx="185659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 smtClean="0"/>
              <a:t>( S</a:t>
            </a:r>
            <a:r>
              <a:rPr lang="de-DE" sz="1400" b="1" baseline="-25000" dirty="0" smtClean="0"/>
              <a:t>z </a:t>
            </a:r>
            <a:r>
              <a:rPr lang="de-DE" sz="1400" b="1" dirty="0" smtClean="0"/>
              <a:t>cos </a:t>
            </a:r>
            <a:r>
              <a:rPr lang="de-DE" sz="1400" b="1" dirty="0" smtClean="0">
                <a:latin typeface="Symbol" pitchFamily="18" charset="2"/>
              </a:rPr>
              <a:t>f-</a:t>
            </a:r>
            <a:r>
              <a:rPr lang="de-DE" sz="1400" b="1" dirty="0" smtClean="0"/>
              <a:t>  S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 sin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b="1" dirty="0" smtClean="0"/>
              <a:t>) </a:t>
            </a:r>
            <a:endParaRPr lang="de-DE" dirty="0"/>
          </a:p>
        </p:txBody>
      </p:sp>
      <p:sp>
        <p:nvSpPr>
          <p:cNvPr id="192" name="Rechteck 191"/>
          <p:cNvSpPr/>
          <p:nvPr/>
        </p:nvSpPr>
        <p:spPr>
          <a:xfrm>
            <a:off x="3299791" y="6289482"/>
            <a:ext cx="294198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91" grpId="0"/>
      <p:bldP spid="150692" grpId="0"/>
      <p:bldP spid="150693" grpId="0"/>
      <p:bldP spid="150698" grpId="0"/>
      <p:bldP spid="184" grpId="0"/>
      <p:bldP spid="188" grpId="0"/>
      <p:bldP spid="189" grpId="0"/>
      <p:bldP spid="191" grpId="0" animBg="1"/>
      <p:bldP spid="1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72" name="Rectangle 7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Homonukleares J- aufgelöstes Experiment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8463" y="3317875"/>
            <a:ext cx="3686175" cy="3255963"/>
            <a:chOff x="568" y="430"/>
            <a:chExt cx="3401" cy="34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8" y="430"/>
              <a:ext cx="3401" cy="3401"/>
              <a:chOff x="568" y="430"/>
              <a:chExt cx="3401" cy="3401"/>
            </a:xfrm>
          </p:grpSpPr>
          <p:pic>
            <p:nvPicPr>
              <p:cNvPr id="132100" name="Picture 4" descr="homjres4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lum bright="-4000" contrast="30000"/>
              </a:blip>
              <a:srcRect/>
              <a:stretch>
                <a:fillRect/>
              </a:stretch>
            </p:blipFill>
            <p:spPr bwMode="auto">
              <a:xfrm rot="5400000">
                <a:off x="568" y="430"/>
                <a:ext cx="3401" cy="340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101" name="Rectangle 5"/>
              <p:cNvSpPr>
                <a:spLocks noChangeArrowheads="1"/>
              </p:cNvSpPr>
              <p:nvPr/>
            </p:nvSpPr>
            <p:spPr bwMode="auto">
              <a:xfrm>
                <a:off x="665" y="3574"/>
                <a:ext cx="3235" cy="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2" name="Rectangle 6"/>
              <p:cNvSpPr>
                <a:spLocks noChangeArrowheads="1"/>
              </p:cNvSpPr>
              <p:nvPr/>
            </p:nvSpPr>
            <p:spPr bwMode="auto">
              <a:xfrm>
                <a:off x="643" y="508"/>
                <a:ext cx="183" cy="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3" name="Rectangle 7"/>
              <p:cNvSpPr>
                <a:spLocks noChangeArrowheads="1"/>
              </p:cNvSpPr>
              <p:nvPr/>
            </p:nvSpPr>
            <p:spPr bwMode="auto">
              <a:xfrm>
                <a:off x="655" y="972"/>
                <a:ext cx="105" cy="26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4" name="Rectangle 8"/>
              <p:cNvSpPr>
                <a:spLocks noChangeArrowheads="1"/>
              </p:cNvSpPr>
              <p:nvPr/>
            </p:nvSpPr>
            <p:spPr bwMode="auto">
              <a:xfrm>
                <a:off x="3813" y="953"/>
                <a:ext cx="105" cy="26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5" name="Rectangle 9"/>
              <p:cNvSpPr>
                <a:spLocks noChangeArrowheads="1"/>
              </p:cNvSpPr>
              <p:nvPr/>
            </p:nvSpPr>
            <p:spPr bwMode="auto">
              <a:xfrm>
                <a:off x="684" y="511"/>
                <a:ext cx="3235" cy="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6" name="Rectangle 10"/>
              <p:cNvSpPr>
                <a:spLocks noChangeArrowheads="1"/>
              </p:cNvSpPr>
              <p:nvPr/>
            </p:nvSpPr>
            <p:spPr bwMode="auto">
              <a:xfrm>
                <a:off x="3366" y="538"/>
                <a:ext cx="518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7" name="Rectangle 11"/>
              <p:cNvSpPr>
                <a:spLocks noChangeArrowheads="1"/>
              </p:cNvSpPr>
              <p:nvPr/>
            </p:nvSpPr>
            <p:spPr bwMode="auto">
              <a:xfrm>
                <a:off x="3776" y="998"/>
                <a:ext cx="56" cy="1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8" name="Rectangle 12"/>
              <p:cNvSpPr>
                <a:spLocks noChangeArrowheads="1"/>
              </p:cNvSpPr>
              <p:nvPr/>
            </p:nvSpPr>
            <p:spPr bwMode="auto">
              <a:xfrm>
                <a:off x="3378" y="975"/>
                <a:ext cx="459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09" name="Rectangle 13"/>
              <p:cNvSpPr>
                <a:spLocks noChangeArrowheads="1"/>
              </p:cNvSpPr>
              <p:nvPr/>
            </p:nvSpPr>
            <p:spPr bwMode="auto">
              <a:xfrm>
                <a:off x="3351" y="585"/>
                <a:ext cx="56" cy="4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10" name="Rectangle 14"/>
              <p:cNvSpPr>
                <a:spLocks noChangeArrowheads="1"/>
              </p:cNvSpPr>
              <p:nvPr/>
            </p:nvSpPr>
            <p:spPr bwMode="auto">
              <a:xfrm>
                <a:off x="3390" y="1011"/>
                <a:ext cx="399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11" name="Rectangle 15"/>
              <p:cNvSpPr>
                <a:spLocks noChangeArrowheads="1"/>
              </p:cNvSpPr>
              <p:nvPr/>
            </p:nvSpPr>
            <p:spPr bwMode="auto">
              <a:xfrm>
                <a:off x="3780" y="1047"/>
                <a:ext cx="72" cy="20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12" name="Rectangle 16"/>
              <p:cNvSpPr>
                <a:spLocks noChangeArrowheads="1"/>
              </p:cNvSpPr>
              <p:nvPr/>
            </p:nvSpPr>
            <p:spPr bwMode="auto">
              <a:xfrm>
                <a:off x="632" y="3651"/>
                <a:ext cx="3298" cy="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2113" name="Rectangle 17"/>
            <p:cNvSpPr>
              <a:spLocks noChangeArrowheads="1"/>
            </p:cNvSpPr>
            <p:nvPr/>
          </p:nvSpPr>
          <p:spPr bwMode="auto">
            <a:xfrm>
              <a:off x="3364" y="3456"/>
              <a:ext cx="446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12750" y="0"/>
            <a:ext cx="3783013" cy="3417888"/>
            <a:chOff x="260" y="0"/>
            <a:chExt cx="2383" cy="215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60" y="0"/>
              <a:ext cx="2383" cy="2153"/>
              <a:chOff x="1871" y="412"/>
              <a:chExt cx="3490" cy="3443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871" y="412"/>
                <a:ext cx="3401" cy="3401"/>
                <a:chOff x="301" y="264"/>
                <a:chExt cx="3401" cy="3401"/>
              </a:xfrm>
            </p:grpSpPr>
            <p:pic>
              <p:nvPicPr>
                <p:cNvPr id="132117" name="Picture 21" descr="homjres2"/>
                <p:cNvPicPr preferRelativeResize="0">
                  <a:picLocks noChangeArrowheads="1"/>
                </p:cNvPicPr>
                <p:nvPr/>
              </p:nvPicPr>
              <p:blipFill>
                <a:blip r:embed="rId4">
                  <a:lum bright="-42000" contrast="78000"/>
                </a:blip>
                <a:srcRect/>
                <a:stretch>
                  <a:fillRect/>
                </a:stretch>
              </p:blipFill>
              <p:spPr bwMode="auto">
                <a:xfrm>
                  <a:off x="301" y="264"/>
                  <a:ext cx="3401" cy="340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099" y="846"/>
                  <a:ext cx="471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362" y="371"/>
                  <a:ext cx="3276" cy="3152"/>
                  <a:chOff x="362" y="371"/>
                  <a:chExt cx="3276" cy="3152"/>
                </a:xfrm>
              </p:grpSpPr>
              <p:sp>
                <p:nvSpPr>
                  <p:cNvPr id="13212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3437"/>
                    <a:ext cx="3235" cy="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62" y="371"/>
                    <a:ext cx="183" cy="50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74" y="835"/>
                    <a:ext cx="105" cy="26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32" y="816"/>
                    <a:ext cx="105" cy="26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03" y="374"/>
                    <a:ext cx="3235" cy="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401"/>
                    <a:ext cx="518" cy="48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212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861"/>
                    <a:ext cx="56" cy="13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32127" name="Rectangle 31"/>
              <p:cNvSpPr>
                <a:spLocks noChangeArrowheads="1"/>
              </p:cNvSpPr>
              <p:nvPr/>
            </p:nvSpPr>
            <p:spPr bwMode="auto">
              <a:xfrm>
                <a:off x="1877" y="3753"/>
                <a:ext cx="3484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28" name="Rectangle 32"/>
              <p:cNvSpPr>
                <a:spLocks noChangeArrowheads="1"/>
              </p:cNvSpPr>
              <p:nvPr/>
            </p:nvSpPr>
            <p:spPr bwMode="auto">
              <a:xfrm>
                <a:off x="4673" y="3456"/>
                <a:ext cx="493" cy="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129" name="Rectangle 33"/>
              <p:cNvSpPr>
                <a:spLocks noChangeArrowheads="1"/>
              </p:cNvSpPr>
              <p:nvPr/>
            </p:nvSpPr>
            <p:spPr bwMode="auto">
              <a:xfrm>
                <a:off x="4627" y="595"/>
                <a:ext cx="65" cy="3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2130" name="Rectangle 34"/>
            <p:cNvSpPr>
              <a:spLocks noChangeArrowheads="1"/>
            </p:cNvSpPr>
            <p:nvPr/>
          </p:nvSpPr>
          <p:spPr bwMode="auto">
            <a:xfrm>
              <a:off x="372" y="0"/>
              <a:ext cx="83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643438" y="3302000"/>
            <a:ext cx="3746500" cy="3271838"/>
            <a:chOff x="2925" y="2080"/>
            <a:chExt cx="2360" cy="2061"/>
          </a:xfrm>
        </p:grpSpPr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925" y="2080"/>
              <a:ext cx="2360" cy="2061"/>
              <a:chOff x="2925" y="2080"/>
              <a:chExt cx="2360" cy="2061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925" y="2080"/>
                <a:ext cx="2360" cy="2061"/>
                <a:chOff x="2118" y="429"/>
                <a:chExt cx="3456" cy="3417"/>
              </a:xfrm>
            </p:grpSpPr>
            <p:pic>
              <p:nvPicPr>
                <p:cNvPr id="132134" name="Picture 38" descr="homjres3"/>
                <p:cNvPicPr preferRelativeResize="0">
                  <a:picLocks noChangeArrowheads="1"/>
                </p:cNvPicPr>
                <p:nvPr/>
              </p:nvPicPr>
              <p:blipFill>
                <a:blip r:embed="rId5">
                  <a:lum bright="-18000" contrast="48000"/>
                </a:blip>
                <a:srcRect/>
                <a:stretch>
                  <a:fillRect/>
                </a:stretch>
              </p:blipFill>
              <p:spPr bwMode="auto">
                <a:xfrm>
                  <a:off x="2125" y="429"/>
                  <a:ext cx="3401" cy="340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35" name="Rectangle 39"/>
                <p:cNvSpPr>
                  <a:spLocks noChangeArrowheads="1"/>
                </p:cNvSpPr>
                <p:nvPr/>
              </p:nvSpPr>
              <p:spPr bwMode="auto">
                <a:xfrm>
                  <a:off x="2397" y="1060"/>
                  <a:ext cx="471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36" name="Rectangle 40"/>
                <p:cNvSpPr>
                  <a:spLocks noChangeArrowheads="1"/>
                </p:cNvSpPr>
                <p:nvPr/>
              </p:nvSpPr>
              <p:spPr bwMode="auto">
                <a:xfrm>
                  <a:off x="2227" y="3624"/>
                  <a:ext cx="3235" cy="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37" name="Rectangle 41"/>
                <p:cNvSpPr>
                  <a:spLocks noChangeArrowheads="1"/>
                </p:cNvSpPr>
                <p:nvPr/>
              </p:nvSpPr>
              <p:spPr bwMode="auto">
                <a:xfrm>
                  <a:off x="2187" y="522"/>
                  <a:ext cx="183" cy="5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171" y="1031"/>
                  <a:ext cx="105" cy="267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39" name="Rectangle 43"/>
                <p:cNvSpPr>
                  <a:spLocks noChangeArrowheads="1"/>
                </p:cNvSpPr>
                <p:nvPr/>
              </p:nvSpPr>
              <p:spPr bwMode="auto">
                <a:xfrm>
                  <a:off x="5375" y="1003"/>
                  <a:ext cx="105" cy="267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0" name="Rectangle 44"/>
                <p:cNvSpPr>
                  <a:spLocks noChangeArrowheads="1"/>
                </p:cNvSpPr>
                <p:nvPr/>
              </p:nvSpPr>
              <p:spPr bwMode="auto">
                <a:xfrm>
                  <a:off x="2246" y="561"/>
                  <a:ext cx="3235" cy="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1" name="Rectangle 45"/>
                <p:cNvSpPr>
                  <a:spLocks noChangeArrowheads="1"/>
                </p:cNvSpPr>
                <p:nvPr/>
              </p:nvSpPr>
              <p:spPr bwMode="auto">
                <a:xfrm>
                  <a:off x="4928" y="588"/>
                  <a:ext cx="518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2" name="Rectangle 46"/>
                <p:cNvSpPr>
                  <a:spLocks noChangeArrowheads="1"/>
                </p:cNvSpPr>
                <p:nvPr/>
              </p:nvSpPr>
              <p:spPr bwMode="auto">
                <a:xfrm>
                  <a:off x="5338" y="1048"/>
                  <a:ext cx="56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3" name="Rectangle 47"/>
                <p:cNvSpPr>
                  <a:spLocks noChangeArrowheads="1"/>
                </p:cNvSpPr>
                <p:nvPr/>
              </p:nvSpPr>
              <p:spPr bwMode="auto">
                <a:xfrm>
                  <a:off x="4896" y="612"/>
                  <a:ext cx="72" cy="3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2256" y="900"/>
                  <a:ext cx="102" cy="1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4938" y="3474"/>
                  <a:ext cx="492" cy="1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6" name="Rectangle 50"/>
                <p:cNvSpPr>
                  <a:spLocks noChangeArrowheads="1"/>
                </p:cNvSpPr>
                <p:nvPr/>
              </p:nvSpPr>
              <p:spPr bwMode="auto">
                <a:xfrm>
                  <a:off x="4902" y="3492"/>
                  <a:ext cx="9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147" name="Rectangle 51"/>
                <p:cNvSpPr>
                  <a:spLocks noChangeArrowheads="1"/>
                </p:cNvSpPr>
                <p:nvPr/>
              </p:nvSpPr>
              <p:spPr bwMode="auto">
                <a:xfrm>
                  <a:off x="2118" y="3762"/>
                  <a:ext cx="3456" cy="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32148" name="Rectangle 52"/>
              <p:cNvSpPr>
                <a:spLocks noChangeArrowheads="1"/>
              </p:cNvSpPr>
              <p:nvPr/>
            </p:nvSpPr>
            <p:spPr bwMode="auto">
              <a:xfrm>
                <a:off x="4794" y="2174"/>
                <a:ext cx="83" cy="2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2149" name="Rectangle 53"/>
            <p:cNvSpPr>
              <a:spLocks noChangeArrowheads="1"/>
            </p:cNvSpPr>
            <p:nvPr/>
          </p:nvSpPr>
          <p:spPr bwMode="auto">
            <a:xfrm>
              <a:off x="3057" y="2183"/>
              <a:ext cx="56" cy="2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2150" name="Rectangle 54"/>
          <p:cNvSpPr>
            <a:spLocks noChangeArrowheads="1"/>
          </p:cNvSpPr>
          <p:nvPr/>
        </p:nvSpPr>
        <p:spPr bwMode="auto">
          <a:xfrm>
            <a:off x="2684463" y="766763"/>
            <a:ext cx="192087" cy="2197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2935288" y="766763"/>
            <a:ext cx="192087" cy="2197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30388" y="3914775"/>
            <a:ext cx="1541462" cy="1844675"/>
            <a:chOff x="1153" y="2466"/>
            <a:chExt cx="971" cy="1162"/>
          </a:xfrm>
        </p:grpSpPr>
        <p:sp>
          <p:nvSpPr>
            <p:cNvPr id="132153" name="Line 57"/>
            <p:cNvSpPr>
              <a:spLocks noChangeShapeType="1"/>
            </p:cNvSpPr>
            <p:nvPr/>
          </p:nvSpPr>
          <p:spPr bwMode="auto">
            <a:xfrm>
              <a:off x="1601" y="2466"/>
              <a:ext cx="0" cy="3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54" name="Line 58"/>
            <p:cNvSpPr>
              <a:spLocks noChangeShapeType="1"/>
            </p:cNvSpPr>
            <p:nvPr/>
          </p:nvSpPr>
          <p:spPr bwMode="auto">
            <a:xfrm>
              <a:off x="1744" y="2816"/>
              <a:ext cx="3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55" name="Line 59"/>
            <p:cNvSpPr>
              <a:spLocks noChangeShapeType="1"/>
            </p:cNvSpPr>
            <p:nvPr/>
          </p:nvSpPr>
          <p:spPr bwMode="auto">
            <a:xfrm>
              <a:off x="1389" y="2482"/>
              <a:ext cx="4" cy="6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56" name="Line 60"/>
            <p:cNvSpPr>
              <a:spLocks noChangeShapeType="1"/>
            </p:cNvSpPr>
            <p:nvPr/>
          </p:nvSpPr>
          <p:spPr bwMode="auto">
            <a:xfrm>
              <a:off x="1536" y="3212"/>
              <a:ext cx="5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57" name="Line 61"/>
            <p:cNvSpPr>
              <a:spLocks noChangeShapeType="1"/>
            </p:cNvSpPr>
            <p:nvPr/>
          </p:nvSpPr>
          <p:spPr bwMode="auto">
            <a:xfrm>
              <a:off x="1153" y="2482"/>
              <a:ext cx="4" cy="11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58" name="Line 62"/>
            <p:cNvSpPr>
              <a:spLocks noChangeShapeType="1"/>
            </p:cNvSpPr>
            <p:nvPr/>
          </p:nvSpPr>
          <p:spPr bwMode="auto">
            <a:xfrm flipV="1">
              <a:off x="1300" y="3620"/>
              <a:ext cx="824" cy="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5789613" y="3917950"/>
            <a:ext cx="1858962" cy="2143125"/>
            <a:chOff x="3647" y="2468"/>
            <a:chExt cx="1171" cy="1350"/>
          </a:xfrm>
        </p:grpSpPr>
        <p:sp>
          <p:nvSpPr>
            <p:cNvPr id="132160" name="Line 64"/>
            <p:cNvSpPr>
              <a:spLocks noChangeShapeType="1"/>
            </p:cNvSpPr>
            <p:nvPr/>
          </p:nvSpPr>
          <p:spPr bwMode="auto">
            <a:xfrm>
              <a:off x="4063" y="2480"/>
              <a:ext cx="0" cy="4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1" name="Line 65"/>
            <p:cNvSpPr>
              <a:spLocks noChangeShapeType="1"/>
            </p:cNvSpPr>
            <p:nvPr/>
          </p:nvSpPr>
          <p:spPr bwMode="auto">
            <a:xfrm>
              <a:off x="4206" y="3008"/>
              <a:ext cx="6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2" name="Line 66"/>
            <p:cNvSpPr>
              <a:spLocks noChangeShapeType="1"/>
            </p:cNvSpPr>
            <p:nvPr/>
          </p:nvSpPr>
          <p:spPr bwMode="auto">
            <a:xfrm>
              <a:off x="3851" y="2490"/>
              <a:ext cx="4" cy="8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3" name="Line 67"/>
            <p:cNvSpPr>
              <a:spLocks noChangeShapeType="1"/>
            </p:cNvSpPr>
            <p:nvPr/>
          </p:nvSpPr>
          <p:spPr bwMode="auto">
            <a:xfrm>
              <a:off x="4022" y="3408"/>
              <a:ext cx="7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4" name="Line 68"/>
            <p:cNvSpPr>
              <a:spLocks noChangeShapeType="1"/>
            </p:cNvSpPr>
            <p:nvPr/>
          </p:nvSpPr>
          <p:spPr bwMode="auto">
            <a:xfrm>
              <a:off x="3647" y="2490"/>
              <a:ext cx="4" cy="127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5" name="Line 69"/>
            <p:cNvSpPr>
              <a:spLocks noChangeShapeType="1"/>
            </p:cNvSpPr>
            <p:nvPr/>
          </p:nvSpPr>
          <p:spPr bwMode="auto">
            <a:xfrm flipV="1">
              <a:off x="3762" y="3809"/>
              <a:ext cx="1020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6" name="Line 70"/>
            <p:cNvSpPr>
              <a:spLocks noChangeShapeType="1"/>
            </p:cNvSpPr>
            <p:nvPr/>
          </p:nvSpPr>
          <p:spPr bwMode="auto">
            <a:xfrm>
              <a:off x="4374" y="2612"/>
              <a:ext cx="432" cy="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167" name="Line 71"/>
            <p:cNvSpPr>
              <a:spLocks noChangeShapeType="1"/>
            </p:cNvSpPr>
            <p:nvPr/>
          </p:nvSpPr>
          <p:spPr bwMode="auto">
            <a:xfrm flipH="1">
              <a:off x="4279" y="2468"/>
              <a:ext cx="4" cy="10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32168" name="Object 72"/>
          <p:cNvGraphicFramePr>
            <a:graphicFrameLocks noChangeAspect="1"/>
          </p:cNvGraphicFramePr>
          <p:nvPr/>
        </p:nvGraphicFramePr>
        <p:xfrm>
          <a:off x="6186488" y="1095375"/>
          <a:ext cx="1371600" cy="1050925"/>
        </p:xfrm>
        <a:graphic>
          <a:graphicData uri="http://schemas.openxmlformats.org/presentationml/2006/ole">
            <p:oleObj spid="_x0000_s762888" name="CS ChemDraw Drawing" r:id="rId6" imgW="7347857" imgH="5633357" progId="ChemDraw.Document.6.0">
              <p:embed/>
            </p:oleObj>
          </a:graphicData>
        </a:graphic>
      </p:graphicFrame>
      <p:pic>
        <p:nvPicPr>
          <p:cNvPr id="132171" name="Picture 7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32173" name="Text Box 77"/>
          <p:cNvSpPr txBox="1">
            <a:spLocks noChangeArrowheads="1"/>
          </p:cNvSpPr>
          <p:nvPr/>
        </p:nvSpPr>
        <p:spPr bwMode="auto">
          <a:xfrm>
            <a:off x="1806575" y="3135313"/>
            <a:ext cx="766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latin typeface="Symbol" pitchFamily="18" charset="2"/>
              </a:rPr>
              <a:t>d</a:t>
            </a:r>
            <a:r>
              <a:rPr lang="de-DE"/>
              <a:t>- CH</a:t>
            </a:r>
            <a:r>
              <a:rPr lang="de-DE" baseline="-25000"/>
              <a:t>3</a:t>
            </a:r>
          </a:p>
        </p:txBody>
      </p:sp>
      <p:sp>
        <p:nvSpPr>
          <p:cNvPr id="132174" name="Text Box 78"/>
          <p:cNvSpPr txBox="1">
            <a:spLocks noChangeArrowheads="1"/>
          </p:cNvSpPr>
          <p:nvPr/>
        </p:nvSpPr>
        <p:spPr bwMode="auto">
          <a:xfrm>
            <a:off x="5780088" y="30654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latin typeface="Symbol" pitchFamily="18" charset="2"/>
              </a:rPr>
              <a:t>d</a:t>
            </a:r>
            <a:r>
              <a:rPr lang="de-DE"/>
              <a:t>- CH</a:t>
            </a:r>
            <a:r>
              <a:rPr lang="de-DE" baseline="-25000"/>
              <a:t>2</a:t>
            </a:r>
          </a:p>
        </p:txBody>
      </p:sp>
      <p:sp>
        <p:nvSpPr>
          <p:cNvPr id="132176" name="AutoShape 80"/>
          <p:cNvSpPr>
            <a:spLocks/>
          </p:cNvSpPr>
          <p:nvPr/>
        </p:nvSpPr>
        <p:spPr bwMode="auto">
          <a:xfrm>
            <a:off x="3981450" y="4457700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77" name="AutoShape 81"/>
          <p:cNvSpPr>
            <a:spLocks/>
          </p:cNvSpPr>
          <p:nvPr/>
        </p:nvSpPr>
        <p:spPr bwMode="auto">
          <a:xfrm>
            <a:off x="4000500" y="5114925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78" name="Text Box 82"/>
          <p:cNvSpPr txBox="1">
            <a:spLocks noChangeArrowheads="1"/>
          </p:cNvSpPr>
          <p:nvPr/>
        </p:nvSpPr>
        <p:spPr bwMode="auto">
          <a:xfrm>
            <a:off x="4232275" y="4614863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J</a:t>
            </a:r>
          </a:p>
        </p:txBody>
      </p:sp>
      <p:sp>
        <p:nvSpPr>
          <p:cNvPr id="132179" name="AutoShape 83"/>
          <p:cNvSpPr>
            <a:spLocks/>
          </p:cNvSpPr>
          <p:nvPr/>
        </p:nvSpPr>
        <p:spPr bwMode="auto">
          <a:xfrm>
            <a:off x="8253413" y="4149725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80" name="AutoShape 84"/>
          <p:cNvSpPr>
            <a:spLocks/>
          </p:cNvSpPr>
          <p:nvPr/>
        </p:nvSpPr>
        <p:spPr bwMode="auto">
          <a:xfrm>
            <a:off x="8253413" y="4859338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81" name="AutoShape 85"/>
          <p:cNvSpPr>
            <a:spLocks/>
          </p:cNvSpPr>
          <p:nvPr/>
        </p:nvSpPr>
        <p:spPr bwMode="auto">
          <a:xfrm>
            <a:off x="8253413" y="5553075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2182" name="Text Box 86"/>
          <p:cNvSpPr txBox="1">
            <a:spLocks noChangeArrowheads="1"/>
          </p:cNvSpPr>
          <p:nvPr/>
        </p:nvSpPr>
        <p:spPr bwMode="auto">
          <a:xfrm>
            <a:off x="8599488" y="4978400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J</a:t>
            </a:r>
          </a:p>
        </p:txBody>
      </p:sp>
      <p:sp>
        <p:nvSpPr>
          <p:cNvPr id="85" name="AutoShape 80"/>
          <p:cNvSpPr>
            <a:spLocks/>
          </p:cNvSpPr>
          <p:nvPr/>
        </p:nvSpPr>
        <p:spPr bwMode="auto">
          <a:xfrm>
            <a:off x="8553450" y="4124414"/>
            <a:ext cx="241300" cy="638175"/>
          </a:xfrm>
          <a:prstGeom prst="rightBrace">
            <a:avLst>
              <a:gd name="adj1" fmla="val 2203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Rectangle 94"/>
          <p:cNvSpPr>
            <a:spLocks noChangeArrowheads="1"/>
          </p:cNvSpPr>
          <p:nvPr/>
        </p:nvSpPr>
        <p:spPr bwMode="auto">
          <a:xfrm>
            <a:off x="13284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Homo Nuclear J      Resolved Experiment 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50" grpId="0" animBg="1"/>
      <p:bldP spid="132151" grpId="0" animBg="1"/>
      <p:bldP spid="132173" grpId="0"/>
      <p:bldP spid="132174" grpId="0"/>
      <p:bldP spid="132176" grpId="0" animBg="1"/>
      <p:bldP spid="132177" grpId="0" animBg="1"/>
      <p:bldP spid="132178" grpId="0"/>
      <p:bldP spid="132179" grpId="0" animBg="1"/>
      <p:bldP spid="132180" grpId="0" animBg="1"/>
      <p:bldP spid="132181" grpId="0" animBg="1"/>
      <p:bldP spid="132182" grpId="0"/>
      <p:bldP spid="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00400" y="4684713"/>
            <a:ext cx="1633538" cy="1636712"/>
            <a:chOff x="238" y="3021"/>
            <a:chExt cx="1029" cy="1031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20" name="Oval 100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1" name="Oval 101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2" name="Oval 102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19" name="Line 104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615" name="Line 105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107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2" name="Rectangle 5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COSY  , Two RF- pulses </a:t>
            </a:r>
            <a:endParaRPr lang="en-US" sz="24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2253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65125" y="547688"/>
            <a:ext cx="3254376" cy="1084263"/>
            <a:chOff x="230" y="345"/>
            <a:chExt cx="2050" cy="683"/>
          </a:xfrm>
        </p:grpSpPr>
        <p:sp>
          <p:nvSpPr>
            <p:cNvPr id="22607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22611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22612" name="Text Box 66"/>
            <p:cNvSpPr txBox="1">
              <a:spLocks noChangeArrowheads="1"/>
            </p:cNvSpPr>
            <p:nvPr/>
          </p:nvSpPr>
          <p:spPr bwMode="auto">
            <a:xfrm>
              <a:off x="1637" y="536"/>
              <a:ext cx="6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22613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t</a:t>
              </a:r>
              <a:r>
                <a:rPr lang="de-DE" sz="1400" b="1" baseline="-25000" dirty="0" smtClean="0"/>
                <a:t>1 </a:t>
              </a:r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</a:t>
              </a:r>
              <a:r>
                <a:rPr lang="en-US" sz="1400" b="1" dirty="0" smtClean="0"/>
                <a:t>increments</a:t>
              </a:r>
              <a:endParaRPr lang="en-US" sz="1400" b="1" dirty="0"/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72" y="834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 </a:t>
              </a:r>
              <a:r>
                <a:rPr lang="en-US" sz="1400" b="1" dirty="0" smtClean="0"/>
                <a:t>dwell time</a:t>
              </a:r>
              <a:endParaRPr lang="en-US" sz="1400" b="1" dirty="0"/>
            </a:p>
          </p:txBody>
        </p:sp>
      </p:grpSp>
      <p:sp>
        <p:nvSpPr>
          <p:cNvPr id="22535" name="Text Box 68"/>
          <p:cNvSpPr txBox="1">
            <a:spLocks noChangeArrowheads="1"/>
          </p:cNvSpPr>
          <p:nvPr/>
        </p:nvSpPr>
        <p:spPr bwMode="auto">
          <a:xfrm>
            <a:off x="2324100" y="18938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377825" y="4795838"/>
            <a:ext cx="1633538" cy="1636712"/>
            <a:chOff x="238" y="3021"/>
            <a:chExt cx="1029" cy="103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03" name="Oval 31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4" name="Oval 32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5" name="Oval 33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02" name="Line 35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98" name="Line 36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37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38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84175" y="2012950"/>
            <a:ext cx="1917700" cy="1636713"/>
            <a:chOff x="202" y="997"/>
            <a:chExt cx="1411" cy="1188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02" y="997"/>
              <a:ext cx="1202" cy="1188"/>
              <a:chOff x="264" y="606"/>
              <a:chExt cx="1333" cy="1547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93" name="Oval 19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4" name="Oval 20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5" name="Oval 21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92" name="Line 23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88" name="Line 24"/>
            <p:cNvSpPr>
              <a:spLocks noChangeShapeType="1"/>
            </p:cNvSpPr>
            <p:nvPr/>
          </p:nvSpPr>
          <p:spPr bwMode="auto">
            <a:xfrm flipV="1">
              <a:off x="821" y="1009"/>
              <a:ext cx="5" cy="5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39"/>
            <p:cNvSpPr>
              <a:spLocks noChangeShapeType="1"/>
            </p:cNvSpPr>
            <p:nvPr/>
          </p:nvSpPr>
          <p:spPr bwMode="auto">
            <a:xfrm>
              <a:off x="356" y="1377"/>
              <a:ext cx="1166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Arc 40"/>
            <p:cNvSpPr>
              <a:spLocks/>
            </p:cNvSpPr>
            <p:nvPr/>
          </p:nvSpPr>
          <p:spPr bwMode="auto">
            <a:xfrm rot="9409742" flipV="1">
              <a:off x="1376" y="1944"/>
              <a:ext cx="237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3211513" y="1685925"/>
            <a:ext cx="1641475" cy="2266950"/>
            <a:chOff x="1955" y="1013"/>
            <a:chExt cx="1207" cy="164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55" y="1191"/>
              <a:ext cx="1202" cy="1188"/>
              <a:chOff x="264" y="606"/>
              <a:chExt cx="1333" cy="1547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83" name="Oval 12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4" name="Oval 13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5" name="Oval 14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2" name="Line 16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8" name="Line 25"/>
            <p:cNvSpPr>
              <a:spLocks noChangeShapeType="1"/>
            </p:cNvSpPr>
            <p:nvPr/>
          </p:nvSpPr>
          <p:spPr bwMode="auto">
            <a:xfrm flipV="1">
              <a:off x="2583" y="1809"/>
              <a:ext cx="579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H="1">
              <a:off x="2574" y="1013"/>
              <a:ext cx="10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Arc 44"/>
            <p:cNvSpPr>
              <a:spLocks/>
            </p:cNvSpPr>
            <p:nvPr/>
          </p:nvSpPr>
          <p:spPr bwMode="auto">
            <a:xfrm rot="5591711" flipV="1">
              <a:off x="2462" y="2469"/>
              <a:ext cx="202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4017963" y="4351338"/>
            <a:ext cx="14287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89" name="Arc 57"/>
          <p:cNvSpPr>
            <a:spLocks/>
          </p:cNvSpPr>
          <p:nvPr/>
        </p:nvSpPr>
        <p:spPr bwMode="auto">
          <a:xfrm rot="5591711" flipV="1">
            <a:off x="3769518" y="6377782"/>
            <a:ext cx="277813" cy="234950"/>
          </a:xfrm>
          <a:custGeom>
            <a:avLst/>
            <a:gdLst>
              <a:gd name="T0" fmla="*/ 0 w 21600"/>
              <a:gd name="T1" fmla="*/ 0 h 21600"/>
              <a:gd name="T2" fmla="*/ 45956826 w 21600"/>
              <a:gd name="T3" fmla="*/ 27798328 h 21600"/>
              <a:gd name="T4" fmla="*/ 0 w 21600"/>
              <a:gd name="T5" fmla="*/ 277983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02388" y="2049463"/>
            <a:ext cx="1633537" cy="1638300"/>
            <a:chOff x="264" y="606"/>
            <a:chExt cx="1333" cy="154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73" name="Oval 4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4" name="Oval 5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5" name="Oval 6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2" name="Line 8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7250113" y="2909888"/>
            <a:ext cx="477837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256463" y="2905125"/>
            <a:ext cx="152400" cy="90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7254875" y="2908300"/>
            <a:ext cx="576263" cy="9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6653213" y="2593975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9409742" flipV="1">
            <a:off x="8010525" y="3351213"/>
            <a:ext cx="322263" cy="204787"/>
          </a:xfrm>
          <a:custGeom>
            <a:avLst/>
            <a:gdLst>
              <a:gd name="T0" fmla="*/ 0 w 21600"/>
              <a:gd name="T1" fmla="*/ 0 h 21600"/>
              <a:gd name="T2" fmla="*/ 71733778 w 21600"/>
              <a:gd name="T3" fmla="*/ 18407704 h 21600"/>
              <a:gd name="T4" fmla="*/ 0 w 21600"/>
              <a:gd name="T5" fmla="*/ 184077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8448675" y="19573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sp>
        <p:nvSpPr>
          <p:cNvPr id="22548" name="Text Box 70"/>
          <p:cNvSpPr txBox="1">
            <a:spLocks noChangeArrowheads="1"/>
          </p:cNvSpPr>
          <p:nvPr/>
        </p:nvSpPr>
        <p:spPr bwMode="auto">
          <a:xfrm>
            <a:off x="5027702" y="2054921"/>
            <a:ext cx="131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–evolution,</a:t>
            </a:r>
          </a:p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incremented</a:t>
            </a:r>
            <a:endParaRPr lang="en-US" sz="1400" b="1" dirty="0"/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4211064" y="4202822"/>
            <a:ext cx="3387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– evolution, acquisition M</a:t>
            </a:r>
            <a:r>
              <a:rPr lang="en-US" sz="1400" b="1" baseline="-25000" dirty="0" smtClean="0"/>
              <a:t>+</a:t>
            </a:r>
            <a:r>
              <a:rPr lang="en-US" sz="1400" b="1" dirty="0" smtClean="0"/>
              <a:t> = M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+ i M</a:t>
            </a:r>
            <a:r>
              <a:rPr lang="en-US" sz="1400" b="1" baseline="-25000" dirty="0" smtClean="0"/>
              <a:t>y</a:t>
            </a:r>
            <a:endParaRPr lang="en-US" sz="1400" b="1" baseline="-25000" dirty="0"/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429375" y="4656138"/>
            <a:ext cx="1631950" cy="1638300"/>
            <a:chOff x="264" y="606"/>
            <a:chExt cx="1333" cy="1547"/>
          </a:xfrm>
        </p:grpSpPr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67" name="Oval 82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8" name="Oval 83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9" name="Oval 84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70" name="Line 85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566" name="Line 86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7254875" y="5516563"/>
            <a:ext cx="22225" cy="638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935788" y="5510213"/>
            <a:ext cx="347662" cy="49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6950075" y="5514975"/>
            <a:ext cx="331788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7391400" y="3000375"/>
            <a:ext cx="4000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>
            <a:off x="7724775" y="2909888"/>
            <a:ext cx="904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6673850" y="5149850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8039100" y="5695950"/>
            <a:ext cx="382588" cy="544513"/>
            <a:chOff x="5387" y="3173"/>
            <a:chExt cx="231" cy="343"/>
          </a:xfrm>
        </p:grpSpPr>
        <p:sp>
          <p:nvSpPr>
            <p:cNvPr id="22562" name="Oval 110"/>
            <p:cNvSpPr>
              <a:spLocks noChangeArrowheads="1"/>
            </p:cNvSpPr>
            <p:nvPr/>
          </p:nvSpPr>
          <p:spPr bwMode="auto">
            <a:xfrm>
              <a:off x="5387" y="317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3" name="Oval 111"/>
            <p:cNvSpPr>
              <a:spLocks noChangeArrowheads="1"/>
            </p:cNvSpPr>
            <p:nvPr/>
          </p:nvSpPr>
          <p:spPr bwMode="auto">
            <a:xfrm>
              <a:off x="5417" y="319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4" name="Oval 112"/>
            <p:cNvSpPr>
              <a:spLocks noChangeArrowheads="1"/>
            </p:cNvSpPr>
            <p:nvPr/>
          </p:nvSpPr>
          <p:spPr bwMode="auto">
            <a:xfrm>
              <a:off x="5457" y="321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6330950" y="3786188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cos </a:t>
            </a:r>
            <a:r>
              <a:rPr lang="de-DE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t</a:t>
            </a:r>
            <a:r>
              <a:rPr lang="de-D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7350125" y="378142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1833563" y="62515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5121275" y="6219825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 </a:t>
            </a:r>
            <a:r>
              <a:rPr lang="de-DE" dirty="0">
                <a:solidFill>
                  <a:srgbClr val="008000"/>
                </a:solidFill>
              </a:rPr>
              <a:t>(exp (i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2 </a:t>
            </a:r>
            <a:r>
              <a:rPr lang="de-DE" dirty="0">
                <a:solidFill>
                  <a:srgbClr val="008000"/>
                </a:solidFill>
              </a:rPr>
              <a:t>))</a:t>
            </a:r>
          </a:p>
        </p:txBody>
      </p:sp>
      <p:sp>
        <p:nvSpPr>
          <p:cNvPr id="96" name="Text Box 96"/>
          <p:cNvSpPr txBox="1">
            <a:spLocks noChangeArrowheads="1"/>
          </p:cNvSpPr>
          <p:nvPr/>
        </p:nvSpPr>
        <p:spPr bwMode="auto">
          <a:xfrm>
            <a:off x="6813032" y="1736945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400" b="1" dirty="0" err="1" smtClean="0">
                <a:solidFill>
                  <a:srgbClr val="FF00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400" b="1" dirty="0" smtClean="0">
                <a:solidFill>
                  <a:srgbClr val="FF0000"/>
                </a:solidFill>
              </a:rPr>
              <a:t>- coherence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7428466" y="439605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magnetization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 Box 151"/>
          <p:cNvSpPr txBox="1">
            <a:spLocks noChangeArrowheads="1"/>
          </p:cNvSpPr>
          <p:nvPr/>
        </p:nvSpPr>
        <p:spPr bwMode="auto">
          <a:xfrm>
            <a:off x="4275779" y="1329183"/>
            <a:ext cx="157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endParaRPr lang="en-US" sz="1400" dirty="0"/>
          </a:p>
        </p:txBody>
      </p:sp>
      <p:sp>
        <p:nvSpPr>
          <p:cNvPr id="99" name="Text Box 151"/>
          <p:cNvSpPr txBox="1">
            <a:spLocks noChangeArrowheads="1"/>
          </p:cNvSpPr>
          <p:nvPr/>
        </p:nvSpPr>
        <p:spPr bwMode="auto">
          <a:xfrm>
            <a:off x="6740849" y="1282141"/>
            <a:ext cx="1745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( </a:t>
            </a:r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 )</a:t>
            </a:r>
            <a:endParaRPr lang="en-US" sz="1400" dirty="0"/>
          </a:p>
        </p:txBody>
      </p:sp>
      <p:sp>
        <p:nvSpPr>
          <p:cNvPr id="100" name="Text Box 128"/>
          <p:cNvSpPr txBox="1">
            <a:spLocks noChangeArrowheads="1"/>
          </p:cNvSpPr>
          <p:nvPr/>
        </p:nvSpPr>
        <p:spPr bwMode="auto">
          <a:xfrm>
            <a:off x="563854" y="4169966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coherence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89" grpId="0" animBg="1"/>
      <p:bldP spid="69658" grpId="0" animBg="1"/>
      <p:bldP spid="69659" grpId="0" animBg="1"/>
      <p:bldP spid="69660" grpId="0" animBg="1"/>
      <p:bldP spid="69673" grpId="0" animBg="1"/>
      <p:bldP spid="69674" grpId="0" animBg="1"/>
      <p:bldP spid="69701" grpId="0"/>
      <p:bldP spid="69703" grpId="0"/>
      <p:bldP spid="69719" grpId="0" animBg="1"/>
      <p:bldP spid="69720" grpId="0" animBg="1"/>
      <p:bldP spid="69721" grpId="0" animBg="1"/>
      <p:bldP spid="69726" grpId="0" animBg="1"/>
      <p:bldP spid="69726" grpId="1" animBg="1"/>
      <p:bldP spid="69727" grpId="0" animBg="1"/>
      <p:bldP spid="69741" grpId="0" animBg="1"/>
      <p:bldP spid="69746" grpId="0"/>
      <p:bldP spid="69747" grpId="0"/>
      <p:bldP spid="69748" grpId="0"/>
      <p:bldP spid="69749" grpId="0"/>
      <p:bldP spid="96" grpId="0"/>
      <p:bldP spid="96" grpId="1"/>
      <p:bldP spid="97" grpId="0"/>
      <p:bldP spid="98" grpId="0"/>
      <p:bldP spid="99" grpId="0"/>
      <p:bldP spid="100" grpId="0"/>
      <p:bldP spid="1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5573713" y="3910013"/>
            <a:ext cx="3254375" cy="271938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aseline="-25000">
              <a:solidFill>
                <a:srgbClr val="008000"/>
              </a:solidFill>
            </a:endParaRPr>
          </a:p>
        </p:txBody>
      </p:sp>
      <p:pic>
        <p:nvPicPr>
          <p:cNvPr id="29700" name="Picture 2" descr="COSY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163888"/>
            <a:ext cx="489743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2D Spectrum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2" name="Picture 6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14738" y="4165600"/>
            <a:ext cx="369887" cy="3683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620963" y="4953000"/>
            <a:ext cx="304800" cy="368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16038" y="482600"/>
            <a:ext cx="6327775" cy="382588"/>
            <a:chOff x="183" y="1183"/>
            <a:chExt cx="3986" cy="241"/>
          </a:xfrm>
        </p:grpSpPr>
        <p:sp>
          <p:nvSpPr>
            <p:cNvPr id="29740" name="Text Box 10"/>
            <p:cNvSpPr txBox="1">
              <a:spLocks noChangeArrowheads="1"/>
            </p:cNvSpPr>
            <p:nvPr/>
          </p:nvSpPr>
          <p:spPr bwMode="auto">
            <a:xfrm>
              <a:off x="1054" y="1198"/>
              <a:ext cx="13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8000"/>
                  </a:solidFill>
                </a:rPr>
                <a:t>sin </a:t>
              </a:r>
              <a:r>
                <a:rPr lang="de-DE" dirty="0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t</a:t>
              </a:r>
              <a:r>
                <a:rPr lang="de-DE" baseline="-25000" dirty="0">
                  <a:solidFill>
                    <a:srgbClr val="008000"/>
                  </a:solidFill>
                </a:rPr>
                <a:t>1 </a:t>
              </a:r>
              <a:r>
                <a:rPr lang="de-DE" dirty="0">
                  <a:solidFill>
                    <a:srgbClr val="008000"/>
                  </a:solidFill>
                </a:rPr>
                <a:t>(exp (i </a:t>
              </a:r>
              <a:r>
                <a:rPr lang="de-DE" dirty="0" err="1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 t</a:t>
              </a:r>
              <a:r>
                <a:rPr lang="de-DE" baseline="-25000" dirty="0">
                  <a:solidFill>
                    <a:srgbClr val="008000"/>
                  </a:solidFill>
                </a:rPr>
                <a:t>2 </a:t>
              </a:r>
              <a:r>
                <a:rPr lang="de-DE" dirty="0">
                  <a:solidFill>
                    <a:srgbClr val="008000"/>
                  </a:solidFill>
                </a:rPr>
                <a:t>))</a:t>
              </a:r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2852" y="1199"/>
              <a:ext cx="1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sin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1 </a:t>
              </a:r>
              <a:r>
                <a:rPr lang="de-DE" dirty="0">
                  <a:solidFill>
                    <a:schemeClr val="accent2"/>
                  </a:solidFill>
                </a:rPr>
                <a:t>(exp (i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2 </a:t>
              </a:r>
              <a:r>
                <a:rPr lang="de-DE" dirty="0">
                  <a:solidFill>
                    <a:schemeClr val="accent2"/>
                  </a:solidFill>
                </a:rPr>
                <a:t>))</a:t>
              </a:r>
            </a:p>
          </p:txBody>
        </p: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1183"/>
              <a:ext cx="8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FID( t</a:t>
              </a:r>
              <a:r>
                <a:rPr lang="de-DE" baseline="-25000"/>
                <a:t>1 </a:t>
              </a:r>
              <a:r>
                <a:rPr lang="de-DE"/>
                <a:t>, t</a:t>
              </a:r>
              <a:r>
                <a:rPr lang="de-DE" baseline="-25000"/>
                <a:t>2 </a:t>
              </a:r>
              <a:r>
                <a:rPr lang="de-DE"/>
                <a:t>) =</a:t>
              </a:r>
            </a:p>
          </p:txBody>
        </p:sp>
        <p:sp>
          <p:nvSpPr>
            <p:cNvPr id="29743" name="Text Box 13"/>
            <p:cNvSpPr txBox="1">
              <a:spLocks noChangeArrowheads="1"/>
            </p:cNvSpPr>
            <p:nvPr/>
          </p:nvSpPr>
          <p:spPr bwMode="auto">
            <a:xfrm>
              <a:off x="2467" y="1212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+</a:t>
              </a:r>
            </a:p>
          </p:txBody>
        </p:sp>
      </p:grp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2665413" y="20875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 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- w</a:t>
            </a:r>
            <a:r>
              <a:rPr lang="de-DE" baseline="-25000">
                <a:solidFill>
                  <a:srgbClr val="008000"/>
                </a:solidFill>
              </a:rPr>
              <a:t>1 </a:t>
            </a:r>
            <a:r>
              <a:rPr lang="de-DE">
                <a:solidFill>
                  <a:srgbClr val="008000"/>
                </a:solidFill>
              </a:rPr>
              <a:t>) 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-w</a:t>
            </a:r>
            <a:r>
              <a:rPr lang="de-DE" baseline="-25000">
                <a:solidFill>
                  <a:srgbClr val="008000"/>
                </a:solidFill>
              </a:rPr>
              <a:t>2 </a:t>
            </a:r>
            <a:r>
              <a:rPr lang="de-DE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5519738" y="208915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B</a:t>
            </a:r>
            <a:r>
              <a:rPr lang="de-DE">
                <a:solidFill>
                  <a:schemeClr val="accent2"/>
                </a:solidFill>
              </a:rPr>
              <a:t> -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1 </a:t>
            </a:r>
            <a:r>
              <a:rPr lang="de-DE">
                <a:solidFill>
                  <a:schemeClr val="accent2"/>
                </a:solidFill>
              </a:rPr>
              <a:t>)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d</a:t>
            </a:r>
            <a:r>
              <a:rPr lang="de-DE">
                <a:solidFill>
                  <a:schemeClr val="accent2"/>
                </a:solidFill>
              </a:rPr>
              <a:t> (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B</a:t>
            </a:r>
            <a:r>
              <a:rPr lang="de-DE">
                <a:solidFill>
                  <a:schemeClr val="accent2"/>
                </a:solidFill>
              </a:rPr>
              <a:t> -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2 </a:t>
            </a:r>
            <a:r>
              <a:rPr lang="de-DE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1282700" y="2082800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SPC( t</a:t>
            </a:r>
            <a:r>
              <a:rPr lang="de-DE" baseline="-25000"/>
              <a:t>1 </a:t>
            </a:r>
            <a:r>
              <a:rPr lang="de-DE"/>
              <a:t>, </a:t>
            </a:r>
            <a:r>
              <a:rPr lang="de-DE">
                <a:latin typeface="Symbol" pitchFamily="18" charset="2"/>
              </a:rPr>
              <a:t>w</a:t>
            </a:r>
            <a:r>
              <a:rPr lang="de-DE" baseline="-25000"/>
              <a:t>2 </a:t>
            </a:r>
            <a:r>
              <a:rPr lang="de-DE"/>
              <a:t>) =</a:t>
            </a:r>
          </a:p>
        </p:txBody>
      </p:sp>
      <p:sp>
        <p:nvSpPr>
          <p:cNvPr id="29709" name="Text Box 23"/>
          <p:cNvSpPr txBox="1">
            <a:spLocks noChangeArrowheads="1"/>
          </p:cNvSpPr>
          <p:nvPr/>
        </p:nvSpPr>
        <p:spPr bwMode="auto">
          <a:xfrm>
            <a:off x="5133975" y="2116138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+</a:t>
            </a:r>
          </a:p>
        </p:txBody>
      </p:sp>
      <p:sp>
        <p:nvSpPr>
          <p:cNvPr id="29710" name="Rectangle 25"/>
          <p:cNvSpPr>
            <a:spLocks noChangeArrowheads="1"/>
          </p:cNvSpPr>
          <p:nvPr/>
        </p:nvSpPr>
        <p:spPr bwMode="auto">
          <a:xfrm>
            <a:off x="419100" y="205581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i="1"/>
              <a:t>FT :</a:t>
            </a:r>
          </a:p>
        </p:txBody>
      </p:sp>
      <p:sp>
        <p:nvSpPr>
          <p:cNvPr id="29711" name="Text Box 27"/>
          <p:cNvSpPr txBox="1">
            <a:spLocks noChangeArrowheads="1"/>
          </p:cNvSpPr>
          <p:nvPr/>
        </p:nvSpPr>
        <p:spPr bwMode="auto">
          <a:xfrm>
            <a:off x="2876550" y="835025"/>
            <a:ext cx="127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cos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1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2" name="Text Box 31"/>
          <p:cNvSpPr txBox="1">
            <a:spLocks noChangeArrowheads="1"/>
          </p:cNvSpPr>
          <p:nvPr/>
        </p:nvSpPr>
        <p:spPr bwMode="auto">
          <a:xfrm>
            <a:off x="5891213" y="8509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cos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1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3" name="Text Box 32"/>
          <p:cNvSpPr txBox="1">
            <a:spLocks noChangeArrowheads="1"/>
          </p:cNvSpPr>
          <p:nvPr/>
        </p:nvSpPr>
        <p:spPr bwMode="auto">
          <a:xfrm>
            <a:off x="4013200" y="81915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 dirty="0">
                <a:solidFill>
                  <a:srgbClr val="008000"/>
                </a:solidFill>
              </a:rPr>
              <a:t>*  </a:t>
            </a:r>
            <a:r>
              <a:rPr lang="de-DE" dirty="0">
                <a:solidFill>
                  <a:srgbClr val="008000"/>
                </a:solidFill>
              </a:rPr>
              <a:t>cos J</a:t>
            </a:r>
            <a:r>
              <a:rPr lang="de-DE" baseline="-25000" dirty="0">
                <a:solidFill>
                  <a:srgbClr val="008000"/>
                </a:solidFill>
              </a:rPr>
              <a:t>AB</a:t>
            </a:r>
            <a:r>
              <a:rPr lang="de-DE" dirty="0">
                <a:solidFill>
                  <a:srgbClr val="008000"/>
                </a:solidFill>
              </a:rPr>
              <a:t>/2t</a:t>
            </a:r>
            <a:r>
              <a:rPr lang="de-DE" baseline="-25000" dirty="0">
                <a:solidFill>
                  <a:srgbClr val="008000"/>
                </a:solidFill>
              </a:rPr>
              <a:t>2  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9714" name="Text Box 33"/>
          <p:cNvSpPr txBox="1">
            <a:spLocks noChangeArrowheads="1"/>
          </p:cNvSpPr>
          <p:nvPr/>
        </p:nvSpPr>
        <p:spPr bwMode="auto">
          <a:xfrm>
            <a:off x="6997700" y="85090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cos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2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5" name="Text Box 34"/>
          <p:cNvSpPr txBox="1">
            <a:spLocks noChangeArrowheads="1"/>
          </p:cNvSpPr>
          <p:nvPr/>
        </p:nvSpPr>
        <p:spPr bwMode="auto">
          <a:xfrm>
            <a:off x="5214938" y="257016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chemeClr val="accent2"/>
                </a:solidFill>
              </a:rPr>
              <a:t> (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-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 + 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/2 )) </a:t>
            </a:r>
          </a:p>
        </p:txBody>
      </p:sp>
      <p:sp>
        <p:nvSpPr>
          <p:cNvPr id="29716" name="Text Box 35"/>
          <p:cNvSpPr txBox="1">
            <a:spLocks noChangeArrowheads="1"/>
          </p:cNvSpPr>
          <p:nvPr/>
        </p:nvSpPr>
        <p:spPr bwMode="auto">
          <a:xfrm>
            <a:off x="1731963" y="2540000"/>
            <a:ext cx="3290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16038" y="1252538"/>
            <a:ext cx="6335712" cy="382587"/>
            <a:chOff x="183" y="1183"/>
            <a:chExt cx="3991" cy="241"/>
          </a:xfrm>
        </p:grpSpPr>
        <p:sp>
          <p:nvSpPr>
            <p:cNvPr id="29736" name="Text Box 37"/>
            <p:cNvSpPr txBox="1">
              <a:spLocks noChangeArrowheads="1"/>
            </p:cNvSpPr>
            <p:nvPr/>
          </p:nvSpPr>
          <p:spPr bwMode="auto">
            <a:xfrm>
              <a:off x="1054" y="1198"/>
              <a:ext cx="1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8000"/>
                  </a:solidFill>
                </a:rPr>
                <a:t>sin </a:t>
              </a:r>
              <a:r>
                <a:rPr lang="de-DE" dirty="0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t</a:t>
              </a:r>
              <a:r>
                <a:rPr lang="de-DE" baseline="-25000" dirty="0">
                  <a:solidFill>
                    <a:srgbClr val="008000"/>
                  </a:solidFill>
                </a:rPr>
                <a:t>1 </a:t>
              </a:r>
              <a:r>
                <a:rPr lang="de-DE" dirty="0">
                  <a:solidFill>
                    <a:srgbClr val="008000"/>
                  </a:solidFill>
                </a:rPr>
                <a:t>(exp (i </a:t>
              </a:r>
              <a:r>
                <a:rPr lang="de-DE" dirty="0" err="1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rgbClr val="008000"/>
                  </a:solidFill>
                </a:rPr>
                <a:t>B</a:t>
              </a:r>
              <a:r>
                <a:rPr lang="de-DE" dirty="0">
                  <a:solidFill>
                    <a:srgbClr val="008000"/>
                  </a:solidFill>
                </a:rPr>
                <a:t> t</a:t>
              </a:r>
              <a:r>
                <a:rPr lang="de-DE" baseline="-25000" dirty="0">
                  <a:solidFill>
                    <a:srgbClr val="008000"/>
                  </a:solidFill>
                </a:rPr>
                <a:t>2 </a:t>
              </a:r>
              <a:r>
                <a:rPr lang="de-DE" dirty="0">
                  <a:solidFill>
                    <a:srgbClr val="008000"/>
                  </a:solidFill>
                </a:rPr>
                <a:t>))</a:t>
              </a:r>
            </a:p>
          </p:txBody>
        </p:sp>
        <p:sp>
          <p:nvSpPr>
            <p:cNvPr id="29737" name="Text Box 38"/>
            <p:cNvSpPr txBox="1">
              <a:spLocks noChangeArrowheads="1"/>
            </p:cNvSpPr>
            <p:nvPr/>
          </p:nvSpPr>
          <p:spPr bwMode="auto">
            <a:xfrm>
              <a:off x="2852" y="1199"/>
              <a:ext cx="1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sin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1 </a:t>
              </a:r>
              <a:r>
                <a:rPr lang="de-DE" dirty="0">
                  <a:solidFill>
                    <a:schemeClr val="accent2"/>
                  </a:solidFill>
                </a:rPr>
                <a:t>(exp (i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A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2 </a:t>
              </a:r>
              <a:r>
                <a:rPr lang="de-DE" dirty="0">
                  <a:solidFill>
                    <a:schemeClr val="accent2"/>
                  </a:solidFill>
                </a:rPr>
                <a:t>))</a:t>
              </a:r>
            </a:p>
          </p:txBody>
        </p:sp>
        <p:sp>
          <p:nvSpPr>
            <p:cNvPr id="29738" name="Text Box 39"/>
            <p:cNvSpPr txBox="1">
              <a:spLocks noChangeArrowheads="1"/>
            </p:cNvSpPr>
            <p:nvPr/>
          </p:nvSpPr>
          <p:spPr bwMode="auto">
            <a:xfrm>
              <a:off x="183" y="1183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                    +</a:t>
              </a:r>
            </a:p>
          </p:txBody>
        </p:sp>
        <p:sp>
          <p:nvSpPr>
            <p:cNvPr id="29739" name="Text Box 40"/>
            <p:cNvSpPr txBox="1">
              <a:spLocks noChangeArrowheads="1"/>
            </p:cNvSpPr>
            <p:nvPr/>
          </p:nvSpPr>
          <p:spPr bwMode="auto">
            <a:xfrm>
              <a:off x="2467" y="1212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+</a:t>
              </a:r>
            </a:p>
          </p:txBody>
        </p:sp>
      </p:grpSp>
      <p:sp>
        <p:nvSpPr>
          <p:cNvPr id="29718" name="Text Box 41"/>
          <p:cNvSpPr txBox="1">
            <a:spLocks noChangeArrowheads="1"/>
          </p:cNvSpPr>
          <p:nvPr/>
        </p:nvSpPr>
        <p:spPr bwMode="auto">
          <a:xfrm>
            <a:off x="2859088" y="1636713"/>
            <a:ext cx="238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sin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1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9" name="Text Box 42"/>
          <p:cNvSpPr txBox="1">
            <a:spLocks noChangeArrowheads="1"/>
          </p:cNvSpPr>
          <p:nvPr/>
        </p:nvSpPr>
        <p:spPr bwMode="auto">
          <a:xfrm>
            <a:off x="5810250" y="1620838"/>
            <a:ext cx="2767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sin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1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20" name="Text Box 43"/>
          <p:cNvSpPr txBox="1">
            <a:spLocks noChangeArrowheads="1"/>
          </p:cNvSpPr>
          <p:nvPr/>
        </p:nvSpPr>
        <p:spPr bwMode="auto">
          <a:xfrm>
            <a:off x="3916363" y="1652588"/>
            <a:ext cx="132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sin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2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21" name="Text Box 44"/>
          <p:cNvSpPr txBox="1">
            <a:spLocks noChangeArrowheads="1"/>
          </p:cNvSpPr>
          <p:nvPr/>
        </p:nvSpPr>
        <p:spPr bwMode="auto">
          <a:xfrm>
            <a:off x="6883400" y="161925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sin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2  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7367588" y="5153025"/>
            <a:ext cx="179387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021388" y="42037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 -w</a:t>
            </a:r>
            <a:r>
              <a:rPr lang="de-DE" baseline="-25000">
                <a:solidFill>
                  <a:srgbClr val="008000"/>
                </a:solidFill>
              </a:rPr>
              <a:t>1 </a:t>
            </a:r>
            <a:r>
              <a:rPr lang="de-DE">
                <a:solidFill>
                  <a:srgbClr val="008000"/>
                </a:solidFill>
              </a:rPr>
              <a:t>) 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 -w</a:t>
            </a:r>
            <a:r>
              <a:rPr lang="de-DE" baseline="-25000">
                <a:solidFill>
                  <a:srgbClr val="008000"/>
                </a:solidFill>
              </a:rPr>
              <a:t>2 </a:t>
            </a:r>
            <a:r>
              <a:rPr lang="de-DE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5588000" y="5927725"/>
            <a:ext cx="329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543550" y="5018088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 dirty="0" err="1">
                <a:solidFill>
                  <a:srgbClr val="008000"/>
                </a:solidFill>
                <a:latin typeface="Symbol" pitchFamily="18" charset="2"/>
              </a:rPr>
              <a:t>A</a:t>
            </a:r>
            <a:endParaRPr lang="de-DE" baseline="-250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7019212" y="3918209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 dirty="0" err="1">
                <a:solidFill>
                  <a:srgbClr val="008000"/>
                </a:solidFill>
                <a:latin typeface="Symbol" pitchFamily="18" charset="2"/>
              </a:rPr>
              <a:t>A</a:t>
            </a:r>
            <a:endParaRPr lang="de-DE" baseline="-250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7015163" y="5180013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7788275" y="5156200"/>
            <a:ext cx="179388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9" name="Text Box 61"/>
          <p:cNvSpPr txBox="1">
            <a:spLocks noChangeArrowheads="1"/>
          </p:cNvSpPr>
          <p:nvPr/>
        </p:nvSpPr>
        <p:spPr bwMode="auto">
          <a:xfrm>
            <a:off x="1731963" y="294481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</a:p>
        </p:txBody>
      </p:sp>
      <p:sp>
        <p:nvSpPr>
          <p:cNvPr id="29730" name="Text Box 62"/>
          <p:cNvSpPr txBox="1">
            <a:spLocks noChangeArrowheads="1"/>
          </p:cNvSpPr>
          <p:nvPr/>
        </p:nvSpPr>
        <p:spPr bwMode="auto">
          <a:xfrm>
            <a:off x="5214938" y="295116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chemeClr val="accent2"/>
                </a:solidFill>
              </a:rPr>
              <a:t> (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-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 + 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/2 )) 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 rot="5400000">
            <a:off x="6930831" y="5281129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 dirty="0">
                <a:solidFill>
                  <a:srgbClr val="008000"/>
                </a:solidFill>
              </a:rPr>
              <a:t> (</a:t>
            </a:r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 dirty="0">
                <a:solidFill>
                  <a:srgbClr val="008000"/>
                </a:solidFill>
              </a:rPr>
              <a:t> ( -J</a:t>
            </a:r>
            <a:r>
              <a:rPr lang="de-DE" baseline="-25000" dirty="0">
                <a:solidFill>
                  <a:srgbClr val="008000"/>
                </a:solidFill>
              </a:rPr>
              <a:t>AB </a:t>
            </a:r>
            <a:r>
              <a:rPr lang="de-DE" dirty="0">
                <a:solidFill>
                  <a:srgbClr val="008000"/>
                </a:solidFill>
              </a:rPr>
              <a:t>/2 ) + </a:t>
            </a:r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 dirty="0">
                <a:solidFill>
                  <a:srgbClr val="008000"/>
                </a:solidFill>
              </a:rPr>
              <a:t> (  J</a:t>
            </a:r>
            <a:r>
              <a:rPr lang="de-DE" baseline="-25000" dirty="0">
                <a:solidFill>
                  <a:srgbClr val="008000"/>
                </a:solidFill>
              </a:rPr>
              <a:t>AB </a:t>
            </a:r>
            <a:r>
              <a:rPr lang="de-DE" dirty="0">
                <a:solidFill>
                  <a:srgbClr val="008000"/>
                </a:solidFill>
              </a:rPr>
              <a:t>/2 ))</a:t>
            </a: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6704013" y="4814888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704013" y="5589588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7758113" y="4807371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7788892" y="5610419"/>
            <a:ext cx="179387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Text Box 151"/>
          <p:cNvSpPr txBox="1">
            <a:spLocks noChangeArrowheads="1"/>
          </p:cNvSpPr>
          <p:nvPr/>
        </p:nvSpPr>
        <p:spPr bwMode="auto">
          <a:xfrm>
            <a:off x="5826448" y="6330400"/>
            <a:ext cx="2829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Opposite sign  within a cross peak,</a:t>
            </a:r>
          </a:p>
          <a:p>
            <a:r>
              <a:rPr lang="en-US" sz="1400" b="1" dirty="0" smtClean="0">
                <a:solidFill>
                  <a:srgbClr val="FF3300"/>
                </a:solidFill>
              </a:rPr>
              <a:t>convolution with sine function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animBg="1"/>
      <p:bldP spid="6190" grpId="0" animBg="1"/>
      <p:bldP spid="6190" grpId="1" animBg="1"/>
      <p:bldP spid="6198" grpId="0"/>
      <p:bldP spid="6199" grpId="0"/>
      <p:bldP spid="6200" grpId="0"/>
      <p:bldP spid="6202" grpId="0"/>
      <p:bldP spid="6203" grpId="0" animBg="1"/>
      <p:bldP spid="6203" grpId="1" animBg="1"/>
      <p:bldP spid="6204" grpId="0" animBg="1"/>
      <p:bldP spid="6204" grpId="1" animBg="1"/>
      <p:bldP spid="6207" grpId="0"/>
      <p:bldP spid="6208" grpId="0" animBg="1"/>
      <p:bldP spid="6209" grpId="0" animBg="1"/>
      <p:bldP spid="6210" grpId="0" animBg="1"/>
      <p:bldP spid="6211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0"/>
          <p:cNvGrpSpPr/>
          <p:nvPr/>
        </p:nvGrpSpPr>
        <p:grpSpPr>
          <a:xfrm>
            <a:off x="2576312" y="1529132"/>
            <a:ext cx="5582168" cy="4547324"/>
            <a:chOff x="2576312" y="1529132"/>
            <a:chExt cx="5582168" cy="4547324"/>
          </a:xfrm>
        </p:grpSpPr>
        <p:sp>
          <p:nvSpPr>
            <p:cNvPr id="4" name="Geschweifte Klammer links 3"/>
            <p:cNvSpPr/>
            <p:nvPr/>
          </p:nvSpPr>
          <p:spPr bwMode="auto">
            <a:xfrm rot="5400000">
              <a:off x="2468894" y="163655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Geschweifte Klammer links 4"/>
            <p:cNvSpPr/>
            <p:nvPr/>
          </p:nvSpPr>
          <p:spPr bwMode="auto">
            <a:xfrm rot="16200000">
              <a:off x="2479054" y="286591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Geschweifte Klammer links 5"/>
            <p:cNvSpPr/>
            <p:nvPr/>
          </p:nvSpPr>
          <p:spPr bwMode="auto">
            <a:xfrm rot="16200000">
              <a:off x="770129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Geschweifte Klammer links 6"/>
            <p:cNvSpPr/>
            <p:nvPr/>
          </p:nvSpPr>
          <p:spPr bwMode="auto">
            <a:xfrm rot="16200000">
              <a:off x="786385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Geschweifte Klammer links 7"/>
            <p:cNvSpPr/>
            <p:nvPr/>
          </p:nvSpPr>
          <p:spPr bwMode="auto">
            <a:xfrm rot="16200000">
              <a:off x="7711454" y="298783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Geschweifte Klammer links 9"/>
            <p:cNvSpPr/>
            <p:nvPr/>
          </p:nvSpPr>
          <p:spPr bwMode="auto">
            <a:xfrm rot="16200000">
              <a:off x="7874014" y="2997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uppieren 14"/>
          <p:cNvGrpSpPr/>
          <p:nvPr/>
        </p:nvGrpSpPr>
        <p:grpSpPr>
          <a:xfrm>
            <a:off x="2844804" y="3268621"/>
            <a:ext cx="3715657" cy="2669175"/>
            <a:chOff x="2844804" y="3268621"/>
            <a:chExt cx="3715657" cy="2669175"/>
          </a:xfrm>
        </p:grpSpPr>
        <p:sp>
          <p:nvSpPr>
            <p:cNvPr id="3" name="Geschweifte Klammer links 2"/>
            <p:cNvSpPr/>
            <p:nvPr/>
          </p:nvSpPr>
          <p:spPr bwMode="auto">
            <a:xfrm rot="16200000">
              <a:off x="2815775" y="3715659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Geschweifte Klammer links 11"/>
            <p:cNvSpPr/>
            <p:nvPr/>
          </p:nvSpPr>
          <p:spPr bwMode="auto">
            <a:xfrm rot="16200000">
              <a:off x="5731696" y="557494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Geschweifte Klammer links 12"/>
            <p:cNvSpPr/>
            <p:nvPr/>
          </p:nvSpPr>
          <p:spPr bwMode="auto">
            <a:xfrm rot="10800000">
              <a:off x="6168577" y="513806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Geschweifte Klammer links 13"/>
            <p:cNvSpPr/>
            <p:nvPr/>
          </p:nvSpPr>
          <p:spPr bwMode="auto">
            <a:xfrm rot="10800000">
              <a:off x="3262817" y="326862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56353" name="Object 8"/>
          <p:cNvGraphicFramePr>
            <a:graphicFrameLocks noChangeAspect="1"/>
          </p:cNvGraphicFramePr>
          <p:nvPr/>
        </p:nvGraphicFramePr>
        <p:xfrm>
          <a:off x="3101507" y="3740356"/>
          <a:ext cx="3965575" cy="3236913"/>
        </p:xfrm>
        <a:graphic>
          <a:graphicData uri="http://schemas.openxmlformats.org/presentationml/2006/ole">
            <p:oleObj spid="_x0000_s381960" name="CS ChemDraw Drawing" r:id="rId4" imgW="7323641" imgH="5975956" progId="ChemDraw.Document.6.0">
              <p:embed/>
            </p:oleObj>
          </a:graphicData>
        </a:graphic>
      </p:graphicFrame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1134883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 Experiment</a:t>
            </a:r>
            <a:endParaRPr lang="en-US" dirty="0"/>
          </a:p>
        </p:txBody>
      </p:sp>
      <p:pic>
        <p:nvPicPr>
          <p:cNvPr id="17" name="Picture 71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0" y="698868"/>
            <a:ext cx="77410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Axiom 1 : with every quantum system, there is associated  a </a:t>
            </a:r>
            <a:r>
              <a:rPr lang="en-US" sz="1800" b="1" u="sng" dirty="0" smtClean="0">
                <a:solidFill>
                  <a:srgbClr val="FF0000"/>
                </a:solidFill>
              </a:rPr>
              <a:t>complex  Hilbert space</a:t>
            </a:r>
            <a:r>
              <a:rPr lang="en-US" sz="1800" b="1" dirty="0" smtClean="0">
                <a:solidFill>
                  <a:srgbClr val="FF0000"/>
                </a:solidFill>
              </a:rPr>
              <a:t> (</a:t>
            </a:r>
            <a:r>
              <a:rPr lang="en-US" sz="1800" b="1" dirty="0" smtClean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US" sz="1800" b="1" dirty="0" smtClean="0">
                <a:solidFill>
                  <a:srgbClr val="FF0000"/>
                </a:solidFill>
              </a:rPr>
              <a:t>, +, ., &lt; , &gt;)       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The states of the system are all positive trace-class </a:t>
            </a:r>
            <a:r>
              <a:rPr lang="en-US" sz="1800" b="1" u="sng" dirty="0" smtClean="0">
                <a:solidFill>
                  <a:srgbClr val="FF0000"/>
                </a:solidFill>
              </a:rPr>
              <a:t>linear maps </a:t>
            </a:r>
            <a:r>
              <a:rPr lang="en-US" sz="1800" b="1" u="sng" dirty="0" smtClean="0">
                <a:solidFill>
                  <a:srgbClr val="FF0000"/>
                </a:solidFill>
                <a:latin typeface="Symbol" pitchFamily="18" charset="2"/>
              </a:rPr>
              <a:t>r   </a:t>
            </a:r>
            <a:r>
              <a:rPr lang="en-US" sz="1800" b="1" u="sng" dirty="0" smtClean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US" sz="1800" b="1" u="sng" dirty="0" smtClean="0">
                <a:solidFill>
                  <a:srgbClr val="FF0000"/>
                </a:solidFill>
              </a:rPr>
              <a:t> -&gt;</a:t>
            </a:r>
            <a:r>
              <a:rPr lang="en-US" sz="1800" b="1" u="sng" dirty="0" smtClean="0">
                <a:solidFill>
                  <a:srgbClr val="FF0000"/>
                </a:solidFill>
                <a:latin typeface="Script MT Bold" pitchFamily="66" charset="0"/>
              </a:rPr>
              <a:t>H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for which </a:t>
            </a:r>
            <a:r>
              <a:rPr lang="en-US" sz="1800" b="1" dirty="0" err="1" smtClean="0">
                <a:solidFill>
                  <a:srgbClr val="FF0000"/>
                </a:solidFill>
              </a:rPr>
              <a:t>Tr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r </a:t>
            </a:r>
            <a:r>
              <a:rPr lang="en-US" sz="1800" b="1" dirty="0" smtClean="0">
                <a:solidFill>
                  <a:srgbClr val="FF0000"/>
                </a:solidFill>
              </a:rPr>
              <a:t>= 1 </a:t>
            </a:r>
          </a:p>
        </p:txBody>
      </p:sp>
      <p:sp>
        <p:nvSpPr>
          <p:cNvPr id="138402" name="Rectangle 162"/>
          <p:cNvSpPr>
            <a:spLocks noChangeArrowheads="1"/>
          </p:cNvSpPr>
          <p:nvPr/>
        </p:nvSpPr>
        <p:spPr bwMode="auto">
          <a:xfrm>
            <a:off x="0" y="0"/>
            <a:ext cx="664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Axioms of Quantum Theory*</a:t>
            </a:r>
          </a:p>
          <a:p>
            <a:pPr algn="ctr"/>
            <a:r>
              <a:rPr lang="en-US" sz="1100" b="1" dirty="0" smtClean="0">
                <a:solidFill>
                  <a:srgbClr val="336699"/>
                </a:solidFill>
              </a:rPr>
              <a:t>* Frederic </a:t>
            </a:r>
            <a:r>
              <a:rPr lang="en-US" sz="1100" b="1" dirty="0" err="1" smtClean="0">
                <a:solidFill>
                  <a:srgbClr val="336699"/>
                </a:solidFill>
              </a:rPr>
              <a:t>Schuller</a:t>
            </a:r>
            <a:r>
              <a:rPr lang="en-US" sz="1100" b="1" dirty="0" smtClean="0">
                <a:solidFill>
                  <a:srgbClr val="336699"/>
                </a:solidFill>
              </a:rPr>
              <a:t> FAB Erlangen Nuremberg 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38403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68" name="Rectangle 26"/>
          <p:cNvSpPr>
            <a:spLocks noChangeArrowheads="1"/>
          </p:cNvSpPr>
          <p:nvPr/>
        </p:nvSpPr>
        <p:spPr bwMode="auto">
          <a:xfrm>
            <a:off x="0" y="2339919"/>
            <a:ext cx="77410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Almost everywhere it is stated:  the (normalized) elements </a:t>
            </a:r>
            <a:r>
              <a:rPr lang="en-US" b="1" dirty="0" smtClean="0">
                <a:latin typeface="Symbol" pitchFamily="18" charset="2"/>
              </a:rPr>
              <a:t>y e  </a:t>
            </a:r>
            <a:r>
              <a:rPr lang="en-US" b="1" dirty="0" smtClean="0">
                <a:latin typeface="Script MT Bold" pitchFamily="66" charset="0"/>
              </a:rPr>
              <a:t>H</a:t>
            </a:r>
            <a:r>
              <a:rPr lang="en-US" b="1" dirty="0" smtClean="0"/>
              <a:t>  are the states of the quantum system.</a:t>
            </a:r>
          </a:p>
          <a:p>
            <a:r>
              <a:rPr lang="en-US" b="1" dirty="0" smtClean="0"/>
              <a:t>False  !!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3314293"/>
            <a:ext cx="774108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Axiom 4 :  Unitary dynamics:  during time intervals (t1,t2)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                                    during which no measurement occur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   state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(t2) @ time t2   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                          r</a:t>
            </a:r>
            <a:r>
              <a:rPr lang="en-US" sz="1800" b="1" dirty="0" smtClean="0">
                <a:solidFill>
                  <a:srgbClr val="FF0000"/>
                </a:solidFill>
              </a:rPr>
              <a:t>(t1) @ time t1 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  are related through:  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1800" b="1" u="sng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800" b="1" u="sng" dirty="0" smtClean="0">
                <a:solidFill>
                  <a:srgbClr val="FF0000"/>
                </a:solidFill>
              </a:rPr>
              <a:t>(t2)=U(t2-t1) </a:t>
            </a:r>
            <a:r>
              <a:rPr lang="en-US" sz="1800" b="1" u="sng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800" b="1" u="sng" dirty="0" smtClean="0">
                <a:solidFill>
                  <a:srgbClr val="FF0000"/>
                </a:solidFill>
              </a:rPr>
              <a:t>(t1) U</a:t>
            </a:r>
            <a:r>
              <a:rPr lang="en-US" sz="1800" b="1" u="sng" baseline="30000" dirty="0" smtClean="0">
                <a:solidFill>
                  <a:srgbClr val="FF0000"/>
                </a:solidFill>
              </a:rPr>
              <a:t>-1</a:t>
            </a:r>
            <a:r>
              <a:rPr lang="en-US" sz="1800" b="1" u="sng" dirty="0" smtClean="0">
                <a:solidFill>
                  <a:srgbClr val="FF0000"/>
                </a:solidFill>
              </a:rPr>
              <a:t>(t2-t1)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               where  U(t) := exp (-</a:t>
            </a:r>
            <a:r>
              <a:rPr lang="en-US" sz="1800" b="1" dirty="0" err="1" smtClean="0">
                <a:solidFill>
                  <a:srgbClr val="FF0000"/>
                </a:solidFill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</a:rPr>
              <a:t> / </a:t>
            </a:r>
            <a:r>
              <a:rPr lang="en-US" sz="1800" b="1" dirty="0" smtClean="0">
                <a:solidFill>
                  <a:srgbClr val="FF0000"/>
                </a:solidFill>
                <a:latin typeface="MT Extra" pitchFamily="18" charset="2"/>
              </a:rPr>
              <a:t>h</a:t>
            </a:r>
            <a:r>
              <a:rPr lang="en-US" sz="1800" b="1" dirty="0" err="1" smtClean="0">
                <a:solidFill>
                  <a:srgbClr val="FF0000"/>
                </a:solidFill>
              </a:rPr>
              <a:t>H</a:t>
            </a:r>
            <a:r>
              <a:rPr lang="en-US" sz="1800" b="1" dirty="0" smtClean="0">
                <a:solidFill>
                  <a:srgbClr val="FF0000"/>
                </a:solidFill>
              </a:rPr>
              <a:t> t )           H energy observable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6" grpId="0"/>
      <p:bldP spid="16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rern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261" y="1033722"/>
            <a:ext cx="5656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51"/>
          <p:cNvSpPr txBox="1">
            <a:spLocks noChangeArrowheads="1"/>
          </p:cNvSpPr>
          <p:nvPr/>
        </p:nvSpPr>
        <p:spPr bwMode="auto">
          <a:xfrm>
            <a:off x="1116821" y="671099"/>
            <a:ext cx="303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Richard Ernst   Nobel laureate   1991</a:t>
            </a:r>
            <a:endParaRPr lang="en-GB" sz="1400" dirty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smtClean="0">
                <a:solidFill>
                  <a:srgbClr val="336699"/>
                </a:solidFill>
              </a:rPr>
              <a:t>Nobel </a:t>
            </a:r>
            <a:r>
              <a:rPr lang="en-GB" sz="2400" b="1" dirty="0" smtClean="0">
                <a:solidFill>
                  <a:srgbClr val="336699"/>
                </a:solidFill>
              </a:rPr>
              <a:t>Laureate 1991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5" name="Picture 49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/>
          <p:nvPr/>
        </p:nvCxnSpPr>
        <p:spPr>
          <a:xfrm rot="10800000" flipH="1">
            <a:off x="354561" y="3834882"/>
            <a:ext cx="6344817" cy="436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ung 56"/>
          <p:cNvGrpSpPr/>
          <p:nvPr/>
        </p:nvGrpSpPr>
        <p:grpSpPr>
          <a:xfrm>
            <a:off x="603016" y="1424057"/>
            <a:ext cx="16337903" cy="2775937"/>
            <a:chOff x="489856" y="1411482"/>
            <a:chExt cx="16337903" cy="2775937"/>
          </a:xfrm>
        </p:grpSpPr>
        <p:pic>
          <p:nvPicPr>
            <p:cNvPr id="56" name="Picture 17" descr="fid2"/>
            <p:cNvPicPr>
              <a:picLocks noChangeAspect="1" noChangeArrowheads="1"/>
            </p:cNvPicPr>
            <p:nvPr/>
          </p:nvPicPr>
          <p:blipFill>
            <a:blip r:embed="rId2">
              <a:lum bright="-11000" contrast="30000"/>
            </a:blip>
            <a:srcRect l="7742" r="13542"/>
            <a:stretch>
              <a:fillRect/>
            </a:stretch>
          </p:blipFill>
          <p:spPr bwMode="auto">
            <a:xfrm>
              <a:off x="489856" y="2624464"/>
              <a:ext cx="16337903" cy="127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4" name="Picture 17" descr="fid2"/>
            <p:cNvPicPr>
              <a:picLocks noChangeAspect="1" noChangeArrowheads="1"/>
            </p:cNvPicPr>
            <p:nvPr/>
          </p:nvPicPr>
          <p:blipFill>
            <a:blip r:embed="rId2">
              <a:lum bright="-11000" contrast="30000"/>
            </a:blip>
            <a:srcRect l="7742" r="13542"/>
            <a:stretch>
              <a:fillRect/>
            </a:stretch>
          </p:blipFill>
          <p:spPr bwMode="auto">
            <a:xfrm>
              <a:off x="513183" y="1411482"/>
              <a:ext cx="6018213" cy="127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8" name="Rectangle 43"/>
            <p:cNvSpPr>
              <a:spLocks noChangeArrowheads="1"/>
            </p:cNvSpPr>
            <p:nvPr/>
          </p:nvSpPr>
          <p:spPr bwMode="auto">
            <a:xfrm>
              <a:off x="1735494" y="1546782"/>
              <a:ext cx="7362786" cy="26406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366963" y="1792288"/>
              <a:ext cx="3613150" cy="1357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9495" name="Text Box 50"/>
          <p:cNvSpPr txBox="1">
            <a:spLocks noChangeArrowheads="1"/>
          </p:cNvSpPr>
          <p:nvPr/>
        </p:nvSpPr>
        <p:spPr bwMode="auto">
          <a:xfrm>
            <a:off x="3428785" y="2056553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J large</a:t>
            </a:r>
            <a:endParaRPr lang="en-GB" sz="1400" b="1" dirty="0"/>
          </a:p>
        </p:txBody>
      </p:sp>
      <p:sp>
        <p:nvSpPr>
          <p:cNvPr id="62" name="Text Box 50"/>
          <p:cNvSpPr txBox="1">
            <a:spLocks noChangeArrowheads="1"/>
          </p:cNvSpPr>
          <p:nvPr/>
        </p:nvSpPr>
        <p:spPr bwMode="auto">
          <a:xfrm>
            <a:off x="3415813" y="2918616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J  small</a:t>
            </a:r>
            <a:endParaRPr lang="en-GB" sz="1400" b="1" dirty="0"/>
          </a:p>
        </p:txBody>
      </p:sp>
      <p:grpSp>
        <p:nvGrpSpPr>
          <p:cNvPr id="3" name="Gruppierung 44"/>
          <p:cNvGrpSpPr/>
          <p:nvPr/>
        </p:nvGrpSpPr>
        <p:grpSpPr>
          <a:xfrm>
            <a:off x="200803" y="565236"/>
            <a:ext cx="3496485" cy="930123"/>
            <a:chOff x="200803" y="565236"/>
            <a:chExt cx="3496485" cy="930123"/>
          </a:xfrm>
        </p:grpSpPr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2373313" y="565236"/>
              <a:ext cx="1323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 smtClean="0"/>
                <a:t>acquisition</a:t>
              </a:r>
              <a:endParaRPr lang="en-GB" sz="1400" b="1" dirty="0"/>
            </a:p>
          </p:txBody>
        </p:sp>
        <p:sp>
          <p:nvSpPr>
            <p:cNvPr id="19460" name="Line 2"/>
            <p:cNvSpPr>
              <a:spLocks noChangeShapeType="1"/>
            </p:cNvSpPr>
            <p:nvPr/>
          </p:nvSpPr>
          <p:spPr bwMode="auto">
            <a:xfrm>
              <a:off x="505603" y="1230442"/>
              <a:ext cx="2319338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200803" y="917704"/>
              <a:ext cx="309563" cy="5603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86" name="Text Box 41"/>
            <p:cNvSpPr txBox="1">
              <a:spLocks noChangeArrowheads="1"/>
            </p:cNvSpPr>
            <p:nvPr/>
          </p:nvSpPr>
          <p:spPr bwMode="auto">
            <a:xfrm>
              <a:off x="226203" y="1063754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rf</a:t>
              </a:r>
            </a:p>
          </p:txBody>
        </p:sp>
        <p:sp>
          <p:nvSpPr>
            <p:cNvPr id="19487" name="Text Box 42"/>
            <p:cNvSpPr txBox="1">
              <a:spLocks noChangeArrowheads="1"/>
            </p:cNvSpPr>
            <p:nvPr/>
          </p:nvSpPr>
          <p:spPr bwMode="auto">
            <a:xfrm>
              <a:off x="994553" y="797054"/>
              <a:ext cx="1000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n* </a:t>
              </a:r>
              <a:r>
                <a:rPr lang="de-DE" sz="1400" b="1" dirty="0" err="1">
                  <a:solidFill>
                    <a:srgbClr val="FF0000"/>
                  </a:solidFill>
                </a:rPr>
                <a:t>dw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767990" y="934972"/>
              <a:ext cx="309562" cy="56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93" name="Text Box 48"/>
            <p:cNvSpPr txBox="1">
              <a:spLocks noChangeArrowheads="1"/>
            </p:cNvSpPr>
            <p:nvPr/>
          </p:nvSpPr>
          <p:spPr bwMode="auto">
            <a:xfrm>
              <a:off x="1766402" y="1061972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/>
                <a:t>rf</a:t>
              </a:r>
              <a:endParaRPr lang="de-DE" sz="1400" b="1" dirty="0"/>
            </a:p>
          </p:txBody>
        </p:sp>
      </p:grpSp>
      <p:sp>
        <p:nvSpPr>
          <p:cNvPr id="19496" name="Rectangle 52"/>
          <p:cNvSpPr>
            <a:spLocks noChangeArrowheads="1"/>
          </p:cNvSpPr>
          <p:nvPr/>
        </p:nvSpPr>
        <p:spPr bwMode="auto">
          <a:xfrm>
            <a:off x="323850" y="0"/>
            <a:ext cx="8087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COSY /              DELAYED COSY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497" name="Picture 5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3369160" y="3901572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J  too small</a:t>
            </a:r>
            <a:endParaRPr lang="en-GB" sz="1400" b="1" dirty="0"/>
          </a:p>
        </p:txBody>
      </p:sp>
      <p:grpSp>
        <p:nvGrpSpPr>
          <p:cNvPr id="4" name="Gruppieren 90"/>
          <p:cNvGrpSpPr/>
          <p:nvPr/>
        </p:nvGrpSpPr>
        <p:grpSpPr>
          <a:xfrm>
            <a:off x="111967" y="4656926"/>
            <a:ext cx="6905175" cy="1849437"/>
            <a:chOff x="111967" y="4656926"/>
            <a:chExt cx="6905175" cy="1849437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11967" y="4656926"/>
              <a:ext cx="3314700" cy="1849437"/>
              <a:chOff x="120" y="2871"/>
              <a:chExt cx="2088" cy="1268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895" y="3012"/>
                <a:ext cx="284" cy="144"/>
                <a:chOff x="3498" y="1464"/>
                <a:chExt cx="284" cy="144"/>
              </a:xfrm>
            </p:grpSpPr>
            <p:sp>
              <p:nvSpPr>
                <p:cNvPr id="79" name="Oval 4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" name="Rectangle 5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" name="Line 6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 flipV="1">
                <a:off x="1040" y="2975"/>
                <a:ext cx="0" cy="55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054" y="2871"/>
                <a:ext cx="414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IzSz</a:t>
                </a:r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1690" y="3455"/>
                <a:ext cx="518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2 IySz</a:t>
                </a:r>
              </a:p>
            </p:txBody>
          </p:sp>
          <p:sp>
            <p:nvSpPr>
              <p:cNvPr id="69" name="Arc 11"/>
              <p:cNvSpPr>
                <a:spLocks/>
              </p:cNvSpPr>
              <p:nvPr/>
            </p:nvSpPr>
            <p:spPr bwMode="auto">
              <a:xfrm rot="7549139">
                <a:off x="763" y="3872"/>
                <a:ext cx="105" cy="1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Arc 12"/>
              <p:cNvSpPr>
                <a:spLocks/>
              </p:cNvSpPr>
              <p:nvPr/>
            </p:nvSpPr>
            <p:spPr bwMode="auto">
              <a:xfrm rot="-3414909">
                <a:off x="1148" y="3149"/>
                <a:ext cx="105" cy="1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Arc 13"/>
              <p:cNvSpPr>
                <a:spLocks/>
              </p:cNvSpPr>
              <p:nvPr/>
            </p:nvSpPr>
            <p:spPr bwMode="auto">
              <a:xfrm rot="1495708">
                <a:off x="1553" y="3348"/>
                <a:ext cx="101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Arc 14"/>
              <p:cNvSpPr>
                <a:spLocks/>
              </p:cNvSpPr>
              <p:nvPr/>
            </p:nvSpPr>
            <p:spPr bwMode="auto">
              <a:xfrm rot="11469893">
                <a:off x="558" y="3574"/>
                <a:ext cx="102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Text Box 15"/>
              <p:cNvSpPr txBox="1">
                <a:spLocks noChangeArrowheads="1"/>
              </p:cNvSpPr>
              <p:nvPr/>
            </p:nvSpPr>
            <p:spPr bwMode="auto">
              <a:xfrm>
                <a:off x="120" y="3422"/>
                <a:ext cx="422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2 IySz</a:t>
                </a:r>
              </a:p>
            </p:txBody>
          </p:sp>
          <p:sp>
            <p:nvSpPr>
              <p:cNvPr id="74" name="Text Box 16"/>
              <p:cNvSpPr txBox="1">
                <a:spLocks noChangeArrowheads="1"/>
              </p:cNvSpPr>
              <p:nvPr/>
            </p:nvSpPr>
            <p:spPr bwMode="auto">
              <a:xfrm>
                <a:off x="1341" y="3024"/>
                <a:ext cx="411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Ix</a:t>
                </a:r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 flipV="1">
                <a:off x="669" y="3212"/>
                <a:ext cx="650" cy="7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 flipV="1">
                <a:off x="534" y="3522"/>
                <a:ext cx="1084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 Box 19"/>
              <p:cNvSpPr txBox="1">
                <a:spLocks noChangeArrowheads="1"/>
              </p:cNvSpPr>
              <p:nvPr/>
            </p:nvSpPr>
            <p:spPr bwMode="auto">
              <a:xfrm>
                <a:off x="479" y="3951"/>
                <a:ext cx="411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 Ix</a:t>
                </a:r>
              </a:p>
            </p:txBody>
          </p:sp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auto">
              <a:xfrm>
                <a:off x="1071" y="3732"/>
                <a:ext cx="629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p </a:t>
                </a:r>
                <a:r>
                  <a:rPr lang="de-DE" sz="1200" b="1" dirty="0"/>
                  <a:t>J t</a:t>
                </a:r>
              </a:p>
            </p:txBody>
          </p:sp>
        </p:grpSp>
        <p:grpSp>
          <p:nvGrpSpPr>
            <p:cNvPr id="7" name="Gruppieren 176"/>
            <p:cNvGrpSpPr/>
            <p:nvPr/>
          </p:nvGrpSpPr>
          <p:grpSpPr>
            <a:xfrm>
              <a:off x="3373761" y="5903655"/>
              <a:ext cx="3643381" cy="307777"/>
              <a:chOff x="2836931" y="5933026"/>
              <a:chExt cx="3643381" cy="307777"/>
            </a:xfrm>
          </p:grpSpPr>
          <p:sp>
            <p:nvSpPr>
              <p:cNvPr id="84" name="Text Box 4"/>
              <p:cNvSpPr txBox="1">
                <a:spLocks noChangeArrowheads="1"/>
              </p:cNvSpPr>
              <p:nvPr/>
            </p:nvSpPr>
            <p:spPr bwMode="auto">
              <a:xfrm>
                <a:off x="2836931" y="5933026"/>
                <a:ext cx="36433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smtClean="0"/>
                  <a:t>         (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smtClean="0"/>
                  <a:t>cos  </a:t>
                </a:r>
                <a:r>
                  <a:rPr lang="de-DE" sz="1400" b="1" dirty="0" smtClean="0">
                    <a:latin typeface="Symbol" pitchFamily="18" charset="2"/>
                  </a:rPr>
                  <a:t>p </a:t>
                </a:r>
                <a:r>
                  <a:rPr lang="de-DE" sz="1400" b="1" dirty="0" smtClean="0"/>
                  <a:t>J t</a:t>
                </a:r>
                <a:r>
                  <a:rPr lang="de-DE" sz="1400" b="1" dirty="0" smtClean="0">
                    <a:latin typeface="Symbol" pitchFamily="18" charset="2"/>
                  </a:rPr>
                  <a:t>-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dirty="0" err="1" smtClean="0"/>
                  <a:t>S</a:t>
                </a:r>
                <a:r>
                  <a:rPr lang="de-DE" sz="1400" b="1" baseline="-25000" dirty="0" err="1" smtClean="0"/>
                  <a:t>z</a:t>
                </a:r>
                <a:r>
                  <a:rPr lang="de-DE" sz="1400" b="1" dirty="0" smtClean="0"/>
                  <a:t>sin </a:t>
                </a:r>
                <a:r>
                  <a:rPr lang="de-DE" sz="1400" b="1" dirty="0" smtClean="0">
                    <a:latin typeface="Symbol" pitchFamily="18" charset="2"/>
                  </a:rPr>
                  <a:t>p </a:t>
                </a:r>
                <a:r>
                  <a:rPr lang="de-DE" sz="1400" b="1" dirty="0" smtClean="0"/>
                  <a:t>J t )</a:t>
                </a:r>
                <a:endParaRPr lang="de-DE" sz="1400" b="1" baseline="-25000" dirty="0"/>
              </a:p>
            </p:txBody>
          </p:sp>
          <p:cxnSp>
            <p:nvCxnSpPr>
              <p:cNvPr id="85" name="Gerade Verbindung mit Pfeil 84"/>
              <p:cNvCxnSpPr/>
              <p:nvPr/>
            </p:nvCxnSpPr>
            <p:spPr>
              <a:xfrm>
                <a:off x="3316713" y="6103600"/>
                <a:ext cx="347053" cy="162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89"/>
            <p:cNvGrpSpPr/>
            <p:nvPr/>
          </p:nvGrpSpPr>
          <p:grpSpPr>
            <a:xfrm>
              <a:off x="3743945" y="5685842"/>
              <a:ext cx="489663" cy="317226"/>
              <a:chOff x="4483085" y="5068622"/>
              <a:chExt cx="489663" cy="317226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4483085" y="5078071"/>
                <a:ext cx="3080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="1" baseline="-25000" dirty="0" smtClean="0">
                    <a:solidFill>
                      <a:srgbClr val="000000"/>
                    </a:solidFill>
                  </a:rPr>
                  <a:t>z</a:t>
                </a:r>
                <a:endParaRPr lang="de-DE" dirty="0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4635796" y="5068622"/>
                <a:ext cx="3369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>
                    <a:solidFill>
                      <a:srgbClr val="000000"/>
                    </a:solidFill>
                  </a:rPr>
                  <a:t>S</a:t>
                </a:r>
                <a:r>
                  <a:rPr lang="de-DE" sz="1400" b="1" baseline="-25000" dirty="0" err="1" smtClean="0">
                    <a:solidFill>
                      <a:srgbClr val="000000"/>
                    </a:solidFill>
                  </a:rPr>
                  <a:t>z</a:t>
                </a:r>
                <a:endParaRPr lang="de-DE" dirty="0"/>
              </a:p>
            </p:txBody>
          </p:sp>
        </p:grpSp>
      </p:grpSp>
      <p:sp>
        <p:nvSpPr>
          <p:cNvPr id="48" name="Line 2"/>
          <p:cNvSpPr>
            <a:spLocks noChangeShapeType="1"/>
          </p:cNvSpPr>
          <p:nvPr/>
        </p:nvSpPr>
        <p:spPr bwMode="auto">
          <a:xfrm>
            <a:off x="4516516" y="1255593"/>
            <a:ext cx="397052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4211716" y="942855"/>
            <a:ext cx="309563" cy="560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4237116" y="108890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4753998" y="822205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n* </a:t>
            </a:r>
            <a:r>
              <a:rPr lang="de-DE" sz="1400" b="1" dirty="0" err="1">
                <a:solidFill>
                  <a:srgbClr val="FF0000"/>
                </a:solidFill>
              </a:rPr>
              <a:t>dw</a:t>
            </a:r>
            <a:endParaRPr lang="de-DE" sz="1400" b="1" dirty="0">
              <a:solidFill>
                <a:srgbClr val="FF0000"/>
              </a:solidFill>
            </a:endParaRPr>
          </a:p>
        </p:txBody>
      </p:sp>
      <p:grpSp>
        <p:nvGrpSpPr>
          <p:cNvPr id="9" name="Gruppierung 57"/>
          <p:cNvGrpSpPr/>
          <p:nvPr/>
        </p:nvGrpSpPr>
        <p:grpSpPr>
          <a:xfrm>
            <a:off x="6292824" y="934973"/>
            <a:ext cx="322263" cy="560387"/>
            <a:chOff x="5777315" y="960123"/>
            <a:chExt cx="322263" cy="560387"/>
          </a:xfrm>
        </p:grpSpPr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5778903" y="960123"/>
              <a:ext cx="309562" cy="56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5777315" y="1087123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/>
                <a:t>rf</a:t>
              </a:r>
              <a:endParaRPr lang="de-DE" sz="1400" b="1" dirty="0"/>
            </a:p>
          </p:txBody>
        </p:sp>
      </p:grpSp>
      <p:cxnSp>
        <p:nvCxnSpPr>
          <p:cNvPr id="59" name="Gerade Verbindung 58"/>
          <p:cNvCxnSpPr/>
          <p:nvPr/>
        </p:nvCxnSpPr>
        <p:spPr>
          <a:xfrm rot="5400000" flipH="1" flipV="1">
            <a:off x="4922417" y="1326648"/>
            <a:ext cx="1244905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5400000" flipH="1" flipV="1">
            <a:off x="6695265" y="1339223"/>
            <a:ext cx="1244905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42"/>
          <p:cNvSpPr txBox="1">
            <a:spLocks noChangeArrowheads="1"/>
          </p:cNvSpPr>
          <p:nvPr/>
        </p:nvSpPr>
        <p:spPr bwMode="auto">
          <a:xfrm>
            <a:off x="5659282" y="822206"/>
            <a:ext cx="564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1/J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4" name="Text Box 42"/>
          <p:cNvSpPr txBox="1">
            <a:spLocks noChangeArrowheads="1"/>
          </p:cNvSpPr>
          <p:nvPr/>
        </p:nvSpPr>
        <p:spPr bwMode="auto">
          <a:xfrm>
            <a:off x="6690300" y="822206"/>
            <a:ext cx="564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1/J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5" name="AutoShape 26"/>
          <p:cNvSpPr>
            <a:spLocks noChangeArrowheads="1"/>
          </p:cNvSpPr>
          <p:nvPr/>
        </p:nvSpPr>
        <p:spPr bwMode="auto">
          <a:xfrm rot="5400000">
            <a:off x="2498157" y="624888"/>
            <a:ext cx="422506" cy="1169639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AutoShape 26"/>
          <p:cNvSpPr>
            <a:spLocks noChangeArrowheads="1"/>
          </p:cNvSpPr>
          <p:nvPr/>
        </p:nvSpPr>
        <p:spPr bwMode="auto">
          <a:xfrm rot="5400000">
            <a:off x="7703544" y="687762"/>
            <a:ext cx="422506" cy="1169639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8" name="Line 5"/>
          <p:cNvSpPr>
            <a:spLocks noChangeShapeType="1"/>
          </p:cNvSpPr>
          <p:nvPr/>
        </p:nvSpPr>
        <p:spPr bwMode="auto">
          <a:xfrm>
            <a:off x="422598" y="1944689"/>
            <a:ext cx="4652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859" name="Rectangle 6"/>
          <p:cNvSpPr>
            <a:spLocks noChangeArrowheads="1"/>
          </p:cNvSpPr>
          <p:nvPr/>
        </p:nvSpPr>
        <p:spPr bwMode="auto">
          <a:xfrm>
            <a:off x="465813" y="1509713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860" name="Rectangle 7"/>
          <p:cNvSpPr>
            <a:spLocks noChangeArrowheads="1"/>
          </p:cNvSpPr>
          <p:nvPr/>
        </p:nvSpPr>
        <p:spPr bwMode="auto">
          <a:xfrm>
            <a:off x="2837842" y="1509713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861" name="Text Box 8"/>
          <p:cNvSpPr txBox="1">
            <a:spLocks noChangeArrowheads="1"/>
          </p:cNvSpPr>
          <p:nvPr/>
        </p:nvSpPr>
        <p:spPr bwMode="auto">
          <a:xfrm>
            <a:off x="2657779" y="1204913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30862" name="Text Box 9"/>
          <p:cNvSpPr txBox="1">
            <a:spLocks noChangeArrowheads="1"/>
          </p:cNvSpPr>
          <p:nvPr/>
        </p:nvSpPr>
        <p:spPr bwMode="auto">
          <a:xfrm>
            <a:off x="285750" y="1219201"/>
            <a:ext cx="6554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90°</a:t>
            </a:r>
          </a:p>
        </p:txBody>
      </p:sp>
      <p:sp>
        <p:nvSpPr>
          <p:cNvPr id="30863" name="Text Box 10"/>
          <p:cNvSpPr txBox="1">
            <a:spLocks noChangeArrowheads="1"/>
          </p:cNvSpPr>
          <p:nvPr/>
        </p:nvSpPr>
        <p:spPr bwMode="auto">
          <a:xfrm>
            <a:off x="4538894" y="1539684"/>
            <a:ext cx="1021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acquisition</a:t>
            </a:r>
            <a:endParaRPr lang="en-US" sz="1400" b="1" dirty="0"/>
          </a:p>
        </p:txBody>
      </p:sp>
      <p:sp>
        <p:nvSpPr>
          <p:cNvPr id="30864" name="Text Box 11"/>
          <p:cNvSpPr txBox="1">
            <a:spLocks noChangeArrowheads="1"/>
          </p:cNvSpPr>
          <p:nvPr/>
        </p:nvSpPr>
        <p:spPr bwMode="auto">
          <a:xfrm>
            <a:off x="720302" y="1495426"/>
            <a:ext cx="1301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t</a:t>
            </a:r>
            <a:r>
              <a:rPr lang="en-GB" sz="1400" b="1" baseline="-25000" dirty="0" smtClean="0"/>
              <a:t>1</a:t>
            </a:r>
            <a:r>
              <a:rPr lang="en-GB" sz="1400" b="1" dirty="0" smtClean="0"/>
              <a:t> incremented</a:t>
            </a:r>
            <a:endParaRPr lang="en-GB" sz="1400" b="1" dirty="0"/>
          </a:p>
        </p:txBody>
      </p:sp>
      <p:sp>
        <p:nvSpPr>
          <p:cNvPr id="145" name="Rectangle 7"/>
          <p:cNvSpPr>
            <a:spLocks noChangeArrowheads="1"/>
          </p:cNvSpPr>
          <p:nvPr/>
        </p:nvSpPr>
        <p:spPr bwMode="auto">
          <a:xfrm>
            <a:off x="2172809" y="151765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1992747" y="1212851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47" name="Rectangle 7"/>
          <p:cNvSpPr>
            <a:spLocks noChangeArrowheads="1"/>
          </p:cNvSpPr>
          <p:nvPr/>
        </p:nvSpPr>
        <p:spPr bwMode="auto">
          <a:xfrm>
            <a:off x="3459659" y="151765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3279596" y="1212851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49" name="Rectangle 7"/>
          <p:cNvSpPr>
            <a:spLocks noChangeArrowheads="1"/>
          </p:cNvSpPr>
          <p:nvPr/>
        </p:nvSpPr>
        <p:spPr bwMode="auto">
          <a:xfrm>
            <a:off x="4172708" y="151765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0" name="Text Box 8"/>
          <p:cNvSpPr txBox="1">
            <a:spLocks noChangeArrowheads="1"/>
          </p:cNvSpPr>
          <p:nvPr/>
        </p:nvSpPr>
        <p:spPr bwMode="auto">
          <a:xfrm>
            <a:off x="3992645" y="1212851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66" name="Rectangle 7"/>
          <p:cNvSpPr>
            <a:spLocks noChangeArrowheads="1"/>
          </p:cNvSpPr>
          <p:nvPr/>
        </p:nvSpPr>
        <p:spPr bwMode="auto">
          <a:xfrm>
            <a:off x="2171700" y="1517650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2081415" y="1212848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90</a:t>
            </a:r>
            <a:r>
              <a:rPr lang="de-DE" sz="1400" b="1" dirty="0"/>
              <a:t>°</a:t>
            </a:r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215900" y="361950"/>
            <a:ext cx="5146680" cy="906463"/>
            <a:chOff x="136" y="228"/>
            <a:chExt cx="3242" cy="571"/>
          </a:xfrm>
        </p:grpSpPr>
        <p:sp>
          <p:nvSpPr>
            <p:cNvPr id="30856" name="Text Box 20"/>
            <p:cNvSpPr txBox="1">
              <a:spLocks noChangeArrowheads="1"/>
            </p:cNvSpPr>
            <p:nvPr/>
          </p:nvSpPr>
          <p:spPr bwMode="auto">
            <a:xfrm>
              <a:off x="164" y="228"/>
              <a:ext cx="29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 smtClean="0"/>
                <a:t>correlation spectroscopy   </a:t>
              </a:r>
              <a:r>
                <a:rPr lang="de-DE" sz="1400" b="1" dirty="0" smtClean="0">
                  <a:solidFill>
                    <a:srgbClr val="C0C0C0"/>
                  </a:solidFill>
                </a:rPr>
                <a:t>COSY</a:t>
              </a:r>
              <a:endParaRPr lang="de-DE" sz="1400" b="1" dirty="0">
                <a:solidFill>
                  <a:srgbClr val="C0C0C0"/>
                </a:solidFill>
              </a:endParaRPr>
            </a:p>
          </p:txBody>
        </p:sp>
        <p:sp>
          <p:nvSpPr>
            <p:cNvPr id="30857" name="Text Box 21"/>
            <p:cNvSpPr txBox="1">
              <a:spLocks noChangeArrowheads="1"/>
            </p:cNvSpPr>
            <p:nvPr/>
          </p:nvSpPr>
          <p:spPr bwMode="auto">
            <a:xfrm>
              <a:off x="998" y="605"/>
              <a:ext cx="23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Echo refocuses shifts , scalar couplings remain </a:t>
              </a:r>
              <a:endParaRPr lang="en-GB" sz="1400" b="1" dirty="0"/>
            </a:p>
          </p:txBody>
        </p:sp>
        <p:sp>
          <p:nvSpPr>
            <p:cNvPr id="165" name="Text Box 20"/>
            <p:cNvSpPr txBox="1">
              <a:spLocks noChangeArrowheads="1"/>
            </p:cNvSpPr>
            <p:nvPr/>
          </p:nvSpPr>
          <p:spPr bwMode="auto">
            <a:xfrm>
              <a:off x="136" y="396"/>
              <a:ext cx="29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 smtClean="0">
                  <a:solidFill>
                    <a:srgbClr val="FF0066"/>
                  </a:solidFill>
                </a:rPr>
                <a:t> Total </a:t>
              </a:r>
              <a:r>
                <a:rPr lang="en-GB" sz="1400" b="1" dirty="0" smtClean="0"/>
                <a:t>correlated spectrum    </a:t>
              </a:r>
              <a:r>
                <a:rPr lang="de-DE" sz="1400" b="1" dirty="0" smtClean="0">
                  <a:solidFill>
                    <a:srgbClr val="92D050"/>
                  </a:solidFill>
                </a:rPr>
                <a:t>TOCSY</a:t>
              </a:r>
              <a:endParaRPr lang="de-DE" sz="1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30726" name="Line 22"/>
          <p:cNvSpPr>
            <a:spLocks noChangeShapeType="1"/>
          </p:cNvSpPr>
          <p:nvPr/>
        </p:nvSpPr>
        <p:spPr bwMode="auto">
          <a:xfrm>
            <a:off x="6678612" y="1122362"/>
            <a:ext cx="165100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27" name="Line 23"/>
          <p:cNvSpPr>
            <a:spLocks noChangeShapeType="1"/>
          </p:cNvSpPr>
          <p:nvPr/>
        </p:nvSpPr>
        <p:spPr bwMode="auto">
          <a:xfrm flipV="1">
            <a:off x="6838950" y="1339850"/>
            <a:ext cx="6667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28" name="Line 24"/>
          <p:cNvSpPr>
            <a:spLocks noChangeShapeType="1"/>
          </p:cNvSpPr>
          <p:nvPr/>
        </p:nvSpPr>
        <p:spPr bwMode="auto">
          <a:xfrm flipV="1">
            <a:off x="7507287" y="957262"/>
            <a:ext cx="285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29" name="Line 25"/>
          <p:cNvSpPr>
            <a:spLocks noChangeShapeType="1"/>
          </p:cNvSpPr>
          <p:nvPr/>
        </p:nvSpPr>
        <p:spPr bwMode="auto">
          <a:xfrm flipH="1">
            <a:off x="6661150" y="1458912"/>
            <a:ext cx="176212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30" name="Line 26"/>
          <p:cNvSpPr>
            <a:spLocks noChangeShapeType="1"/>
          </p:cNvSpPr>
          <p:nvPr/>
        </p:nvSpPr>
        <p:spPr bwMode="auto">
          <a:xfrm>
            <a:off x="6846887" y="1463675"/>
            <a:ext cx="1571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31" name="Line 27"/>
          <p:cNvSpPr>
            <a:spLocks noChangeShapeType="1"/>
          </p:cNvSpPr>
          <p:nvPr/>
        </p:nvSpPr>
        <p:spPr bwMode="auto">
          <a:xfrm>
            <a:off x="7508875" y="1339850"/>
            <a:ext cx="7620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733" name="Text Box 29"/>
          <p:cNvSpPr txBox="1">
            <a:spLocks noChangeArrowheads="1"/>
          </p:cNvSpPr>
          <p:nvPr/>
        </p:nvSpPr>
        <p:spPr bwMode="auto">
          <a:xfrm>
            <a:off x="6497637" y="8032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0734" name="Text Box 30"/>
          <p:cNvSpPr txBox="1">
            <a:spLocks noChangeArrowheads="1"/>
          </p:cNvSpPr>
          <p:nvPr/>
        </p:nvSpPr>
        <p:spPr bwMode="auto">
          <a:xfrm>
            <a:off x="7412037" y="6000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H</a:t>
            </a:r>
          </a:p>
        </p:txBody>
      </p:sp>
      <p:sp>
        <p:nvSpPr>
          <p:cNvPr id="30735" name="Text Box 31"/>
          <p:cNvSpPr txBox="1">
            <a:spLocks noChangeArrowheads="1"/>
          </p:cNvSpPr>
          <p:nvPr/>
        </p:nvSpPr>
        <p:spPr bwMode="auto">
          <a:xfrm>
            <a:off x="7852418" y="906891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30736" name="Text Box 32"/>
          <p:cNvSpPr txBox="1">
            <a:spLocks noChangeArrowheads="1"/>
          </p:cNvSpPr>
          <p:nvPr/>
        </p:nvSpPr>
        <p:spPr bwMode="auto">
          <a:xfrm>
            <a:off x="5843587" y="155892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>
            <a:off x="6170612" y="17018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6858000" y="2187575"/>
            <a:ext cx="271463" cy="346075"/>
            <a:chOff x="4320" y="1378"/>
            <a:chExt cx="171" cy="218"/>
          </a:xfrm>
        </p:grpSpPr>
        <p:sp>
          <p:nvSpPr>
            <p:cNvPr id="30852" name="Line 51"/>
            <p:cNvSpPr>
              <a:spLocks noChangeShapeType="1"/>
            </p:cNvSpPr>
            <p:nvPr/>
          </p:nvSpPr>
          <p:spPr bwMode="auto">
            <a:xfrm flipH="1" flipV="1">
              <a:off x="4320" y="1385"/>
              <a:ext cx="1" cy="2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53" name="Line 52"/>
            <p:cNvSpPr>
              <a:spLocks noChangeShapeType="1"/>
            </p:cNvSpPr>
            <p:nvPr/>
          </p:nvSpPr>
          <p:spPr bwMode="auto">
            <a:xfrm flipV="1">
              <a:off x="4364" y="1378"/>
              <a:ext cx="0" cy="2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54" name="Line 54"/>
            <p:cNvSpPr>
              <a:spLocks noChangeShapeType="1"/>
            </p:cNvSpPr>
            <p:nvPr/>
          </p:nvSpPr>
          <p:spPr bwMode="auto">
            <a:xfrm flipH="1" flipV="1">
              <a:off x="4447" y="1385"/>
              <a:ext cx="1" cy="2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55" name="Line 55"/>
            <p:cNvSpPr>
              <a:spLocks noChangeShapeType="1"/>
            </p:cNvSpPr>
            <p:nvPr/>
          </p:nvSpPr>
          <p:spPr bwMode="auto">
            <a:xfrm flipV="1">
              <a:off x="4491" y="1378"/>
              <a:ext cx="0" cy="2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" name="Group 144"/>
          <p:cNvGrpSpPr>
            <a:grpSpLocks/>
          </p:cNvGrpSpPr>
          <p:nvPr/>
        </p:nvGrpSpPr>
        <p:grpSpPr bwMode="auto">
          <a:xfrm>
            <a:off x="4721225" y="2185988"/>
            <a:ext cx="158750" cy="344487"/>
            <a:chOff x="2974" y="1377"/>
            <a:chExt cx="100" cy="217"/>
          </a:xfrm>
        </p:grpSpPr>
        <p:sp>
          <p:nvSpPr>
            <p:cNvPr id="30850" name="Line 83"/>
            <p:cNvSpPr>
              <a:spLocks noChangeShapeType="1"/>
            </p:cNvSpPr>
            <p:nvPr/>
          </p:nvSpPr>
          <p:spPr bwMode="auto">
            <a:xfrm flipV="1">
              <a:off x="2974" y="1377"/>
              <a:ext cx="0" cy="2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51" name="Line 86"/>
            <p:cNvSpPr>
              <a:spLocks noChangeShapeType="1"/>
            </p:cNvSpPr>
            <p:nvPr/>
          </p:nvSpPr>
          <p:spPr bwMode="auto">
            <a:xfrm flipV="1">
              <a:off x="3074" y="1377"/>
              <a:ext cx="0" cy="2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7558088" y="2925763"/>
            <a:ext cx="396875" cy="271462"/>
            <a:chOff x="4761" y="1843"/>
            <a:chExt cx="250" cy="171"/>
          </a:xfrm>
        </p:grpSpPr>
        <p:grpSp>
          <p:nvGrpSpPr>
            <p:cNvPr id="6" name="Group 99"/>
            <p:cNvGrpSpPr>
              <a:grpSpLocks/>
            </p:cNvGrpSpPr>
            <p:nvPr/>
          </p:nvGrpSpPr>
          <p:grpSpPr bwMode="auto">
            <a:xfrm rot="5400000" flipH="1">
              <a:off x="4864" y="1867"/>
              <a:ext cx="44" cy="250"/>
              <a:chOff x="4689" y="1808"/>
              <a:chExt cx="67" cy="350"/>
            </a:xfrm>
          </p:grpSpPr>
          <p:sp>
            <p:nvSpPr>
              <p:cNvPr id="30848" name="Line 100"/>
              <p:cNvSpPr>
                <a:spLocks noChangeShapeType="1"/>
              </p:cNvSpPr>
              <p:nvPr/>
            </p:nvSpPr>
            <p:spPr bwMode="auto">
              <a:xfrm flipH="1" flipV="1">
                <a:off x="4689" y="1819"/>
                <a:ext cx="1" cy="33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849" name="Line 101"/>
              <p:cNvSpPr>
                <a:spLocks noChangeShapeType="1"/>
              </p:cNvSpPr>
              <p:nvPr/>
            </p:nvSpPr>
            <p:spPr bwMode="auto">
              <a:xfrm flipV="1">
                <a:off x="4756" y="1808"/>
                <a:ext cx="0" cy="3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 rot="5400000" flipH="1">
              <a:off x="4864" y="1740"/>
              <a:ext cx="44" cy="250"/>
              <a:chOff x="4689" y="1808"/>
              <a:chExt cx="67" cy="350"/>
            </a:xfrm>
          </p:grpSpPr>
          <p:sp>
            <p:nvSpPr>
              <p:cNvPr id="30846" name="Line 103"/>
              <p:cNvSpPr>
                <a:spLocks noChangeShapeType="1"/>
              </p:cNvSpPr>
              <p:nvPr/>
            </p:nvSpPr>
            <p:spPr bwMode="auto">
              <a:xfrm flipH="1" flipV="1">
                <a:off x="4689" y="1819"/>
                <a:ext cx="1" cy="33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847" name="Line 104"/>
              <p:cNvSpPr>
                <a:spLocks noChangeShapeType="1"/>
              </p:cNvSpPr>
              <p:nvPr/>
            </p:nvSpPr>
            <p:spPr bwMode="auto">
              <a:xfrm flipV="1">
                <a:off x="4756" y="1808"/>
                <a:ext cx="0" cy="3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7553325" y="5211763"/>
            <a:ext cx="369888" cy="158750"/>
            <a:chOff x="4758" y="3283"/>
            <a:chExt cx="233" cy="100"/>
          </a:xfrm>
        </p:grpSpPr>
        <p:sp>
          <p:nvSpPr>
            <p:cNvPr id="30842" name="Line 130"/>
            <p:cNvSpPr>
              <a:spLocks noChangeShapeType="1"/>
            </p:cNvSpPr>
            <p:nvPr/>
          </p:nvSpPr>
          <p:spPr bwMode="auto">
            <a:xfrm rot="5400000" flipH="1" flipV="1">
              <a:off x="4874" y="3267"/>
              <a:ext cx="0" cy="2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43" name="Line 133"/>
            <p:cNvSpPr>
              <a:spLocks noChangeShapeType="1"/>
            </p:cNvSpPr>
            <p:nvPr/>
          </p:nvSpPr>
          <p:spPr bwMode="auto">
            <a:xfrm rot="5400000" flipH="1" flipV="1">
              <a:off x="4875" y="3167"/>
              <a:ext cx="0" cy="2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7551738" y="2957513"/>
            <a:ext cx="371475" cy="271462"/>
            <a:chOff x="4757" y="1863"/>
            <a:chExt cx="234" cy="171"/>
          </a:xfrm>
        </p:grpSpPr>
        <p:sp>
          <p:nvSpPr>
            <p:cNvPr id="30838" name="Line 107"/>
            <p:cNvSpPr>
              <a:spLocks noChangeShapeType="1"/>
            </p:cNvSpPr>
            <p:nvPr/>
          </p:nvSpPr>
          <p:spPr bwMode="auto">
            <a:xfrm rot="5400000" flipV="1">
              <a:off x="4870" y="1920"/>
              <a:ext cx="1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39" name="Line 108"/>
            <p:cNvSpPr>
              <a:spLocks noChangeShapeType="1"/>
            </p:cNvSpPr>
            <p:nvPr/>
          </p:nvSpPr>
          <p:spPr bwMode="auto">
            <a:xfrm rot="5400000" flipH="1" flipV="1">
              <a:off x="4875" y="1873"/>
              <a:ext cx="0" cy="2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40" name="Line 110"/>
            <p:cNvSpPr>
              <a:spLocks noChangeShapeType="1"/>
            </p:cNvSpPr>
            <p:nvPr/>
          </p:nvSpPr>
          <p:spPr bwMode="auto">
            <a:xfrm rot="5400000" flipV="1">
              <a:off x="4870" y="1793"/>
              <a:ext cx="1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41" name="Line 111"/>
            <p:cNvSpPr>
              <a:spLocks noChangeShapeType="1"/>
            </p:cNvSpPr>
            <p:nvPr/>
          </p:nvSpPr>
          <p:spPr bwMode="auto">
            <a:xfrm rot="5400000" flipH="1" flipV="1">
              <a:off x="4875" y="1746"/>
              <a:ext cx="0" cy="2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6891338" y="2159000"/>
            <a:ext cx="69850" cy="369888"/>
            <a:chOff x="4689" y="1808"/>
            <a:chExt cx="67" cy="350"/>
          </a:xfrm>
        </p:grpSpPr>
        <p:sp>
          <p:nvSpPr>
            <p:cNvPr id="30836" name="Line 44"/>
            <p:cNvSpPr>
              <a:spLocks noChangeShapeType="1"/>
            </p:cNvSpPr>
            <p:nvPr/>
          </p:nvSpPr>
          <p:spPr bwMode="auto">
            <a:xfrm flipH="1" flipV="1">
              <a:off x="4689" y="1819"/>
              <a:ext cx="1" cy="3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37" name="Line 45"/>
            <p:cNvSpPr>
              <a:spLocks noChangeShapeType="1"/>
            </p:cNvSpPr>
            <p:nvPr/>
          </p:nvSpPr>
          <p:spPr bwMode="auto">
            <a:xfrm flipV="1">
              <a:off x="4756" y="1808"/>
              <a:ext cx="0" cy="3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7092950" y="2159000"/>
            <a:ext cx="69850" cy="369888"/>
            <a:chOff x="4689" y="1808"/>
            <a:chExt cx="67" cy="350"/>
          </a:xfrm>
        </p:grpSpPr>
        <p:sp>
          <p:nvSpPr>
            <p:cNvPr id="30834" name="Line 47"/>
            <p:cNvSpPr>
              <a:spLocks noChangeShapeType="1"/>
            </p:cNvSpPr>
            <p:nvPr/>
          </p:nvSpPr>
          <p:spPr bwMode="auto">
            <a:xfrm flipH="1" flipV="1">
              <a:off x="4689" y="1819"/>
              <a:ext cx="1" cy="3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835" name="Line 48"/>
            <p:cNvSpPr>
              <a:spLocks noChangeShapeType="1"/>
            </p:cNvSpPr>
            <p:nvPr/>
          </p:nvSpPr>
          <p:spPr bwMode="auto">
            <a:xfrm flipV="1">
              <a:off x="4756" y="1808"/>
              <a:ext cx="0" cy="3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3235325" y="1250951"/>
            <a:ext cx="5781676" cy="5605463"/>
            <a:chOff x="2038" y="788"/>
            <a:chExt cx="3642" cy="3531"/>
          </a:xfrm>
        </p:grpSpPr>
        <p:grpSp>
          <p:nvGrpSpPr>
            <p:cNvPr id="13" name="Group 145"/>
            <p:cNvGrpSpPr>
              <a:grpSpLocks/>
            </p:cNvGrpSpPr>
            <p:nvPr/>
          </p:nvGrpSpPr>
          <p:grpSpPr bwMode="auto">
            <a:xfrm>
              <a:off x="2940" y="1384"/>
              <a:ext cx="101" cy="211"/>
              <a:chOff x="2940" y="1384"/>
              <a:chExt cx="101" cy="211"/>
            </a:xfrm>
          </p:grpSpPr>
          <p:sp>
            <p:nvSpPr>
              <p:cNvPr id="30832" name="Line 82"/>
              <p:cNvSpPr>
                <a:spLocks noChangeShapeType="1"/>
              </p:cNvSpPr>
              <p:nvPr/>
            </p:nvSpPr>
            <p:spPr bwMode="auto">
              <a:xfrm flipH="1" flipV="1">
                <a:off x="2940" y="1384"/>
                <a:ext cx="1" cy="21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833" name="Line 85"/>
              <p:cNvSpPr>
                <a:spLocks noChangeShapeType="1"/>
              </p:cNvSpPr>
              <p:nvPr/>
            </p:nvSpPr>
            <p:spPr bwMode="auto">
              <a:xfrm flipH="1" flipV="1">
                <a:off x="3040" y="1384"/>
                <a:ext cx="1" cy="21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4" name="Group 184"/>
            <p:cNvGrpSpPr>
              <a:grpSpLocks/>
            </p:cNvGrpSpPr>
            <p:nvPr/>
          </p:nvGrpSpPr>
          <p:grpSpPr bwMode="auto">
            <a:xfrm>
              <a:off x="2038" y="788"/>
              <a:ext cx="3642" cy="3531"/>
              <a:chOff x="2038" y="788"/>
              <a:chExt cx="3642" cy="3531"/>
            </a:xfrm>
          </p:grpSpPr>
          <p:grpSp>
            <p:nvGrpSpPr>
              <p:cNvPr id="15" name="Group 183"/>
              <p:cNvGrpSpPr>
                <a:grpSpLocks/>
              </p:cNvGrpSpPr>
              <p:nvPr/>
            </p:nvGrpSpPr>
            <p:grpSpPr bwMode="auto">
              <a:xfrm>
                <a:off x="2038" y="788"/>
                <a:ext cx="3642" cy="3531"/>
                <a:chOff x="2038" y="788"/>
                <a:chExt cx="3642" cy="3531"/>
              </a:xfrm>
            </p:grpSpPr>
            <p:sp>
              <p:nvSpPr>
                <p:cNvPr id="30784" name="Line 34"/>
                <p:cNvSpPr>
                  <a:spLocks noChangeShapeType="1"/>
                </p:cNvSpPr>
                <p:nvPr/>
              </p:nvSpPr>
              <p:spPr bwMode="auto">
                <a:xfrm>
                  <a:off x="2038" y="1601"/>
                  <a:ext cx="27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  <p:grpSp>
              <p:nvGrpSpPr>
                <p:cNvPr id="16" name="Group 41"/>
                <p:cNvGrpSpPr>
                  <a:grpSpLocks/>
                </p:cNvGrpSpPr>
                <p:nvPr/>
              </p:nvGrpSpPr>
              <p:grpSpPr bwMode="auto">
                <a:xfrm>
                  <a:off x="3552" y="788"/>
                  <a:ext cx="501" cy="815"/>
                  <a:chOff x="4181" y="1353"/>
                  <a:chExt cx="771" cy="815"/>
                </a:xfrm>
              </p:grpSpPr>
              <p:grpSp>
                <p:nvGrpSpPr>
                  <p:cNvPr id="17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181" y="1353"/>
                    <a:ext cx="575" cy="815"/>
                    <a:chOff x="4181" y="1353"/>
                    <a:chExt cx="575" cy="815"/>
                  </a:xfrm>
                </p:grpSpPr>
                <p:sp>
                  <p:nvSpPr>
                    <p:cNvPr id="30830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30831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156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81" y="1353"/>
                      <a:ext cx="44" cy="81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1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85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28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30829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19" name="Group 182"/>
                <p:cNvGrpSpPr>
                  <a:grpSpLocks/>
                </p:cNvGrpSpPr>
                <p:nvPr/>
              </p:nvGrpSpPr>
              <p:grpSpPr bwMode="auto">
                <a:xfrm>
                  <a:off x="2263" y="1369"/>
                  <a:ext cx="214" cy="236"/>
                  <a:chOff x="2245" y="1369"/>
                  <a:chExt cx="274" cy="236"/>
                </a:xfrm>
              </p:grpSpPr>
              <p:grpSp>
                <p:nvGrpSpPr>
                  <p:cNvPr id="2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275" y="1369"/>
                    <a:ext cx="244" cy="233"/>
                    <a:chOff x="4689" y="1808"/>
                    <a:chExt cx="263" cy="350"/>
                  </a:xfrm>
                </p:grpSpPr>
                <p:grpSp>
                  <p:nvGrpSpPr>
                    <p:cNvPr id="21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24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2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2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22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23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23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245" y="1387"/>
                    <a:ext cx="244" cy="218"/>
                    <a:chOff x="4689" y="1808"/>
                    <a:chExt cx="263" cy="350"/>
                  </a:xfrm>
                </p:grpSpPr>
                <p:grpSp>
                  <p:nvGrpSpPr>
                    <p:cNvPr id="24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1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19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25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16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17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sp>
              <p:nvSpPr>
                <p:cNvPr id="30787" name="Line 8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394" y="2962"/>
                  <a:ext cx="27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  <p:grpSp>
              <p:nvGrpSpPr>
                <p:cNvPr id="26" name="Group 90"/>
                <p:cNvGrpSpPr>
                  <a:grpSpLocks/>
                </p:cNvGrpSpPr>
                <p:nvPr/>
              </p:nvGrpSpPr>
              <p:grpSpPr bwMode="auto">
                <a:xfrm rot="5400000" flipH="1">
                  <a:off x="4951" y="2103"/>
                  <a:ext cx="533" cy="924"/>
                  <a:chOff x="4133" y="1300"/>
                  <a:chExt cx="819" cy="863"/>
                </a:xfrm>
              </p:grpSpPr>
              <p:grpSp>
                <p:nvGrpSpPr>
                  <p:cNvPr id="2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133" y="1300"/>
                    <a:ext cx="623" cy="863"/>
                    <a:chOff x="4133" y="1300"/>
                    <a:chExt cx="623" cy="863"/>
                  </a:xfrm>
                </p:grpSpPr>
                <p:sp>
                  <p:nvSpPr>
                    <p:cNvPr id="30810" name="Line 9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30811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157" name="Line 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3" y="1300"/>
                      <a:ext cx="44" cy="86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  <p:grpSp>
                <p:nvGrpSpPr>
                  <p:cNvPr id="2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885" y="1808"/>
                    <a:ext cx="67" cy="350"/>
                    <a:chOff x="4689" y="1808"/>
                    <a:chExt cx="67" cy="350"/>
                  </a:xfrm>
                </p:grpSpPr>
                <p:sp>
                  <p:nvSpPr>
                    <p:cNvPr id="30808" name="Line 9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9" y="1819"/>
                      <a:ext cx="1" cy="33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  <p:sp>
                  <p:nvSpPr>
                    <p:cNvPr id="30809" name="Line 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56" y="1808"/>
                      <a:ext cx="0" cy="3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dirty="0"/>
                    </a:p>
                  </p:txBody>
                </p:sp>
              </p:grpSp>
            </p:grpSp>
            <p:grpSp>
              <p:nvGrpSpPr>
                <p:cNvPr id="29" name="Group 112"/>
                <p:cNvGrpSpPr>
                  <a:grpSpLocks/>
                </p:cNvGrpSpPr>
                <p:nvPr/>
              </p:nvGrpSpPr>
              <p:grpSpPr bwMode="auto">
                <a:xfrm rot="5400000" flipH="1">
                  <a:off x="4779" y="3806"/>
                  <a:ext cx="190" cy="253"/>
                  <a:chOff x="5162" y="1918"/>
                  <a:chExt cx="192" cy="236"/>
                </a:xfrm>
              </p:grpSpPr>
              <p:grpSp>
                <p:nvGrpSpPr>
                  <p:cNvPr id="3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5183" y="1918"/>
                    <a:ext cx="171" cy="233"/>
                    <a:chOff x="4689" y="1808"/>
                    <a:chExt cx="263" cy="350"/>
                  </a:xfrm>
                </p:grpSpPr>
                <p:grpSp>
                  <p:nvGrpSpPr>
                    <p:cNvPr id="31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04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05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47266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802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803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  <p:grpSp>
                <p:nvGrpSpPr>
                  <p:cNvPr id="47269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5162" y="1936"/>
                    <a:ext cx="171" cy="218"/>
                    <a:chOff x="4689" y="1808"/>
                    <a:chExt cx="263" cy="350"/>
                  </a:xfrm>
                </p:grpSpPr>
                <p:grpSp>
                  <p:nvGrpSpPr>
                    <p:cNvPr id="47270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9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798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799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  <p:grpSp>
                  <p:nvGrpSpPr>
                    <p:cNvPr id="47271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" y="1808"/>
                      <a:ext cx="67" cy="350"/>
                      <a:chOff x="4689" y="1808"/>
                      <a:chExt cx="67" cy="350"/>
                    </a:xfrm>
                  </p:grpSpPr>
                  <p:sp>
                    <p:nvSpPr>
                      <p:cNvPr id="30796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689" y="1819"/>
                        <a:ext cx="1" cy="339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  <p:sp>
                    <p:nvSpPr>
                      <p:cNvPr id="30797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56" y="1808"/>
                        <a:ext cx="0" cy="3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 dirty="0"/>
                      </a:p>
                    </p:txBody>
                  </p:sp>
                </p:grpSp>
              </p:grpSp>
            </p:grpSp>
            <p:sp>
              <p:nvSpPr>
                <p:cNvPr id="3079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57" y="1609"/>
                  <a:ext cx="2670" cy="27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3079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57" y="1609"/>
                  <a:ext cx="2697" cy="27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47272" name="Group 148"/>
              <p:cNvGrpSpPr>
                <a:grpSpLocks/>
              </p:cNvGrpSpPr>
              <p:nvPr/>
            </p:nvGrpSpPr>
            <p:grpSpPr bwMode="auto">
              <a:xfrm>
                <a:off x="4757" y="3316"/>
                <a:ext cx="227" cy="101"/>
                <a:chOff x="4757" y="3316"/>
                <a:chExt cx="227" cy="101"/>
              </a:xfrm>
            </p:grpSpPr>
            <p:sp>
              <p:nvSpPr>
                <p:cNvPr id="30782" name="Line 12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69" y="3304"/>
                  <a:ext cx="1" cy="22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30783" name="Line 13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870" y="3204"/>
                  <a:ext cx="1" cy="22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30746" name="Rectangle 135"/>
          <p:cNvSpPr>
            <a:spLocks noChangeArrowheads="1"/>
          </p:cNvSpPr>
          <p:nvPr/>
        </p:nvSpPr>
        <p:spPr bwMode="auto">
          <a:xfrm>
            <a:off x="6835775" y="2887663"/>
            <a:ext cx="420688" cy="377825"/>
          </a:xfrm>
          <a:prstGeom prst="rect">
            <a:avLst/>
          </a:prstGeom>
          <a:solidFill>
            <a:srgbClr val="FF65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7" name="Rectangle 137"/>
          <p:cNvSpPr>
            <a:spLocks noChangeArrowheads="1"/>
          </p:cNvSpPr>
          <p:nvPr/>
        </p:nvSpPr>
        <p:spPr bwMode="auto">
          <a:xfrm>
            <a:off x="6124575" y="3641725"/>
            <a:ext cx="420688" cy="377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8" name="Rectangle 138"/>
          <p:cNvSpPr>
            <a:spLocks noChangeArrowheads="1"/>
          </p:cNvSpPr>
          <p:nvPr/>
        </p:nvSpPr>
        <p:spPr bwMode="auto">
          <a:xfrm>
            <a:off x="4648200" y="5060950"/>
            <a:ext cx="420688" cy="377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9" name="Rectangle 139"/>
          <p:cNvSpPr>
            <a:spLocks noChangeArrowheads="1"/>
          </p:cNvSpPr>
          <p:nvPr/>
        </p:nvSpPr>
        <p:spPr bwMode="auto">
          <a:xfrm>
            <a:off x="3648075" y="6076950"/>
            <a:ext cx="420688" cy="377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>
            <a:off x="6138863" y="2901950"/>
            <a:ext cx="420687" cy="377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45" name="Rectangle 141"/>
          <p:cNvSpPr>
            <a:spLocks noChangeArrowheads="1"/>
          </p:cNvSpPr>
          <p:nvPr/>
        </p:nvSpPr>
        <p:spPr bwMode="auto">
          <a:xfrm>
            <a:off x="6835775" y="3614738"/>
            <a:ext cx="420688" cy="377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46" name="Rectangle 142"/>
          <p:cNvSpPr>
            <a:spLocks noChangeArrowheads="1"/>
          </p:cNvSpPr>
          <p:nvPr/>
        </p:nvSpPr>
        <p:spPr bwMode="auto">
          <a:xfrm>
            <a:off x="3633788" y="5060950"/>
            <a:ext cx="420687" cy="377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47" name="Rectangle 143"/>
          <p:cNvSpPr>
            <a:spLocks noChangeArrowheads="1"/>
          </p:cNvSpPr>
          <p:nvPr/>
        </p:nvSpPr>
        <p:spPr bwMode="auto">
          <a:xfrm>
            <a:off x="4649788" y="6076950"/>
            <a:ext cx="420687" cy="377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64" name="Rectangle 160"/>
          <p:cNvSpPr>
            <a:spLocks noChangeArrowheads="1"/>
          </p:cNvSpPr>
          <p:nvPr/>
        </p:nvSpPr>
        <p:spPr bwMode="auto">
          <a:xfrm>
            <a:off x="3562350" y="2913063"/>
            <a:ext cx="420688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65" name="Rectangle 161"/>
          <p:cNvSpPr>
            <a:spLocks noChangeArrowheads="1"/>
          </p:cNvSpPr>
          <p:nvPr/>
        </p:nvSpPr>
        <p:spPr bwMode="auto">
          <a:xfrm>
            <a:off x="3562350" y="3652838"/>
            <a:ext cx="420688" cy="377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67" name="Rectangle 163"/>
          <p:cNvSpPr>
            <a:spLocks noChangeArrowheads="1"/>
          </p:cNvSpPr>
          <p:nvPr/>
        </p:nvSpPr>
        <p:spPr bwMode="auto">
          <a:xfrm>
            <a:off x="6035675" y="6065838"/>
            <a:ext cx="420688" cy="3778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68" name="Rectangle 164"/>
          <p:cNvSpPr>
            <a:spLocks noChangeArrowheads="1"/>
          </p:cNvSpPr>
          <p:nvPr/>
        </p:nvSpPr>
        <p:spPr bwMode="auto">
          <a:xfrm>
            <a:off x="6764338" y="6037263"/>
            <a:ext cx="420687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83" name="Rectangle 179"/>
          <p:cNvSpPr>
            <a:spLocks noChangeArrowheads="1"/>
          </p:cNvSpPr>
          <p:nvPr/>
        </p:nvSpPr>
        <p:spPr bwMode="auto">
          <a:xfrm>
            <a:off x="4616450" y="2940050"/>
            <a:ext cx="420687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284" name="Rectangle 180"/>
          <p:cNvSpPr>
            <a:spLocks noChangeArrowheads="1"/>
          </p:cNvSpPr>
          <p:nvPr/>
        </p:nvSpPr>
        <p:spPr bwMode="auto">
          <a:xfrm>
            <a:off x="6794500" y="5092700"/>
            <a:ext cx="420688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64" name="Rectangle 18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TOCSY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52" name="Gerade Verbindung 151"/>
          <p:cNvCxnSpPr/>
          <p:nvPr/>
        </p:nvCxnSpPr>
        <p:spPr>
          <a:xfrm rot="5400000" flipH="1" flipV="1">
            <a:off x="7586189" y="1019861"/>
            <a:ext cx="233363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79"/>
          <p:cNvSpPr>
            <a:spLocks noChangeArrowheads="1"/>
          </p:cNvSpPr>
          <p:nvPr/>
        </p:nvSpPr>
        <p:spPr bwMode="auto">
          <a:xfrm>
            <a:off x="4660900" y="3651250"/>
            <a:ext cx="420687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4" name="Rectangle 179"/>
          <p:cNvSpPr>
            <a:spLocks noChangeArrowheads="1"/>
          </p:cNvSpPr>
          <p:nvPr/>
        </p:nvSpPr>
        <p:spPr bwMode="auto">
          <a:xfrm>
            <a:off x="6083300" y="5073650"/>
            <a:ext cx="420687" cy="3778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5" name="Rectangle 135"/>
          <p:cNvSpPr>
            <a:spLocks noChangeArrowheads="1"/>
          </p:cNvSpPr>
          <p:nvPr/>
        </p:nvSpPr>
        <p:spPr bwMode="auto">
          <a:xfrm>
            <a:off x="5372100" y="4318000"/>
            <a:ext cx="420688" cy="3778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cxnSp>
        <p:nvCxnSpPr>
          <p:cNvPr id="159" name="Gerade Verbindung 158"/>
          <p:cNvCxnSpPr/>
          <p:nvPr/>
        </p:nvCxnSpPr>
        <p:spPr>
          <a:xfrm>
            <a:off x="7683500" y="1695450"/>
            <a:ext cx="400049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/>
          <p:nvPr/>
        </p:nvCxnSpPr>
        <p:spPr>
          <a:xfrm flipV="1">
            <a:off x="8083550" y="1606550"/>
            <a:ext cx="4445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 Box 31"/>
          <p:cNvSpPr txBox="1">
            <a:spLocks noChangeArrowheads="1"/>
          </p:cNvSpPr>
          <p:nvPr/>
        </p:nvSpPr>
        <p:spPr bwMode="auto">
          <a:xfrm>
            <a:off x="7461250" y="1517650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FF3300"/>
                </a:solidFill>
              </a:rPr>
              <a:t>O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63" name="Text Box 31"/>
          <p:cNvSpPr txBox="1">
            <a:spLocks noChangeArrowheads="1"/>
          </p:cNvSpPr>
          <p:nvPr/>
        </p:nvSpPr>
        <p:spPr bwMode="auto">
          <a:xfrm>
            <a:off x="8439150" y="14287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sp>
        <p:nvSpPr>
          <p:cNvPr id="151" name="Text Box 31"/>
          <p:cNvSpPr txBox="1">
            <a:spLocks noChangeArrowheads="1"/>
          </p:cNvSpPr>
          <p:nvPr/>
        </p:nvSpPr>
        <p:spPr bwMode="auto">
          <a:xfrm flipV="1">
            <a:off x="8056091" y="2153680"/>
            <a:ext cx="322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sp>
        <p:nvSpPr>
          <p:cNvPr id="158" name="Text Box 31"/>
          <p:cNvSpPr txBox="1">
            <a:spLocks noChangeArrowheads="1"/>
          </p:cNvSpPr>
          <p:nvPr/>
        </p:nvSpPr>
        <p:spPr bwMode="auto">
          <a:xfrm>
            <a:off x="8043735" y="1280469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cxnSp>
        <p:nvCxnSpPr>
          <p:cNvPr id="160" name="Gerade Verbindung 159"/>
          <p:cNvCxnSpPr>
            <a:endCxn id="151" idx="2"/>
          </p:cNvCxnSpPr>
          <p:nvPr/>
        </p:nvCxnSpPr>
        <p:spPr>
          <a:xfrm rot="16200000" flipH="1">
            <a:off x="8023902" y="1960359"/>
            <a:ext cx="250738" cy="135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>
            <a:stCxn id="158" idx="2"/>
          </p:cNvCxnSpPr>
          <p:nvPr/>
        </p:nvCxnSpPr>
        <p:spPr>
          <a:xfrm rot="5400000">
            <a:off x="7976266" y="1677946"/>
            <a:ext cx="321278" cy="135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0" grpId="0" animBg="1"/>
      <p:bldP spid="30861" grpId="0"/>
      <p:bldP spid="146" grpId="0"/>
      <p:bldP spid="147" grpId="0" animBg="1"/>
      <p:bldP spid="148" grpId="0"/>
      <p:bldP spid="149" grpId="0" animBg="1"/>
      <p:bldP spid="150" grpId="0"/>
      <p:bldP spid="166" grpId="0" animBg="1"/>
      <p:bldP spid="166" grpId="1" animBg="1"/>
      <p:bldP spid="167" grpId="0"/>
      <p:bldP spid="47264" grpId="0" animBg="1"/>
      <p:bldP spid="47268" grpId="0" animBg="1"/>
      <p:bldP spid="47283" grpId="0" animBg="1"/>
      <p:bldP spid="47284" grpId="0" animBg="1"/>
      <p:bldP spid="153" grpId="0" animBg="1"/>
      <p:bldP spid="1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8" name="Line 5"/>
          <p:cNvSpPr>
            <a:spLocks noChangeShapeType="1"/>
          </p:cNvSpPr>
          <p:nvPr/>
        </p:nvSpPr>
        <p:spPr bwMode="auto">
          <a:xfrm>
            <a:off x="422598" y="2561909"/>
            <a:ext cx="4652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0859" name="Rectangle 6"/>
          <p:cNvSpPr>
            <a:spLocks noChangeArrowheads="1"/>
          </p:cNvSpPr>
          <p:nvPr/>
        </p:nvSpPr>
        <p:spPr bwMode="auto">
          <a:xfrm>
            <a:off x="465813" y="2126933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862" name="Text Box 9"/>
          <p:cNvSpPr txBox="1">
            <a:spLocks noChangeArrowheads="1"/>
          </p:cNvSpPr>
          <p:nvPr/>
        </p:nvSpPr>
        <p:spPr bwMode="auto">
          <a:xfrm>
            <a:off x="285750" y="1836421"/>
            <a:ext cx="6554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90°</a:t>
            </a:r>
          </a:p>
        </p:txBody>
      </p:sp>
      <p:sp>
        <p:nvSpPr>
          <p:cNvPr id="30863" name="Text Box 10"/>
          <p:cNvSpPr txBox="1">
            <a:spLocks noChangeArrowheads="1"/>
          </p:cNvSpPr>
          <p:nvPr/>
        </p:nvSpPr>
        <p:spPr bwMode="auto">
          <a:xfrm>
            <a:off x="4660079" y="2134871"/>
            <a:ext cx="1021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acquisition</a:t>
            </a:r>
            <a:endParaRPr lang="en-US" sz="1400" b="1" dirty="0"/>
          </a:p>
        </p:txBody>
      </p:sp>
      <p:sp>
        <p:nvSpPr>
          <p:cNvPr id="30864" name="Text Box 11"/>
          <p:cNvSpPr txBox="1">
            <a:spLocks noChangeArrowheads="1"/>
          </p:cNvSpPr>
          <p:nvPr/>
        </p:nvSpPr>
        <p:spPr bwMode="auto">
          <a:xfrm>
            <a:off x="720302" y="2112646"/>
            <a:ext cx="1301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t</a:t>
            </a:r>
            <a:r>
              <a:rPr lang="en-GB" sz="1400" b="1" baseline="-25000" dirty="0" smtClean="0"/>
              <a:t>1</a:t>
            </a:r>
            <a:r>
              <a:rPr lang="en-GB" sz="1400" b="1" dirty="0" smtClean="0"/>
              <a:t> incremented</a:t>
            </a:r>
            <a:endParaRPr lang="en-GB" sz="1400" b="1" dirty="0"/>
          </a:p>
        </p:txBody>
      </p:sp>
      <p:sp>
        <p:nvSpPr>
          <p:cNvPr id="145" name="Rectangle 7"/>
          <p:cNvSpPr>
            <a:spLocks noChangeArrowheads="1"/>
          </p:cNvSpPr>
          <p:nvPr/>
        </p:nvSpPr>
        <p:spPr bwMode="auto">
          <a:xfrm>
            <a:off x="2172809" y="213487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1992747" y="1830071"/>
            <a:ext cx="526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  90</a:t>
            </a:r>
            <a:r>
              <a:rPr lang="de-DE" sz="1400" b="1" dirty="0"/>
              <a:t>°</a:t>
            </a:r>
          </a:p>
        </p:txBody>
      </p:sp>
      <p:sp>
        <p:nvSpPr>
          <p:cNvPr id="30856" name="Text Box 20"/>
          <p:cNvSpPr txBox="1">
            <a:spLocks noChangeArrowheads="1"/>
          </p:cNvSpPr>
          <p:nvPr/>
        </p:nvSpPr>
        <p:spPr bwMode="auto">
          <a:xfrm>
            <a:off x="294640" y="361950"/>
            <a:ext cx="4610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smtClean="0"/>
              <a:t>co</a:t>
            </a:r>
            <a:r>
              <a:rPr lang="en-GB" b="1" dirty="0" smtClean="0"/>
              <a:t>rrelation spectroscopy   </a:t>
            </a:r>
            <a:r>
              <a:rPr lang="de-DE" b="1" dirty="0" smtClean="0">
                <a:solidFill>
                  <a:srgbClr val="C0C0C0"/>
                </a:solidFill>
              </a:rPr>
              <a:t>COSY</a:t>
            </a:r>
            <a:endParaRPr lang="de-DE" b="1" dirty="0">
              <a:solidFill>
                <a:srgbClr val="C0C0C0"/>
              </a:solidFill>
            </a:endParaRPr>
          </a:p>
        </p:txBody>
      </p:sp>
      <p:sp>
        <p:nvSpPr>
          <p:cNvPr id="30857" name="Text Box 21"/>
          <p:cNvSpPr txBox="1">
            <a:spLocks noChangeArrowheads="1"/>
          </p:cNvSpPr>
          <p:nvPr/>
        </p:nvSpPr>
        <p:spPr bwMode="auto">
          <a:xfrm>
            <a:off x="350437" y="4371260"/>
            <a:ext cx="429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Echo refocuses shifts , scalar couplings remain </a:t>
            </a:r>
            <a:endParaRPr lang="en-GB" b="1" dirty="0"/>
          </a:p>
        </p:txBody>
      </p:sp>
      <p:sp>
        <p:nvSpPr>
          <p:cNvPr id="30764" name="Rectangle 18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TOCSY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4" name="Line 5"/>
          <p:cNvSpPr>
            <a:spLocks noChangeShapeType="1"/>
          </p:cNvSpPr>
          <p:nvPr/>
        </p:nvSpPr>
        <p:spPr bwMode="auto">
          <a:xfrm>
            <a:off x="357736" y="4189927"/>
            <a:ext cx="4652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68" name="Rectangle 6"/>
          <p:cNvSpPr>
            <a:spLocks noChangeArrowheads="1"/>
          </p:cNvSpPr>
          <p:nvPr/>
        </p:nvSpPr>
        <p:spPr bwMode="auto">
          <a:xfrm>
            <a:off x="400951" y="375495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0" name="Rectangle 7"/>
          <p:cNvSpPr>
            <a:spLocks noChangeArrowheads="1"/>
          </p:cNvSpPr>
          <p:nvPr/>
        </p:nvSpPr>
        <p:spPr bwMode="auto">
          <a:xfrm>
            <a:off x="2772980" y="3754951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1" name="Text Box 8"/>
          <p:cNvSpPr txBox="1">
            <a:spLocks noChangeArrowheads="1"/>
          </p:cNvSpPr>
          <p:nvPr/>
        </p:nvSpPr>
        <p:spPr bwMode="auto">
          <a:xfrm>
            <a:off x="2592917" y="3450151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72" name="Text Box 9"/>
          <p:cNvSpPr txBox="1">
            <a:spLocks noChangeArrowheads="1"/>
          </p:cNvSpPr>
          <p:nvPr/>
        </p:nvSpPr>
        <p:spPr bwMode="auto">
          <a:xfrm>
            <a:off x="220888" y="3464439"/>
            <a:ext cx="6554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90°</a:t>
            </a:r>
          </a:p>
        </p:txBody>
      </p:sp>
      <p:sp>
        <p:nvSpPr>
          <p:cNvPr id="173" name="Text Box 10"/>
          <p:cNvSpPr txBox="1">
            <a:spLocks noChangeArrowheads="1"/>
          </p:cNvSpPr>
          <p:nvPr/>
        </p:nvSpPr>
        <p:spPr bwMode="auto">
          <a:xfrm>
            <a:off x="4595217" y="3762889"/>
            <a:ext cx="1021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acquisition</a:t>
            </a:r>
            <a:endParaRPr lang="en-US" sz="1400" b="1" dirty="0"/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655440" y="3740664"/>
            <a:ext cx="1301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/>
              <a:t>t</a:t>
            </a:r>
            <a:r>
              <a:rPr lang="en-GB" sz="1400" b="1" baseline="-25000" dirty="0" smtClean="0"/>
              <a:t>1</a:t>
            </a:r>
            <a:r>
              <a:rPr lang="en-GB" sz="1400" b="1" dirty="0" smtClean="0"/>
              <a:t> incremented</a:t>
            </a:r>
            <a:endParaRPr lang="en-GB" sz="1400" b="1" dirty="0"/>
          </a:p>
        </p:txBody>
      </p:sp>
      <p:sp>
        <p:nvSpPr>
          <p:cNvPr id="175" name="Rectangle 7"/>
          <p:cNvSpPr>
            <a:spLocks noChangeArrowheads="1"/>
          </p:cNvSpPr>
          <p:nvPr/>
        </p:nvSpPr>
        <p:spPr bwMode="auto">
          <a:xfrm>
            <a:off x="2107947" y="3762889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1927885" y="3458089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77" name="Rectangle 7"/>
          <p:cNvSpPr>
            <a:spLocks noChangeArrowheads="1"/>
          </p:cNvSpPr>
          <p:nvPr/>
        </p:nvSpPr>
        <p:spPr bwMode="auto">
          <a:xfrm>
            <a:off x="3394797" y="3762889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214734" y="3458089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79" name="Rectangle 7"/>
          <p:cNvSpPr>
            <a:spLocks noChangeArrowheads="1"/>
          </p:cNvSpPr>
          <p:nvPr/>
        </p:nvSpPr>
        <p:spPr bwMode="auto">
          <a:xfrm>
            <a:off x="4107846" y="3762889"/>
            <a:ext cx="220877" cy="434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927783" y="3458089"/>
            <a:ext cx="7946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180</a:t>
            </a:r>
            <a:r>
              <a:rPr lang="de-DE" sz="1400" b="1" dirty="0"/>
              <a:t>°</a:t>
            </a:r>
          </a:p>
        </p:txBody>
      </p:sp>
      <p:sp>
        <p:nvSpPr>
          <p:cNvPr id="183" name="Text Box 83"/>
          <p:cNvSpPr txBox="1">
            <a:spLocks noChangeArrowheads="1"/>
          </p:cNvSpPr>
          <p:nvPr/>
        </p:nvSpPr>
        <p:spPr bwMode="auto">
          <a:xfrm>
            <a:off x="-308610" y="73800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</a:t>
            </a:r>
            <a:r>
              <a:rPr lang="en-US" b="1" dirty="0" smtClean="0"/>
              <a:t>time dependent Schrödinger equation         </a:t>
            </a:r>
            <a:r>
              <a:rPr lang="en-US" b="1" dirty="0" smtClean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d/</a:t>
            </a:r>
            <a:r>
              <a:rPr lang="en-US" sz="1400" b="1" dirty="0" err="1" smtClean="0">
                <a:latin typeface="+mj-lt"/>
              </a:rPr>
              <a:t>dt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smtClean="0">
                <a:latin typeface="Symbol" pitchFamily="18" charset="2"/>
              </a:rPr>
              <a:t>s</a:t>
            </a:r>
            <a:r>
              <a:rPr lang="en-US" sz="1400" b="1" dirty="0" smtClean="0">
                <a:latin typeface="+mj-lt"/>
              </a:rPr>
              <a:t>   =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dirty="0" smtClean="0">
                <a:latin typeface="MT Extra" pitchFamily="18" charset="2"/>
              </a:rPr>
              <a:t> h </a:t>
            </a:r>
            <a:r>
              <a:rPr lang="en-US" sz="1400" b="1" dirty="0" smtClean="0">
                <a:latin typeface="+mj-lt"/>
              </a:rPr>
              <a:t>[ </a:t>
            </a:r>
            <a:r>
              <a:rPr lang="en-US" sz="1400" b="1" i="1" dirty="0" smtClean="0">
                <a:latin typeface="+mj-lt"/>
              </a:rPr>
              <a:t>H</a:t>
            </a:r>
            <a:r>
              <a:rPr lang="en-US" sz="1400" b="1" dirty="0" smtClean="0">
                <a:latin typeface="+mj-lt"/>
              </a:rPr>
              <a:t> ,</a:t>
            </a:r>
            <a:r>
              <a:rPr lang="en-US" sz="1400" b="1" dirty="0" smtClean="0">
                <a:latin typeface="Symbol" pitchFamily="18" charset="2"/>
              </a:rPr>
              <a:t> s </a:t>
            </a:r>
            <a:r>
              <a:rPr lang="en-US" sz="1400" b="1" dirty="0" smtClean="0">
                <a:latin typeface="+mj-lt"/>
              </a:rPr>
              <a:t>]</a:t>
            </a:r>
            <a:r>
              <a:rPr lang="en-US" sz="1400" b="1" baseline="-25000" dirty="0" smtClean="0">
                <a:latin typeface="+mj-lt"/>
              </a:rPr>
              <a:t>            </a:t>
            </a:r>
          </a:p>
        </p:txBody>
      </p:sp>
      <p:sp>
        <p:nvSpPr>
          <p:cNvPr id="186" name="Text Box 83"/>
          <p:cNvSpPr txBox="1">
            <a:spLocks noChangeArrowheads="1"/>
          </p:cNvSpPr>
          <p:nvPr/>
        </p:nvSpPr>
        <p:spPr bwMode="auto">
          <a:xfrm>
            <a:off x="277550" y="1422342"/>
            <a:ext cx="5950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 </a:t>
            </a:r>
            <a:r>
              <a:rPr lang="de-DE" sz="1400" b="1" dirty="0" smtClean="0">
                <a:latin typeface="MT Extra" pitchFamily="18" charset="2"/>
              </a:rPr>
              <a:t>a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 smtClean="0"/>
              <a:t>        ,     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z</a:t>
            </a:r>
            <a:r>
              <a:rPr lang="de-DE" sz="1400" b="1" dirty="0" smtClean="0"/>
              <a:t>    </a:t>
            </a:r>
            <a:endParaRPr lang="de-DE" sz="1400" b="1" dirty="0"/>
          </a:p>
        </p:txBody>
      </p:sp>
      <p:sp>
        <p:nvSpPr>
          <p:cNvPr id="189" name="Text Box 83"/>
          <p:cNvSpPr txBox="1">
            <a:spLocks noChangeArrowheads="1"/>
          </p:cNvSpPr>
          <p:nvPr/>
        </p:nvSpPr>
        <p:spPr bwMode="auto">
          <a:xfrm>
            <a:off x="244574" y="104661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</a:t>
            </a:r>
            <a:r>
              <a:rPr lang="en-US" sz="1400" b="1" dirty="0" smtClean="0">
                <a:latin typeface="+mj-lt"/>
              </a:rPr>
              <a:t> AX –approximation                                  </a:t>
            </a:r>
            <a:r>
              <a:rPr lang="en-US" sz="1400" b="1" i="1" dirty="0" smtClean="0"/>
              <a:t>H</a:t>
            </a:r>
            <a:r>
              <a:rPr lang="en-US" sz="1400" b="1" dirty="0" smtClean="0"/>
              <a:t> </a:t>
            </a:r>
            <a:r>
              <a:rPr lang="en-US" sz="1400" b="1" baseline="-25000" dirty="0" err="1" smtClean="0"/>
              <a:t>coupl</a:t>
            </a:r>
            <a:r>
              <a:rPr lang="en-US" sz="1400" b="1" baseline="-25000" dirty="0" smtClean="0"/>
              <a:t>.</a:t>
            </a:r>
            <a:r>
              <a:rPr lang="en-US" sz="1400" b="1" dirty="0" smtClean="0"/>
              <a:t>  =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IS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i="1" dirty="0" smtClean="0">
                <a:latin typeface="+mj-lt"/>
              </a:rPr>
              <a:t>  +</a:t>
            </a:r>
            <a:r>
              <a:rPr lang="en-US" sz="1400" b="1" dirty="0" smtClean="0"/>
              <a:t>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SM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M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           </a:t>
            </a:r>
          </a:p>
        </p:txBody>
      </p:sp>
      <p:sp>
        <p:nvSpPr>
          <p:cNvPr id="190" name="Text Box 83"/>
          <p:cNvSpPr txBox="1">
            <a:spLocks noChangeArrowheads="1"/>
          </p:cNvSpPr>
          <p:nvPr/>
        </p:nvSpPr>
        <p:spPr bwMode="auto">
          <a:xfrm>
            <a:off x="378429" y="476412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</a:rPr>
              <a:t>AB- coupling    </a:t>
            </a:r>
            <a:r>
              <a:rPr lang="en-US" sz="1400" b="1" i="1" dirty="0" smtClean="0"/>
              <a:t>H</a:t>
            </a:r>
            <a:r>
              <a:rPr lang="en-US" sz="1400" b="1" dirty="0" smtClean="0"/>
              <a:t> </a:t>
            </a:r>
            <a:r>
              <a:rPr lang="en-US" sz="1400" b="1" baseline="-25000" dirty="0" err="1" smtClean="0"/>
              <a:t>coupl</a:t>
            </a:r>
            <a:r>
              <a:rPr lang="en-US" sz="1400" b="1" baseline="-25000" dirty="0" smtClean="0"/>
              <a:t>.</a:t>
            </a:r>
            <a:r>
              <a:rPr lang="en-US" sz="1400" b="1" dirty="0" smtClean="0"/>
              <a:t>  =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IS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i="1" dirty="0" smtClean="0">
                <a:latin typeface="+mj-lt"/>
              </a:rPr>
              <a:t>  +</a:t>
            </a:r>
            <a:r>
              <a:rPr lang="en-US" sz="1400" b="1" dirty="0" smtClean="0"/>
              <a:t>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IS</a:t>
            </a:r>
            <a:r>
              <a:rPr lang="en-US" sz="1400" b="1" dirty="0" smtClean="0">
                <a:latin typeface="+mj-lt"/>
              </a:rPr>
              <a:t> I</a:t>
            </a:r>
            <a:r>
              <a:rPr lang="en-US" sz="1400" b="1" baseline="-25000" dirty="0" smtClean="0">
                <a:latin typeface="+mj-lt"/>
              </a:rPr>
              <a:t>x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x</a:t>
            </a:r>
            <a:r>
              <a:rPr lang="en-US" sz="1400" b="1" i="1" dirty="0" smtClean="0">
                <a:latin typeface="+mj-lt"/>
              </a:rPr>
              <a:t>  +</a:t>
            </a:r>
            <a:r>
              <a:rPr lang="en-US" sz="1400" b="1" dirty="0" smtClean="0"/>
              <a:t>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IS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i="1" dirty="0" smtClean="0">
                <a:latin typeface="+mj-lt"/>
              </a:rPr>
              <a:t>    +</a:t>
            </a:r>
            <a:r>
              <a:rPr lang="en-US" sz="1400" b="1" dirty="0" smtClean="0"/>
              <a:t>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SM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M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/>
              <a:t>.</a:t>
            </a:r>
            <a:r>
              <a:rPr lang="en-US" sz="1400" b="1" dirty="0" smtClean="0"/>
              <a:t>  </a:t>
            </a:r>
            <a:r>
              <a:rPr lang="en-US" sz="1400" b="1" dirty="0" smtClean="0">
                <a:latin typeface="+mj-lt"/>
              </a:rPr>
              <a:t>+</a:t>
            </a:r>
            <a:r>
              <a:rPr lang="en-US" sz="1400" b="1" dirty="0" smtClean="0"/>
              <a:t> 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SM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x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M</a:t>
            </a:r>
            <a:r>
              <a:rPr lang="en-US" sz="1400" b="1" baseline="-25000" dirty="0" err="1" smtClean="0">
                <a:latin typeface="+mj-lt"/>
              </a:rPr>
              <a:t>x</a:t>
            </a:r>
            <a:r>
              <a:rPr lang="en-US" sz="1400" b="1" baseline="-25000" dirty="0" smtClean="0">
                <a:latin typeface="+mj-lt"/>
              </a:rPr>
              <a:t>    </a:t>
            </a:r>
            <a:r>
              <a:rPr lang="en-US" sz="1400" b="1" baseline="-25000" dirty="0" smtClean="0"/>
              <a:t>.</a:t>
            </a:r>
            <a:r>
              <a:rPr lang="en-US" sz="1400" b="1" dirty="0" smtClean="0">
                <a:latin typeface="+mj-lt"/>
              </a:rPr>
              <a:t>+</a:t>
            </a:r>
            <a:r>
              <a:rPr lang="en-US" sz="1400" b="1" baseline="-25000" dirty="0" smtClean="0">
                <a:latin typeface="+mj-lt"/>
              </a:rPr>
              <a:t>    </a:t>
            </a:r>
            <a:r>
              <a:rPr lang="en-US" sz="1400" b="1" dirty="0" smtClean="0">
                <a:latin typeface="+mj-lt"/>
              </a:rPr>
              <a:t>J</a:t>
            </a:r>
            <a:r>
              <a:rPr lang="en-US" sz="1400" b="1" baseline="-25000" dirty="0" smtClean="0">
                <a:latin typeface="+mj-lt"/>
              </a:rPr>
              <a:t>SM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dirty="0" err="1" smtClean="0">
                <a:latin typeface="+mj-lt"/>
              </a:rPr>
              <a:t>M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baseline="-25000" dirty="0" smtClean="0">
                <a:latin typeface="+mj-lt"/>
              </a:rPr>
              <a:t>                           </a:t>
            </a:r>
          </a:p>
        </p:txBody>
      </p:sp>
      <p:sp>
        <p:nvSpPr>
          <p:cNvPr id="191" name="Text Box 20"/>
          <p:cNvSpPr txBox="1">
            <a:spLocks noChangeArrowheads="1"/>
          </p:cNvSpPr>
          <p:nvPr/>
        </p:nvSpPr>
        <p:spPr bwMode="auto">
          <a:xfrm>
            <a:off x="193453" y="2961471"/>
            <a:ext cx="4610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FF0066"/>
                </a:solidFill>
              </a:rPr>
              <a:t> Total </a:t>
            </a:r>
            <a:r>
              <a:rPr lang="en-GB" b="1" dirty="0" smtClean="0"/>
              <a:t>correlated spectrum    </a:t>
            </a:r>
            <a:r>
              <a:rPr lang="de-DE" b="1" dirty="0" smtClean="0">
                <a:solidFill>
                  <a:srgbClr val="92D050"/>
                </a:solidFill>
              </a:rPr>
              <a:t>TOCSY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93" name="Text Box 83"/>
          <p:cNvSpPr txBox="1">
            <a:spLocks noChangeArrowheads="1"/>
          </p:cNvSpPr>
          <p:nvPr/>
        </p:nvSpPr>
        <p:spPr bwMode="auto">
          <a:xfrm>
            <a:off x="365685" y="5256212"/>
            <a:ext cx="59503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 </a:t>
            </a:r>
            <a:r>
              <a:rPr lang="de-DE" b="1" dirty="0" smtClean="0">
                <a:solidFill>
                  <a:schemeClr val="accent5">
                    <a:lumMod val="90000"/>
                  </a:schemeClr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 smtClean="0"/>
              <a:t>   </a:t>
            </a:r>
            <a:r>
              <a:rPr lang="de-DE" b="1" dirty="0" smtClean="0">
                <a:solidFill>
                  <a:srgbClr val="C0000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x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/>
              <a:t>    </a:t>
            </a:r>
            <a:r>
              <a:rPr lang="de-DE" b="1" dirty="0" smtClean="0">
                <a:solidFill>
                  <a:srgbClr val="80008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y</a:t>
            </a:r>
            <a:r>
              <a:rPr lang="de-DE" sz="1400" b="1" dirty="0" smtClean="0"/>
              <a:t>  </a:t>
            </a:r>
            <a:r>
              <a:rPr lang="de-DE" sz="1400" b="1" dirty="0" smtClean="0">
                <a:solidFill>
                  <a:srgbClr val="00800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</a:t>
            </a:r>
            <a:r>
              <a:rPr lang="de-DE" sz="1400" b="1" dirty="0" smtClean="0"/>
              <a:t> </a:t>
            </a:r>
            <a:r>
              <a:rPr lang="de-DE" sz="1400" b="1" baseline="-25000" dirty="0" smtClean="0"/>
              <a:t> </a:t>
            </a:r>
            <a:r>
              <a:rPr lang="de-DE" sz="1400" b="1" dirty="0" smtClean="0"/>
              <a:t>                </a:t>
            </a:r>
            <a:endParaRPr lang="de-DE" sz="1400" b="1" dirty="0"/>
          </a:p>
        </p:txBody>
      </p:sp>
      <p:sp>
        <p:nvSpPr>
          <p:cNvPr id="194" name="Rechteck 193"/>
          <p:cNvSpPr/>
          <p:nvPr/>
        </p:nvSpPr>
        <p:spPr>
          <a:xfrm>
            <a:off x="2628273" y="4782646"/>
            <a:ext cx="403860" cy="320040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Rechteck 194"/>
          <p:cNvSpPr/>
          <p:nvPr/>
        </p:nvSpPr>
        <p:spPr>
          <a:xfrm>
            <a:off x="5310409" y="4787552"/>
            <a:ext cx="464820" cy="3200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6" name="Rechteck 195"/>
          <p:cNvSpPr/>
          <p:nvPr/>
        </p:nvSpPr>
        <p:spPr>
          <a:xfrm>
            <a:off x="7495679" y="4789744"/>
            <a:ext cx="464820" cy="32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Rechteck 197"/>
          <p:cNvSpPr/>
          <p:nvPr/>
        </p:nvSpPr>
        <p:spPr>
          <a:xfrm>
            <a:off x="1402080" y="5318760"/>
            <a:ext cx="92202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2331720" y="5318760"/>
            <a:ext cx="77724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Rechteck 199"/>
          <p:cNvSpPr/>
          <p:nvPr/>
        </p:nvSpPr>
        <p:spPr>
          <a:xfrm>
            <a:off x="3131820" y="5318760"/>
            <a:ext cx="77724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1" name="Rechteck 200"/>
          <p:cNvSpPr/>
          <p:nvPr/>
        </p:nvSpPr>
        <p:spPr>
          <a:xfrm>
            <a:off x="716280" y="5318760"/>
            <a:ext cx="678180" cy="312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2" name="Rechteck 201"/>
          <p:cNvSpPr/>
          <p:nvPr/>
        </p:nvSpPr>
        <p:spPr>
          <a:xfrm>
            <a:off x="4341103" y="4785360"/>
            <a:ext cx="464820" cy="320040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>
            <a:off x="6678612" y="1122362"/>
            <a:ext cx="165100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V="1">
            <a:off x="6838950" y="1339850"/>
            <a:ext cx="6667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V="1">
            <a:off x="7507287" y="957262"/>
            <a:ext cx="285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H="1">
            <a:off x="6661150" y="1458912"/>
            <a:ext cx="176212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6846887" y="1463675"/>
            <a:ext cx="1571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497637" y="8032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412037" y="6000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H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852418" y="906891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3300"/>
                </a:solidFill>
              </a:rPr>
              <a:t>H</a:t>
            </a:r>
          </a:p>
        </p:txBody>
      </p:sp>
      <p:cxnSp>
        <p:nvCxnSpPr>
          <p:cNvPr id="48" name="Gerade Verbindung 47"/>
          <p:cNvCxnSpPr/>
          <p:nvPr/>
        </p:nvCxnSpPr>
        <p:spPr>
          <a:xfrm rot="5400000" flipH="1" flipV="1">
            <a:off x="7586189" y="1019861"/>
            <a:ext cx="233363" cy="38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7683500" y="1695450"/>
            <a:ext cx="400049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8083550" y="1606550"/>
            <a:ext cx="4445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461250" y="1517650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FF3300"/>
                </a:solidFill>
              </a:rPr>
              <a:t>O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8439150" y="14287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 flipV="1">
            <a:off x="8056091" y="2153680"/>
            <a:ext cx="322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8043735" y="1280469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800080"/>
                </a:solidFill>
              </a:rPr>
              <a:t>H</a:t>
            </a:r>
          </a:p>
        </p:txBody>
      </p:sp>
      <p:cxnSp>
        <p:nvCxnSpPr>
          <p:cNvPr id="55" name="Gerade Verbindung 54"/>
          <p:cNvCxnSpPr>
            <a:endCxn id="53" idx="2"/>
          </p:cNvCxnSpPr>
          <p:nvPr/>
        </p:nvCxnSpPr>
        <p:spPr>
          <a:xfrm rot="16200000" flipH="1">
            <a:off x="8023902" y="1960359"/>
            <a:ext cx="250738" cy="135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16200000" flipH="1">
            <a:off x="7395327" y="1465868"/>
            <a:ext cx="311086" cy="7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54" idx="2"/>
          </p:cNvCxnSpPr>
          <p:nvPr/>
        </p:nvCxnSpPr>
        <p:spPr>
          <a:xfrm rot="5400000">
            <a:off x="8005914" y="1686408"/>
            <a:ext cx="300092" cy="97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30857" grpId="0"/>
      <p:bldP spid="164" grpId="0" animBg="1"/>
      <p:bldP spid="168" grpId="0" animBg="1"/>
      <p:bldP spid="170" grpId="0" animBg="1"/>
      <p:bldP spid="171" grpId="0"/>
      <p:bldP spid="172" grpId="0"/>
      <p:bldP spid="173" grpId="0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6" grpId="0"/>
      <p:bldP spid="190" grpId="0"/>
      <p:bldP spid="191" grpId="0"/>
      <p:bldP spid="193" grpId="0"/>
      <p:bldP spid="194" grpId="0" animBg="1"/>
      <p:bldP spid="195" grpId="0" animBg="1"/>
      <p:bldP spid="196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39" name="Object 3"/>
          <p:cNvGraphicFramePr>
            <a:graphicFrameLocks noChangeAspect="1"/>
          </p:cNvGraphicFramePr>
          <p:nvPr/>
        </p:nvGraphicFramePr>
        <p:xfrm>
          <a:off x="704850" y="1302286"/>
          <a:ext cx="6464300" cy="5156200"/>
        </p:xfrm>
        <a:graphic>
          <a:graphicData uri="http://schemas.openxmlformats.org/presentationml/2006/ole">
            <p:oleObj spid="_x0000_s816136" name="CS ChemDraw Drawing" r:id="rId3" imgW="6464551" imgH="5156730" progId="ChemDraw.Document.6.0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15950" y="1391186"/>
            <a:ext cx="35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82850" y="11244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Y2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49600" y="1568986"/>
            <a:ext cx="40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83050" y="14356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N4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124466" y="219286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P5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305696" y="360257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D6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700726" y="47122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G7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940306" y="567745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T8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638300" y="556948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T10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216268" y="64886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W9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3700" y="1657886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isoleucine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16150" y="857786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tyrosine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971800" y="188013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serine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3949700" y="1702336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asparagine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505450" y="219128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proline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727950" y="3613686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aspartate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127750" y="4769386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glycine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327650" y="5702836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threonine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822342" y="5586934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threonine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683000" y="650293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tryptophan</a:t>
            </a:r>
            <a:endParaRPr lang="de-DE" sz="1400" dirty="0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Decapeptide (AG Koksch)</a:t>
            </a:r>
            <a:endParaRPr lang="de-DE" dirty="0"/>
          </a:p>
        </p:txBody>
      </p:sp>
      <p:pic>
        <p:nvPicPr>
          <p:cNvPr id="27" name="Picture 3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282699" y="0"/>
            <a:ext cx="4044951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Decapeptide in 20% D2O</a:t>
            </a:r>
            <a:endParaRPr lang="en-GB" dirty="0"/>
          </a:p>
        </p:txBody>
      </p:sp>
      <p:pic>
        <p:nvPicPr>
          <p:cNvPr id="4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1"/>
          <p:cNvSpPr txBox="1">
            <a:spLocks noChangeArrowheads="1"/>
          </p:cNvSpPr>
          <p:nvPr/>
        </p:nvSpPr>
        <p:spPr bwMode="auto">
          <a:xfrm>
            <a:off x="652348" y="1459628"/>
            <a:ext cx="25009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Native environment </a:t>
            </a:r>
          </a:p>
          <a:p>
            <a:r>
              <a:rPr lang="en-US" sz="1400" b="1" dirty="0" smtClean="0">
                <a:solidFill>
                  <a:srgbClr val="FF3300"/>
                </a:solidFill>
              </a:rPr>
              <a:t>NH – protons</a:t>
            </a:r>
          </a:p>
          <a:p>
            <a:r>
              <a:rPr lang="en-US" sz="1400" b="1" dirty="0" smtClean="0">
                <a:solidFill>
                  <a:srgbClr val="FF3300"/>
                </a:solidFill>
              </a:rPr>
              <a:t> indicate secondary structure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00400" y="4684713"/>
            <a:ext cx="1633538" cy="1636712"/>
            <a:chOff x="238" y="3021"/>
            <a:chExt cx="1029" cy="1031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20" name="Oval 100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1" name="Oval 101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2" name="Oval 102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19" name="Line 104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615" name="Line 105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107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2" name="Rectangle 5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COSY  , Two RF- pulses </a:t>
            </a:r>
            <a:endParaRPr lang="en-US" sz="24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2253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65125" y="547688"/>
            <a:ext cx="3254376" cy="1084263"/>
            <a:chOff x="230" y="345"/>
            <a:chExt cx="2050" cy="683"/>
          </a:xfrm>
        </p:grpSpPr>
        <p:sp>
          <p:nvSpPr>
            <p:cNvPr id="22607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22611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22612" name="Text Box 66"/>
            <p:cNvSpPr txBox="1">
              <a:spLocks noChangeArrowheads="1"/>
            </p:cNvSpPr>
            <p:nvPr/>
          </p:nvSpPr>
          <p:spPr bwMode="auto">
            <a:xfrm>
              <a:off x="1637" y="536"/>
              <a:ext cx="6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22613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t</a:t>
              </a:r>
              <a:r>
                <a:rPr lang="de-DE" sz="1400" b="1" baseline="-25000" dirty="0"/>
                <a:t>1</a:t>
              </a:r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en-US" sz="1400" b="1" dirty="0" smtClean="0"/>
                <a:t>increments</a:t>
              </a:r>
              <a:endParaRPr lang="en-US" sz="1400" b="1" dirty="0"/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72" y="834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en-US" sz="1400" b="1" dirty="0" smtClean="0"/>
                <a:t>dwell time</a:t>
              </a:r>
              <a:endParaRPr lang="en-US" sz="1400" b="1" dirty="0"/>
            </a:p>
          </p:txBody>
        </p:sp>
      </p:grpSp>
      <p:sp>
        <p:nvSpPr>
          <p:cNvPr id="22535" name="Text Box 68"/>
          <p:cNvSpPr txBox="1">
            <a:spLocks noChangeArrowheads="1"/>
          </p:cNvSpPr>
          <p:nvPr/>
        </p:nvSpPr>
        <p:spPr bwMode="auto">
          <a:xfrm>
            <a:off x="2324100" y="18938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377825" y="4795838"/>
            <a:ext cx="1633538" cy="1636712"/>
            <a:chOff x="238" y="3021"/>
            <a:chExt cx="1029" cy="103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03" name="Oval 31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4" name="Oval 32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5" name="Oval 33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02" name="Line 35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98" name="Line 36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37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38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84175" y="2012950"/>
            <a:ext cx="1917700" cy="1636713"/>
            <a:chOff x="202" y="997"/>
            <a:chExt cx="1411" cy="1188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02" y="997"/>
              <a:ext cx="1202" cy="1188"/>
              <a:chOff x="264" y="606"/>
              <a:chExt cx="1333" cy="1547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93" name="Oval 19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4" name="Oval 20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5" name="Oval 21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92" name="Line 23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88" name="Line 24"/>
            <p:cNvSpPr>
              <a:spLocks noChangeShapeType="1"/>
            </p:cNvSpPr>
            <p:nvPr/>
          </p:nvSpPr>
          <p:spPr bwMode="auto">
            <a:xfrm flipV="1">
              <a:off x="821" y="1009"/>
              <a:ext cx="5" cy="5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39"/>
            <p:cNvSpPr>
              <a:spLocks noChangeShapeType="1"/>
            </p:cNvSpPr>
            <p:nvPr/>
          </p:nvSpPr>
          <p:spPr bwMode="auto">
            <a:xfrm>
              <a:off x="356" y="1377"/>
              <a:ext cx="1166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Arc 40"/>
            <p:cNvSpPr>
              <a:spLocks/>
            </p:cNvSpPr>
            <p:nvPr/>
          </p:nvSpPr>
          <p:spPr bwMode="auto">
            <a:xfrm rot="9409742" flipV="1">
              <a:off x="1376" y="1944"/>
              <a:ext cx="237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3211513" y="1685925"/>
            <a:ext cx="1641475" cy="2266950"/>
            <a:chOff x="1955" y="1013"/>
            <a:chExt cx="1207" cy="164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55" y="1191"/>
              <a:ext cx="1202" cy="1188"/>
              <a:chOff x="264" y="606"/>
              <a:chExt cx="1333" cy="1547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83" name="Oval 12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4" name="Oval 13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5" name="Oval 14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2" name="Line 16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8" name="Line 25"/>
            <p:cNvSpPr>
              <a:spLocks noChangeShapeType="1"/>
            </p:cNvSpPr>
            <p:nvPr/>
          </p:nvSpPr>
          <p:spPr bwMode="auto">
            <a:xfrm flipV="1">
              <a:off x="2583" y="1809"/>
              <a:ext cx="579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H="1">
              <a:off x="2574" y="1013"/>
              <a:ext cx="10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Arc 44"/>
            <p:cNvSpPr>
              <a:spLocks/>
            </p:cNvSpPr>
            <p:nvPr/>
          </p:nvSpPr>
          <p:spPr bwMode="auto">
            <a:xfrm rot="5591711" flipV="1">
              <a:off x="2462" y="2469"/>
              <a:ext cx="202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4017963" y="4351338"/>
            <a:ext cx="14287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89" name="Arc 57"/>
          <p:cNvSpPr>
            <a:spLocks/>
          </p:cNvSpPr>
          <p:nvPr/>
        </p:nvSpPr>
        <p:spPr bwMode="auto">
          <a:xfrm rot="5591711" flipV="1">
            <a:off x="3769518" y="6377782"/>
            <a:ext cx="277813" cy="234950"/>
          </a:xfrm>
          <a:custGeom>
            <a:avLst/>
            <a:gdLst>
              <a:gd name="T0" fmla="*/ 0 w 21600"/>
              <a:gd name="T1" fmla="*/ 0 h 21600"/>
              <a:gd name="T2" fmla="*/ 45956826 w 21600"/>
              <a:gd name="T3" fmla="*/ 27798328 h 21600"/>
              <a:gd name="T4" fmla="*/ 0 w 21600"/>
              <a:gd name="T5" fmla="*/ 277983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02388" y="2049463"/>
            <a:ext cx="1633537" cy="1638300"/>
            <a:chOff x="264" y="606"/>
            <a:chExt cx="1333" cy="154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73" name="Oval 4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4" name="Oval 5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5" name="Oval 6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2" name="Line 8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7250113" y="2909888"/>
            <a:ext cx="477837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256463" y="2905125"/>
            <a:ext cx="152400" cy="90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7254875" y="2908300"/>
            <a:ext cx="576263" cy="9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6653213" y="2593975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9409742" flipV="1">
            <a:off x="8010525" y="3351213"/>
            <a:ext cx="322263" cy="204787"/>
          </a:xfrm>
          <a:custGeom>
            <a:avLst/>
            <a:gdLst>
              <a:gd name="T0" fmla="*/ 0 w 21600"/>
              <a:gd name="T1" fmla="*/ 0 h 21600"/>
              <a:gd name="T2" fmla="*/ 71733778 w 21600"/>
              <a:gd name="T3" fmla="*/ 18407704 h 21600"/>
              <a:gd name="T4" fmla="*/ 0 w 21600"/>
              <a:gd name="T5" fmla="*/ 184077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8448675" y="19573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sp>
        <p:nvSpPr>
          <p:cNvPr id="22548" name="Text Box 70"/>
          <p:cNvSpPr txBox="1">
            <a:spLocks noChangeArrowheads="1"/>
          </p:cNvSpPr>
          <p:nvPr/>
        </p:nvSpPr>
        <p:spPr bwMode="auto">
          <a:xfrm>
            <a:off x="5027702" y="2054921"/>
            <a:ext cx="131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–evolution,</a:t>
            </a:r>
          </a:p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incremented</a:t>
            </a:r>
            <a:endParaRPr lang="en-US" sz="1400" b="1" dirty="0"/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4211064" y="4202822"/>
            <a:ext cx="3387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– evolution, acquisition M</a:t>
            </a:r>
            <a:r>
              <a:rPr lang="en-US" sz="1400" b="1" baseline="-25000" dirty="0" smtClean="0"/>
              <a:t>+</a:t>
            </a:r>
            <a:r>
              <a:rPr lang="en-US" sz="1400" b="1" dirty="0" smtClean="0"/>
              <a:t> = M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+ i M</a:t>
            </a:r>
            <a:r>
              <a:rPr lang="en-US" sz="1400" b="1" baseline="-25000" dirty="0" smtClean="0"/>
              <a:t>y</a:t>
            </a:r>
            <a:endParaRPr lang="en-US" sz="1400" b="1" baseline="-25000" dirty="0"/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429375" y="4656138"/>
            <a:ext cx="1631950" cy="1638300"/>
            <a:chOff x="264" y="606"/>
            <a:chExt cx="1333" cy="1547"/>
          </a:xfrm>
        </p:grpSpPr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67" name="Oval 82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8" name="Oval 83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9" name="Oval 84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70" name="Line 85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566" name="Line 86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7254875" y="5516563"/>
            <a:ext cx="22225" cy="638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935788" y="5510213"/>
            <a:ext cx="347662" cy="49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6950075" y="5514975"/>
            <a:ext cx="331788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7391400" y="3000375"/>
            <a:ext cx="4000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>
            <a:off x="7724775" y="2909888"/>
            <a:ext cx="904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6673850" y="5149850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8039100" y="5695950"/>
            <a:ext cx="382588" cy="544513"/>
            <a:chOff x="5387" y="3173"/>
            <a:chExt cx="231" cy="343"/>
          </a:xfrm>
        </p:grpSpPr>
        <p:sp>
          <p:nvSpPr>
            <p:cNvPr id="22562" name="Oval 110"/>
            <p:cNvSpPr>
              <a:spLocks noChangeArrowheads="1"/>
            </p:cNvSpPr>
            <p:nvPr/>
          </p:nvSpPr>
          <p:spPr bwMode="auto">
            <a:xfrm>
              <a:off x="5387" y="317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3" name="Oval 111"/>
            <p:cNvSpPr>
              <a:spLocks noChangeArrowheads="1"/>
            </p:cNvSpPr>
            <p:nvPr/>
          </p:nvSpPr>
          <p:spPr bwMode="auto">
            <a:xfrm>
              <a:off x="5417" y="319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4" name="Oval 112"/>
            <p:cNvSpPr>
              <a:spLocks noChangeArrowheads="1"/>
            </p:cNvSpPr>
            <p:nvPr/>
          </p:nvSpPr>
          <p:spPr bwMode="auto">
            <a:xfrm>
              <a:off x="5457" y="321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6330950" y="3786188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cos </a:t>
            </a:r>
            <a:r>
              <a:rPr lang="de-DE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t</a:t>
            </a:r>
            <a:r>
              <a:rPr lang="de-D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7350125" y="378142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1833563" y="62515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5121275" y="6219825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 </a:t>
            </a:r>
            <a:r>
              <a:rPr lang="de-DE" dirty="0">
                <a:solidFill>
                  <a:srgbClr val="008000"/>
                </a:solidFill>
              </a:rPr>
              <a:t>(exp (i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2 </a:t>
            </a:r>
            <a:r>
              <a:rPr lang="de-DE" dirty="0">
                <a:solidFill>
                  <a:srgbClr val="008000"/>
                </a:solidFill>
              </a:rPr>
              <a:t>))</a:t>
            </a: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7428466" y="439605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magnetization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89" grpId="0" animBg="1"/>
      <p:bldP spid="69658" grpId="0" animBg="1"/>
      <p:bldP spid="69659" grpId="0" animBg="1"/>
      <p:bldP spid="69660" grpId="0" animBg="1"/>
      <p:bldP spid="69673" grpId="0" animBg="1"/>
      <p:bldP spid="69674" grpId="0" animBg="1"/>
      <p:bldP spid="69701" grpId="0"/>
      <p:bldP spid="69703" grpId="0"/>
      <p:bldP spid="69719" grpId="0" animBg="1"/>
      <p:bldP spid="69720" grpId="0" animBg="1"/>
      <p:bldP spid="69721" grpId="0" animBg="1"/>
      <p:bldP spid="69726" grpId="0" animBg="1"/>
      <p:bldP spid="69726" grpId="1" animBg="1"/>
      <p:bldP spid="69727" grpId="0" animBg="1"/>
      <p:bldP spid="69741" grpId="0" animBg="1"/>
      <p:bldP spid="69746" grpId="0"/>
      <p:bldP spid="69747" grpId="0"/>
      <p:bldP spid="69748" grpId="0"/>
      <p:bldP spid="69749" grpId="0"/>
      <p:bldP spid="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282699" y="0"/>
            <a:ext cx="4044951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Decapeptide in 20% D2O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3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83771" y="0"/>
            <a:ext cx="5915609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Presaturation Decapeptide in 20% D2O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gerling3_1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4" y="1602462"/>
            <a:ext cx="8125622" cy="52555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55110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0366" y="454793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54614" y="454793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68928" y="433361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83176" y="433361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7424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Y2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40234" y="4547930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54482" y="4547930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68730" y="4476492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S3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69390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26382" y="44764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69126" y="440505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55010" y="44764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40036" y="44764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I1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54218" y="433361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P5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69126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4">
                    <a:lumMod val="75000"/>
                  </a:schemeClr>
                </a:solidFill>
              </a:rPr>
              <a:t>P5</a:t>
            </a:r>
            <a:endParaRPr lang="de-D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83374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4">
                    <a:lumMod val="75000"/>
                  </a:schemeClr>
                </a:solidFill>
              </a:rPr>
              <a:t>P5</a:t>
            </a:r>
            <a:endParaRPr lang="de-D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83308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4">
                    <a:lumMod val="75000"/>
                  </a:schemeClr>
                </a:solidFill>
              </a:rPr>
              <a:t>P5</a:t>
            </a:r>
            <a:endParaRPr lang="de-D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25788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4">
                    <a:lumMod val="75000"/>
                  </a:schemeClr>
                </a:solidFill>
              </a:rPr>
              <a:t>P5</a:t>
            </a:r>
            <a:endParaRPr lang="de-D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40036" y="41193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4">
                    <a:lumMod val="75000"/>
                  </a:schemeClr>
                </a:solidFill>
              </a:rPr>
              <a:t>P5</a:t>
            </a:r>
            <a:endParaRPr lang="de-DE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40102" y="4333616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27051" y="0"/>
            <a:ext cx="59563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Aliphatic Region  Decapeptide </a:t>
            </a:r>
            <a:endParaRPr lang="en-GB" dirty="0"/>
          </a:p>
        </p:txBody>
      </p:sp>
      <p:pic>
        <p:nvPicPr>
          <p:cNvPr id="26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gerling3_tocs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984250"/>
            <a:ext cx="4356100" cy="5734050"/>
          </a:xfrm>
          <a:prstGeom prst="rect">
            <a:avLst/>
          </a:prstGeom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450850"/>
            <a:ext cx="44831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        TOCSY   /  COSY</a:t>
            </a:r>
            <a:endParaRPr lang="de-DE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850" y="717550"/>
            <a:ext cx="886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TOCSY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327650" y="89535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COSY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5727700" y="3340100"/>
            <a:ext cx="800100" cy="755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27700" y="3028950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NH, </a:t>
            </a:r>
            <a:r>
              <a:rPr lang="de-DE" sz="1400" dirty="0" err="1" smtClean="0"/>
              <a:t>C</a:t>
            </a:r>
            <a:r>
              <a:rPr lang="de-DE" sz="1400" dirty="0" err="1" smtClean="0">
                <a:latin typeface="Symbol" pitchFamily="18" charset="2"/>
              </a:rPr>
              <a:t>a</a:t>
            </a:r>
            <a:r>
              <a:rPr lang="de-DE" sz="1400" dirty="0" err="1" smtClean="0"/>
              <a:t>H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gerling3_tocs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378436" cy="685800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-361950" y="0"/>
            <a:ext cx="395186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DE" sz="2000" b="1" dirty="0" smtClean="0">
                <a:solidFill>
                  <a:srgbClr val="002B82"/>
                </a:solidFill>
              </a:rPr>
              <a:t>TOCSY  2° Amid </a:t>
            </a:r>
            <a:r>
              <a:rPr lang="de-DE" sz="2000" b="1" dirty="0" smtClean="0">
                <a:solidFill>
                  <a:schemeClr val="accent2"/>
                </a:solidFill>
              </a:rPr>
              <a:t>– </a:t>
            </a:r>
            <a:r>
              <a:rPr lang="de-DE" sz="2000" b="1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000" b="1" dirty="0" err="1" smtClean="0">
                <a:solidFill>
                  <a:srgbClr val="FF0000"/>
                </a:solidFill>
              </a:rPr>
              <a:t>Hs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Hs</a:t>
            </a:r>
            <a:endParaRPr lang="de-D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 descr="gerling3_tocsy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0" y="0"/>
            <a:ext cx="10644262" cy="6858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8715372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85720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Y2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42910" y="385762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42910" y="357187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71472" y="435769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71472" y="4572008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85720" y="364331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357158" y="385762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357158" y="4714884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S3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0" y="4357694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000628" y="42860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714876" y="42860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929190" y="21429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643438" y="21429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357686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Y2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000496" y="42860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3714744" y="42860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3428992" y="357166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S3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8429652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286644" y="35716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429388" y="28572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715272" y="35716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2500298" y="35716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I1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2428860" y="135729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I1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143636" y="135729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571472" y="271462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6483350" y="1428736"/>
            <a:ext cx="177800" cy="97791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 108"/>
          <p:cNvSpPr/>
          <p:nvPr/>
        </p:nvSpPr>
        <p:spPr>
          <a:xfrm>
            <a:off x="2660650" y="1357298"/>
            <a:ext cx="196838" cy="107157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357158" y="58578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P5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1714480" y="21429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P5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2" name="Rechteck 111"/>
          <p:cNvSpPr/>
          <p:nvPr/>
        </p:nvSpPr>
        <p:spPr>
          <a:xfrm>
            <a:off x="2714612" y="5929330"/>
            <a:ext cx="4071966" cy="21431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Textfeld 112"/>
          <p:cNvSpPr txBox="1"/>
          <p:nvPr/>
        </p:nvSpPr>
        <p:spPr>
          <a:xfrm>
            <a:off x="6858016" y="58578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6429388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6143636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643570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2786050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2500298" y="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1785918" y="2786058"/>
            <a:ext cx="4929222" cy="7143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Textfeld 119"/>
          <p:cNvSpPr txBox="1"/>
          <p:nvPr/>
        </p:nvSpPr>
        <p:spPr>
          <a:xfrm>
            <a:off x="6786578" y="29289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7929586" y="5572140"/>
            <a:ext cx="357190" cy="5715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Textfeld 121"/>
          <p:cNvSpPr txBox="1"/>
          <p:nvPr/>
        </p:nvSpPr>
        <p:spPr>
          <a:xfrm>
            <a:off x="7061200" y="178435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I1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7786710" y="6143644"/>
            <a:ext cx="91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3DB8"/>
                </a:solidFill>
              </a:rPr>
              <a:t>T8,T10</a:t>
            </a:r>
            <a:endParaRPr lang="de-DE" sz="1600" dirty="0">
              <a:solidFill>
                <a:srgbClr val="003DB8"/>
              </a:solidFill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285720" y="5072074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3000364" y="214290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6" name="Rechteck 125"/>
          <p:cNvSpPr/>
          <p:nvPr/>
        </p:nvSpPr>
        <p:spPr>
          <a:xfrm>
            <a:off x="2643174" y="5214950"/>
            <a:ext cx="4214842" cy="28575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Textfeld 126"/>
          <p:cNvSpPr txBox="1"/>
          <p:nvPr/>
        </p:nvSpPr>
        <p:spPr>
          <a:xfrm>
            <a:off x="6929454" y="514351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P5</a:t>
            </a:r>
            <a:endParaRPr lang="de-DE" sz="1600" dirty="0">
              <a:solidFill>
                <a:srgbClr val="008000"/>
              </a:solidFill>
            </a:endParaRPr>
          </a:p>
        </p:txBody>
      </p:sp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7627937" y="3873500"/>
          <a:ext cx="1516063" cy="1308100"/>
        </p:xfrm>
        <a:graphic>
          <a:graphicData uri="http://schemas.openxmlformats.org/presentationml/2006/ole">
            <p:oleObj spid="_x0000_s817172" name="CS ChemDraw Drawing" r:id="rId4" imgW="1515986" imgH="1307340" progId="ChemDraw.Document.6.0">
              <p:embed/>
            </p:oleObj>
          </a:graphicData>
        </a:graphic>
      </p:graphicFrame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3727450" y="1028700"/>
          <a:ext cx="1200150" cy="1120140"/>
        </p:xfrm>
        <a:graphic>
          <a:graphicData uri="http://schemas.openxmlformats.org/presentationml/2006/ole">
            <p:oleObj spid="_x0000_s817173" name="CS ChemDraw Drawing" r:id="rId5" imgW="1516256" imgH="1688310" progId="ChemDraw.Document.6.0">
              <p:embed/>
            </p:oleObj>
          </a:graphicData>
        </a:graphic>
      </p:graphicFrame>
      <p:graphicFrame>
        <p:nvGraphicFramePr>
          <p:cNvPr id="339972" name="Object 4"/>
          <p:cNvGraphicFramePr>
            <a:graphicFrameLocks noChangeAspect="1"/>
          </p:cNvGraphicFramePr>
          <p:nvPr/>
        </p:nvGraphicFramePr>
        <p:xfrm>
          <a:off x="5772150" y="3606800"/>
          <a:ext cx="923925" cy="1473200"/>
        </p:xfrm>
        <a:graphic>
          <a:graphicData uri="http://schemas.openxmlformats.org/presentationml/2006/ole">
            <p:oleObj spid="_x0000_s817174" name="CS ChemDraw Drawing" r:id="rId6" imgW="924665" imgH="1473120" progId="ChemDraw.Document.6.0">
              <p:embed/>
            </p:oleObj>
          </a:graphicData>
        </a:graphic>
      </p:graphicFrame>
      <p:sp>
        <p:nvSpPr>
          <p:cNvPr id="53" name="Textfeld 52"/>
          <p:cNvSpPr txBox="1"/>
          <p:nvPr/>
        </p:nvSpPr>
        <p:spPr>
          <a:xfrm>
            <a:off x="-273050" y="0"/>
            <a:ext cx="19875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DE" sz="2000" b="1" dirty="0" smtClean="0">
                <a:solidFill>
                  <a:srgbClr val="002B82"/>
                </a:solidFill>
              </a:rPr>
              <a:t>TOCSY  2</a:t>
            </a:r>
            <a:r>
              <a:rPr lang="de-DE" b="1" dirty="0" smtClean="0"/>
              <a:t>°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4" name="Picture 37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0"/>
            <a:ext cx="212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feld 54"/>
          <p:cNvSpPr txBox="1"/>
          <p:nvPr/>
        </p:nvSpPr>
        <p:spPr>
          <a:xfrm>
            <a:off x="4883150" y="173990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5">
                    <a:lumMod val="75000"/>
                  </a:schemeClr>
                </a:solidFill>
              </a:rPr>
              <a:t>isoleucine</a:t>
            </a:r>
            <a:endParaRPr lang="de-DE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661150" y="4273550"/>
            <a:ext cx="72962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8000"/>
                </a:solidFill>
              </a:rPr>
              <a:t>proline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639050" y="3740150"/>
            <a:ext cx="91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3DB8"/>
                </a:solidFill>
              </a:rPr>
              <a:t>threonine</a:t>
            </a:r>
            <a:endParaRPr lang="de-DE" sz="1400" b="1" dirty="0">
              <a:solidFill>
                <a:srgbClr val="003DB8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2616200" y="2228850"/>
            <a:ext cx="6356350" cy="177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7461250" y="0"/>
            <a:ext cx="91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3DB8"/>
                </a:solidFill>
              </a:rPr>
              <a:t>T8,T10</a:t>
            </a:r>
            <a:endParaRPr lang="de-DE" sz="1600" dirty="0">
              <a:solidFill>
                <a:srgbClr val="003DB8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-139700" y="1873250"/>
            <a:ext cx="91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3DB8"/>
                </a:solidFill>
              </a:rPr>
              <a:t>T8,T10</a:t>
            </a:r>
            <a:endParaRPr lang="de-DE" sz="1600" dirty="0">
              <a:solidFill>
                <a:srgbClr val="003D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gerling3_tocsy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1238250" y="1162050"/>
          <a:ext cx="1516063" cy="2424113"/>
        </p:xfrm>
        <a:graphic>
          <a:graphicData uri="http://schemas.openxmlformats.org/presentationml/2006/ole">
            <p:oleObj spid="_x0000_s818202" name="CS ChemDraw Drawing" r:id="rId4" imgW="1515986" imgH="2424060" progId="ChemDraw.Document.6.0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14480" y="214290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Y2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571472" y="6072206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Y2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8860" y="21429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N4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2928926" y="214290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W9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85720" y="635795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N4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1472" y="6357958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W9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57554" y="28572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G7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643306" y="0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S3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86182" y="21429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D6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4000496" y="35716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T10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571999" y="357166"/>
            <a:ext cx="475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T8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785786" y="85723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I1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-273050" y="0"/>
            <a:ext cx="19875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DE" sz="2000" b="1" dirty="0" smtClean="0">
                <a:solidFill>
                  <a:srgbClr val="002B82"/>
                </a:solidFill>
              </a:rPr>
              <a:t>TOCSY  2</a:t>
            </a:r>
            <a:r>
              <a:rPr lang="de-DE" b="1" dirty="0" smtClean="0"/>
              <a:t>°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357290" y="6072206"/>
            <a:ext cx="59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Y2</a:t>
            </a:r>
            <a:endParaRPr lang="de-DE" sz="16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sciencedirect.com/scidirimg/icon_pdf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-84138"/>
            <a:ext cx="180975" cy="180976"/>
          </a:xfrm>
          <a:prstGeom prst="rect">
            <a:avLst/>
          </a:prstGeom>
          <a:noFill/>
        </p:spPr>
      </p:pic>
      <p:pic>
        <p:nvPicPr>
          <p:cNvPr id="14340" name="Picture 4" descr="http://www.sciencedirect.com/scidirimg/icon_pdf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-84138"/>
            <a:ext cx="180975" cy="180976"/>
          </a:xfrm>
          <a:prstGeom prst="rect">
            <a:avLst/>
          </a:prstGeom>
          <a:noFill/>
        </p:spPr>
      </p:pic>
      <p:pic>
        <p:nvPicPr>
          <p:cNvPr id="14342" name="Picture 6" descr="http://www.sciencedirect.com/scidirimg/icon_pdf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-84138"/>
            <a:ext cx="180975" cy="180976"/>
          </a:xfrm>
          <a:prstGeom prst="rect">
            <a:avLst/>
          </a:prstGeom>
          <a:noFill/>
        </p:spPr>
      </p:pic>
      <p:sp>
        <p:nvSpPr>
          <p:cNvPr id="50" name="Textfeld 49"/>
          <p:cNvSpPr txBox="1"/>
          <p:nvPr/>
        </p:nvSpPr>
        <p:spPr>
          <a:xfrm>
            <a:off x="1357290" y="3000372"/>
            <a:ext cx="547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Y2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0" y="3000372"/>
            <a:ext cx="518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Y2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357422" y="635795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N4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2357422" y="242886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357422" y="271462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571472" y="235743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71472" y="271462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N4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500298" y="3571876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500298" y="3357562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71472" y="3357562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71472" y="3571876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215074" y="3357562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215074" y="364331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W9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286512" y="0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W9</a:t>
            </a:r>
            <a:endParaRPr lang="de-DE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500430" y="5857892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D6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71472" y="5857892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D6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428992" y="250030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3428992" y="278605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214282" y="250030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214282" y="278605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D6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3929058" y="385762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S3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500034" y="385762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S3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3428992" y="528638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S3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71472" y="5286388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S3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571999" y="5429264"/>
            <a:ext cx="56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T8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14282" y="5429264"/>
            <a:ext cx="46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T8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643437" y="5214950"/>
            <a:ext cx="504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T8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0" y="5143512"/>
            <a:ext cx="441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T8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071934" y="521495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T10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4071934" y="492919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T10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285720" y="514351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T10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571472" y="507207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T10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286116" y="492919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G7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642910" y="4857760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G7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3357554" y="4500570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0" y="4357694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G7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2838450" y="939800"/>
          <a:ext cx="1516063" cy="1684337"/>
        </p:xfrm>
        <a:graphic>
          <a:graphicData uri="http://schemas.openxmlformats.org/presentationml/2006/ole">
            <p:oleObj spid="_x0000_s818203" name="CS ChemDraw Drawing" r:id="rId7" imgW="1515986" imgH="1685070" progId="ChemDraw.Document.6.0">
              <p:embed/>
            </p:oleObj>
          </a:graphicData>
        </a:graphic>
      </p:graphicFrame>
      <p:graphicFrame>
        <p:nvGraphicFramePr>
          <p:cNvPr id="340995" name="Object 3"/>
          <p:cNvGraphicFramePr>
            <a:graphicFrameLocks noChangeAspect="1"/>
          </p:cNvGraphicFramePr>
          <p:nvPr/>
        </p:nvGraphicFramePr>
        <p:xfrm>
          <a:off x="4127500" y="2051050"/>
          <a:ext cx="1516063" cy="1660525"/>
        </p:xfrm>
        <a:graphic>
          <a:graphicData uri="http://schemas.openxmlformats.org/presentationml/2006/ole">
            <p:oleObj spid="_x0000_s818204" name="CS ChemDraw Drawing" r:id="rId8" imgW="1515986" imgH="1660770" progId="ChemDraw.Document.6.0">
              <p:embed/>
            </p:oleObj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5372100" y="3829050"/>
          <a:ext cx="1550987" cy="2106613"/>
        </p:xfrm>
        <a:graphic>
          <a:graphicData uri="http://schemas.openxmlformats.org/presentationml/2006/ole">
            <p:oleObj spid="_x0000_s818205" name="CS ChemDraw Drawing" r:id="rId9" imgW="1551103" imgH="2107350" progId="ChemDraw.Document.6.0">
              <p:embed/>
            </p:oleObj>
          </a:graphicData>
        </a:graphic>
      </p:graphicFrame>
      <p:pic>
        <p:nvPicPr>
          <p:cNvPr id="60" name="Picture 37" descr="Logo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6750" y="0"/>
            <a:ext cx="212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/>
          <p:cNvSpPr txBox="1"/>
          <p:nvPr/>
        </p:nvSpPr>
        <p:spPr>
          <a:xfrm>
            <a:off x="5912346" y="0"/>
            <a:ext cx="322800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de-DE" dirty="0" smtClean="0"/>
              <a:t>TOCSY  2° Amid </a:t>
            </a:r>
            <a:r>
              <a:rPr lang="de-DE" dirty="0" smtClean="0">
                <a:solidFill>
                  <a:schemeClr val="accent2"/>
                </a:solidFill>
              </a:rPr>
              <a:t>– </a:t>
            </a:r>
            <a:r>
              <a:rPr lang="de-DE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dirty="0" err="1" smtClean="0">
                <a:solidFill>
                  <a:srgbClr val="FF0000"/>
                </a:solidFill>
              </a:rPr>
              <a:t>Hs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Hs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 descr="esposito_1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282699" y="0"/>
            <a:ext cx="4044951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Pentasaccharide in D2O</a:t>
            </a:r>
            <a:endParaRPr lang="en-GB" dirty="0"/>
          </a:p>
        </p:txBody>
      </p:sp>
      <p:pic>
        <p:nvPicPr>
          <p:cNvPr id="6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/>
          <p:cNvSpPr txBox="1"/>
          <p:nvPr/>
        </p:nvSpPr>
        <p:spPr>
          <a:xfrm>
            <a:off x="5912346" y="0"/>
            <a:ext cx="322800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de-DE" dirty="0" smtClean="0"/>
              <a:t>TOCSY  2° Amid </a:t>
            </a:r>
            <a:r>
              <a:rPr lang="de-DE" dirty="0" smtClean="0">
                <a:solidFill>
                  <a:schemeClr val="accent2"/>
                </a:solidFill>
              </a:rPr>
              <a:t>– </a:t>
            </a:r>
            <a:r>
              <a:rPr lang="de-DE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dirty="0" err="1" smtClean="0">
                <a:solidFill>
                  <a:srgbClr val="FF0000"/>
                </a:solidFill>
              </a:rPr>
              <a:t>Hs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Hs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Grafik 4" descr="esposito_1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0"/>
            <a:ext cx="648335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Pentasaccharide in D2O (AG </a:t>
            </a:r>
            <a:r>
              <a:rPr lang="en-GB" sz="2400" b="1" dirty="0" err="1" smtClean="0">
                <a:solidFill>
                  <a:srgbClr val="336699"/>
                </a:solidFill>
                <a:latin typeface="Arial" charset="0"/>
              </a:rPr>
              <a:t>Seeberger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)</a:t>
            </a:r>
            <a:endParaRPr lang="en-GB" dirty="0"/>
          </a:p>
        </p:txBody>
      </p:sp>
      <p:pic>
        <p:nvPicPr>
          <p:cNvPr id="6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/>
          <p:cNvSpPr txBox="1"/>
          <p:nvPr/>
        </p:nvSpPr>
        <p:spPr>
          <a:xfrm>
            <a:off x="5912346" y="0"/>
            <a:ext cx="322800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de-DE" dirty="0" smtClean="0"/>
              <a:t>TOCSY  2° Amid </a:t>
            </a:r>
            <a:r>
              <a:rPr lang="de-DE" dirty="0" smtClean="0">
                <a:solidFill>
                  <a:schemeClr val="accent2"/>
                </a:solidFill>
              </a:rPr>
              <a:t>– </a:t>
            </a:r>
            <a:r>
              <a:rPr lang="de-DE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dirty="0" err="1" smtClean="0">
                <a:solidFill>
                  <a:srgbClr val="FF0000"/>
                </a:solidFill>
              </a:rPr>
              <a:t>Hs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Hs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 descr="esposito_1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8150" cy="6858000"/>
          </a:xfrm>
          <a:prstGeom prst="rect">
            <a:avLst/>
          </a:prstGeom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648335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Pentasaccharide in D2O Presaturation</a:t>
            </a:r>
            <a:endParaRPr lang="en-GB" dirty="0"/>
          </a:p>
        </p:txBody>
      </p:sp>
      <p:pic>
        <p:nvPicPr>
          <p:cNvPr id="6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 (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H, 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9463" y="1677988"/>
            <a:ext cx="5676901" cy="5400675"/>
            <a:chOff x="539" y="632"/>
            <a:chExt cx="2350" cy="2406"/>
          </a:xfrm>
        </p:grpSpPr>
        <p:pic>
          <p:nvPicPr>
            <p:cNvPr id="164867" name="Picture 3" descr="homcosy4"/>
            <p:cNvPicPr preferRelativeResize="0">
              <a:picLocks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 rot="5400000">
              <a:off x="612" y="731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539" y="632"/>
              <a:ext cx="2350" cy="6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595" y="2694"/>
              <a:ext cx="2285" cy="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577" y="1133"/>
              <a:ext cx="306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453" y="1133"/>
              <a:ext cx="390" cy="1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5430" y="414338"/>
            <a:ext cx="5441950" cy="6443662"/>
            <a:chOff x="2964" y="465"/>
            <a:chExt cx="2331" cy="2349"/>
          </a:xfrm>
        </p:grpSpPr>
        <p:pic>
          <p:nvPicPr>
            <p:cNvPr id="164873" name="Picture 9" descr="homcosy5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2000" contrast="30000"/>
            </a:blip>
            <a:srcRect/>
            <a:stretch>
              <a:fillRect/>
            </a:stretch>
          </p:blipFill>
          <p:spPr bwMode="auto">
            <a:xfrm rot="5400000">
              <a:off x="3006" y="547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2964" y="465"/>
              <a:ext cx="2331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002" y="2481"/>
              <a:ext cx="2248" cy="2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2982" y="864"/>
              <a:ext cx="307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4831" y="920"/>
              <a:ext cx="390" cy="18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4850" y="276225"/>
            <a:ext cx="3602038" cy="3052763"/>
            <a:chOff x="565" y="1217"/>
            <a:chExt cx="2269" cy="2369"/>
          </a:xfrm>
        </p:grpSpPr>
        <p:pic>
          <p:nvPicPr>
            <p:cNvPr id="164879" name="Picture 15" descr="homcosy1"/>
            <p:cNvPicPr preferRelativeResize="0">
              <a:picLocks noChangeArrowheads="1"/>
            </p:cNvPicPr>
            <p:nvPr/>
          </p:nvPicPr>
          <p:blipFill>
            <a:blip r:embed="rId5" cstate="print">
              <a:lum bright="-48000" contrast="72000"/>
            </a:blip>
            <a:srcRect/>
            <a:stretch>
              <a:fillRect/>
            </a:stretch>
          </p:blipFill>
          <p:spPr bwMode="auto">
            <a:xfrm rot="5400000">
              <a:off x="565" y="1309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567" y="1217"/>
              <a:ext cx="120" cy="2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1" name="Rectangle 17"/>
            <p:cNvSpPr>
              <a:spLocks noChangeArrowheads="1"/>
            </p:cNvSpPr>
            <p:nvPr/>
          </p:nvSpPr>
          <p:spPr bwMode="auto">
            <a:xfrm>
              <a:off x="585" y="3419"/>
              <a:ext cx="2202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2" name="Rectangle 18"/>
            <p:cNvSpPr>
              <a:spLocks noChangeArrowheads="1"/>
            </p:cNvSpPr>
            <p:nvPr/>
          </p:nvSpPr>
          <p:spPr bwMode="auto">
            <a:xfrm>
              <a:off x="2416" y="3356"/>
              <a:ext cx="34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3" name="Rectangle 19"/>
            <p:cNvSpPr>
              <a:spLocks noChangeArrowheads="1"/>
            </p:cNvSpPr>
            <p:nvPr/>
          </p:nvSpPr>
          <p:spPr bwMode="auto">
            <a:xfrm>
              <a:off x="2722" y="1356"/>
              <a:ext cx="84" cy="20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4" name="Rectangle 20"/>
            <p:cNvSpPr>
              <a:spLocks noChangeArrowheads="1"/>
            </p:cNvSpPr>
            <p:nvPr/>
          </p:nvSpPr>
          <p:spPr bwMode="auto">
            <a:xfrm>
              <a:off x="632" y="1356"/>
              <a:ext cx="220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5" name="Rectangle 21"/>
            <p:cNvSpPr>
              <a:spLocks noChangeArrowheads="1"/>
            </p:cNvSpPr>
            <p:nvPr/>
          </p:nvSpPr>
          <p:spPr bwMode="auto">
            <a:xfrm>
              <a:off x="613" y="1412"/>
              <a:ext cx="141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6" name="Rectangle 22"/>
            <p:cNvSpPr>
              <a:spLocks noChangeArrowheads="1"/>
            </p:cNvSpPr>
            <p:nvPr/>
          </p:nvSpPr>
          <p:spPr bwMode="auto">
            <a:xfrm>
              <a:off x="2415" y="1384"/>
              <a:ext cx="344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7" name="Rectangle 23"/>
            <p:cNvSpPr>
              <a:spLocks noChangeArrowheads="1"/>
            </p:cNvSpPr>
            <p:nvPr/>
          </p:nvSpPr>
          <p:spPr bwMode="auto">
            <a:xfrm>
              <a:off x="2427" y="1692"/>
              <a:ext cx="333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164888" name="Object 24"/>
          <p:cNvGraphicFramePr>
            <a:graphicFrameLocks noChangeAspect="1"/>
          </p:cNvGraphicFramePr>
          <p:nvPr/>
        </p:nvGraphicFramePr>
        <p:xfrm>
          <a:off x="5607657" y="2799011"/>
          <a:ext cx="1371600" cy="1050925"/>
        </p:xfrm>
        <a:graphic>
          <a:graphicData uri="http://schemas.openxmlformats.org/presentationml/2006/ole">
            <p:oleObj spid="_x0000_s709640" name="CS ChemDraw Drawing" r:id="rId6" imgW="7347857" imgH="5633357" progId="ChemDraw.Document.6.0">
              <p:embed/>
            </p:oleObj>
          </a:graphicData>
        </a:graphic>
      </p:graphicFrame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2803525" y="1038225"/>
            <a:ext cx="730250" cy="6397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849563" y="1190625"/>
            <a:ext cx="242887" cy="212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60438" y="4983163"/>
            <a:ext cx="198437" cy="320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H="1" flipV="1">
            <a:off x="654050" y="5292725"/>
            <a:ext cx="307975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H="1" flipV="1">
            <a:off x="898525" y="4972050"/>
            <a:ext cx="257175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647700" y="4978400"/>
            <a:ext cx="139700" cy="247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7061807" y="3248273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propionic</a:t>
            </a:r>
            <a:r>
              <a:rPr lang="en-US" dirty="0" smtClean="0"/>
              <a:t> acid </a:t>
            </a:r>
            <a:endParaRPr lang="en-US" dirty="0"/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</a:rPr>
              <a:t>COSY – Experiment (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H, 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H)</a:t>
            </a:r>
            <a:endParaRPr lang="de-DE" dirty="0"/>
          </a:p>
        </p:txBody>
      </p:sp>
      <p:pic>
        <p:nvPicPr>
          <p:cNvPr id="164899" name="Picture 3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255177" y="1048620"/>
            <a:ext cx="3235327" cy="739775"/>
            <a:chOff x="230" y="345"/>
            <a:chExt cx="2038" cy="466"/>
          </a:xfrm>
        </p:grpSpPr>
        <p:sp>
          <p:nvSpPr>
            <p:cNvPr id="36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1483" y="536"/>
              <a:ext cx="7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 t</a:t>
              </a:r>
              <a:r>
                <a:rPr lang="en-US" sz="1400" b="1" baseline="-25000" dirty="0" smtClean="0"/>
                <a:t>2  </a:t>
              </a:r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8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t</a:t>
              </a:r>
              <a:r>
                <a:rPr lang="en-US" sz="1400" b="1" baseline="-25000" dirty="0" smtClean="0"/>
                <a:t>1</a:t>
              </a:r>
              <a:r>
                <a:rPr lang="en-US" sz="1400" b="1" dirty="0" smtClean="0"/>
                <a:t> incremented</a:t>
              </a:r>
              <a:endParaRPr lang="en-US" sz="1400" b="1" dirty="0"/>
            </a:p>
          </p:txBody>
        </p:sp>
      </p:grpSp>
      <p:cxnSp>
        <p:nvCxnSpPr>
          <p:cNvPr id="44" name="Gerade Verbindung 43"/>
          <p:cNvCxnSpPr>
            <a:stCxn id="164887" idx="1"/>
          </p:cNvCxnSpPr>
          <p:nvPr/>
        </p:nvCxnSpPr>
        <p:spPr>
          <a:xfrm rot="10800000" flipV="1">
            <a:off x="986319" y="924406"/>
            <a:ext cx="2674456" cy="210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0800000" flipV="1">
            <a:off x="-133563" y="4602821"/>
            <a:ext cx="3986373" cy="144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0" grpId="0" animBg="1"/>
      <p:bldP spid="1648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sposito_hsq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0"/>
            <a:ext cx="4927600" cy="6858000"/>
          </a:xfrm>
          <a:prstGeom prst="rect">
            <a:avLst/>
          </a:prstGeom>
        </p:spPr>
      </p:pic>
      <p:pic>
        <p:nvPicPr>
          <p:cNvPr id="5" name="Grafik 4" descr="esposito_hsq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0" y="0"/>
            <a:ext cx="4705350" cy="685800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3105150" y="0"/>
            <a:ext cx="3422732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 smtClean="0">
                <a:solidFill>
                  <a:srgbClr val="002B82"/>
                </a:solidFill>
              </a:rPr>
              <a:t>HSQC   Pentasaccharide </a:t>
            </a:r>
            <a:endParaRPr lang="en-GB" sz="2000" b="1" dirty="0">
              <a:solidFill>
                <a:srgbClr val="002B82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1500" y="5962650"/>
            <a:ext cx="1066800" cy="57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3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993900" y="600710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anomeric signals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sposito_tocs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3149600" y="0"/>
            <a:ext cx="297815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DE" dirty="0" smtClean="0">
                <a:solidFill>
                  <a:srgbClr val="003DB8"/>
                </a:solidFill>
              </a:rPr>
              <a:t>TOCSY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de-DE" dirty="0" smtClean="0">
                <a:solidFill>
                  <a:srgbClr val="FF0000"/>
                </a:solidFill>
              </a:rPr>
              <a:t>COSY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71650" y="3473450"/>
            <a:ext cx="1244600" cy="168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5400000">
            <a:off x="3371850" y="5207000"/>
            <a:ext cx="933450" cy="1289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6261099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Pentasaccharide TOCSY  /  </a:t>
            </a:r>
            <a:r>
              <a:rPr lang="en-GB" sz="2400" b="1" dirty="0" smtClean="0">
                <a:solidFill>
                  <a:srgbClr val="C00000"/>
                </a:solidFill>
                <a:latin typeface="Arial" charset="0"/>
              </a:rPr>
              <a:t>COSY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9" name="Picture 3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460500" y="3073400"/>
            <a:ext cx="204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anomeric protons</a:t>
            </a:r>
            <a:endParaRPr lang="en-GB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016249" y="6273800"/>
            <a:ext cx="2731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</a:t>
            </a:r>
            <a:r>
              <a:rPr lang="en-GB" sz="1600" b="1" dirty="0" smtClean="0"/>
              <a:t>arbohydrate signals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92" name="Text Box 80"/>
          <p:cNvSpPr txBox="1">
            <a:spLocks noChangeArrowheads="1"/>
          </p:cNvSpPr>
          <p:nvPr/>
        </p:nvSpPr>
        <p:spPr bwMode="auto">
          <a:xfrm>
            <a:off x="3594100" y="584200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FF3300"/>
                </a:solidFill>
              </a:rPr>
              <a:t>             </a:t>
            </a:r>
            <a:r>
              <a:rPr lang="de-DE" sz="1400" b="1" dirty="0" smtClean="0"/>
              <a:t>   </a:t>
            </a:r>
            <a:endParaRPr lang="de-DE" sz="1400" b="1" dirty="0"/>
          </a:p>
          <a:p>
            <a:r>
              <a:rPr lang="de-DE" sz="1400" b="1" dirty="0">
                <a:latin typeface="Symbol" pitchFamily="18" charset="2"/>
              </a:rPr>
              <a:t>                   </a:t>
            </a:r>
            <a:r>
              <a:rPr lang="de-DE" sz="1400" b="1" dirty="0" smtClean="0">
                <a:latin typeface="Symbol" pitchFamily="18" charset="2"/>
              </a:rPr>
              <a:t> </a:t>
            </a:r>
            <a:r>
              <a:rPr lang="de-DE" sz="1400" b="1" dirty="0" smtClean="0"/>
              <a:t>t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 </a:t>
            </a:r>
            <a:endParaRPr lang="de-DE" sz="1400" b="1" dirty="0">
              <a:latin typeface="Symbol" pitchFamily="18" charset="2"/>
            </a:endParaRPr>
          </a:p>
        </p:txBody>
      </p:sp>
      <p:sp>
        <p:nvSpPr>
          <p:cNvPr id="90201" name="Rectangle 8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ECSY Exchange Experiment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90202" name="Picture 90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90" name="Line 3"/>
          <p:cNvSpPr>
            <a:spLocks noChangeShapeType="1"/>
          </p:cNvSpPr>
          <p:nvPr/>
        </p:nvSpPr>
        <p:spPr bwMode="auto">
          <a:xfrm flipV="1">
            <a:off x="482600" y="1073150"/>
            <a:ext cx="8222835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1316823" y="716570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2611570" y="686541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2022430" y="703025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295753" y="694479"/>
            <a:ext cx="447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t</a:t>
            </a:r>
            <a:r>
              <a:rPr lang="de-DE" sz="1400" b="1" baseline="-25000" dirty="0" err="1" smtClean="0"/>
              <a:t>Mix</a:t>
            </a:r>
            <a:r>
              <a:rPr lang="de-DE" sz="1400" b="1" baseline="-25000" dirty="0" smtClean="0"/>
              <a:t> </a:t>
            </a:r>
            <a:endParaRPr lang="de-DE" sz="1400" b="1" baseline="-25000" dirty="0"/>
          </a:p>
        </p:txBody>
      </p: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4098538" y="703632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uppieren 106"/>
          <p:cNvGrpSpPr/>
          <p:nvPr/>
        </p:nvGrpSpPr>
        <p:grpSpPr>
          <a:xfrm>
            <a:off x="1145137" y="380821"/>
            <a:ext cx="3520866" cy="341959"/>
            <a:chOff x="1145137" y="380821"/>
            <a:chExt cx="3520866" cy="341959"/>
          </a:xfrm>
        </p:grpSpPr>
        <p:sp>
          <p:nvSpPr>
            <p:cNvPr id="94" name="Text Box 85"/>
            <p:cNvSpPr txBox="1">
              <a:spLocks noChangeArrowheads="1"/>
            </p:cNvSpPr>
            <p:nvPr/>
          </p:nvSpPr>
          <p:spPr bwMode="auto">
            <a:xfrm>
              <a:off x="1145137" y="380821"/>
              <a:ext cx="5725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90° y</a:t>
              </a:r>
              <a:endParaRPr lang="de-DE" sz="1400" b="1" dirty="0"/>
            </a:p>
          </p:txBody>
        </p:sp>
        <p:sp>
          <p:nvSpPr>
            <p:cNvPr id="151" name="Text Box 85"/>
            <p:cNvSpPr txBox="1">
              <a:spLocks noChangeArrowheads="1"/>
            </p:cNvSpPr>
            <p:nvPr/>
          </p:nvSpPr>
          <p:spPr bwMode="auto">
            <a:xfrm>
              <a:off x="2478279" y="397912"/>
              <a:ext cx="5725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90° y</a:t>
              </a:r>
              <a:endParaRPr lang="de-DE" sz="1400" b="1" dirty="0"/>
            </a:p>
          </p:txBody>
        </p:sp>
        <p:sp>
          <p:nvSpPr>
            <p:cNvPr id="174" name="Text Box 85"/>
            <p:cNvSpPr txBox="1">
              <a:spLocks noChangeArrowheads="1"/>
            </p:cNvSpPr>
            <p:nvPr/>
          </p:nvSpPr>
          <p:spPr bwMode="auto">
            <a:xfrm>
              <a:off x="3965246" y="415003"/>
              <a:ext cx="7007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- 90° y</a:t>
              </a:r>
              <a:endParaRPr lang="de-DE" sz="1400" b="1" dirty="0"/>
            </a:p>
          </p:txBody>
        </p:sp>
      </p:grpSp>
      <p:pic>
        <p:nvPicPr>
          <p:cNvPr id="122" name="Grafik 121" descr="schaeferQ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50" y="2826563"/>
            <a:ext cx="5840413" cy="4031437"/>
          </a:xfrm>
          <a:prstGeom prst="rect">
            <a:avLst/>
          </a:prstGeom>
        </p:spPr>
      </p:pic>
      <p:pic>
        <p:nvPicPr>
          <p:cNvPr id="121" name="Grafik 120" descr="schaefercos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8650" y="2826563"/>
            <a:ext cx="5840413" cy="4031437"/>
          </a:xfrm>
          <a:prstGeom prst="rect">
            <a:avLst/>
          </a:prstGeom>
        </p:spPr>
      </p:pic>
      <p:sp>
        <p:nvSpPr>
          <p:cNvPr id="126" name="Text Box 80"/>
          <p:cNvSpPr txBox="1">
            <a:spLocks noChangeArrowheads="1"/>
          </p:cNvSpPr>
          <p:nvPr/>
        </p:nvSpPr>
        <p:spPr bwMode="auto">
          <a:xfrm>
            <a:off x="3460750" y="1917700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FF3300"/>
                </a:solidFill>
              </a:rPr>
              <a:t>             </a:t>
            </a:r>
            <a:r>
              <a:rPr lang="de-DE" sz="1400" b="1" dirty="0" smtClean="0"/>
              <a:t>   </a:t>
            </a:r>
            <a:endParaRPr lang="de-DE" sz="1400" b="1" dirty="0"/>
          </a:p>
          <a:p>
            <a:r>
              <a:rPr lang="de-DE" sz="1400" b="1" dirty="0">
                <a:latin typeface="Symbol" pitchFamily="18" charset="2"/>
              </a:rPr>
              <a:t>                    </a:t>
            </a:r>
            <a:r>
              <a:rPr lang="de-DE" sz="1400" b="1" dirty="0" smtClean="0">
                <a:latin typeface="Symbol" pitchFamily="18" charset="2"/>
              </a:rPr>
              <a:t> </a:t>
            </a:r>
            <a:r>
              <a:rPr lang="de-DE" sz="1400" b="1" dirty="0" smtClean="0"/>
              <a:t>t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 </a:t>
            </a:r>
            <a:endParaRPr lang="de-DE" sz="1400" b="1" dirty="0">
              <a:latin typeface="Symbol" pitchFamily="18" charset="2"/>
            </a:endParaRPr>
          </a:p>
        </p:txBody>
      </p:sp>
      <p:sp>
        <p:nvSpPr>
          <p:cNvPr id="127" name="Line 3"/>
          <p:cNvSpPr>
            <a:spLocks noChangeShapeType="1"/>
          </p:cNvSpPr>
          <p:nvPr/>
        </p:nvSpPr>
        <p:spPr bwMode="auto">
          <a:xfrm flipV="1">
            <a:off x="321475" y="2446418"/>
            <a:ext cx="8222835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1272610" y="2096479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Rectangle 5"/>
          <p:cNvSpPr>
            <a:spLocks noChangeArrowheads="1"/>
          </p:cNvSpPr>
          <p:nvPr/>
        </p:nvSpPr>
        <p:spPr bwMode="auto">
          <a:xfrm>
            <a:off x="2567357" y="2066450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Text Box 7"/>
          <p:cNvSpPr txBox="1">
            <a:spLocks noChangeArrowheads="1"/>
          </p:cNvSpPr>
          <p:nvPr/>
        </p:nvSpPr>
        <p:spPr bwMode="auto">
          <a:xfrm>
            <a:off x="3505200" y="20955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1860550" y="2095500"/>
            <a:ext cx="447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t</a:t>
            </a:r>
            <a:r>
              <a:rPr lang="de-DE" sz="1400" b="1" baseline="-25000" dirty="0" err="1" smtClean="0"/>
              <a:t>Mix</a:t>
            </a:r>
            <a:r>
              <a:rPr lang="de-DE" sz="1400" b="1" baseline="-25000" dirty="0" smtClean="0"/>
              <a:t> </a:t>
            </a:r>
            <a:endParaRPr lang="de-DE" sz="1400" b="1" baseline="-25000" dirty="0"/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4054325" y="2083541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uppieren 106"/>
          <p:cNvGrpSpPr/>
          <p:nvPr/>
        </p:nvGrpSpPr>
        <p:grpSpPr>
          <a:xfrm>
            <a:off x="1100924" y="1760730"/>
            <a:ext cx="3520866" cy="341959"/>
            <a:chOff x="1145137" y="380821"/>
            <a:chExt cx="3520866" cy="341959"/>
          </a:xfrm>
        </p:grpSpPr>
        <p:sp>
          <p:nvSpPr>
            <p:cNvPr id="144" name="Text Box 85"/>
            <p:cNvSpPr txBox="1">
              <a:spLocks noChangeArrowheads="1"/>
            </p:cNvSpPr>
            <p:nvPr/>
          </p:nvSpPr>
          <p:spPr bwMode="auto">
            <a:xfrm>
              <a:off x="1145137" y="380821"/>
              <a:ext cx="5725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90° </a:t>
              </a:r>
              <a:endParaRPr lang="de-DE" sz="1400" b="1" dirty="0"/>
            </a:p>
          </p:txBody>
        </p:sp>
        <p:sp>
          <p:nvSpPr>
            <p:cNvPr id="145" name="Text Box 85"/>
            <p:cNvSpPr txBox="1">
              <a:spLocks noChangeArrowheads="1"/>
            </p:cNvSpPr>
            <p:nvPr/>
          </p:nvSpPr>
          <p:spPr bwMode="auto">
            <a:xfrm>
              <a:off x="2478279" y="397912"/>
              <a:ext cx="5725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90° </a:t>
              </a:r>
              <a:endParaRPr lang="de-DE" sz="1400" b="1" dirty="0"/>
            </a:p>
          </p:txBody>
        </p:sp>
        <p:sp>
          <p:nvSpPr>
            <p:cNvPr id="146" name="Text Box 85"/>
            <p:cNvSpPr txBox="1">
              <a:spLocks noChangeArrowheads="1"/>
            </p:cNvSpPr>
            <p:nvPr/>
          </p:nvSpPr>
          <p:spPr bwMode="auto">
            <a:xfrm>
              <a:off x="3965246" y="415003"/>
              <a:ext cx="7007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  90° </a:t>
              </a:r>
              <a:endParaRPr lang="de-DE" sz="1400" b="1" dirty="0"/>
            </a:p>
          </p:txBody>
        </p:sp>
      </p:grpSp>
      <p:sp>
        <p:nvSpPr>
          <p:cNvPr id="147" name="Rectangle 89"/>
          <p:cNvSpPr>
            <a:spLocks noChangeArrowheads="1"/>
          </p:cNvSpPr>
          <p:nvPr/>
        </p:nvSpPr>
        <p:spPr bwMode="auto">
          <a:xfrm>
            <a:off x="304800" y="120650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DQT Experiment</a:t>
            </a:r>
            <a:endParaRPr lang="en-GB" sz="4400" dirty="0">
              <a:solidFill>
                <a:schemeClr val="tx2"/>
              </a:solidFill>
            </a:endParaRPr>
          </a:p>
        </p:txBody>
      </p:sp>
      <p:graphicFrame>
        <p:nvGraphicFramePr>
          <p:cNvPr id="342017" name="Object 1"/>
          <p:cNvGraphicFramePr>
            <a:graphicFrameLocks noChangeAspect="1"/>
          </p:cNvGraphicFramePr>
          <p:nvPr/>
        </p:nvGraphicFramePr>
        <p:xfrm>
          <a:off x="4705350" y="1250950"/>
          <a:ext cx="4160657" cy="1258834"/>
        </p:xfrm>
        <a:graphic>
          <a:graphicData uri="http://schemas.openxmlformats.org/presentationml/2006/ole">
            <p:oleObj spid="_x0000_s819208" name="CS ChemDraw Drawing" r:id="rId7" imgW="5278668" imgH="1596780" progId="ChemDraw.Document.6.0">
              <p:embed/>
            </p:oleObj>
          </a:graphicData>
        </a:graphic>
      </p:graphicFrame>
      <p:grpSp>
        <p:nvGrpSpPr>
          <p:cNvPr id="4" name="Gruppieren 55"/>
          <p:cNvGrpSpPr/>
          <p:nvPr/>
        </p:nvGrpSpPr>
        <p:grpSpPr>
          <a:xfrm>
            <a:off x="5796643" y="3675743"/>
            <a:ext cx="1066800" cy="757238"/>
            <a:chOff x="4883150" y="3429000"/>
            <a:chExt cx="1066800" cy="757238"/>
          </a:xfrm>
        </p:grpSpPr>
        <p:cxnSp>
          <p:nvCxnSpPr>
            <p:cNvPr id="33" name="Gerade Verbindung 32"/>
            <p:cNvCxnSpPr/>
            <p:nvPr/>
          </p:nvCxnSpPr>
          <p:spPr>
            <a:xfrm>
              <a:off x="4883150" y="3429000"/>
              <a:ext cx="355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4883150" y="3829050"/>
              <a:ext cx="355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5594350" y="3784600"/>
              <a:ext cx="355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5594350" y="4184650"/>
              <a:ext cx="355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10800000">
              <a:off x="5105400" y="3829050"/>
              <a:ext cx="666750" cy="31115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rot="10800000">
              <a:off x="5060950" y="3429000"/>
              <a:ext cx="711200" cy="35560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rot="5400000" flipH="1" flipV="1">
              <a:off x="5593556" y="3962400"/>
              <a:ext cx="356394" cy="79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rot="5400000" flipH="1" flipV="1">
              <a:off x="4860925" y="3629025"/>
              <a:ext cx="400050" cy="1588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rot="16200000" flipV="1">
              <a:off x="5060950" y="3473450"/>
              <a:ext cx="755650" cy="66675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 flipV="1">
              <a:off x="5149850" y="3784600"/>
              <a:ext cx="622300" cy="4445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Geschweifte Klammer rechts 42"/>
          <p:cNvSpPr/>
          <p:nvPr/>
        </p:nvSpPr>
        <p:spPr>
          <a:xfrm rot="10800000">
            <a:off x="4927600" y="3429000"/>
            <a:ext cx="444500" cy="32893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 rot="16200000">
            <a:off x="3063402" y="4804248"/>
            <a:ext cx="335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Twice the spectral range needed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711661" y="2537395"/>
            <a:ext cx="412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Double quantum transitions in F1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1258051" y="2501995"/>
            <a:ext cx="59503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        </a:t>
            </a:r>
            <a:r>
              <a:rPr lang="de-DE" b="1" dirty="0" smtClean="0">
                <a:solidFill>
                  <a:schemeClr val="accent5">
                    <a:lumMod val="90000"/>
                  </a:schemeClr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  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 smtClean="0"/>
              <a:t>   </a:t>
            </a:r>
            <a:r>
              <a:rPr lang="de-DE" b="1" dirty="0" smtClean="0">
                <a:solidFill>
                  <a:srgbClr val="C0000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/>
              <a:t>                   </a:t>
            </a:r>
            <a:r>
              <a:rPr lang="de-DE" b="1" dirty="0" smtClean="0">
                <a:solidFill>
                  <a:srgbClr val="80008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dirty="0" smtClean="0"/>
              <a:t>  </a:t>
            </a:r>
            <a:r>
              <a:rPr lang="de-DE" sz="1400" b="1" dirty="0" smtClean="0">
                <a:solidFill>
                  <a:srgbClr val="008000"/>
                </a:solidFill>
                <a:latin typeface="MT Extra" pitchFamily="18" charset="2"/>
              </a:rPr>
              <a:t>a</a:t>
            </a:r>
            <a:r>
              <a:rPr lang="de-DE" sz="1400" b="1" dirty="0" smtClean="0">
                <a:latin typeface="MT Extra" pitchFamily="18" charset="2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</a:t>
            </a:r>
            <a:r>
              <a:rPr lang="de-DE" sz="1400" b="1" dirty="0" smtClean="0"/>
              <a:t> </a:t>
            </a:r>
            <a:r>
              <a:rPr lang="de-DE" sz="1400" b="1" baseline="-25000" dirty="0" smtClean="0"/>
              <a:t> </a:t>
            </a:r>
            <a:r>
              <a:rPr lang="de-DE" sz="1400" b="1" dirty="0" smtClean="0"/>
              <a:t>                </a:t>
            </a:r>
            <a:endParaRPr lang="de-DE" sz="1400" b="1" dirty="0"/>
          </a:p>
        </p:txBody>
      </p:sp>
      <p:sp>
        <p:nvSpPr>
          <p:cNvPr id="49" name="Rechteck 48"/>
          <p:cNvSpPr/>
          <p:nvPr/>
        </p:nvSpPr>
        <p:spPr>
          <a:xfrm>
            <a:off x="5741581" y="3434316"/>
            <a:ext cx="1275907" cy="19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5725632" y="3413051"/>
            <a:ext cx="15842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solidFill>
                  <a:srgbClr val="C00000"/>
                </a:solidFill>
              </a:rPr>
              <a:t>Sugar </a:t>
            </a:r>
            <a:r>
              <a:rPr lang="de-DE" sz="800" b="1" dirty="0" err="1" smtClean="0">
                <a:solidFill>
                  <a:srgbClr val="C00000"/>
                </a:solidFill>
              </a:rPr>
              <a:t>MeOD</a:t>
            </a:r>
            <a:r>
              <a:rPr lang="de-DE" sz="800" b="1" dirty="0" smtClean="0">
                <a:solidFill>
                  <a:srgbClr val="C00000"/>
                </a:solidFill>
              </a:rPr>
              <a:t> 297K DQT/ZQT</a:t>
            </a:r>
            <a:endParaRPr lang="de-DE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7029131" y="4958461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b="1" dirty="0"/>
              <a:t>H</a:t>
            </a:r>
            <a:r>
              <a:rPr lang="en-GB" sz="1000" b="1" baseline="-25000" dirty="0"/>
              <a:t>2</a:t>
            </a:r>
            <a:r>
              <a:rPr lang="en-GB" sz="1000" b="1" dirty="0"/>
              <a:t>O</a:t>
            </a:r>
          </a:p>
        </p:txBody>
      </p:sp>
      <p:sp>
        <p:nvSpPr>
          <p:cNvPr id="279584" name="Rectangle 32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</a:rPr>
              <a:t>GRAZED </a:t>
            </a:r>
            <a:r>
              <a:rPr lang="de-DE" sz="2400" b="1" dirty="0">
                <a:solidFill>
                  <a:srgbClr val="336699"/>
                </a:solidFill>
              </a:rPr>
              <a:t>Experiment </a:t>
            </a:r>
            <a:endParaRPr lang="de-DE" sz="4400" dirty="0">
              <a:solidFill>
                <a:schemeClr val="tx2"/>
              </a:solidFill>
            </a:endParaRPr>
          </a:p>
        </p:txBody>
      </p:sp>
      <p:pic>
        <p:nvPicPr>
          <p:cNvPr id="279585" name="Picture 3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7008857" y="4469429"/>
            <a:ext cx="5533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b="1" dirty="0" smtClean="0"/>
              <a:t>3* H</a:t>
            </a:r>
            <a:r>
              <a:rPr lang="en-GB" sz="1000" b="1" baseline="-25000" dirty="0" smtClean="0"/>
              <a:t>2</a:t>
            </a:r>
            <a:r>
              <a:rPr lang="en-GB" sz="1000" b="1" dirty="0" smtClean="0"/>
              <a:t>O</a:t>
            </a:r>
            <a:endParaRPr lang="en-GB" sz="1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9103" t="10936" r="21308" b="10499"/>
          <a:stretch>
            <a:fillRect/>
          </a:stretch>
        </p:blipFill>
        <p:spPr bwMode="auto">
          <a:xfrm>
            <a:off x="362986" y="1283460"/>
            <a:ext cx="7299051" cy="538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4"/>
          <p:cNvGrpSpPr/>
          <p:nvPr/>
        </p:nvGrpSpPr>
        <p:grpSpPr>
          <a:xfrm>
            <a:off x="272743" y="197215"/>
            <a:ext cx="3878262" cy="1408936"/>
            <a:chOff x="1590675" y="574418"/>
            <a:chExt cx="3878262" cy="1171756"/>
          </a:xfrm>
        </p:grpSpPr>
        <p:sp>
          <p:nvSpPr>
            <p:cNvPr id="279566" name="Line 14"/>
            <p:cNvSpPr>
              <a:spLocks noChangeShapeType="1"/>
            </p:cNvSpPr>
            <p:nvPr/>
          </p:nvSpPr>
          <p:spPr bwMode="auto">
            <a:xfrm>
              <a:off x="1825625" y="1333243"/>
              <a:ext cx="3643312" cy="1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8" name="Rectangle 16"/>
            <p:cNvSpPr>
              <a:spLocks noChangeArrowheads="1"/>
            </p:cNvSpPr>
            <p:nvPr/>
          </p:nvSpPr>
          <p:spPr bwMode="auto">
            <a:xfrm>
              <a:off x="1865312" y="936368"/>
              <a:ext cx="239713" cy="396875"/>
            </a:xfrm>
            <a:prstGeom prst="rect">
              <a:avLst/>
            </a:prstGeom>
            <a:solidFill>
              <a:srgbClr val="18C4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9569" name="Rectangle 17"/>
            <p:cNvSpPr>
              <a:spLocks noChangeArrowheads="1"/>
            </p:cNvSpPr>
            <p:nvPr/>
          </p:nvSpPr>
          <p:spPr bwMode="auto">
            <a:xfrm>
              <a:off x="3322637" y="936368"/>
              <a:ext cx="239713" cy="396875"/>
            </a:xfrm>
            <a:prstGeom prst="rect">
              <a:avLst/>
            </a:prstGeom>
            <a:solidFill>
              <a:srgbClr val="18C4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9572" name="AutoShape 20"/>
            <p:cNvSpPr>
              <a:spLocks noChangeArrowheads="1"/>
            </p:cNvSpPr>
            <p:nvPr/>
          </p:nvSpPr>
          <p:spPr bwMode="auto">
            <a:xfrm rot="5400000">
              <a:off x="4197586" y="874236"/>
              <a:ext cx="411163" cy="9540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 flipV="1">
              <a:off x="2449512" y="1268155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4" name="Text Box 22"/>
            <p:cNvSpPr txBox="1">
              <a:spLocks noChangeArrowheads="1"/>
            </p:cNvSpPr>
            <p:nvPr/>
          </p:nvSpPr>
          <p:spPr bwMode="auto">
            <a:xfrm>
              <a:off x="2530475" y="877630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/>
                <a:t> t</a:t>
              </a:r>
              <a:r>
                <a:rPr lang="en-GB" sz="1200" b="1" baseline="-25000" dirty="0"/>
                <a:t>1</a:t>
              </a:r>
              <a:endParaRPr lang="en-GB" sz="1200" b="1" dirty="0"/>
            </a:p>
          </p:txBody>
        </p:sp>
        <p:sp>
          <p:nvSpPr>
            <p:cNvPr id="279575" name="Text Box 23"/>
            <p:cNvSpPr txBox="1">
              <a:spLocks noChangeArrowheads="1"/>
            </p:cNvSpPr>
            <p:nvPr/>
          </p:nvSpPr>
          <p:spPr bwMode="auto">
            <a:xfrm>
              <a:off x="4200525" y="852230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/>
                <a:t> t</a:t>
              </a:r>
              <a:r>
                <a:rPr lang="en-GB" sz="1200" b="1" baseline="-25000"/>
                <a:t>2</a:t>
              </a:r>
              <a:endParaRPr lang="en-GB" sz="1200" b="1"/>
            </a:p>
          </p:txBody>
        </p:sp>
        <p:sp>
          <p:nvSpPr>
            <p:cNvPr id="279576" name="Text Box 24"/>
            <p:cNvSpPr txBox="1">
              <a:spLocks noChangeArrowheads="1"/>
            </p:cNvSpPr>
            <p:nvPr/>
          </p:nvSpPr>
          <p:spPr bwMode="auto">
            <a:xfrm>
              <a:off x="1590675" y="574418"/>
              <a:ext cx="4048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/>
                <a:t>´</a:t>
              </a:r>
              <a:r>
                <a:rPr lang="en-GB" sz="1200" b="1" baseline="30000"/>
                <a:t>1</a:t>
              </a:r>
              <a:r>
                <a:rPr lang="en-GB" sz="1200" b="1"/>
                <a:t>H</a:t>
              </a:r>
            </a:p>
          </p:txBody>
        </p:sp>
        <p:sp>
          <p:nvSpPr>
            <p:cNvPr id="279577" name="Text Box 25"/>
            <p:cNvSpPr txBox="1">
              <a:spLocks noChangeArrowheads="1"/>
            </p:cNvSpPr>
            <p:nvPr/>
          </p:nvSpPr>
          <p:spPr bwMode="auto">
            <a:xfrm>
              <a:off x="1816100" y="998280"/>
              <a:ext cx="336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/>
                <a:t>90</a:t>
              </a:r>
            </a:p>
          </p:txBody>
        </p:sp>
        <p:sp>
          <p:nvSpPr>
            <p:cNvPr id="279578" name="Text Box 26"/>
            <p:cNvSpPr txBox="1">
              <a:spLocks noChangeArrowheads="1"/>
            </p:cNvSpPr>
            <p:nvPr/>
          </p:nvSpPr>
          <p:spPr bwMode="auto">
            <a:xfrm>
              <a:off x="3275012" y="1025268"/>
              <a:ext cx="336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/>
                <a:t>90</a:t>
              </a:r>
            </a:p>
          </p:txBody>
        </p:sp>
        <p:sp>
          <p:nvSpPr>
            <p:cNvPr id="279579" name="Text Box 27"/>
            <p:cNvSpPr txBox="1">
              <a:spLocks noChangeArrowheads="1"/>
            </p:cNvSpPr>
            <p:nvPr/>
          </p:nvSpPr>
          <p:spPr bwMode="auto">
            <a:xfrm>
              <a:off x="1590675" y="1515805"/>
              <a:ext cx="2249014" cy="23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No Z-gradient    no phase cycling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4765304" y="4674096"/>
            <a:ext cx="3949700" cy="12700"/>
          </a:xfrm>
          <a:prstGeom prst="line">
            <a:avLst/>
          </a:prstGeom>
          <a:noFill/>
          <a:ln w="19050">
            <a:solidFill>
              <a:srgbClr val="C61A1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4755644" y="2522352"/>
            <a:ext cx="45719" cy="3987305"/>
          </a:xfrm>
          <a:prstGeom prst="line">
            <a:avLst/>
          </a:prstGeom>
          <a:noFill/>
          <a:ln w="19050">
            <a:solidFill>
              <a:srgbClr val="C61A1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170831" y="2876354"/>
            <a:ext cx="11849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b="1" dirty="0" smtClean="0"/>
              <a:t>Offset  (Centre) O1</a:t>
            </a:r>
            <a:endParaRPr lang="en-GB" sz="1000" b="1" dirty="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648816" y="4672002"/>
            <a:ext cx="11849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b="1" dirty="0" smtClean="0"/>
              <a:t>Offset  (Centre) O1</a:t>
            </a:r>
            <a:endParaRPr lang="en-GB" sz="1000" b="1" dirty="0"/>
          </a:p>
        </p:txBody>
      </p:sp>
      <p:grpSp>
        <p:nvGrpSpPr>
          <p:cNvPr id="3" name="Gruppieren 56"/>
          <p:cNvGrpSpPr/>
          <p:nvPr/>
        </p:nvGrpSpPr>
        <p:grpSpPr>
          <a:xfrm>
            <a:off x="4724400" y="2411269"/>
            <a:ext cx="3783851" cy="4076617"/>
            <a:chOff x="4724400" y="2411269"/>
            <a:chExt cx="3783851" cy="4076617"/>
          </a:xfrm>
        </p:grpSpPr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7842684" y="4395932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0</a:t>
              </a:r>
              <a:endParaRPr lang="en-GB" sz="1000" b="1" dirty="0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4778830" y="3962399"/>
              <a:ext cx="2862941" cy="696684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V="1">
              <a:off x="4811486" y="3200399"/>
              <a:ext cx="2852057" cy="1447798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V="1">
              <a:off x="4778829" y="2645229"/>
              <a:ext cx="2579914" cy="2002970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V="1">
              <a:off x="4800600" y="2699656"/>
              <a:ext cx="1915886" cy="1926771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4767942" y="2645228"/>
              <a:ext cx="1534887" cy="2024741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4789714" y="4691743"/>
              <a:ext cx="2536372" cy="609600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735286" y="4691744"/>
              <a:ext cx="2296885" cy="1709056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4767944" y="4691744"/>
              <a:ext cx="2590799" cy="1306286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4724400" y="4702630"/>
              <a:ext cx="1774371" cy="1730828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4735286" y="4713513"/>
              <a:ext cx="1447800" cy="1774373"/>
            </a:xfrm>
            <a:prstGeom prst="line">
              <a:avLst/>
            </a:prstGeom>
            <a:noFill/>
            <a:ln w="19050">
              <a:solidFill>
                <a:srgbClr val="C61A1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7801120" y="3824432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1</a:t>
              </a:r>
              <a:endParaRPr lang="en-GB" sz="1000" b="1" dirty="0"/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7769947" y="3045114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2</a:t>
              </a:r>
              <a:endParaRPr lang="en-GB" sz="1000" b="1" dirty="0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7717993" y="2411269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3</a:t>
              </a:r>
              <a:endParaRPr lang="en-GB" sz="1000" b="1" dirty="0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6683950" y="2462543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4</a:t>
              </a:r>
              <a:endParaRPr lang="en-GB" sz="1000" b="1" dirty="0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5855009" y="2479635"/>
              <a:ext cx="6655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MQT =  5</a:t>
              </a:r>
              <a:endParaRPr lang="en-GB" sz="1000" b="1" dirty="0"/>
            </a:p>
          </p:txBody>
        </p:sp>
      </p:grp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4298303" y="829218"/>
            <a:ext cx="48456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/>
              <a:t>A ordinary COSY without any gradients and phase cycling to select a specific coherence pathway displays all multiple quantum coherences when sufficiently amplified. </a:t>
            </a:r>
            <a:endParaRPr lang="en-GB" sz="1400" b="1" dirty="0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0" y="1707057"/>
            <a:ext cx="8304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/>
              <a:t>Sucrose in D2O (moderate concentration, 4 scans)</a:t>
            </a:r>
            <a:endParaRPr lang="en-GB" sz="1400" b="1" dirty="0"/>
          </a:p>
        </p:txBody>
      </p:sp>
      <p:sp>
        <p:nvSpPr>
          <p:cNvPr id="57" name="Rechteck 56"/>
          <p:cNvSpPr/>
          <p:nvPr/>
        </p:nvSpPr>
        <p:spPr>
          <a:xfrm>
            <a:off x="4972833" y="3958225"/>
            <a:ext cx="2317315" cy="663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03" name="Rectangle 31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3D Experiments 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284704" name="Picture 3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4710" name="Line 38"/>
          <p:cNvSpPr>
            <a:spLocks noChangeShapeType="1"/>
          </p:cNvSpPr>
          <p:nvPr/>
        </p:nvSpPr>
        <p:spPr bwMode="auto">
          <a:xfrm>
            <a:off x="865188" y="1335088"/>
            <a:ext cx="56705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11" name="Rectangle 39"/>
          <p:cNvSpPr>
            <a:spLocks noChangeArrowheads="1"/>
          </p:cNvSpPr>
          <p:nvPr/>
        </p:nvSpPr>
        <p:spPr bwMode="auto">
          <a:xfrm>
            <a:off x="1057275" y="933450"/>
            <a:ext cx="919163" cy="396875"/>
          </a:xfrm>
          <a:prstGeom prst="rect">
            <a:avLst/>
          </a:prstGeom>
          <a:solidFill>
            <a:srgbClr val="18C4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16" name="Line 44"/>
          <p:cNvSpPr>
            <a:spLocks noChangeShapeType="1"/>
          </p:cNvSpPr>
          <p:nvPr/>
        </p:nvSpPr>
        <p:spPr bwMode="auto">
          <a:xfrm flipV="1">
            <a:off x="1641475" y="1265238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17" name="Text Box 45"/>
          <p:cNvSpPr txBox="1">
            <a:spLocks noChangeArrowheads="1"/>
          </p:cNvSpPr>
          <p:nvPr/>
        </p:nvSpPr>
        <p:spPr bwMode="auto">
          <a:xfrm>
            <a:off x="2068513" y="765175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/>
              <a:t> t</a:t>
            </a:r>
            <a:r>
              <a:rPr lang="en-GB" sz="1200" b="1" baseline="-25000"/>
              <a:t>1</a:t>
            </a:r>
            <a:endParaRPr lang="en-GB" sz="1200" b="1"/>
          </a:p>
        </p:txBody>
      </p:sp>
      <p:sp>
        <p:nvSpPr>
          <p:cNvPr id="284721" name="Text Box 49"/>
          <p:cNvSpPr txBox="1">
            <a:spLocks noChangeArrowheads="1"/>
          </p:cNvSpPr>
          <p:nvPr/>
        </p:nvSpPr>
        <p:spPr bwMode="auto">
          <a:xfrm>
            <a:off x="979715" y="563369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sequence1</a:t>
            </a:r>
            <a:endParaRPr lang="en-GB" sz="1000" b="1" dirty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430463" y="823913"/>
            <a:ext cx="4957762" cy="749300"/>
            <a:chOff x="1531" y="519"/>
            <a:chExt cx="3105" cy="472"/>
          </a:xfrm>
        </p:grpSpPr>
        <p:sp>
          <p:nvSpPr>
            <p:cNvPr id="284718" name="Text Box 46"/>
            <p:cNvSpPr txBox="1">
              <a:spLocks noChangeArrowheads="1"/>
            </p:cNvSpPr>
            <p:nvPr/>
          </p:nvSpPr>
          <p:spPr bwMode="auto">
            <a:xfrm>
              <a:off x="3958" y="519"/>
              <a:ext cx="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b="1"/>
                <a:t> t</a:t>
              </a:r>
              <a:r>
                <a:rPr lang="en-GB" sz="1200" b="1" baseline="-25000"/>
                <a:t>3</a:t>
              </a:r>
              <a:endParaRPr lang="en-GB" sz="1200" b="1"/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1531" y="521"/>
              <a:ext cx="3105" cy="470"/>
              <a:chOff x="1818" y="513"/>
              <a:chExt cx="3105" cy="470"/>
            </a:xfrm>
          </p:grpSpPr>
          <p:sp>
            <p:nvSpPr>
              <p:cNvPr id="284728" name="Rectangle 56"/>
              <p:cNvSpPr>
                <a:spLocks noChangeArrowheads="1"/>
              </p:cNvSpPr>
              <p:nvPr/>
            </p:nvSpPr>
            <p:spPr bwMode="auto">
              <a:xfrm>
                <a:off x="3126" y="610"/>
                <a:ext cx="579" cy="250"/>
              </a:xfrm>
              <a:prstGeom prst="rect">
                <a:avLst/>
              </a:prstGeom>
              <a:solidFill>
                <a:srgbClr val="18C4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" name="Group 69"/>
              <p:cNvGrpSpPr>
                <a:grpSpLocks/>
              </p:cNvGrpSpPr>
              <p:nvPr/>
            </p:nvGrpSpPr>
            <p:grpSpPr bwMode="auto">
              <a:xfrm>
                <a:off x="1818" y="513"/>
                <a:ext cx="3105" cy="470"/>
                <a:chOff x="1818" y="513"/>
                <a:chExt cx="3105" cy="470"/>
              </a:xfrm>
            </p:grpSpPr>
            <p:sp>
              <p:nvSpPr>
                <p:cNvPr id="28472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18" y="588"/>
                  <a:ext cx="579" cy="250"/>
                </a:xfrm>
                <a:prstGeom prst="rect">
                  <a:avLst/>
                </a:prstGeom>
                <a:solidFill>
                  <a:srgbClr val="18C43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" name="Group 68"/>
                <p:cNvGrpSpPr>
                  <a:grpSpLocks/>
                </p:cNvGrpSpPr>
                <p:nvPr/>
              </p:nvGrpSpPr>
              <p:grpSpPr bwMode="auto">
                <a:xfrm>
                  <a:off x="2680" y="513"/>
                  <a:ext cx="2243" cy="470"/>
                  <a:chOff x="2680" y="513"/>
                  <a:chExt cx="2243" cy="470"/>
                </a:xfrm>
              </p:grpSpPr>
              <p:sp>
                <p:nvSpPr>
                  <p:cNvPr id="284715" name="AutoShape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09" y="269"/>
                    <a:ext cx="259" cy="116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8473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0" y="513"/>
                    <a:ext cx="20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200" b="1"/>
                      <a:t> t</a:t>
                    </a:r>
                    <a:r>
                      <a:rPr lang="en-GB" sz="1200" b="1" baseline="-25000"/>
                      <a:t>2</a:t>
                    </a:r>
                    <a:endParaRPr lang="en-GB" sz="1200" b="1"/>
                  </a:p>
                </p:txBody>
              </p:sp>
            </p:grpSp>
          </p:grpSp>
        </p:grpSp>
      </p:grpSp>
      <p:pic>
        <p:nvPicPr>
          <p:cNvPr id="284732" name="Picture 60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204788" y="4051300"/>
            <a:ext cx="3122612" cy="2290763"/>
          </a:xfrm>
          <a:prstGeom prst="rect">
            <a:avLst/>
          </a:prstGeom>
          <a:noFill/>
        </p:spPr>
      </p:pic>
      <p:pic>
        <p:nvPicPr>
          <p:cNvPr id="284734" name="Picture 62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328613" y="3592513"/>
            <a:ext cx="3122612" cy="2290762"/>
          </a:xfrm>
          <a:prstGeom prst="rect">
            <a:avLst/>
          </a:prstGeom>
          <a:noFill/>
        </p:spPr>
      </p:pic>
      <p:pic>
        <p:nvPicPr>
          <p:cNvPr id="284735" name="Picture 63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439738" y="3086100"/>
            <a:ext cx="3122612" cy="2290763"/>
          </a:xfrm>
          <a:prstGeom prst="rect">
            <a:avLst/>
          </a:prstGeom>
          <a:noFill/>
        </p:spPr>
      </p:pic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66738" y="2684463"/>
            <a:ext cx="3409950" cy="2290762"/>
            <a:chOff x="288" y="1070"/>
            <a:chExt cx="2148" cy="1443"/>
          </a:xfrm>
        </p:grpSpPr>
        <p:pic>
          <p:nvPicPr>
            <p:cNvPr id="284737" name="Picture 65" descr="cosy1"/>
            <p:cNvPicPr>
              <a:picLocks noChangeArrowheads="1"/>
            </p:cNvPicPr>
            <p:nvPr/>
          </p:nvPicPr>
          <p:blipFill>
            <a:blip r:embed="rId3" cstate="print"/>
            <a:srcRect l="11128" r="24182" b="16286"/>
            <a:stretch>
              <a:fillRect/>
            </a:stretch>
          </p:blipFill>
          <p:spPr bwMode="auto">
            <a:xfrm>
              <a:off x="288" y="1070"/>
              <a:ext cx="1967" cy="1443"/>
            </a:xfrm>
            <a:prstGeom prst="rect">
              <a:avLst/>
            </a:prstGeom>
            <a:noFill/>
          </p:spPr>
        </p:pic>
        <p:sp>
          <p:nvSpPr>
            <p:cNvPr id="284738" name="AutoShape 66"/>
            <p:cNvSpPr>
              <a:spLocks noChangeArrowheads="1"/>
            </p:cNvSpPr>
            <p:nvPr/>
          </p:nvSpPr>
          <p:spPr bwMode="auto">
            <a:xfrm rot="1149610">
              <a:off x="2194" y="1426"/>
              <a:ext cx="242" cy="74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4747" name="Rectangle 75"/>
          <p:cNvSpPr>
            <a:spLocks noChangeArrowheads="1"/>
          </p:cNvSpPr>
          <p:nvPr/>
        </p:nvSpPr>
        <p:spPr bwMode="auto">
          <a:xfrm>
            <a:off x="273050" y="3438525"/>
            <a:ext cx="150813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48" name="Rectangle 76"/>
          <p:cNvSpPr>
            <a:spLocks noChangeArrowheads="1"/>
          </p:cNvSpPr>
          <p:nvPr/>
        </p:nvSpPr>
        <p:spPr bwMode="auto">
          <a:xfrm>
            <a:off x="327025" y="2947988"/>
            <a:ext cx="150813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49" name="Rectangle 77"/>
          <p:cNvSpPr>
            <a:spLocks noChangeArrowheads="1"/>
          </p:cNvSpPr>
          <p:nvPr/>
        </p:nvSpPr>
        <p:spPr bwMode="auto">
          <a:xfrm>
            <a:off x="163513" y="3930650"/>
            <a:ext cx="150812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50" name="Rectangle 78"/>
          <p:cNvSpPr>
            <a:spLocks noChangeArrowheads="1"/>
          </p:cNvSpPr>
          <p:nvPr/>
        </p:nvSpPr>
        <p:spPr bwMode="auto">
          <a:xfrm>
            <a:off x="574675" y="2046288"/>
            <a:ext cx="150813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51" name="Rectangle 79"/>
          <p:cNvSpPr>
            <a:spLocks noChangeArrowheads="1"/>
          </p:cNvSpPr>
          <p:nvPr/>
        </p:nvSpPr>
        <p:spPr bwMode="auto">
          <a:xfrm>
            <a:off x="641350" y="1979613"/>
            <a:ext cx="150813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84752" name="Picture 80" descr="cosy2"/>
          <p:cNvPicPr>
            <a:picLocks noChangeArrowheads="1"/>
          </p:cNvPicPr>
          <p:nvPr/>
        </p:nvPicPr>
        <p:blipFill>
          <a:blip r:embed="rId4" cstate="print"/>
          <a:srcRect l="11548" t="15517" r="18123" b="17802"/>
          <a:stretch>
            <a:fillRect/>
          </a:stretch>
        </p:blipFill>
        <p:spPr bwMode="auto">
          <a:xfrm>
            <a:off x="3368675" y="3975100"/>
            <a:ext cx="3373438" cy="2339975"/>
          </a:xfrm>
          <a:prstGeom prst="rect">
            <a:avLst/>
          </a:prstGeom>
          <a:noFill/>
        </p:spPr>
      </p:pic>
      <p:pic>
        <p:nvPicPr>
          <p:cNvPr id="284753" name="Picture 81" descr="cosy2"/>
          <p:cNvPicPr>
            <a:picLocks noChangeArrowheads="1"/>
          </p:cNvPicPr>
          <p:nvPr/>
        </p:nvPicPr>
        <p:blipFill>
          <a:blip r:embed="rId4" cstate="print"/>
          <a:srcRect l="11548" t="15517" r="18123" b="17802"/>
          <a:stretch>
            <a:fillRect/>
          </a:stretch>
        </p:blipFill>
        <p:spPr bwMode="auto">
          <a:xfrm>
            <a:off x="3424238" y="3332163"/>
            <a:ext cx="3373437" cy="2339975"/>
          </a:xfrm>
          <a:prstGeom prst="rect">
            <a:avLst/>
          </a:prstGeom>
          <a:noFill/>
        </p:spPr>
      </p:pic>
      <p:pic>
        <p:nvPicPr>
          <p:cNvPr id="284754" name="Picture 82" descr="cosy2"/>
          <p:cNvPicPr>
            <a:picLocks noChangeArrowheads="1"/>
          </p:cNvPicPr>
          <p:nvPr/>
        </p:nvPicPr>
        <p:blipFill>
          <a:blip r:embed="rId4" cstate="print"/>
          <a:srcRect l="11548" t="15517" r="18123" b="17802"/>
          <a:stretch>
            <a:fillRect/>
          </a:stretch>
        </p:blipFill>
        <p:spPr bwMode="auto">
          <a:xfrm>
            <a:off x="3506788" y="2732088"/>
            <a:ext cx="3373437" cy="2339975"/>
          </a:xfrm>
          <a:prstGeom prst="rect">
            <a:avLst/>
          </a:prstGeom>
          <a:noFill/>
        </p:spPr>
      </p:pic>
      <p:pic>
        <p:nvPicPr>
          <p:cNvPr id="284755" name="Picture 83" descr="cosy2"/>
          <p:cNvPicPr>
            <a:picLocks noChangeArrowheads="1"/>
          </p:cNvPicPr>
          <p:nvPr/>
        </p:nvPicPr>
        <p:blipFill>
          <a:blip r:embed="rId5" cstate="print"/>
          <a:srcRect l="11548" t="15517" r="18123" b="17802"/>
          <a:stretch>
            <a:fillRect/>
          </a:stretch>
        </p:blipFill>
        <p:spPr bwMode="auto">
          <a:xfrm>
            <a:off x="3654425" y="2703513"/>
            <a:ext cx="3373438" cy="1766887"/>
          </a:xfrm>
          <a:prstGeom prst="rect">
            <a:avLst/>
          </a:prstGeom>
          <a:noFill/>
        </p:spPr>
      </p:pic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2770188" y="6551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57" name="Text Box 85"/>
          <p:cNvSpPr txBox="1">
            <a:spLocks noChangeArrowheads="1"/>
          </p:cNvSpPr>
          <p:nvPr/>
        </p:nvSpPr>
        <p:spPr bwMode="auto">
          <a:xfrm>
            <a:off x="2543175" y="6303963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i="1"/>
              <a:t>FT  </a:t>
            </a:r>
            <a:r>
              <a:rPr lang="de-DE" b="1"/>
              <a:t>in t</a:t>
            </a:r>
            <a:r>
              <a:rPr lang="de-DE" b="1" baseline="-25000"/>
              <a:t>3</a:t>
            </a:r>
            <a:endParaRPr lang="de-DE" b="1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2455863" y="6673850"/>
            <a:ext cx="152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638175" y="2200275"/>
            <a:ext cx="3409950" cy="2290763"/>
            <a:chOff x="288" y="1070"/>
            <a:chExt cx="2148" cy="1443"/>
          </a:xfrm>
        </p:grpSpPr>
        <p:pic>
          <p:nvPicPr>
            <p:cNvPr id="284745" name="Picture 73" descr="cosy1"/>
            <p:cNvPicPr>
              <a:picLocks noChangeArrowheads="1"/>
            </p:cNvPicPr>
            <p:nvPr/>
          </p:nvPicPr>
          <p:blipFill>
            <a:blip r:embed="rId3" cstate="print"/>
            <a:srcRect l="11128" r="24182" b="16286"/>
            <a:stretch>
              <a:fillRect/>
            </a:stretch>
          </p:blipFill>
          <p:spPr bwMode="auto">
            <a:xfrm>
              <a:off x="288" y="1070"/>
              <a:ext cx="1967" cy="1443"/>
            </a:xfrm>
            <a:prstGeom prst="rect">
              <a:avLst/>
            </a:prstGeom>
            <a:noFill/>
          </p:spPr>
        </p:pic>
        <p:sp>
          <p:nvSpPr>
            <p:cNvPr id="284746" name="AutoShape 74"/>
            <p:cNvSpPr>
              <a:spLocks noChangeArrowheads="1"/>
            </p:cNvSpPr>
            <p:nvPr/>
          </p:nvSpPr>
          <p:spPr bwMode="auto">
            <a:xfrm rot="1149610">
              <a:off x="2194" y="1426"/>
              <a:ext cx="242" cy="74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84761" name="Picture 89" descr="cosy3"/>
          <p:cNvPicPr>
            <a:picLocks noChangeArrowheads="1"/>
          </p:cNvPicPr>
          <p:nvPr/>
        </p:nvPicPr>
        <p:blipFill>
          <a:blip r:embed="rId6" cstate="print"/>
          <a:srcRect l="9904" t="17162" r="18484" b="17162"/>
          <a:stretch>
            <a:fillRect/>
          </a:stretch>
        </p:blipFill>
        <p:spPr bwMode="auto">
          <a:xfrm>
            <a:off x="6386513" y="4351338"/>
            <a:ext cx="2757487" cy="1920875"/>
          </a:xfrm>
          <a:prstGeom prst="rect">
            <a:avLst/>
          </a:prstGeom>
          <a:noFill/>
        </p:spPr>
      </p:pic>
      <p:pic>
        <p:nvPicPr>
          <p:cNvPr id="284762" name="Picture 90" descr="cosy3"/>
          <p:cNvPicPr>
            <a:picLocks noChangeArrowheads="1"/>
          </p:cNvPicPr>
          <p:nvPr/>
        </p:nvPicPr>
        <p:blipFill>
          <a:blip r:embed="rId6" cstate="print"/>
          <a:srcRect l="9904" t="17162" r="18484" b="17162"/>
          <a:stretch>
            <a:fillRect/>
          </a:stretch>
        </p:blipFill>
        <p:spPr bwMode="auto">
          <a:xfrm>
            <a:off x="6550025" y="3668713"/>
            <a:ext cx="2757488" cy="1920875"/>
          </a:xfrm>
          <a:prstGeom prst="rect">
            <a:avLst/>
          </a:prstGeom>
          <a:noFill/>
        </p:spPr>
      </p:pic>
      <p:pic>
        <p:nvPicPr>
          <p:cNvPr id="284763" name="Picture 91" descr="cosy3"/>
          <p:cNvPicPr>
            <a:picLocks noChangeArrowheads="1"/>
          </p:cNvPicPr>
          <p:nvPr/>
        </p:nvPicPr>
        <p:blipFill>
          <a:blip r:embed="rId6" cstate="print"/>
          <a:srcRect l="9904" t="17162" r="18484" b="17162"/>
          <a:stretch>
            <a:fillRect/>
          </a:stretch>
        </p:blipFill>
        <p:spPr bwMode="auto">
          <a:xfrm>
            <a:off x="6810375" y="2944813"/>
            <a:ext cx="2757488" cy="1920875"/>
          </a:xfrm>
          <a:prstGeom prst="rect">
            <a:avLst/>
          </a:prstGeom>
          <a:noFill/>
        </p:spPr>
      </p:pic>
      <p:pic>
        <p:nvPicPr>
          <p:cNvPr id="284764" name="Picture 92" descr="cosy3"/>
          <p:cNvPicPr>
            <a:picLocks noChangeArrowheads="1"/>
          </p:cNvPicPr>
          <p:nvPr/>
        </p:nvPicPr>
        <p:blipFill>
          <a:blip r:embed="rId6" cstate="print"/>
          <a:srcRect l="9904" t="17162" r="18484" b="17162"/>
          <a:stretch>
            <a:fillRect/>
          </a:stretch>
        </p:blipFill>
        <p:spPr bwMode="auto">
          <a:xfrm>
            <a:off x="6959600" y="2262188"/>
            <a:ext cx="2757488" cy="1920875"/>
          </a:xfrm>
          <a:prstGeom prst="rect">
            <a:avLst/>
          </a:prstGeom>
          <a:noFill/>
        </p:spPr>
      </p:pic>
      <p:sp>
        <p:nvSpPr>
          <p:cNvPr id="284760" name="Text Box 88"/>
          <p:cNvSpPr txBox="1">
            <a:spLocks noChangeArrowheads="1"/>
          </p:cNvSpPr>
          <p:nvPr/>
        </p:nvSpPr>
        <p:spPr bwMode="auto">
          <a:xfrm>
            <a:off x="6788150" y="3314700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i="1"/>
              <a:t>FT  </a:t>
            </a:r>
            <a:r>
              <a:rPr lang="de-DE" b="1"/>
              <a:t>in t</a:t>
            </a:r>
            <a:r>
              <a:rPr lang="de-DE" b="1" baseline="-25000"/>
              <a:t>2</a:t>
            </a:r>
            <a:endParaRPr lang="de-DE" b="1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 flipV="1">
            <a:off x="6115050" y="3794125"/>
            <a:ext cx="982663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65" name="Rectangle 93"/>
          <p:cNvSpPr>
            <a:spLocks noChangeArrowheads="1"/>
          </p:cNvSpPr>
          <p:nvPr/>
        </p:nvSpPr>
        <p:spPr bwMode="auto">
          <a:xfrm>
            <a:off x="436563" y="2565400"/>
            <a:ext cx="150812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766" name="Rectangle 94"/>
          <p:cNvSpPr>
            <a:spLocks noChangeArrowheads="1"/>
          </p:cNvSpPr>
          <p:nvPr/>
        </p:nvSpPr>
        <p:spPr bwMode="auto">
          <a:xfrm>
            <a:off x="546100" y="2073275"/>
            <a:ext cx="150813" cy="223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388637" y="619352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sequence2</a:t>
            </a:r>
            <a:endParaRPr lang="en-GB" sz="1000" b="1" dirty="0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4432041" y="619352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sequence3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5607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7 1.48148E-6 L 0.10607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07 -0.00208 L 0.15138 -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38 -0.00208 L 0.20746 -0.00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57" grpId="0"/>
      <p:bldP spid="2847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63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3D Experiments 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364564" name="Picture 2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pic>
        <p:nvPicPr>
          <p:cNvPr id="364565" name="Picture 21" descr="3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1493838"/>
            <a:ext cx="4379912" cy="3060700"/>
          </a:xfrm>
          <a:prstGeom prst="rect">
            <a:avLst/>
          </a:prstGeom>
          <a:noFill/>
        </p:spPr>
      </p:pic>
      <p:pic>
        <p:nvPicPr>
          <p:cNvPr id="364566" name="Picture 22" descr="3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2575" y="1543050"/>
            <a:ext cx="4379913" cy="3060700"/>
          </a:xfrm>
          <a:prstGeom prst="rect">
            <a:avLst/>
          </a:prstGeom>
          <a:noFill/>
        </p:spPr>
      </p:pic>
      <p:pic>
        <p:nvPicPr>
          <p:cNvPr id="364567" name="Picture 23" descr="3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8788" y="4638675"/>
            <a:ext cx="3492500" cy="1927225"/>
          </a:xfrm>
          <a:prstGeom prst="rect">
            <a:avLst/>
          </a:prstGeom>
          <a:noFill/>
        </p:spPr>
      </p:pic>
      <p:sp>
        <p:nvSpPr>
          <p:cNvPr id="364568" name="Line 24"/>
          <p:cNvSpPr>
            <a:spLocks noChangeShapeType="1"/>
          </p:cNvSpPr>
          <p:nvPr/>
        </p:nvSpPr>
        <p:spPr bwMode="auto">
          <a:xfrm>
            <a:off x="865188" y="1335088"/>
            <a:ext cx="5670550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4569" name="Rectangle 25"/>
          <p:cNvSpPr>
            <a:spLocks noChangeArrowheads="1"/>
          </p:cNvSpPr>
          <p:nvPr/>
        </p:nvSpPr>
        <p:spPr bwMode="auto">
          <a:xfrm>
            <a:off x="1057275" y="933450"/>
            <a:ext cx="919163" cy="396875"/>
          </a:xfrm>
          <a:prstGeom prst="rect">
            <a:avLst/>
          </a:prstGeom>
          <a:solidFill>
            <a:srgbClr val="18C4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AutoShape 26"/>
          <p:cNvSpPr>
            <a:spLocks noChangeArrowheads="1"/>
          </p:cNvSpPr>
          <p:nvPr/>
        </p:nvSpPr>
        <p:spPr bwMode="auto">
          <a:xfrm rot="5400000">
            <a:off x="6681787" y="427038"/>
            <a:ext cx="411163" cy="18557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Line 27"/>
          <p:cNvSpPr>
            <a:spLocks noChangeShapeType="1"/>
          </p:cNvSpPr>
          <p:nvPr/>
        </p:nvSpPr>
        <p:spPr bwMode="auto">
          <a:xfrm flipV="1">
            <a:off x="1641475" y="1265238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4572" name="Text Box 28"/>
          <p:cNvSpPr txBox="1">
            <a:spLocks noChangeArrowheads="1"/>
          </p:cNvSpPr>
          <p:nvPr/>
        </p:nvSpPr>
        <p:spPr bwMode="auto">
          <a:xfrm>
            <a:off x="2252663" y="801688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/>
              <a:t> t</a:t>
            </a:r>
            <a:r>
              <a:rPr lang="en-GB" sz="1200" b="1" baseline="-25000"/>
              <a:t>1</a:t>
            </a:r>
            <a:endParaRPr lang="en-GB" sz="1200" b="1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6283325" y="823913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/>
              <a:t> t</a:t>
            </a:r>
            <a:r>
              <a:rPr lang="en-GB" sz="1200" b="1" baseline="-25000"/>
              <a:t>3</a:t>
            </a:r>
            <a:endParaRPr lang="en-GB" sz="1200" b="1"/>
          </a:p>
        </p:txBody>
      </p:sp>
      <p:sp>
        <p:nvSpPr>
          <p:cNvPr id="364577" name="Rectangle 33"/>
          <p:cNvSpPr>
            <a:spLocks noChangeArrowheads="1"/>
          </p:cNvSpPr>
          <p:nvPr/>
        </p:nvSpPr>
        <p:spPr bwMode="auto">
          <a:xfrm>
            <a:off x="2755447" y="924120"/>
            <a:ext cx="919163" cy="396875"/>
          </a:xfrm>
          <a:prstGeom prst="rect">
            <a:avLst/>
          </a:prstGeom>
          <a:solidFill>
            <a:srgbClr val="18C4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78" name="Line 34"/>
          <p:cNvSpPr>
            <a:spLocks noChangeShapeType="1"/>
          </p:cNvSpPr>
          <p:nvPr/>
        </p:nvSpPr>
        <p:spPr bwMode="auto">
          <a:xfrm flipV="1">
            <a:off x="3470275" y="1265238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4580" name="Rectangle 36"/>
          <p:cNvSpPr>
            <a:spLocks noChangeArrowheads="1"/>
          </p:cNvSpPr>
          <p:nvPr/>
        </p:nvSpPr>
        <p:spPr bwMode="auto">
          <a:xfrm>
            <a:off x="4962525" y="968375"/>
            <a:ext cx="999736" cy="396875"/>
          </a:xfrm>
          <a:prstGeom prst="rect">
            <a:avLst/>
          </a:prstGeom>
          <a:solidFill>
            <a:srgbClr val="18C4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4254500" y="814388"/>
            <a:ext cx="323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/>
              <a:t> t</a:t>
            </a:r>
            <a:r>
              <a:rPr lang="en-GB" sz="1200" b="1" baseline="-25000"/>
              <a:t>2</a:t>
            </a:r>
            <a:endParaRPr lang="en-GB" sz="1200" b="1"/>
          </a:p>
        </p:txBody>
      </p:sp>
      <p:sp>
        <p:nvSpPr>
          <p:cNvPr id="364586" name="Freeform 42"/>
          <p:cNvSpPr>
            <a:spLocks/>
          </p:cNvSpPr>
          <p:nvPr/>
        </p:nvSpPr>
        <p:spPr bwMode="auto">
          <a:xfrm>
            <a:off x="860425" y="2770188"/>
            <a:ext cx="2101850" cy="43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7" y="9"/>
              </a:cxn>
              <a:cxn ang="0">
                <a:pos x="1324" y="275"/>
              </a:cxn>
              <a:cxn ang="0">
                <a:pos x="180" y="275"/>
              </a:cxn>
              <a:cxn ang="0">
                <a:pos x="0" y="0"/>
              </a:cxn>
            </a:cxnLst>
            <a:rect l="0" t="0" r="r" b="b"/>
            <a:pathLst>
              <a:path w="1324" h="275">
                <a:moveTo>
                  <a:pt x="0" y="0"/>
                </a:moveTo>
                <a:lnTo>
                  <a:pt x="1117" y="9"/>
                </a:lnTo>
                <a:lnTo>
                  <a:pt x="1324" y="275"/>
                </a:lnTo>
                <a:lnTo>
                  <a:pt x="180" y="27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4999"/>
                </a:schemeClr>
              </a:gs>
              <a:gs pos="50000">
                <a:schemeClr val="accent1">
                  <a:alpha val="14999"/>
                </a:schemeClr>
              </a:gs>
              <a:gs pos="100000">
                <a:schemeClr val="accent1">
                  <a:gamma/>
                  <a:shade val="46275"/>
                  <a:invGamma/>
                  <a:alpha val="14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64587" name="Freeform 43"/>
          <p:cNvSpPr>
            <a:spLocks/>
          </p:cNvSpPr>
          <p:nvPr/>
        </p:nvSpPr>
        <p:spPr bwMode="auto">
          <a:xfrm>
            <a:off x="4532313" y="2838450"/>
            <a:ext cx="2101850" cy="43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7" y="9"/>
              </a:cxn>
              <a:cxn ang="0">
                <a:pos x="1324" y="275"/>
              </a:cxn>
              <a:cxn ang="0">
                <a:pos x="180" y="275"/>
              </a:cxn>
              <a:cxn ang="0">
                <a:pos x="0" y="0"/>
              </a:cxn>
            </a:cxnLst>
            <a:rect l="0" t="0" r="r" b="b"/>
            <a:pathLst>
              <a:path w="1324" h="275">
                <a:moveTo>
                  <a:pt x="0" y="0"/>
                </a:moveTo>
                <a:lnTo>
                  <a:pt x="1117" y="9"/>
                </a:lnTo>
                <a:lnTo>
                  <a:pt x="1324" y="275"/>
                </a:lnTo>
                <a:lnTo>
                  <a:pt x="180" y="27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4999"/>
                </a:schemeClr>
              </a:gs>
              <a:gs pos="50000">
                <a:schemeClr val="accent1">
                  <a:alpha val="14999"/>
                </a:schemeClr>
              </a:gs>
              <a:gs pos="100000">
                <a:schemeClr val="accent1">
                  <a:gamma/>
                  <a:shade val="46275"/>
                  <a:invGamma/>
                  <a:alpha val="14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970384" y="1011238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sequence1</a:t>
            </a:r>
            <a:endParaRPr lang="en-GB" sz="1000" b="1" dirty="0"/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2668555" y="1039230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sequence2</a:t>
            </a:r>
            <a:endParaRPr lang="en-GB" sz="1000" b="1" dirty="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4898570" y="1057891"/>
            <a:ext cx="1240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000" b="1" dirty="0" smtClean="0"/>
              <a:t>Pulse sequence3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589647" y="1547261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4267200" y="2194560"/>
            <a:ext cx="1630680" cy="138684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4470400" y="4570413"/>
            <a:ext cx="2292350" cy="295275"/>
            <a:chOff x="2765" y="2811"/>
            <a:chExt cx="1444" cy="186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2765" y="2830"/>
              <a:ext cx="703" cy="167"/>
              <a:chOff x="2792" y="2830"/>
              <a:chExt cx="703" cy="167"/>
            </a:xfrm>
          </p:grpSpPr>
          <p:sp>
            <p:nvSpPr>
              <p:cNvPr id="184439" name="Freeform 119"/>
              <p:cNvSpPr>
                <a:spLocks/>
              </p:cNvSpPr>
              <p:nvPr/>
            </p:nvSpPr>
            <p:spPr bwMode="auto">
              <a:xfrm>
                <a:off x="3075" y="2830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4440" name="Line 120"/>
              <p:cNvSpPr>
                <a:spLocks noChangeShapeType="1"/>
              </p:cNvSpPr>
              <p:nvPr/>
            </p:nvSpPr>
            <p:spPr bwMode="auto">
              <a:xfrm>
                <a:off x="2792" y="2951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3484" y="2811"/>
              <a:ext cx="725" cy="167"/>
              <a:chOff x="4167" y="2838"/>
              <a:chExt cx="725" cy="167"/>
            </a:xfrm>
          </p:grpSpPr>
          <p:sp>
            <p:nvSpPr>
              <p:cNvPr id="184442" name="Freeform 122"/>
              <p:cNvSpPr>
                <a:spLocks/>
              </p:cNvSpPr>
              <p:nvPr/>
            </p:nvSpPr>
            <p:spPr bwMode="auto">
              <a:xfrm>
                <a:off x="4167" y="2838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4443" name="Line 123"/>
              <p:cNvSpPr>
                <a:spLocks noChangeShapeType="1"/>
              </p:cNvSpPr>
              <p:nvPr/>
            </p:nvSpPr>
            <p:spPr bwMode="auto">
              <a:xfrm>
                <a:off x="4600" y="2898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sp>
        <p:nvSpPr>
          <p:cNvPr id="184445" name="Rectangle 125"/>
          <p:cNvSpPr>
            <a:spLocks noChangeArrowheads="1"/>
          </p:cNvSpPr>
          <p:nvPr/>
        </p:nvSpPr>
        <p:spPr bwMode="auto">
          <a:xfrm>
            <a:off x="5556250" y="4149725"/>
            <a:ext cx="1209675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4" name="Rectangle 124"/>
          <p:cNvSpPr>
            <a:spLocks noChangeArrowheads="1"/>
          </p:cNvSpPr>
          <p:nvPr/>
        </p:nvSpPr>
        <p:spPr bwMode="auto">
          <a:xfrm>
            <a:off x="5565775" y="4005263"/>
            <a:ext cx="1209675" cy="15192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84408" name="Picture 88" descr="bl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852488"/>
            <a:ext cx="1460500" cy="2060575"/>
          </a:xfrm>
          <a:noFill/>
          <a:ln/>
        </p:spPr>
      </p:pic>
      <p:pic>
        <p:nvPicPr>
          <p:cNvPr id="184410" name="Picture 90" descr="pur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5275" y="844550"/>
            <a:ext cx="1460500" cy="2060575"/>
          </a:xfrm>
          <a:noFill/>
          <a:ln/>
        </p:spPr>
      </p:pic>
      <p:sp>
        <p:nvSpPr>
          <p:cNvPr id="184413" name="Text Box 93"/>
          <p:cNvSpPr txBox="1">
            <a:spLocks noChangeArrowheads="1"/>
          </p:cNvSpPr>
          <p:nvPr/>
        </p:nvSpPr>
        <p:spPr bwMode="auto">
          <a:xfrm>
            <a:off x="1579563" y="3025775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Felix Bloch</a:t>
            </a:r>
          </a:p>
          <a:p>
            <a:r>
              <a:rPr lang="en-GB" b="1" dirty="0"/>
              <a:t>1905- 1983</a:t>
            </a:r>
          </a:p>
        </p:txBody>
      </p:sp>
      <p:sp>
        <p:nvSpPr>
          <p:cNvPr id="184414" name="Text Box 94"/>
          <p:cNvSpPr txBox="1">
            <a:spLocks noChangeArrowheads="1"/>
          </p:cNvSpPr>
          <p:nvPr/>
        </p:nvSpPr>
        <p:spPr bwMode="auto">
          <a:xfrm>
            <a:off x="5105400" y="2987675"/>
            <a:ext cx="2049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Edward Mills Purcell</a:t>
            </a:r>
          </a:p>
          <a:p>
            <a:r>
              <a:rPr lang="en-GB" b="1" dirty="0"/>
              <a:t>      1912- 1997</a:t>
            </a:r>
          </a:p>
        </p:txBody>
      </p:sp>
      <p:sp>
        <p:nvSpPr>
          <p:cNvPr id="184415" name="Text Box 95"/>
          <p:cNvSpPr txBox="1">
            <a:spLocks noChangeArrowheads="1"/>
          </p:cNvSpPr>
          <p:nvPr/>
        </p:nvSpPr>
        <p:spPr bwMode="auto">
          <a:xfrm>
            <a:off x="3276600" y="798513"/>
            <a:ext cx="1656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Nobel price </a:t>
            </a:r>
            <a:r>
              <a:rPr lang="en-GB" b="1" dirty="0"/>
              <a:t>1952</a:t>
            </a:r>
          </a:p>
        </p:txBody>
      </p:sp>
      <p:sp>
        <p:nvSpPr>
          <p:cNvPr id="184416" name="Oval 96"/>
          <p:cNvSpPr>
            <a:spLocks noChangeArrowheads="1"/>
          </p:cNvSpPr>
          <p:nvPr/>
        </p:nvSpPr>
        <p:spPr bwMode="auto">
          <a:xfrm>
            <a:off x="1489075" y="4416425"/>
            <a:ext cx="222250" cy="769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17" name="Oval 97"/>
          <p:cNvSpPr>
            <a:spLocks noChangeArrowheads="1"/>
          </p:cNvSpPr>
          <p:nvPr/>
        </p:nvSpPr>
        <p:spPr bwMode="auto">
          <a:xfrm>
            <a:off x="1868488" y="4685123"/>
            <a:ext cx="744537" cy="31108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 rot="16200000">
            <a:off x="1862138" y="4464050"/>
            <a:ext cx="719137" cy="722313"/>
            <a:chOff x="2416" y="2623"/>
            <a:chExt cx="453" cy="455"/>
          </a:xfrm>
        </p:grpSpPr>
        <p:sp>
          <p:nvSpPr>
            <p:cNvPr id="184418" name="Oval 98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4419" name="Line 99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4421" name="Text Box 101"/>
          <p:cNvSpPr txBox="1">
            <a:spLocks noChangeArrowheads="1"/>
          </p:cNvSpPr>
          <p:nvPr/>
        </p:nvSpPr>
        <p:spPr bwMode="auto">
          <a:xfrm>
            <a:off x="873125" y="5554663"/>
            <a:ext cx="3191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Classical </a:t>
            </a:r>
          </a:p>
          <a:p>
            <a:r>
              <a:rPr lang="en-GB" dirty="0" smtClean="0"/>
              <a:t>macroscopic magnetization vectors  </a:t>
            </a:r>
            <a:endParaRPr lang="en-GB" dirty="0"/>
          </a:p>
          <a:p>
            <a:r>
              <a:rPr lang="en-GB" dirty="0" smtClean="0"/>
              <a:t>Faraday induction</a:t>
            </a:r>
            <a:endParaRPr lang="en-GB" dirty="0"/>
          </a:p>
        </p:txBody>
      </p:sp>
      <p:sp>
        <p:nvSpPr>
          <p:cNvPr id="184422" name="Text Box 102"/>
          <p:cNvSpPr txBox="1">
            <a:spLocks noChangeArrowheads="1"/>
          </p:cNvSpPr>
          <p:nvPr/>
        </p:nvSpPr>
        <p:spPr bwMode="auto">
          <a:xfrm>
            <a:off x="4598988" y="5538788"/>
            <a:ext cx="260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Quantum mechanical </a:t>
            </a:r>
            <a:endParaRPr lang="en-GB" dirty="0"/>
          </a:p>
          <a:p>
            <a:r>
              <a:rPr lang="en-GB" dirty="0" smtClean="0"/>
              <a:t>Stimulated  (or spontaneous) </a:t>
            </a:r>
          </a:p>
          <a:p>
            <a:r>
              <a:rPr lang="en-GB" dirty="0" smtClean="0"/>
              <a:t>absorption and Emission </a:t>
            </a:r>
            <a:endParaRPr lang="en-GB" dirty="0"/>
          </a:p>
        </p:txBody>
      </p:sp>
      <p:sp>
        <p:nvSpPr>
          <p:cNvPr id="184423" name="Line 103"/>
          <p:cNvSpPr>
            <a:spLocks noChangeShapeType="1"/>
          </p:cNvSpPr>
          <p:nvPr/>
        </p:nvSpPr>
        <p:spPr bwMode="auto">
          <a:xfrm>
            <a:off x="5851525" y="4346575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84424" name="Line 104"/>
          <p:cNvSpPr>
            <a:spLocks noChangeShapeType="1"/>
          </p:cNvSpPr>
          <p:nvPr/>
        </p:nvSpPr>
        <p:spPr bwMode="auto">
          <a:xfrm flipV="1">
            <a:off x="5867400" y="5059363"/>
            <a:ext cx="50641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5745163" y="4814888"/>
            <a:ext cx="719137" cy="722312"/>
            <a:chOff x="2416" y="2623"/>
            <a:chExt cx="453" cy="455"/>
          </a:xfrm>
        </p:grpSpPr>
        <p:sp>
          <p:nvSpPr>
            <p:cNvPr id="184427" name="Oval 107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4428" name="Line 108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4446" name="Oval 126"/>
          <p:cNvSpPr>
            <a:spLocks noChangeArrowheads="1"/>
          </p:cNvSpPr>
          <p:nvPr/>
        </p:nvSpPr>
        <p:spPr bwMode="auto">
          <a:xfrm>
            <a:off x="1581150" y="51339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7" name="Oval 127"/>
          <p:cNvSpPr>
            <a:spLocks noChangeArrowheads="1"/>
          </p:cNvSpPr>
          <p:nvPr/>
        </p:nvSpPr>
        <p:spPr bwMode="auto">
          <a:xfrm>
            <a:off x="1133475" y="52101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8" name="Oval 128"/>
          <p:cNvSpPr>
            <a:spLocks noChangeArrowheads="1"/>
          </p:cNvSpPr>
          <p:nvPr/>
        </p:nvSpPr>
        <p:spPr bwMode="auto">
          <a:xfrm>
            <a:off x="1014413" y="5029200"/>
            <a:ext cx="52387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9" name="Oval 129"/>
          <p:cNvSpPr>
            <a:spLocks noChangeArrowheads="1"/>
          </p:cNvSpPr>
          <p:nvPr/>
        </p:nvSpPr>
        <p:spPr bwMode="auto">
          <a:xfrm>
            <a:off x="666750" y="4757738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84451" name="Picture 13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4452" name="Rectangle 132"/>
          <p:cNvSpPr>
            <a:spLocks noChangeArrowheads="1"/>
          </p:cNvSpPr>
          <p:nvPr/>
        </p:nvSpPr>
        <p:spPr bwMode="auto">
          <a:xfrm>
            <a:off x="346075" y="4271963"/>
            <a:ext cx="1025525" cy="129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995 C -0.00885 -0.0125 -0.00972 -0.01574 -0.01059 -0.02106 C -0.01145 -0.02639 -0.01284 -0.03472 -0.01319 -0.0419 C -0.01354 -0.04907 -0.01302 -0.05671 -0.01267 -0.06412 C -0.01232 -0.07153 -0.01197 -0.08055 -0.01111 -0.08703 C -0.01024 -0.09352 -0.00885 -0.09977 -0.00746 -0.1037 C -0.00607 -0.10764 -0.00364 -0.10949 -0.00225 -0.11065 C -0.00086 -0.1118 -0.00052 -0.11273 0.00087 -0.11134 C 0.00226 -0.10995 0.00434 -0.10833 0.00608 -0.10231 C 0.00782 -0.09629 0.01059 -0.08518 0.01129 -0.07592 C 0.01198 -0.06666 0.01112 -0.05578 0.01077 -0.04676 C 0.01042 -0.03773 0.01007 -0.02754 0.00921 -0.02106 C 0.00834 -0.01458 0.0066 -0.01134 0.00556 -0.00787 C 0.00452 -0.0044 0.00348 -0.00092 0.00244 0.00047 C 0.00139 0.00185 0.00053 0.00139 -0.00069 0.00047 C -0.00191 -0.00046 -0.00416 -0.00393 -0.00538 -0.00578 C -0.00659 -0.00764 -0.00711 -0.0074 -0.00798 -0.00995 Z " pathEditMode="relative" ptsTypes="aaaaaaaaaaaaaaaaa">
                                      <p:cBhvr>
                                        <p:cTn id="12" dur="2000" fill="hold"/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97 -0.02107 C 0.0401 -0.02362 0.03923 -0.02686 0.03836 -0.03218 C 0.0375 -0.0375 0.03611 -0.04584 0.03576 -0.05301 C 0.03541 -0.06019 0.03593 -0.06783 0.03628 -0.07524 C 0.03663 -0.08264 0.03698 -0.09167 0.03784 -0.09815 C 0.03871 -0.10463 0.0401 -0.11088 0.04149 -0.11482 C 0.04288 -0.11875 0.04531 -0.12061 0.0467 -0.12176 C 0.04809 -0.12292 0.04843 -0.12385 0.04982 -0.12246 C 0.05121 -0.12107 0.05329 -0.11945 0.05503 -0.11343 C 0.05677 -0.10741 0.05954 -0.0963 0.06024 -0.08704 C 0.06093 -0.07778 0.06007 -0.0669 0.05972 -0.05787 C 0.05937 -0.04885 0.05902 -0.03866 0.05816 -0.03218 C 0.05729 -0.0257 0.05555 -0.02246 0.05451 -0.01899 C 0.05347 -0.01551 0.05243 -0.01204 0.05139 -0.01065 C 0.05034 -0.00926 0.04948 -0.00973 0.04826 -0.01065 C 0.04704 -0.01158 0.04479 -0.01505 0.04357 -0.0169 C 0.04236 -0.01875 0.04184 -0.01852 0.04097 -0.02107 Z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 0.00533 C 0.05313 0.00278 0.05226 -0.00046 0.05139 -0.00578 C 0.05053 -0.01111 0.04914 -0.01944 0.04879 -0.02662 C 0.04844 -0.03379 0.04896 -0.04143 0.04931 -0.04884 C 0.04966 -0.05625 0.05 -0.06527 0.05087 -0.07176 C 0.05174 -0.07824 0.05313 -0.08449 0.05452 -0.08842 C 0.05591 -0.09236 0.05834 -0.09421 0.05973 -0.09537 C 0.06112 -0.09652 0.06146 -0.09745 0.06285 -0.09606 C 0.06424 -0.09467 0.06632 -0.09305 0.06806 -0.08703 C 0.0698 -0.08101 0.07257 -0.0699 0.07327 -0.06064 C 0.07396 -0.05139 0.07309 -0.04051 0.07275 -0.03148 C 0.0724 -0.02245 0.07205 -0.01226 0.07119 -0.00578 C 0.07032 0.0007 0.06858 0.00394 0.06754 0.00741 C 0.0665 0.01088 0.06546 0.01436 0.06441 0.01574 C 0.06337 0.01713 0.0625 0.01667 0.06129 0.01574 C 0.06007 0.01482 0.05782 0.01135 0.0566 0.00949 C 0.05539 0.00764 0.05487 0.00787 0.054 0.00533 Z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4491 C 0.09115 0.04236 0.09028 0.03912 0.08941 0.0338 C 0.08855 0.02847 0.08716 0.02014 0.08681 0.01296 C 0.08646 0.00579 0.08698 -0.00185 0.08733 -0.00926 C 0.08768 -0.01667 0.08803 -0.02569 0.08889 -0.03217 C 0.08976 -0.03866 0.09115 -0.04491 0.09254 -0.04884 C 0.09393 -0.05278 0.09636 -0.05463 0.09775 -0.05579 C 0.09914 -0.05694 0.09948 -0.05787 0.10087 -0.05648 C 0.10226 -0.05509 0.10434 -0.05347 0.10608 -0.04745 C 0.10782 -0.04143 0.11059 -0.03032 0.11129 -0.02106 C 0.11198 -0.0118 0.11112 -0.00092 0.11077 0.0081 C 0.11042 0.01713 0.11007 0.02732 0.10921 0.0338 C 0.10834 0.04028 0.1066 0.04352 0.10556 0.04699 C 0.10452 0.05046 0.10348 0.05394 0.10244 0.05533 C 0.10139 0.05671 0.10053 0.05625 0.09931 0.05533 C 0.09809 0.0544 0.09584 0.05093 0.09462 0.04908 C 0.09341 0.04722 0.09289 0.04746 0.09202 0.04491 Z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9195E-6 C 0.00747 2.69195E-6 0.01372 -0.03446 0.01372 -0.07655 C 0.01372 -0.11864 0.00747 -0.15264 -4.72222E-6 -0.15264 C -0.00746 -0.15264 -0.01319 -0.11864 -0.01319 -0.07655 C -0.01319 -0.03446 -0.00746 2.69195E-6 -4.72222E-6 2.69195E-6 Z " pathEditMode="relative" rAng="0" ptsTypes="fffff">
                                      <p:cBhvr>
                                        <p:cTn id="3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028E-7 L 0.12691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5" grpId="0" animBg="1"/>
      <p:bldP spid="184446" grpId="0" animBg="1"/>
      <p:bldP spid="184446" grpId="1" animBg="1"/>
      <p:bldP spid="184447" grpId="0" animBg="1"/>
      <p:bldP spid="184447" grpId="1" animBg="1"/>
      <p:bldP spid="184448" grpId="0" animBg="1"/>
      <p:bldP spid="184448" grpId="1" animBg="1"/>
      <p:bldP spid="184449" grpId="0" animBg="1"/>
      <p:bldP spid="1844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3" name="Rectangle 13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Bloch und Purcell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4470400" y="4570413"/>
            <a:ext cx="2292350" cy="295275"/>
            <a:chOff x="2765" y="2811"/>
            <a:chExt cx="1444" cy="186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2765" y="2830"/>
              <a:ext cx="703" cy="167"/>
              <a:chOff x="2792" y="2830"/>
              <a:chExt cx="703" cy="167"/>
            </a:xfrm>
          </p:grpSpPr>
          <p:sp>
            <p:nvSpPr>
              <p:cNvPr id="184439" name="Freeform 119"/>
              <p:cNvSpPr>
                <a:spLocks/>
              </p:cNvSpPr>
              <p:nvPr/>
            </p:nvSpPr>
            <p:spPr bwMode="auto">
              <a:xfrm>
                <a:off x="3075" y="2830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4440" name="Line 120"/>
              <p:cNvSpPr>
                <a:spLocks noChangeShapeType="1"/>
              </p:cNvSpPr>
              <p:nvPr/>
            </p:nvSpPr>
            <p:spPr bwMode="auto">
              <a:xfrm>
                <a:off x="2792" y="2951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3484" y="2811"/>
              <a:ext cx="725" cy="167"/>
              <a:chOff x="4167" y="2838"/>
              <a:chExt cx="725" cy="167"/>
            </a:xfrm>
          </p:grpSpPr>
          <p:sp>
            <p:nvSpPr>
              <p:cNvPr id="184442" name="Freeform 122"/>
              <p:cNvSpPr>
                <a:spLocks/>
              </p:cNvSpPr>
              <p:nvPr/>
            </p:nvSpPr>
            <p:spPr bwMode="auto">
              <a:xfrm>
                <a:off x="4167" y="2838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4443" name="Line 123"/>
              <p:cNvSpPr>
                <a:spLocks noChangeShapeType="1"/>
              </p:cNvSpPr>
              <p:nvPr/>
            </p:nvSpPr>
            <p:spPr bwMode="auto">
              <a:xfrm>
                <a:off x="4600" y="2898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sp>
        <p:nvSpPr>
          <p:cNvPr id="184445" name="Rectangle 125"/>
          <p:cNvSpPr>
            <a:spLocks noChangeArrowheads="1"/>
          </p:cNvSpPr>
          <p:nvPr/>
        </p:nvSpPr>
        <p:spPr bwMode="auto">
          <a:xfrm>
            <a:off x="5556250" y="4149725"/>
            <a:ext cx="1209675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4" name="Rectangle 124"/>
          <p:cNvSpPr>
            <a:spLocks noChangeArrowheads="1"/>
          </p:cNvSpPr>
          <p:nvPr/>
        </p:nvSpPr>
        <p:spPr bwMode="auto">
          <a:xfrm>
            <a:off x="5565775" y="4005263"/>
            <a:ext cx="1209675" cy="15192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84408" name="Picture 88" descr="bl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852488"/>
            <a:ext cx="1460500" cy="2060575"/>
          </a:xfrm>
          <a:noFill/>
          <a:ln/>
        </p:spPr>
      </p:pic>
      <p:pic>
        <p:nvPicPr>
          <p:cNvPr id="184410" name="Picture 90" descr="pur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5275" y="844550"/>
            <a:ext cx="1460500" cy="2060575"/>
          </a:xfrm>
          <a:noFill/>
          <a:ln/>
        </p:spPr>
      </p:pic>
      <p:sp>
        <p:nvSpPr>
          <p:cNvPr id="184413" name="Text Box 93"/>
          <p:cNvSpPr txBox="1">
            <a:spLocks noChangeArrowheads="1"/>
          </p:cNvSpPr>
          <p:nvPr/>
        </p:nvSpPr>
        <p:spPr bwMode="auto">
          <a:xfrm>
            <a:off x="1579563" y="3025775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Felix Bloch</a:t>
            </a:r>
          </a:p>
          <a:p>
            <a:r>
              <a:rPr lang="en-GB" b="1" dirty="0"/>
              <a:t>1905- 1983</a:t>
            </a:r>
          </a:p>
        </p:txBody>
      </p:sp>
      <p:sp>
        <p:nvSpPr>
          <p:cNvPr id="184414" name="Text Box 94"/>
          <p:cNvSpPr txBox="1">
            <a:spLocks noChangeArrowheads="1"/>
          </p:cNvSpPr>
          <p:nvPr/>
        </p:nvSpPr>
        <p:spPr bwMode="auto">
          <a:xfrm>
            <a:off x="5105400" y="2987675"/>
            <a:ext cx="2049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Edward Mills Purcell</a:t>
            </a:r>
          </a:p>
          <a:p>
            <a:r>
              <a:rPr lang="en-GB" b="1" dirty="0"/>
              <a:t>      1912- 1997</a:t>
            </a:r>
          </a:p>
        </p:txBody>
      </p:sp>
      <p:sp>
        <p:nvSpPr>
          <p:cNvPr id="184415" name="Text Box 95"/>
          <p:cNvSpPr txBox="1">
            <a:spLocks noChangeArrowheads="1"/>
          </p:cNvSpPr>
          <p:nvPr/>
        </p:nvSpPr>
        <p:spPr bwMode="auto">
          <a:xfrm>
            <a:off x="3276600" y="798513"/>
            <a:ext cx="1656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Nobel price </a:t>
            </a:r>
            <a:r>
              <a:rPr lang="en-GB" b="1" dirty="0"/>
              <a:t>1952</a:t>
            </a:r>
          </a:p>
        </p:txBody>
      </p:sp>
      <p:sp>
        <p:nvSpPr>
          <p:cNvPr id="184416" name="Oval 96"/>
          <p:cNvSpPr>
            <a:spLocks noChangeArrowheads="1"/>
          </p:cNvSpPr>
          <p:nvPr/>
        </p:nvSpPr>
        <p:spPr bwMode="auto">
          <a:xfrm>
            <a:off x="1489075" y="4416425"/>
            <a:ext cx="222250" cy="769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17" name="Oval 97"/>
          <p:cNvSpPr>
            <a:spLocks noChangeArrowheads="1"/>
          </p:cNvSpPr>
          <p:nvPr/>
        </p:nvSpPr>
        <p:spPr bwMode="auto">
          <a:xfrm>
            <a:off x="1868488" y="4685123"/>
            <a:ext cx="744537" cy="31108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 rot="16200000">
            <a:off x="1862138" y="4464050"/>
            <a:ext cx="719137" cy="722313"/>
            <a:chOff x="2416" y="2623"/>
            <a:chExt cx="453" cy="455"/>
          </a:xfrm>
        </p:grpSpPr>
        <p:sp>
          <p:nvSpPr>
            <p:cNvPr id="184418" name="Oval 98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4419" name="Line 99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4421" name="Text Box 101"/>
          <p:cNvSpPr txBox="1">
            <a:spLocks noChangeArrowheads="1"/>
          </p:cNvSpPr>
          <p:nvPr/>
        </p:nvSpPr>
        <p:spPr bwMode="auto">
          <a:xfrm>
            <a:off x="873125" y="5554663"/>
            <a:ext cx="3191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Classical </a:t>
            </a:r>
          </a:p>
          <a:p>
            <a:r>
              <a:rPr lang="en-GB" dirty="0" smtClean="0"/>
              <a:t>macroscopic magnetization vectors  </a:t>
            </a:r>
            <a:endParaRPr lang="en-GB" dirty="0"/>
          </a:p>
          <a:p>
            <a:r>
              <a:rPr lang="en-GB" dirty="0" smtClean="0"/>
              <a:t>Faraday induction</a:t>
            </a:r>
            <a:endParaRPr lang="en-GB" dirty="0"/>
          </a:p>
        </p:txBody>
      </p:sp>
      <p:sp>
        <p:nvSpPr>
          <p:cNvPr id="184422" name="Text Box 102"/>
          <p:cNvSpPr txBox="1">
            <a:spLocks noChangeArrowheads="1"/>
          </p:cNvSpPr>
          <p:nvPr/>
        </p:nvSpPr>
        <p:spPr bwMode="auto">
          <a:xfrm>
            <a:off x="4598988" y="5538788"/>
            <a:ext cx="260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Quantum mechanical </a:t>
            </a:r>
            <a:endParaRPr lang="en-GB" dirty="0"/>
          </a:p>
          <a:p>
            <a:r>
              <a:rPr lang="en-GB" dirty="0" smtClean="0"/>
              <a:t>Stimulated  (or spontaneous) </a:t>
            </a:r>
          </a:p>
          <a:p>
            <a:r>
              <a:rPr lang="en-GB" dirty="0" smtClean="0"/>
              <a:t>absorption and Emission </a:t>
            </a:r>
            <a:endParaRPr lang="en-GB" dirty="0"/>
          </a:p>
        </p:txBody>
      </p:sp>
      <p:sp>
        <p:nvSpPr>
          <p:cNvPr id="184423" name="Line 103"/>
          <p:cNvSpPr>
            <a:spLocks noChangeShapeType="1"/>
          </p:cNvSpPr>
          <p:nvPr/>
        </p:nvSpPr>
        <p:spPr bwMode="auto">
          <a:xfrm>
            <a:off x="5851525" y="4346575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84424" name="Line 104"/>
          <p:cNvSpPr>
            <a:spLocks noChangeShapeType="1"/>
          </p:cNvSpPr>
          <p:nvPr/>
        </p:nvSpPr>
        <p:spPr bwMode="auto">
          <a:xfrm flipV="1">
            <a:off x="5867400" y="5059363"/>
            <a:ext cx="50641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5745163" y="4814888"/>
            <a:ext cx="719137" cy="722312"/>
            <a:chOff x="2416" y="2623"/>
            <a:chExt cx="453" cy="455"/>
          </a:xfrm>
        </p:grpSpPr>
        <p:sp>
          <p:nvSpPr>
            <p:cNvPr id="184427" name="Oval 107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4428" name="Line 108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4446" name="Oval 126"/>
          <p:cNvSpPr>
            <a:spLocks noChangeArrowheads="1"/>
          </p:cNvSpPr>
          <p:nvPr/>
        </p:nvSpPr>
        <p:spPr bwMode="auto">
          <a:xfrm>
            <a:off x="1581150" y="51339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7" name="Oval 127"/>
          <p:cNvSpPr>
            <a:spLocks noChangeArrowheads="1"/>
          </p:cNvSpPr>
          <p:nvPr/>
        </p:nvSpPr>
        <p:spPr bwMode="auto">
          <a:xfrm>
            <a:off x="1133475" y="52101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8" name="Oval 128"/>
          <p:cNvSpPr>
            <a:spLocks noChangeArrowheads="1"/>
          </p:cNvSpPr>
          <p:nvPr/>
        </p:nvSpPr>
        <p:spPr bwMode="auto">
          <a:xfrm>
            <a:off x="1014413" y="5029200"/>
            <a:ext cx="52387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49" name="Oval 129"/>
          <p:cNvSpPr>
            <a:spLocks noChangeArrowheads="1"/>
          </p:cNvSpPr>
          <p:nvPr/>
        </p:nvSpPr>
        <p:spPr bwMode="auto">
          <a:xfrm>
            <a:off x="666750" y="4757738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84451" name="Picture 13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4452" name="Rectangle 132"/>
          <p:cNvSpPr>
            <a:spLocks noChangeArrowheads="1"/>
          </p:cNvSpPr>
          <p:nvPr/>
        </p:nvSpPr>
        <p:spPr bwMode="auto">
          <a:xfrm>
            <a:off x="346075" y="4271963"/>
            <a:ext cx="1025525" cy="129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1013382" y="716437"/>
            <a:ext cx="6631756" cy="332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By the middle of the 20th century, the quantum theories of</a:t>
            </a:r>
          </a:p>
          <a:p>
            <a:r>
              <a:rPr lang="en-US" dirty="0" smtClean="0"/>
              <a:t>matter and its interaction with radiation were well established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1). Thus with the discovery of NMR by Bloch and Purcell, a</a:t>
            </a:r>
          </a:p>
          <a:p>
            <a:r>
              <a:rPr lang="en-US" dirty="0" smtClean="0"/>
              <a:t>quantum explanation of the voltage present in a receiving coil</a:t>
            </a:r>
          </a:p>
          <a:p>
            <a:r>
              <a:rPr lang="en-US" dirty="0" smtClean="0"/>
              <a:t>was sought. However, such an explanation was not readily</a:t>
            </a:r>
          </a:p>
          <a:p>
            <a:r>
              <a:rPr lang="en-US" dirty="0" smtClean="0"/>
              <a:t>forthcoming. </a:t>
            </a:r>
            <a:r>
              <a:rPr lang="en-US" dirty="0" smtClean="0">
                <a:solidFill>
                  <a:srgbClr val="FF0000"/>
                </a:solidFill>
              </a:rPr>
              <a:t>Bloch had described his observations in terms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Faraday induction while Purcell saw his as absorption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emission of energy, and two initially had great difficulty believing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that they were observing the same phenomenon.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particular, describing the origins of the free induction decay</a:t>
            </a:r>
          </a:p>
          <a:p>
            <a:r>
              <a:rPr lang="en-US" dirty="0" smtClean="0"/>
              <a:t>caused significant problems, and as the proffered explanation</a:t>
            </a:r>
          </a:p>
          <a:p>
            <a:r>
              <a:rPr lang="en-US" dirty="0" smtClean="0"/>
              <a:t>of this phenomenon is still only well known to a handful of</a:t>
            </a:r>
          </a:p>
          <a:p>
            <a:r>
              <a:rPr lang="en-US" dirty="0" smtClean="0"/>
              <a:t>NMR physicists, we therefore begin by describing its origins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2180801" y="459962"/>
            <a:ext cx="283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D. I. </a:t>
            </a:r>
            <a:r>
              <a:rPr lang="en-US" b="1" dirty="0" err="1" smtClean="0"/>
              <a:t>Hoult</a:t>
            </a:r>
            <a:r>
              <a:rPr lang="en-US" b="1" dirty="0" smtClean="0"/>
              <a:t> and N. S. Ginsberg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995 C -0.00885 -0.0125 -0.00972 -0.01574 -0.01059 -0.02106 C -0.01145 -0.02639 -0.01284 -0.03472 -0.01319 -0.0419 C -0.01354 -0.04907 -0.01302 -0.05671 -0.01267 -0.06412 C -0.01232 -0.07153 -0.01197 -0.08055 -0.01111 -0.08703 C -0.01024 -0.09352 -0.00885 -0.09977 -0.00746 -0.1037 C -0.00607 -0.10764 -0.00364 -0.10949 -0.00225 -0.11065 C -0.00086 -0.1118 -0.00052 -0.11273 0.00087 -0.11134 C 0.00226 -0.10995 0.00434 -0.10833 0.00608 -0.10231 C 0.00782 -0.09629 0.01059 -0.08518 0.01129 -0.07592 C 0.01198 -0.06666 0.01112 -0.05578 0.01077 -0.04676 C 0.01042 -0.03773 0.01007 -0.02754 0.00921 -0.02106 C 0.00834 -0.01458 0.0066 -0.01134 0.00556 -0.00787 C 0.00452 -0.0044 0.00348 -0.00092 0.00244 0.00047 C 0.00139 0.00185 0.00053 0.00139 -0.00069 0.00047 C -0.00191 -0.00046 -0.00416 -0.00393 -0.00538 -0.00578 C -0.00659 -0.00764 -0.00711 -0.0074 -0.00798 -0.00995 Z " pathEditMode="relative" ptsTypes="aaaaaaaaaaaaaaaaa">
                                      <p:cBhvr>
                                        <p:cTn id="12" dur="2000" fill="hold"/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97 -0.02107 C 0.0401 -0.02362 0.03923 -0.02686 0.03836 -0.03218 C 0.0375 -0.0375 0.03611 -0.04584 0.03576 -0.05301 C 0.03541 -0.06019 0.03593 -0.06783 0.03628 -0.07524 C 0.03663 -0.08264 0.03698 -0.09167 0.03784 -0.09815 C 0.03871 -0.10463 0.0401 -0.11088 0.04149 -0.11482 C 0.04288 -0.11875 0.04531 -0.12061 0.0467 -0.12176 C 0.04809 -0.12292 0.04843 -0.12385 0.04982 -0.12246 C 0.05121 -0.12107 0.05329 -0.11945 0.05503 -0.11343 C 0.05677 -0.10741 0.05954 -0.0963 0.06024 -0.08704 C 0.06093 -0.07778 0.06007 -0.0669 0.05972 -0.05787 C 0.05937 -0.04885 0.05902 -0.03866 0.05816 -0.03218 C 0.05729 -0.0257 0.05555 -0.02246 0.05451 -0.01899 C 0.05347 -0.01551 0.05243 -0.01204 0.05139 -0.01065 C 0.05034 -0.00926 0.04948 -0.00973 0.04826 -0.01065 C 0.04704 -0.01158 0.04479 -0.01505 0.04357 -0.0169 C 0.04236 -0.01875 0.04184 -0.01852 0.04097 -0.02107 Z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 0.00533 C 0.05313 0.00278 0.05226 -0.00046 0.05139 -0.00578 C 0.05053 -0.01111 0.04914 -0.01944 0.04879 -0.02662 C 0.04844 -0.03379 0.04896 -0.04143 0.04931 -0.04884 C 0.04966 -0.05625 0.05 -0.06527 0.05087 -0.07176 C 0.05174 -0.07824 0.05313 -0.08449 0.05452 -0.08842 C 0.05591 -0.09236 0.05834 -0.09421 0.05973 -0.09537 C 0.06112 -0.09652 0.06146 -0.09745 0.06285 -0.09606 C 0.06424 -0.09467 0.06632 -0.09305 0.06806 -0.08703 C 0.0698 -0.08101 0.07257 -0.0699 0.07327 -0.06064 C 0.07396 -0.05139 0.07309 -0.04051 0.07275 -0.03148 C 0.0724 -0.02245 0.07205 -0.01226 0.07119 -0.00578 C 0.07032 0.0007 0.06858 0.00394 0.06754 0.00741 C 0.0665 0.01088 0.06546 0.01436 0.06441 0.01574 C 0.06337 0.01713 0.0625 0.01667 0.06129 0.01574 C 0.06007 0.01482 0.05782 0.01135 0.0566 0.00949 C 0.05539 0.00764 0.05487 0.00787 0.054 0.00533 Z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4491 C 0.09115 0.04236 0.09028 0.03912 0.08941 0.0338 C 0.08855 0.02847 0.08716 0.02014 0.08681 0.01296 C 0.08646 0.00579 0.08698 -0.00185 0.08733 -0.00926 C 0.08768 -0.01667 0.08803 -0.02569 0.08889 -0.03217 C 0.08976 -0.03866 0.09115 -0.04491 0.09254 -0.04884 C 0.09393 -0.05278 0.09636 -0.05463 0.09775 -0.05579 C 0.09914 -0.05694 0.09948 -0.05787 0.10087 -0.05648 C 0.10226 -0.05509 0.10434 -0.05347 0.10608 -0.04745 C 0.10782 -0.04143 0.11059 -0.03032 0.11129 -0.02106 C 0.11198 -0.0118 0.11112 -0.00092 0.11077 0.0081 C 0.11042 0.01713 0.11007 0.02732 0.10921 0.0338 C 0.10834 0.04028 0.1066 0.04352 0.10556 0.04699 C 0.10452 0.05046 0.10348 0.05394 0.10244 0.05533 C 0.10139 0.05671 0.10053 0.05625 0.09931 0.05533 C 0.09809 0.0544 0.09584 0.05093 0.09462 0.04908 C 0.09341 0.04722 0.09289 0.04746 0.09202 0.04491 Z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9195E-6 C 0.00747 2.69195E-6 0.01372 -0.03446 0.01372 -0.07655 C 0.01372 -0.11864 0.00747 -0.15264 -4.72222E-6 -0.15264 C -0.00746 -0.15264 -0.01319 -0.11864 -0.01319 -0.07655 C -0.01319 -0.03446 -0.00746 2.69195E-6 -4.72222E-6 2.69195E-6 Z " pathEditMode="relative" rAng="0" ptsTypes="fffff">
                                      <p:cBhvr>
                                        <p:cTn id="3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028E-7 L 0.12691 -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5" grpId="0" animBg="1"/>
      <p:bldP spid="184446" grpId="0" animBg="1"/>
      <p:bldP spid="184446" grpId="1" animBg="1"/>
      <p:bldP spid="184447" grpId="0" animBg="1"/>
      <p:bldP spid="184447" grpId="1" animBg="1"/>
      <p:bldP spid="184448" grpId="0" animBg="1"/>
      <p:bldP spid="184448" grpId="1" animBg="1"/>
      <p:bldP spid="184449" grpId="0" animBg="1"/>
      <p:bldP spid="184449" grpId="1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Klassisch vs. quantenmechanisch</a:t>
            </a:r>
          </a:p>
        </p:txBody>
      </p:sp>
      <p:pic>
        <p:nvPicPr>
          <p:cNvPr id="221188" name="Picture 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0" y="6858000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3"/>
          <a:srcRect l="10957" t="27907" r="940" b="26106"/>
          <a:stretch>
            <a:fillRect/>
          </a:stretch>
        </p:blipFill>
        <p:spPr bwMode="auto">
          <a:xfrm>
            <a:off x="4525963" y="717550"/>
            <a:ext cx="461803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1" name="Picture 7"/>
          <p:cNvPicPr>
            <a:picLocks noChangeAspect="1" noChangeArrowheads="1"/>
          </p:cNvPicPr>
          <p:nvPr/>
        </p:nvPicPr>
        <p:blipFill>
          <a:blip r:embed="rId4"/>
          <a:srcRect l="12584" t="9258" r="10197" b="6654"/>
          <a:stretch>
            <a:fillRect/>
          </a:stretch>
        </p:blipFill>
        <p:spPr bwMode="auto">
          <a:xfrm>
            <a:off x="1098550" y="2025650"/>
            <a:ext cx="67802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2" name="Picture 8"/>
          <p:cNvPicPr>
            <a:picLocks noChangeAspect="1" noChangeArrowheads="1"/>
          </p:cNvPicPr>
          <p:nvPr/>
        </p:nvPicPr>
        <p:blipFill>
          <a:blip r:embed="rId5"/>
          <a:srcRect l="7422" t="32552" r="12891" b="25781"/>
          <a:stretch>
            <a:fillRect/>
          </a:stretch>
        </p:blipFill>
        <p:spPr bwMode="auto">
          <a:xfrm>
            <a:off x="0" y="742950"/>
            <a:ext cx="4400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7658100" y="5210175"/>
            <a:ext cx="0" cy="666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4324350" y="5219700"/>
            <a:ext cx="0" cy="666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QM for Ensembles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             </a:t>
            </a:r>
            <a:r>
              <a:rPr lang="en-US" b="1" dirty="0" smtClean="0"/>
              <a:t>  :    Wave functions as linear combination of    </a:t>
            </a:r>
            <a:r>
              <a:rPr lang="de-DE" b="1" dirty="0" smtClean="0">
                <a:latin typeface="Symbol" pitchFamily="18" charset="2"/>
              </a:rPr>
              <a:t>a, b     F  =   a + b </a:t>
            </a: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0" y="10473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State evolution during exp.   </a:t>
            </a:r>
            <a:r>
              <a:rPr lang="en-US" b="1" dirty="0" smtClean="0"/>
              <a:t>:    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/>
              <a:t>= 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 </a:t>
            </a:r>
            <a:r>
              <a:rPr lang="en-US" sz="1800" b="1" dirty="0" smtClean="0">
                <a:latin typeface="MT Extra" pitchFamily="18" charset="2"/>
              </a:rPr>
              <a:t>h </a:t>
            </a:r>
            <a:r>
              <a:rPr lang="en-US" b="1" i="1" dirty="0" smtClean="0">
                <a:latin typeface="+mj-lt"/>
              </a:rPr>
              <a:t>H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+mj-lt"/>
              </a:rPr>
              <a:t>      solve for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2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2     </a:t>
            </a:r>
            <a:r>
              <a:rPr lang="en-US" b="1" dirty="0" smtClean="0">
                <a:latin typeface="+mj-lt"/>
              </a:rPr>
              <a:t>…..</a:t>
            </a:r>
            <a:endParaRPr lang="en-US" b="1" dirty="0" smtClean="0"/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0" y="1928658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Determine initial ensemble state     </a:t>
            </a:r>
            <a:r>
              <a:rPr lang="en-US" b="1" dirty="0" smtClean="0"/>
              <a:t>:    Probability(</a:t>
            </a:r>
            <a:r>
              <a:rPr lang="de-DE" sz="1400" b="1" dirty="0" smtClean="0">
                <a:latin typeface="Symbol" pitchFamily="18" charset="2"/>
              </a:rPr>
              <a:t>a)</a:t>
            </a:r>
            <a:r>
              <a:rPr lang="de-DE" b="1" dirty="0" smtClean="0">
                <a:latin typeface="Symbol" pitchFamily="18" charset="2"/>
              </a:rPr>
              <a:t>  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 =  a , 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)   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 =  b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153595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states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/>
              <a:t>) =  &lt;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r>
              <a:rPr lang="en-US" b="1" dirty="0" smtClean="0">
                <a:latin typeface="Symbol" pitchFamily="18" charset="2"/>
              </a:rPr>
              <a:t> 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>
                <a:latin typeface="Symbol" pitchFamily="18" charset="2"/>
              </a:rPr>
              <a:t>&gt;       ,  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en-US" b="1" dirty="0" smtClean="0"/>
              <a:t>)  =  &lt;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n-lt"/>
              </a:rPr>
              <a:t>I</a:t>
            </a:r>
            <a:r>
              <a:rPr lang="en-US" b="1" baseline="-25000" dirty="0" smtClean="0">
                <a:latin typeface="+mn-lt"/>
              </a:rPr>
              <a:t>x</a:t>
            </a:r>
            <a:r>
              <a:rPr lang="en-US" b="1" dirty="0" smtClean="0">
                <a:latin typeface="Symbol" pitchFamily="18" charset="2"/>
              </a:rPr>
              <a:t>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baseline="-25000" dirty="0" smtClean="0">
                <a:latin typeface="Symbol" pitchFamily="18" charset="2"/>
              </a:rPr>
              <a:t>b</a:t>
            </a:r>
            <a:r>
              <a:rPr lang="en-US" b="1" dirty="0" smtClean="0">
                <a:latin typeface="Symbol" pitchFamily="18" charset="2"/>
              </a:rPr>
              <a:t>&gt;</a:t>
            </a:r>
            <a:endParaRPr lang="en-US" b="1" dirty="0" smtClean="0"/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0" y="240274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Calculate ensemble average              </a:t>
            </a:r>
            <a:r>
              <a:rPr lang="en-US" b="1" dirty="0" smtClean="0"/>
              <a:t>:M </a:t>
            </a:r>
            <a:r>
              <a:rPr lang="en-US" b="1" baseline="-25000" dirty="0" smtClean="0"/>
              <a:t>x  </a:t>
            </a:r>
            <a:r>
              <a:rPr lang="en-US" b="1" dirty="0" smtClean="0"/>
              <a:t>=  Probability(</a:t>
            </a:r>
            <a:r>
              <a:rPr lang="de-DE" sz="1400" b="1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/>
              <a:t>)  +  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en-US" b="1" dirty="0" smtClean="0"/>
              <a:t>)  </a:t>
            </a: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262468" y="2798680"/>
            <a:ext cx="22527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</a:rPr>
              <a:t>Example 1D NMR 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305418" y="3205738"/>
            <a:ext cx="6598629" cy="802833"/>
            <a:chOff x="305418" y="3205738"/>
            <a:chExt cx="6598629" cy="802833"/>
          </a:xfrm>
        </p:grpSpPr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32317" y="3962852"/>
              <a:ext cx="6350370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1371924" y="3515549"/>
              <a:ext cx="946055" cy="4349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auto">
            <a:xfrm>
              <a:off x="1536445" y="3237366"/>
              <a:ext cx="4333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4374213" y="3205738"/>
              <a:ext cx="10207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38" name="Text Box 67"/>
            <p:cNvSpPr txBox="1">
              <a:spLocks noChangeArrowheads="1"/>
            </p:cNvSpPr>
            <p:nvPr/>
          </p:nvSpPr>
          <p:spPr bwMode="auto">
            <a:xfrm>
              <a:off x="2477255" y="3562907"/>
              <a:ext cx="14079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 (</a:t>
              </a:r>
              <a:r>
                <a:rPr lang="de-DE" sz="1400" b="1" dirty="0" err="1" smtClean="0">
                  <a:latin typeface="Symbol" charset="2"/>
                  <a:cs typeface="Symbol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</a:t>
              </a:r>
              <a:r>
                <a:rPr lang="en-US" sz="1400" b="1" dirty="0" smtClean="0"/>
                <a:t>increments)</a:t>
              </a:r>
              <a:endParaRPr lang="en-US" sz="1400" b="1" dirty="0"/>
            </a:p>
          </p:txBody>
        </p:sp>
        <p:sp>
          <p:nvSpPr>
            <p:cNvPr id="52" name="Text Box 66"/>
            <p:cNvSpPr txBox="1">
              <a:spLocks noChangeArrowheads="1"/>
            </p:cNvSpPr>
            <p:nvPr/>
          </p:nvSpPr>
          <p:spPr bwMode="auto">
            <a:xfrm>
              <a:off x="305418" y="3501633"/>
              <a:ext cx="10573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Initial state</a:t>
              </a:r>
              <a:endParaRPr lang="en-US" sz="1400" b="1" dirty="0"/>
            </a:p>
          </p:txBody>
        </p:sp>
        <p:sp>
          <p:nvSpPr>
            <p:cNvPr id="53" name="Text Box 66"/>
            <p:cNvSpPr txBox="1">
              <a:spLocks noChangeArrowheads="1"/>
            </p:cNvSpPr>
            <p:nvPr/>
          </p:nvSpPr>
          <p:spPr bwMode="auto">
            <a:xfrm>
              <a:off x="1501397" y="3513962"/>
              <a:ext cx="5966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pulse</a:t>
              </a:r>
              <a:endParaRPr lang="en-US" sz="1400" b="1" dirty="0"/>
            </a:p>
          </p:txBody>
        </p:sp>
        <p:sp>
          <p:nvSpPr>
            <p:cNvPr id="54" name="Text Box 66"/>
            <p:cNvSpPr txBox="1">
              <a:spLocks noChangeArrowheads="1"/>
            </p:cNvSpPr>
            <p:nvPr/>
          </p:nvSpPr>
          <p:spPr bwMode="auto">
            <a:xfrm>
              <a:off x="6014060" y="3661910"/>
              <a:ext cx="8899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detection</a:t>
              </a:r>
              <a:endParaRPr lang="en-US" sz="1400" b="1" dirty="0"/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683028" y="4073340"/>
            <a:ext cx="8460972" cy="1115011"/>
            <a:chOff x="683028" y="4073340"/>
            <a:chExt cx="8460972" cy="1115011"/>
          </a:xfrm>
        </p:grpSpPr>
        <p:sp>
          <p:nvSpPr>
            <p:cNvPr id="40" name="Text Box 67"/>
            <p:cNvSpPr txBox="1">
              <a:spLocks noChangeArrowheads="1"/>
            </p:cNvSpPr>
            <p:nvPr/>
          </p:nvSpPr>
          <p:spPr bwMode="auto">
            <a:xfrm>
              <a:off x="683028" y="4073340"/>
              <a:ext cx="3000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a </a:t>
              </a:r>
              <a:endParaRPr lang="en-US" sz="1400" b="1" dirty="0"/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auto">
            <a:xfrm>
              <a:off x="1225534" y="4073340"/>
              <a:ext cx="10322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1/Ö2 (a+ b) </a:t>
              </a:r>
              <a:endParaRPr lang="en-US" sz="1400" b="1" dirty="0"/>
            </a:p>
          </p:txBody>
        </p:sp>
        <p:sp>
          <p:nvSpPr>
            <p:cNvPr id="50" name="Text Box 67"/>
            <p:cNvSpPr txBox="1">
              <a:spLocks noChangeArrowheads="1"/>
            </p:cNvSpPr>
            <p:nvPr/>
          </p:nvSpPr>
          <p:spPr bwMode="auto">
            <a:xfrm>
              <a:off x="2470831" y="4073340"/>
              <a:ext cx="3566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a  +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b) </a:t>
              </a:r>
              <a:endParaRPr lang="en-US" sz="1400" b="1" dirty="0"/>
            </a:p>
          </p:txBody>
        </p:sp>
        <p:sp>
          <p:nvSpPr>
            <p:cNvPr id="55" name="Text Box 67"/>
            <p:cNvSpPr txBox="1">
              <a:spLocks noChangeArrowheads="1"/>
            </p:cNvSpPr>
            <p:nvPr/>
          </p:nvSpPr>
          <p:spPr bwMode="auto">
            <a:xfrm>
              <a:off x="5577911" y="4073340"/>
              <a:ext cx="3566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   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  &lt; a </a:t>
              </a:r>
              <a:r>
                <a:rPr lang="de-DE" sz="1400" b="1" dirty="0" err="1" smtClean="0">
                  <a:latin typeface="+mj-lt"/>
                </a:rPr>
                <a:t>I</a:t>
              </a:r>
              <a:r>
                <a:rPr lang="de-DE" sz="1400" b="1" baseline="-25000" dirty="0" err="1" smtClean="0">
                  <a:latin typeface="+mj-lt"/>
                </a:rPr>
                <a:t>x</a:t>
              </a:r>
              <a:r>
                <a:rPr lang="de-DE" sz="1400" b="1" dirty="0" smtClean="0">
                  <a:latin typeface="Symbol" pitchFamily="18" charset="2"/>
                </a:rPr>
                <a:t> a &gt;</a:t>
              </a:r>
            </a:p>
            <a:p>
              <a:r>
                <a:rPr lang="de-DE" sz="1400" b="1" dirty="0" smtClean="0">
                  <a:latin typeface="Symbol" pitchFamily="18" charset="2"/>
                </a:rPr>
                <a:t>       +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  &lt; b  </a:t>
              </a:r>
              <a:r>
                <a:rPr lang="de-DE" sz="1400" b="1" dirty="0" err="1" smtClean="0">
                  <a:latin typeface="+mn-lt"/>
                </a:rPr>
                <a:t>I</a:t>
              </a:r>
              <a:r>
                <a:rPr lang="de-DE" sz="1400" b="1" baseline="-25000" dirty="0" err="1" smtClean="0">
                  <a:latin typeface="+mn-lt"/>
                </a:rPr>
                <a:t>x</a:t>
              </a:r>
              <a:r>
                <a:rPr lang="de-DE" sz="1400" b="1" dirty="0" smtClean="0">
                  <a:latin typeface="Symbol" pitchFamily="18" charset="2"/>
                </a:rPr>
                <a:t> b&gt;   ) </a:t>
              </a:r>
              <a:endParaRPr lang="en-US" sz="1400" b="1" dirty="0"/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5577911" y="4665131"/>
              <a:ext cx="3566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= 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   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   1/2  </a:t>
              </a:r>
            </a:p>
            <a:p>
              <a:r>
                <a:rPr lang="de-DE" sz="1400" b="1" dirty="0" smtClean="0">
                  <a:latin typeface="Symbol" pitchFamily="18" charset="2"/>
                </a:rPr>
                <a:t>          +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 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  -1/2   ) </a:t>
              </a:r>
              <a:endParaRPr lang="en-US" sz="1400" b="1" dirty="0"/>
            </a:p>
          </p:txBody>
        </p:sp>
      </p:grpSp>
      <p:grpSp>
        <p:nvGrpSpPr>
          <p:cNvPr id="68" name="Gruppierung 67"/>
          <p:cNvGrpSpPr/>
          <p:nvPr/>
        </p:nvGrpSpPr>
        <p:grpSpPr>
          <a:xfrm>
            <a:off x="683028" y="5249829"/>
            <a:ext cx="8460972" cy="1053367"/>
            <a:chOff x="683028" y="5249829"/>
            <a:chExt cx="8460972" cy="1053367"/>
          </a:xfrm>
        </p:grpSpPr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683028" y="5249829"/>
              <a:ext cx="2872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b </a:t>
              </a:r>
              <a:endParaRPr lang="en-US" sz="1400" b="1" dirty="0"/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1225534" y="5249829"/>
              <a:ext cx="11220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-1/Ö2 (a+ b) </a:t>
              </a:r>
              <a:endParaRPr lang="en-US" sz="1400" b="1" dirty="0"/>
            </a:p>
          </p:txBody>
        </p:sp>
        <p:sp>
          <p:nvSpPr>
            <p:cNvPr id="59" name="Text Box 67"/>
            <p:cNvSpPr txBox="1">
              <a:spLocks noChangeArrowheads="1"/>
            </p:cNvSpPr>
            <p:nvPr/>
          </p:nvSpPr>
          <p:spPr bwMode="auto">
            <a:xfrm>
              <a:off x="2409182" y="5262158"/>
              <a:ext cx="35660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-1/Ö2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a  +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b) </a:t>
              </a:r>
              <a:endParaRPr lang="en-US" sz="1400" b="1" dirty="0"/>
            </a:p>
          </p:txBody>
        </p:sp>
        <p:sp>
          <p:nvSpPr>
            <p:cNvPr id="60" name="Text Box 67"/>
            <p:cNvSpPr txBox="1">
              <a:spLocks noChangeArrowheads="1"/>
            </p:cNvSpPr>
            <p:nvPr/>
          </p:nvSpPr>
          <p:spPr bwMode="auto">
            <a:xfrm>
              <a:off x="5577911" y="5249829"/>
              <a:ext cx="3566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-1/Ö2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   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  &lt; a </a:t>
              </a:r>
              <a:r>
                <a:rPr lang="de-DE" sz="1400" b="1" dirty="0" err="1" smtClean="0">
                  <a:latin typeface="+mj-lt"/>
                </a:rPr>
                <a:t>I</a:t>
              </a:r>
              <a:r>
                <a:rPr lang="de-DE" sz="1400" b="1" baseline="-25000" dirty="0" err="1" smtClean="0">
                  <a:latin typeface="+mj-lt"/>
                </a:rPr>
                <a:t>x</a:t>
              </a:r>
              <a:r>
                <a:rPr lang="de-DE" sz="1400" b="1" dirty="0" smtClean="0">
                  <a:latin typeface="Symbol" pitchFamily="18" charset="2"/>
                </a:rPr>
                <a:t> a &gt;</a:t>
              </a:r>
            </a:p>
            <a:p>
              <a:r>
                <a:rPr lang="de-DE" sz="1400" b="1" dirty="0" smtClean="0">
                  <a:latin typeface="Symbol" pitchFamily="18" charset="2"/>
                </a:rPr>
                <a:t>       +  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  &lt; b  </a:t>
              </a:r>
              <a:r>
                <a:rPr lang="de-DE" sz="1400" b="1" dirty="0" err="1" smtClean="0">
                  <a:latin typeface="+mn-lt"/>
                </a:rPr>
                <a:t>I</a:t>
              </a:r>
              <a:r>
                <a:rPr lang="de-DE" sz="1400" b="1" baseline="-25000" dirty="0" err="1" smtClean="0">
                  <a:latin typeface="+mn-lt"/>
                </a:rPr>
                <a:t>x</a:t>
              </a:r>
              <a:r>
                <a:rPr lang="de-DE" sz="1400" b="1" dirty="0" smtClean="0">
                  <a:latin typeface="Symbol" pitchFamily="18" charset="2"/>
                </a:rPr>
                <a:t> b&gt;   ) </a:t>
              </a:r>
              <a:endParaRPr lang="en-US" sz="1400" b="1" dirty="0"/>
            </a:p>
          </p:txBody>
        </p:sp>
        <p:sp>
          <p:nvSpPr>
            <p:cNvPr id="61" name="Text Box 67"/>
            <p:cNvSpPr txBox="1">
              <a:spLocks noChangeArrowheads="1"/>
            </p:cNvSpPr>
            <p:nvPr/>
          </p:nvSpPr>
          <p:spPr bwMode="auto">
            <a:xfrm>
              <a:off x="5577911" y="5779976"/>
              <a:ext cx="3566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b="1" dirty="0" smtClean="0">
                  <a:latin typeface="Symbol" pitchFamily="18" charset="2"/>
                </a:rPr>
                <a:t>= -1/Ö2 (</a:t>
              </a:r>
              <a:r>
                <a:rPr lang="de-DE" sz="1400" b="1" dirty="0" smtClean="0">
                  <a:latin typeface="+mn-lt"/>
                </a:rPr>
                <a:t>exp </a:t>
              </a:r>
              <a:r>
                <a:rPr lang="de-DE" sz="1400" b="1" dirty="0" smtClean="0">
                  <a:latin typeface="Symbol" pitchFamily="18" charset="2"/>
                </a:rPr>
                <a:t>(   </a:t>
              </a:r>
              <a:r>
                <a:rPr lang="de-DE" sz="1400" b="1" dirty="0" smtClean="0">
                  <a:latin typeface="+mn-lt"/>
                </a:rPr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>
                  <a:latin typeface="+mn-lt"/>
                </a:rPr>
                <a:t>t</a:t>
              </a:r>
              <a:r>
                <a:rPr lang="de-DE" sz="1400" b="1" dirty="0" smtClean="0">
                  <a:latin typeface="Symbol" pitchFamily="18" charset="2"/>
                </a:rPr>
                <a:t>)    1/2  </a:t>
              </a:r>
            </a:p>
            <a:p>
              <a:r>
                <a:rPr lang="de-DE" sz="1400" b="1" dirty="0" smtClean="0">
                  <a:latin typeface="Symbol" pitchFamily="18" charset="2"/>
                </a:rPr>
                <a:t>          +  </a:t>
              </a:r>
              <a:r>
                <a:rPr lang="de-DE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(- 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  -1/2   ) </a:t>
              </a:r>
              <a:endParaRPr lang="en-US" sz="1400" b="1" dirty="0"/>
            </a:p>
          </p:txBody>
        </p:sp>
      </p:grpSp>
      <p:grpSp>
        <p:nvGrpSpPr>
          <p:cNvPr id="69" name="Gruppierung 68"/>
          <p:cNvGrpSpPr/>
          <p:nvPr/>
        </p:nvGrpSpPr>
        <p:grpSpPr>
          <a:xfrm>
            <a:off x="0" y="4480197"/>
            <a:ext cx="9382617" cy="2224005"/>
            <a:chOff x="0" y="4480197"/>
            <a:chExt cx="9382617" cy="2224005"/>
          </a:xfrm>
        </p:grpSpPr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448764" y="4480197"/>
              <a:ext cx="21504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+mn-lt"/>
                </a:rPr>
                <a:t>P</a:t>
              </a:r>
              <a:r>
                <a:rPr lang="de-DE" sz="1400" b="1" dirty="0" smtClean="0">
                  <a:latin typeface="Symbol" pitchFamily="18" charset="2"/>
                </a:rPr>
                <a:t> (a)  = 0.49999  : ( = )  -1 </a:t>
              </a:r>
              <a:endParaRPr lang="en-US" sz="1400" b="1" dirty="0"/>
            </a:p>
          </p:txBody>
        </p:sp>
        <p:sp>
          <p:nvSpPr>
            <p:cNvPr id="63" name="Text Box 67"/>
            <p:cNvSpPr txBox="1">
              <a:spLocks noChangeArrowheads="1"/>
            </p:cNvSpPr>
            <p:nvPr/>
          </p:nvSpPr>
          <p:spPr bwMode="auto">
            <a:xfrm>
              <a:off x="448763" y="5639121"/>
              <a:ext cx="21893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+mn-lt"/>
                </a:rPr>
                <a:t>P</a:t>
              </a:r>
              <a:r>
                <a:rPr lang="de-DE" sz="1400" b="1" dirty="0" smtClean="0">
                  <a:latin typeface="Symbol" pitchFamily="18" charset="2"/>
                </a:rPr>
                <a:t> (b)  = 0.50001   : ( = )  +1 </a:t>
              </a:r>
              <a:endParaRPr lang="en-US" sz="1400" b="1" dirty="0"/>
            </a:p>
          </p:txBody>
        </p:sp>
        <p:sp>
          <p:nvSpPr>
            <p:cNvPr id="64" name="Text Box 67"/>
            <p:cNvSpPr txBox="1">
              <a:spLocks noChangeArrowheads="1"/>
            </p:cNvSpPr>
            <p:nvPr/>
          </p:nvSpPr>
          <p:spPr bwMode="auto">
            <a:xfrm>
              <a:off x="0" y="6396425"/>
              <a:ext cx="93826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P</a:t>
              </a:r>
              <a:r>
                <a:rPr lang="en-GB" sz="1400" b="1" dirty="0" smtClean="0">
                  <a:latin typeface="Symbol" pitchFamily="18" charset="2"/>
                </a:rPr>
                <a:t> (a)  1/Ö2  (1/2 </a:t>
              </a:r>
              <a:r>
                <a:rPr lang="en-GB" sz="1400" b="1" dirty="0" smtClean="0">
                  <a:latin typeface="+mn-lt"/>
                </a:rPr>
                <a:t>exp </a:t>
              </a:r>
              <a:r>
                <a:rPr lang="en-GB" sz="1400" b="1" dirty="0" smtClean="0">
                  <a:latin typeface="Symbol" pitchFamily="18" charset="2"/>
                </a:rPr>
                <a:t>( </a:t>
              </a:r>
              <a:r>
                <a:rPr lang="en-GB" sz="1400" b="1" dirty="0" smtClean="0">
                  <a:latin typeface="+mn-lt"/>
                </a:rPr>
                <a:t>i</a:t>
              </a:r>
              <a:r>
                <a:rPr lang="en-GB" sz="1400" b="1" dirty="0" smtClean="0">
                  <a:latin typeface="Symbol" pitchFamily="18" charset="2"/>
                </a:rPr>
                <a:t> w/2 </a:t>
              </a:r>
              <a:r>
                <a:rPr lang="en-GB" sz="1400" b="1" dirty="0" smtClean="0">
                  <a:latin typeface="+mn-lt"/>
                </a:rPr>
                <a:t>t</a:t>
              </a:r>
              <a:r>
                <a:rPr lang="en-GB" sz="1400" b="1" dirty="0" smtClean="0">
                  <a:latin typeface="Symbol" pitchFamily="18" charset="2"/>
                </a:rPr>
                <a:t>) +  -1/2  </a:t>
              </a:r>
              <a:r>
                <a:rPr lang="en-GB" sz="1400" b="1" dirty="0" smtClean="0"/>
                <a:t>exp  </a:t>
              </a:r>
              <a:r>
                <a:rPr lang="en-GB" sz="1400" b="1" dirty="0" smtClean="0">
                  <a:latin typeface="Symbol" pitchFamily="18" charset="2"/>
                </a:rPr>
                <a:t>(- </a:t>
              </a:r>
              <a:r>
                <a:rPr lang="en-GB" sz="1400" b="1" dirty="0" smtClean="0"/>
                <a:t>i</a:t>
              </a:r>
              <a:r>
                <a:rPr lang="en-GB" sz="1400" b="1" dirty="0" smtClean="0">
                  <a:latin typeface="Symbol" pitchFamily="18" charset="2"/>
                </a:rPr>
                <a:t> w/2 </a:t>
              </a:r>
              <a:r>
                <a:rPr lang="en-GB" sz="1400" b="1" dirty="0" smtClean="0"/>
                <a:t>t</a:t>
              </a:r>
              <a:r>
                <a:rPr lang="en-GB" sz="1400" b="1" dirty="0" smtClean="0">
                  <a:latin typeface="Symbol" pitchFamily="18" charset="2"/>
                </a:rPr>
                <a:t>))  +  - </a:t>
              </a:r>
              <a:r>
                <a:rPr lang="en-GB" sz="1400" b="1" dirty="0" smtClean="0"/>
                <a:t>P</a:t>
              </a:r>
              <a:r>
                <a:rPr lang="en-GB" sz="1400" b="1" dirty="0" smtClean="0">
                  <a:latin typeface="Symbol" pitchFamily="18" charset="2"/>
                </a:rPr>
                <a:t> (b) 1/Ö2 (1/2 </a:t>
              </a:r>
              <a:r>
                <a:rPr lang="en-GB" sz="1400" b="1" dirty="0" smtClean="0"/>
                <a:t>exp </a:t>
              </a:r>
              <a:r>
                <a:rPr lang="de-DE" sz="1400" b="1" dirty="0" smtClean="0">
                  <a:latin typeface="Symbol" pitchFamily="18" charset="2"/>
                </a:rPr>
                <a:t>( 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  -1/2  </a:t>
              </a:r>
              <a:r>
                <a:rPr lang="de-DE" sz="1400" b="1" dirty="0" err="1" smtClean="0"/>
                <a:t>exp</a:t>
              </a:r>
              <a:r>
                <a:rPr lang="de-DE" sz="1400" b="1" dirty="0" smtClean="0"/>
                <a:t> </a:t>
              </a:r>
              <a:r>
                <a:rPr lang="de-DE" sz="1400" b="1" dirty="0" smtClean="0">
                  <a:latin typeface="Symbol" pitchFamily="18" charset="2"/>
                </a:rPr>
                <a:t>(- </a:t>
              </a:r>
              <a:r>
                <a:rPr lang="de-DE" sz="1400" b="1" dirty="0" smtClean="0"/>
                <a:t>i</a:t>
              </a:r>
              <a:r>
                <a:rPr lang="de-DE" sz="1400" b="1" dirty="0" smtClean="0">
                  <a:latin typeface="Symbol" pitchFamily="18" charset="2"/>
                </a:rPr>
                <a:t> w/2 </a:t>
              </a:r>
              <a:r>
                <a:rPr lang="de-DE" sz="1400" b="1" dirty="0" smtClean="0"/>
                <a:t>t</a:t>
              </a:r>
              <a:r>
                <a:rPr lang="de-DE" sz="1400" b="1" dirty="0" smtClean="0">
                  <a:latin typeface="Symbol" pitchFamily="18" charset="2"/>
                </a:rPr>
                <a:t>))        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QM for Ensembles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             </a:t>
            </a:r>
            <a:r>
              <a:rPr lang="en-US" b="1" dirty="0" smtClean="0"/>
              <a:t>  :    Wave functions as linear combination of    </a:t>
            </a:r>
            <a:r>
              <a:rPr lang="de-DE" b="1" dirty="0" smtClean="0">
                <a:latin typeface="Symbol" pitchFamily="18" charset="2"/>
              </a:rPr>
              <a:t>a, b     F  =   a + b </a:t>
            </a: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0" y="10473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State evolution during exp.   </a:t>
            </a:r>
            <a:r>
              <a:rPr lang="en-US" b="1" dirty="0" smtClean="0"/>
              <a:t>:    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/>
              <a:t>= 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 </a:t>
            </a:r>
            <a:r>
              <a:rPr lang="en-US" sz="1800" b="1" dirty="0" smtClean="0">
                <a:latin typeface="MT Extra" pitchFamily="18" charset="2"/>
              </a:rPr>
              <a:t>h </a:t>
            </a:r>
            <a:r>
              <a:rPr lang="en-US" b="1" i="1" dirty="0" err="1" smtClean="0">
                <a:latin typeface="+mj-lt"/>
              </a:rPr>
              <a:t>H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+mj-lt"/>
              </a:rPr>
              <a:t>      solve for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2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2     </a:t>
            </a:r>
            <a:r>
              <a:rPr lang="en-US" b="1" dirty="0" smtClean="0">
                <a:latin typeface="+mj-lt"/>
              </a:rPr>
              <a:t>…..</a:t>
            </a:r>
            <a:endParaRPr lang="en-US" b="1" dirty="0" smtClean="0"/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0" y="1928658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Determine initial ensemble state     </a:t>
            </a:r>
            <a:r>
              <a:rPr lang="en-US" b="1" dirty="0" smtClean="0"/>
              <a:t>:    Probability(</a:t>
            </a:r>
            <a:r>
              <a:rPr lang="de-DE" sz="1400" b="1" dirty="0" smtClean="0">
                <a:latin typeface="Symbol" pitchFamily="18" charset="2"/>
              </a:rPr>
              <a:t>a)</a:t>
            </a:r>
            <a:r>
              <a:rPr lang="de-DE" b="1" dirty="0" smtClean="0">
                <a:latin typeface="Symbol" pitchFamily="18" charset="2"/>
              </a:rPr>
              <a:t>  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 =  a , 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)   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 =  b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153595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states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/>
              <a:t>) =  &lt;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r>
              <a:rPr lang="en-US" b="1" dirty="0" smtClean="0">
                <a:latin typeface="Symbol" pitchFamily="18" charset="2"/>
              </a:rPr>
              <a:t> 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>
                <a:latin typeface="Symbol" pitchFamily="18" charset="2"/>
              </a:rPr>
              <a:t>&gt;       ,  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en-US" b="1" dirty="0" smtClean="0"/>
              <a:t>)  =  &lt;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n-lt"/>
              </a:rPr>
              <a:t>I</a:t>
            </a:r>
            <a:r>
              <a:rPr lang="en-US" b="1" baseline="-25000" dirty="0" smtClean="0">
                <a:latin typeface="+mn-lt"/>
              </a:rPr>
              <a:t>x</a:t>
            </a:r>
            <a:r>
              <a:rPr lang="en-US" b="1" dirty="0" smtClean="0">
                <a:latin typeface="Symbol" pitchFamily="18" charset="2"/>
              </a:rPr>
              <a:t>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baseline="-25000" dirty="0" smtClean="0">
                <a:latin typeface="Symbol" pitchFamily="18" charset="2"/>
              </a:rPr>
              <a:t>b</a:t>
            </a:r>
            <a:r>
              <a:rPr lang="en-US" b="1" dirty="0" smtClean="0">
                <a:latin typeface="Symbol" pitchFamily="18" charset="2"/>
              </a:rPr>
              <a:t>&gt;</a:t>
            </a:r>
            <a:endParaRPr lang="en-US" b="1" dirty="0" smtClean="0"/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0" y="240274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Calculate ensemble average              </a:t>
            </a:r>
            <a:r>
              <a:rPr lang="en-US" b="1" dirty="0" smtClean="0"/>
              <a:t>:M </a:t>
            </a:r>
            <a:r>
              <a:rPr lang="en-US" b="1" baseline="-25000" dirty="0" smtClean="0"/>
              <a:t>x  </a:t>
            </a:r>
            <a:r>
              <a:rPr lang="en-US" b="1" dirty="0" smtClean="0"/>
              <a:t>=  Probability(</a:t>
            </a:r>
            <a:r>
              <a:rPr lang="de-DE" sz="1400" b="1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/>
              <a:t>)  +  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en-US" b="1" dirty="0" smtClean="0"/>
              <a:t>)  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062164" y="2799232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Different Approach 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2" name="Gruppieren 23"/>
          <p:cNvGrpSpPr/>
          <p:nvPr/>
        </p:nvGrpSpPr>
        <p:grpSpPr>
          <a:xfrm>
            <a:off x="0" y="3433554"/>
            <a:ext cx="8832915" cy="584775"/>
            <a:chOff x="0" y="3744638"/>
            <a:chExt cx="8832915" cy="584775"/>
          </a:xfrm>
        </p:grpSpPr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0" y="3744638"/>
              <a:ext cx="883291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Identify  state with operator    </a:t>
              </a:r>
              <a:r>
                <a:rPr lang="en-US" b="1" dirty="0" smtClean="0"/>
                <a:t>:  </a:t>
              </a:r>
              <a:r>
                <a:rPr lang="de-DE" b="1" dirty="0" smtClean="0">
                  <a:latin typeface="Symbol" pitchFamily="18" charset="2"/>
                </a:rPr>
                <a:t>F          </a:t>
              </a:r>
              <a:r>
                <a:rPr lang="de-DE" b="1" dirty="0" smtClean="0">
                  <a:latin typeface="+mj-lt"/>
                </a:rPr>
                <a:t>O</a:t>
              </a:r>
              <a:r>
                <a:rPr lang="de-DE" b="1" baseline="-25000" dirty="0" smtClean="0">
                  <a:latin typeface="Symbol" pitchFamily="18" charset="2"/>
                </a:rPr>
                <a:t>F    </a:t>
              </a:r>
              <a:r>
                <a:rPr lang="en-US" b="1" dirty="0" smtClean="0">
                  <a:latin typeface="+mj-lt"/>
                </a:rPr>
                <a:t>if</a:t>
              </a:r>
              <a:r>
                <a:rPr lang="de-DE" b="1" dirty="0" smtClean="0">
                  <a:latin typeface="+mj-lt"/>
                </a:rPr>
                <a:t>   O</a:t>
              </a:r>
              <a:r>
                <a:rPr lang="de-DE" b="1" baseline="-25000" dirty="0" smtClean="0">
                  <a:latin typeface="Symbol" pitchFamily="18" charset="2"/>
                </a:rPr>
                <a:t>F</a:t>
              </a:r>
              <a:r>
                <a:rPr lang="de-DE" b="1" dirty="0" smtClean="0">
                  <a:latin typeface="Symbol" pitchFamily="18" charset="2"/>
                </a:rPr>
                <a:t>F  =  </a:t>
              </a:r>
              <a:r>
                <a:rPr lang="de-DE" b="1" dirty="0" err="1" smtClean="0">
                  <a:solidFill>
                    <a:srgbClr val="0070C0"/>
                  </a:solidFill>
                  <a:latin typeface="Symbol" pitchFamily="18" charset="2"/>
                </a:rPr>
                <a:t>o</a:t>
              </a:r>
              <a:r>
                <a:rPr lang="de-DE" b="1" baseline="-25000" dirty="0" err="1" smtClean="0">
                  <a:solidFill>
                    <a:srgbClr val="0070C0"/>
                  </a:solidFill>
                  <a:latin typeface="Symbol" pitchFamily="18" charset="2"/>
                </a:rPr>
                <a:t>F</a:t>
              </a:r>
              <a:r>
                <a:rPr lang="de-DE" b="1" dirty="0" smtClean="0">
                  <a:latin typeface="Symbol" pitchFamily="18" charset="2"/>
                </a:rPr>
                <a:t> F        ,  </a:t>
              </a:r>
              <a:r>
                <a:rPr lang="de-DE" b="1" dirty="0" smtClean="0">
                  <a:latin typeface="+mj-lt"/>
                </a:rPr>
                <a:t>O</a:t>
              </a:r>
              <a:r>
                <a:rPr lang="de-DE" b="1" baseline="-25000" dirty="0" smtClean="0">
                  <a:latin typeface="Symbol" pitchFamily="18" charset="2"/>
                </a:rPr>
                <a:t>F</a:t>
              </a:r>
              <a:r>
                <a:rPr lang="de-DE" b="1" dirty="0" smtClean="0">
                  <a:latin typeface="Symbol" pitchFamily="18" charset="2"/>
                </a:rPr>
                <a:t>Y  =  0    &lt; F Y &gt; =  0                </a:t>
              </a:r>
            </a:p>
            <a:p>
              <a:endParaRPr/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>
              <a:off x="3376807" y="3899730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2"/>
          <p:cNvGrpSpPr/>
          <p:nvPr/>
        </p:nvGrpSpPr>
        <p:grpSpPr>
          <a:xfrm>
            <a:off x="0" y="4554967"/>
            <a:ext cx="9575516" cy="338554"/>
            <a:chOff x="0" y="4244788"/>
            <a:chExt cx="9575516" cy="338554"/>
          </a:xfrm>
        </p:grpSpPr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0" y="4244788"/>
              <a:ext cx="95755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projector  </a:t>
              </a:r>
              <a:r>
                <a:rPr lang="de-DE" b="1" dirty="0" smtClean="0">
                  <a:latin typeface="Symbol" pitchFamily="18" charset="2"/>
                </a:rPr>
                <a:t>a         (</a:t>
              </a:r>
              <a:r>
                <a:rPr lang="de-DE" b="1" i="1" dirty="0" smtClean="0">
                  <a:latin typeface="+mn-lt"/>
                </a:rPr>
                <a:t>1/2</a:t>
              </a:r>
              <a:r>
                <a:rPr lang="de-DE" b="1" dirty="0" smtClean="0">
                  <a:latin typeface="+mn-lt"/>
                </a:rPr>
                <a:t> +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  </a:t>
              </a:r>
              <a:r>
                <a:rPr lang="en-US" b="1" dirty="0" smtClean="0">
                  <a:latin typeface="+mn-lt"/>
                </a:rPr>
                <a:t>because </a:t>
              </a:r>
              <a:r>
                <a:rPr lang="de-DE" b="1" dirty="0" smtClean="0">
                  <a:latin typeface="Symbol" pitchFamily="18" charset="2"/>
                </a:rPr>
                <a:t>( </a:t>
              </a:r>
              <a:r>
                <a:rPr lang="de-DE" b="1" i="1" dirty="0" smtClean="0">
                  <a:latin typeface="+mn-lt"/>
                </a:rPr>
                <a:t>1/2 </a:t>
              </a:r>
              <a:r>
                <a:rPr lang="de-DE" b="1" dirty="0" smtClean="0">
                  <a:latin typeface="+mn-lt"/>
                </a:rPr>
                <a:t>+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</a:t>
              </a:r>
              <a:r>
                <a:rPr lang="de-DE" b="1" dirty="0" smtClean="0">
                  <a:latin typeface="Symbol" pitchFamily="18" charset="2"/>
                </a:rPr>
                <a:t> a = a   </a:t>
              </a:r>
              <a:r>
                <a:rPr lang="de-DE" b="1" dirty="0" smtClean="0">
                  <a:latin typeface="+mj-lt"/>
                </a:rPr>
                <a:t>and</a:t>
              </a:r>
              <a:r>
                <a:rPr lang="de-DE" b="1" dirty="0" smtClean="0">
                  <a:latin typeface="Symbol" pitchFamily="18" charset="2"/>
                </a:rPr>
                <a:t>  ( </a:t>
              </a:r>
              <a:r>
                <a:rPr lang="de-DE" b="1" i="1" dirty="0" smtClean="0"/>
                <a:t>1/2 </a:t>
              </a:r>
              <a:r>
                <a:rPr lang="de-DE" b="1" dirty="0" smtClean="0"/>
                <a:t>+ I </a:t>
              </a:r>
              <a:r>
                <a:rPr lang="de-DE" b="1" baseline="-25000" dirty="0" smtClean="0"/>
                <a:t>z</a:t>
              </a:r>
              <a:r>
                <a:rPr lang="de-DE" b="1" dirty="0" smtClean="0"/>
                <a:t> )</a:t>
              </a:r>
              <a:r>
                <a:rPr lang="de-DE" b="1" dirty="0" smtClean="0">
                  <a:latin typeface="Symbol" pitchFamily="18" charset="2"/>
                </a:rPr>
                <a:t> b =  0       b         (</a:t>
              </a:r>
              <a:r>
                <a:rPr lang="de-DE" b="1" i="1" dirty="0" smtClean="0">
                  <a:latin typeface="+mn-lt"/>
                </a:rPr>
                <a:t>1 /2 </a:t>
              </a:r>
              <a:r>
                <a:rPr lang="de-DE" b="1" dirty="0" smtClean="0">
                  <a:latin typeface="+mn-lt"/>
                </a:rPr>
                <a:t>–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</a:t>
              </a:r>
              <a:endParaRPr lang="de-DE" b="1" dirty="0" smtClean="0">
                <a:latin typeface="Symbol" pitchFamily="18" charset="2"/>
              </a:endParaRP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>
              <a:off x="7479987" y="4442908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1435968" y="4439893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85"/>
          <p:cNvSpPr txBox="1">
            <a:spLocks noChangeArrowheads="1"/>
          </p:cNvSpPr>
          <p:nvPr/>
        </p:nvSpPr>
        <p:spPr bwMode="auto">
          <a:xfrm>
            <a:off x="0" y="5033084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Determine initial state           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s  = 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a)</a:t>
            </a:r>
            <a:r>
              <a:rPr lang="de-DE" b="1" dirty="0" smtClean="0">
                <a:latin typeface="Symbol" pitchFamily="18" charset="2"/>
              </a:rPr>
              <a:t> ( </a:t>
            </a:r>
            <a:r>
              <a:rPr lang="de-DE" b="1" i="1" dirty="0" smtClean="0">
                <a:latin typeface="+mn-lt"/>
              </a:rPr>
              <a:t>½  </a:t>
            </a:r>
            <a:r>
              <a:rPr lang="de-DE" b="1" dirty="0" smtClean="0">
                <a:latin typeface="+mn-lt"/>
              </a:rPr>
              <a:t>+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)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) </a:t>
            </a:r>
            <a:r>
              <a:rPr lang="en-US" b="1" dirty="0" smtClean="0">
                <a:latin typeface="+mn-lt"/>
              </a:rPr>
              <a:t>for</a:t>
            </a:r>
            <a:r>
              <a:rPr lang="de-DE" b="1" dirty="0" smtClean="0">
                <a:latin typeface="Symbol" pitchFamily="18" charset="2"/>
              </a:rPr>
              <a:t>( </a:t>
            </a:r>
            <a:r>
              <a:rPr lang="de-DE" b="1" i="1" dirty="0" smtClean="0">
                <a:latin typeface="+mn-lt"/>
              </a:rPr>
              <a:t>½ </a:t>
            </a:r>
            <a:r>
              <a:rPr lang="de-DE" b="1" dirty="0" smtClean="0">
                <a:latin typeface="+mn-lt"/>
              </a:rPr>
              <a:t> - 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)</a:t>
            </a:r>
            <a:r>
              <a:rPr lang="de-DE" b="1" dirty="0" smtClean="0">
                <a:latin typeface="Symbol" pitchFamily="18" charset="2"/>
              </a:rPr>
              <a:t>  =   </a:t>
            </a:r>
            <a:r>
              <a:rPr lang="de-DE" b="1" dirty="0" smtClean="0">
                <a:latin typeface="+mn-lt"/>
              </a:rPr>
              <a:t>I </a:t>
            </a:r>
            <a:r>
              <a:rPr lang="de-DE" b="1" baseline="-25000" dirty="0" smtClean="0">
                <a:latin typeface="+mn-lt"/>
              </a:rPr>
              <a:t>z</a:t>
            </a:r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0" y="54603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State evolution during exp.   </a:t>
            </a:r>
            <a:r>
              <a:rPr lang="en-US" b="1" dirty="0" smtClean="0"/>
              <a:t>:    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i </a:t>
            </a:r>
            <a:r>
              <a:rPr lang="en-US" sz="1800" b="1" dirty="0" smtClean="0">
                <a:latin typeface="MT Extra" pitchFamily="18" charset="2"/>
              </a:rPr>
              <a:t>h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en-US" b="1" dirty="0" smtClean="0">
                <a:latin typeface="+mj-lt"/>
              </a:rPr>
              <a:t>]     solve for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1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2     </a:t>
            </a:r>
            <a:r>
              <a:rPr lang="en-US" b="1" dirty="0" smtClean="0">
                <a:latin typeface="+mj-lt"/>
              </a:rPr>
              <a:t>…..</a:t>
            </a:r>
            <a:endParaRPr lang="en-US" b="1" dirty="0" smtClean="0"/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0" y="635919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Measure  outcome for  initial state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          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</a:t>
            </a: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0" y="594409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Decompose state into basis    </a:t>
            </a:r>
            <a:r>
              <a:rPr lang="en-US" b="1" dirty="0" smtClean="0"/>
              <a:t>: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/>
              <a:t>(t)   =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en-US" b="1" dirty="0" smtClean="0"/>
              <a:t>(t)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 ,+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y</a:t>
            </a:r>
            <a:r>
              <a:rPr lang="en-US" b="1" dirty="0" smtClean="0"/>
              <a:t>(t)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y</a:t>
            </a:r>
            <a:r>
              <a:rPr lang="de-DE" b="1" i="1" dirty="0" smtClean="0">
                <a:latin typeface="+mn-lt"/>
              </a:rPr>
              <a:t> +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de-DE" b="1" dirty="0" smtClean="0">
                <a:latin typeface="Symbol" pitchFamily="18" charset="2"/>
              </a:rPr>
              <a:t>  +  </a:t>
            </a:r>
            <a:r>
              <a:rPr lang="de-DE" b="1" dirty="0" smtClean="0">
                <a:latin typeface="+mn-lt"/>
              </a:rPr>
              <a:t>c</a:t>
            </a:r>
            <a:r>
              <a:rPr lang="de-DE" b="1" baseline="-25000" dirty="0" smtClean="0">
                <a:latin typeface="+mn-lt"/>
              </a:rPr>
              <a:t>1</a:t>
            </a:r>
            <a:r>
              <a:rPr lang="en-US" b="1" dirty="0" smtClean="0"/>
              <a:t>(t) </a:t>
            </a:r>
            <a:r>
              <a:rPr lang="de-DE" b="1" i="1" dirty="0" smtClean="0">
                <a:latin typeface="+mn-lt"/>
              </a:rPr>
              <a:t>1 </a:t>
            </a:r>
            <a:endParaRPr lang="en-US" b="1" dirty="0" smtClean="0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914454" y="6551993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0" y="413626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Arbitrary state linear combination  </a:t>
            </a:r>
            <a:r>
              <a:rPr lang="en-US" b="1" dirty="0" smtClean="0"/>
              <a:t>: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/>
              <a:t>  =  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 ,+ c </a:t>
            </a:r>
            <a:r>
              <a:rPr lang="de-DE" b="1" baseline="-25000" dirty="0" smtClean="0">
                <a:latin typeface="+mn-lt"/>
              </a:rPr>
              <a:t>y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y</a:t>
            </a:r>
            <a:r>
              <a:rPr lang="de-DE" b="1" i="1" dirty="0" smtClean="0">
                <a:latin typeface="+mn-lt"/>
              </a:rPr>
              <a:t> +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x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x  </a:t>
            </a:r>
            <a:r>
              <a:rPr lang="de-DE" b="1" dirty="0" smtClean="0">
                <a:latin typeface="Symbol" pitchFamily="18" charset="2"/>
              </a:rPr>
              <a:t>  + 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1 </a:t>
            </a:r>
            <a:r>
              <a:rPr lang="de-DE" b="1" i="1" dirty="0" smtClean="0">
                <a:latin typeface="+mn-lt"/>
              </a:rPr>
              <a:t>1 </a:t>
            </a:r>
            <a:endParaRPr lang="en-US" b="1" dirty="0" smtClean="0"/>
          </a:p>
        </p:txBody>
      </p:sp>
      <p:sp>
        <p:nvSpPr>
          <p:cNvPr id="24" name="Rechteck 23"/>
          <p:cNvSpPr/>
          <p:nvPr/>
        </p:nvSpPr>
        <p:spPr>
          <a:xfrm>
            <a:off x="216875" y="3765212"/>
            <a:ext cx="8004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Basis                                           </a:t>
            </a:r>
            <a:r>
              <a:rPr lang="de-DE" dirty="0" smtClean="0"/>
              <a:t>:  </a:t>
            </a:r>
            <a:r>
              <a:rPr lang="de-DE" b="1" dirty="0" smtClean="0"/>
              <a:t>I</a:t>
            </a:r>
            <a:r>
              <a:rPr lang="de-DE" b="1" baseline="-25000" dirty="0" smtClean="0"/>
              <a:t>z</a:t>
            </a:r>
            <a:r>
              <a:rPr lang="de-DE" b="1" dirty="0" smtClean="0"/>
              <a:t>  ,  I</a:t>
            </a:r>
            <a:r>
              <a:rPr lang="de-DE" b="1" baseline="-25000" dirty="0" smtClean="0"/>
              <a:t>y</a:t>
            </a:r>
            <a:r>
              <a:rPr lang="de-DE" b="1" dirty="0" smtClean="0"/>
              <a:t>,  I</a:t>
            </a:r>
            <a:r>
              <a:rPr lang="de-DE" b="1" baseline="-25000" dirty="0" smtClean="0"/>
              <a:t>x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i="1" dirty="0" smtClean="0"/>
              <a:t>1       (  </a:t>
            </a:r>
            <a:r>
              <a:rPr lang="de-DE" b="1" dirty="0" smtClean="0"/>
              <a:t>I</a:t>
            </a:r>
            <a:r>
              <a:rPr lang="de-DE" b="1" i="1" baseline="30000" dirty="0" smtClean="0"/>
              <a:t>2  </a:t>
            </a:r>
            <a:r>
              <a:rPr lang="de-DE" b="1" i="1" dirty="0" smtClean="0"/>
              <a:t> </a:t>
            </a:r>
            <a:r>
              <a:rPr lang="de-DE" b="1" i="1" dirty="0"/>
              <a:t>=   </a:t>
            </a:r>
            <a:r>
              <a:rPr lang="de-DE" b="1" dirty="0" smtClean="0"/>
              <a:t>I</a:t>
            </a:r>
            <a:r>
              <a:rPr lang="de-DE" b="1" baseline="-25000" dirty="0" smtClean="0"/>
              <a:t>x</a:t>
            </a:r>
            <a:r>
              <a:rPr lang="de-DE" b="1" i="1" baseline="30000" dirty="0"/>
              <a:t>2</a:t>
            </a:r>
            <a:r>
              <a:rPr lang="de-DE" b="1" i="1" dirty="0" smtClean="0"/>
              <a:t>   +   </a:t>
            </a:r>
            <a:r>
              <a:rPr lang="de-DE" b="1" dirty="0" smtClean="0"/>
              <a:t>I</a:t>
            </a:r>
            <a:r>
              <a:rPr lang="de-DE" b="1" baseline="-25000" dirty="0" smtClean="0"/>
              <a:t>y</a:t>
            </a:r>
            <a:r>
              <a:rPr lang="de-DE" b="1" i="1" baseline="30000" dirty="0" smtClean="0"/>
              <a:t>2 </a:t>
            </a:r>
            <a:r>
              <a:rPr lang="de-DE" b="1" i="1" dirty="0" smtClean="0"/>
              <a:t>   +  </a:t>
            </a:r>
            <a:r>
              <a:rPr lang="de-DE" b="1" dirty="0" smtClean="0"/>
              <a:t>I</a:t>
            </a:r>
            <a:r>
              <a:rPr lang="de-DE" b="1" baseline="-25000" dirty="0" smtClean="0"/>
              <a:t>x</a:t>
            </a:r>
            <a:r>
              <a:rPr lang="de-DE" b="1" i="1" baseline="30000" dirty="0"/>
              <a:t>2</a:t>
            </a:r>
            <a:r>
              <a:rPr lang="de-DE" b="1" i="1" dirty="0" smtClean="0"/>
              <a:t>      =    ¾ 1   )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47" grpId="0"/>
      <p:bldP spid="48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4334</Words>
  <Application>Microsoft Office PowerPoint</Application>
  <PresentationFormat>Bildschirmpräsentation (4:3)</PresentationFormat>
  <Paragraphs>736</Paragraphs>
  <Slides>46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Symbol</vt:lpstr>
      <vt:lpstr>MT Extra</vt:lpstr>
      <vt:lpstr>Wingdings 3</vt:lpstr>
      <vt:lpstr>Monotype Corsiva</vt:lpstr>
      <vt:lpstr>Script MT Bold</vt:lpstr>
      <vt:lpstr>1_Standarddesign</vt:lpstr>
      <vt:lpstr>CS ChemDraw Drawing</vt:lpstr>
      <vt:lpstr>Homonukleares J- aufgelöstes Experiment </vt:lpstr>
      <vt:lpstr>Homonukleares J- aufgelöstes Experiment</vt:lpstr>
      <vt:lpstr>Folie 3</vt:lpstr>
      <vt:lpstr>COSY- Experiment (1H, 1H)</vt:lpstr>
      <vt:lpstr>Folie 5</vt:lpstr>
      <vt:lpstr>Bloch und Purcell</vt:lpstr>
      <vt:lpstr>Klassisch vs. quantenmechanisch</vt:lpstr>
      <vt:lpstr>Folie 8</vt:lpstr>
      <vt:lpstr>Folie 9</vt:lpstr>
      <vt:lpstr>Folie 10</vt:lpstr>
      <vt:lpstr>Folie 11</vt:lpstr>
      <vt:lpstr>Folie 12</vt:lpstr>
      <vt:lpstr>Folie 13</vt:lpstr>
      <vt:lpstr>Folie 14</vt:lpstr>
      <vt:lpstr>Kopplungsentwicklung 2 Spins ½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</vt:vector>
  </TitlesOfParts>
  <Company>FU Berlin, Institut für Chemie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Kernresonanzspektroskopie</dc:title>
  <dc:creator>Dr. Andreas Schäfer</dc:creator>
  <cp:lastModifiedBy>schaefer</cp:lastModifiedBy>
  <cp:revision>883</cp:revision>
  <dcterms:created xsi:type="dcterms:W3CDTF">2017-11-13T02:37:36Z</dcterms:created>
  <dcterms:modified xsi:type="dcterms:W3CDTF">2019-11-05T15:06:03Z</dcterms:modified>
</cp:coreProperties>
</file>