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1"/>
  </p:notesMasterIdLst>
  <p:sldIdLst>
    <p:sldId id="423" r:id="rId2"/>
    <p:sldId id="506" r:id="rId3"/>
    <p:sldId id="505" r:id="rId4"/>
    <p:sldId id="375" r:id="rId5"/>
    <p:sldId id="503" r:id="rId6"/>
    <p:sldId id="376" r:id="rId7"/>
    <p:sldId id="507" r:id="rId8"/>
    <p:sldId id="572" r:id="rId9"/>
    <p:sldId id="500" r:id="rId10"/>
    <p:sldId id="499" r:id="rId11"/>
    <p:sldId id="502" r:id="rId12"/>
    <p:sldId id="464" r:id="rId13"/>
    <p:sldId id="465" r:id="rId14"/>
    <p:sldId id="466" r:id="rId15"/>
    <p:sldId id="467" r:id="rId16"/>
    <p:sldId id="459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558" r:id="rId25"/>
    <p:sldId id="475" r:id="rId26"/>
    <p:sldId id="476" r:id="rId27"/>
    <p:sldId id="477" r:id="rId28"/>
    <p:sldId id="478" r:id="rId29"/>
    <p:sldId id="479" r:id="rId30"/>
    <p:sldId id="458" r:id="rId31"/>
    <p:sldId id="461" r:id="rId32"/>
    <p:sldId id="567" r:id="rId33"/>
    <p:sldId id="377" r:id="rId34"/>
    <p:sldId id="539" r:id="rId35"/>
    <p:sldId id="553" r:id="rId36"/>
    <p:sldId id="565" r:id="rId37"/>
    <p:sldId id="564" r:id="rId38"/>
    <p:sldId id="559" r:id="rId39"/>
    <p:sldId id="527" r:id="rId40"/>
    <p:sldId id="282" r:id="rId41"/>
    <p:sldId id="283" r:id="rId42"/>
    <p:sldId id="284" r:id="rId43"/>
    <p:sldId id="379" r:id="rId44"/>
    <p:sldId id="289" r:id="rId45"/>
    <p:sldId id="389" r:id="rId46"/>
    <p:sldId id="287" r:id="rId47"/>
    <p:sldId id="290" r:id="rId48"/>
    <p:sldId id="380" r:id="rId49"/>
    <p:sldId id="387" r:id="rId50"/>
    <p:sldId id="496" r:id="rId51"/>
    <p:sldId id="548" r:id="rId52"/>
    <p:sldId id="549" r:id="rId53"/>
    <p:sldId id="550" r:id="rId54"/>
    <p:sldId id="551" r:id="rId55"/>
    <p:sldId id="542" r:id="rId56"/>
    <p:sldId id="570" r:id="rId57"/>
    <p:sldId id="552" r:id="rId58"/>
    <p:sldId id="541" r:id="rId59"/>
    <p:sldId id="455" r:id="rId60"/>
    <p:sldId id="497" r:id="rId61"/>
    <p:sldId id="554" r:id="rId62"/>
    <p:sldId id="555" r:id="rId63"/>
    <p:sldId id="561" r:id="rId64"/>
    <p:sldId id="531" r:id="rId65"/>
    <p:sldId id="557" r:id="rId66"/>
    <p:sldId id="556" r:id="rId67"/>
    <p:sldId id="534" r:id="rId68"/>
    <p:sldId id="533" r:id="rId69"/>
    <p:sldId id="569" r:id="rId70"/>
    <p:sldId id="568" r:id="rId71"/>
    <p:sldId id="571" r:id="rId72"/>
    <p:sldId id="574" r:id="rId73"/>
    <p:sldId id="560" r:id="rId74"/>
    <p:sldId id="540" r:id="rId75"/>
    <p:sldId id="563" r:id="rId76"/>
    <p:sldId id="566" r:id="rId77"/>
    <p:sldId id="519" r:id="rId78"/>
    <p:sldId id="524" r:id="rId79"/>
    <p:sldId id="523" r:id="rId80"/>
    <p:sldId id="526" r:id="rId81"/>
    <p:sldId id="528" r:id="rId82"/>
    <p:sldId id="529" r:id="rId83"/>
    <p:sldId id="537" r:id="rId84"/>
    <p:sldId id="536" r:id="rId85"/>
    <p:sldId id="535" r:id="rId86"/>
    <p:sldId id="530" r:id="rId87"/>
    <p:sldId id="520" r:id="rId88"/>
    <p:sldId id="538" r:id="rId89"/>
    <p:sldId id="573" r:id="rId90"/>
  </p:sldIdLst>
  <p:sldSz cx="9144000" cy="6858000" type="screen4x3"/>
  <p:notesSz cx="6858000" cy="9144000"/>
  <p:embeddedFontLst>
    <p:embeddedFont>
      <p:font typeface="MT Extra" pitchFamily="18" charset="2"/>
      <p:regular r:id="rId92"/>
    </p:embeddedFont>
    <p:embeddedFont>
      <p:font typeface="Wingdings 3" pitchFamily="18" charset="2"/>
      <p:regular r:id="rId93"/>
    </p:embeddedFont>
    <p:embeddedFont>
      <p:font typeface="Euclid Symbol" charset="2"/>
      <p:regular r:id="rId94"/>
      <p:bold r:id="rId95"/>
      <p:italic r:id="rId96"/>
      <p:boldItalic r:id="rId97"/>
    </p:embeddedFont>
    <p:embeddedFont>
      <p:font typeface="Helvetica" charset="0"/>
      <p:regular r:id="rId98"/>
      <p:bold r:id="rId99"/>
      <p:italic r:id="rId100"/>
      <p:boldItalic r:id="rId10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69" end="89"/>
    <p:penClr>
      <a:srgbClr val="FF0000"/>
    </p:penClr>
  </p:showPr>
  <p:clrMru>
    <a:srgbClr val="3366CC"/>
    <a:srgbClr val="00CC99"/>
    <a:srgbClr val="9933FF"/>
    <a:srgbClr val="004ADE"/>
    <a:srgbClr val="3366FF"/>
    <a:srgbClr val="9900FF"/>
    <a:srgbClr val="6600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957" autoAdjust="0"/>
    <p:restoredTop sz="94671" autoAdjust="0"/>
  </p:normalViewPr>
  <p:slideViewPr>
    <p:cSldViewPr snapToGrid="0">
      <p:cViewPr varScale="1">
        <p:scale>
          <a:sx n="82" d="100"/>
          <a:sy n="82" d="100"/>
        </p:scale>
        <p:origin x="-643" y="-9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9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2.fntdata"/><Relationship Id="rId98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3.fntdata"/><Relationship Id="rId99" Type="http://schemas.openxmlformats.org/officeDocument/2006/relationships/font" Target="fonts/font8.fntdata"/><Relationship Id="rId10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6.fntdata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71.wmf"/><Relationship Id="rId4" Type="http://schemas.openxmlformats.org/officeDocument/2006/relationships/image" Target="../media/image9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92705F4-5E6D-4861-822D-FCB351B6AB72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3C9DA-8FAA-4659-81B1-0FA20C462DF0}" type="slidenum">
              <a:rPr lang="de-DE"/>
              <a:pPr/>
              <a:t>87</a:t>
            </a:fld>
            <a:endParaRPr lang="de-DE" dirty="0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hfrjb013 vom 12.3.04 Alkylkette &amp; AA´BB´-System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50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54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1C16B-0893-40F6-B8F4-25B9F81D9581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Simulation    JAB = 10   JAA´ = 2   JAB´ = 0.5  J19F = 7 bzw. 10 Hz     dshift =100 Hz   dshift19F=3000 Hz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57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64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70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71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52595-5C44-46DB-B2FD-8549CA94EDDA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Silylgruppen</a:t>
            </a:r>
            <a:r>
              <a:rPr lang="de-DE"/>
              <a:t> und AB-Systeme xr032…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1247-7825-47BD-A42C-4C2CE0EBF427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5DFC8-46B9-4070-A0F1-DFCFDC367B36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8017B-DA58-4DAA-842A-42D9F9D326CB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C9AD3-C18D-446A-B111-F615CF4A1E67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7DDC6-BC5C-4FC2-A034-0C8F4AA6CCD5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73F19-DE3A-4828-BBDE-26F1168E84D0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B71C2-AA78-46E3-A17A-3C26C3CB8DD7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79CF8-A84B-4058-8227-8A5A56A1EA9C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2C3A5-82FF-4B39-B6AB-0835BB8A6575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B0421-A14B-4036-9C42-021CA2A837F5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5C305-90A4-472D-B27B-27854F2B3A52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5A7811E7-CDAF-4708-A0E4-44D49AE097EF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wmf"/><Relationship Id="rId7" Type="http://schemas.openxmlformats.org/officeDocument/2006/relationships/image" Target="../media/image9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jpe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.jpe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9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7.jpeg"/><Relationship Id="rId12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8.jpeg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1.jpeg"/><Relationship Id="rId10" Type="http://schemas.openxmlformats.org/officeDocument/2006/relationships/image" Target="../media/image74.jpe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3.jpeg"/><Relationship Id="rId14" Type="http://schemas.openxmlformats.org/officeDocument/2006/relationships/image" Target="../media/image75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.jpeg"/><Relationship Id="rId5" Type="http://schemas.openxmlformats.org/officeDocument/2006/relationships/image" Target="../media/image90.jpeg"/><Relationship Id="rId10" Type="http://schemas.openxmlformats.org/officeDocument/2006/relationships/image" Target="../media/image94.wmf"/><Relationship Id="rId4" Type="http://schemas.openxmlformats.org/officeDocument/2006/relationships/image" Target="../media/image89.jpeg"/><Relationship Id="rId9" Type="http://schemas.openxmlformats.org/officeDocument/2006/relationships/image" Target="../media/image9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7.jpeg"/><Relationship Id="rId12" Type="http://schemas.openxmlformats.org/officeDocument/2006/relationships/image" Target="../media/image89.jpeg"/><Relationship Id="rId17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0.jpe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88.jpeg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100.jpeg"/><Relationship Id="rId10" Type="http://schemas.openxmlformats.org/officeDocument/2006/relationships/image" Target="../media/image74.jpe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73.jpeg"/><Relationship Id="rId14" Type="http://schemas.openxmlformats.org/officeDocument/2006/relationships/image" Target="../media/image9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03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6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11.wmf"/><Relationship Id="rId7" Type="http://schemas.openxmlformats.org/officeDocument/2006/relationships/image" Target="../media/image1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1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.jpeg"/><Relationship Id="rId4" Type="http://schemas.openxmlformats.org/officeDocument/2006/relationships/image" Target="../media/image1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jpe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4.jpeg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1.jpeg"/><Relationship Id="rId4" Type="http://schemas.openxmlformats.org/officeDocument/2006/relationships/image" Target="../media/image143.jpeg"/><Relationship Id="rId9" Type="http://schemas.openxmlformats.org/officeDocument/2006/relationships/image" Target="../media/image14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7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oleObject" Target="../embeddings/oleObject39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1.jpeg"/><Relationship Id="rId7" Type="http://schemas.openxmlformats.org/officeDocument/2006/relationships/image" Target="../media/image1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40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3" Type="http://schemas.openxmlformats.org/officeDocument/2006/relationships/image" Target="../media/image156.wmf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Relationship Id="rId9" Type="http://schemas.openxmlformats.org/officeDocument/2006/relationships/image" Target="../media/image16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60.jpeg"/><Relationship Id="rId4" Type="http://schemas.openxmlformats.org/officeDocument/2006/relationships/image" Target="../media/image163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1.jpeg"/><Relationship Id="rId11" Type="http://schemas.openxmlformats.org/officeDocument/2006/relationships/image" Target="../media/image160.jpeg"/><Relationship Id="rId5" Type="http://schemas.openxmlformats.org/officeDocument/2006/relationships/image" Target="../media/image170.jpeg"/><Relationship Id="rId10" Type="http://schemas.openxmlformats.org/officeDocument/2006/relationships/image" Target="../media/image174.jpe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173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63525" y="1512888"/>
            <a:ext cx="1053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principles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47650" y="2527300"/>
            <a:ext cx="20649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selected  spin systems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219075" y="1990725"/>
            <a:ext cx="27526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quantum  mechanical  theory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Spin Systems , 1D Spectra</a:t>
            </a:r>
            <a:endParaRPr lang="en-US" b="0" dirty="0">
              <a:solidFill>
                <a:srgbClr val="66FFFF"/>
              </a:solidFill>
            </a:endParaRPr>
          </a:p>
        </p:txBody>
      </p:sp>
      <p:pic>
        <p:nvPicPr>
          <p:cNvPr id="223244" name="Picture 1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422" name="Picture 78" descr="andrae14_13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041107" y="-573881"/>
            <a:ext cx="2692400" cy="5126037"/>
          </a:xfrm>
          <a:prstGeom prst="rect">
            <a:avLst/>
          </a:prstGeom>
          <a:noFill/>
        </p:spPr>
      </p:pic>
      <p:pic>
        <p:nvPicPr>
          <p:cNvPr id="313423" name="Picture 79" descr="andrae14_13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44294" y="1246981"/>
            <a:ext cx="2692400" cy="5126038"/>
          </a:xfrm>
          <a:prstGeom prst="rect">
            <a:avLst/>
          </a:prstGeom>
          <a:noFill/>
        </p:spPr>
      </p:pic>
      <p:pic>
        <p:nvPicPr>
          <p:cNvPr id="313424" name="Picture 80" descr="andrae14_13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234782" y="2948781"/>
            <a:ext cx="2692400" cy="5126037"/>
          </a:xfrm>
          <a:prstGeom prst="rect">
            <a:avLst/>
          </a:prstGeom>
          <a:noFill/>
        </p:spPr>
      </p:pic>
      <p:pic>
        <p:nvPicPr>
          <p:cNvPr id="313427" name="Picture 83" descr="klaus1_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85888" y="-23813"/>
            <a:ext cx="1143000" cy="2562225"/>
          </a:xfrm>
          <a:prstGeom prst="rect">
            <a:avLst/>
          </a:prstGeom>
          <a:noFill/>
        </p:spPr>
      </p:pic>
      <p:pic>
        <p:nvPicPr>
          <p:cNvPr id="313428" name="Picture 84" descr="klaus1_1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303338" y="2711450"/>
            <a:ext cx="1143000" cy="2562225"/>
          </a:xfrm>
          <a:prstGeom prst="rect">
            <a:avLst/>
          </a:prstGeom>
          <a:noFill/>
        </p:spPr>
      </p:pic>
      <p:pic>
        <p:nvPicPr>
          <p:cNvPr id="313429" name="Picture 85" descr="klaus1_13c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260476" y="5005387"/>
            <a:ext cx="1143000" cy="2562225"/>
          </a:xfrm>
          <a:prstGeom prst="rect">
            <a:avLst/>
          </a:prstGeom>
          <a:noFill/>
        </p:spPr>
      </p:pic>
      <p:pic>
        <p:nvPicPr>
          <p:cNvPr id="313431" name="Picture 87" descr="klaus1_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85888" y="1538287"/>
            <a:ext cx="1143000" cy="2562225"/>
          </a:xfrm>
          <a:prstGeom prst="rect">
            <a:avLst/>
          </a:prstGeom>
          <a:noFill/>
        </p:spPr>
      </p:pic>
      <p:sp>
        <p:nvSpPr>
          <p:cNvPr id="313433" name="Text Box 89"/>
          <p:cNvSpPr txBox="1">
            <a:spLocks noChangeArrowheads="1"/>
          </p:cNvSpPr>
          <p:nvPr/>
        </p:nvSpPr>
        <p:spPr bwMode="auto">
          <a:xfrm>
            <a:off x="1717675" y="1908175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6000" b="0">
                <a:solidFill>
                  <a:srgbClr val="FF0066"/>
                </a:solidFill>
                <a:latin typeface="Symbol" pitchFamily="18" charset="2"/>
              </a:rPr>
              <a:t>*</a:t>
            </a:r>
          </a:p>
        </p:txBody>
      </p:sp>
      <p:grpSp>
        <p:nvGrpSpPr>
          <p:cNvPr id="313436" name="Group 92"/>
          <p:cNvGrpSpPr>
            <a:grpSpLocks/>
          </p:cNvGrpSpPr>
          <p:nvPr/>
        </p:nvGrpSpPr>
        <p:grpSpPr bwMode="auto">
          <a:xfrm>
            <a:off x="3752850" y="790575"/>
            <a:ext cx="1524000" cy="523875"/>
            <a:chOff x="2364" y="498"/>
            <a:chExt cx="960" cy="330"/>
          </a:xfrm>
        </p:grpSpPr>
        <p:sp>
          <p:nvSpPr>
            <p:cNvPr id="313430" name="Line 86"/>
            <p:cNvSpPr>
              <a:spLocks noChangeShapeType="1"/>
            </p:cNvSpPr>
            <p:nvPr/>
          </p:nvSpPr>
          <p:spPr bwMode="auto">
            <a:xfrm>
              <a:off x="2364" y="828"/>
              <a:ext cx="96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3435" name="Text Box 91"/>
            <p:cNvSpPr txBox="1">
              <a:spLocks noChangeArrowheads="1"/>
            </p:cNvSpPr>
            <p:nvPr/>
          </p:nvSpPr>
          <p:spPr bwMode="auto">
            <a:xfrm>
              <a:off x="2582" y="498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800" b="0" dirty="0">
                  <a:solidFill>
                    <a:srgbClr val="FF0066"/>
                  </a:solidFill>
                </a:rPr>
                <a:t>FT</a:t>
              </a:r>
            </a:p>
          </p:txBody>
        </p:sp>
      </p:grpSp>
      <p:grpSp>
        <p:nvGrpSpPr>
          <p:cNvPr id="313437" name="Group 93"/>
          <p:cNvGrpSpPr>
            <a:grpSpLocks/>
          </p:cNvGrpSpPr>
          <p:nvPr/>
        </p:nvGrpSpPr>
        <p:grpSpPr bwMode="auto">
          <a:xfrm>
            <a:off x="3695700" y="3324225"/>
            <a:ext cx="1524000" cy="523875"/>
            <a:chOff x="2364" y="498"/>
            <a:chExt cx="960" cy="330"/>
          </a:xfrm>
        </p:grpSpPr>
        <p:sp>
          <p:nvSpPr>
            <p:cNvPr id="313438" name="Line 94"/>
            <p:cNvSpPr>
              <a:spLocks noChangeShapeType="1"/>
            </p:cNvSpPr>
            <p:nvPr/>
          </p:nvSpPr>
          <p:spPr bwMode="auto">
            <a:xfrm>
              <a:off x="2364" y="828"/>
              <a:ext cx="96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3439" name="Text Box 95"/>
            <p:cNvSpPr txBox="1">
              <a:spLocks noChangeArrowheads="1"/>
            </p:cNvSpPr>
            <p:nvPr/>
          </p:nvSpPr>
          <p:spPr bwMode="auto">
            <a:xfrm>
              <a:off x="2582" y="498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800" b="0">
                  <a:solidFill>
                    <a:srgbClr val="FF0066"/>
                  </a:solidFill>
                </a:rPr>
                <a:t>FT</a:t>
              </a:r>
            </a:p>
          </p:txBody>
        </p:sp>
      </p:grpSp>
      <p:pic>
        <p:nvPicPr>
          <p:cNvPr id="313440" name="Picture 96" descr="klaus1_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66838" y="3881437"/>
            <a:ext cx="1143000" cy="2562225"/>
          </a:xfrm>
          <a:prstGeom prst="rect">
            <a:avLst/>
          </a:prstGeom>
          <a:noFill/>
        </p:spPr>
      </p:pic>
      <p:sp>
        <p:nvSpPr>
          <p:cNvPr id="313441" name="Text Box 97"/>
          <p:cNvSpPr txBox="1">
            <a:spLocks noChangeArrowheads="1"/>
          </p:cNvSpPr>
          <p:nvPr/>
        </p:nvSpPr>
        <p:spPr bwMode="auto">
          <a:xfrm>
            <a:off x="1793875" y="4251325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6000" b="0">
                <a:solidFill>
                  <a:srgbClr val="FF0066"/>
                </a:solidFill>
                <a:latin typeface="Symbol" pitchFamily="18" charset="2"/>
              </a:rPr>
              <a:t>*</a:t>
            </a:r>
          </a:p>
        </p:txBody>
      </p:sp>
      <p:grpSp>
        <p:nvGrpSpPr>
          <p:cNvPr id="313442" name="Group 98"/>
          <p:cNvGrpSpPr>
            <a:grpSpLocks/>
          </p:cNvGrpSpPr>
          <p:nvPr/>
        </p:nvGrpSpPr>
        <p:grpSpPr bwMode="auto">
          <a:xfrm>
            <a:off x="3619500" y="5476875"/>
            <a:ext cx="1524000" cy="523875"/>
            <a:chOff x="2364" y="498"/>
            <a:chExt cx="960" cy="330"/>
          </a:xfrm>
        </p:grpSpPr>
        <p:sp>
          <p:nvSpPr>
            <p:cNvPr id="313443" name="Line 99"/>
            <p:cNvSpPr>
              <a:spLocks noChangeShapeType="1"/>
            </p:cNvSpPr>
            <p:nvPr/>
          </p:nvSpPr>
          <p:spPr bwMode="auto">
            <a:xfrm>
              <a:off x="2364" y="828"/>
              <a:ext cx="96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3444" name="Text Box 100"/>
            <p:cNvSpPr txBox="1">
              <a:spLocks noChangeArrowheads="1"/>
            </p:cNvSpPr>
            <p:nvPr/>
          </p:nvSpPr>
          <p:spPr bwMode="auto">
            <a:xfrm>
              <a:off x="2582" y="498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800" b="0">
                  <a:solidFill>
                    <a:srgbClr val="FF0066"/>
                  </a:solidFill>
                </a:rPr>
                <a:t>FT</a:t>
              </a:r>
            </a:p>
          </p:txBody>
        </p:sp>
      </p:grpSp>
      <p:sp>
        <p:nvSpPr>
          <p:cNvPr id="313445" name="Rectangle 101"/>
          <p:cNvSpPr>
            <a:spLocks noChangeArrowheads="1"/>
          </p:cNvSpPr>
          <p:nvPr/>
        </p:nvSpPr>
        <p:spPr bwMode="auto">
          <a:xfrm>
            <a:off x="45720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(</a:t>
            </a:r>
            <a:r>
              <a:rPr lang="en-US" dirty="0" smtClean="0"/>
              <a:t>Splitting Pattern , Convolution</a:t>
            </a:r>
            <a:r>
              <a:rPr lang="de-DE" dirty="0" smtClean="0"/>
              <a:t>)</a:t>
            </a:r>
            <a:endParaRPr lang="de-DE" sz="4400" b="0" dirty="0">
              <a:solidFill>
                <a:schemeClr val="tx2"/>
              </a:solidFill>
            </a:endParaRPr>
          </a:p>
        </p:txBody>
      </p:sp>
      <p:pic>
        <p:nvPicPr>
          <p:cNvPr id="313446" name="Picture 102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4" name="Picture 8" descr="andrae14_13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23151" y="1586707"/>
            <a:ext cx="6440487" cy="4102100"/>
          </a:xfrm>
          <a:prstGeom prst="rect">
            <a:avLst/>
          </a:prstGeom>
          <a:noFill/>
        </p:spPr>
      </p:pic>
      <p:grpSp>
        <p:nvGrpSpPr>
          <p:cNvPr id="316428" name="Group 12"/>
          <p:cNvGrpSpPr>
            <a:grpSpLocks/>
          </p:cNvGrpSpPr>
          <p:nvPr/>
        </p:nvGrpSpPr>
        <p:grpSpPr bwMode="auto">
          <a:xfrm>
            <a:off x="3879850" y="2970213"/>
            <a:ext cx="5264150" cy="3695700"/>
            <a:chOff x="2606" y="1608"/>
            <a:chExt cx="3316" cy="2328"/>
          </a:xfrm>
        </p:grpSpPr>
        <p:pic>
          <p:nvPicPr>
            <p:cNvPr id="316425" name="Picture 9" descr="klaus1_1h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237" y="1108"/>
              <a:ext cx="2053" cy="3316"/>
            </a:xfrm>
            <a:prstGeom prst="rect">
              <a:avLst/>
            </a:prstGeom>
            <a:noFill/>
          </p:spPr>
        </p:pic>
        <p:sp>
          <p:nvSpPr>
            <p:cNvPr id="316426" name="Rectangle 10"/>
            <p:cNvSpPr>
              <a:spLocks noChangeArrowheads="1"/>
            </p:cNvSpPr>
            <p:nvPr/>
          </p:nvSpPr>
          <p:spPr bwMode="auto">
            <a:xfrm>
              <a:off x="2700" y="1608"/>
              <a:ext cx="612" cy="2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316420" name="Picture 4" descr="andrae14_13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50119" y="2685256"/>
            <a:ext cx="2692400" cy="4592638"/>
          </a:xfrm>
          <a:prstGeom prst="rect">
            <a:avLst/>
          </a:prstGeom>
          <a:noFill/>
        </p:spPr>
      </p:pic>
      <p:pic>
        <p:nvPicPr>
          <p:cNvPr id="316422" name="Picture 6" descr="klaus1_13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60338" y="206375"/>
            <a:ext cx="3506788" cy="3608387"/>
          </a:xfrm>
          <a:prstGeom prst="rect">
            <a:avLst/>
          </a:prstGeom>
          <a:noFill/>
        </p:spPr>
      </p:pic>
      <p:pic>
        <p:nvPicPr>
          <p:cNvPr id="316423" name="Picture 7" descr="andrae14_13c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14375" y="-97790"/>
            <a:ext cx="3163888" cy="4592638"/>
          </a:xfrm>
          <a:prstGeom prst="rect">
            <a:avLst/>
          </a:prstGeom>
          <a:noFill/>
        </p:spPr>
      </p:pic>
      <p:pic>
        <p:nvPicPr>
          <p:cNvPr id="316431" name="Picture 15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3209925" y="1460500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DMSO </a:t>
            </a:r>
            <a:r>
              <a:rPr lang="de-DE" sz="1800" baseline="30000">
                <a:solidFill>
                  <a:schemeClr val="tx1"/>
                </a:solidFill>
              </a:rPr>
              <a:t>13</a:t>
            </a:r>
            <a:r>
              <a:rPr lang="de-DE" sz="1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16433" name="Text Box 17"/>
          <p:cNvSpPr txBox="1">
            <a:spLocks noChangeArrowheads="1"/>
          </p:cNvSpPr>
          <p:nvPr/>
        </p:nvSpPr>
        <p:spPr bwMode="auto">
          <a:xfrm>
            <a:off x="3090863" y="4373563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CD</a:t>
            </a:r>
            <a:r>
              <a:rPr lang="de-DE" sz="1800" baseline="-25000">
                <a:solidFill>
                  <a:schemeClr val="tx1"/>
                </a:solidFill>
              </a:rPr>
              <a:t>2</a:t>
            </a:r>
            <a:r>
              <a:rPr lang="de-DE" sz="1800">
                <a:solidFill>
                  <a:schemeClr val="tx1"/>
                </a:solidFill>
              </a:rPr>
              <a:t>Cl</a:t>
            </a:r>
            <a:r>
              <a:rPr lang="de-DE" sz="1800" baseline="-25000">
                <a:solidFill>
                  <a:schemeClr val="tx1"/>
                </a:solidFill>
              </a:rPr>
              <a:t>2</a:t>
            </a:r>
            <a:r>
              <a:rPr lang="de-DE" sz="1800" baseline="30000">
                <a:solidFill>
                  <a:schemeClr val="tx1"/>
                </a:solidFill>
              </a:rPr>
              <a:t>13</a:t>
            </a:r>
            <a:r>
              <a:rPr lang="de-DE" sz="1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7426325" y="3881438"/>
            <a:ext cx="1181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DMSO </a:t>
            </a:r>
            <a:r>
              <a:rPr lang="de-DE" sz="1800" baseline="30000">
                <a:solidFill>
                  <a:schemeClr val="tx1"/>
                </a:solidFill>
              </a:rPr>
              <a:t>1</a:t>
            </a:r>
            <a:r>
              <a:rPr lang="de-DE" sz="1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Rectangle 101"/>
          <p:cNvSpPr>
            <a:spLocks noChangeArrowheads="1"/>
          </p:cNvSpPr>
          <p:nvPr/>
        </p:nvSpPr>
        <p:spPr bwMode="auto">
          <a:xfrm>
            <a:off x="45720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(</a:t>
            </a:r>
            <a:r>
              <a:rPr lang="en-US" dirty="0" smtClean="0"/>
              <a:t>Splitting Pattern , Convolution</a:t>
            </a:r>
            <a:r>
              <a:rPr lang="de-DE" dirty="0" smtClean="0"/>
              <a:t>)</a:t>
            </a:r>
            <a:endParaRPr lang="de-DE" sz="44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3" grpId="0"/>
      <p:bldP spid="316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Bild1_wefel1"/>
          <p:cNvPicPr>
            <a:picLocks noChangeAspect="1" noChangeArrowheads="1"/>
          </p:cNvPicPr>
          <p:nvPr/>
        </p:nvPicPr>
        <p:blipFill>
          <a:blip r:embed="rId3">
            <a:lum bright="-11000" contrast="30000"/>
          </a:blip>
          <a:srcRect/>
          <a:stretch>
            <a:fillRect/>
          </a:stretch>
        </p:blipFill>
        <p:spPr bwMode="auto">
          <a:xfrm>
            <a:off x="739775" y="1285875"/>
            <a:ext cx="7285038" cy="5078413"/>
          </a:xfrm>
          <a:prstGeom prst="rect">
            <a:avLst/>
          </a:prstGeom>
          <a:noFill/>
        </p:spPr>
      </p:pic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2266950" y="990600"/>
          <a:ext cx="2066925" cy="1490663"/>
        </p:xfrm>
        <a:graphic>
          <a:graphicData uri="http://schemas.openxmlformats.org/presentationml/2006/ole">
            <p:oleObj spid="_x0000_s277507" name="CS ChemDraw Drawing" r:id="rId4" imgW="7315200" imgH="4965700" progId="ChemDraw.Document.6.0">
              <p:embed/>
            </p:oleObj>
          </a:graphicData>
        </a:graphic>
      </p:graphicFrame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2192135" y="4918075"/>
            <a:ext cx="8232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Olefine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5918538" y="4950535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Ring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277510" name="Line 6"/>
          <p:cNvSpPr>
            <a:spLocks noChangeShapeType="1"/>
          </p:cNvSpPr>
          <p:nvPr/>
        </p:nvSpPr>
        <p:spPr bwMode="auto">
          <a:xfrm flipV="1">
            <a:off x="3441700" y="884238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3436938" y="1968500"/>
            <a:ext cx="1587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4906152" y="4928478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CH</a:t>
            </a:r>
            <a:r>
              <a:rPr lang="de-DE" sz="800">
                <a:solidFill>
                  <a:schemeClr val="tx1"/>
                </a:solidFill>
              </a:rPr>
              <a:t>2 </a:t>
            </a:r>
            <a:r>
              <a:rPr lang="de-DE" sz="1200">
                <a:solidFill>
                  <a:schemeClr val="tx1"/>
                </a:solidFill>
              </a:rPr>
              <a:t>CH</a:t>
            </a:r>
          </a:p>
        </p:txBody>
      </p:sp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1449388" y="717550"/>
            <a:ext cx="168275" cy="209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6499225" y="619125"/>
            <a:ext cx="1168400" cy="78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77515" name="Group 11"/>
          <p:cNvGrpSpPr>
            <a:grpSpLocks/>
          </p:cNvGrpSpPr>
          <p:nvPr/>
        </p:nvGrpSpPr>
        <p:grpSpPr bwMode="auto">
          <a:xfrm>
            <a:off x="1990725" y="784225"/>
            <a:ext cx="6861175" cy="5335588"/>
            <a:chOff x="1254" y="494"/>
            <a:chExt cx="4322" cy="3361"/>
          </a:xfrm>
        </p:grpSpPr>
        <p:sp>
          <p:nvSpPr>
            <p:cNvPr id="277516" name="Text Box 12"/>
            <p:cNvSpPr txBox="1">
              <a:spLocks noChangeArrowheads="1"/>
            </p:cNvSpPr>
            <p:nvPr/>
          </p:nvSpPr>
          <p:spPr bwMode="auto">
            <a:xfrm>
              <a:off x="1569" y="494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FF0066"/>
                  </a:solidFill>
                </a:rPr>
                <a:t>H</a:t>
              </a:r>
              <a:r>
                <a:rPr lang="de-DE" sz="800">
                  <a:solidFill>
                    <a:srgbClr val="FF0066"/>
                  </a:solidFill>
                </a:rPr>
                <a:t>2</a:t>
              </a:r>
              <a:endParaRPr lang="de-DE" sz="1200">
                <a:solidFill>
                  <a:srgbClr val="FF0066"/>
                </a:solidFill>
              </a:endParaRPr>
            </a:p>
          </p:txBody>
        </p:sp>
        <p:sp>
          <p:nvSpPr>
            <p:cNvPr id="277517" name="Text Box 13"/>
            <p:cNvSpPr txBox="1">
              <a:spLocks noChangeArrowheads="1"/>
            </p:cNvSpPr>
            <p:nvPr/>
          </p:nvSpPr>
          <p:spPr bwMode="auto">
            <a:xfrm>
              <a:off x="1278" y="671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FF0066"/>
                  </a:solidFill>
                </a:rPr>
                <a:t>H</a:t>
              </a:r>
              <a:r>
                <a:rPr lang="de-DE" sz="800">
                  <a:solidFill>
                    <a:srgbClr val="FF0066"/>
                  </a:solidFill>
                </a:rPr>
                <a:t>2</a:t>
              </a:r>
              <a:endParaRPr lang="de-DE" sz="1200">
                <a:solidFill>
                  <a:srgbClr val="FF0066"/>
                </a:solidFill>
              </a:endParaRPr>
            </a:p>
          </p:txBody>
        </p:sp>
        <p:sp>
          <p:nvSpPr>
            <p:cNvPr id="277518" name="Text Box 14"/>
            <p:cNvSpPr txBox="1">
              <a:spLocks noChangeArrowheads="1"/>
            </p:cNvSpPr>
            <p:nvPr/>
          </p:nvSpPr>
          <p:spPr bwMode="auto">
            <a:xfrm>
              <a:off x="1254" y="974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FF0066"/>
                  </a:solidFill>
                </a:rPr>
                <a:t>H</a:t>
              </a:r>
              <a:r>
                <a:rPr lang="de-DE" sz="800">
                  <a:solidFill>
                    <a:srgbClr val="FF0066"/>
                  </a:solidFill>
                </a:rPr>
                <a:t>2</a:t>
              </a:r>
              <a:endParaRPr lang="de-DE" sz="1200">
                <a:solidFill>
                  <a:srgbClr val="FF0066"/>
                </a:solidFill>
              </a:endParaRPr>
            </a:p>
          </p:txBody>
        </p:sp>
        <p:pic>
          <p:nvPicPr>
            <p:cNvPr id="277519" name="Picture 15" descr="wf_ring1"/>
            <p:cNvPicPr>
              <a:picLocks noChangeAspect="1" noChangeArrowheads="1"/>
            </p:cNvPicPr>
            <p:nvPr/>
          </p:nvPicPr>
          <p:blipFill>
            <a:blip r:embed="rId5">
              <a:lum bright="-6000" contrast="18000"/>
            </a:blip>
            <a:srcRect l="11507" t="23170" r="5186" b="6079"/>
            <a:stretch>
              <a:fillRect/>
            </a:stretch>
          </p:blipFill>
          <p:spPr bwMode="auto">
            <a:xfrm>
              <a:off x="3511" y="880"/>
              <a:ext cx="2065" cy="2165"/>
            </a:xfrm>
            <a:prstGeom prst="rect">
              <a:avLst/>
            </a:prstGeom>
            <a:noFill/>
          </p:spPr>
        </p:pic>
        <p:sp>
          <p:nvSpPr>
            <p:cNvPr id="277520" name="Rectangle 16"/>
            <p:cNvSpPr>
              <a:spLocks noChangeArrowheads="1"/>
            </p:cNvSpPr>
            <p:nvPr/>
          </p:nvSpPr>
          <p:spPr bwMode="auto">
            <a:xfrm>
              <a:off x="3885" y="3296"/>
              <a:ext cx="236" cy="55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19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9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77521" name="Group 17"/>
          <p:cNvGrpSpPr>
            <a:grpSpLocks/>
          </p:cNvGrpSpPr>
          <p:nvPr/>
        </p:nvGrpSpPr>
        <p:grpSpPr bwMode="auto">
          <a:xfrm>
            <a:off x="2914650" y="1046163"/>
            <a:ext cx="2655888" cy="5100637"/>
            <a:chOff x="1836" y="659"/>
            <a:chExt cx="1673" cy="3213"/>
          </a:xfrm>
        </p:grpSpPr>
        <p:sp>
          <p:nvSpPr>
            <p:cNvPr id="277522" name="Text Box 18"/>
            <p:cNvSpPr txBox="1">
              <a:spLocks noChangeArrowheads="1"/>
            </p:cNvSpPr>
            <p:nvPr/>
          </p:nvSpPr>
          <p:spPr bwMode="auto">
            <a:xfrm>
              <a:off x="1836" y="13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FF0066"/>
                  </a:solidFill>
                </a:rPr>
                <a:t>H</a:t>
              </a:r>
            </a:p>
          </p:txBody>
        </p:sp>
        <p:sp>
          <p:nvSpPr>
            <p:cNvPr id="277523" name="Text Box 19"/>
            <p:cNvSpPr txBox="1">
              <a:spLocks noChangeArrowheads="1"/>
            </p:cNvSpPr>
            <p:nvPr/>
          </p:nvSpPr>
          <p:spPr bwMode="auto">
            <a:xfrm>
              <a:off x="2370" y="659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accent2"/>
                  </a:solidFill>
                </a:rPr>
                <a:t>H</a:t>
              </a:r>
              <a:r>
                <a:rPr lang="de-DE" sz="800">
                  <a:solidFill>
                    <a:schemeClr val="accent2"/>
                  </a:solidFill>
                </a:rPr>
                <a:t>2</a:t>
              </a:r>
              <a:endParaRPr lang="de-DE" sz="1200">
                <a:solidFill>
                  <a:schemeClr val="accent2"/>
                </a:solidFill>
              </a:endParaRPr>
            </a:p>
          </p:txBody>
        </p:sp>
        <p:pic>
          <p:nvPicPr>
            <p:cNvPr id="277524" name="Picture 20" descr="wf_chch21"/>
            <p:cNvPicPr>
              <a:picLocks noChangeAspect="1" noChangeArrowheads="1"/>
            </p:cNvPicPr>
            <p:nvPr/>
          </p:nvPicPr>
          <p:blipFill>
            <a:blip r:embed="rId6">
              <a:lum bright="-12000" contrast="30000"/>
            </a:blip>
            <a:srcRect l="13237" t="25327" r="6903" b="4112"/>
            <a:stretch>
              <a:fillRect/>
            </a:stretch>
          </p:blipFill>
          <p:spPr bwMode="auto">
            <a:xfrm>
              <a:off x="2180" y="1646"/>
              <a:ext cx="1269" cy="1394"/>
            </a:xfrm>
            <a:prstGeom prst="rect">
              <a:avLst/>
            </a:prstGeom>
            <a:noFill/>
          </p:spPr>
        </p:pic>
        <p:sp>
          <p:nvSpPr>
            <p:cNvPr id="277525" name="Line 21"/>
            <p:cNvSpPr>
              <a:spLocks noChangeShapeType="1"/>
            </p:cNvSpPr>
            <p:nvPr/>
          </p:nvSpPr>
          <p:spPr bwMode="auto">
            <a:xfrm>
              <a:off x="2437" y="1746"/>
              <a:ext cx="0" cy="15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7526" name="Line 22"/>
            <p:cNvSpPr>
              <a:spLocks noChangeShapeType="1"/>
            </p:cNvSpPr>
            <p:nvPr/>
          </p:nvSpPr>
          <p:spPr bwMode="auto">
            <a:xfrm>
              <a:off x="3075" y="2269"/>
              <a:ext cx="0" cy="1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7527" name="Rectangle 23"/>
            <p:cNvSpPr>
              <a:spLocks noChangeArrowheads="1"/>
            </p:cNvSpPr>
            <p:nvPr/>
          </p:nvSpPr>
          <p:spPr bwMode="auto">
            <a:xfrm>
              <a:off x="3137" y="3288"/>
              <a:ext cx="372" cy="58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77528" name="Group 24"/>
          <p:cNvGrpSpPr>
            <a:grpSpLocks/>
          </p:cNvGrpSpPr>
          <p:nvPr/>
        </p:nvGrpSpPr>
        <p:grpSpPr bwMode="auto">
          <a:xfrm>
            <a:off x="162905" y="650267"/>
            <a:ext cx="3413125" cy="5440363"/>
            <a:chOff x="121" y="428"/>
            <a:chExt cx="2150" cy="3427"/>
          </a:xfrm>
        </p:grpSpPr>
        <p:grpSp>
          <p:nvGrpSpPr>
            <p:cNvPr id="277529" name="Group 25"/>
            <p:cNvGrpSpPr>
              <a:grpSpLocks/>
            </p:cNvGrpSpPr>
            <p:nvPr/>
          </p:nvGrpSpPr>
          <p:grpSpPr bwMode="auto">
            <a:xfrm>
              <a:off x="121" y="428"/>
              <a:ext cx="2150" cy="2582"/>
              <a:chOff x="121" y="428"/>
              <a:chExt cx="2150" cy="2582"/>
            </a:xfrm>
          </p:grpSpPr>
          <p:sp>
            <p:nvSpPr>
              <p:cNvPr id="277530" name="Text Box 26"/>
              <p:cNvSpPr txBox="1">
                <a:spLocks noChangeArrowheads="1"/>
              </p:cNvSpPr>
              <p:nvPr/>
            </p:nvSpPr>
            <p:spPr bwMode="auto">
              <a:xfrm>
                <a:off x="2079" y="428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>
                    <a:solidFill>
                      <a:schemeClr val="accent2"/>
                    </a:solidFill>
                  </a:rPr>
                  <a:t>H</a:t>
                </a:r>
              </a:p>
            </p:txBody>
          </p:sp>
          <p:pic>
            <p:nvPicPr>
              <p:cNvPr id="277531" name="Picture 27" descr="wf_ol1"/>
              <p:cNvPicPr>
                <a:picLocks noChangeAspect="1" noChangeArrowheads="1"/>
              </p:cNvPicPr>
              <p:nvPr/>
            </p:nvPicPr>
            <p:blipFill>
              <a:blip r:embed="rId7">
                <a:lum bright="-12000" contrast="30000"/>
              </a:blip>
              <a:srcRect l="40088" t="8905" r="16962" b="4112"/>
              <a:stretch>
                <a:fillRect/>
              </a:stretch>
            </p:blipFill>
            <p:spPr bwMode="auto">
              <a:xfrm>
                <a:off x="121" y="1785"/>
                <a:ext cx="913" cy="1225"/>
              </a:xfrm>
              <a:prstGeom prst="rect">
                <a:avLst/>
              </a:prstGeom>
              <a:noFill/>
            </p:spPr>
          </p:pic>
          <p:pic>
            <p:nvPicPr>
              <p:cNvPr id="277532" name="Picture 28" descr="wf_ol2"/>
              <p:cNvPicPr>
                <a:picLocks noChangeAspect="1" noChangeArrowheads="1"/>
              </p:cNvPicPr>
              <p:nvPr/>
            </p:nvPicPr>
            <p:blipFill>
              <a:blip r:embed="rId8">
                <a:lum bright="-12000" contrast="30000"/>
              </a:blip>
              <a:srcRect l="24789" t="17375" r="16962" b="4330"/>
              <a:stretch>
                <a:fillRect/>
              </a:stretch>
            </p:blipFill>
            <p:spPr bwMode="auto">
              <a:xfrm>
                <a:off x="1146" y="1815"/>
                <a:ext cx="952" cy="1193"/>
              </a:xfrm>
              <a:prstGeom prst="rect">
                <a:avLst/>
              </a:prstGeom>
              <a:noFill/>
            </p:spPr>
          </p:pic>
          <p:sp>
            <p:nvSpPr>
              <p:cNvPr id="277533" name="Text Box 29"/>
              <p:cNvSpPr txBox="1">
                <a:spLocks noChangeArrowheads="1"/>
              </p:cNvSpPr>
              <p:nvPr/>
            </p:nvSpPr>
            <p:spPr bwMode="auto">
              <a:xfrm>
                <a:off x="2080" y="1273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>
                    <a:solidFill>
                      <a:srgbClr val="FF0066"/>
                    </a:solidFill>
                  </a:rPr>
                  <a:t>H</a:t>
                </a:r>
              </a:p>
            </p:txBody>
          </p:sp>
          <p:sp>
            <p:nvSpPr>
              <p:cNvPr id="277534" name="Line 30"/>
              <p:cNvSpPr>
                <a:spLocks noChangeShapeType="1"/>
              </p:cNvSpPr>
              <p:nvPr/>
            </p:nvSpPr>
            <p:spPr bwMode="auto">
              <a:xfrm flipV="1">
                <a:off x="1577" y="1595"/>
                <a:ext cx="0" cy="18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35" name="Line 31"/>
              <p:cNvSpPr>
                <a:spLocks noChangeShapeType="1"/>
              </p:cNvSpPr>
              <p:nvPr/>
            </p:nvSpPr>
            <p:spPr bwMode="auto">
              <a:xfrm flipV="1">
                <a:off x="576" y="1666"/>
                <a:ext cx="0" cy="19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7536" name="Rectangle 32"/>
            <p:cNvSpPr>
              <a:spLocks noChangeArrowheads="1"/>
            </p:cNvSpPr>
            <p:nvPr/>
          </p:nvSpPr>
          <p:spPr bwMode="auto">
            <a:xfrm>
              <a:off x="1187" y="3421"/>
              <a:ext cx="62" cy="43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2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537" name="Rectangle 33"/>
            <p:cNvSpPr>
              <a:spLocks noChangeArrowheads="1"/>
            </p:cNvSpPr>
            <p:nvPr/>
          </p:nvSpPr>
          <p:spPr bwMode="auto">
            <a:xfrm>
              <a:off x="1993" y="3421"/>
              <a:ext cx="62" cy="43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2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77540" name="Picture 36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77541" name="Rectangle 3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  e.g.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895600" y="20828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H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7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31" name="Rectangle 10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Beispiel</a:t>
            </a:r>
          </a:p>
        </p:txBody>
      </p:sp>
      <p:grpSp>
        <p:nvGrpSpPr>
          <p:cNvPr id="278530" name="Group 2"/>
          <p:cNvGrpSpPr>
            <a:grpSpLocks/>
          </p:cNvGrpSpPr>
          <p:nvPr/>
        </p:nvGrpSpPr>
        <p:grpSpPr bwMode="auto">
          <a:xfrm>
            <a:off x="296863" y="1322388"/>
            <a:ext cx="8181975" cy="5535612"/>
            <a:chOff x="102" y="4853"/>
            <a:chExt cx="5154" cy="3487"/>
          </a:xfrm>
        </p:grpSpPr>
        <p:grpSp>
          <p:nvGrpSpPr>
            <p:cNvPr id="278531" name="Group 3"/>
            <p:cNvGrpSpPr>
              <a:grpSpLocks/>
            </p:cNvGrpSpPr>
            <p:nvPr/>
          </p:nvGrpSpPr>
          <p:grpSpPr bwMode="auto">
            <a:xfrm>
              <a:off x="102" y="4853"/>
              <a:ext cx="5154" cy="3487"/>
              <a:chOff x="215" y="4570"/>
              <a:chExt cx="5154" cy="3487"/>
            </a:xfrm>
          </p:grpSpPr>
          <p:pic>
            <p:nvPicPr>
              <p:cNvPr id="278532" name="Picture 4" descr="wefeqax300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90000"/>
              </a:blip>
              <a:srcRect/>
              <a:stretch>
                <a:fillRect/>
              </a:stretch>
            </p:blipFill>
            <p:spPr bwMode="auto">
              <a:xfrm>
                <a:off x="329" y="4570"/>
                <a:ext cx="5040" cy="34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8533" name="Rectangle 5"/>
              <p:cNvSpPr>
                <a:spLocks noChangeArrowheads="1"/>
              </p:cNvSpPr>
              <p:nvPr/>
            </p:nvSpPr>
            <p:spPr bwMode="auto">
              <a:xfrm>
                <a:off x="5091" y="4882"/>
                <a:ext cx="85" cy="31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78534" name="Rectangle 6"/>
              <p:cNvSpPr>
                <a:spLocks noChangeArrowheads="1"/>
              </p:cNvSpPr>
              <p:nvPr/>
            </p:nvSpPr>
            <p:spPr bwMode="auto">
              <a:xfrm>
                <a:off x="215" y="4570"/>
                <a:ext cx="567" cy="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78535" name="Rectangle 7"/>
              <p:cNvSpPr>
                <a:spLocks noChangeArrowheads="1"/>
              </p:cNvSpPr>
              <p:nvPr/>
            </p:nvSpPr>
            <p:spPr bwMode="auto">
              <a:xfrm>
                <a:off x="414" y="7745"/>
                <a:ext cx="4706" cy="3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278536" name="Rectangle 8"/>
            <p:cNvSpPr>
              <a:spLocks noChangeArrowheads="1"/>
            </p:cNvSpPr>
            <p:nvPr/>
          </p:nvSpPr>
          <p:spPr bwMode="auto">
            <a:xfrm>
              <a:off x="470" y="4882"/>
              <a:ext cx="4706" cy="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971550" y="6489700"/>
            <a:ext cx="74707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8538" name="Rectangle 10"/>
          <p:cNvSpPr>
            <a:spLocks noChangeArrowheads="1"/>
          </p:cNvSpPr>
          <p:nvPr/>
        </p:nvSpPr>
        <p:spPr bwMode="auto">
          <a:xfrm>
            <a:off x="1870075" y="6489700"/>
            <a:ext cx="74707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8539" name="Text Box 11"/>
          <p:cNvSpPr txBox="1">
            <a:spLocks noChangeArrowheads="1"/>
          </p:cNvSpPr>
          <p:nvPr/>
        </p:nvSpPr>
        <p:spPr bwMode="auto">
          <a:xfrm>
            <a:off x="9475788" y="21224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000" dirty="0">
              <a:solidFill>
                <a:schemeClr val="accent2"/>
              </a:solidFill>
              <a:latin typeface="MT Extra" pitchFamily="18" charset="2"/>
            </a:endParaRPr>
          </a:p>
        </p:txBody>
      </p:sp>
      <p:sp>
        <p:nvSpPr>
          <p:cNvPr id="278540" name="Text Box 12"/>
          <p:cNvSpPr txBox="1">
            <a:spLocks noChangeArrowheads="1"/>
          </p:cNvSpPr>
          <p:nvPr/>
        </p:nvSpPr>
        <p:spPr bwMode="auto">
          <a:xfrm>
            <a:off x="10061575" y="9969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rgbClr val="4F9B4D"/>
                </a:solidFill>
                <a:latin typeface="MT Extra" pitchFamily="18" charset="2"/>
              </a:rPr>
              <a:t>H</a:t>
            </a:r>
          </a:p>
        </p:txBody>
      </p:sp>
      <p:grpSp>
        <p:nvGrpSpPr>
          <p:cNvPr id="278541" name="Group 13"/>
          <p:cNvGrpSpPr>
            <a:grpSpLocks/>
          </p:cNvGrpSpPr>
          <p:nvPr/>
        </p:nvGrpSpPr>
        <p:grpSpPr bwMode="auto">
          <a:xfrm>
            <a:off x="701675" y="1042988"/>
            <a:ext cx="7021513" cy="4186237"/>
            <a:chOff x="442" y="657"/>
            <a:chExt cx="4423" cy="2637"/>
          </a:xfrm>
        </p:grpSpPr>
        <p:sp>
          <p:nvSpPr>
            <p:cNvPr id="278542" name="Line 14"/>
            <p:cNvSpPr>
              <a:spLocks noChangeShapeType="1"/>
            </p:cNvSpPr>
            <p:nvPr/>
          </p:nvSpPr>
          <p:spPr bwMode="auto">
            <a:xfrm flipV="1">
              <a:off x="4751" y="312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3" name="Line 15"/>
            <p:cNvSpPr>
              <a:spLocks noChangeShapeType="1"/>
            </p:cNvSpPr>
            <p:nvPr/>
          </p:nvSpPr>
          <p:spPr bwMode="auto">
            <a:xfrm flipV="1">
              <a:off x="4864" y="312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4" name="Line 16"/>
            <p:cNvSpPr>
              <a:spLocks noChangeShapeType="1"/>
            </p:cNvSpPr>
            <p:nvPr/>
          </p:nvSpPr>
          <p:spPr bwMode="auto">
            <a:xfrm flipV="1">
              <a:off x="4638" y="312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5" name="Line 17"/>
            <p:cNvSpPr>
              <a:spLocks noChangeShapeType="1"/>
            </p:cNvSpPr>
            <p:nvPr/>
          </p:nvSpPr>
          <p:spPr bwMode="auto">
            <a:xfrm>
              <a:off x="4638" y="3124"/>
              <a:ext cx="226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6" name="Text Box 18"/>
            <p:cNvSpPr txBox="1">
              <a:spLocks noChangeArrowheads="1"/>
            </p:cNvSpPr>
            <p:nvPr/>
          </p:nvSpPr>
          <p:spPr bwMode="auto">
            <a:xfrm>
              <a:off x="1774" y="65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</a:rPr>
                <a:t>H</a:t>
              </a:r>
            </a:p>
          </p:txBody>
        </p:sp>
        <p:sp>
          <p:nvSpPr>
            <p:cNvPr id="278547" name="Line 19"/>
            <p:cNvSpPr>
              <a:spLocks noChangeShapeType="1"/>
            </p:cNvSpPr>
            <p:nvPr/>
          </p:nvSpPr>
          <p:spPr bwMode="auto">
            <a:xfrm flipV="1">
              <a:off x="4440" y="1990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8" name="Line 20"/>
            <p:cNvSpPr>
              <a:spLocks noChangeShapeType="1"/>
            </p:cNvSpPr>
            <p:nvPr/>
          </p:nvSpPr>
          <p:spPr bwMode="auto">
            <a:xfrm flipV="1">
              <a:off x="4553" y="1990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9" name="Line 21"/>
            <p:cNvSpPr>
              <a:spLocks noChangeShapeType="1"/>
            </p:cNvSpPr>
            <p:nvPr/>
          </p:nvSpPr>
          <p:spPr bwMode="auto">
            <a:xfrm flipV="1">
              <a:off x="4327" y="1990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0" name="Line 22"/>
            <p:cNvSpPr>
              <a:spLocks noChangeShapeType="1"/>
            </p:cNvSpPr>
            <p:nvPr/>
          </p:nvSpPr>
          <p:spPr bwMode="auto">
            <a:xfrm>
              <a:off x="4327" y="1990"/>
              <a:ext cx="226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1" name="Line 23"/>
            <p:cNvSpPr>
              <a:spLocks noChangeShapeType="1"/>
            </p:cNvSpPr>
            <p:nvPr/>
          </p:nvSpPr>
          <p:spPr bwMode="auto">
            <a:xfrm flipV="1">
              <a:off x="4184" y="1621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2" name="Line 24"/>
            <p:cNvSpPr>
              <a:spLocks noChangeShapeType="1"/>
            </p:cNvSpPr>
            <p:nvPr/>
          </p:nvSpPr>
          <p:spPr bwMode="auto">
            <a:xfrm flipV="1">
              <a:off x="4297" y="1621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3" name="Line 25"/>
            <p:cNvSpPr>
              <a:spLocks noChangeShapeType="1"/>
            </p:cNvSpPr>
            <p:nvPr/>
          </p:nvSpPr>
          <p:spPr bwMode="auto">
            <a:xfrm flipV="1">
              <a:off x="4071" y="1621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4" name="Line 26"/>
            <p:cNvSpPr>
              <a:spLocks noChangeShapeType="1"/>
            </p:cNvSpPr>
            <p:nvPr/>
          </p:nvSpPr>
          <p:spPr bwMode="auto">
            <a:xfrm>
              <a:off x="4071" y="1621"/>
              <a:ext cx="226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5" name="Line 27"/>
            <p:cNvSpPr>
              <a:spLocks noChangeShapeType="1"/>
            </p:cNvSpPr>
            <p:nvPr/>
          </p:nvSpPr>
          <p:spPr bwMode="auto">
            <a:xfrm flipV="1">
              <a:off x="3901" y="278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6" name="Line 28"/>
            <p:cNvSpPr>
              <a:spLocks noChangeShapeType="1"/>
            </p:cNvSpPr>
            <p:nvPr/>
          </p:nvSpPr>
          <p:spPr bwMode="auto">
            <a:xfrm flipV="1">
              <a:off x="4014" y="278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7" name="Line 29"/>
            <p:cNvSpPr>
              <a:spLocks noChangeShapeType="1"/>
            </p:cNvSpPr>
            <p:nvPr/>
          </p:nvSpPr>
          <p:spPr bwMode="auto">
            <a:xfrm flipV="1">
              <a:off x="3788" y="278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8" name="Line 30"/>
            <p:cNvSpPr>
              <a:spLocks noChangeShapeType="1"/>
            </p:cNvSpPr>
            <p:nvPr/>
          </p:nvSpPr>
          <p:spPr bwMode="auto">
            <a:xfrm>
              <a:off x="3788" y="2784"/>
              <a:ext cx="226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9" name="Text Box 31"/>
            <p:cNvSpPr txBox="1">
              <a:spLocks noChangeArrowheads="1"/>
            </p:cNvSpPr>
            <p:nvPr/>
          </p:nvSpPr>
          <p:spPr bwMode="auto">
            <a:xfrm>
              <a:off x="442" y="998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</a:rPr>
                <a:t>H</a:t>
              </a:r>
            </a:p>
          </p:txBody>
        </p:sp>
      </p:grpSp>
      <p:sp>
        <p:nvSpPr>
          <p:cNvPr id="278560" name="Text Box 32"/>
          <p:cNvSpPr txBox="1">
            <a:spLocks noChangeArrowheads="1"/>
          </p:cNvSpPr>
          <p:nvPr/>
        </p:nvSpPr>
        <p:spPr bwMode="auto">
          <a:xfrm>
            <a:off x="-1595438" y="13144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rgbClr val="4F9B4D"/>
                </a:solidFill>
              </a:rPr>
              <a:t>H</a:t>
            </a:r>
          </a:p>
        </p:txBody>
      </p:sp>
      <p:grpSp>
        <p:nvGrpSpPr>
          <p:cNvPr id="278561" name="Group 33"/>
          <p:cNvGrpSpPr>
            <a:grpSpLocks/>
          </p:cNvGrpSpPr>
          <p:nvPr/>
        </p:nvGrpSpPr>
        <p:grpSpPr bwMode="auto">
          <a:xfrm>
            <a:off x="925195" y="1254760"/>
            <a:ext cx="6805613" cy="1322388"/>
            <a:chOff x="550" y="829"/>
            <a:chExt cx="4287" cy="833"/>
          </a:xfrm>
        </p:grpSpPr>
        <p:sp>
          <p:nvSpPr>
            <p:cNvPr id="278562" name="Line 34"/>
            <p:cNvSpPr>
              <a:spLocks noChangeShapeType="1"/>
            </p:cNvSpPr>
            <p:nvPr/>
          </p:nvSpPr>
          <p:spPr bwMode="auto">
            <a:xfrm>
              <a:off x="4156" y="1366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63" name="Line 35"/>
            <p:cNvSpPr>
              <a:spLocks noChangeShapeType="1"/>
            </p:cNvSpPr>
            <p:nvPr/>
          </p:nvSpPr>
          <p:spPr bwMode="auto">
            <a:xfrm>
              <a:off x="4496" y="1366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64" name="Line 36"/>
            <p:cNvSpPr>
              <a:spLocks noChangeShapeType="1"/>
            </p:cNvSpPr>
            <p:nvPr/>
          </p:nvSpPr>
          <p:spPr bwMode="auto">
            <a:xfrm>
              <a:off x="4496" y="1366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65" name="Line 37"/>
            <p:cNvSpPr>
              <a:spLocks noChangeShapeType="1"/>
            </p:cNvSpPr>
            <p:nvPr/>
          </p:nvSpPr>
          <p:spPr bwMode="auto">
            <a:xfrm>
              <a:off x="4836" y="1366"/>
              <a:ext cx="1" cy="227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66" name="Text Box 38"/>
            <p:cNvSpPr txBox="1">
              <a:spLocks noChangeArrowheads="1"/>
            </p:cNvSpPr>
            <p:nvPr/>
          </p:nvSpPr>
          <p:spPr bwMode="auto">
            <a:xfrm>
              <a:off x="867" y="1508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78567" name="Text Box 39"/>
            <p:cNvSpPr txBox="1">
              <a:spLocks noChangeArrowheads="1"/>
            </p:cNvSpPr>
            <p:nvPr/>
          </p:nvSpPr>
          <p:spPr bwMode="auto">
            <a:xfrm>
              <a:off x="1406" y="1310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78568" name="Line 40"/>
            <p:cNvSpPr>
              <a:spLocks noChangeShapeType="1"/>
            </p:cNvSpPr>
            <p:nvPr/>
          </p:nvSpPr>
          <p:spPr bwMode="auto">
            <a:xfrm flipV="1">
              <a:off x="3816" y="1366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69" name="Line 41"/>
            <p:cNvSpPr>
              <a:spLocks noChangeShapeType="1"/>
            </p:cNvSpPr>
            <p:nvPr/>
          </p:nvSpPr>
          <p:spPr bwMode="auto">
            <a:xfrm>
              <a:off x="3816" y="1366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0" name="Text Box 42"/>
            <p:cNvSpPr txBox="1">
              <a:spLocks noChangeArrowheads="1"/>
            </p:cNvSpPr>
            <p:nvPr/>
          </p:nvSpPr>
          <p:spPr bwMode="auto">
            <a:xfrm>
              <a:off x="550" y="829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78571" name="Line 43"/>
            <p:cNvSpPr>
              <a:spLocks noChangeShapeType="1"/>
            </p:cNvSpPr>
            <p:nvPr/>
          </p:nvSpPr>
          <p:spPr bwMode="auto">
            <a:xfrm flipV="1">
              <a:off x="4156" y="1366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278572" name="Group 44"/>
          <p:cNvGrpSpPr>
            <a:grpSpLocks/>
          </p:cNvGrpSpPr>
          <p:nvPr/>
        </p:nvGrpSpPr>
        <p:grpSpPr bwMode="auto">
          <a:xfrm>
            <a:off x="701675" y="593725"/>
            <a:ext cx="3151188" cy="2384425"/>
            <a:chOff x="442" y="374"/>
            <a:chExt cx="1985" cy="1502"/>
          </a:xfrm>
        </p:grpSpPr>
        <p:sp>
          <p:nvSpPr>
            <p:cNvPr id="278573" name="Line 45"/>
            <p:cNvSpPr>
              <a:spLocks noChangeShapeType="1"/>
            </p:cNvSpPr>
            <p:nvPr/>
          </p:nvSpPr>
          <p:spPr bwMode="auto">
            <a:xfrm>
              <a:off x="1746" y="1621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4" name="Line 46"/>
            <p:cNvSpPr>
              <a:spLocks noChangeShapeType="1"/>
            </p:cNvSpPr>
            <p:nvPr/>
          </p:nvSpPr>
          <p:spPr bwMode="auto">
            <a:xfrm>
              <a:off x="2086" y="1621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5" name="Line 47"/>
            <p:cNvSpPr>
              <a:spLocks noChangeShapeType="1"/>
            </p:cNvSpPr>
            <p:nvPr/>
          </p:nvSpPr>
          <p:spPr bwMode="auto">
            <a:xfrm>
              <a:off x="2086" y="1621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6" name="Line 48"/>
            <p:cNvSpPr>
              <a:spLocks noChangeShapeType="1"/>
            </p:cNvSpPr>
            <p:nvPr/>
          </p:nvSpPr>
          <p:spPr bwMode="auto">
            <a:xfrm>
              <a:off x="2426" y="1621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7" name="Line 49"/>
            <p:cNvSpPr>
              <a:spLocks noChangeShapeType="1"/>
            </p:cNvSpPr>
            <p:nvPr/>
          </p:nvSpPr>
          <p:spPr bwMode="auto">
            <a:xfrm flipV="1">
              <a:off x="1746" y="1621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8" name="Text Box 50"/>
            <p:cNvSpPr txBox="1">
              <a:spLocks noChangeArrowheads="1"/>
            </p:cNvSpPr>
            <p:nvPr/>
          </p:nvSpPr>
          <p:spPr bwMode="auto">
            <a:xfrm>
              <a:off x="1037" y="374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1B1FCD"/>
                  </a:solidFill>
                </a:rPr>
                <a:t>H</a:t>
              </a:r>
            </a:p>
          </p:txBody>
        </p:sp>
        <p:sp>
          <p:nvSpPr>
            <p:cNvPr id="278579" name="Text Box 51"/>
            <p:cNvSpPr txBox="1">
              <a:spLocks noChangeArrowheads="1"/>
            </p:cNvSpPr>
            <p:nvPr/>
          </p:nvSpPr>
          <p:spPr bwMode="auto">
            <a:xfrm>
              <a:off x="442" y="998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1B1FCD"/>
                  </a:solidFill>
                </a:rPr>
                <a:t>H</a:t>
              </a:r>
            </a:p>
          </p:txBody>
        </p:sp>
      </p:grpSp>
      <p:grpSp>
        <p:nvGrpSpPr>
          <p:cNvPr id="278580" name="Group 52"/>
          <p:cNvGrpSpPr>
            <a:grpSpLocks/>
          </p:cNvGrpSpPr>
          <p:nvPr/>
        </p:nvGrpSpPr>
        <p:grpSpPr bwMode="auto">
          <a:xfrm>
            <a:off x="979487" y="1231900"/>
            <a:ext cx="2917825" cy="3187700"/>
            <a:chOff x="617" y="776"/>
            <a:chExt cx="1838" cy="2008"/>
          </a:xfrm>
        </p:grpSpPr>
        <p:sp>
          <p:nvSpPr>
            <p:cNvPr id="278581" name="Line 53"/>
            <p:cNvSpPr>
              <a:spLocks noChangeShapeType="1"/>
            </p:cNvSpPr>
            <p:nvPr/>
          </p:nvSpPr>
          <p:spPr bwMode="auto">
            <a:xfrm flipV="1">
              <a:off x="2199" y="1905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2" name="Line 54"/>
            <p:cNvSpPr>
              <a:spLocks noChangeShapeType="1"/>
            </p:cNvSpPr>
            <p:nvPr/>
          </p:nvSpPr>
          <p:spPr bwMode="auto">
            <a:xfrm flipV="1">
              <a:off x="2086" y="1905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3" name="Line 55"/>
            <p:cNvSpPr>
              <a:spLocks noChangeShapeType="1"/>
            </p:cNvSpPr>
            <p:nvPr/>
          </p:nvSpPr>
          <p:spPr bwMode="auto">
            <a:xfrm>
              <a:off x="2086" y="1905"/>
              <a:ext cx="114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4" name="Line 56"/>
            <p:cNvSpPr>
              <a:spLocks noChangeShapeType="1"/>
            </p:cNvSpPr>
            <p:nvPr/>
          </p:nvSpPr>
          <p:spPr bwMode="auto">
            <a:xfrm flipV="1">
              <a:off x="2454" y="261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5" name="Line 57"/>
            <p:cNvSpPr>
              <a:spLocks noChangeShapeType="1"/>
            </p:cNvSpPr>
            <p:nvPr/>
          </p:nvSpPr>
          <p:spPr bwMode="auto">
            <a:xfrm flipV="1">
              <a:off x="2341" y="261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6" name="Line 58"/>
            <p:cNvSpPr>
              <a:spLocks noChangeShapeType="1"/>
            </p:cNvSpPr>
            <p:nvPr/>
          </p:nvSpPr>
          <p:spPr bwMode="auto">
            <a:xfrm>
              <a:off x="2341" y="2614"/>
              <a:ext cx="114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7" name="Line 59"/>
            <p:cNvSpPr>
              <a:spLocks noChangeShapeType="1"/>
            </p:cNvSpPr>
            <p:nvPr/>
          </p:nvSpPr>
          <p:spPr bwMode="auto">
            <a:xfrm flipV="1">
              <a:off x="1916" y="2585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8" name="Line 60"/>
            <p:cNvSpPr>
              <a:spLocks noChangeShapeType="1"/>
            </p:cNvSpPr>
            <p:nvPr/>
          </p:nvSpPr>
          <p:spPr bwMode="auto">
            <a:xfrm flipV="1">
              <a:off x="1803" y="2585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9" name="Line 61"/>
            <p:cNvSpPr>
              <a:spLocks noChangeShapeType="1"/>
            </p:cNvSpPr>
            <p:nvPr/>
          </p:nvSpPr>
          <p:spPr bwMode="auto">
            <a:xfrm>
              <a:off x="1803" y="2585"/>
              <a:ext cx="114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90" name="Text Box 62"/>
            <p:cNvSpPr txBox="1">
              <a:spLocks noChangeArrowheads="1"/>
            </p:cNvSpPr>
            <p:nvPr/>
          </p:nvSpPr>
          <p:spPr bwMode="auto">
            <a:xfrm>
              <a:off x="617" y="776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</a:rPr>
                <a:t>H</a:t>
              </a:r>
            </a:p>
          </p:txBody>
        </p:sp>
      </p:grpSp>
      <p:grpSp>
        <p:nvGrpSpPr>
          <p:cNvPr id="278591" name="Group 63"/>
          <p:cNvGrpSpPr>
            <a:grpSpLocks/>
          </p:cNvGrpSpPr>
          <p:nvPr/>
        </p:nvGrpSpPr>
        <p:grpSpPr bwMode="auto">
          <a:xfrm>
            <a:off x="1422400" y="1898650"/>
            <a:ext cx="2655888" cy="4186238"/>
            <a:chOff x="867" y="1224"/>
            <a:chExt cx="1673" cy="2637"/>
          </a:xfrm>
        </p:grpSpPr>
        <p:sp>
          <p:nvSpPr>
            <p:cNvPr id="278592" name="Text Box 64"/>
            <p:cNvSpPr txBox="1">
              <a:spLocks noChangeArrowheads="1"/>
            </p:cNvSpPr>
            <p:nvPr/>
          </p:nvSpPr>
          <p:spPr bwMode="auto">
            <a:xfrm>
              <a:off x="867" y="1508"/>
              <a:ext cx="28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 err="1" smtClean="0">
                  <a:solidFill>
                    <a:srgbClr val="FF0066"/>
                  </a:solidFill>
                  <a:latin typeface="+mj-lt"/>
                </a:rPr>
                <a:t>Hc</a:t>
              </a:r>
              <a:endParaRPr lang="de-DE" sz="1000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78593" name="Rectangle 65"/>
            <p:cNvSpPr>
              <a:spLocks noChangeArrowheads="1"/>
            </p:cNvSpPr>
            <p:nvPr/>
          </p:nvSpPr>
          <p:spPr bwMode="auto">
            <a:xfrm>
              <a:off x="1633" y="1224"/>
              <a:ext cx="907" cy="2637"/>
            </a:xfrm>
            <a:prstGeom prst="rect">
              <a:avLst/>
            </a:prstGeom>
            <a:gradFill rotWithShape="1">
              <a:gsLst>
                <a:gs pos="0">
                  <a:srgbClr val="FF0066">
                    <a:alpha val="20000"/>
                  </a:srgbClr>
                </a:gs>
                <a:gs pos="100000">
                  <a:srgbClr val="FF0066">
                    <a:gamma/>
                    <a:shade val="46275"/>
                    <a:invGamma/>
                    <a:alpha val="2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78594" name="Group 66"/>
          <p:cNvGrpSpPr>
            <a:grpSpLocks/>
          </p:cNvGrpSpPr>
          <p:nvPr/>
        </p:nvGrpSpPr>
        <p:grpSpPr bwMode="auto">
          <a:xfrm>
            <a:off x="701675" y="1584325"/>
            <a:ext cx="1755775" cy="4589463"/>
            <a:chOff x="442" y="998"/>
            <a:chExt cx="1106" cy="2891"/>
          </a:xfrm>
        </p:grpSpPr>
        <p:sp>
          <p:nvSpPr>
            <p:cNvPr id="278595" name="Text Box 67"/>
            <p:cNvSpPr txBox="1">
              <a:spLocks noChangeArrowheads="1"/>
            </p:cNvSpPr>
            <p:nvPr/>
          </p:nvSpPr>
          <p:spPr bwMode="auto">
            <a:xfrm>
              <a:off x="442" y="998"/>
              <a:ext cx="2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 err="1" smtClean="0">
                  <a:solidFill>
                    <a:srgbClr val="FF0066"/>
                  </a:solidFill>
                  <a:latin typeface="+mj-lt"/>
                </a:rPr>
                <a:t>Hb</a:t>
              </a:r>
              <a:endParaRPr lang="de-DE" sz="1000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78596" name="Rectangle 68"/>
            <p:cNvSpPr>
              <a:spLocks noChangeArrowheads="1"/>
            </p:cNvSpPr>
            <p:nvPr/>
          </p:nvSpPr>
          <p:spPr bwMode="auto">
            <a:xfrm>
              <a:off x="697" y="1763"/>
              <a:ext cx="851" cy="2126"/>
            </a:xfrm>
            <a:prstGeom prst="rect">
              <a:avLst/>
            </a:prstGeom>
            <a:gradFill rotWithShape="1">
              <a:gsLst>
                <a:gs pos="0">
                  <a:srgbClr val="FF0066">
                    <a:alpha val="20000"/>
                  </a:srgbClr>
                </a:gs>
                <a:gs pos="100000">
                  <a:srgbClr val="FF0066">
                    <a:gamma/>
                    <a:shade val="46275"/>
                    <a:invGamma/>
                    <a:alpha val="2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78597" name="Group 69"/>
          <p:cNvGrpSpPr>
            <a:grpSpLocks/>
          </p:cNvGrpSpPr>
          <p:nvPr/>
        </p:nvGrpSpPr>
        <p:grpSpPr bwMode="auto">
          <a:xfrm>
            <a:off x="1468438" y="2455864"/>
            <a:ext cx="630238" cy="973138"/>
            <a:chOff x="925" y="1547"/>
            <a:chExt cx="397" cy="613"/>
          </a:xfrm>
        </p:grpSpPr>
        <p:sp>
          <p:nvSpPr>
            <p:cNvPr id="278598" name="Line 70"/>
            <p:cNvSpPr>
              <a:spLocks noChangeShapeType="1"/>
            </p:cNvSpPr>
            <p:nvPr/>
          </p:nvSpPr>
          <p:spPr bwMode="auto">
            <a:xfrm>
              <a:off x="981" y="1905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99" name="Line 71"/>
            <p:cNvSpPr>
              <a:spLocks noChangeShapeType="1"/>
            </p:cNvSpPr>
            <p:nvPr/>
          </p:nvSpPr>
          <p:spPr bwMode="auto">
            <a:xfrm>
              <a:off x="1321" y="1905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600" name="Line 72"/>
            <p:cNvSpPr>
              <a:spLocks noChangeShapeType="1"/>
            </p:cNvSpPr>
            <p:nvPr/>
          </p:nvSpPr>
          <p:spPr bwMode="auto">
            <a:xfrm flipV="1">
              <a:off x="981" y="1905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601" name="Text Box 73"/>
            <p:cNvSpPr txBox="1">
              <a:spLocks noChangeArrowheads="1"/>
            </p:cNvSpPr>
            <p:nvPr/>
          </p:nvSpPr>
          <p:spPr bwMode="auto">
            <a:xfrm>
              <a:off x="925" y="1547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1B1FCD"/>
                  </a:solidFill>
                </a:rPr>
                <a:t>H</a:t>
              </a:r>
            </a:p>
          </p:txBody>
        </p:sp>
      </p:grpSp>
      <p:sp>
        <p:nvSpPr>
          <p:cNvPr id="278602" name="Text Box 74"/>
          <p:cNvSpPr txBox="1">
            <a:spLocks noChangeArrowheads="1"/>
          </p:cNvSpPr>
          <p:nvPr/>
        </p:nvSpPr>
        <p:spPr bwMode="auto">
          <a:xfrm>
            <a:off x="2816225" y="368300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000" dirty="0">
              <a:solidFill>
                <a:srgbClr val="4F9B4D"/>
              </a:solidFill>
              <a:latin typeface="MT Extra" pitchFamily="18" charset="2"/>
            </a:endParaRPr>
          </a:p>
        </p:txBody>
      </p:sp>
      <p:grpSp>
        <p:nvGrpSpPr>
          <p:cNvPr id="278603" name="Group 75"/>
          <p:cNvGrpSpPr>
            <a:grpSpLocks/>
          </p:cNvGrpSpPr>
          <p:nvPr/>
        </p:nvGrpSpPr>
        <p:grpSpPr bwMode="auto">
          <a:xfrm>
            <a:off x="987425" y="593725"/>
            <a:ext cx="1246188" cy="4006850"/>
            <a:chOff x="622" y="374"/>
            <a:chExt cx="785" cy="2524"/>
          </a:xfrm>
        </p:grpSpPr>
        <p:grpSp>
          <p:nvGrpSpPr>
            <p:cNvPr id="278604" name="Group 76"/>
            <p:cNvGrpSpPr>
              <a:grpSpLocks/>
            </p:cNvGrpSpPr>
            <p:nvPr/>
          </p:nvGrpSpPr>
          <p:grpSpPr bwMode="auto">
            <a:xfrm>
              <a:off x="810" y="2415"/>
              <a:ext cx="597" cy="483"/>
              <a:chOff x="810" y="2415"/>
              <a:chExt cx="597" cy="483"/>
            </a:xfrm>
          </p:grpSpPr>
          <p:sp>
            <p:nvSpPr>
              <p:cNvPr id="278605" name="Line 77"/>
              <p:cNvSpPr>
                <a:spLocks noChangeShapeType="1"/>
              </p:cNvSpPr>
              <p:nvPr/>
            </p:nvSpPr>
            <p:spPr bwMode="auto">
              <a:xfrm flipV="1">
                <a:off x="923" y="2699"/>
                <a:ext cx="1" cy="199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06" name="Line 78"/>
              <p:cNvSpPr>
                <a:spLocks noChangeShapeType="1"/>
              </p:cNvSpPr>
              <p:nvPr/>
            </p:nvSpPr>
            <p:spPr bwMode="auto">
              <a:xfrm flipV="1">
                <a:off x="980" y="2699"/>
                <a:ext cx="1" cy="170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07" name="Line 79"/>
              <p:cNvSpPr>
                <a:spLocks noChangeShapeType="1"/>
              </p:cNvSpPr>
              <p:nvPr/>
            </p:nvSpPr>
            <p:spPr bwMode="auto">
              <a:xfrm flipV="1">
                <a:off x="866" y="2699"/>
                <a:ext cx="1" cy="170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08" name="Line 80"/>
              <p:cNvSpPr>
                <a:spLocks noChangeShapeType="1"/>
              </p:cNvSpPr>
              <p:nvPr/>
            </p:nvSpPr>
            <p:spPr bwMode="auto">
              <a:xfrm>
                <a:off x="810" y="2699"/>
                <a:ext cx="226" cy="1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09" name="Line 81"/>
              <p:cNvSpPr>
                <a:spLocks noChangeShapeType="1"/>
              </p:cNvSpPr>
              <p:nvPr/>
            </p:nvSpPr>
            <p:spPr bwMode="auto">
              <a:xfrm flipV="1">
                <a:off x="1037" y="2699"/>
                <a:ext cx="1" cy="113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0" name="Line 82"/>
              <p:cNvSpPr>
                <a:spLocks noChangeShapeType="1"/>
              </p:cNvSpPr>
              <p:nvPr/>
            </p:nvSpPr>
            <p:spPr bwMode="auto">
              <a:xfrm flipV="1">
                <a:off x="810" y="2699"/>
                <a:ext cx="1" cy="113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1" name="Line 83"/>
              <p:cNvSpPr>
                <a:spLocks noChangeShapeType="1"/>
              </p:cNvSpPr>
              <p:nvPr/>
            </p:nvSpPr>
            <p:spPr bwMode="auto">
              <a:xfrm flipV="1">
                <a:off x="1292" y="2415"/>
                <a:ext cx="1" cy="199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2" name="Line 84"/>
              <p:cNvSpPr>
                <a:spLocks noChangeShapeType="1"/>
              </p:cNvSpPr>
              <p:nvPr/>
            </p:nvSpPr>
            <p:spPr bwMode="auto">
              <a:xfrm flipV="1">
                <a:off x="1349" y="2415"/>
                <a:ext cx="1" cy="170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3" name="Line 85"/>
              <p:cNvSpPr>
                <a:spLocks noChangeShapeType="1"/>
              </p:cNvSpPr>
              <p:nvPr/>
            </p:nvSpPr>
            <p:spPr bwMode="auto">
              <a:xfrm flipV="1">
                <a:off x="1235" y="2415"/>
                <a:ext cx="1" cy="170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4" name="Line 86"/>
              <p:cNvSpPr>
                <a:spLocks noChangeShapeType="1"/>
              </p:cNvSpPr>
              <p:nvPr/>
            </p:nvSpPr>
            <p:spPr bwMode="auto">
              <a:xfrm>
                <a:off x="1179" y="2415"/>
                <a:ext cx="226" cy="1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5" name="Line 87"/>
              <p:cNvSpPr>
                <a:spLocks noChangeShapeType="1"/>
              </p:cNvSpPr>
              <p:nvPr/>
            </p:nvSpPr>
            <p:spPr bwMode="auto">
              <a:xfrm flipV="1">
                <a:off x="1406" y="2415"/>
                <a:ext cx="1" cy="113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6" name="Line 88"/>
              <p:cNvSpPr>
                <a:spLocks noChangeShapeType="1"/>
              </p:cNvSpPr>
              <p:nvPr/>
            </p:nvSpPr>
            <p:spPr bwMode="auto">
              <a:xfrm flipV="1">
                <a:off x="1179" y="2415"/>
                <a:ext cx="1" cy="113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278617" name="Text Box 89"/>
            <p:cNvSpPr txBox="1">
              <a:spLocks noChangeArrowheads="1"/>
            </p:cNvSpPr>
            <p:nvPr/>
          </p:nvSpPr>
          <p:spPr bwMode="auto">
            <a:xfrm>
              <a:off x="622" y="858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</a:rPr>
                <a:t>H</a:t>
              </a:r>
            </a:p>
          </p:txBody>
        </p:sp>
        <p:sp>
          <p:nvSpPr>
            <p:cNvPr id="278618" name="Text Box 90"/>
            <p:cNvSpPr txBox="1">
              <a:spLocks noChangeArrowheads="1"/>
            </p:cNvSpPr>
            <p:nvPr/>
          </p:nvSpPr>
          <p:spPr bwMode="auto">
            <a:xfrm>
              <a:off x="1037" y="374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</a:rPr>
                <a:t>H</a:t>
              </a:r>
            </a:p>
          </p:txBody>
        </p:sp>
      </p:grpSp>
      <p:grpSp>
        <p:nvGrpSpPr>
          <p:cNvPr id="278619" name="Group 91"/>
          <p:cNvGrpSpPr>
            <a:grpSpLocks/>
          </p:cNvGrpSpPr>
          <p:nvPr/>
        </p:nvGrpSpPr>
        <p:grpSpPr bwMode="auto">
          <a:xfrm>
            <a:off x="1676400" y="684213"/>
            <a:ext cx="6316663" cy="5489575"/>
            <a:chOff x="2161" y="-703"/>
            <a:chExt cx="3979" cy="3458"/>
          </a:xfrm>
        </p:grpSpPr>
        <p:sp>
          <p:nvSpPr>
            <p:cNvPr id="278620" name="Text Box 92"/>
            <p:cNvSpPr txBox="1">
              <a:spLocks noChangeArrowheads="1"/>
            </p:cNvSpPr>
            <p:nvPr/>
          </p:nvSpPr>
          <p:spPr bwMode="auto">
            <a:xfrm>
              <a:off x="2161" y="-703"/>
              <a:ext cx="2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 smtClean="0">
                  <a:solidFill>
                    <a:srgbClr val="FF0066"/>
                  </a:solidFill>
                  <a:latin typeface="+mj-lt"/>
                </a:rPr>
                <a:t>Ha</a:t>
              </a:r>
              <a:endParaRPr lang="de-DE" sz="1000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78621" name="Rectangle 93"/>
            <p:cNvSpPr>
              <a:spLocks noChangeArrowheads="1"/>
            </p:cNvSpPr>
            <p:nvPr/>
          </p:nvSpPr>
          <p:spPr bwMode="auto">
            <a:xfrm>
              <a:off x="4751" y="90"/>
              <a:ext cx="1389" cy="2665"/>
            </a:xfrm>
            <a:prstGeom prst="rect">
              <a:avLst/>
            </a:prstGeom>
            <a:gradFill rotWithShape="1">
              <a:gsLst>
                <a:gs pos="0">
                  <a:srgbClr val="FF0066">
                    <a:alpha val="20000"/>
                  </a:srgbClr>
                </a:gs>
                <a:gs pos="100000">
                  <a:srgbClr val="FF0066">
                    <a:gamma/>
                    <a:shade val="46275"/>
                    <a:invGamma/>
                    <a:alpha val="2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78622" name="Group 94"/>
          <p:cNvGrpSpPr>
            <a:grpSpLocks/>
          </p:cNvGrpSpPr>
          <p:nvPr/>
        </p:nvGrpSpPr>
        <p:grpSpPr bwMode="auto">
          <a:xfrm>
            <a:off x="919800" y="722948"/>
            <a:ext cx="2879725" cy="1806575"/>
            <a:chOff x="3740" y="-182"/>
            <a:chExt cx="1814" cy="1138"/>
          </a:xfrm>
        </p:grpSpPr>
        <p:grpSp>
          <p:nvGrpSpPr>
            <p:cNvPr id="278623" name="Group 95"/>
            <p:cNvGrpSpPr>
              <a:grpSpLocks/>
            </p:cNvGrpSpPr>
            <p:nvPr/>
          </p:nvGrpSpPr>
          <p:grpSpPr bwMode="auto">
            <a:xfrm>
              <a:off x="3740" y="-182"/>
              <a:ext cx="1814" cy="1138"/>
              <a:chOff x="4551" y="-262"/>
              <a:chExt cx="1814" cy="1138"/>
            </a:xfrm>
          </p:grpSpPr>
          <p:pic>
            <p:nvPicPr>
              <p:cNvPr id="278624" name="Picture 96" descr="wefs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51" y="-262"/>
                <a:ext cx="1814" cy="1074"/>
              </a:xfrm>
              <a:prstGeom prst="rect">
                <a:avLst/>
              </a:prstGeom>
              <a:noFill/>
            </p:spPr>
          </p:pic>
          <p:sp>
            <p:nvSpPr>
              <p:cNvPr id="278625" name="Text Box 97"/>
              <p:cNvSpPr txBox="1">
                <a:spLocks noChangeArrowheads="1"/>
              </p:cNvSpPr>
              <p:nvPr/>
            </p:nvSpPr>
            <p:spPr bwMode="auto">
              <a:xfrm>
                <a:off x="5167" y="-86"/>
                <a:ext cx="26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 err="1">
                    <a:solidFill>
                      <a:schemeClr val="tx1"/>
                    </a:solidFill>
                  </a:rPr>
                  <a:t>Me</a:t>
                </a:r>
                <a:endParaRPr 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8626" name="Text Box 98"/>
              <p:cNvSpPr txBox="1">
                <a:spLocks noChangeArrowheads="1"/>
              </p:cNvSpPr>
              <p:nvPr/>
            </p:nvSpPr>
            <p:spPr bwMode="auto">
              <a:xfrm>
                <a:off x="5167" y="722"/>
                <a:ext cx="2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chemeClr val="tx1"/>
                    </a:solidFill>
                  </a:rPr>
                  <a:t>OH</a:t>
                </a:r>
              </a:p>
            </p:txBody>
          </p:sp>
        </p:grpSp>
        <p:sp>
          <p:nvSpPr>
            <p:cNvPr id="278627" name="Line 99"/>
            <p:cNvSpPr>
              <a:spLocks noChangeShapeType="1"/>
            </p:cNvSpPr>
            <p:nvPr/>
          </p:nvSpPr>
          <p:spPr bwMode="auto">
            <a:xfrm>
              <a:off x="4468" y="131"/>
              <a:ext cx="0" cy="7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78629" name="Picture 10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03" name="Rectangle 3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  e.g.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8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78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8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8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8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78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78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8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7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6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Bild1_wefel1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742950" y="1285875"/>
            <a:ext cx="7285038" cy="5078413"/>
          </a:xfrm>
          <a:prstGeom prst="rect">
            <a:avLst/>
          </a:prstGeom>
          <a:noFill/>
        </p:spPr>
      </p:pic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2201863" y="5375275"/>
            <a:ext cx="65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Olefin</a:t>
            </a:r>
            <a:r>
              <a:rPr lang="de-DE" sz="1800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6054725" y="5148263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Ring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4945063" y="519430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CH</a:t>
            </a:r>
            <a:r>
              <a:rPr lang="de-DE" sz="800">
                <a:solidFill>
                  <a:schemeClr val="tx1"/>
                </a:solidFill>
              </a:rPr>
              <a:t>2 </a:t>
            </a:r>
            <a:r>
              <a:rPr lang="de-DE" sz="1200">
                <a:solidFill>
                  <a:schemeClr val="tx1"/>
                </a:solidFill>
              </a:rPr>
              <a:t>CH</a:t>
            </a: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1449388" y="717550"/>
            <a:ext cx="168275" cy="209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2914650" y="2103438"/>
            <a:ext cx="303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accent1"/>
                </a:solidFill>
              </a:rPr>
              <a:t>H</a:t>
            </a:r>
          </a:p>
        </p:txBody>
      </p:sp>
      <p:pic>
        <p:nvPicPr>
          <p:cNvPr id="279560" name="Picture 8" descr="wf_chch21"/>
          <p:cNvPicPr>
            <a:picLocks noChangeAspect="1" noChangeArrowheads="1"/>
          </p:cNvPicPr>
          <p:nvPr/>
        </p:nvPicPr>
        <p:blipFill>
          <a:blip r:embed="rId4">
            <a:lum bright="-12000" contrast="30000"/>
          </a:blip>
          <a:srcRect l="13237" t="25327" r="6903" b="4112"/>
          <a:stretch>
            <a:fillRect/>
          </a:stretch>
        </p:blipFill>
        <p:spPr bwMode="auto">
          <a:xfrm>
            <a:off x="3460750" y="2613025"/>
            <a:ext cx="2014538" cy="2212975"/>
          </a:xfrm>
          <a:prstGeom prst="rect">
            <a:avLst/>
          </a:prstGeom>
          <a:noFill/>
        </p:spPr>
      </p:pic>
      <p:sp>
        <p:nvSpPr>
          <p:cNvPr id="279561" name="Line 9"/>
          <p:cNvSpPr>
            <a:spLocks noChangeShapeType="1"/>
          </p:cNvSpPr>
          <p:nvPr/>
        </p:nvSpPr>
        <p:spPr bwMode="auto">
          <a:xfrm>
            <a:off x="3868738" y="2771775"/>
            <a:ext cx="0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>
            <a:off x="4881563" y="3602038"/>
            <a:ext cx="0" cy="266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4979988" y="5219700"/>
            <a:ext cx="590550" cy="927100"/>
          </a:xfrm>
          <a:prstGeom prst="rect">
            <a:avLst/>
          </a:prstGeom>
          <a:gradFill rotWithShape="1">
            <a:gsLst>
              <a:gs pos="0">
                <a:schemeClr val="accent1">
                  <a:alpha val="21001"/>
                </a:schemeClr>
              </a:gs>
              <a:gs pos="100000">
                <a:schemeClr val="accent1">
                  <a:gamma/>
                  <a:shade val="46275"/>
                  <a:invGamma/>
                  <a:alpha val="21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79564" name="Group 12"/>
          <p:cNvGrpSpPr>
            <a:grpSpLocks/>
          </p:cNvGrpSpPr>
          <p:nvPr/>
        </p:nvGrpSpPr>
        <p:grpSpPr bwMode="auto">
          <a:xfrm>
            <a:off x="2814638" y="757238"/>
            <a:ext cx="1400175" cy="1266825"/>
            <a:chOff x="3349" y="233"/>
            <a:chExt cx="882" cy="798"/>
          </a:xfrm>
        </p:grpSpPr>
        <p:sp>
          <p:nvSpPr>
            <p:cNvPr id="279565" name="Line 13"/>
            <p:cNvSpPr>
              <a:spLocks noChangeShapeType="1"/>
            </p:cNvSpPr>
            <p:nvPr/>
          </p:nvSpPr>
          <p:spPr bwMode="auto">
            <a:xfrm flipV="1">
              <a:off x="3503" y="314"/>
              <a:ext cx="247" cy="1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66" name="Line 14"/>
            <p:cNvSpPr>
              <a:spLocks noChangeShapeType="1"/>
            </p:cNvSpPr>
            <p:nvPr/>
          </p:nvSpPr>
          <p:spPr bwMode="auto">
            <a:xfrm flipV="1">
              <a:off x="3561" y="356"/>
              <a:ext cx="187" cy="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67" name="Line 15"/>
            <p:cNvSpPr>
              <a:spLocks noChangeShapeType="1"/>
            </p:cNvSpPr>
            <p:nvPr/>
          </p:nvSpPr>
          <p:spPr bwMode="auto">
            <a:xfrm>
              <a:off x="3748" y="318"/>
              <a:ext cx="232" cy="1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68" name="Line 16"/>
            <p:cNvSpPr>
              <a:spLocks noChangeShapeType="1"/>
            </p:cNvSpPr>
            <p:nvPr/>
          </p:nvSpPr>
          <p:spPr bwMode="auto">
            <a:xfrm>
              <a:off x="3980" y="460"/>
              <a:ext cx="0" cy="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69" name="Line 17"/>
            <p:cNvSpPr>
              <a:spLocks noChangeShapeType="1"/>
            </p:cNvSpPr>
            <p:nvPr/>
          </p:nvSpPr>
          <p:spPr bwMode="auto">
            <a:xfrm flipH="1">
              <a:off x="3748" y="760"/>
              <a:ext cx="232" cy="1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0" name="Line 18"/>
            <p:cNvSpPr>
              <a:spLocks noChangeShapeType="1"/>
            </p:cNvSpPr>
            <p:nvPr/>
          </p:nvSpPr>
          <p:spPr bwMode="auto">
            <a:xfrm flipV="1">
              <a:off x="3756" y="752"/>
              <a:ext cx="187" cy="10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1" name="Line 19"/>
            <p:cNvSpPr>
              <a:spLocks noChangeShapeType="1"/>
            </p:cNvSpPr>
            <p:nvPr/>
          </p:nvSpPr>
          <p:spPr bwMode="auto">
            <a:xfrm flipH="1" flipV="1">
              <a:off x="3494" y="767"/>
              <a:ext cx="247" cy="1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2" name="Line 20"/>
            <p:cNvSpPr>
              <a:spLocks noChangeShapeType="1"/>
            </p:cNvSpPr>
            <p:nvPr/>
          </p:nvSpPr>
          <p:spPr bwMode="auto">
            <a:xfrm flipV="1">
              <a:off x="3495" y="449"/>
              <a:ext cx="8" cy="3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3" name="Line 21"/>
            <p:cNvSpPr>
              <a:spLocks noChangeShapeType="1"/>
            </p:cNvSpPr>
            <p:nvPr/>
          </p:nvSpPr>
          <p:spPr bwMode="auto">
            <a:xfrm flipV="1">
              <a:off x="3985" y="233"/>
              <a:ext cx="120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4" name="Line 22"/>
            <p:cNvSpPr>
              <a:spLocks noChangeShapeType="1"/>
            </p:cNvSpPr>
            <p:nvPr/>
          </p:nvSpPr>
          <p:spPr bwMode="auto">
            <a:xfrm>
              <a:off x="3979" y="461"/>
              <a:ext cx="252" cy="1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5" name="Line 23"/>
            <p:cNvSpPr>
              <a:spLocks noChangeShapeType="1"/>
            </p:cNvSpPr>
            <p:nvPr/>
          </p:nvSpPr>
          <p:spPr bwMode="auto">
            <a:xfrm flipH="1" flipV="1">
              <a:off x="3349" y="617"/>
              <a:ext cx="144" cy="1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6" name="Line 24"/>
            <p:cNvSpPr>
              <a:spLocks noChangeShapeType="1"/>
            </p:cNvSpPr>
            <p:nvPr/>
          </p:nvSpPr>
          <p:spPr bwMode="auto">
            <a:xfrm>
              <a:off x="3493" y="755"/>
              <a:ext cx="0" cy="2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9577" name="Group 25"/>
          <p:cNvGrpSpPr>
            <a:grpSpLocks/>
          </p:cNvGrpSpPr>
          <p:nvPr/>
        </p:nvGrpSpPr>
        <p:grpSpPr bwMode="auto">
          <a:xfrm>
            <a:off x="3092450" y="712788"/>
            <a:ext cx="884238" cy="1260475"/>
            <a:chOff x="3519" y="232"/>
            <a:chExt cx="557" cy="794"/>
          </a:xfrm>
        </p:grpSpPr>
        <p:sp>
          <p:nvSpPr>
            <p:cNvPr id="279578" name="Line 26"/>
            <p:cNvSpPr>
              <a:spLocks noChangeShapeType="1"/>
            </p:cNvSpPr>
            <p:nvPr/>
          </p:nvSpPr>
          <p:spPr bwMode="auto">
            <a:xfrm flipH="1">
              <a:off x="3948" y="232"/>
              <a:ext cx="128" cy="25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9" name="Line 27"/>
            <p:cNvSpPr>
              <a:spLocks noChangeShapeType="1"/>
            </p:cNvSpPr>
            <p:nvPr/>
          </p:nvSpPr>
          <p:spPr bwMode="auto">
            <a:xfrm flipH="1">
              <a:off x="3944" y="484"/>
              <a:ext cx="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80" name="Line 28"/>
            <p:cNvSpPr>
              <a:spLocks noChangeShapeType="1"/>
            </p:cNvSpPr>
            <p:nvPr/>
          </p:nvSpPr>
          <p:spPr bwMode="auto">
            <a:xfrm flipH="1">
              <a:off x="3712" y="728"/>
              <a:ext cx="240" cy="1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81" name="Line 29"/>
            <p:cNvSpPr>
              <a:spLocks noChangeShapeType="1"/>
            </p:cNvSpPr>
            <p:nvPr/>
          </p:nvSpPr>
          <p:spPr bwMode="auto">
            <a:xfrm flipH="1" flipV="1">
              <a:off x="3520" y="748"/>
              <a:ext cx="191" cy="10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82" name="Line 30"/>
            <p:cNvSpPr>
              <a:spLocks noChangeShapeType="1"/>
            </p:cNvSpPr>
            <p:nvPr/>
          </p:nvSpPr>
          <p:spPr bwMode="auto">
            <a:xfrm>
              <a:off x="3519" y="744"/>
              <a:ext cx="0" cy="28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9583" name="Group 31"/>
          <p:cNvGrpSpPr>
            <a:grpSpLocks/>
          </p:cNvGrpSpPr>
          <p:nvPr/>
        </p:nvGrpSpPr>
        <p:grpSpPr bwMode="auto">
          <a:xfrm>
            <a:off x="3822700" y="595313"/>
            <a:ext cx="579438" cy="771525"/>
            <a:chOff x="2528" y="483"/>
            <a:chExt cx="365" cy="486"/>
          </a:xfrm>
        </p:grpSpPr>
        <p:grpSp>
          <p:nvGrpSpPr>
            <p:cNvPr id="279584" name="Group 32"/>
            <p:cNvGrpSpPr>
              <a:grpSpLocks/>
            </p:cNvGrpSpPr>
            <p:nvPr/>
          </p:nvGrpSpPr>
          <p:grpSpPr bwMode="auto">
            <a:xfrm>
              <a:off x="2528" y="585"/>
              <a:ext cx="214" cy="299"/>
              <a:chOff x="2412" y="570"/>
              <a:chExt cx="243" cy="336"/>
            </a:xfrm>
          </p:grpSpPr>
          <p:sp>
            <p:nvSpPr>
              <p:cNvPr id="279585" name="Line 33"/>
              <p:cNvSpPr>
                <a:spLocks noChangeShapeType="1"/>
              </p:cNvSpPr>
              <p:nvPr/>
            </p:nvSpPr>
            <p:spPr bwMode="auto">
              <a:xfrm flipV="1">
                <a:off x="2412" y="570"/>
                <a:ext cx="12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86" name="Line 34"/>
              <p:cNvSpPr>
                <a:spLocks noChangeShapeType="1"/>
              </p:cNvSpPr>
              <p:nvPr/>
            </p:nvSpPr>
            <p:spPr bwMode="auto">
              <a:xfrm>
                <a:off x="2415" y="801"/>
                <a:ext cx="24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9587" name="Text Box 35"/>
            <p:cNvSpPr txBox="1">
              <a:spLocks noChangeArrowheads="1"/>
            </p:cNvSpPr>
            <p:nvPr/>
          </p:nvSpPr>
          <p:spPr bwMode="auto">
            <a:xfrm>
              <a:off x="2616" y="48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9588" name="Text Box 36"/>
            <p:cNvSpPr txBox="1">
              <a:spLocks noChangeArrowheads="1"/>
            </p:cNvSpPr>
            <p:nvPr/>
          </p:nvSpPr>
          <p:spPr bwMode="auto">
            <a:xfrm>
              <a:off x="2702" y="796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H</a:t>
              </a:r>
            </a:p>
          </p:txBody>
        </p:sp>
      </p:grpSp>
      <p:graphicFrame>
        <p:nvGraphicFramePr>
          <p:cNvPr id="279589" name="Object 37"/>
          <p:cNvGraphicFramePr>
            <a:graphicFrameLocks noChangeAspect="1"/>
          </p:cNvGraphicFramePr>
          <p:nvPr/>
        </p:nvGraphicFramePr>
        <p:xfrm>
          <a:off x="2276475" y="571500"/>
          <a:ext cx="2047875" cy="1743075"/>
        </p:xfrm>
        <a:graphic>
          <a:graphicData uri="http://schemas.openxmlformats.org/presentationml/2006/ole">
            <p:oleObj spid="_x0000_s279589" name="CS ChemDraw Drawing" r:id="rId5" imgW="7315200" imgH="5880100" progId="ChemDraw.Document.6.0">
              <p:embed/>
            </p:oleObj>
          </a:graphicData>
        </a:graphic>
      </p:graphicFrame>
      <p:sp>
        <p:nvSpPr>
          <p:cNvPr id="279590" name="Text Box 38"/>
          <p:cNvSpPr txBox="1">
            <a:spLocks noChangeArrowheads="1"/>
          </p:cNvSpPr>
          <p:nvPr/>
        </p:nvSpPr>
        <p:spPr bwMode="auto">
          <a:xfrm>
            <a:off x="2405063" y="1184275"/>
            <a:ext cx="303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79591" name="Rectangle 39"/>
          <p:cNvSpPr>
            <a:spLocks noChangeArrowheads="1"/>
          </p:cNvSpPr>
          <p:nvPr/>
        </p:nvSpPr>
        <p:spPr bwMode="auto">
          <a:xfrm>
            <a:off x="2863850" y="1419225"/>
            <a:ext cx="16986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9592" name="Rectangle 40"/>
          <p:cNvSpPr>
            <a:spLocks noChangeArrowheads="1"/>
          </p:cNvSpPr>
          <p:nvPr/>
        </p:nvSpPr>
        <p:spPr bwMode="auto">
          <a:xfrm>
            <a:off x="3505200" y="542925"/>
            <a:ext cx="4191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9593" name="Rectangle 41"/>
          <p:cNvSpPr>
            <a:spLocks noChangeArrowheads="1"/>
          </p:cNvSpPr>
          <p:nvPr/>
        </p:nvSpPr>
        <p:spPr bwMode="auto">
          <a:xfrm>
            <a:off x="2752725" y="1219200"/>
            <a:ext cx="104775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279595" name="Picture 43" descr="Logo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  e.g.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1" grpId="0" animBg="1"/>
      <p:bldP spid="2795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08" name="Rectangle 3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sz="4000">
                <a:solidFill>
                  <a:schemeClr val="bg1"/>
                </a:solidFill>
              </a:rPr>
              <a:t>Weitreichende Kopplung, Dihydrobenzol</a:t>
            </a:r>
          </a:p>
        </p:txBody>
      </p:sp>
      <p:sp>
        <p:nvSpPr>
          <p:cNvPr id="280578" name="Oval 2"/>
          <p:cNvSpPr>
            <a:spLocks noChangeArrowheads="1"/>
          </p:cNvSpPr>
          <p:nvPr/>
        </p:nvSpPr>
        <p:spPr bwMode="auto">
          <a:xfrm rot="-776605">
            <a:off x="2165350" y="2657475"/>
            <a:ext cx="4995863" cy="1514475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30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>
              <a:rot lat="21299999" lon="900000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CC99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80579" name="Line 3"/>
          <p:cNvSpPr>
            <a:spLocks noChangeShapeType="1"/>
          </p:cNvSpPr>
          <p:nvPr/>
        </p:nvSpPr>
        <p:spPr bwMode="auto">
          <a:xfrm flipV="1">
            <a:off x="3778250" y="3548063"/>
            <a:ext cx="1743075" cy="300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80" name="Line 4"/>
          <p:cNvSpPr>
            <a:spLocks noChangeShapeType="1"/>
          </p:cNvSpPr>
          <p:nvPr/>
        </p:nvSpPr>
        <p:spPr bwMode="auto">
          <a:xfrm flipV="1">
            <a:off x="3521075" y="2190750"/>
            <a:ext cx="1628775" cy="271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81" name="AutoShape 5"/>
          <p:cNvSpPr>
            <a:spLocks noChangeArrowheads="1"/>
          </p:cNvSpPr>
          <p:nvPr/>
        </p:nvSpPr>
        <p:spPr bwMode="auto">
          <a:xfrm rot="-579266">
            <a:off x="2478088" y="2405063"/>
            <a:ext cx="3986212" cy="1228725"/>
          </a:xfrm>
          <a:prstGeom prst="hexagon">
            <a:avLst>
              <a:gd name="adj" fmla="val 81105"/>
              <a:gd name="vf" fmla="val 11547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2" name="Oval 6"/>
          <p:cNvSpPr>
            <a:spLocks noChangeArrowheads="1"/>
          </p:cNvSpPr>
          <p:nvPr/>
        </p:nvSpPr>
        <p:spPr bwMode="auto">
          <a:xfrm>
            <a:off x="3221038" y="2562225"/>
            <a:ext cx="671512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3" name="Oval 7"/>
          <p:cNvSpPr>
            <a:spLocks noChangeArrowheads="1"/>
          </p:cNvSpPr>
          <p:nvPr/>
        </p:nvSpPr>
        <p:spPr bwMode="auto">
          <a:xfrm>
            <a:off x="2906713" y="2076450"/>
            <a:ext cx="671512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4" name="Oval 8"/>
          <p:cNvSpPr>
            <a:spLocks noChangeArrowheads="1"/>
          </p:cNvSpPr>
          <p:nvPr/>
        </p:nvSpPr>
        <p:spPr bwMode="auto">
          <a:xfrm>
            <a:off x="4921250" y="1704975"/>
            <a:ext cx="671513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5" name="Oval 9"/>
          <p:cNvSpPr>
            <a:spLocks noChangeArrowheads="1"/>
          </p:cNvSpPr>
          <p:nvPr/>
        </p:nvSpPr>
        <p:spPr bwMode="auto">
          <a:xfrm>
            <a:off x="4964113" y="2262188"/>
            <a:ext cx="671512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6" name="Oval 10"/>
          <p:cNvSpPr>
            <a:spLocks noChangeArrowheads="1"/>
          </p:cNvSpPr>
          <p:nvPr/>
        </p:nvSpPr>
        <p:spPr bwMode="auto">
          <a:xfrm>
            <a:off x="3235325" y="3248025"/>
            <a:ext cx="671513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7" name="Oval 11"/>
          <p:cNvSpPr>
            <a:spLocks noChangeArrowheads="1"/>
          </p:cNvSpPr>
          <p:nvPr/>
        </p:nvSpPr>
        <p:spPr bwMode="auto">
          <a:xfrm>
            <a:off x="3292475" y="3790950"/>
            <a:ext cx="671513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8" name="Oval 12"/>
          <p:cNvSpPr>
            <a:spLocks noChangeArrowheads="1"/>
          </p:cNvSpPr>
          <p:nvPr/>
        </p:nvSpPr>
        <p:spPr bwMode="auto">
          <a:xfrm>
            <a:off x="5064125" y="2947988"/>
            <a:ext cx="671513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9" name="Oval 13"/>
          <p:cNvSpPr>
            <a:spLocks noChangeArrowheads="1"/>
          </p:cNvSpPr>
          <p:nvPr/>
        </p:nvSpPr>
        <p:spPr bwMode="auto">
          <a:xfrm>
            <a:off x="5307013" y="3448050"/>
            <a:ext cx="671512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0" name="Oval 14"/>
          <p:cNvSpPr>
            <a:spLocks noChangeArrowheads="1"/>
          </p:cNvSpPr>
          <p:nvPr/>
        </p:nvSpPr>
        <p:spPr bwMode="auto">
          <a:xfrm rot="980366">
            <a:off x="6362700" y="1624013"/>
            <a:ext cx="385763" cy="1076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1" name="Oval 15"/>
          <p:cNvSpPr>
            <a:spLocks noChangeArrowheads="1"/>
          </p:cNvSpPr>
          <p:nvPr/>
        </p:nvSpPr>
        <p:spPr bwMode="auto">
          <a:xfrm rot="8717314">
            <a:off x="6505575" y="2624138"/>
            <a:ext cx="385763" cy="1076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2" name="Oval 16"/>
          <p:cNvSpPr>
            <a:spLocks noChangeArrowheads="1"/>
          </p:cNvSpPr>
          <p:nvPr/>
        </p:nvSpPr>
        <p:spPr bwMode="auto">
          <a:xfrm rot="8717314">
            <a:off x="1976438" y="2338388"/>
            <a:ext cx="385762" cy="1076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3" name="Oval 17"/>
          <p:cNvSpPr>
            <a:spLocks noChangeArrowheads="1"/>
          </p:cNvSpPr>
          <p:nvPr/>
        </p:nvSpPr>
        <p:spPr bwMode="auto">
          <a:xfrm rot="12486060">
            <a:off x="2047875" y="3281363"/>
            <a:ext cx="385763" cy="1076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4" name="Line 18"/>
          <p:cNvSpPr>
            <a:spLocks noChangeShapeType="1"/>
          </p:cNvSpPr>
          <p:nvPr/>
        </p:nvSpPr>
        <p:spPr bwMode="auto">
          <a:xfrm flipV="1">
            <a:off x="6435725" y="2090738"/>
            <a:ext cx="157163" cy="571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95" name="Line 19"/>
          <p:cNvSpPr>
            <a:spLocks noChangeShapeType="1"/>
          </p:cNvSpPr>
          <p:nvPr/>
        </p:nvSpPr>
        <p:spPr bwMode="auto">
          <a:xfrm flipV="1">
            <a:off x="2206625" y="3305175"/>
            <a:ext cx="300038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96" name="Line 20"/>
          <p:cNvSpPr>
            <a:spLocks noChangeShapeType="1"/>
          </p:cNvSpPr>
          <p:nvPr/>
        </p:nvSpPr>
        <p:spPr bwMode="auto">
          <a:xfrm flipH="1" flipV="1">
            <a:off x="6364288" y="2676525"/>
            <a:ext cx="442912" cy="600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97" name="Line 21"/>
          <p:cNvSpPr>
            <a:spLocks noChangeShapeType="1"/>
          </p:cNvSpPr>
          <p:nvPr/>
        </p:nvSpPr>
        <p:spPr bwMode="auto">
          <a:xfrm flipH="1" flipV="1">
            <a:off x="2020888" y="2705100"/>
            <a:ext cx="442912" cy="600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6672263" y="3200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280599" name="Text Box 23"/>
          <p:cNvSpPr txBox="1">
            <a:spLocks noChangeArrowheads="1"/>
          </p:cNvSpPr>
          <p:nvPr/>
        </p:nvSpPr>
        <p:spPr bwMode="auto">
          <a:xfrm>
            <a:off x="1800225" y="23860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280600" name="Text Box 24"/>
          <p:cNvSpPr txBox="1">
            <a:spLocks noChangeArrowheads="1"/>
          </p:cNvSpPr>
          <p:nvPr/>
        </p:nvSpPr>
        <p:spPr bwMode="auto">
          <a:xfrm>
            <a:off x="6443663" y="17145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280601" name="Oval 25"/>
          <p:cNvSpPr>
            <a:spLocks noChangeArrowheads="1"/>
          </p:cNvSpPr>
          <p:nvPr/>
        </p:nvSpPr>
        <p:spPr bwMode="auto">
          <a:xfrm rot="-776605">
            <a:off x="2008188" y="2000250"/>
            <a:ext cx="4995862" cy="1514475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30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>
              <a:rot lat="21299999" lon="900000" rev="0"/>
            </a:camera>
            <a:lightRig rig="legacyFlat1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80602" name="Line 26"/>
          <p:cNvSpPr>
            <a:spLocks noChangeShapeType="1"/>
          </p:cNvSpPr>
          <p:nvPr/>
        </p:nvSpPr>
        <p:spPr bwMode="auto">
          <a:xfrm flipV="1">
            <a:off x="6507163" y="2090738"/>
            <a:ext cx="85725" cy="371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603" name="Line 27"/>
          <p:cNvSpPr>
            <a:spLocks noChangeShapeType="1"/>
          </p:cNvSpPr>
          <p:nvPr/>
        </p:nvSpPr>
        <p:spPr bwMode="auto">
          <a:xfrm flipH="1" flipV="1">
            <a:off x="1992313" y="2690813"/>
            <a:ext cx="300037" cy="328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604" name="Line 28"/>
          <p:cNvSpPr>
            <a:spLocks noChangeShapeType="1"/>
          </p:cNvSpPr>
          <p:nvPr/>
        </p:nvSpPr>
        <p:spPr bwMode="auto">
          <a:xfrm flipV="1">
            <a:off x="3578225" y="3448050"/>
            <a:ext cx="2071688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6481763" y="17399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280606" name="Text Box 30"/>
          <p:cNvSpPr txBox="1">
            <a:spLocks noChangeArrowheads="1"/>
          </p:cNvSpPr>
          <p:nvPr/>
        </p:nvSpPr>
        <p:spPr bwMode="auto">
          <a:xfrm>
            <a:off x="1827213" y="24399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pic>
        <p:nvPicPr>
          <p:cNvPr id="280609" name="Picture 3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0610" name="Rectangle 3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Long Range Coupling , </a:t>
            </a:r>
            <a:r>
              <a:rPr lang="en-US" dirty="0" err="1" smtClean="0"/>
              <a:t>Dihydrobenzene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59" name="Rectangle 7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sz="4000">
                <a:solidFill>
                  <a:schemeClr val="bg1"/>
                </a:solidFill>
              </a:rPr>
              <a:t>Spinsysteme höherer Ordnung (ABC)</a:t>
            </a:r>
          </a:p>
        </p:txBody>
      </p:sp>
      <p:grpSp>
        <p:nvGrpSpPr>
          <p:cNvPr id="272454" name="Group 70"/>
          <p:cNvGrpSpPr>
            <a:grpSpLocks/>
          </p:cNvGrpSpPr>
          <p:nvPr/>
        </p:nvGrpSpPr>
        <p:grpSpPr bwMode="auto">
          <a:xfrm>
            <a:off x="-902653" y="447675"/>
            <a:ext cx="13700126" cy="6410325"/>
            <a:chOff x="1127" y="282"/>
            <a:chExt cx="4311" cy="4038"/>
          </a:xfrm>
        </p:grpSpPr>
        <p:pic>
          <p:nvPicPr>
            <p:cNvPr id="272446" name="Picture 62"/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7" y="282"/>
              <a:ext cx="3401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2448" name="Picture 64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7" y="1322"/>
              <a:ext cx="3401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2449" name="Picture 65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60" y="2340"/>
              <a:ext cx="3401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2450" name="Picture 66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88" y="3335"/>
              <a:ext cx="3401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2451" name="Rectangle 67"/>
            <p:cNvSpPr>
              <a:spLocks noChangeArrowheads="1"/>
            </p:cNvSpPr>
            <p:nvPr/>
          </p:nvSpPr>
          <p:spPr bwMode="auto">
            <a:xfrm>
              <a:off x="3795" y="525"/>
              <a:ext cx="1643" cy="3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2452" name="Rectangle 68"/>
            <p:cNvSpPr>
              <a:spLocks noChangeArrowheads="1"/>
            </p:cNvSpPr>
            <p:nvPr/>
          </p:nvSpPr>
          <p:spPr bwMode="auto">
            <a:xfrm>
              <a:off x="1127" y="542"/>
              <a:ext cx="474" cy="3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72447" name="Picture 63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8175" y="592138"/>
            <a:ext cx="527526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2456" name="Text Box 72"/>
          <p:cNvSpPr txBox="1">
            <a:spLocks noChangeArrowheads="1"/>
          </p:cNvSpPr>
          <p:nvPr/>
        </p:nvSpPr>
        <p:spPr bwMode="auto">
          <a:xfrm>
            <a:off x="7662863" y="846138"/>
            <a:ext cx="8931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1600" dirty="0" smtClean="0">
                <a:solidFill>
                  <a:schemeClr val="tx1"/>
                </a:solidFill>
              </a:rPr>
              <a:t>15 lines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72457" name="Picture 73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72458" name="Rectangle 7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Higher Order Spin Systems (AMX -  ABC)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72460" name="Text Box 76"/>
          <p:cNvSpPr txBox="1">
            <a:spLocks noChangeArrowheads="1"/>
          </p:cNvSpPr>
          <p:nvPr/>
        </p:nvSpPr>
        <p:spPr bwMode="auto">
          <a:xfrm>
            <a:off x="274638" y="5659438"/>
            <a:ext cx="668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AMX</a:t>
            </a:r>
          </a:p>
        </p:txBody>
      </p:sp>
      <p:sp>
        <p:nvSpPr>
          <p:cNvPr id="272461" name="Text Box 77"/>
          <p:cNvSpPr txBox="1">
            <a:spLocks noChangeArrowheads="1"/>
          </p:cNvSpPr>
          <p:nvPr/>
        </p:nvSpPr>
        <p:spPr bwMode="auto">
          <a:xfrm>
            <a:off x="293688" y="2533650"/>
            <a:ext cx="611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ABX</a:t>
            </a:r>
          </a:p>
        </p:txBody>
      </p:sp>
      <p:sp>
        <p:nvSpPr>
          <p:cNvPr id="272462" name="Text Box 78"/>
          <p:cNvSpPr txBox="1">
            <a:spLocks noChangeArrowheads="1"/>
          </p:cNvSpPr>
          <p:nvPr/>
        </p:nvSpPr>
        <p:spPr bwMode="auto">
          <a:xfrm>
            <a:off x="292100" y="820738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ABC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47663" y="981075"/>
            <a:ext cx="444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H  =  </a:t>
            </a:r>
            <a:r>
              <a:rPr lang="de-DE" sz="1600">
                <a:solidFill>
                  <a:schemeClr val="tx1"/>
                </a:solidFill>
                <a:latin typeface="MT Extra" pitchFamily="18" charset="2"/>
              </a:rPr>
              <a:t>h</a:t>
            </a:r>
            <a:r>
              <a:rPr lang="de-DE" sz="1400" baseline="30000">
                <a:solidFill>
                  <a:schemeClr val="tx1"/>
                </a:solidFill>
              </a:rPr>
              <a:t>2</a:t>
            </a:r>
            <a:r>
              <a:rPr lang="de-DE" sz="1400">
                <a:solidFill>
                  <a:schemeClr val="tx1"/>
                </a:solidFill>
              </a:rPr>
              <a:t> /2 m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de-DE" sz="1600">
                <a:solidFill>
                  <a:schemeClr val="tx1"/>
                </a:solidFill>
              </a:rPr>
              <a:t>  +    </a:t>
            </a:r>
            <a:r>
              <a:rPr lang="de-DE" sz="1400">
                <a:solidFill>
                  <a:schemeClr val="tx1"/>
                </a:solidFill>
              </a:rPr>
              <a:t>V (r)</a:t>
            </a:r>
            <a:endParaRPr lang="de-DE" sz="1400">
              <a:solidFill>
                <a:schemeClr val="tx1"/>
              </a:solidFill>
              <a:latin typeface="Wingdings 3" pitchFamily="18" charset="2"/>
            </a:endParaRP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288925" y="595313"/>
            <a:ext cx="390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Hamiltonian </a:t>
            </a:r>
            <a:r>
              <a:rPr lang="en-US" sz="1400" dirty="0" smtClean="0">
                <a:solidFill>
                  <a:srgbClr val="FF3300"/>
                </a:solidFill>
              </a:rPr>
              <a:t>H</a:t>
            </a:r>
            <a:r>
              <a:rPr lang="en-US" sz="1400" dirty="0" smtClean="0">
                <a:solidFill>
                  <a:schemeClr val="tx1"/>
                </a:solidFill>
              </a:rPr>
              <a:t> energy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15913" y="1509713"/>
            <a:ext cx="390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wave function   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Y </a:t>
            </a:r>
            <a:r>
              <a:rPr lang="en-US" sz="1400" dirty="0" smtClean="0">
                <a:solidFill>
                  <a:srgbClr val="FF0000"/>
                </a:solidFill>
              </a:rPr>
              <a:t>(r)  </a:t>
            </a:r>
            <a:r>
              <a:rPr lang="en-US" sz="1400" dirty="0" smtClean="0">
                <a:solidFill>
                  <a:schemeClr val="tx1"/>
                </a:solidFill>
              </a:rPr>
              <a:t>describes state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388742" y="4749843"/>
            <a:ext cx="628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Expectation value for Hamiltonian  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354477" y="5561223"/>
            <a:ext cx="635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Transition probability    ,    squared absolute value of transition operator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348127" y="5856498"/>
            <a:ext cx="502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D  </a:t>
            </a:r>
            <a:r>
              <a:rPr lang="de-DE" sz="1400" dirty="0">
                <a:solidFill>
                  <a:srgbClr val="FF3300"/>
                </a:solidFill>
              </a:rPr>
              <a:t>E</a:t>
            </a:r>
            <a:r>
              <a:rPr lang="de-DE" sz="1400" dirty="0">
                <a:solidFill>
                  <a:schemeClr val="tx1"/>
                </a:solidFill>
              </a:rPr>
              <a:t>   =   E  </a:t>
            </a:r>
            <a:r>
              <a:rPr lang="de-DE" sz="1800" baseline="-25000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dirty="0">
                <a:solidFill>
                  <a:schemeClr val="tx1"/>
                </a:solidFill>
              </a:rPr>
              <a:t>-</a:t>
            </a:r>
            <a:r>
              <a:rPr lang="de-DE" sz="1400" dirty="0">
                <a:solidFill>
                  <a:schemeClr val="tx1"/>
                </a:solidFill>
              </a:rPr>
              <a:t> E  </a:t>
            </a:r>
            <a:r>
              <a:rPr lang="de-DE" sz="1800" baseline="-25000" dirty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de-DE" sz="1400" dirty="0">
                <a:solidFill>
                  <a:srgbClr val="FF3300"/>
                </a:solidFill>
              </a:rPr>
              <a:t>W 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YF</a:t>
            </a:r>
            <a:r>
              <a:rPr lang="de-DE" sz="1400" dirty="0">
                <a:solidFill>
                  <a:schemeClr val="tx1"/>
                </a:solidFill>
              </a:rPr>
              <a:t> =   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de-DE" sz="1400" dirty="0">
                <a:solidFill>
                  <a:schemeClr val="tx1"/>
                </a:solidFill>
              </a:rPr>
              <a:t>(r) | D |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F </a:t>
            </a:r>
            <a:r>
              <a:rPr lang="de-DE" sz="1400" dirty="0">
                <a:solidFill>
                  <a:schemeClr val="tx1"/>
                </a:solidFill>
              </a:rPr>
              <a:t>(r) 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800" baseline="20000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81609" name="Group 9"/>
          <p:cNvGrpSpPr>
            <a:grpSpLocks/>
          </p:cNvGrpSpPr>
          <p:nvPr/>
        </p:nvGrpSpPr>
        <p:grpSpPr bwMode="auto">
          <a:xfrm>
            <a:off x="358775" y="2293938"/>
            <a:ext cx="5022850" cy="457200"/>
            <a:chOff x="226" y="1454"/>
            <a:chExt cx="3164" cy="288"/>
          </a:xfrm>
        </p:grpSpPr>
        <p:sp>
          <p:nvSpPr>
            <p:cNvPr id="281610" name="Text Box 10"/>
            <p:cNvSpPr txBox="1">
              <a:spLocks noChangeArrowheads="1"/>
            </p:cNvSpPr>
            <p:nvPr/>
          </p:nvSpPr>
          <p:spPr bwMode="auto">
            <a:xfrm>
              <a:off x="226" y="1454"/>
              <a:ext cx="31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GB" sz="1400" dirty="0" smtClean="0">
                  <a:solidFill>
                    <a:schemeClr val="tx1"/>
                  </a:solidFill>
                </a:rPr>
                <a:t>expectation value        </a:t>
              </a:r>
              <a:r>
                <a:rPr lang="de-DE" sz="1400" dirty="0" smtClean="0">
                  <a:solidFill>
                    <a:schemeClr val="tx1"/>
                  </a:solidFill>
                </a:rPr>
                <a:t>E  </a:t>
              </a:r>
              <a:r>
                <a:rPr lang="de-DE" sz="1400" dirty="0">
                  <a:solidFill>
                    <a:schemeClr val="tx1"/>
                  </a:solidFill>
                </a:rPr>
                <a:t>=   </a:t>
              </a:r>
              <a:r>
                <a:rPr lang="de-DE" dirty="0">
                  <a:solidFill>
                    <a:schemeClr val="tx1"/>
                  </a:solidFill>
                </a:rPr>
                <a:t>&lt;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Y </a:t>
              </a:r>
              <a:r>
                <a:rPr lang="de-DE" sz="1400" dirty="0">
                  <a:solidFill>
                    <a:schemeClr val="tx1"/>
                  </a:solidFill>
                </a:rPr>
                <a:t>(r) | H | 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Y </a:t>
              </a:r>
              <a:r>
                <a:rPr lang="de-DE" sz="1400" dirty="0">
                  <a:solidFill>
                    <a:schemeClr val="tx1"/>
                  </a:solidFill>
                </a:rPr>
                <a:t>(r) </a:t>
              </a:r>
              <a:r>
                <a:rPr lang="de-DE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81611" name="Line 11"/>
            <p:cNvSpPr>
              <a:spLocks noChangeShapeType="1"/>
            </p:cNvSpPr>
            <p:nvPr/>
          </p:nvSpPr>
          <p:spPr bwMode="auto">
            <a:xfrm flipV="1">
              <a:off x="1335" y="1551"/>
              <a:ext cx="105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49" y="1944688"/>
            <a:ext cx="48688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eigenfunction  </a:t>
            </a:r>
            <a:r>
              <a:rPr lang="en-GB" sz="1400" dirty="0" smtClean="0">
                <a:solidFill>
                  <a:srgbClr val="FF3300"/>
                </a:solidFill>
                <a:latin typeface="Symbol" pitchFamily="18" charset="2"/>
              </a:rPr>
              <a:t>Y </a:t>
            </a:r>
            <a:r>
              <a:rPr lang="en-GB" sz="1400" dirty="0" smtClean="0">
                <a:solidFill>
                  <a:srgbClr val="FF3300"/>
                </a:solidFill>
              </a:rPr>
              <a:t>(r)  </a:t>
            </a:r>
            <a:r>
              <a:rPr lang="en-GB" sz="1400" dirty="0" smtClean="0">
                <a:solidFill>
                  <a:schemeClr val="tx1"/>
                </a:solidFill>
              </a:rPr>
              <a:t>    belongs to eigenvalue  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281613" name="Group 13"/>
          <p:cNvGrpSpPr>
            <a:grpSpLocks/>
          </p:cNvGrpSpPr>
          <p:nvPr/>
        </p:nvGrpSpPr>
        <p:grpSpPr bwMode="auto">
          <a:xfrm>
            <a:off x="387350" y="5041830"/>
            <a:ext cx="5022850" cy="457200"/>
            <a:chOff x="244" y="2103"/>
            <a:chExt cx="3164" cy="288"/>
          </a:xfrm>
        </p:grpSpPr>
        <p:sp>
          <p:nvSpPr>
            <p:cNvPr id="281614" name="Text Box 14"/>
            <p:cNvSpPr txBox="1">
              <a:spLocks noChangeArrowheads="1"/>
            </p:cNvSpPr>
            <p:nvPr/>
          </p:nvSpPr>
          <p:spPr bwMode="auto">
            <a:xfrm>
              <a:off x="244" y="2103"/>
              <a:ext cx="31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>
                  <a:solidFill>
                    <a:schemeClr val="tx1"/>
                  </a:solidFill>
                </a:rPr>
                <a:t>E  =   </a:t>
              </a:r>
              <a:r>
                <a:rPr lang="de-DE" dirty="0">
                  <a:solidFill>
                    <a:schemeClr val="tx1"/>
                  </a:solidFill>
                </a:rPr>
                <a:t>&lt;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Y </a:t>
              </a:r>
              <a:r>
                <a:rPr lang="de-DE" sz="1400" dirty="0">
                  <a:solidFill>
                    <a:schemeClr val="tx1"/>
                  </a:solidFill>
                </a:rPr>
                <a:t>(r) | H | 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Y </a:t>
              </a:r>
              <a:r>
                <a:rPr lang="de-DE" sz="1400" dirty="0">
                  <a:solidFill>
                    <a:schemeClr val="tx1"/>
                  </a:solidFill>
                </a:rPr>
                <a:t>(r) </a:t>
              </a:r>
              <a:r>
                <a:rPr lang="de-DE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81615" name="Line 15"/>
            <p:cNvSpPr>
              <a:spLocks noChangeShapeType="1"/>
            </p:cNvSpPr>
            <p:nvPr/>
          </p:nvSpPr>
          <p:spPr bwMode="auto">
            <a:xfrm flipV="1">
              <a:off x="274" y="2172"/>
              <a:ext cx="105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358775" y="2916238"/>
            <a:ext cx="8024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Eigenfunctions </a:t>
            </a:r>
            <a:r>
              <a:rPr lang="en-GB" sz="1400" dirty="0" smtClean="0">
                <a:solidFill>
                  <a:srgbClr val="FF3300"/>
                </a:solidFill>
                <a:latin typeface="Symbol" pitchFamily="18" charset="2"/>
              </a:rPr>
              <a:t>Y</a:t>
            </a:r>
            <a:r>
              <a:rPr lang="en-GB" sz="1800" baseline="-25000" dirty="0" smtClean="0">
                <a:solidFill>
                  <a:srgbClr val="FF3300"/>
                </a:solidFill>
              </a:rPr>
              <a:t>i</a:t>
            </a:r>
            <a:r>
              <a:rPr lang="en-GB" sz="1400" dirty="0" smtClean="0">
                <a:solidFill>
                  <a:schemeClr val="tx1"/>
                </a:solidFill>
              </a:rPr>
              <a:t>  and  </a:t>
            </a:r>
            <a:r>
              <a:rPr lang="en-GB" sz="1400" dirty="0" smtClean="0">
                <a:solidFill>
                  <a:srgbClr val="FF3300"/>
                </a:solidFill>
                <a:latin typeface="Symbol" pitchFamily="18" charset="2"/>
              </a:rPr>
              <a:t>Y</a:t>
            </a:r>
            <a:r>
              <a:rPr lang="en-GB" sz="1800" baseline="-25000" dirty="0" smtClean="0">
                <a:solidFill>
                  <a:srgbClr val="FF3300"/>
                </a:solidFill>
              </a:rPr>
              <a:t>j</a:t>
            </a:r>
            <a:r>
              <a:rPr lang="en-GB" sz="1400" dirty="0" smtClean="0">
                <a:solidFill>
                  <a:schemeClr val="tx1"/>
                </a:solidFill>
              </a:rPr>
              <a:t>  belonging to distinct  eigenvalues  are orthogonal  to each other</a:t>
            </a:r>
            <a:r>
              <a:rPr lang="de-DE" sz="1400" dirty="0" smtClean="0">
                <a:solidFill>
                  <a:schemeClr val="tx1"/>
                </a:solidFill>
              </a:rPr>
              <a:t>. </a:t>
            </a:r>
            <a:endParaRPr lang="de-DE" sz="14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81617" name="Text Box 17"/>
          <p:cNvSpPr txBox="1">
            <a:spLocks noChangeArrowheads="1"/>
          </p:cNvSpPr>
          <p:nvPr/>
        </p:nvSpPr>
        <p:spPr bwMode="auto">
          <a:xfrm>
            <a:off x="366713" y="3286125"/>
            <a:ext cx="502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800" baseline="-25000" dirty="0">
                <a:solidFill>
                  <a:srgbClr val="FF3300"/>
                </a:solidFill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(r) |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de-DE" sz="1800" baseline="-25000" dirty="0">
                <a:solidFill>
                  <a:srgbClr val="FF3300"/>
                </a:solidFill>
              </a:rPr>
              <a:t>j </a:t>
            </a:r>
            <a:r>
              <a:rPr lang="de-DE" sz="1400" dirty="0">
                <a:solidFill>
                  <a:schemeClr val="tx1"/>
                </a:solidFill>
              </a:rPr>
              <a:t>(r) 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600" dirty="0">
                <a:solidFill>
                  <a:schemeClr val="tx1"/>
                </a:solidFill>
              </a:rPr>
              <a:t>= 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de-DE" sz="1800" baseline="-25000" dirty="0">
                <a:solidFill>
                  <a:srgbClr val="FF3300"/>
                </a:solidFill>
              </a:rPr>
              <a:t>ij</a:t>
            </a:r>
          </a:p>
        </p:txBody>
      </p:sp>
      <p:pic>
        <p:nvPicPr>
          <p:cNvPr id="281619" name="Picture 1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1620" name="Rectangle 20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Spectroscopy, Quantum Mechanics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469530" y="1929796"/>
            <a:ext cx="5022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H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de-DE" sz="1400" dirty="0">
                <a:solidFill>
                  <a:schemeClr val="tx1"/>
                </a:solidFill>
              </a:rPr>
              <a:t>(r) =  E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de-DE" sz="1400" dirty="0">
                <a:solidFill>
                  <a:schemeClr val="tx1"/>
                </a:solidFill>
              </a:rPr>
              <a:t>(r)     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80650" y="4409977"/>
            <a:ext cx="628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prediction of a spectrum (1D NMR crossed coils setup)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26" name="Group 2"/>
          <p:cNvGrpSpPr>
            <a:grpSpLocks/>
          </p:cNvGrpSpPr>
          <p:nvPr/>
        </p:nvGrpSpPr>
        <p:grpSpPr bwMode="auto">
          <a:xfrm>
            <a:off x="174625" y="1385888"/>
            <a:ext cx="1349375" cy="898525"/>
            <a:chOff x="3535" y="2669"/>
            <a:chExt cx="1463" cy="1023"/>
          </a:xfrm>
        </p:grpSpPr>
        <p:sp>
          <p:nvSpPr>
            <p:cNvPr id="282627" name="Line 3"/>
            <p:cNvSpPr>
              <a:spLocks noChangeShapeType="1"/>
            </p:cNvSpPr>
            <p:nvPr/>
          </p:nvSpPr>
          <p:spPr bwMode="auto">
            <a:xfrm rot="-21568795" flipH="1" flipV="1">
              <a:off x="3860" y="2706"/>
              <a:ext cx="401" cy="9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28" name="Line 4"/>
            <p:cNvSpPr>
              <a:spLocks noChangeShapeType="1"/>
            </p:cNvSpPr>
            <p:nvPr/>
          </p:nvSpPr>
          <p:spPr bwMode="auto">
            <a:xfrm rot="31205" flipV="1">
              <a:off x="4242" y="2676"/>
              <a:ext cx="99" cy="97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29" name="Line 5"/>
            <p:cNvSpPr>
              <a:spLocks noChangeShapeType="1"/>
            </p:cNvSpPr>
            <p:nvPr/>
          </p:nvSpPr>
          <p:spPr bwMode="auto">
            <a:xfrm rot="31205" flipV="1">
              <a:off x="4231" y="2705"/>
              <a:ext cx="370" cy="9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0" name="Line 6"/>
            <p:cNvSpPr>
              <a:spLocks noChangeShapeType="1"/>
            </p:cNvSpPr>
            <p:nvPr/>
          </p:nvSpPr>
          <p:spPr bwMode="auto">
            <a:xfrm rot="-21568795" flipH="1" flipV="1">
              <a:off x="4156" y="2679"/>
              <a:ext cx="84" cy="99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1" name="Line 7"/>
            <p:cNvSpPr>
              <a:spLocks noChangeShapeType="1"/>
            </p:cNvSpPr>
            <p:nvPr/>
          </p:nvSpPr>
          <p:spPr bwMode="auto">
            <a:xfrm rot="31205" flipV="1">
              <a:off x="4247" y="2737"/>
              <a:ext cx="488" cy="9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2" name="Line 8"/>
            <p:cNvSpPr>
              <a:spLocks noChangeShapeType="1"/>
            </p:cNvSpPr>
            <p:nvPr/>
          </p:nvSpPr>
          <p:spPr bwMode="auto">
            <a:xfrm rot="-21568795" flipH="1" flipV="1">
              <a:off x="4075" y="2684"/>
              <a:ext cx="169" cy="9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3" name="Line 9"/>
            <p:cNvSpPr>
              <a:spLocks noChangeShapeType="1"/>
            </p:cNvSpPr>
            <p:nvPr/>
          </p:nvSpPr>
          <p:spPr bwMode="auto">
            <a:xfrm rot="31205" flipV="1">
              <a:off x="4235" y="2679"/>
              <a:ext cx="190" cy="99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4" name="Line 10"/>
            <p:cNvSpPr>
              <a:spLocks noChangeShapeType="1"/>
            </p:cNvSpPr>
            <p:nvPr/>
          </p:nvSpPr>
          <p:spPr bwMode="auto">
            <a:xfrm rot="-21568795" flipH="1" flipV="1">
              <a:off x="4215" y="2678"/>
              <a:ext cx="39" cy="100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5" name="Line 11"/>
            <p:cNvSpPr>
              <a:spLocks noChangeShapeType="1"/>
            </p:cNvSpPr>
            <p:nvPr/>
          </p:nvSpPr>
          <p:spPr bwMode="auto">
            <a:xfrm rot="-21568795" flipH="1" flipV="1">
              <a:off x="3713" y="2755"/>
              <a:ext cx="532" cy="91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6" name="Line 12"/>
            <p:cNvSpPr>
              <a:spLocks noChangeShapeType="1"/>
            </p:cNvSpPr>
            <p:nvPr/>
          </p:nvSpPr>
          <p:spPr bwMode="auto">
            <a:xfrm rot="-21568795" flipH="1" flipV="1">
              <a:off x="3952" y="2699"/>
              <a:ext cx="280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637" name="Group 13"/>
            <p:cNvGrpSpPr>
              <a:grpSpLocks/>
            </p:cNvGrpSpPr>
            <p:nvPr/>
          </p:nvGrpSpPr>
          <p:grpSpPr bwMode="auto">
            <a:xfrm rot="-24890255">
              <a:off x="3751" y="2882"/>
              <a:ext cx="976" cy="549"/>
              <a:chOff x="3813" y="1150"/>
              <a:chExt cx="1132" cy="610"/>
            </a:xfrm>
          </p:grpSpPr>
          <p:sp>
            <p:nvSpPr>
              <p:cNvPr id="282638" name="Line 14"/>
              <p:cNvSpPr>
                <a:spLocks noChangeShapeType="1"/>
              </p:cNvSpPr>
              <p:nvPr/>
            </p:nvSpPr>
            <p:spPr bwMode="auto">
              <a:xfrm rot="3321460" flipV="1">
                <a:off x="4379" y="910"/>
                <a:ext cx="0" cy="1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39" name="Oval 15"/>
              <p:cNvSpPr>
                <a:spLocks noChangeArrowheads="1"/>
              </p:cNvSpPr>
              <p:nvPr/>
            </p:nvSpPr>
            <p:spPr bwMode="auto">
              <a:xfrm rot="3321460">
                <a:off x="4094" y="1214"/>
                <a:ext cx="610" cy="4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2640" name="Arc 16"/>
              <p:cNvSpPr>
                <a:spLocks/>
              </p:cNvSpPr>
              <p:nvPr/>
            </p:nvSpPr>
            <p:spPr bwMode="auto">
              <a:xfrm rot="13543876">
                <a:off x="3998" y="1214"/>
                <a:ext cx="312" cy="3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2641" name="Group 17"/>
              <p:cNvGrpSpPr>
                <a:grpSpLocks/>
              </p:cNvGrpSpPr>
              <p:nvPr/>
            </p:nvGrpSpPr>
            <p:grpSpPr bwMode="auto">
              <a:xfrm rot="3321460">
                <a:off x="4113" y="1149"/>
                <a:ext cx="309" cy="402"/>
                <a:chOff x="3882" y="1224"/>
                <a:chExt cx="370" cy="436"/>
              </a:xfrm>
            </p:grpSpPr>
            <p:sp>
              <p:nvSpPr>
                <p:cNvPr id="28264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882" y="1392"/>
                  <a:ext cx="370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26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937" y="1224"/>
                  <a:ext cx="267" cy="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buFont typeface="Symbol" pitchFamily="18" charset="2"/>
                    <a:buNone/>
                  </a:pPr>
                  <a:r>
                    <a:rPr lang="de-DE" sz="140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</p:grpSp>
        <p:sp>
          <p:nvSpPr>
            <p:cNvPr id="282644" name="Line 20"/>
            <p:cNvSpPr>
              <a:spLocks noChangeShapeType="1"/>
            </p:cNvSpPr>
            <p:nvPr/>
          </p:nvSpPr>
          <p:spPr bwMode="auto">
            <a:xfrm rot="31205" flipV="1">
              <a:off x="4263" y="2845"/>
              <a:ext cx="623" cy="81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45" name="Oval 21"/>
            <p:cNvSpPr>
              <a:spLocks noChangeArrowheads="1"/>
            </p:cNvSpPr>
            <p:nvPr/>
          </p:nvSpPr>
          <p:spPr bwMode="auto">
            <a:xfrm>
              <a:off x="3632" y="2682"/>
              <a:ext cx="1263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2646" name="Line 22"/>
            <p:cNvSpPr>
              <a:spLocks noChangeShapeType="1"/>
            </p:cNvSpPr>
            <p:nvPr/>
          </p:nvSpPr>
          <p:spPr bwMode="auto">
            <a:xfrm rot="-21568795" flipH="1" flipV="1">
              <a:off x="3621" y="2828"/>
              <a:ext cx="613" cy="81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47" name="Line 23"/>
            <p:cNvSpPr>
              <a:spLocks noChangeShapeType="1"/>
            </p:cNvSpPr>
            <p:nvPr/>
          </p:nvSpPr>
          <p:spPr bwMode="auto">
            <a:xfrm rot="-21568795" flipH="1" flipV="1">
              <a:off x="3855" y="2933"/>
              <a:ext cx="390" cy="7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48" name="Line 24"/>
            <p:cNvSpPr>
              <a:spLocks noChangeShapeType="1"/>
            </p:cNvSpPr>
            <p:nvPr/>
          </p:nvSpPr>
          <p:spPr bwMode="auto">
            <a:xfrm rot="31205" flipV="1">
              <a:off x="4229" y="2923"/>
              <a:ext cx="492" cy="76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49" name="Line 25"/>
            <p:cNvSpPr>
              <a:spLocks noChangeShapeType="1"/>
            </p:cNvSpPr>
            <p:nvPr/>
          </p:nvSpPr>
          <p:spPr bwMode="auto">
            <a:xfrm rot="31205" flipV="1">
              <a:off x="4248" y="2954"/>
              <a:ext cx="195" cy="71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50" name="Line 26"/>
            <p:cNvSpPr>
              <a:spLocks noChangeShapeType="1"/>
            </p:cNvSpPr>
            <p:nvPr/>
          </p:nvSpPr>
          <p:spPr bwMode="auto">
            <a:xfrm rot="-21568795" flipH="1" flipV="1">
              <a:off x="4127" y="2974"/>
              <a:ext cx="120" cy="6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51" name="Line 27"/>
            <p:cNvSpPr>
              <a:spLocks noChangeShapeType="1"/>
            </p:cNvSpPr>
            <p:nvPr/>
          </p:nvSpPr>
          <p:spPr bwMode="auto">
            <a:xfrm rot="-21568795" flipH="1" flipV="1">
              <a:off x="3747" y="2905"/>
              <a:ext cx="492" cy="77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652" name="Group 28"/>
            <p:cNvGrpSpPr>
              <a:grpSpLocks/>
            </p:cNvGrpSpPr>
            <p:nvPr/>
          </p:nvGrpSpPr>
          <p:grpSpPr bwMode="auto">
            <a:xfrm>
              <a:off x="3535" y="2682"/>
              <a:ext cx="1463" cy="996"/>
              <a:chOff x="3544" y="2974"/>
              <a:chExt cx="1463" cy="996"/>
            </a:xfrm>
          </p:grpSpPr>
          <p:grpSp>
            <p:nvGrpSpPr>
              <p:cNvPr id="282653" name="Group 29"/>
              <p:cNvGrpSpPr>
                <a:grpSpLocks/>
              </p:cNvGrpSpPr>
              <p:nvPr/>
            </p:nvGrpSpPr>
            <p:grpSpPr bwMode="auto">
              <a:xfrm>
                <a:off x="3544" y="2974"/>
                <a:ext cx="1463" cy="996"/>
                <a:chOff x="3544" y="2974"/>
                <a:chExt cx="1463" cy="996"/>
              </a:xfrm>
            </p:grpSpPr>
            <p:sp>
              <p:nvSpPr>
                <p:cNvPr id="282654" name="Oval 30"/>
                <p:cNvSpPr>
                  <a:spLocks noChangeArrowheads="1"/>
                </p:cNvSpPr>
                <p:nvPr/>
              </p:nvSpPr>
              <p:spPr bwMode="auto">
                <a:xfrm>
                  <a:off x="3641" y="2974"/>
                  <a:ext cx="1263" cy="2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00">
                        <a:gamma/>
                        <a:shade val="46275"/>
                        <a:invGamma/>
                        <a:alpha val="38000"/>
                      </a:srgbClr>
                    </a:gs>
                    <a:gs pos="100000">
                      <a:srgbClr val="FF3300">
                        <a:alpha val="1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82655" name="Group 31"/>
                <p:cNvGrpSpPr>
                  <a:grpSpLocks/>
                </p:cNvGrpSpPr>
                <p:nvPr/>
              </p:nvGrpSpPr>
              <p:grpSpPr bwMode="auto">
                <a:xfrm>
                  <a:off x="3544" y="2981"/>
                  <a:ext cx="1463" cy="989"/>
                  <a:chOff x="3544" y="2981"/>
                  <a:chExt cx="1463" cy="989"/>
                </a:xfrm>
              </p:grpSpPr>
              <p:sp>
                <p:nvSpPr>
                  <p:cNvPr id="282656" name="Freeform 32"/>
                  <p:cNvSpPr>
                    <a:spLocks/>
                  </p:cNvSpPr>
                  <p:nvPr/>
                </p:nvSpPr>
                <p:spPr bwMode="auto">
                  <a:xfrm>
                    <a:off x="3544" y="2981"/>
                    <a:ext cx="1463" cy="989"/>
                  </a:xfrm>
                  <a:custGeom>
                    <a:avLst/>
                    <a:gdLst/>
                    <a:ahLst/>
                    <a:cxnLst>
                      <a:cxn ang="0">
                        <a:pos x="712" y="989"/>
                      </a:cxn>
                      <a:cxn ang="0">
                        <a:pos x="1358" y="157"/>
                      </a:cxn>
                      <a:cxn ang="0">
                        <a:pos x="1340" y="178"/>
                      </a:cxn>
                      <a:cxn ang="0">
                        <a:pos x="1280" y="205"/>
                      </a:cxn>
                      <a:cxn ang="0">
                        <a:pos x="1184" y="235"/>
                      </a:cxn>
                      <a:cxn ang="0">
                        <a:pos x="1061" y="256"/>
                      </a:cxn>
                      <a:cxn ang="0">
                        <a:pos x="956" y="271"/>
                      </a:cxn>
                      <a:cxn ang="0">
                        <a:pos x="812" y="277"/>
                      </a:cxn>
                      <a:cxn ang="0">
                        <a:pos x="647" y="280"/>
                      </a:cxn>
                      <a:cxn ang="0">
                        <a:pos x="503" y="271"/>
                      </a:cxn>
                      <a:cxn ang="0">
                        <a:pos x="362" y="253"/>
                      </a:cxn>
                      <a:cxn ang="0">
                        <a:pos x="245" y="232"/>
                      </a:cxn>
                      <a:cxn ang="0">
                        <a:pos x="170" y="202"/>
                      </a:cxn>
                      <a:cxn ang="0">
                        <a:pos x="119" y="175"/>
                      </a:cxn>
                      <a:cxn ang="0">
                        <a:pos x="107" y="157"/>
                      </a:cxn>
                      <a:cxn ang="0">
                        <a:pos x="101" y="139"/>
                      </a:cxn>
                      <a:cxn ang="0">
                        <a:pos x="712" y="989"/>
                      </a:cxn>
                    </a:cxnLst>
                    <a:rect l="0" t="0" r="r" b="b"/>
                    <a:pathLst>
                      <a:path w="1463" h="989">
                        <a:moveTo>
                          <a:pt x="712" y="989"/>
                        </a:moveTo>
                        <a:lnTo>
                          <a:pt x="1358" y="157"/>
                        </a:lnTo>
                        <a:cubicBezTo>
                          <a:pt x="1463" y="22"/>
                          <a:pt x="1353" y="170"/>
                          <a:pt x="1340" y="178"/>
                        </a:cubicBezTo>
                        <a:cubicBezTo>
                          <a:pt x="1327" y="186"/>
                          <a:pt x="1306" y="195"/>
                          <a:pt x="1280" y="205"/>
                        </a:cubicBezTo>
                        <a:cubicBezTo>
                          <a:pt x="1254" y="215"/>
                          <a:pt x="1220" y="227"/>
                          <a:pt x="1184" y="235"/>
                        </a:cubicBezTo>
                        <a:cubicBezTo>
                          <a:pt x="1148" y="243"/>
                          <a:pt x="1099" y="250"/>
                          <a:pt x="1061" y="256"/>
                        </a:cubicBezTo>
                        <a:cubicBezTo>
                          <a:pt x="1023" y="262"/>
                          <a:pt x="997" y="268"/>
                          <a:pt x="956" y="271"/>
                        </a:cubicBezTo>
                        <a:cubicBezTo>
                          <a:pt x="915" y="274"/>
                          <a:pt x="863" y="276"/>
                          <a:pt x="812" y="277"/>
                        </a:cubicBezTo>
                        <a:cubicBezTo>
                          <a:pt x="761" y="278"/>
                          <a:pt x="698" y="281"/>
                          <a:pt x="647" y="280"/>
                        </a:cubicBezTo>
                        <a:cubicBezTo>
                          <a:pt x="596" y="279"/>
                          <a:pt x="550" y="275"/>
                          <a:pt x="503" y="271"/>
                        </a:cubicBezTo>
                        <a:cubicBezTo>
                          <a:pt x="456" y="267"/>
                          <a:pt x="405" y="259"/>
                          <a:pt x="362" y="253"/>
                        </a:cubicBezTo>
                        <a:cubicBezTo>
                          <a:pt x="319" y="247"/>
                          <a:pt x="277" y="240"/>
                          <a:pt x="245" y="232"/>
                        </a:cubicBezTo>
                        <a:cubicBezTo>
                          <a:pt x="213" y="224"/>
                          <a:pt x="191" y="211"/>
                          <a:pt x="170" y="202"/>
                        </a:cubicBezTo>
                        <a:cubicBezTo>
                          <a:pt x="149" y="193"/>
                          <a:pt x="130" y="183"/>
                          <a:pt x="119" y="175"/>
                        </a:cubicBezTo>
                        <a:cubicBezTo>
                          <a:pt x="108" y="167"/>
                          <a:pt x="110" y="163"/>
                          <a:pt x="107" y="157"/>
                        </a:cubicBezTo>
                        <a:cubicBezTo>
                          <a:pt x="104" y="151"/>
                          <a:pt x="0" y="0"/>
                          <a:pt x="101" y="139"/>
                        </a:cubicBezTo>
                        <a:lnTo>
                          <a:pt x="712" y="98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3300">
                          <a:alpha val="0"/>
                        </a:srgbClr>
                      </a:gs>
                      <a:gs pos="100000">
                        <a:srgbClr val="FF3300">
                          <a:gamma/>
                          <a:shade val="46275"/>
                          <a:invGamma/>
                          <a:alpha val="67000"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265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82" y="3044"/>
                    <a:ext cx="56" cy="6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8265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910" y="3072"/>
                    <a:ext cx="56" cy="6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82659" name="Oval 35"/>
              <p:cNvSpPr>
                <a:spLocks noChangeArrowheads="1"/>
              </p:cNvSpPr>
              <p:nvPr/>
            </p:nvSpPr>
            <p:spPr bwMode="auto">
              <a:xfrm>
                <a:off x="3641" y="2974"/>
                <a:ext cx="1263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282661" name="Group 37"/>
          <p:cNvGrpSpPr>
            <a:grpSpLocks/>
          </p:cNvGrpSpPr>
          <p:nvPr/>
        </p:nvGrpSpPr>
        <p:grpSpPr bwMode="auto">
          <a:xfrm rot="10800000">
            <a:off x="3013075" y="1377950"/>
            <a:ext cx="1349375" cy="898525"/>
            <a:chOff x="3535" y="2669"/>
            <a:chExt cx="1463" cy="1023"/>
          </a:xfrm>
        </p:grpSpPr>
        <p:sp>
          <p:nvSpPr>
            <p:cNvPr id="282662" name="Line 38"/>
            <p:cNvSpPr>
              <a:spLocks noChangeShapeType="1"/>
            </p:cNvSpPr>
            <p:nvPr/>
          </p:nvSpPr>
          <p:spPr bwMode="auto">
            <a:xfrm rot="-21568795" flipH="1" flipV="1">
              <a:off x="3860" y="2706"/>
              <a:ext cx="401" cy="9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3" name="Line 39"/>
            <p:cNvSpPr>
              <a:spLocks noChangeShapeType="1"/>
            </p:cNvSpPr>
            <p:nvPr/>
          </p:nvSpPr>
          <p:spPr bwMode="auto">
            <a:xfrm rot="31205" flipV="1">
              <a:off x="4242" y="2676"/>
              <a:ext cx="99" cy="97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4" name="Line 40"/>
            <p:cNvSpPr>
              <a:spLocks noChangeShapeType="1"/>
            </p:cNvSpPr>
            <p:nvPr/>
          </p:nvSpPr>
          <p:spPr bwMode="auto">
            <a:xfrm rot="31205" flipV="1">
              <a:off x="4231" y="2705"/>
              <a:ext cx="370" cy="9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5" name="Line 41"/>
            <p:cNvSpPr>
              <a:spLocks noChangeShapeType="1"/>
            </p:cNvSpPr>
            <p:nvPr/>
          </p:nvSpPr>
          <p:spPr bwMode="auto">
            <a:xfrm rot="-21568795" flipH="1" flipV="1">
              <a:off x="4156" y="2679"/>
              <a:ext cx="84" cy="99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6" name="Line 42"/>
            <p:cNvSpPr>
              <a:spLocks noChangeShapeType="1"/>
            </p:cNvSpPr>
            <p:nvPr/>
          </p:nvSpPr>
          <p:spPr bwMode="auto">
            <a:xfrm rot="31205" flipV="1">
              <a:off x="4247" y="2737"/>
              <a:ext cx="488" cy="9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7" name="Line 43"/>
            <p:cNvSpPr>
              <a:spLocks noChangeShapeType="1"/>
            </p:cNvSpPr>
            <p:nvPr/>
          </p:nvSpPr>
          <p:spPr bwMode="auto">
            <a:xfrm rot="-21568795" flipH="1" flipV="1">
              <a:off x="4075" y="2684"/>
              <a:ext cx="169" cy="9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8" name="Line 44"/>
            <p:cNvSpPr>
              <a:spLocks noChangeShapeType="1"/>
            </p:cNvSpPr>
            <p:nvPr/>
          </p:nvSpPr>
          <p:spPr bwMode="auto">
            <a:xfrm rot="31205" flipV="1">
              <a:off x="4235" y="2679"/>
              <a:ext cx="190" cy="99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9" name="Line 45"/>
            <p:cNvSpPr>
              <a:spLocks noChangeShapeType="1"/>
            </p:cNvSpPr>
            <p:nvPr/>
          </p:nvSpPr>
          <p:spPr bwMode="auto">
            <a:xfrm rot="-21568795" flipH="1" flipV="1">
              <a:off x="4215" y="2678"/>
              <a:ext cx="39" cy="100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70" name="Line 46"/>
            <p:cNvSpPr>
              <a:spLocks noChangeShapeType="1"/>
            </p:cNvSpPr>
            <p:nvPr/>
          </p:nvSpPr>
          <p:spPr bwMode="auto">
            <a:xfrm rot="-21568795" flipH="1" flipV="1">
              <a:off x="3713" y="2755"/>
              <a:ext cx="532" cy="91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71" name="Line 47"/>
            <p:cNvSpPr>
              <a:spLocks noChangeShapeType="1"/>
            </p:cNvSpPr>
            <p:nvPr/>
          </p:nvSpPr>
          <p:spPr bwMode="auto">
            <a:xfrm rot="-21568795" flipH="1" flipV="1">
              <a:off x="3952" y="2699"/>
              <a:ext cx="280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672" name="Group 48"/>
            <p:cNvGrpSpPr>
              <a:grpSpLocks/>
            </p:cNvGrpSpPr>
            <p:nvPr/>
          </p:nvGrpSpPr>
          <p:grpSpPr bwMode="auto">
            <a:xfrm rot="-24890255">
              <a:off x="3751" y="2882"/>
              <a:ext cx="976" cy="549"/>
              <a:chOff x="3813" y="1150"/>
              <a:chExt cx="1132" cy="610"/>
            </a:xfrm>
          </p:grpSpPr>
          <p:sp>
            <p:nvSpPr>
              <p:cNvPr id="282673" name="Line 49"/>
              <p:cNvSpPr>
                <a:spLocks noChangeShapeType="1"/>
              </p:cNvSpPr>
              <p:nvPr/>
            </p:nvSpPr>
            <p:spPr bwMode="auto">
              <a:xfrm rot="3321460" flipV="1">
                <a:off x="4379" y="910"/>
                <a:ext cx="0" cy="1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74" name="Oval 50"/>
              <p:cNvSpPr>
                <a:spLocks noChangeArrowheads="1"/>
              </p:cNvSpPr>
              <p:nvPr/>
            </p:nvSpPr>
            <p:spPr bwMode="auto">
              <a:xfrm rot="3321460">
                <a:off x="4094" y="1214"/>
                <a:ext cx="610" cy="4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2675" name="Arc 51"/>
              <p:cNvSpPr>
                <a:spLocks/>
              </p:cNvSpPr>
              <p:nvPr/>
            </p:nvSpPr>
            <p:spPr bwMode="auto">
              <a:xfrm rot="13543876">
                <a:off x="3998" y="1214"/>
                <a:ext cx="312" cy="3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2676" name="Group 52"/>
              <p:cNvGrpSpPr>
                <a:grpSpLocks/>
              </p:cNvGrpSpPr>
              <p:nvPr/>
            </p:nvGrpSpPr>
            <p:grpSpPr bwMode="auto">
              <a:xfrm rot="3321460">
                <a:off x="4113" y="1149"/>
                <a:ext cx="309" cy="402"/>
                <a:chOff x="3882" y="1224"/>
                <a:chExt cx="370" cy="436"/>
              </a:xfrm>
            </p:grpSpPr>
            <p:sp>
              <p:nvSpPr>
                <p:cNvPr id="282677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3882" y="1392"/>
                  <a:ext cx="370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267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937" y="1224"/>
                  <a:ext cx="267" cy="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buFont typeface="Symbol" pitchFamily="18" charset="2"/>
                    <a:buNone/>
                  </a:pPr>
                  <a:r>
                    <a:rPr lang="de-DE" sz="140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</p:grpSp>
        <p:sp>
          <p:nvSpPr>
            <p:cNvPr id="282679" name="Line 55"/>
            <p:cNvSpPr>
              <a:spLocks noChangeShapeType="1"/>
            </p:cNvSpPr>
            <p:nvPr/>
          </p:nvSpPr>
          <p:spPr bwMode="auto">
            <a:xfrm rot="31205" flipV="1">
              <a:off x="4263" y="2845"/>
              <a:ext cx="623" cy="81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0" name="Oval 56"/>
            <p:cNvSpPr>
              <a:spLocks noChangeArrowheads="1"/>
            </p:cNvSpPr>
            <p:nvPr/>
          </p:nvSpPr>
          <p:spPr bwMode="auto">
            <a:xfrm>
              <a:off x="3632" y="2682"/>
              <a:ext cx="1263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2681" name="Line 57"/>
            <p:cNvSpPr>
              <a:spLocks noChangeShapeType="1"/>
            </p:cNvSpPr>
            <p:nvPr/>
          </p:nvSpPr>
          <p:spPr bwMode="auto">
            <a:xfrm rot="-21568795" flipH="1" flipV="1">
              <a:off x="3621" y="2828"/>
              <a:ext cx="613" cy="81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2" name="Line 58"/>
            <p:cNvSpPr>
              <a:spLocks noChangeShapeType="1"/>
            </p:cNvSpPr>
            <p:nvPr/>
          </p:nvSpPr>
          <p:spPr bwMode="auto">
            <a:xfrm rot="-21568795" flipH="1" flipV="1">
              <a:off x="3855" y="2933"/>
              <a:ext cx="390" cy="7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3" name="Line 59"/>
            <p:cNvSpPr>
              <a:spLocks noChangeShapeType="1"/>
            </p:cNvSpPr>
            <p:nvPr/>
          </p:nvSpPr>
          <p:spPr bwMode="auto">
            <a:xfrm rot="31205" flipV="1">
              <a:off x="4229" y="2923"/>
              <a:ext cx="492" cy="76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4" name="Line 60"/>
            <p:cNvSpPr>
              <a:spLocks noChangeShapeType="1"/>
            </p:cNvSpPr>
            <p:nvPr/>
          </p:nvSpPr>
          <p:spPr bwMode="auto">
            <a:xfrm rot="31205" flipV="1">
              <a:off x="4248" y="2954"/>
              <a:ext cx="195" cy="71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5" name="Line 61"/>
            <p:cNvSpPr>
              <a:spLocks noChangeShapeType="1"/>
            </p:cNvSpPr>
            <p:nvPr/>
          </p:nvSpPr>
          <p:spPr bwMode="auto">
            <a:xfrm rot="-21568795" flipH="1" flipV="1">
              <a:off x="4127" y="2974"/>
              <a:ext cx="120" cy="6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6" name="Line 62"/>
            <p:cNvSpPr>
              <a:spLocks noChangeShapeType="1"/>
            </p:cNvSpPr>
            <p:nvPr/>
          </p:nvSpPr>
          <p:spPr bwMode="auto">
            <a:xfrm rot="-21568795" flipH="1" flipV="1">
              <a:off x="3747" y="2905"/>
              <a:ext cx="492" cy="77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687" name="Group 63"/>
            <p:cNvGrpSpPr>
              <a:grpSpLocks/>
            </p:cNvGrpSpPr>
            <p:nvPr/>
          </p:nvGrpSpPr>
          <p:grpSpPr bwMode="auto">
            <a:xfrm>
              <a:off x="3535" y="2682"/>
              <a:ext cx="1463" cy="996"/>
              <a:chOff x="3544" y="2974"/>
              <a:chExt cx="1463" cy="996"/>
            </a:xfrm>
          </p:grpSpPr>
          <p:grpSp>
            <p:nvGrpSpPr>
              <p:cNvPr id="282688" name="Group 64"/>
              <p:cNvGrpSpPr>
                <a:grpSpLocks/>
              </p:cNvGrpSpPr>
              <p:nvPr/>
            </p:nvGrpSpPr>
            <p:grpSpPr bwMode="auto">
              <a:xfrm>
                <a:off x="3544" y="2974"/>
                <a:ext cx="1463" cy="996"/>
                <a:chOff x="3544" y="2974"/>
                <a:chExt cx="1463" cy="996"/>
              </a:xfrm>
            </p:grpSpPr>
            <p:sp>
              <p:nvSpPr>
                <p:cNvPr id="282689" name="Oval 65"/>
                <p:cNvSpPr>
                  <a:spLocks noChangeArrowheads="1"/>
                </p:cNvSpPr>
                <p:nvPr/>
              </p:nvSpPr>
              <p:spPr bwMode="auto">
                <a:xfrm>
                  <a:off x="3641" y="2974"/>
                  <a:ext cx="1263" cy="2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00">
                        <a:gamma/>
                        <a:shade val="46275"/>
                        <a:invGamma/>
                        <a:alpha val="38000"/>
                      </a:srgbClr>
                    </a:gs>
                    <a:gs pos="100000">
                      <a:srgbClr val="FF3300">
                        <a:alpha val="1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82690" name="Group 66"/>
                <p:cNvGrpSpPr>
                  <a:grpSpLocks/>
                </p:cNvGrpSpPr>
                <p:nvPr/>
              </p:nvGrpSpPr>
              <p:grpSpPr bwMode="auto">
                <a:xfrm>
                  <a:off x="3544" y="2981"/>
                  <a:ext cx="1463" cy="989"/>
                  <a:chOff x="3544" y="2981"/>
                  <a:chExt cx="1463" cy="989"/>
                </a:xfrm>
              </p:grpSpPr>
              <p:sp>
                <p:nvSpPr>
                  <p:cNvPr id="282691" name="Freeform 67"/>
                  <p:cNvSpPr>
                    <a:spLocks/>
                  </p:cNvSpPr>
                  <p:nvPr/>
                </p:nvSpPr>
                <p:spPr bwMode="auto">
                  <a:xfrm>
                    <a:off x="3544" y="2981"/>
                    <a:ext cx="1463" cy="989"/>
                  </a:xfrm>
                  <a:custGeom>
                    <a:avLst/>
                    <a:gdLst/>
                    <a:ahLst/>
                    <a:cxnLst>
                      <a:cxn ang="0">
                        <a:pos x="712" y="989"/>
                      </a:cxn>
                      <a:cxn ang="0">
                        <a:pos x="1358" y="157"/>
                      </a:cxn>
                      <a:cxn ang="0">
                        <a:pos x="1340" y="178"/>
                      </a:cxn>
                      <a:cxn ang="0">
                        <a:pos x="1280" y="205"/>
                      </a:cxn>
                      <a:cxn ang="0">
                        <a:pos x="1184" y="235"/>
                      </a:cxn>
                      <a:cxn ang="0">
                        <a:pos x="1061" y="256"/>
                      </a:cxn>
                      <a:cxn ang="0">
                        <a:pos x="956" y="271"/>
                      </a:cxn>
                      <a:cxn ang="0">
                        <a:pos x="812" y="277"/>
                      </a:cxn>
                      <a:cxn ang="0">
                        <a:pos x="647" y="280"/>
                      </a:cxn>
                      <a:cxn ang="0">
                        <a:pos x="503" y="271"/>
                      </a:cxn>
                      <a:cxn ang="0">
                        <a:pos x="362" y="253"/>
                      </a:cxn>
                      <a:cxn ang="0">
                        <a:pos x="245" y="232"/>
                      </a:cxn>
                      <a:cxn ang="0">
                        <a:pos x="170" y="202"/>
                      </a:cxn>
                      <a:cxn ang="0">
                        <a:pos x="119" y="175"/>
                      </a:cxn>
                      <a:cxn ang="0">
                        <a:pos x="107" y="157"/>
                      </a:cxn>
                      <a:cxn ang="0">
                        <a:pos x="101" y="139"/>
                      </a:cxn>
                      <a:cxn ang="0">
                        <a:pos x="712" y="989"/>
                      </a:cxn>
                    </a:cxnLst>
                    <a:rect l="0" t="0" r="r" b="b"/>
                    <a:pathLst>
                      <a:path w="1463" h="989">
                        <a:moveTo>
                          <a:pt x="712" y="989"/>
                        </a:moveTo>
                        <a:lnTo>
                          <a:pt x="1358" y="157"/>
                        </a:lnTo>
                        <a:cubicBezTo>
                          <a:pt x="1463" y="22"/>
                          <a:pt x="1353" y="170"/>
                          <a:pt x="1340" y="178"/>
                        </a:cubicBezTo>
                        <a:cubicBezTo>
                          <a:pt x="1327" y="186"/>
                          <a:pt x="1306" y="195"/>
                          <a:pt x="1280" y="205"/>
                        </a:cubicBezTo>
                        <a:cubicBezTo>
                          <a:pt x="1254" y="215"/>
                          <a:pt x="1220" y="227"/>
                          <a:pt x="1184" y="235"/>
                        </a:cubicBezTo>
                        <a:cubicBezTo>
                          <a:pt x="1148" y="243"/>
                          <a:pt x="1099" y="250"/>
                          <a:pt x="1061" y="256"/>
                        </a:cubicBezTo>
                        <a:cubicBezTo>
                          <a:pt x="1023" y="262"/>
                          <a:pt x="997" y="268"/>
                          <a:pt x="956" y="271"/>
                        </a:cubicBezTo>
                        <a:cubicBezTo>
                          <a:pt x="915" y="274"/>
                          <a:pt x="863" y="276"/>
                          <a:pt x="812" y="277"/>
                        </a:cubicBezTo>
                        <a:cubicBezTo>
                          <a:pt x="761" y="278"/>
                          <a:pt x="698" y="281"/>
                          <a:pt x="647" y="280"/>
                        </a:cubicBezTo>
                        <a:cubicBezTo>
                          <a:pt x="596" y="279"/>
                          <a:pt x="550" y="275"/>
                          <a:pt x="503" y="271"/>
                        </a:cubicBezTo>
                        <a:cubicBezTo>
                          <a:pt x="456" y="267"/>
                          <a:pt x="405" y="259"/>
                          <a:pt x="362" y="253"/>
                        </a:cubicBezTo>
                        <a:cubicBezTo>
                          <a:pt x="319" y="247"/>
                          <a:pt x="277" y="240"/>
                          <a:pt x="245" y="232"/>
                        </a:cubicBezTo>
                        <a:cubicBezTo>
                          <a:pt x="213" y="224"/>
                          <a:pt x="191" y="211"/>
                          <a:pt x="170" y="202"/>
                        </a:cubicBezTo>
                        <a:cubicBezTo>
                          <a:pt x="149" y="193"/>
                          <a:pt x="130" y="183"/>
                          <a:pt x="119" y="175"/>
                        </a:cubicBezTo>
                        <a:cubicBezTo>
                          <a:pt x="108" y="167"/>
                          <a:pt x="110" y="163"/>
                          <a:pt x="107" y="157"/>
                        </a:cubicBezTo>
                        <a:cubicBezTo>
                          <a:pt x="104" y="151"/>
                          <a:pt x="0" y="0"/>
                          <a:pt x="101" y="139"/>
                        </a:cubicBezTo>
                        <a:lnTo>
                          <a:pt x="712" y="98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3300">
                          <a:alpha val="0"/>
                        </a:srgbClr>
                      </a:gs>
                      <a:gs pos="100000">
                        <a:srgbClr val="FF3300">
                          <a:gamma/>
                          <a:shade val="46275"/>
                          <a:invGamma/>
                          <a:alpha val="67000"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269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582" y="3044"/>
                    <a:ext cx="56" cy="6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8269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910" y="3072"/>
                    <a:ext cx="56" cy="6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82694" name="Oval 70"/>
              <p:cNvSpPr>
                <a:spLocks noChangeArrowheads="1"/>
              </p:cNvSpPr>
              <p:nvPr/>
            </p:nvSpPr>
            <p:spPr bwMode="auto">
              <a:xfrm>
                <a:off x="3641" y="2974"/>
                <a:ext cx="1263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82695" name="Rectangle 71"/>
          <p:cNvSpPr>
            <a:spLocks noChangeArrowheads="1"/>
          </p:cNvSpPr>
          <p:nvPr/>
        </p:nvSpPr>
        <p:spPr bwMode="auto">
          <a:xfrm>
            <a:off x="190500" y="909638"/>
            <a:ext cx="72699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  I = ½     :       </a:t>
            </a:r>
            <a:r>
              <a:rPr lang="en-GB" sz="1400" dirty="0" smtClean="0">
                <a:solidFill>
                  <a:schemeClr val="tx1"/>
                </a:solidFill>
              </a:rPr>
              <a:t>Two states      </a:t>
            </a:r>
            <a:r>
              <a:rPr lang="de-DE" sz="1400" dirty="0" smtClean="0">
                <a:solidFill>
                  <a:schemeClr val="tx1"/>
                </a:solidFill>
              </a:rPr>
              <a:t>m </a:t>
            </a:r>
            <a:r>
              <a:rPr lang="de-DE" sz="1400" dirty="0">
                <a:solidFill>
                  <a:schemeClr val="tx1"/>
                </a:solidFill>
              </a:rPr>
              <a:t>= ½       m = - ½ </a:t>
            </a:r>
          </a:p>
        </p:txBody>
      </p:sp>
      <p:sp>
        <p:nvSpPr>
          <p:cNvPr id="282696" name="Text Box 72"/>
          <p:cNvSpPr txBox="1">
            <a:spLocks noChangeArrowheads="1"/>
          </p:cNvSpPr>
          <p:nvPr/>
        </p:nvSpPr>
        <p:spPr bwMode="auto">
          <a:xfrm>
            <a:off x="363538" y="2479675"/>
            <a:ext cx="390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wave functions      </a:t>
            </a:r>
            <a:r>
              <a:rPr lang="en-GB" sz="1400" dirty="0" smtClean="0">
                <a:solidFill>
                  <a:srgbClr val="FF3300"/>
                </a:solidFill>
                <a:latin typeface="Symbol" pitchFamily="18" charset="2"/>
              </a:rPr>
              <a:t>a     b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2697" name="Text Box 73"/>
          <p:cNvSpPr txBox="1">
            <a:spLocks noChangeArrowheads="1"/>
          </p:cNvSpPr>
          <p:nvPr/>
        </p:nvSpPr>
        <p:spPr bwMode="auto">
          <a:xfrm>
            <a:off x="366713" y="3741178"/>
            <a:ext cx="4951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operator  of z component of angular momentum  </a:t>
            </a:r>
            <a:r>
              <a:rPr lang="en-GB" sz="1400" dirty="0" smtClean="0">
                <a:solidFill>
                  <a:srgbClr val="FF3300"/>
                </a:solidFill>
              </a:rPr>
              <a:t>I </a:t>
            </a:r>
            <a:r>
              <a:rPr lang="en-GB" sz="1400" baseline="-25000" dirty="0" smtClean="0">
                <a:solidFill>
                  <a:srgbClr val="FF3300"/>
                </a:solidFill>
              </a:rPr>
              <a:t>z</a:t>
            </a:r>
            <a:endParaRPr lang="en-GB" sz="14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82698" name="Text Box 74"/>
          <p:cNvSpPr txBox="1">
            <a:spLocks noChangeArrowheads="1"/>
          </p:cNvSpPr>
          <p:nvPr/>
        </p:nvSpPr>
        <p:spPr bwMode="auto">
          <a:xfrm>
            <a:off x="390525" y="4106303"/>
            <a:ext cx="390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8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chemeClr val="tx1"/>
                </a:solidFill>
              </a:rPr>
              <a:t> = I </a:t>
            </a:r>
            <a:r>
              <a:rPr lang="de-DE" sz="1400" baseline="-25000">
                <a:solidFill>
                  <a:schemeClr val="tx1"/>
                </a:solidFill>
              </a:rPr>
              <a:t>z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a  ,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8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chemeClr val="tx1"/>
                </a:solidFill>
              </a:rPr>
              <a:t> = I </a:t>
            </a:r>
            <a:r>
              <a:rPr lang="de-DE" sz="1400" baseline="-25000">
                <a:solidFill>
                  <a:schemeClr val="tx1"/>
                </a:solidFill>
              </a:rPr>
              <a:t>z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b </a:t>
            </a:r>
          </a:p>
        </p:txBody>
      </p:sp>
      <p:sp>
        <p:nvSpPr>
          <p:cNvPr id="282699" name="Text Box 75"/>
          <p:cNvSpPr txBox="1">
            <a:spLocks noChangeArrowheads="1"/>
          </p:cNvSpPr>
          <p:nvPr/>
        </p:nvSpPr>
        <p:spPr bwMode="auto">
          <a:xfrm>
            <a:off x="3316288" y="4101540"/>
            <a:ext cx="390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  <a:latin typeface="Symbol" pitchFamily="18" charset="2"/>
              </a:rPr>
              <a:t>a   ,   b</a:t>
            </a:r>
            <a:r>
              <a:rPr lang="en-GB" sz="1400" dirty="0" smtClean="0">
                <a:solidFill>
                  <a:schemeClr val="tx1"/>
                </a:solidFill>
              </a:rPr>
              <a:t>eigenfunctions  with respect to I </a:t>
            </a:r>
            <a:r>
              <a:rPr lang="en-GB" sz="1400" baseline="-25000" dirty="0" smtClean="0">
                <a:solidFill>
                  <a:schemeClr val="tx1"/>
                </a:solidFill>
              </a:rPr>
              <a:t>z </a:t>
            </a:r>
            <a:endParaRPr lang="en-GB" sz="1400" baseline="-25000" dirty="0">
              <a:solidFill>
                <a:schemeClr val="tx1"/>
              </a:solidFill>
            </a:endParaRPr>
          </a:p>
        </p:txBody>
      </p:sp>
      <p:sp>
        <p:nvSpPr>
          <p:cNvPr id="282701" name="Text Box 77"/>
          <p:cNvSpPr txBox="1">
            <a:spLocks noChangeArrowheads="1"/>
          </p:cNvSpPr>
          <p:nvPr/>
        </p:nvSpPr>
        <p:spPr bwMode="auto">
          <a:xfrm>
            <a:off x="349250" y="2741613"/>
            <a:ext cx="7300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  orthonormality  </a:t>
            </a:r>
            <a:r>
              <a:rPr lang="de-DE" sz="1400" dirty="0" smtClean="0">
                <a:solidFill>
                  <a:schemeClr val="tx1"/>
                </a:solidFill>
              </a:rPr>
              <a:t>:      </a:t>
            </a:r>
            <a:r>
              <a:rPr lang="de-DE" sz="1800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a , a</a:t>
            </a:r>
            <a:r>
              <a:rPr lang="de-DE" sz="1800" dirty="0">
                <a:solidFill>
                  <a:schemeClr val="tx1"/>
                </a:solidFill>
                <a:latin typeface="Symbol" pitchFamily="18" charset="2"/>
              </a:rPr>
              <a:t>&gt;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=  1 ,   </a:t>
            </a:r>
            <a:r>
              <a:rPr lang="de-DE" sz="1800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b , b</a:t>
            </a:r>
            <a:r>
              <a:rPr lang="de-DE" sz="1800" dirty="0">
                <a:solidFill>
                  <a:schemeClr val="tx1"/>
                </a:solidFill>
                <a:latin typeface="Symbol" pitchFamily="18" charset="2"/>
              </a:rPr>
              <a:t>&gt;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=  1 ,       </a:t>
            </a:r>
            <a:r>
              <a:rPr lang="de-DE" sz="1800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a , b</a:t>
            </a:r>
            <a:r>
              <a:rPr lang="de-DE" sz="1800" dirty="0">
                <a:solidFill>
                  <a:schemeClr val="tx1"/>
                </a:solidFill>
                <a:latin typeface="Symbol" pitchFamily="18" charset="2"/>
              </a:rPr>
              <a:t>&gt;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=  0  ,   </a:t>
            </a:r>
            <a:r>
              <a:rPr lang="de-DE" sz="1800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b , a</a:t>
            </a:r>
            <a:r>
              <a:rPr lang="de-DE" sz="1800" dirty="0">
                <a:solidFill>
                  <a:schemeClr val="tx1"/>
                </a:solidFill>
                <a:latin typeface="Symbol" pitchFamily="18" charset="2"/>
              </a:rPr>
              <a:t>&gt;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=  0 </a:t>
            </a:r>
          </a:p>
        </p:txBody>
      </p:sp>
      <p:grpSp>
        <p:nvGrpSpPr>
          <p:cNvPr id="282702" name="Group 78"/>
          <p:cNvGrpSpPr>
            <a:grpSpLocks/>
          </p:cNvGrpSpPr>
          <p:nvPr/>
        </p:nvGrpSpPr>
        <p:grpSpPr bwMode="auto">
          <a:xfrm>
            <a:off x="4282397" y="5778502"/>
            <a:ext cx="1309687" cy="657225"/>
            <a:chOff x="153" y="398"/>
            <a:chExt cx="825" cy="414"/>
          </a:xfrm>
        </p:grpSpPr>
        <p:sp>
          <p:nvSpPr>
            <p:cNvPr id="282703" name="Text Box 79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-25000" dirty="0">
                  <a:solidFill>
                    <a:schemeClr val="tx1"/>
                  </a:solidFill>
                </a:rPr>
                <a:t> z</a:t>
              </a:r>
              <a:r>
                <a:rPr lang="de-DE" sz="1400" dirty="0">
                  <a:solidFill>
                    <a:schemeClr val="tx1"/>
                  </a:solidFill>
                  <a:latin typeface="Wingdings 3" pitchFamily="18" charset="2"/>
                </a:rPr>
                <a:t>g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2704" name="AutoShape 80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2705" name="Text Box 81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½    0</a:t>
              </a:r>
            </a:p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0  - ½ </a:t>
              </a:r>
            </a:p>
          </p:txBody>
        </p:sp>
      </p:grpSp>
      <p:sp>
        <p:nvSpPr>
          <p:cNvPr id="282706" name="Text Box 82"/>
          <p:cNvSpPr txBox="1">
            <a:spLocks noChangeArrowheads="1"/>
          </p:cNvSpPr>
          <p:nvPr/>
        </p:nvSpPr>
        <p:spPr bwMode="auto">
          <a:xfrm rot="10833218" flipV="1">
            <a:off x="400403" y="5069292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matrix representation: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282707" name="Group 83"/>
          <p:cNvGrpSpPr>
            <a:grpSpLocks/>
          </p:cNvGrpSpPr>
          <p:nvPr/>
        </p:nvGrpSpPr>
        <p:grpSpPr bwMode="auto">
          <a:xfrm>
            <a:off x="590644" y="5421686"/>
            <a:ext cx="4821237" cy="1076325"/>
            <a:chOff x="177" y="1625"/>
            <a:chExt cx="3037" cy="678"/>
          </a:xfrm>
        </p:grpSpPr>
        <p:grpSp>
          <p:nvGrpSpPr>
            <p:cNvPr id="282708" name="Group 84"/>
            <p:cNvGrpSpPr>
              <a:grpSpLocks/>
            </p:cNvGrpSpPr>
            <p:nvPr/>
          </p:nvGrpSpPr>
          <p:grpSpPr bwMode="auto">
            <a:xfrm>
              <a:off x="233" y="1889"/>
              <a:ext cx="860" cy="414"/>
              <a:chOff x="3572" y="453"/>
              <a:chExt cx="860" cy="414"/>
            </a:xfrm>
          </p:grpSpPr>
          <p:sp>
            <p:nvSpPr>
              <p:cNvPr id="282709" name="Text Box 85"/>
              <p:cNvSpPr txBox="1">
                <a:spLocks noChangeArrowheads="1"/>
              </p:cNvSpPr>
              <p:nvPr/>
            </p:nvSpPr>
            <p:spPr bwMode="auto">
              <a:xfrm>
                <a:off x="3572" y="526"/>
                <a:ext cx="6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rgbClr val="FF3300"/>
                    </a:solidFill>
                    <a:latin typeface="Symbol" pitchFamily="18" charset="2"/>
                  </a:rPr>
                  <a:t>a </a:t>
                </a:r>
                <a:r>
                  <a:rPr lang="de-DE" sz="1400" dirty="0">
                    <a:solidFill>
                      <a:schemeClr val="tx1"/>
                    </a:solidFill>
                    <a:latin typeface="Wingdings 3" pitchFamily="18" charset="2"/>
                  </a:rPr>
                  <a:t>g</a:t>
                </a:r>
              </a:p>
            </p:txBody>
          </p:sp>
          <p:sp>
            <p:nvSpPr>
              <p:cNvPr id="282710" name="AutoShape 86"/>
              <p:cNvSpPr>
                <a:spLocks noChangeArrowheads="1"/>
              </p:cNvSpPr>
              <p:nvPr/>
            </p:nvSpPr>
            <p:spPr bwMode="auto">
              <a:xfrm>
                <a:off x="4148" y="453"/>
                <a:ext cx="284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82711" name="Text Box 87"/>
              <p:cNvSpPr txBox="1">
                <a:spLocks noChangeArrowheads="1"/>
              </p:cNvSpPr>
              <p:nvPr/>
            </p:nvSpPr>
            <p:spPr bwMode="auto">
              <a:xfrm>
                <a:off x="4190" y="469"/>
                <a:ext cx="2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82712" name="Text Box 88"/>
              <p:cNvSpPr txBox="1">
                <a:spLocks noChangeArrowheads="1"/>
              </p:cNvSpPr>
              <p:nvPr/>
            </p:nvSpPr>
            <p:spPr bwMode="auto">
              <a:xfrm>
                <a:off x="4197" y="648"/>
                <a:ext cx="2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282713" name="Group 89"/>
            <p:cNvGrpSpPr>
              <a:grpSpLocks/>
            </p:cNvGrpSpPr>
            <p:nvPr/>
          </p:nvGrpSpPr>
          <p:grpSpPr bwMode="auto">
            <a:xfrm>
              <a:off x="1215" y="1889"/>
              <a:ext cx="860" cy="414"/>
              <a:chOff x="3572" y="453"/>
              <a:chExt cx="860" cy="414"/>
            </a:xfrm>
          </p:grpSpPr>
          <p:sp>
            <p:nvSpPr>
              <p:cNvPr id="282714" name="Text Box 90"/>
              <p:cNvSpPr txBox="1">
                <a:spLocks noChangeArrowheads="1"/>
              </p:cNvSpPr>
              <p:nvPr/>
            </p:nvSpPr>
            <p:spPr bwMode="auto">
              <a:xfrm>
                <a:off x="3572" y="526"/>
                <a:ext cx="6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rgbClr val="FF3300"/>
                    </a:solidFill>
                    <a:latin typeface="Symbol" pitchFamily="18" charset="2"/>
                  </a:rPr>
                  <a:t>b </a:t>
                </a:r>
                <a:r>
                  <a:rPr lang="de-DE" sz="1400" dirty="0">
                    <a:solidFill>
                      <a:schemeClr val="tx1"/>
                    </a:solidFill>
                    <a:latin typeface="Wingdings 3" pitchFamily="18" charset="2"/>
                  </a:rPr>
                  <a:t>g</a:t>
                </a:r>
              </a:p>
            </p:txBody>
          </p:sp>
          <p:sp>
            <p:nvSpPr>
              <p:cNvPr id="282715" name="AutoShape 91"/>
              <p:cNvSpPr>
                <a:spLocks noChangeArrowheads="1"/>
              </p:cNvSpPr>
              <p:nvPr/>
            </p:nvSpPr>
            <p:spPr bwMode="auto">
              <a:xfrm>
                <a:off x="4148" y="453"/>
                <a:ext cx="284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82716" name="Text Box 92"/>
              <p:cNvSpPr txBox="1">
                <a:spLocks noChangeArrowheads="1"/>
              </p:cNvSpPr>
              <p:nvPr/>
            </p:nvSpPr>
            <p:spPr bwMode="auto">
              <a:xfrm>
                <a:off x="4190" y="469"/>
                <a:ext cx="2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82717" name="Text Box 93"/>
              <p:cNvSpPr txBox="1">
                <a:spLocks noChangeArrowheads="1"/>
              </p:cNvSpPr>
              <p:nvPr/>
            </p:nvSpPr>
            <p:spPr bwMode="auto">
              <a:xfrm>
                <a:off x="4197" y="648"/>
                <a:ext cx="2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282718" name="Text Box 94"/>
            <p:cNvSpPr txBox="1">
              <a:spLocks noChangeArrowheads="1"/>
            </p:cNvSpPr>
            <p:nvPr/>
          </p:nvSpPr>
          <p:spPr bwMode="auto">
            <a:xfrm>
              <a:off x="177" y="1625"/>
              <a:ext cx="30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 smtClean="0">
                  <a:solidFill>
                    <a:schemeClr val="tx1"/>
                  </a:solidFill>
                </a:rPr>
                <a:t>eigenfunctions  of   I</a:t>
              </a:r>
              <a:r>
                <a:rPr lang="en-GB" sz="1400" baseline="-25000" dirty="0" smtClean="0">
                  <a:solidFill>
                    <a:schemeClr val="tx1"/>
                  </a:solidFill>
                </a:rPr>
                <a:t> z</a:t>
              </a:r>
              <a:r>
                <a:rPr lang="en-GB" sz="1400" dirty="0" smtClean="0">
                  <a:solidFill>
                    <a:schemeClr val="tx1"/>
                  </a:solidFill>
                </a:rPr>
                <a:t>  constitute a basis of  I</a:t>
              </a:r>
              <a:r>
                <a:rPr lang="en-GB" sz="1400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GB" sz="1400" dirty="0" smtClean="0">
                  <a:solidFill>
                    <a:schemeClr val="tx1"/>
                  </a:solidFill>
                </a:rPr>
                <a:t>, (</a:t>
              </a:r>
              <a:r>
                <a:rPr lang="en-GB" sz="1400" dirty="0" err="1" smtClean="0">
                  <a:solidFill>
                    <a:schemeClr val="tx1"/>
                  </a:solidFill>
                </a:rPr>
                <a:t>I</a:t>
              </a:r>
              <a:r>
                <a:rPr lang="en-GB" sz="1400" baseline="-25000" dirty="0" err="1" smtClean="0">
                  <a:solidFill>
                    <a:schemeClr val="tx1"/>
                  </a:solidFill>
                </a:rPr>
                <a:t>z</a:t>
              </a:r>
              <a:r>
                <a:rPr lang="en-GB" sz="1400" dirty="0" smtClean="0">
                  <a:solidFill>
                    <a:schemeClr val="tx1"/>
                  </a:solidFill>
                </a:rPr>
                <a:t>), H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2721" name="Picture 97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2722" name="Rectangle 9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QM Description of Coupled Spin Systems</a:t>
            </a:r>
            <a:endParaRPr lang="en-GB" b="0" dirty="0">
              <a:solidFill>
                <a:srgbClr val="66FFFF"/>
              </a:solidFill>
            </a:endParaRPr>
          </a:p>
        </p:txBody>
      </p:sp>
      <p:grpSp>
        <p:nvGrpSpPr>
          <p:cNvPr id="96" name="Group 78"/>
          <p:cNvGrpSpPr>
            <a:grpSpLocks/>
          </p:cNvGrpSpPr>
          <p:nvPr/>
        </p:nvGrpSpPr>
        <p:grpSpPr bwMode="auto">
          <a:xfrm>
            <a:off x="6581215" y="5735773"/>
            <a:ext cx="1309687" cy="658813"/>
            <a:chOff x="153" y="398"/>
            <a:chExt cx="825" cy="415"/>
          </a:xfrm>
        </p:grpSpPr>
        <p:sp>
          <p:nvSpPr>
            <p:cNvPr id="97" name="Text Box 79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30000" dirty="0" smtClean="0">
                  <a:solidFill>
                    <a:schemeClr val="tx1"/>
                  </a:solidFill>
                </a:rPr>
                <a:t>2</a:t>
              </a:r>
              <a:r>
                <a:rPr lang="de-DE" sz="1400" dirty="0">
                  <a:solidFill>
                    <a:schemeClr val="tx1"/>
                  </a:solidFill>
                  <a:latin typeface="Wingdings 3" pitchFamily="18" charset="2"/>
                </a:rPr>
                <a:t>g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8" name="AutoShape 80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99" name="Text Box 81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¾     </a:t>
              </a:r>
              <a:r>
                <a:rPr lang="de-DE" sz="1400" dirty="0">
                  <a:solidFill>
                    <a:schemeClr val="tx1"/>
                  </a:solidFill>
                </a:rPr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0 </a:t>
              </a:r>
              <a:r>
                <a:rPr lang="de-DE" sz="1400" dirty="0" smtClean="0">
                  <a:solidFill>
                    <a:schemeClr val="tx1"/>
                  </a:solidFill>
                </a:rPr>
                <a:t>     ¾  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Gruppieren 107"/>
          <p:cNvGrpSpPr/>
          <p:nvPr/>
        </p:nvGrpSpPr>
        <p:grpSpPr>
          <a:xfrm>
            <a:off x="4477670" y="841894"/>
            <a:ext cx="3179726" cy="364191"/>
            <a:chOff x="5562622" y="1907755"/>
            <a:chExt cx="3179726" cy="364191"/>
          </a:xfrm>
        </p:grpSpPr>
        <p:sp>
          <p:nvSpPr>
            <p:cNvPr id="102" name="Rechteck 101"/>
            <p:cNvSpPr/>
            <p:nvPr/>
          </p:nvSpPr>
          <p:spPr>
            <a:xfrm>
              <a:off x="7385184" y="1933392"/>
              <a:ext cx="13571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de-DE" sz="1600" dirty="0" smtClean="0">
                  <a:solidFill>
                    <a:srgbClr val="000000"/>
                  </a:solidFill>
                </a:rPr>
                <a:t>=  ¾  </a:t>
              </a:r>
              <a:r>
                <a:rPr lang="de-DE" sz="1600" dirty="0" smtClean="0">
                  <a:solidFill>
                    <a:schemeClr val="tx1"/>
                  </a:solidFill>
                  <a:latin typeface="MT Extra" pitchFamily="18" charset="2"/>
                </a:rPr>
                <a:t>h</a:t>
              </a:r>
              <a:r>
                <a:rPr lang="de-DE" sz="1600" baseline="30000" dirty="0" smtClean="0">
                  <a:solidFill>
                    <a:schemeClr val="tx1"/>
                  </a:solidFill>
                </a:rPr>
                <a:t>2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7057814" y="1957353"/>
              <a:ext cx="3898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dirty="0" smtClean="0">
                  <a:solidFill>
                    <a:srgbClr val="000000"/>
                  </a:solidFill>
                </a:rPr>
                <a:t>I</a:t>
              </a:r>
              <a:r>
                <a:rPr lang="de-DE" sz="1400" baseline="30000" dirty="0" smtClean="0">
                  <a:solidFill>
                    <a:srgbClr val="000000"/>
                  </a:solidFill>
                </a:rPr>
                <a:t>2</a:t>
              </a:r>
              <a:endParaRPr lang="de-DE" dirty="0"/>
            </a:p>
          </p:txBody>
        </p:sp>
        <p:grpSp>
          <p:nvGrpSpPr>
            <p:cNvPr id="107" name="Gruppieren 106"/>
            <p:cNvGrpSpPr/>
            <p:nvPr/>
          </p:nvGrpSpPr>
          <p:grpSpPr>
            <a:xfrm>
              <a:off x="5562622" y="1907755"/>
              <a:ext cx="1105715" cy="340284"/>
              <a:chOff x="5562622" y="1907755"/>
              <a:chExt cx="1105715" cy="340284"/>
            </a:xfrm>
          </p:grpSpPr>
          <p:sp>
            <p:nvSpPr>
              <p:cNvPr id="103" name="Rechteck 102"/>
              <p:cNvSpPr/>
              <p:nvPr/>
            </p:nvSpPr>
            <p:spPr>
              <a:xfrm>
                <a:off x="5562622" y="1940262"/>
                <a:ext cx="3385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dirty="0" smtClean="0">
                    <a:solidFill>
                      <a:srgbClr val="000000"/>
                    </a:solidFill>
                  </a:rPr>
                  <a:t>I</a:t>
                </a:r>
                <a:r>
                  <a:rPr lang="de-DE" sz="1400" baseline="-25000" dirty="0" smtClean="0">
                    <a:solidFill>
                      <a:srgbClr val="000000"/>
                    </a:solidFill>
                  </a:rPr>
                  <a:t> z</a:t>
                </a:r>
                <a:endParaRPr lang="de-DE" dirty="0"/>
              </a:p>
            </p:txBody>
          </p:sp>
          <p:sp>
            <p:nvSpPr>
              <p:cNvPr id="105" name="Rechteck 104"/>
              <p:cNvSpPr/>
              <p:nvPr/>
            </p:nvSpPr>
            <p:spPr>
              <a:xfrm>
                <a:off x="5989843" y="1932829"/>
                <a:ext cx="5709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dirty="0" smtClean="0">
                    <a:solidFill>
                      <a:srgbClr val="000000"/>
                    </a:solidFill>
                  </a:rPr>
                  <a:t>=  m </a:t>
                </a:r>
                <a:endParaRPr lang="de-DE" dirty="0"/>
              </a:p>
            </p:txBody>
          </p:sp>
          <p:sp>
            <p:nvSpPr>
              <p:cNvPr id="106" name="Rechteck 105"/>
              <p:cNvSpPr/>
              <p:nvPr/>
            </p:nvSpPr>
            <p:spPr>
              <a:xfrm>
                <a:off x="6316959" y="1907755"/>
                <a:ext cx="3513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00" dirty="0" smtClean="0">
                    <a:solidFill>
                      <a:schemeClr val="tx1"/>
                    </a:solidFill>
                    <a:latin typeface="MT Extra" pitchFamily="18" charset="2"/>
                  </a:rPr>
                  <a:t> h</a:t>
                </a: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3" name="Rechteck 112"/>
          <p:cNvSpPr/>
          <p:nvPr/>
        </p:nvSpPr>
        <p:spPr>
          <a:xfrm>
            <a:off x="5991305" y="3235798"/>
            <a:ext cx="64472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B</a:t>
            </a:r>
            <a:r>
              <a:rPr lang="de-DE" sz="1200" baseline="-25000" dirty="0" smtClean="0">
                <a:solidFill>
                  <a:srgbClr val="000000"/>
                </a:solidFill>
              </a:rPr>
              <a:t>0</a:t>
            </a:r>
            <a:r>
              <a:rPr lang="de-DE" sz="1400" dirty="0" smtClean="0">
                <a:solidFill>
                  <a:srgbClr val="FF3300"/>
                </a:solidFill>
              </a:rPr>
              <a:t>I </a:t>
            </a:r>
            <a:r>
              <a:rPr lang="de-DE" sz="1400" baseline="-25000" dirty="0" smtClean="0">
                <a:solidFill>
                  <a:srgbClr val="FF3300"/>
                </a:solidFill>
              </a:rPr>
              <a:t>z</a:t>
            </a:r>
            <a:endParaRPr lang="de-DE" sz="1400" dirty="0" smtClean="0"/>
          </a:p>
          <a:p>
            <a:endParaRPr lang="de-DE" dirty="0"/>
          </a:p>
        </p:txBody>
      </p:sp>
      <p:grpSp>
        <p:nvGrpSpPr>
          <p:cNvPr id="115" name="Gruppieren 114"/>
          <p:cNvGrpSpPr/>
          <p:nvPr/>
        </p:nvGrpSpPr>
        <p:grpSpPr>
          <a:xfrm>
            <a:off x="402571" y="3216097"/>
            <a:ext cx="7344904" cy="327104"/>
            <a:chOff x="402571" y="3216097"/>
            <a:chExt cx="7344904" cy="327104"/>
          </a:xfrm>
        </p:grpSpPr>
        <p:sp>
          <p:nvSpPr>
            <p:cNvPr id="109" name="Text Box 73"/>
            <p:cNvSpPr txBox="1">
              <a:spLocks noChangeArrowheads="1"/>
            </p:cNvSpPr>
            <p:nvPr/>
          </p:nvSpPr>
          <p:spPr bwMode="auto">
            <a:xfrm>
              <a:off x="402571" y="3221225"/>
              <a:ext cx="72353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Hamiltonian             H    =     B</a:t>
              </a:r>
              <a:r>
                <a:rPr lang="de-DE" sz="12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de-DE" sz="1400" dirty="0" smtClean="0">
                  <a:solidFill>
                    <a:schemeClr val="tx1"/>
                  </a:solidFill>
                </a:rPr>
                <a:t> * I     =     ( 0, 0 , B</a:t>
              </a:r>
              <a:r>
                <a:rPr lang="de-DE" sz="12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de-DE" sz="1400" dirty="0" smtClean="0">
                  <a:solidFill>
                    <a:schemeClr val="tx1"/>
                  </a:solidFill>
                </a:rPr>
                <a:t>) *  ( </a:t>
              </a:r>
              <a:r>
                <a:rPr lang="de-DE" sz="1400" dirty="0">
                  <a:solidFill>
                    <a:srgbClr val="FF3300"/>
                  </a:solidFill>
                </a:rPr>
                <a:t>I </a:t>
              </a:r>
              <a:r>
                <a:rPr lang="de-DE" sz="1400" baseline="-25000" dirty="0" smtClean="0">
                  <a:solidFill>
                    <a:srgbClr val="FF3300"/>
                  </a:solidFill>
                </a:rPr>
                <a:t>x  </a:t>
              </a:r>
              <a:r>
                <a:rPr lang="de-DE" sz="1400" dirty="0" smtClean="0">
                  <a:solidFill>
                    <a:srgbClr val="FF3300"/>
                  </a:solidFill>
                  <a:latin typeface="Symbol" pitchFamily="18" charset="2"/>
                </a:rPr>
                <a:t>                 = </a:t>
              </a:r>
              <a:endParaRPr lang="de-DE" sz="1400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964172" y="3216097"/>
              <a:ext cx="3898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rgbClr val="FF3300"/>
                  </a:solidFill>
                </a:rPr>
                <a:t>I </a:t>
              </a:r>
              <a:r>
                <a:rPr lang="de-DE" sz="1400" baseline="-25000" dirty="0" smtClean="0">
                  <a:solidFill>
                    <a:srgbClr val="FF3300"/>
                  </a:solidFill>
                </a:rPr>
                <a:t>y</a:t>
              </a:r>
              <a:endParaRPr lang="de-DE" sz="1400" dirty="0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5260007" y="3225062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rgbClr val="FF3300"/>
                  </a:solidFill>
                </a:rPr>
                <a:t>I </a:t>
              </a:r>
              <a:r>
                <a:rPr lang="de-DE" sz="1400" baseline="-25000" dirty="0" smtClean="0">
                  <a:solidFill>
                    <a:srgbClr val="FF3300"/>
                  </a:solidFill>
                </a:rPr>
                <a:t>z</a:t>
              </a:r>
              <a:endParaRPr lang="de-DE" sz="1400" dirty="0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5466105" y="3226366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)</a:t>
              </a:r>
              <a:endParaRPr lang="de-DE" dirty="0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7517925" y="3235424"/>
              <a:ext cx="2295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7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5094867" y="1098684"/>
            <a:ext cx="1309688" cy="657225"/>
            <a:chOff x="153" y="398"/>
            <a:chExt cx="825" cy="414"/>
          </a:xfrm>
        </p:grpSpPr>
        <p:sp>
          <p:nvSpPr>
            <p:cNvPr id="283670" name="Text Box 22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I</a:t>
              </a:r>
              <a:r>
                <a:rPr lang="de-DE" sz="1400" baseline="-25000">
                  <a:solidFill>
                    <a:schemeClr val="tx1"/>
                  </a:solidFill>
                </a:rPr>
                <a:t> x</a:t>
              </a:r>
              <a:r>
                <a:rPr lang="de-DE" sz="2000">
                  <a:solidFill>
                    <a:schemeClr val="tx1"/>
                  </a:solidFill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83671" name="AutoShape 23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672" name="Text Box 24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0      ½    ½     0</a:t>
              </a:r>
            </a:p>
          </p:txBody>
        </p:sp>
      </p:grpSp>
      <p:grpSp>
        <p:nvGrpSpPr>
          <p:cNvPr id="283673" name="Group 25"/>
          <p:cNvGrpSpPr>
            <a:grpSpLocks/>
          </p:cNvGrpSpPr>
          <p:nvPr/>
        </p:nvGrpSpPr>
        <p:grpSpPr bwMode="auto">
          <a:xfrm>
            <a:off x="6795080" y="1098684"/>
            <a:ext cx="1309688" cy="657225"/>
            <a:chOff x="153" y="398"/>
            <a:chExt cx="825" cy="414"/>
          </a:xfrm>
        </p:grpSpPr>
        <p:sp>
          <p:nvSpPr>
            <p:cNvPr id="283674" name="Text Box 26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-25000" dirty="0">
                  <a:solidFill>
                    <a:schemeClr val="tx1"/>
                  </a:solidFill>
                </a:rPr>
                <a:t> y</a:t>
              </a:r>
              <a:r>
                <a:rPr lang="de-DE" sz="2000" dirty="0">
                  <a:solidFill>
                    <a:schemeClr val="tx1"/>
                  </a:solidFill>
                </a:rPr>
                <a:t>-</a:t>
              </a:r>
              <a:r>
                <a:rPr lang="de-DE" sz="1400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83675" name="AutoShape 27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676" name="Text Box 28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0   - </a:t>
              </a:r>
              <a:r>
                <a:rPr lang="de-DE" sz="1000">
                  <a:solidFill>
                    <a:schemeClr val="tx1"/>
                  </a:solidFill>
                </a:rPr>
                <a:t>i/2</a:t>
              </a:r>
            </a:p>
            <a:p>
              <a:pPr>
                <a:spcBef>
                  <a:spcPct val="50000"/>
                </a:spcBef>
              </a:pPr>
              <a:r>
                <a:rPr lang="de-DE" sz="1000">
                  <a:solidFill>
                    <a:schemeClr val="tx1"/>
                  </a:solidFill>
                </a:rPr>
                <a:t>i/2</a:t>
              </a:r>
              <a:r>
                <a:rPr lang="de-DE" sz="1400">
                  <a:solidFill>
                    <a:schemeClr val="tx1"/>
                  </a:solidFill>
                </a:rPr>
                <a:t>    0</a:t>
              </a:r>
            </a:p>
          </p:txBody>
        </p:sp>
      </p:grpSp>
      <p:grpSp>
        <p:nvGrpSpPr>
          <p:cNvPr id="283677" name="Group 29"/>
          <p:cNvGrpSpPr>
            <a:grpSpLocks/>
          </p:cNvGrpSpPr>
          <p:nvPr/>
        </p:nvGrpSpPr>
        <p:grpSpPr bwMode="auto">
          <a:xfrm>
            <a:off x="2805959" y="1098076"/>
            <a:ext cx="1309688" cy="657225"/>
            <a:chOff x="153" y="398"/>
            <a:chExt cx="825" cy="414"/>
          </a:xfrm>
        </p:grpSpPr>
        <p:sp>
          <p:nvSpPr>
            <p:cNvPr id="283678" name="Text Box 30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-25000" dirty="0">
                  <a:solidFill>
                    <a:schemeClr val="tx1"/>
                  </a:solidFill>
                </a:rPr>
                <a:t> z</a:t>
              </a:r>
              <a:r>
                <a:rPr lang="de-DE" sz="2000" dirty="0">
                  <a:solidFill>
                    <a:schemeClr val="tx1"/>
                  </a:solidFill>
                </a:rPr>
                <a:t>-</a:t>
              </a:r>
              <a:r>
                <a:rPr lang="de-DE" sz="1400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83679" name="AutoShape 31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680" name="Text Box 32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½    0</a:t>
              </a:r>
            </a:p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0  - ½ </a:t>
              </a:r>
            </a:p>
          </p:txBody>
        </p:sp>
      </p:grpSp>
      <p:sp>
        <p:nvSpPr>
          <p:cNvPr id="283681" name="Text Box 33"/>
          <p:cNvSpPr txBox="1">
            <a:spLocks noChangeArrowheads="1"/>
          </p:cNvSpPr>
          <p:nvPr/>
        </p:nvSpPr>
        <p:spPr bwMode="auto">
          <a:xfrm>
            <a:off x="292411" y="620609"/>
            <a:ext cx="78301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matrix representation of angular momentum operators (needed for transition moment operators)</a:t>
            </a:r>
            <a:r>
              <a:rPr lang="de-DE" sz="1400" dirty="0" smtClean="0">
                <a:solidFill>
                  <a:schemeClr val="tx1"/>
                </a:solidFill>
              </a:rPr>
              <a:t>: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grpSp>
        <p:nvGrpSpPr>
          <p:cNvPr id="283682" name="Group 34"/>
          <p:cNvGrpSpPr>
            <a:grpSpLocks/>
          </p:cNvGrpSpPr>
          <p:nvPr/>
        </p:nvGrpSpPr>
        <p:grpSpPr bwMode="auto">
          <a:xfrm>
            <a:off x="1863925" y="2896580"/>
            <a:ext cx="2622550" cy="239713"/>
            <a:chOff x="1066" y="2623"/>
            <a:chExt cx="1652" cy="151"/>
          </a:xfrm>
        </p:grpSpPr>
        <p:sp>
          <p:nvSpPr>
            <p:cNvPr id="283683" name="Rectangle 35"/>
            <p:cNvSpPr>
              <a:spLocks noChangeArrowheads="1"/>
            </p:cNvSpPr>
            <p:nvPr/>
          </p:nvSpPr>
          <p:spPr bwMode="auto">
            <a:xfrm>
              <a:off x="1066" y="2623"/>
              <a:ext cx="389" cy="15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684" name="Rectangle 36"/>
            <p:cNvSpPr>
              <a:spLocks noChangeArrowheads="1"/>
            </p:cNvSpPr>
            <p:nvPr/>
          </p:nvSpPr>
          <p:spPr bwMode="auto">
            <a:xfrm>
              <a:off x="2329" y="2623"/>
              <a:ext cx="389" cy="15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83685" name="Group 37"/>
          <p:cNvGrpSpPr>
            <a:grpSpLocks/>
          </p:cNvGrpSpPr>
          <p:nvPr/>
        </p:nvGrpSpPr>
        <p:grpSpPr bwMode="auto">
          <a:xfrm>
            <a:off x="2721175" y="2890230"/>
            <a:ext cx="2179637" cy="550863"/>
            <a:chOff x="1615" y="2622"/>
            <a:chExt cx="1373" cy="347"/>
          </a:xfrm>
        </p:grpSpPr>
        <p:sp>
          <p:nvSpPr>
            <p:cNvPr id="283686" name="Rectangle 38"/>
            <p:cNvSpPr>
              <a:spLocks noChangeArrowheads="1"/>
            </p:cNvSpPr>
            <p:nvPr/>
          </p:nvSpPr>
          <p:spPr bwMode="auto">
            <a:xfrm>
              <a:off x="1615" y="2632"/>
              <a:ext cx="161" cy="33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687" name="Rectangle 39"/>
            <p:cNvSpPr>
              <a:spLocks noChangeArrowheads="1"/>
            </p:cNvSpPr>
            <p:nvPr/>
          </p:nvSpPr>
          <p:spPr bwMode="auto">
            <a:xfrm>
              <a:off x="2827" y="2622"/>
              <a:ext cx="161" cy="33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3688" name="Rectangle 40"/>
          <p:cNvSpPr>
            <a:spLocks noChangeArrowheads="1"/>
          </p:cNvSpPr>
          <p:nvPr/>
        </p:nvSpPr>
        <p:spPr bwMode="auto">
          <a:xfrm>
            <a:off x="5894587" y="2902930"/>
            <a:ext cx="255588" cy="2174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3689" name="Group 41"/>
          <p:cNvGrpSpPr>
            <a:grpSpLocks/>
          </p:cNvGrpSpPr>
          <p:nvPr/>
        </p:nvGrpSpPr>
        <p:grpSpPr bwMode="auto">
          <a:xfrm>
            <a:off x="405012" y="2826730"/>
            <a:ext cx="6149975" cy="657225"/>
            <a:chOff x="150" y="2051"/>
            <a:chExt cx="3874" cy="414"/>
          </a:xfrm>
        </p:grpSpPr>
        <p:sp>
          <p:nvSpPr>
            <p:cNvPr id="283690" name="Text Box 42"/>
            <p:cNvSpPr txBox="1">
              <a:spLocks noChangeArrowheads="1"/>
            </p:cNvSpPr>
            <p:nvPr/>
          </p:nvSpPr>
          <p:spPr bwMode="auto">
            <a:xfrm>
              <a:off x="150" y="2132"/>
              <a:ext cx="8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[ I</a:t>
              </a:r>
              <a:r>
                <a:rPr lang="de-DE" sz="1400" baseline="-25000">
                  <a:solidFill>
                    <a:schemeClr val="tx1"/>
                  </a:solidFill>
                </a:rPr>
                <a:t> x </a:t>
              </a:r>
              <a:r>
                <a:rPr lang="de-DE" sz="1400">
                  <a:solidFill>
                    <a:schemeClr val="tx1"/>
                  </a:solidFill>
                </a:rPr>
                <a:t> , I</a:t>
              </a:r>
              <a:r>
                <a:rPr lang="de-DE" sz="1400" baseline="-25000">
                  <a:solidFill>
                    <a:schemeClr val="tx1"/>
                  </a:solidFill>
                </a:rPr>
                <a:t> y </a:t>
              </a:r>
              <a:r>
                <a:rPr lang="de-DE" sz="1400">
                  <a:solidFill>
                    <a:schemeClr val="tx1"/>
                  </a:solidFill>
                </a:rPr>
                <a:t>  ] </a:t>
              </a:r>
              <a:r>
                <a:rPr lang="de-DE" sz="2000">
                  <a:solidFill>
                    <a:schemeClr val="tx1"/>
                  </a:solidFill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&gt;</a:t>
              </a:r>
            </a:p>
          </p:txBody>
        </p:sp>
        <p:grpSp>
          <p:nvGrpSpPr>
            <p:cNvPr id="283691" name="Group 43"/>
            <p:cNvGrpSpPr>
              <a:grpSpLocks/>
            </p:cNvGrpSpPr>
            <p:nvPr/>
          </p:nvGrpSpPr>
          <p:grpSpPr bwMode="auto">
            <a:xfrm>
              <a:off x="2799" y="2051"/>
              <a:ext cx="452" cy="414"/>
              <a:chOff x="2461" y="2263"/>
              <a:chExt cx="452" cy="414"/>
            </a:xfrm>
          </p:grpSpPr>
          <p:sp>
            <p:nvSpPr>
              <p:cNvPr id="283692" name="AutoShape 44"/>
              <p:cNvSpPr>
                <a:spLocks noChangeArrowheads="1"/>
              </p:cNvSpPr>
              <p:nvPr/>
            </p:nvSpPr>
            <p:spPr bwMode="auto">
              <a:xfrm>
                <a:off x="2461" y="2263"/>
                <a:ext cx="452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3693" name="Text Box 45"/>
              <p:cNvSpPr txBox="1">
                <a:spLocks noChangeArrowheads="1"/>
              </p:cNvSpPr>
              <p:nvPr/>
            </p:nvSpPr>
            <p:spPr bwMode="auto">
              <a:xfrm>
                <a:off x="2472" y="2281"/>
                <a:ext cx="42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0      ½ </a:t>
                </a:r>
              </a:p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½      0</a:t>
                </a:r>
              </a:p>
            </p:txBody>
          </p:sp>
        </p:grpSp>
        <p:grpSp>
          <p:nvGrpSpPr>
            <p:cNvPr id="283694" name="Group 46"/>
            <p:cNvGrpSpPr>
              <a:grpSpLocks/>
            </p:cNvGrpSpPr>
            <p:nvPr/>
          </p:nvGrpSpPr>
          <p:grpSpPr bwMode="auto">
            <a:xfrm>
              <a:off x="2300" y="2051"/>
              <a:ext cx="452" cy="414"/>
              <a:chOff x="3532" y="2263"/>
              <a:chExt cx="452" cy="414"/>
            </a:xfrm>
          </p:grpSpPr>
          <p:sp>
            <p:nvSpPr>
              <p:cNvPr id="283695" name="AutoShape 47"/>
              <p:cNvSpPr>
                <a:spLocks noChangeArrowheads="1"/>
              </p:cNvSpPr>
              <p:nvPr/>
            </p:nvSpPr>
            <p:spPr bwMode="auto">
              <a:xfrm>
                <a:off x="3532" y="2263"/>
                <a:ext cx="452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3696" name="Text Box 48"/>
              <p:cNvSpPr txBox="1">
                <a:spLocks noChangeArrowheads="1"/>
              </p:cNvSpPr>
              <p:nvPr/>
            </p:nvSpPr>
            <p:spPr bwMode="auto">
              <a:xfrm>
                <a:off x="3543" y="2281"/>
                <a:ext cx="42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0    -</a:t>
                </a:r>
                <a:r>
                  <a:rPr lang="de-DE" sz="1000">
                    <a:solidFill>
                      <a:schemeClr val="tx1"/>
                    </a:solidFill>
                  </a:rPr>
                  <a:t>i/2</a:t>
                </a:r>
              </a:p>
              <a:p>
                <a:pPr>
                  <a:spcBef>
                    <a:spcPct val="50000"/>
                  </a:spcBef>
                </a:pPr>
                <a:r>
                  <a:rPr lang="de-DE" sz="1000">
                    <a:solidFill>
                      <a:schemeClr val="tx1"/>
                    </a:solidFill>
                  </a:rPr>
                  <a:t>i/2</a:t>
                </a:r>
                <a:r>
                  <a:rPr lang="de-DE" sz="1400">
                    <a:solidFill>
                      <a:schemeClr val="tx1"/>
                    </a:solidFill>
                  </a:rPr>
                  <a:t>      0</a:t>
                </a:r>
              </a:p>
            </p:txBody>
          </p:sp>
        </p:grpSp>
        <p:grpSp>
          <p:nvGrpSpPr>
            <p:cNvPr id="283697" name="Group 49"/>
            <p:cNvGrpSpPr>
              <a:grpSpLocks/>
            </p:cNvGrpSpPr>
            <p:nvPr/>
          </p:nvGrpSpPr>
          <p:grpSpPr bwMode="auto">
            <a:xfrm>
              <a:off x="1035" y="2051"/>
              <a:ext cx="452" cy="414"/>
              <a:chOff x="2461" y="2263"/>
              <a:chExt cx="452" cy="414"/>
            </a:xfrm>
          </p:grpSpPr>
          <p:sp>
            <p:nvSpPr>
              <p:cNvPr id="283698" name="AutoShape 50"/>
              <p:cNvSpPr>
                <a:spLocks noChangeArrowheads="1"/>
              </p:cNvSpPr>
              <p:nvPr/>
            </p:nvSpPr>
            <p:spPr bwMode="auto">
              <a:xfrm>
                <a:off x="2461" y="2263"/>
                <a:ext cx="452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3699" name="Text Box 51"/>
              <p:cNvSpPr txBox="1">
                <a:spLocks noChangeArrowheads="1"/>
              </p:cNvSpPr>
              <p:nvPr/>
            </p:nvSpPr>
            <p:spPr bwMode="auto">
              <a:xfrm>
                <a:off x="2472" y="2281"/>
                <a:ext cx="42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0      ½ </a:t>
                </a:r>
              </a:p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½      0</a:t>
                </a:r>
              </a:p>
            </p:txBody>
          </p:sp>
        </p:grpSp>
        <p:grpSp>
          <p:nvGrpSpPr>
            <p:cNvPr id="283700" name="Group 52"/>
            <p:cNvGrpSpPr>
              <a:grpSpLocks/>
            </p:cNvGrpSpPr>
            <p:nvPr/>
          </p:nvGrpSpPr>
          <p:grpSpPr bwMode="auto">
            <a:xfrm>
              <a:off x="1581" y="2051"/>
              <a:ext cx="452" cy="414"/>
              <a:chOff x="3532" y="2263"/>
              <a:chExt cx="452" cy="414"/>
            </a:xfrm>
          </p:grpSpPr>
          <p:sp>
            <p:nvSpPr>
              <p:cNvPr id="283701" name="AutoShape 53"/>
              <p:cNvSpPr>
                <a:spLocks noChangeArrowheads="1"/>
              </p:cNvSpPr>
              <p:nvPr/>
            </p:nvSpPr>
            <p:spPr bwMode="auto">
              <a:xfrm>
                <a:off x="3532" y="2263"/>
                <a:ext cx="452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3702" name="Text Box 54"/>
              <p:cNvSpPr txBox="1">
                <a:spLocks noChangeArrowheads="1"/>
              </p:cNvSpPr>
              <p:nvPr/>
            </p:nvSpPr>
            <p:spPr bwMode="auto">
              <a:xfrm>
                <a:off x="3543" y="2281"/>
                <a:ext cx="42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0    -</a:t>
                </a:r>
                <a:r>
                  <a:rPr lang="de-DE" sz="1000">
                    <a:solidFill>
                      <a:schemeClr val="tx1"/>
                    </a:solidFill>
                  </a:rPr>
                  <a:t>i/2</a:t>
                </a:r>
                <a:endParaRPr lang="de-DE" sz="1400">
                  <a:solidFill>
                    <a:schemeClr val="tx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de-DE" sz="1000">
                    <a:solidFill>
                      <a:schemeClr val="tx1"/>
                    </a:solidFill>
                  </a:rPr>
                  <a:t>i/2</a:t>
                </a:r>
                <a:r>
                  <a:rPr lang="de-DE" sz="1400">
                    <a:solidFill>
                      <a:schemeClr val="tx1"/>
                    </a:solidFill>
                  </a:rPr>
                  <a:t>      0</a:t>
                </a:r>
              </a:p>
            </p:txBody>
          </p:sp>
        </p:grpSp>
        <p:sp>
          <p:nvSpPr>
            <p:cNvPr id="283703" name="Text Box 55"/>
            <p:cNvSpPr txBox="1">
              <a:spLocks noChangeArrowheads="1"/>
            </p:cNvSpPr>
            <p:nvPr/>
          </p:nvSpPr>
          <p:spPr bwMode="auto">
            <a:xfrm>
              <a:off x="2089" y="2178"/>
              <a:ext cx="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-    </a:t>
              </a:r>
              <a:endParaRPr lang="de-DE" sz="1400" baseline="-25000">
                <a:solidFill>
                  <a:schemeClr val="tx1"/>
                </a:solidFill>
              </a:endParaRPr>
            </a:p>
          </p:txBody>
        </p:sp>
        <p:grpSp>
          <p:nvGrpSpPr>
            <p:cNvPr id="283704" name="Group 56"/>
            <p:cNvGrpSpPr>
              <a:grpSpLocks/>
            </p:cNvGrpSpPr>
            <p:nvPr/>
          </p:nvGrpSpPr>
          <p:grpSpPr bwMode="auto">
            <a:xfrm>
              <a:off x="3572" y="2051"/>
              <a:ext cx="452" cy="414"/>
              <a:chOff x="2461" y="2263"/>
              <a:chExt cx="452" cy="414"/>
            </a:xfrm>
          </p:grpSpPr>
          <p:sp>
            <p:nvSpPr>
              <p:cNvPr id="283705" name="AutoShape 57"/>
              <p:cNvSpPr>
                <a:spLocks noChangeArrowheads="1"/>
              </p:cNvSpPr>
              <p:nvPr/>
            </p:nvSpPr>
            <p:spPr bwMode="auto">
              <a:xfrm>
                <a:off x="2461" y="2263"/>
                <a:ext cx="452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3706" name="Text Box 58"/>
              <p:cNvSpPr txBox="1">
                <a:spLocks noChangeArrowheads="1"/>
              </p:cNvSpPr>
              <p:nvPr/>
            </p:nvSpPr>
            <p:spPr bwMode="auto">
              <a:xfrm>
                <a:off x="2472" y="2281"/>
                <a:ext cx="42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>
                    <a:solidFill>
                      <a:schemeClr val="tx1"/>
                    </a:solidFill>
                  </a:rPr>
                  <a:t>i/2 </a:t>
                </a:r>
                <a:r>
                  <a:rPr lang="de-DE" sz="1400">
                    <a:solidFill>
                      <a:schemeClr val="tx1"/>
                    </a:solidFill>
                  </a:rPr>
                  <a:t>     0</a:t>
                </a:r>
              </a:p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0    -</a:t>
                </a:r>
                <a:r>
                  <a:rPr lang="de-DE" sz="1000">
                    <a:solidFill>
                      <a:schemeClr val="tx1"/>
                    </a:solidFill>
                  </a:rPr>
                  <a:t>i/2</a:t>
                </a:r>
              </a:p>
            </p:txBody>
          </p:sp>
        </p:grpSp>
        <p:sp>
          <p:nvSpPr>
            <p:cNvPr id="283707" name="Text Box 59"/>
            <p:cNvSpPr txBox="1">
              <a:spLocks noChangeArrowheads="1"/>
            </p:cNvSpPr>
            <p:nvPr/>
          </p:nvSpPr>
          <p:spPr bwMode="auto">
            <a:xfrm>
              <a:off x="3313" y="2178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=    </a:t>
              </a:r>
              <a:endParaRPr lang="de-DE" sz="1400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283708" name="Text Box 60"/>
          <p:cNvSpPr txBox="1">
            <a:spLocks noChangeArrowheads="1"/>
          </p:cNvSpPr>
          <p:nvPr/>
        </p:nvSpPr>
        <p:spPr bwMode="auto">
          <a:xfrm>
            <a:off x="6834387" y="2953730"/>
            <a:ext cx="1031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-</a:t>
            </a:r>
            <a:r>
              <a:rPr lang="de-DE" sz="1200" dirty="0" smtClean="0">
                <a:solidFill>
                  <a:schemeClr val="tx1"/>
                </a:solidFill>
              </a:rPr>
              <a:t>&gt;</a:t>
            </a:r>
            <a:r>
              <a:rPr lang="de-DE" sz="1000" dirty="0" smtClean="0">
                <a:solidFill>
                  <a:schemeClr val="tx1"/>
                </a:solidFill>
              </a:rPr>
              <a:t>i</a:t>
            </a:r>
            <a:r>
              <a:rPr lang="de-DE" sz="1400" dirty="0" err="1">
                <a:solidFill>
                  <a:schemeClr val="tx1"/>
                </a:solidFill>
              </a:rPr>
              <a:t>I</a:t>
            </a:r>
            <a:r>
              <a:rPr lang="de-DE" sz="1400" baseline="-25000" dirty="0">
                <a:solidFill>
                  <a:schemeClr val="tx1"/>
                </a:solidFill>
              </a:rPr>
              <a:t> z </a:t>
            </a:r>
          </a:p>
        </p:txBody>
      </p:sp>
      <p:sp>
        <p:nvSpPr>
          <p:cNvPr id="283711" name="Text Box 63"/>
          <p:cNvSpPr txBox="1">
            <a:spLocks noChangeArrowheads="1"/>
          </p:cNvSpPr>
          <p:nvPr/>
        </p:nvSpPr>
        <p:spPr bwMode="auto">
          <a:xfrm>
            <a:off x="319256" y="1916380"/>
            <a:ext cx="4538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commutator relations:   </a:t>
            </a:r>
            <a:endParaRPr lang="en-GB" sz="1600" b="0" dirty="0">
              <a:solidFill>
                <a:schemeClr val="tx1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370445" y="2276320"/>
            <a:ext cx="6922732" cy="347857"/>
            <a:chOff x="389106" y="2341635"/>
            <a:chExt cx="6922732" cy="347857"/>
          </a:xfrm>
        </p:grpSpPr>
        <p:grpSp>
          <p:nvGrpSpPr>
            <p:cNvPr id="283712" name="Group 64"/>
            <p:cNvGrpSpPr>
              <a:grpSpLocks/>
            </p:cNvGrpSpPr>
            <p:nvPr/>
          </p:nvGrpSpPr>
          <p:grpSpPr bwMode="auto">
            <a:xfrm>
              <a:off x="389106" y="2357705"/>
              <a:ext cx="2263775" cy="320675"/>
              <a:chOff x="391" y="3084"/>
              <a:chExt cx="1426" cy="202"/>
            </a:xfrm>
          </p:grpSpPr>
          <p:sp>
            <p:nvSpPr>
              <p:cNvPr id="283713" name="Text Box 65"/>
              <p:cNvSpPr txBox="1">
                <a:spLocks noChangeArrowheads="1"/>
              </p:cNvSpPr>
              <p:nvPr/>
            </p:nvSpPr>
            <p:spPr bwMode="auto">
              <a:xfrm>
                <a:off x="391" y="3094"/>
                <a:ext cx="8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chemeClr val="tx1"/>
                    </a:solidFill>
                  </a:rPr>
                  <a:t>[ 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x </a:t>
                </a:r>
                <a:r>
                  <a:rPr lang="de-DE" sz="1400" dirty="0">
                    <a:solidFill>
                      <a:schemeClr val="tx1"/>
                    </a:solidFill>
                  </a:rPr>
                  <a:t> , 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y </a:t>
                </a:r>
                <a:r>
                  <a:rPr lang="de-DE" sz="1400" dirty="0">
                    <a:solidFill>
                      <a:schemeClr val="tx1"/>
                    </a:solidFill>
                  </a:rPr>
                  <a:t>  ]  </a:t>
                </a:r>
                <a:endParaRPr lang="de-DE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3714" name="Text Box 66"/>
              <p:cNvSpPr txBox="1">
                <a:spLocks noChangeArrowheads="1"/>
              </p:cNvSpPr>
              <p:nvPr/>
            </p:nvSpPr>
            <p:spPr bwMode="auto">
              <a:xfrm>
                <a:off x="1167" y="3084"/>
                <a:ext cx="6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chemeClr val="tx1"/>
                    </a:solidFill>
                    <a:latin typeface="Symbol" pitchFamily="18" charset="2"/>
                  </a:rPr>
                  <a:t>=</a:t>
                </a:r>
                <a:r>
                  <a:rPr lang="de-DE" sz="1000" dirty="0">
                    <a:solidFill>
                      <a:schemeClr val="tx1"/>
                    </a:solidFill>
                  </a:rPr>
                  <a:t>i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z </a:t>
                </a:r>
              </a:p>
            </p:txBody>
          </p:sp>
        </p:grpSp>
        <p:grpSp>
          <p:nvGrpSpPr>
            <p:cNvPr id="283715" name="Group 67"/>
            <p:cNvGrpSpPr>
              <a:grpSpLocks/>
            </p:cNvGrpSpPr>
            <p:nvPr/>
          </p:nvGrpSpPr>
          <p:grpSpPr bwMode="auto">
            <a:xfrm>
              <a:off x="5048063" y="2341635"/>
              <a:ext cx="2263775" cy="320675"/>
              <a:chOff x="391" y="3084"/>
              <a:chExt cx="1426" cy="202"/>
            </a:xfrm>
          </p:grpSpPr>
          <p:sp>
            <p:nvSpPr>
              <p:cNvPr id="283716" name="Text Box 68"/>
              <p:cNvSpPr txBox="1">
                <a:spLocks noChangeArrowheads="1"/>
              </p:cNvSpPr>
              <p:nvPr/>
            </p:nvSpPr>
            <p:spPr bwMode="auto">
              <a:xfrm>
                <a:off x="391" y="3094"/>
                <a:ext cx="8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chemeClr val="tx1"/>
                    </a:solidFill>
                  </a:rPr>
                  <a:t>[ 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z </a:t>
                </a:r>
                <a:r>
                  <a:rPr lang="de-DE" sz="1400" dirty="0">
                    <a:solidFill>
                      <a:schemeClr val="tx1"/>
                    </a:solidFill>
                  </a:rPr>
                  <a:t> , 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x </a:t>
                </a:r>
                <a:r>
                  <a:rPr lang="de-DE" sz="1400" dirty="0">
                    <a:solidFill>
                      <a:schemeClr val="tx1"/>
                    </a:solidFill>
                  </a:rPr>
                  <a:t>  ]  </a:t>
                </a:r>
                <a:endParaRPr lang="de-DE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3717" name="Text Box 69"/>
              <p:cNvSpPr txBox="1">
                <a:spLocks noChangeArrowheads="1"/>
              </p:cNvSpPr>
              <p:nvPr/>
            </p:nvSpPr>
            <p:spPr bwMode="auto">
              <a:xfrm>
                <a:off x="1167" y="3084"/>
                <a:ext cx="6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  <a:latin typeface="Symbol" pitchFamily="18" charset="2"/>
                  </a:rPr>
                  <a:t>=</a:t>
                </a:r>
                <a:r>
                  <a:rPr lang="de-DE" sz="1000">
                    <a:solidFill>
                      <a:schemeClr val="tx1"/>
                    </a:solidFill>
                  </a:rPr>
                  <a:t>i</a:t>
                </a:r>
                <a:r>
                  <a:rPr lang="de-DE" sz="1400">
                    <a:solidFill>
                      <a:schemeClr val="tx1"/>
                    </a:solidFill>
                  </a:rPr>
                  <a:t>  I</a:t>
                </a:r>
                <a:r>
                  <a:rPr lang="de-DE" sz="1400" baseline="-25000">
                    <a:solidFill>
                      <a:schemeClr val="tx1"/>
                    </a:solidFill>
                  </a:rPr>
                  <a:t> y </a:t>
                </a:r>
              </a:p>
            </p:txBody>
          </p:sp>
        </p:grpSp>
        <p:grpSp>
          <p:nvGrpSpPr>
            <p:cNvPr id="283718" name="Group 70"/>
            <p:cNvGrpSpPr>
              <a:grpSpLocks/>
            </p:cNvGrpSpPr>
            <p:nvPr/>
          </p:nvGrpSpPr>
          <p:grpSpPr bwMode="auto">
            <a:xfrm>
              <a:off x="2800583" y="2368817"/>
              <a:ext cx="2263775" cy="320675"/>
              <a:chOff x="391" y="3084"/>
              <a:chExt cx="1426" cy="202"/>
            </a:xfrm>
          </p:grpSpPr>
          <p:sp>
            <p:nvSpPr>
              <p:cNvPr id="283719" name="Text Box 71"/>
              <p:cNvSpPr txBox="1">
                <a:spLocks noChangeArrowheads="1"/>
              </p:cNvSpPr>
              <p:nvPr/>
            </p:nvSpPr>
            <p:spPr bwMode="auto">
              <a:xfrm>
                <a:off x="391" y="3094"/>
                <a:ext cx="8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[ I</a:t>
                </a:r>
                <a:r>
                  <a:rPr lang="de-DE" sz="1400" baseline="-25000">
                    <a:solidFill>
                      <a:schemeClr val="tx1"/>
                    </a:solidFill>
                  </a:rPr>
                  <a:t> y </a:t>
                </a:r>
                <a:r>
                  <a:rPr lang="de-DE" sz="1400">
                    <a:solidFill>
                      <a:schemeClr val="tx1"/>
                    </a:solidFill>
                  </a:rPr>
                  <a:t> , I</a:t>
                </a:r>
                <a:r>
                  <a:rPr lang="de-DE" sz="1400" baseline="-25000">
                    <a:solidFill>
                      <a:schemeClr val="tx1"/>
                    </a:solidFill>
                  </a:rPr>
                  <a:t> z </a:t>
                </a:r>
                <a:r>
                  <a:rPr lang="de-DE" sz="1400">
                    <a:solidFill>
                      <a:schemeClr val="tx1"/>
                    </a:solidFill>
                  </a:rPr>
                  <a:t>  ]  </a:t>
                </a:r>
                <a:endParaRPr lang="de-DE" sz="1400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83720" name="Text Box 72"/>
              <p:cNvSpPr txBox="1">
                <a:spLocks noChangeArrowheads="1"/>
              </p:cNvSpPr>
              <p:nvPr/>
            </p:nvSpPr>
            <p:spPr bwMode="auto">
              <a:xfrm>
                <a:off x="1167" y="3084"/>
                <a:ext cx="6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  <a:latin typeface="Symbol" pitchFamily="18" charset="2"/>
                  </a:rPr>
                  <a:t>=</a:t>
                </a:r>
                <a:r>
                  <a:rPr lang="de-DE" sz="1000">
                    <a:solidFill>
                      <a:schemeClr val="tx1"/>
                    </a:solidFill>
                  </a:rPr>
                  <a:t>i</a:t>
                </a:r>
                <a:r>
                  <a:rPr lang="de-DE" sz="1400">
                    <a:solidFill>
                      <a:schemeClr val="tx1"/>
                    </a:solidFill>
                  </a:rPr>
                  <a:t>  I</a:t>
                </a:r>
                <a:r>
                  <a:rPr lang="de-DE" sz="1400" baseline="-25000">
                    <a:solidFill>
                      <a:schemeClr val="tx1"/>
                    </a:solidFill>
                  </a:rPr>
                  <a:t> z </a:t>
                </a:r>
              </a:p>
            </p:txBody>
          </p:sp>
        </p:grpSp>
      </p:grpSp>
      <p:pic>
        <p:nvPicPr>
          <p:cNvPr id="283721" name="Picture 73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378465" y="4538350"/>
            <a:ext cx="390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Hamiltonian</a:t>
            </a:r>
            <a:r>
              <a:rPr lang="de-DE" sz="1400" dirty="0">
                <a:solidFill>
                  <a:schemeClr val="tx1"/>
                </a:solidFill>
              </a:rPr>
              <a:t>:      H   = 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400" dirty="0">
                <a:solidFill>
                  <a:schemeClr val="tx1"/>
                </a:solidFill>
              </a:rPr>
              <a:t>   I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76" name="Line 4"/>
          <p:cNvSpPr>
            <a:spLocks noChangeShapeType="1"/>
          </p:cNvSpPr>
          <p:nvPr/>
        </p:nvSpPr>
        <p:spPr bwMode="auto">
          <a:xfrm flipH="1">
            <a:off x="6249421" y="4701485"/>
            <a:ext cx="14287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5576321" y="4471298"/>
            <a:ext cx="65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E, m</a:t>
            </a:r>
            <a:r>
              <a:rPr lang="de-DE" sz="1600" baseline="-250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828858" y="5136460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>
            <a:off x="6812983" y="587623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7028883" y="4774510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5533458" y="4861823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7070158" y="551587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5444558" y="5631760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84" name="Line 12"/>
          <p:cNvSpPr>
            <a:spLocks noChangeShapeType="1"/>
          </p:cNvSpPr>
          <p:nvPr/>
        </p:nvSpPr>
        <p:spPr bwMode="auto">
          <a:xfrm>
            <a:off x="7365433" y="5136460"/>
            <a:ext cx="0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7449571" y="5326960"/>
            <a:ext cx="1284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de-DE" sz="1400">
                <a:solidFill>
                  <a:schemeClr val="tx1"/>
                </a:solidFill>
              </a:rPr>
              <a:t> E =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 flipH="1" flipV="1">
            <a:off x="7005071" y="4904685"/>
            <a:ext cx="0" cy="4206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 flipH="1" flipV="1">
            <a:off x="7019358" y="5687323"/>
            <a:ext cx="0" cy="4206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362225" y="5252348"/>
            <a:ext cx="390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8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chemeClr val="tx1"/>
                </a:solidFill>
              </a:rPr>
              <a:t> = I </a:t>
            </a:r>
            <a:r>
              <a:rPr lang="de-DE" sz="1400" baseline="-25000">
                <a:solidFill>
                  <a:schemeClr val="tx1"/>
                </a:solidFill>
              </a:rPr>
              <a:t>x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a  ,</a:t>
            </a:r>
            <a:r>
              <a:rPr lang="de-DE" sz="18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chemeClr val="tx1"/>
                </a:solidFill>
              </a:rPr>
              <a:t> = I </a:t>
            </a:r>
            <a:r>
              <a:rPr lang="de-DE" sz="1400" baseline="-25000">
                <a:solidFill>
                  <a:schemeClr val="tx1"/>
                </a:solidFill>
              </a:rPr>
              <a:t>x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a </a:t>
            </a: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320950" y="5636523"/>
            <a:ext cx="502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D  </a:t>
            </a:r>
            <a:r>
              <a:rPr lang="de-DE" sz="1400">
                <a:solidFill>
                  <a:srgbClr val="FF3300"/>
                </a:solidFill>
              </a:rPr>
              <a:t>E</a:t>
            </a:r>
            <a:r>
              <a:rPr lang="de-DE" sz="1400">
                <a:solidFill>
                  <a:schemeClr val="tx1"/>
                </a:solidFill>
              </a:rPr>
              <a:t>   =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400">
                <a:solidFill>
                  <a:schemeClr val="tx1"/>
                </a:solidFill>
              </a:rPr>
              <a:t>   ,      </a:t>
            </a:r>
            <a:r>
              <a:rPr lang="de-DE" sz="1400">
                <a:solidFill>
                  <a:srgbClr val="FF3300"/>
                </a:solidFill>
              </a:rPr>
              <a:t>W </a:t>
            </a:r>
            <a:r>
              <a:rPr lang="de-DE" sz="1800" baseline="-25000">
                <a:solidFill>
                  <a:srgbClr val="FF3300"/>
                </a:solidFill>
                <a:latin typeface="Symbol" pitchFamily="18" charset="2"/>
              </a:rPr>
              <a:t>a b </a:t>
            </a:r>
            <a:r>
              <a:rPr lang="de-DE" sz="1400">
                <a:solidFill>
                  <a:schemeClr val="tx1"/>
                </a:solidFill>
              </a:rPr>
              <a:t> =   </a:t>
            </a:r>
            <a:r>
              <a:rPr lang="de-DE">
                <a:solidFill>
                  <a:schemeClr val="tx1"/>
                </a:solidFill>
              </a:rPr>
              <a:t>&lt;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| 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|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de-DE">
                <a:solidFill>
                  <a:schemeClr val="tx1"/>
                </a:solidFill>
              </a:rPr>
              <a:t>&gt;</a:t>
            </a:r>
            <a:r>
              <a:rPr lang="de-DE" sz="1800" baseline="30000">
                <a:solidFill>
                  <a:schemeClr val="tx1"/>
                </a:solidFill>
              </a:rPr>
              <a:t>2 </a:t>
            </a:r>
            <a:r>
              <a:rPr lang="de-DE" sz="1400">
                <a:solidFill>
                  <a:schemeClr val="tx1"/>
                </a:solidFill>
              </a:rPr>
              <a:t>   =   </a:t>
            </a:r>
            <a:r>
              <a:rPr lang="de-DE" sz="1800">
                <a:solidFill>
                  <a:schemeClr val="tx1"/>
                </a:solidFill>
              </a:rPr>
              <a:t>¼</a:t>
            </a:r>
            <a:endParaRPr lang="de-DE" sz="1800" baseline="20000">
              <a:solidFill>
                <a:schemeClr val="tx1"/>
              </a:solidFill>
            </a:endParaRPr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376513" y="6369948"/>
            <a:ext cx="390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600">
                <a:solidFill>
                  <a:schemeClr val="tx1"/>
                </a:solidFill>
              </a:rPr>
              <a:t>i </a:t>
            </a:r>
            <a:r>
              <a:rPr lang="de-DE" sz="18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chemeClr val="tx1"/>
                </a:solidFill>
              </a:rPr>
              <a:t> = I </a:t>
            </a:r>
            <a:r>
              <a:rPr lang="de-DE" sz="1400" baseline="-25000">
                <a:solidFill>
                  <a:schemeClr val="tx1"/>
                </a:solidFill>
              </a:rPr>
              <a:t>y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a  ,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       - </a:t>
            </a:r>
            <a:r>
              <a:rPr lang="de-DE" sz="1600">
                <a:solidFill>
                  <a:schemeClr val="tx1"/>
                </a:solidFill>
              </a:rPr>
              <a:t>i</a:t>
            </a:r>
            <a:r>
              <a:rPr lang="de-DE" sz="18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chemeClr val="tx1"/>
                </a:solidFill>
              </a:rPr>
              <a:t> = I </a:t>
            </a:r>
            <a:r>
              <a:rPr lang="de-DE" sz="1400" baseline="-25000">
                <a:solidFill>
                  <a:schemeClr val="tx1"/>
                </a:solidFill>
              </a:rPr>
              <a:t>y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a </a:t>
            </a:r>
          </a:p>
        </p:txBody>
      </p:sp>
      <p:grpSp>
        <p:nvGrpSpPr>
          <p:cNvPr id="92" name="Group 78"/>
          <p:cNvGrpSpPr>
            <a:grpSpLocks/>
          </p:cNvGrpSpPr>
          <p:nvPr/>
        </p:nvGrpSpPr>
        <p:grpSpPr bwMode="auto">
          <a:xfrm>
            <a:off x="1019160" y="1130345"/>
            <a:ext cx="1309687" cy="658813"/>
            <a:chOff x="153" y="398"/>
            <a:chExt cx="825" cy="415"/>
          </a:xfrm>
        </p:grpSpPr>
        <p:sp>
          <p:nvSpPr>
            <p:cNvPr id="93" name="Text Box 79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30000" dirty="0" smtClean="0">
                  <a:solidFill>
                    <a:schemeClr val="tx1"/>
                  </a:solidFill>
                </a:rPr>
                <a:t>2</a:t>
              </a:r>
              <a:r>
                <a:rPr lang="de-DE" sz="1400" dirty="0">
                  <a:solidFill>
                    <a:schemeClr val="tx1"/>
                  </a:solidFill>
                  <a:latin typeface="Wingdings 3" pitchFamily="18" charset="2"/>
                </a:rPr>
                <a:t>g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4" name="AutoShape 80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" name="Text Box 81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¾     </a:t>
              </a:r>
              <a:r>
                <a:rPr lang="de-DE" sz="1400" dirty="0">
                  <a:solidFill>
                    <a:schemeClr val="tx1"/>
                  </a:solidFill>
                </a:rPr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0 </a:t>
              </a:r>
              <a:r>
                <a:rPr lang="de-DE" sz="1400" dirty="0" smtClean="0">
                  <a:solidFill>
                    <a:schemeClr val="tx1"/>
                  </a:solidFill>
                </a:rPr>
                <a:t>     ¾  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6" name="Rectangle 9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QM Description of Coupled Spin Systems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63807" y="4898749"/>
            <a:ext cx="635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Transition probability,  transition operator , transition amplitude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8" name="Text Box 68"/>
          <p:cNvSpPr txBox="1">
            <a:spLocks noChangeArrowheads="1"/>
          </p:cNvSpPr>
          <p:nvPr/>
        </p:nvSpPr>
        <p:spPr bwMode="auto">
          <a:xfrm>
            <a:off x="336101" y="3617142"/>
            <a:ext cx="81081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x </a:t>
            </a: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y </a:t>
            </a:r>
            <a:r>
              <a:rPr lang="de-DE" sz="1400" dirty="0" smtClean="0">
                <a:solidFill>
                  <a:schemeClr val="tx1"/>
                </a:solidFill>
              </a:rPr>
              <a:t> =  i/2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z  </a:t>
            </a:r>
            <a:r>
              <a:rPr lang="de-DE" sz="1400" dirty="0" smtClean="0">
                <a:solidFill>
                  <a:schemeClr val="tx1"/>
                </a:solidFill>
              </a:rPr>
              <a:t>,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y </a:t>
            </a: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x </a:t>
            </a:r>
            <a:r>
              <a:rPr lang="de-DE" sz="1400" dirty="0" smtClean="0">
                <a:solidFill>
                  <a:schemeClr val="tx1"/>
                </a:solidFill>
              </a:rPr>
              <a:t>  =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 dirty="0" smtClean="0">
                <a:solidFill>
                  <a:schemeClr val="tx1"/>
                </a:solidFill>
              </a:rPr>
              <a:t>i/2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z  </a:t>
            </a:r>
            <a:r>
              <a:rPr lang="de-DE" sz="1400" dirty="0" smtClean="0">
                <a:solidFill>
                  <a:schemeClr val="tx1"/>
                </a:solidFill>
              </a:rPr>
              <a:t>, 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y </a:t>
            </a: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z </a:t>
            </a:r>
            <a:r>
              <a:rPr lang="de-DE" sz="1400" dirty="0" smtClean="0">
                <a:solidFill>
                  <a:schemeClr val="tx1"/>
                </a:solidFill>
              </a:rPr>
              <a:t> =  i/2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x  </a:t>
            </a:r>
            <a:r>
              <a:rPr lang="de-DE" sz="1400" dirty="0" smtClean="0">
                <a:solidFill>
                  <a:schemeClr val="tx1"/>
                </a:solidFill>
              </a:rPr>
              <a:t>,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z </a:t>
            </a: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y </a:t>
            </a:r>
            <a:r>
              <a:rPr lang="de-DE" sz="1400" dirty="0" smtClean="0">
                <a:solidFill>
                  <a:schemeClr val="tx1"/>
                </a:solidFill>
              </a:rPr>
              <a:t>  =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 dirty="0" smtClean="0">
                <a:solidFill>
                  <a:schemeClr val="tx1"/>
                </a:solidFill>
              </a:rPr>
              <a:t>i/2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x  </a:t>
            </a:r>
            <a:r>
              <a:rPr lang="de-DE" sz="1400" dirty="0" smtClean="0">
                <a:solidFill>
                  <a:schemeClr val="tx1"/>
                </a:solidFill>
              </a:rPr>
              <a:t>, I</a:t>
            </a:r>
            <a:r>
              <a:rPr lang="de-DE" sz="1400" baseline="-25000" dirty="0" smtClean="0">
                <a:solidFill>
                  <a:schemeClr val="tx1"/>
                </a:solidFill>
              </a:rPr>
              <a:t> z </a:t>
            </a: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x </a:t>
            </a:r>
            <a:r>
              <a:rPr lang="de-DE" sz="1400" dirty="0" smtClean="0">
                <a:solidFill>
                  <a:schemeClr val="tx1"/>
                </a:solidFill>
              </a:rPr>
              <a:t> =  i/2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y  </a:t>
            </a:r>
            <a:r>
              <a:rPr lang="de-DE" sz="1400" dirty="0" smtClean="0">
                <a:solidFill>
                  <a:schemeClr val="tx1"/>
                </a:solidFill>
              </a:rPr>
              <a:t>,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x </a:t>
            </a: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z </a:t>
            </a:r>
            <a:r>
              <a:rPr lang="de-DE" sz="1400" dirty="0" smtClean="0">
                <a:solidFill>
                  <a:schemeClr val="tx1"/>
                </a:solidFill>
              </a:rPr>
              <a:t>  =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 dirty="0" smtClean="0">
                <a:solidFill>
                  <a:schemeClr val="tx1"/>
                </a:solidFill>
              </a:rPr>
              <a:t>i/2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y 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01" name="Text Box 68"/>
          <p:cNvSpPr txBox="1">
            <a:spLocks noChangeArrowheads="1"/>
          </p:cNvSpPr>
          <p:nvPr/>
        </p:nvSpPr>
        <p:spPr bwMode="auto">
          <a:xfrm>
            <a:off x="373424" y="3990366"/>
            <a:ext cx="81081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x </a:t>
            </a: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x </a:t>
            </a:r>
            <a:r>
              <a:rPr lang="de-DE" sz="1400" dirty="0" smtClean="0">
                <a:solidFill>
                  <a:schemeClr val="tx1"/>
                </a:solidFill>
              </a:rPr>
              <a:t> =  1/4  1,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y </a:t>
            </a: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y </a:t>
            </a:r>
            <a:r>
              <a:rPr lang="de-DE" sz="1400" dirty="0" smtClean="0">
                <a:solidFill>
                  <a:schemeClr val="tx1"/>
                </a:solidFill>
              </a:rPr>
              <a:t>  = 1/4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 1</a:t>
            </a:r>
            <a:r>
              <a:rPr lang="de-DE" sz="1400" dirty="0" smtClean="0">
                <a:solidFill>
                  <a:schemeClr val="tx1"/>
                </a:solidFill>
              </a:rPr>
              <a:t>,   I</a:t>
            </a:r>
            <a:r>
              <a:rPr lang="de-DE" sz="1400" baseline="-25000" dirty="0" smtClean="0">
                <a:solidFill>
                  <a:schemeClr val="tx1"/>
                </a:solidFill>
              </a:rPr>
              <a:t> z </a:t>
            </a:r>
            <a:r>
              <a:rPr lang="de-DE" sz="1400" dirty="0" smtClean="0">
                <a:solidFill>
                  <a:schemeClr val="tx1"/>
                </a:solidFill>
              </a:rPr>
              <a:t>I</a:t>
            </a:r>
            <a:r>
              <a:rPr lang="de-DE" sz="1400" baseline="-25000" dirty="0" smtClean="0">
                <a:solidFill>
                  <a:schemeClr val="tx1"/>
                </a:solidFill>
              </a:rPr>
              <a:t> z </a:t>
            </a:r>
            <a:r>
              <a:rPr lang="de-DE" sz="1400" dirty="0" smtClean="0">
                <a:solidFill>
                  <a:schemeClr val="tx1"/>
                </a:solidFill>
              </a:rPr>
              <a:t> =  1/4  1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193040" y="3647440"/>
            <a:ext cx="8148320" cy="6604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00139 0.0490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83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0139 0.0472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375 -4.0740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83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4722 L 0.03333 0.0472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88" grpId="0" animBg="1"/>
      <p:bldP spid="283688" grpId="1" animBg="1"/>
      <p:bldP spid="283688" grpId="2" animBg="1"/>
      <p:bldP spid="283708" grpId="0"/>
      <p:bldP spid="75" grpId="0"/>
      <p:bldP spid="76" grpId="0" animBg="1"/>
      <p:bldP spid="77" grpId="0"/>
      <p:bldP spid="78" grpId="0" animBg="1"/>
      <p:bldP spid="79" grpId="0" animBg="1"/>
      <p:bldP spid="80" grpId="0"/>
      <p:bldP spid="81" grpId="0"/>
      <p:bldP spid="82" grpId="0"/>
      <p:bldP spid="83" grpId="0"/>
      <p:bldP spid="84" grpId="0" animBg="1"/>
      <p:bldP spid="85" grpId="0"/>
      <p:bldP spid="86" grpId="0" animBg="1"/>
      <p:bldP spid="87" grpId="0" animBg="1"/>
      <p:bldP spid="89" grpId="0"/>
      <p:bldP spid="90" grpId="0"/>
      <p:bldP spid="91" grpId="0"/>
      <p:bldP spid="97" grpId="0"/>
      <p:bldP spid="98" grpId="0"/>
      <p:bldP spid="101" grpId="0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Oval 3"/>
          <p:cNvSpPr>
            <a:spLocks noChangeArrowheads="1"/>
          </p:cNvSpPr>
          <p:nvPr/>
        </p:nvSpPr>
        <p:spPr bwMode="auto">
          <a:xfrm rot="-1657247">
            <a:off x="2227263" y="881063"/>
            <a:ext cx="1582737" cy="4029075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55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7492" name="Oval 4"/>
          <p:cNvSpPr>
            <a:spLocks noChangeArrowheads="1"/>
          </p:cNvSpPr>
          <p:nvPr/>
        </p:nvSpPr>
        <p:spPr bwMode="auto">
          <a:xfrm rot="1541395">
            <a:off x="6778625" y="660400"/>
            <a:ext cx="1582738" cy="4029075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55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3563938" y="40052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7494" name="Text Box 6"/>
          <p:cNvSpPr txBox="1">
            <a:spLocks noChangeArrowheads="1"/>
          </p:cNvSpPr>
          <p:nvPr/>
        </p:nvSpPr>
        <p:spPr bwMode="auto">
          <a:xfrm>
            <a:off x="2216150" y="18542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7495" name="Text Box 7"/>
          <p:cNvSpPr txBox="1">
            <a:spLocks noChangeArrowheads="1"/>
          </p:cNvSpPr>
          <p:nvPr/>
        </p:nvSpPr>
        <p:spPr bwMode="auto">
          <a:xfrm>
            <a:off x="7975600" y="17065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7496" name="Line 8"/>
          <p:cNvSpPr>
            <a:spLocks noChangeShapeType="1"/>
          </p:cNvSpPr>
          <p:nvPr/>
        </p:nvSpPr>
        <p:spPr bwMode="auto">
          <a:xfrm flipV="1">
            <a:off x="2411413" y="1412875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 flipV="1">
            <a:off x="8105775" y="1306513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3141663" y="3208338"/>
            <a:ext cx="0" cy="5762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 flipV="1">
            <a:off x="8437563" y="1325563"/>
            <a:ext cx="0" cy="5762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 flipV="1">
            <a:off x="2827338" y="1428750"/>
            <a:ext cx="0" cy="5762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 flipV="1">
            <a:off x="4357688" y="3717925"/>
            <a:ext cx="0" cy="5762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08" name="Line 20"/>
          <p:cNvSpPr>
            <a:spLocks noChangeShapeType="1"/>
          </p:cNvSpPr>
          <p:nvPr/>
        </p:nvSpPr>
        <p:spPr bwMode="auto">
          <a:xfrm flipV="1">
            <a:off x="2411413" y="1412875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447514" name="Group 26"/>
          <p:cNvGrpSpPr>
            <a:grpSpLocks/>
          </p:cNvGrpSpPr>
          <p:nvPr/>
        </p:nvGrpSpPr>
        <p:grpSpPr bwMode="auto">
          <a:xfrm>
            <a:off x="323850" y="836613"/>
            <a:ext cx="438150" cy="3727450"/>
            <a:chOff x="204" y="527"/>
            <a:chExt cx="276" cy="771"/>
          </a:xfrm>
        </p:grpSpPr>
        <p:sp>
          <p:nvSpPr>
            <p:cNvPr id="447515" name="Line 27"/>
            <p:cNvSpPr>
              <a:spLocks noChangeShapeType="1"/>
            </p:cNvSpPr>
            <p:nvPr/>
          </p:nvSpPr>
          <p:spPr bwMode="auto">
            <a:xfrm flipV="1">
              <a:off x="204" y="572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7516" name="Text Box 28"/>
            <p:cNvSpPr txBox="1">
              <a:spLocks noChangeArrowheads="1"/>
            </p:cNvSpPr>
            <p:nvPr/>
          </p:nvSpPr>
          <p:spPr bwMode="auto">
            <a:xfrm>
              <a:off x="249" y="527"/>
              <a:ext cx="23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B</a:t>
              </a:r>
              <a:r>
                <a:rPr lang="de-DE" sz="1000" dirty="0">
                  <a:solidFill>
                    <a:schemeClr val="tx1"/>
                  </a:solidFill>
                </a:rPr>
                <a:t>0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47519" name="Picture 3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47520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447521" name="Text Box 33"/>
          <p:cNvSpPr txBox="1">
            <a:spLocks noChangeArrowheads="1"/>
          </p:cNvSpPr>
          <p:nvPr/>
        </p:nvSpPr>
        <p:spPr bwMode="auto">
          <a:xfrm>
            <a:off x="6643688" y="38608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7523" name="Oval 35"/>
          <p:cNvSpPr>
            <a:spLocks noChangeArrowheads="1"/>
          </p:cNvSpPr>
          <p:nvPr/>
        </p:nvSpPr>
        <p:spPr bwMode="auto">
          <a:xfrm rot="5159393">
            <a:off x="4583113" y="1604963"/>
            <a:ext cx="1582737" cy="4814887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55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7524" name="Line 36"/>
          <p:cNvSpPr>
            <a:spLocks noChangeShapeType="1"/>
          </p:cNvSpPr>
          <p:nvPr/>
        </p:nvSpPr>
        <p:spPr bwMode="auto">
          <a:xfrm flipV="1">
            <a:off x="6272213" y="3732213"/>
            <a:ext cx="0" cy="5762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25" name="Line 37"/>
          <p:cNvSpPr>
            <a:spLocks noChangeShapeType="1"/>
          </p:cNvSpPr>
          <p:nvPr/>
        </p:nvSpPr>
        <p:spPr bwMode="auto">
          <a:xfrm flipV="1">
            <a:off x="7073900" y="3683000"/>
            <a:ext cx="0" cy="5762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26" name="Oval 38"/>
          <p:cNvSpPr>
            <a:spLocks noChangeArrowheads="1"/>
          </p:cNvSpPr>
          <p:nvPr/>
        </p:nvSpPr>
        <p:spPr bwMode="auto">
          <a:xfrm rot="1806752">
            <a:off x="3675063" y="900113"/>
            <a:ext cx="1582737" cy="4029075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55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7527" name="Line 39"/>
          <p:cNvSpPr>
            <a:spLocks noChangeShapeType="1"/>
          </p:cNvSpPr>
          <p:nvPr/>
        </p:nvSpPr>
        <p:spPr bwMode="auto">
          <a:xfrm flipV="1">
            <a:off x="5346700" y="1252538"/>
            <a:ext cx="0" cy="576262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28" name="Line 40"/>
          <p:cNvSpPr>
            <a:spLocks noChangeShapeType="1"/>
          </p:cNvSpPr>
          <p:nvPr/>
        </p:nvSpPr>
        <p:spPr bwMode="auto">
          <a:xfrm flipV="1">
            <a:off x="5154613" y="1428750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30" name="Line 42"/>
          <p:cNvSpPr>
            <a:spLocks noChangeShapeType="1"/>
          </p:cNvSpPr>
          <p:nvPr/>
        </p:nvSpPr>
        <p:spPr bwMode="auto">
          <a:xfrm flipV="1">
            <a:off x="4868863" y="1335088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31" name="Text Box 43"/>
          <p:cNvSpPr txBox="1">
            <a:spLocks noChangeArrowheads="1"/>
          </p:cNvSpPr>
          <p:nvPr/>
        </p:nvSpPr>
        <p:spPr bwMode="auto">
          <a:xfrm>
            <a:off x="4652963" y="177165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7532" name="Line 44"/>
          <p:cNvSpPr>
            <a:spLocks noChangeShapeType="1"/>
          </p:cNvSpPr>
          <p:nvPr/>
        </p:nvSpPr>
        <p:spPr bwMode="auto">
          <a:xfrm flipV="1">
            <a:off x="4224338" y="2776538"/>
            <a:ext cx="0" cy="576262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36" name="Group 13"/>
          <p:cNvGrpSpPr>
            <a:grpSpLocks/>
          </p:cNvGrpSpPr>
          <p:nvPr/>
        </p:nvGrpSpPr>
        <p:grpSpPr bwMode="auto">
          <a:xfrm>
            <a:off x="827088" y="4724400"/>
            <a:ext cx="2736850" cy="576263"/>
            <a:chOff x="521" y="3067"/>
            <a:chExt cx="1724" cy="363"/>
          </a:xfrm>
        </p:grpSpPr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521" y="3203"/>
              <a:ext cx="13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Energetically favourable 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V="1">
              <a:off x="2109" y="3158"/>
              <a:ext cx="0" cy="2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 flipV="1">
              <a:off x="2245" y="3067"/>
              <a:ext cx="0" cy="36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827088" y="5300663"/>
            <a:ext cx="8235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Electrons in equal spin states side step each other.  -&gt; lower energy (exchange integrals) (Hund‘s rule)  -&gt;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 electrons of equal spin are most likely to  be found at the carbon (highest probability).   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849121" y="5723894"/>
            <a:ext cx="7032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At the position of the second proton the  external field  will </a:t>
            </a:r>
            <a:r>
              <a:rPr lang="en-GB" sz="1400" dirty="0" smtClean="0">
                <a:solidFill>
                  <a:srgbClr val="FF0000"/>
                </a:solidFill>
              </a:rPr>
              <a:t>be weakened </a:t>
            </a:r>
            <a:r>
              <a:rPr lang="en-GB" sz="1400" dirty="0" smtClean="0">
                <a:solidFill>
                  <a:schemeClr val="tx1"/>
                </a:solidFill>
              </a:rPr>
              <a:t>or </a:t>
            </a:r>
            <a:r>
              <a:rPr lang="en-GB" sz="1400" dirty="0" smtClean="0">
                <a:solidFill>
                  <a:srgbClr val="FF0000"/>
                </a:solidFill>
              </a:rPr>
              <a:t>strengthened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depending on the spin of the first one</a:t>
            </a:r>
            <a:r>
              <a:rPr lang="de-DE" sz="1400" dirty="0" smtClean="0">
                <a:solidFill>
                  <a:schemeClr val="tx1"/>
                </a:solidFill>
              </a:rPr>
              <a:t>.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849536" y="6156594"/>
            <a:ext cx="6039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One spin seems to take effect directly at the position of it‘s coupling partner.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71569" y="6395987"/>
            <a:ext cx="4693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The spin-spin interaction will not be averaged out.</a:t>
            </a:r>
            <a:endParaRPr lang="en-GB" sz="1600" dirty="0">
              <a:solidFill>
                <a:srgbClr val="FF0000"/>
              </a:solidFill>
            </a:endParaRPr>
          </a:p>
        </p:txBody>
      </p:sp>
      <p:grpSp>
        <p:nvGrpSpPr>
          <p:cNvPr id="44" name="Gruppieren 75"/>
          <p:cNvGrpSpPr>
            <a:grpSpLocks/>
          </p:cNvGrpSpPr>
          <p:nvPr/>
        </p:nvGrpSpPr>
        <p:grpSpPr>
          <a:xfrm rot="15585053">
            <a:off x="2095617" y="1090182"/>
            <a:ext cx="606906" cy="888366"/>
            <a:chOff x="3241120" y="4138547"/>
            <a:chExt cx="1517263" cy="2220913"/>
          </a:xfrm>
        </p:grpSpPr>
        <p:sp>
          <p:nvSpPr>
            <p:cNvPr id="45" name="Line 47"/>
            <p:cNvSpPr>
              <a:spLocks noChangeShapeType="1"/>
            </p:cNvSpPr>
            <p:nvPr/>
          </p:nvSpPr>
          <p:spPr bwMode="auto">
            <a:xfrm rot="5188966" flipV="1">
              <a:off x="3869718" y="4580884"/>
              <a:ext cx="300317" cy="147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" name="Oval 48"/>
            <p:cNvSpPr>
              <a:spLocks noChangeArrowheads="1"/>
            </p:cNvSpPr>
            <p:nvPr/>
          </p:nvSpPr>
          <p:spPr bwMode="auto">
            <a:xfrm rot="6285468">
              <a:off x="3396937" y="4917862"/>
              <a:ext cx="871537" cy="658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47" name="Gruppieren 62"/>
            <p:cNvGrpSpPr/>
            <p:nvPr/>
          </p:nvGrpSpPr>
          <p:grpSpPr>
            <a:xfrm>
              <a:off x="3241157" y="4138549"/>
              <a:ext cx="1278682" cy="2220913"/>
              <a:chOff x="2791365" y="3696696"/>
              <a:chExt cx="1278682" cy="2220913"/>
            </a:xfrm>
          </p:grpSpPr>
          <p:sp>
            <p:nvSpPr>
              <p:cNvPr id="48" name="Oval 63"/>
              <p:cNvSpPr>
                <a:spLocks noChangeArrowheads="1"/>
              </p:cNvSpPr>
              <p:nvPr/>
            </p:nvSpPr>
            <p:spPr bwMode="auto">
              <a:xfrm rot="5400000">
                <a:off x="2645096" y="4349171"/>
                <a:ext cx="2005013" cy="844889"/>
              </a:xfrm>
              <a:prstGeom prst="ellipse">
                <a:avLst/>
              </a:prstGeom>
              <a:solidFill>
                <a:srgbClr val="262699">
                  <a:alpha val="3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grpSp>
            <p:nvGrpSpPr>
              <p:cNvPr id="49" name="Group 64"/>
              <p:cNvGrpSpPr>
                <a:grpSpLocks/>
              </p:cNvGrpSpPr>
              <p:nvPr/>
            </p:nvGrpSpPr>
            <p:grpSpPr bwMode="auto">
              <a:xfrm rot="5400000">
                <a:off x="2148565" y="4339496"/>
                <a:ext cx="2220913" cy="935313"/>
                <a:chOff x="3582" y="2913"/>
                <a:chExt cx="1399" cy="797"/>
              </a:xfrm>
            </p:grpSpPr>
            <p:sp>
              <p:nvSpPr>
                <p:cNvPr id="50" name="Rectangle 66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1" name="Rectangle 67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2" name="Freeform 65"/>
                <p:cNvSpPr>
                  <a:spLocks/>
                </p:cNvSpPr>
                <p:nvPr/>
              </p:nvSpPr>
              <p:spPr bwMode="auto">
                <a:xfrm>
                  <a:off x="3584" y="2913"/>
                  <a:ext cx="1397" cy="797"/>
                </a:xfrm>
                <a:custGeom>
                  <a:avLst/>
                  <a:gdLst>
                    <a:gd name="connsiteX0" fmla="*/ 703 w 1454"/>
                    <a:gd name="connsiteY0" fmla="*/ 969 h 969"/>
                    <a:gd name="connsiteX1" fmla="*/ 1349 w 1454"/>
                    <a:gd name="connsiteY1" fmla="*/ 137 h 969"/>
                    <a:gd name="connsiteX2" fmla="*/ 1331 w 1454"/>
                    <a:gd name="connsiteY2" fmla="*/ 158 h 969"/>
                    <a:gd name="connsiteX3" fmla="*/ 1271 w 1454"/>
                    <a:gd name="connsiteY3" fmla="*/ 185 h 969"/>
                    <a:gd name="connsiteX4" fmla="*/ 1175 w 1454"/>
                    <a:gd name="connsiteY4" fmla="*/ 215 h 969"/>
                    <a:gd name="connsiteX5" fmla="*/ 1052 w 1454"/>
                    <a:gd name="connsiteY5" fmla="*/ 236 h 969"/>
                    <a:gd name="connsiteX6" fmla="*/ 947 w 1454"/>
                    <a:gd name="connsiteY6" fmla="*/ 251 h 969"/>
                    <a:gd name="connsiteX7" fmla="*/ 803 w 1454"/>
                    <a:gd name="connsiteY7" fmla="*/ 257 h 969"/>
                    <a:gd name="connsiteX8" fmla="*/ 638 w 1454"/>
                    <a:gd name="connsiteY8" fmla="*/ 260 h 969"/>
                    <a:gd name="connsiteX9" fmla="*/ 494 w 1454"/>
                    <a:gd name="connsiteY9" fmla="*/ 251 h 969"/>
                    <a:gd name="connsiteX10" fmla="*/ 353 w 1454"/>
                    <a:gd name="connsiteY10" fmla="*/ 233 h 969"/>
                    <a:gd name="connsiteX11" fmla="*/ 236 w 1454"/>
                    <a:gd name="connsiteY11" fmla="*/ 212 h 969"/>
                    <a:gd name="connsiteX12" fmla="*/ 161 w 1454"/>
                    <a:gd name="connsiteY12" fmla="*/ 182 h 969"/>
                    <a:gd name="connsiteX13" fmla="*/ 110 w 1454"/>
                    <a:gd name="connsiteY13" fmla="*/ 155 h 969"/>
                    <a:gd name="connsiteX14" fmla="*/ 98 w 1454"/>
                    <a:gd name="connsiteY14" fmla="*/ 137 h 969"/>
                    <a:gd name="connsiteX15" fmla="*/ 101 w 1454"/>
                    <a:gd name="connsiteY15" fmla="*/ 139 h 969"/>
                    <a:gd name="connsiteX16" fmla="*/ 703 w 1454"/>
                    <a:gd name="connsiteY16" fmla="*/ 969 h 969"/>
                    <a:gd name="connsiteX0" fmla="*/ 652 w 1403"/>
                    <a:gd name="connsiteY0" fmla="*/ 989 h 989"/>
                    <a:gd name="connsiteX1" fmla="*/ 1298 w 1403"/>
                    <a:gd name="connsiteY1" fmla="*/ 157 h 989"/>
                    <a:gd name="connsiteX2" fmla="*/ 1280 w 1403"/>
                    <a:gd name="connsiteY2" fmla="*/ 178 h 989"/>
                    <a:gd name="connsiteX3" fmla="*/ 1220 w 1403"/>
                    <a:gd name="connsiteY3" fmla="*/ 205 h 989"/>
                    <a:gd name="connsiteX4" fmla="*/ 1124 w 1403"/>
                    <a:gd name="connsiteY4" fmla="*/ 235 h 989"/>
                    <a:gd name="connsiteX5" fmla="*/ 1001 w 1403"/>
                    <a:gd name="connsiteY5" fmla="*/ 256 h 989"/>
                    <a:gd name="connsiteX6" fmla="*/ 896 w 1403"/>
                    <a:gd name="connsiteY6" fmla="*/ 271 h 989"/>
                    <a:gd name="connsiteX7" fmla="*/ 752 w 1403"/>
                    <a:gd name="connsiteY7" fmla="*/ 277 h 989"/>
                    <a:gd name="connsiteX8" fmla="*/ 587 w 1403"/>
                    <a:gd name="connsiteY8" fmla="*/ 280 h 989"/>
                    <a:gd name="connsiteX9" fmla="*/ 443 w 1403"/>
                    <a:gd name="connsiteY9" fmla="*/ 271 h 989"/>
                    <a:gd name="connsiteX10" fmla="*/ 302 w 1403"/>
                    <a:gd name="connsiteY10" fmla="*/ 253 h 989"/>
                    <a:gd name="connsiteX11" fmla="*/ 185 w 1403"/>
                    <a:gd name="connsiteY11" fmla="*/ 232 h 989"/>
                    <a:gd name="connsiteX12" fmla="*/ 110 w 1403"/>
                    <a:gd name="connsiteY12" fmla="*/ 202 h 989"/>
                    <a:gd name="connsiteX13" fmla="*/ 59 w 1403"/>
                    <a:gd name="connsiteY13" fmla="*/ 175 h 989"/>
                    <a:gd name="connsiteX14" fmla="*/ 47 w 1403"/>
                    <a:gd name="connsiteY14" fmla="*/ 157 h 989"/>
                    <a:gd name="connsiteX15" fmla="*/ 50 w 1403"/>
                    <a:gd name="connsiteY15" fmla="*/ 159 h 989"/>
                    <a:gd name="connsiteX16" fmla="*/ 652 w 1403"/>
                    <a:gd name="connsiteY16" fmla="*/ 989 h 989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59 w 1403"/>
                    <a:gd name="connsiteY13" fmla="*/ 191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83 w 1403"/>
                    <a:gd name="connsiteY13" fmla="*/ 167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25 h 1025"/>
                    <a:gd name="connsiteX1" fmla="*/ 1298 w 1403"/>
                    <a:gd name="connsiteY1" fmla="*/ 193 h 1025"/>
                    <a:gd name="connsiteX2" fmla="*/ 1280 w 1403"/>
                    <a:gd name="connsiteY2" fmla="*/ 214 h 1025"/>
                    <a:gd name="connsiteX3" fmla="*/ 1220 w 1403"/>
                    <a:gd name="connsiteY3" fmla="*/ 241 h 1025"/>
                    <a:gd name="connsiteX4" fmla="*/ 1124 w 1403"/>
                    <a:gd name="connsiteY4" fmla="*/ 271 h 1025"/>
                    <a:gd name="connsiteX5" fmla="*/ 1001 w 1403"/>
                    <a:gd name="connsiteY5" fmla="*/ 292 h 1025"/>
                    <a:gd name="connsiteX6" fmla="*/ 896 w 1403"/>
                    <a:gd name="connsiteY6" fmla="*/ 307 h 1025"/>
                    <a:gd name="connsiteX7" fmla="*/ 752 w 1403"/>
                    <a:gd name="connsiteY7" fmla="*/ 313 h 1025"/>
                    <a:gd name="connsiteX8" fmla="*/ 587 w 1403"/>
                    <a:gd name="connsiteY8" fmla="*/ 316 h 1025"/>
                    <a:gd name="connsiteX9" fmla="*/ 443 w 1403"/>
                    <a:gd name="connsiteY9" fmla="*/ 307 h 1025"/>
                    <a:gd name="connsiteX10" fmla="*/ 302 w 1403"/>
                    <a:gd name="connsiteY10" fmla="*/ 289 h 1025"/>
                    <a:gd name="connsiteX11" fmla="*/ 185 w 1403"/>
                    <a:gd name="connsiteY11" fmla="*/ 268 h 1025"/>
                    <a:gd name="connsiteX12" fmla="*/ 110 w 1403"/>
                    <a:gd name="connsiteY12" fmla="*/ 238 h 1025"/>
                    <a:gd name="connsiteX13" fmla="*/ 83 w 1403"/>
                    <a:gd name="connsiteY13" fmla="*/ 187 h 1025"/>
                    <a:gd name="connsiteX14" fmla="*/ 47 w 1403"/>
                    <a:gd name="connsiteY14" fmla="*/ 193 h 1025"/>
                    <a:gd name="connsiteX15" fmla="*/ 50 w 1403"/>
                    <a:gd name="connsiteY15" fmla="*/ 159 h 1025"/>
                    <a:gd name="connsiteX16" fmla="*/ 652 w 1403"/>
                    <a:gd name="connsiteY16" fmla="*/ 1025 h 102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98 w 1454"/>
                    <a:gd name="connsiteY14" fmla="*/ 173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703 w 1454"/>
                    <a:gd name="connsiteY18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354 w 1454"/>
                    <a:gd name="connsiteY11" fmla="*/ 291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54 w 1454"/>
                    <a:gd name="connsiteY12" fmla="*/ 291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354 w 1454"/>
                    <a:gd name="connsiteY13" fmla="*/ 291 h 1005"/>
                    <a:gd name="connsiteX14" fmla="*/ 236 w 1454"/>
                    <a:gd name="connsiteY14" fmla="*/ 248 h 1005"/>
                    <a:gd name="connsiteX15" fmla="*/ 161 w 1454"/>
                    <a:gd name="connsiteY15" fmla="*/ 218 h 1005"/>
                    <a:gd name="connsiteX16" fmla="*/ 134 w 1454"/>
                    <a:gd name="connsiteY16" fmla="*/ 167 h 1005"/>
                    <a:gd name="connsiteX17" fmla="*/ 107 w 1454"/>
                    <a:gd name="connsiteY17" fmla="*/ 149 h 1005"/>
                    <a:gd name="connsiteX18" fmla="*/ 102 w 1454"/>
                    <a:gd name="connsiteY18" fmla="*/ 129 h 1005"/>
                    <a:gd name="connsiteX19" fmla="*/ 101 w 1454"/>
                    <a:gd name="connsiteY19" fmla="*/ 139 h 1005"/>
                    <a:gd name="connsiteX20" fmla="*/ 183 w 1454"/>
                    <a:gd name="connsiteY20" fmla="*/ 210 h 1005"/>
                    <a:gd name="connsiteX21" fmla="*/ 168 w 1454"/>
                    <a:gd name="connsiteY21" fmla="*/ 198 h 1005"/>
                    <a:gd name="connsiteX22" fmla="*/ 703 w 1454"/>
                    <a:gd name="connsiteY22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86 w 1454"/>
                    <a:gd name="connsiteY10" fmla="*/ 283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0 w 1454"/>
                    <a:gd name="connsiteY5" fmla="*/ 291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93 w 1454"/>
                    <a:gd name="connsiteY4" fmla="*/ 96 h 1005"/>
                    <a:gd name="connsiteX5" fmla="*/ 1245 w 1454"/>
                    <a:gd name="connsiteY5" fmla="*/ 157 h 1005"/>
                    <a:gd name="connsiteX6" fmla="*/ 1175 w 1454"/>
                    <a:gd name="connsiteY6" fmla="*/ 227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93 w 1454"/>
                    <a:gd name="connsiteY3" fmla="*/ 96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35 h 1035"/>
                    <a:gd name="connsiteX1" fmla="*/ 1349 w 1454"/>
                    <a:gd name="connsiteY1" fmla="*/ 203 h 1035"/>
                    <a:gd name="connsiteX2" fmla="*/ 1328 w 1454"/>
                    <a:gd name="connsiteY2" fmla="*/ 13 h 1035"/>
                    <a:gd name="connsiteX3" fmla="*/ 1293 w 1454"/>
                    <a:gd name="connsiteY3" fmla="*/ 126 h 1035"/>
                    <a:gd name="connsiteX4" fmla="*/ 1245 w 1454"/>
                    <a:gd name="connsiteY4" fmla="*/ 187 h 1035"/>
                    <a:gd name="connsiteX5" fmla="*/ 1175 w 1454"/>
                    <a:gd name="connsiteY5" fmla="*/ 257 h 1035"/>
                    <a:gd name="connsiteX6" fmla="*/ 1050 w 1454"/>
                    <a:gd name="connsiteY6" fmla="*/ 321 h 1035"/>
                    <a:gd name="connsiteX7" fmla="*/ 953 w 1454"/>
                    <a:gd name="connsiteY7" fmla="*/ 362 h 1035"/>
                    <a:gd name="connsiteX8" fmla="*/ 815 w 1454"/>
                    <a:gd name="connsiteY8" fmla="*/ 368 h 1035"/>
                    <a:gd name="connsiteX9" fmla="*/ 653 w 1454"/>
                    <a:gd name="connsiteY9" fmla="*/ 387 h 1035"/>
                    <a:gd name="connsiteX10" fmla="*/ 492 w 1454"/>
                    <a:gd name="connsiteY10" fmla="*/ 358 h 1035"/>
                    <a:gd name="connsiteX11" fmla="*/ 375 w 1454"/>
                    <a:gd name="connsiteY11" fmla="*/ 329 h 1035"/>
                    <a:gd name="connsiteX12" fmla="*/ 236 w 1454"/>
                    <a:gd name="connsiteY12" fmla="*/ 278 h 1035"/>
                    <a:gd name="connsiteX13" fmla="*/ 161 w 1454"/>
                    <a:gd name="connsiteY13" fmla="*/ 248 h 1035"/>
                    <a:gd name="connsiteX14" fmla="*/ 134 w 1454"/>
                    <a:gd name="connsiteY14" fmla="*/ 197 h 1035"/>
                    <a:gd name="connsiteX15" fmla="*/ 107 w 1454"/>
                    <a:gd name="connsiteY15" fmla="*/ 179 h 1035"/>
                    <a:gd name="connsiteX16" fmla="*/ 102 w 1454"/>
                    <a:gd name="connsiteY16" fmla="*/ 159 h 1035"/>
                    <a:gd name="connsiteX17" fmla="*/ 101 w 1454"/>
                    <a:gd name="connsiteY17" fmla="*/ 169 h 1035"/>
                    <a:gd name="connsiteX18" fmla="*/ 183 w 1454"/>
                    <a:gd name="connsiteY18" fmla="*/ 240 h 1035"/>
                    <a:gd name="connsiteX19" fmla="*/ 168 w 1454"/>
                    <a:gd name="connsiteY19" fmla="*/ 228 h 1035"/>
                    <a:gd name="connsiteX20" fmla="*/ 703 w 1454"/>
                    <a:gd name="connsiteY20" fmla="*/ 1035 h 1035"/>
                    <a:gd name="connsiteX0" fmla="*/ 703 w 1397"/>
                    <a:gd name="connsiteY0" fmla="*/ 1044 h 1044"/>
                    <a:gd name="connsiteX1" fmla="*/ 1292 w 1397"/>
                    <a:gd name="connsiteY1" fmla="*/ 135 h 1044"/>
                    <a:gd name="connsiteX2" fmla="*/ 1328 w 1397"/>
                    <a:gd name="connsiteY2" fmla="*/ 22 h 1044"/>
                    <a:gd name="connsiteX3" fmla="*/ 1293 w 1397"/>
                    <a:gd name="connsiteY3" fmla="*/ 135 h 1044"/>
                    <a:gd name="connsiteX4" fmla="*/ 1245 w 1397"/>
                    <a:gd name="connsiteY4" fmla="*/ 196 h 1044"/>
                    <a:gd name="connsiteX5" fmla="*/ 1175 w 1397"/>
                    <a:gd name="connsiteY5" fmla="*/ 266 h 1044"/>
                    <a:gd name="connsiteX6" fmla="*/ 1050 w 1397"/>
                    <a:gd name="connsiteY6" fmla="*/ 330 h 1044"/>
                    <a:gd name="connsiteX7" fmla="*/ 953 w 1397"/>
                    <a:gd name="connsiteY7" fmla="*/ 371 h 1044"/>
                    <a:gd name="connsiteX8" fmla="*/ 815 w 1397"/>
                    <a:gd name="connsiteY8" fmla="*/ 377 h 1044"/>
                    <a:gd name="connsiteX9" fmla="*/ 653 w 1397"/>
                    <a:gd name="connsiteY9" fmla="*/ 396 h 1044"/>
                    <a:gd name="connsiteX10" fmla="*/ 492 w 1397"/>
                    <a:gd name="connsiteY10" fmla="*/ 367 h 1044"/>
                    <a:gd name="connsiteX11" fmla="*/ 375 w 1397"/>
                    <a:gd name="connsiteY11" fmla="*/ 338 h 1044"/>
                    <a:gd name="connsiteX12" fmla="*/ 236 w 1397"/>
                    <a:gd name="connsiteY12" fmla="*/ 287 h 1044"/>
                    <a:gd name="connsiteX13" fmla="*/ 161 w 1397"/>
                    <a:gd name="connsiteY13" fmla="*/ 257 h 1044"/>
                    <a:gd name="connsiteX14" fmla="*/ 134 w 1397"/>
                    <a:gd name="connsiteY14" fmla="*/ 206 h 1044"/>
                    <a:gd name="connsiteX15" fmla="*/ 107 w 1397"/>
                    <a:gd name="connsiteY15" fmla="*/ 188 h 1044"/>
                    <a:gd name="connsiteX16" fmla="*/ 102 w 1397"/>
                    <a:gd name="connsiteY16" fmla="*/ 168 h 1044"/>
                    <a:gd name="connsiteX17" fmla="*/ 101 w 1397"/>
                    <a:gd name="connsiteY17" fmla="*/ 178 h 1044"/>
                    <a:gd name="connsiteX18" fmla="*/ 183 w 1397"/>
                    <a:gd name="connsiteY18" fmla="*/ 249 h 1044"/>
                    <a:gd name="connsiteX19" fmla="*/ 168 w 1397"/>
                    <a:gd name="connsiteY19" fmla="*/ 237 h 1044"/>
                    <a:gd name="connsiteX20" fmla="*/ 703 w 1397"/>
                    <a:gd name="connsiteY20" fmla="*/ 1044 h 1044"/>
                    <a:gd name="connsiteX0" fmla="*/ 703 w 1399"/>
                    <a:gd name="connsiteY0" fmla="*/ 1076 h 1076"/>
                    <a:gd name="connsiteX1" fmla="*/ 1292 w 1399"/>
                    <a:gd name="connsiteY1" fmla="*/ 167 h 1076"/>
                    <a:gd name="connsiteX2" fmla="*/ 1314 w 1399"/>
                    <a:gd name="connsiteY2" fmla="*/ 98 h 1076"/>
                    <a:gd name="connsiteX3" fmla="*/ 1328 w 1399"/>
                    <a:gd name="connsiteY3" fmla="*/ 54 h 1076"/>
                    <a:gd name="connsiteX4" fmla="*/ 1293 w 1399"/>
                    <a:gd name="connsiteY4" fmla="*/ 167 h 1076"/>
                    <a:gd name="connsiteX5" fmla="*/ 1245 w 1399"/>
                    <a:gd name="connsiteY5" fmla="*/ 228 h 1076"/>
                    <a:gd name="connsiteX6" fmla="*/ 1175 w 1399"/>
                    <a:gd name="connsiteY6" fmla="*/ 298 h 1076"/>
                    <a:gd name="connsiteX7" fmla="*/ 1050 w 1399"/>
                    <a:gd name="connsiteY7" fmla="*/ 362 h 1076"/>
                    <a:gd name="connsiteX8" fmla="*/ 953 w 1399"/>
                    <a:gd name="connsiteY8" fmla="*/ 403 h 1076"/>
                    <a:gd name="connsiteX9" fmla="*/ 815 w 1399"/>
                    <a:gd name="connsiteY9" fmla="*/ 409 h 1076"/>
                    <a:gd name="connsiteX10" fmla="*/ 653 w 1399"/>
                    <a:gd name="connsiteY10" fmla="*/ 428 h 1076"/>
                    <a:gd name="connsiteX11" fmla="*/ 492 w 1399"/>
                    <a:gd name="connsiteY11" fmla="*/ 399 h 1076"/>
                    <a:gd name="connsiteX12" fmla="*/ 375 w 1399"/>
                    <a:gd name="connsiteY12" fmla="*/ 370 h 1076"/>
                    <a:gd name="connsiteX13" fmla="*/ 236 w 1399"/>
                    <a:gd name="connsiteY13" fmla="*/ 319 h 1076"/>
                    <a:gd name="connsiteX14" fmla="*/ 161 w 1399"/>
                    <a:gd name="connsiteY14" fmla="*/ 289 h 1076"/>
                    <a:gd name="connsiteX15" fmla="*/ 134 w 1399"/>
                    <a:gd name="connsiteY15" fmla="*/ 238 h 1076"/>
                    <a:gd name="connsiteX16" fmla="*/ 107 w 1399"/>
                    <a:gd name="connsiteY16" fmla="*/ 220 h 1076"/>
                    <a:gd name="connsiteX17" fmla="*/ 102 w 1399"/>
                    <a:gd name="connsiteY17" fmla="*/ 200 h 1076"/>
                    <a:gd name="connsiteX18" fmla="*/ 101 w 1399"/>
                    <a:gd name="connsiteY18" fmla="*/ 210 h 1076"/>
                    <a:gd name="connsiteX19" fmla="*/ 183 w 1399"/>
                    <a:gd name="connsiteY19" fmla="*/ 281 h 1076"/>
                    <a:gd name="connsiteX20" fmla="*/ 168 w 1399"/>
                    <a:gd name="connsiteY20" fmla="*/ 269 h 1076"/>
                    <a:gd name="connsiteX21" fmla="*/ 703 w 1399"/>
                    <a:gd name="connsiteY21" fmla="*/ 1076 h 1076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28 w 1399"/>
                    <a:gd name="connsiteY4" fmla="*/ 52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10 w 1399"/>
                    <a:gd name="connsiteY4" fmla="*/ 93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61 w 1397"/>
                    <a:gd name="connsiteY16" fmla="*/ 286 h 1073"/>
                    <a:gd name="connsiteX17" fmla="*/ 134 w 1397"/>
                    <a:gd name="connsiteY17" fmla="*/ 235 h 1073"/>
                    <a:gd name="connsiteX18" fmla="*/ 107 w 1397"/>
                    <a:gd name="connsiteY18" fmla="*/ 217 h 1073"/>
                    <a:gd name="connsiteX19" fmla="*/ 102 w 1397"/>
                    <a:gd name="connsiteY19" fmla="*/ 197 h 1073"/>
                    <a:gd name="connsiteX20" fmla="*/ 101 w 1397"/>
                    <a:gd name="connsiteY20" fmla="*/ 207 h 1073"/>
                    <a:gd name="connsiteX21" fmla="*/ 183 w 1397"/>
                    <a:gd name="connsiteY21" fmla="*/ 278 h 1073"/>
                    <a:gd name="connsiteX22" fmla="*/ 168 w 1397"/>
                    <a:gd name="connsiteY22" fmla="*/ 266 h 1073"/>
                    <a:gd name="connsiteX23" fmla="*/ 703 w 1397"/>
                    <a:gd name="connsiteY23" fmla="*/ 1073 h 1073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34 w 1397"/>
                    <a:gd name="connsiteY16" fmla="*/ 235 h 1073"/>
                    <a:gd name="connsiteX17" fmla="*/ 107 w 1397"/>
                    <a:gd name="connsiteY17" fmla="*/ 217 h 1073"/>
                    <a:gd name="connsiteX18" fmla="*/ 102 w 1397"/>
                    <a:gd name="connsiteY18" fmla="*/ 197 h 1073"/>
                    <a:gd name="connsiteX19" fmla="*/ 101 w 1397"/>
                    <a:gd name="connsiteY19" fmla="*/ 207 h 1073"/>
                    <a:gd name="connsiteX20" fmla="*/ 183 w 1397"/>
                    <a:gd name="connsiteY20" fmla="*/ 278 h 1073"/>
                    <a:gd name="connsiteX21" fmla="*/ 168 w 1397"/>
                    <a:gd name="connsiteY21" fmla="*/ 266 h 1073"/>
                    <a:gd name="connsiteX22" fmla="*/ 703 w 1397"/>
                    <a:gd name="connsiteY22" fmla="*/ 1073 h 1073"/>
                    <a:gd name="connsiteX0" fmla="*/ 673 w 1397"/>
                    <a:gd name="connsiteY0" fmla="*/ 797 h 797"/>
                    <a:gd name="connsiteX1" fmla="*/ 1292 w 1397"/>
                    <a:gd name="connsiteY1" fmla="*/ 164 h 797"/>
                    <a:gd name="connsiteX2" fmla="*/ 1311 w 1397"/>
                    <a:gd name="connsiteY2" fmla="*/ 120 h 797"/>
                    <a:gd name="connsiteX3" fmla="*/ 1296 w 1397"/>
                    <a:gd name="connsiteY3" fmla="*/ 140 h 797"/>
                    <a:gd name="connsiteX4" fmla="*/ 1314 w 1397"/>
                    <a:gd name="connsiteY4" fmla="*/ 95 h 797"/>
                    <a:gd name="connsiteX5" fmla="*/ 1310 w 1397"/>
                    <a:gd name="connsiteY5" fmla="*/ 92 h 797"/>
                    <a:gd name="connsiteX6" fmla="*/ 1293 w 1397"/>
                    <a:gd name="connsiteY6" fmla="*/ 164 h 797"/>
                    <a:gd name="connsiteX7" fmla="*/ 1245 w 1397"/>
                    <a:gd name="connsiteY7" fmla="*/ 225 h 797"/>
                    <a:gd name="connsiteX8" fmla="*/ 1175 w 1397"/>
                    <a:gd name="connsiteY8" fmla="*/ 295 h 797"/>
                    <a:gd name="connsiteX9" fmla="*/ 1050 w 1397"/>
                    <a:gd name="connsiteY9" fmla="*/ 359 h 797"/>
                    <a:gd name="connsiteX10" fmla="*/ 953 w 1397"/>
                    <a:gd name="connsiteY10" fmla="*/ 400 h 797"/>
                    <a:gd name="connsiteX11" fmla="*/ 815 w 1397"/>
                    <a:gd name="connsiteY11" fmla="*/ 406 h 797"/>
                    <a:gd name="connsiteX12" fmla="*/ 653 w 1397"/>
                    <a:gd name="connsiteY12" fmla="*/ 425 h 797"/>
                    <a:gd name="connsiteX13" fmla="*/ 492 w 1397"/>
                    <a:gd name="connsiteY13" fmla="*/ 396 h 797"/>
                    <a:gd name="connsiteX14" fmla="*/ 375 w 1397"/>
                    <a:gd name="connsiteY14" fmla="*/ 367 h 797"/>
                    <a:gd name="connsiteX15" fmla="*/ 236 w 1397"/>
                    <a:gd name="connsiteY15" fmla="*/ 316 h 797"/>
                    <a:gd name="connsiteX16" fmla="*/ 134 w 1397"/>
                    <a:gd name="connsiteY16" fmla="*/ 235 h 797"/>
                    <a:gd name="connsiteX17" fmla="*/ 107 w 1397"/>
                    <a:gd name="connsiteY17" fmla="*/ 217 h 797"/>
                    <a:gd name="connsiteX18" fmla="*/ 102 w 1397"/>
                    <a:gd name="connsiteY18" fmla="*/ 197 h 797"/>
                    <a:gd name="connsiteX19" fmla="*/ 101 w 1397"/>
                    <a:gd name="connsiteY19" fmla="*/ 207 h 797"/>
                    <a:gd name="connsiteX20" fmla="*/ 183 w 1397"/>
                    <a:gd name="connsiteY20" fmla="*/ 278 h 797"/>
                    <a:gd name="connsiteX21" fmla="*/ 168 w 1397"/>
                    <a:gd name="connsiteY21" fmla="*/ 266 h 797"/>
                    <a:gd name="connsiteX22" fmla="*/ 673 w 1397"/>
                    <a:gd name="connsiteY22" fmla="*/ 797 h 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97" h="797">
                      <a:moveTo>
                        <a:pt x="673" y="797"/>
                      </a:moveTo>
                      <a:lnTo>
                        <a:pt x="1292" y="164"/>
                      </a:lnTo>
                      <a:cubicBezTo>
                        <a:pt x="1397" y="0"/>
                        <a:pt x="1310" y="124"/>
                        <a:pt x="1311" y="120"/>
                      </a:cubicBezTo>
                      <a:cubicBezTo>
                        <a:pt x="1312" y="116"/>
                        <a:pt x="1296" y="144"/>
                        <a:pt x="1296" y="140"/>
                      </a:cubicBezTo>
                      <a:cubicBezTo>
                        <a:pt x="1296" y="136"/>
                        <a:pt x="1312" y="103"/>
                        <a:pt x="1314" y="95"/>
                      </a:cubicBezTo>
                      <a:cubicBezTo>
                        <a:pt x="1316" y="87"/>
                        <a:pt x="1313" y="81"/>
                        <a:pt x="1310" y="92"/>
                      </a:cubicBezTo>
                      <a:cubicBezTo>
                        <a:pt x="1307" y="103"/>
                        <a:pt x="1304" y="142"/>
                        <a:pt x="1293" y="164"/>
                      </a:cubicBezTo>
                      <a:cubicBezTo>
                        <a:pt x="1282" y="186"/>
                        <a:pt x="1265" y="203"/>
                        <a:pt x="1245" y="225"/>
                      </a:cubicBezTo>
                      <a:cubicBezTo>
                        <a:pt x="1225" y="247"/>
                        <a:pt x="1207" y="273"/>
                        <a:pt x="1175" y="295"/>
                      </a:cubicBezTo>
                      <a:cubicBezTo>
                        <a:pt x="1143" y="317"/>
                        <a:pt x="1087" y="342"/>
                        <a:pt x="1050" y="359"/>
                      </a:cubicBezTo>
                      <a:cubicBezTo>
                        <a:pt x="1013" y="377"/>
                        <a:pt x="992" y="392"/>
                        <a:pt x="953" y="400"/>
                      </a:cubicBezTo>
                      <a:cubicBezTo>
                        <a:pt x="914" y="408"/>
                        <a:pt x="866" y="405"/>
                        <a:pt x="815" y="406"/>
                      </a:cubicBezTo>
                      <a:lnTo>
                        <a:pt x="653" y="425"/>
                      </a:lnTo>
                      <a:cubicBezTo>
                        <a:pt x="601" y="431"/>
                        <a:pt x="536" y="396"/>
                        <a:pt x="492" y="396"/>
                      </a:cubicBezTo>
                      <a:cubicBezTo>
                        <a:pt x="474" y="399"/>
                        <a:pt x="418" y="380"/>
                        <a:pt x="375" y="367"/>
                      </a:cubicBezTo>
                      <a:cubicBezTo>
                        <a:pt x="356" y="364"/>
                        <a:pt x="272" y="329"/>
                        <a:pt x="236" y="316"/>
                      </a:cubicBezTo>
                      <a:cubicBezTo>
                        <a:pt x="196" y="294"/>
                        <a:pt x="156" y="252"/>
                        <a:pt x="134" y="235"/>
                      </a:cubicBezTo>
                      <a:cubicBezTo>
                        <a:pt x="113" y="219"/>
                        <a:pt x="112" y="223"/>
                        <a:pt x="107" y="217"/>
                      </a:cubicBezTo>
                      <a:cubicBezTo>
                        <a:pt x="102" y="211"/>
                        <a:pt x="102" y="203"/>
                        <a:pt x="102" y="197"/>
                      </a:cubicBezTo>
                      <a:cubicBezTo>
                        <a:pt x="103" y="191"/>
                        <a:pt x="0" y="68"/>
                        <a:pt x="101" y="207"/>
                      </a:cubicBezTo>
                      <a:cubicBezTo>
                        <a:pt x="120" y="235"/>
                        <a:pt x="164" y="250"/>
                        <a:pt x="183" y="278"/>
                      </a:cubicBezTo>
                      <a:cubicBezTo>
                        <a:pt x="182" y="281"/>
                        <a:pt x="169" y="263"/>
                        <a:pt x="168" y="266"/>
                      </a:cubicBezTo>
                      <a:lnTo>
                        <a:pt x="673" y="7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  <p:grpSp>
        <p:nvGrpSpPr>
          <p:cNvPr id="61" name="Gruppieren 60"/>
          <p:cNvGrpSpPr/>
          <p:nvPr/>
        </p:nvGrpSpPr>
        <p:grpSpPr>
          <a:xfrm rot="15779982">
            <a:off x="7719509" y="932343"/>
            <a:ext cx="606906" cy="888366"/>
            <a:chOff x="3241120" y="4138547"/>
            <a:chExt cx="1517263" cy="2220913"/>
          </a:xfrm>
        </p:grpSpPr>
        <p:sp>
          <p:nvSpPr>
            <p:cNvPr id="62" name="Line 47"/>
            <p:cNvSpPr>
              <a:spLocks noChangeShapeType="1"/>
            </p:cNvSpPr>
            <p:nvPr/>
          </p:nvSpPr>
          <p:spPr bwMode="auto">
            <a:xfrm rot="5188966" flipV="1">
              <a:off x="3869718" y="4580884"/>
              <a:ext cx="300317" cy="147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3" name="Oval 48"/>
            <p:cNvSpPr>
              <a:spLocks noChangeArrowheads="1"/>
            </p:cNvSpPr>
            <p:nvPr/>
          </p:nvSpPr>
          <p:spPr bwMode="auto">
            <a:xfrm rot="6285468">
              <a:off x="3396937" y="4917862"/>
              <a:ext cx="871537" cy="658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64" name="Gruppieren 62"/>
            <p:cNvGrpSpPr/>
            <p:nvPr/>
          </p:nvGrpSpPr>
          <p:grpSpPr>
            <a:xfrm>
              <a:off x="3241157" y="4138549"/>
              <a:ext cx="1278682" cy="2220913"/>
              <a:chOff x="2791365" y="3696696"/>
              <a:chExt cx="1278682" cy="2220913"/>
            </a:xfrm>
          </p:grpSpPr>
          <p:sp>
            <p:nvSpPr>
              <p:cNvPr id="65" name="Oval 63"/>
              <p:cNvSpPr>
                <a:spLocks noChangeArrowheads="1"/>
              </p:cNvSpPr>
              <p:nvPr/>
            </p:nvSpPr>
            <p:spPr bwMode="auto">
              <a:xfrm rot="5400000">
                <a:off x="2645096" y="4349171"/>
                <a:ext cx="2005013" cy="844889"/>
              </a:xfrm>
              <a:prstGeom prst="ellipse">
                <a:avLst/>
              </a:prstGeom>
              <a:gradFill rotWithShape="1">
                <a:gsLst>
                  <a:gs pos="0">
                    <a:srgbClr val="FF3300">
                      <a:gamma/>
                      <a:shade val="46275"/>
                      <a:invGamma/>
                      <a:alpha val="38000"/>
                    </a:srgbClr>
                  </a:gs>
                  <a:gs pos="100000">
                    <a:srgbClr val="FF3300">
                      <a:alpha val="17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grpSp>
            <p:nvGrpSpPr>
              <p:cNvPr id="66" name="Group 64"/>
              <p:cNvGrpSpPr>
                <a:grpSpLocks/>
              </p:cNvGrpSpPr>
              <p:nvPr/>
            </p:nvGrpSpPr>
            <p:grpSpPr bwMode="auto">
              <a:xfrm rot="5400000">
                <a:off x="2148565" y="4339496"/>
                <a:ext cx="2220913" cy="935313"/>
                <a:chOff x="3582" y="2913"/>
                <a:chExt cx="1399" cy="797"/>
              </a:xfrm>
            </p:grpSpPr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9" name="Freeform 65"/>
                <p:cNvSpPr>
                  <a:spLocks/>
                </p:cNvSpPr>
                <p:nvPr/>
              </p:nvSpPr>
              <p:spPr bwMode="auto">
                <a:xfrm>
                  <a:off x="3584" y="2913"/>
                  <a:ext cx="1397" cy="797"/>
                </a:xfrm>
                <a:custGeom>
                  <a:avLst/>
                  <a:gdLst>
                    <a:gd name="connsiteX0" fmla="*/ 703 w 1454"/>
                    <a:gd name="connsiteY0" fmla="*/ 969 h 969"/>
                    <a:gd name="connsiteX1" fmla="*/ 1349 w 1454"/>
                    <a:gd name="connsiteY1" fmla="*/ 137 h 969"/>
                    <a:gd name="connsiteX2" fmla="*/ 1331 w 1454"/>
                    <a:gd name="connsiteY2" fmla="*/ 158 h 969"/>
                    <a:gd name="connsiteX3" fmla="*/ 1271 w 1454"/>
                    <a:gd name="connsiteY3" fmla="*/ 185 h 969"/>
                    <a:gd name="connsiteX4" fmla="*/ 1175 w 1454"/>
                    <a:gd name="connsiteY4" fmla="*/ 215 h 969"/>
                    <a:gd name="connsiteX5" fmla="*/ 1052 w 1454"/>
                    <a:gd name="connsiteY5" fmla="*/ 236 h 969"/>
                    <a:gd name="connsiteX6" fmla="*/ 947 w 1454"/>
                    <a:gd name="connsiteY6" fmla="*/ 251 h 969"/>
                    <a:gd name="connsiteX7" fmla="*/ 803 w 1454"/>
                    <a:gd name="connsiteY7" fmla="*/ 257 h 969"/>
                    <a:gd name="connsiteX8" fmla="*/ 638 w 1454"/>
                    <a:gd name="connsiteY8" fmla="*/ 260 h 969"/>
                    <a:gd name="connsiteX9" fmla="*/ 494 w 1454"/>
                    <a:gd name="connsiteY9" fmla="*/ 251 h 969"/>
                    <a:gd name="connsiteX10" fmla="*/ 353 w 1454"/>
                    <a:gd name="connsiteY10" fmla="*/ 233 h 969"/>
                    <a:gd name="connsiteX11" fmla="*/ 236 w 1454"/>
                    <a:gd name="connsiteY11" fmla="*/ 212 h 969"/>
                    <a:gd name="connsiteX12" fmla="*/ 161 w 1454"/>
                    <a:gd name="connsiteY12" fmla="*/ 182 h 969"/>
                    <a:gd name="connsiteX13" fmla="*/ 110 w 1454"/>
                    <a:gd name="connsiteY13" fmla="*/ 155 h 969"/>
                    <a:gd name="connsiteX14" fmla="*/ 98 w 1454"/>
                    <a:gd name="connsiteY14" fmla="*/ 137 h 969"/>
                    <a:gd name="connsiteX15" fmla="*/ 101 w 1454"/>
                    <a:gd name="connsiteY15" fmla="*/ 139 h 969"/>
                    <a:gd name="connsiteX16" fmla="*/ 703 w 1454"/>
                    <a:gd name="connsiteY16" fmla="*/ 969 h 969"/>
                    <a:gd name="connsiteX0" fmla="*/ 652 w 1403"/>
                    <a:gd name="connsiteY0" fmla="*/ 989 h 989"/>
                    <a:gd name="connsiteX1" fmla="*/ 1298 w 1403"/>
                    <a:gd name="connsiteY1" fmla="*/ 157 h 989"/>
                    <a:gd name="connsiteX2" fmla="*/ 1280 w 1403"/>
                    <a:gd name="connsiteY2" fmla="*/ 178 h 989"/>
                    <a:gd name="connsiteX3" fmla="*/ 1220 w 1403"/>
                    <a:gd name="connsiteY3" fmla="*/ 205 h 989"/>
                    <a:gd name="connsiteX4" fmla="*/ 1124 w 1403"/>
                    <a:gd name="connsiteY4" fmla="*/ 235 h 989"/>
                    <a:gd name="connsiteX5" fmla="*/ 1001 w 1403"/>
                    <a:gd name="connsiteY5" fmla="*/ 256 h 989"/>
                    <a:gd name="connsiteX6" fmla="*/ 896 w 1403"/>
                    <a:gd name="connsiteY6" fmla="*/ 271 h 989"/>
                    <a:gd name="connsiteX7" fmla="*/ 752 w 1403"/>
                    <a:gd name="connsiteY7" fmla="*/ 277 h 989"/>
                    <a:gd name="connsiteX8" fmla="*/ 587 w 1403"/>
                    <a:gd name="connsiteY8" fmla="*/ 280 h 989"/>
                    <a:gd name="connsiteX9" fmla="*/ 443 w 1403"/>
                    <a:gd name="connsiteY9" fmla="*/ 271 h 989"/>
                    <a:gd name="connsiteX10" fmla="*/ 302 w 1403"/>
                    <a:gd name="connsiteY10" fmla="*/ 253 h 989"/>
                    <a:gd name="connsiteX11" fmla="*/ 185 w 1403"/>
                    <a:gd name="connsiteY11" fmla="*/ 232 h 989"/>
                    <a:gd name="connsiteX12" fmla="*/ 110 w 1403"/>
                    <a:gd name="connsiteY12" fmla="*/ 202 h 989"/>
                    <a:gd name="connsiteX13" fmla="*/ 59 w 1403"/>
                    <a:gd name="connsiteY13" fmla="*/ 175 h 989"/>
                    <a:gd name="connsiteX14" fmla="*/ 47 w 1403"/>
                    <a:gd name="connsiteY14" fmla="*/ 157 h 989"/>
                    <a:gd name="connsiteX15" fmla="*/ 50 w 1403"/>
                    <a:gd name="connsiteY15" fmla="*/ 159 h 989"/>
                    <a:gd name="connsiteX16" fmla="*/ 652 w 1403"/>
                    <a:gd name="connsiteY16" fmla="*/ 989 h 989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59 w 1403"/>
                    <a:gd name="connsiteY13" fmla="*/ 191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83 w 1403"/>
                    <a:gd name="connsiteY13" fmla="*/ 167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25 h 1025"/>
                    <a:gd name="connsiteX1" fmla="*/ 1298 w 1403"/>
                    <a:gd name="connsiteY1" fmla="*/ 193 h 1025"/>
                    <a:gd name="connsiteX2" fmla="*/ 1280 w 1403"/>
                    <a:gd name="connsiteY2" fmla="*/ 214 h 1025"/>
                    <a:gd name="connsiteX3" fmla="*/ 1220 w 1403"/>
                    <a:gd name="connsiteY3" fmla="*/ 241 h 1025"/>
                    <a:gd name="connsiteX4" fmla="*/ 1124 w 1403"/>
                    <a:gd name="connsiteY4" fmla="*/ 271 h 1025"/>
                    <a:gd name="connsiteX5" fmla="*/ 1001 w 1403"/>
                    <a:gd name="connsiteY5" fmla="*/ 292 h 1025"/>
                    <a:gd name="connsiteX6" fmla="*/ 896 w 1403"/>
                    <a:gd name="connsiteY6" fmla="*/ 307 h 1025"/>
                    <a:gd name="connsiteX7" fmla="*/ 752 w 1403"/>
                    <a:gd name="connsiteY7" fmla="*/ 313 h 1025"/>
                    <a:gd name="connsiteX8" fmla="*/ 587 w 1403"/>
                    <a:gd name="connsiteY8" fmla="*/ 316 h 1025"/>
                    <a:gd name="connsiteX9" fmla="*/ 443 w 1403"/>
                    <a:gd name="connsiteY9" fmla="*/ 307 h 1025"/>
                    <a:gd name="connsiteX10" fmla="*/ 302 w 1403"/>
                    <a:gd name="connsiteY10" fmla="*/ 289 h 1025"/>
                    <a:gd name="connsiteX11" fmla="*/ 185 w 1403"/>
                    <a:gd name="connsiteY11" fmla="*/ 268 h 1025"/>
                    <a:gd name="connsiteX12" fmla="*/ 110 w 1403"/>
                    <a:gd name="connsiteY12" fmla="*/ 238 h 1025"/>
                    <a:gd name="connsiteX13" fmla="*/ 83 w 1403"/>
                    <a:gd name="connsiteY13" fmla="*/ 187 h 1025"/>
                    <a:gd name="connsiteX14" fmla="*/ 47 w 1403"/>
                    <a:gd name="connsiteY14" fmla="*/ 193 h 1025"/>
                    <a:gd name="connsiteX15" fmla="*/ 50 w 1403"/>
                    <a:gd name="connsiteY15" fmla="*/ 159 h 1025"/>
                    <a:gd name="connsiteX16" fmla="*/ 652 w 1403"/>
                    <a:gd name="connsiteY16" fmla="*/ 1025 h 102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98 w 1454"/>
                    <a:gd name="connsiteY14" fmla="*/ 173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703 w 1454"/>
                    <a:gd name="connsiteY18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354 w 1454"/>
                    <a:gd name="connsiteY11" fmla="*/ 291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54 w 1454"/>
                    <a:gd name="connsiteY12" fmla="*/ 291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354 w 1454"/>
                    <a:gd name="connsiteY13" fmla="*/ 291 h 1005"/>
                    <a:gd name="connsiteX14" fmla="*/ 236 w 1454"/>
                    <a:gd name="connsiteY14" fmla="*/ 248 h 1005"/>
                    <a:gd name="connsiteX15" fmla="*/ 161 w 1454"/>
                    <a:gd name="connsiteY15" fmla="*/ 218 h 1005"/>
                    <a:gd name="connsiteX16" fmla="*/ 134 w 1454"/>
                    <a:gd name="connsiteY16" fmla="*/ 167 h 1005"/>
                    <a:gd name="connsiteX17" fmla="*/ 107 w 1454"/>
                    <a:gd name="connsiteY17" fmla="*/ 149 h 1005"/>
                    <a:gd name="connsiteX18" fmla="*/ 102 w 1454"/>
                    <a:gd name="connsiteY18" fmla="*/ 129 h 1005"/>
                    <a:gd name="connsiteX19" fmla="*/ 101 w 1454"/>
                    <a:gd name="connsiteY19" fmla="*/ 139 h 1005"/>
                    <a:gd name="connsiteX20" fmla="*/ 183 w 1454"/>
                    <a:gd name="connsiteY20" fmla="*/ 210 h 1005"/>
                    <a:gd name="connsiteX21" fmla="*/ 168 w 1454"/>
                    <a:gd name="connsiteY21" fmla="*/ 198 h 1005"/>
                    <a:gd name="connsiteX22" fmla="*/ 703 w 1454"/>
                    <a:gd name="connsiteY22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86 w 1454"/>
                    <a:gd name="connsiteY10" fmla="*/ 283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0 w 1454"/>
                    <a:gd name="connsiteY5" fmla="*/ 291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93 w 1454"/>
                    <a:gd name="connsiteY4" fmla="*/ 96 h 1005"/>
                    <a:gd name="connsiteX5" fmla="*/ 1245 w 1454"/>
                    <a:gd name="connsiteY5" fmla="*/ 157 h 1005"/>
                    <a:gd name="connsiteX6" fmla="*/ 1175 w 1454"/>
                    <a:gd name="connsiteY6" fmla="*/ 227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93 w 1454"/>
                    <a:gd name="connsiteY3" fmla="*/ 96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35 h 1035"/>
                    <a:gd name="connsiteX1" fmla="*/ 1349 w 1454"/>
                    <a:gd name="connsiteY1" fmla="*/ 203 h 1035"/>
                    <a:gd name="connsiteX2" fmla="*/ 1328 w 1454"/>
                    <a:gd name="connsiteY2" fmla="*/ 13 h 1035"/>
                    <a:gd name="connsiteX3" fmla="*/ 1293 w 1454"/>
                    <a:gd name="connsiteY3" fmla="*/ 126 h 1035"/>
                    <a:gd name="connsiteX4" fmla="*/ 1245 w 1454"/>
                    <a:gd name="connsiteY4" fmla="*/ 187 h 1035"/>
                    <a:gd name="connsiteX5" fmla="*/ 1175 w 1454"/>
                    <a:gd name="connsiteY5" fmla="*/ 257 h 1035"/>
                    <a:gd name="connsiteX6" fmla="*/ 1050 w 1454"/>
                    <a:gd name="connsiteY6" fmla="*/ 321 h 1035"/>
                    <a:gd name="connsiteX7" fmla="*/ 953 w 1454"/>
                    <a:gd name="connsiteY7" fmla="*/ 362 h 1035"/>
                    <a:gd name="connsiteX8" fmla="*/ 815 w 1454"/>
                    <a:gd name="connsiteY8" fmla="*/ 368 h 1035"/>
                    <a:gd name="connsiteX9" fmla="*/ 653 w 1454"/>
                    <a:gd name="connsiteY9" fmla="*/ 387 h 1035"/>
                    <a:gd name="connsiteX10" fmla="*/ 492 w 1454"/>
                    <a:gd name="connsiteY10" fmla="*/ 358 h 1035"/>
                    <a:gd name="connsiteX11" fmla="*/ 375 w 1454"/>
                    <a:gd name="connsiteY11" fmla="*/ 329 h 1035"/>
                    <a:gd name="connsiteX12" fmla="*/ 236 w 1454"/>
                    <a:gd name="connsiteY12" fmla="*/ 278 h 1035"/>
                    <a:gd name="connsiteX13" fmla="*/ 161 w 1454"/>
                    <a:gd name="connsiteY13" fmla="*/ 248 h 1035"/>
                    <a:gd name="connsiteX14" fmla="*/ 134 w 1454"/>
                    <a:gd name="connsiteY14" fmla="*/ 197 h 1035"/>
                    <a:gd name="connsiteX15" fmla="*/ 107 w 1454"/>
                    <a:gd name="connsiteY15" fmla="*/ 179 h 1035"/>
                    <a:gd name="connsiteX16" fmla="*/ 102 w 1454"/>
                    <a:gd name="connsiteY16" fmla="*/ 159 h 1035"/>
                    <a:gd name="connsiteX17" fmla="*/ 101 w 1454"/>
                    <a:gd name="connsiteY17" fmla="*/ 169 h 1035"/>
                    <a:gd name="connsiteX18" fmla="*/ 183 w 1454"/>
                    <a:gd name="connsiteY18" fmla="*/ 240 h 1035"/>
                    <a:gd name="connsiteX19" fmla="*/ 168 w 1454"/>
                    <a:gd name="connsiteY19" fmla="*/ 228 h 1035"/>
                    <a:gd name="connsiteX20" fmla="*/ 703 w 1454"/>
                    <a:gd name="connsiteY20" fmla="*/ 1035 h 1035"/>
                    <a:gd name="connsiteX0" fmla="*/ 703 w 1397"/>
                    <a:gd name="connsiteY0" fmla="*/ 1044 h 1044"/>
                    <a:gd name="connsiteX1" fmla="*/ 1292 w 1397"/>
                    <a:gd name="connsiteY1" fmla="*/ 135 h 1044"/>
                    <a:gd name="connsiteX2" fmla="*/ 1328 w 1397"/>
                    <a:gd name="connsiteY2" fmla="*/ 22 h 1044"/>
                    <a:gd name="connsiteX3" fmla="*/ 1293 w 1397"/>
                    <a:gd name="connsiteY3" fmla="*/ 135 h 1044"/>
                    <a:gd name="connsiteX4" fmla="*/ 1245 w 1397"/>
                    <a:gd name="connsiteY4" fmla="*/ 196 h 1044"/>
                    <a:gd name="connsiteX5" fmla="*/ 1175 w 1397"/>
                    <a:gd name="connsiteY5" fmla="*/ 266 h 1044"/>
                    <a:gd name="connsiteX6" fmla="*/ 1050 w 1397"/>
                    <a:gd name="connsiteY6" fmla="*/ 330 h 1044"/>
                    <a:gd name="connsiteX7" fmla="*/ 953 w 1397"/>
                    <a:gd name="connsiteY7" fmla="*/ 371 h 1044"/>
                    <a:gd name="connsiteX8" fmla="*/ 815 w 1397"/>
                    <a:gd name="connsiteY8" fmla="*/ 377 h 1044"/>
                    <a:gd name="connsiteX9" fmla="*/ 653 w 1397"/>
                    <a:gd name="connsiteY9" fmla="*/ 396 h 1044"/>
                    <a:gd name="connsiteX10" fmla="*/ 492 w 1397"/>
                    <a:gd name="connsiteY10" fmla="*/ 367 h 1044"/>
                    <a:gd name="connsiteX11" fmla="*/ 375 w 1397"/>
                    <a:gd name="connsiteY11" fmla="*/ 338 h 1044"/>
                    <a:gd name="connsiteX12" fmla="*/ 236 w 1397"/>
                    <a:gd name="connsiteY12" fmla="*/ 287 h 1044"/>
                    <a:gd name="connsiteX13" fmla="*/ 161 w 1397"/>
                    <a:gd name="connsiteY13" fmla="*/ 257 h 1044"/>
                    <a:gd name="connsiteX14" fmla="*/ 134 w 1397"/>
                    <a:gd name="connsiteY14" fmla="*/ 206 h 1044"/>
                    <a:gd name="connsiteX15" fmla="*/ 107 w 1397"/>
                    <a:gd name="connsiteY15" fmla="*/ 188 h 1044"/>
                    <a:gd name="connsiteX16" fmla="*/ 102 w 1397"/>
                    <a:gd name="connsiteY16" fmla="*/ 168 h 1044"/>
                    <a:gd name="connsiteX17" fmla="*/ 101 w 1397"/>
                    <a:gd name="connsiteY17" fmla="*/ 178 h 1044"/>
                    <a:gd name="connsiteX18" fmla="*/ 183 w 1397"/>
                    <a:gd name="connsiteY18" fmla="*/ 249 h 1044"/>
                    <a:gd name="connsiteX19" fmla="*/ 168 w 1397"/>
                    <a:gd name="connsiteY19" fmla="*/ 237 h 1044"/>
                    <a:gd name="connsiteX20" fmla="*/ 703 w 1397"/>
                    <a:gd name="connsiteY20" fmla="*/ 1044 h 1044"/>
                    <a:gd name="connsiteX0" fmla="*/ 703 w 1399"/>
                    <a:gd name="connsiteY0" fmla="*/ 1076 h 1076"/>
                    <a:gd name="connsiteX1" fmla="*/ 1292 w 1399"/>
                    <a:gd name="connsiteY1" fmla="*/ 167 h 1076"/>
                    <a:gd name="connsiteX2" fmla="*/ 1314 w 1399"/>
                    <a:gd name="connsiteY2" fmla="*/ 98 h 1076"/>
                    <a:gd name="connsiteX3" fmla="*/ 1328 w 1399"/>
                    <a:gd name="connsiteY3" fmla="*/ 54 h 1076"/>
                    <a:gd name="connsiteX4" fmla="*/ 1293 w 1399"/>
                    <a:gd name="connsiteY4" fmla="*/ 167 h 1076"/>
                    <a:gd name="connsiteX5" fmla="*/ 1245 w 1399"/>
                    <a:gd name="connsiteY5" fmla="*/ 228 h 1076"/>
                    <a:gd name="connsiteX6" fmla="*/ 1175 w 1399"/>
                    <a:gd name="connsiteY6" fmla="*/ 298 h 1076"/>
                    <a:gd name="connsiteX7" fmla="*/ 1050 w 1399"/>
                    <a:gd name="connsiteY7" fmla="*/ 362 h 1076"/>
                    <a:gd name="connsiteX8" fmla="*/ 953 w 1399"/>
                    <a:gd name="connsiteY8" fmla="*/ 403 h 1076"/>
                    <a:gd name="connsiteX9" fmla="*/ 815 w 1399"/>
                    <a:gd name="connsiteY9" fmla="*/ 409 h 1076"/>
                    <a:gd name="connsiteX10" fmla="*/ 653 w 1399"/>
                    <a:gd name="connsiteY10" fmla="*/ 428 h 1076"/>
                    <a:gd name="connsiteX11" fmla="*/ 492 w 1399"/>
                    <a:gd name="connsiteY11" fmla="*/ 399 h 1076"/>
                    <a:gd name="connsiteX12" fmla="*/ 375 w 1399"/>
                    <a:gd name="connsiteY12" fmla="*/ 370 h 1076"/>
                    <a:gd name="connsiteX13" fmla="*/ 236 w 1399"/>
                    <a:gd name="connsiteY13" fmla="*/ 319 h 1076"/>
                    <a:gd name="connsiteX14" fmla="*/ 161 w 1399"/>
                    <a:gd name="connsiteY14" fmla="*/ 289 h 1076"/>
                    <a:gd name="connsiteX15" fmla="*/ 134 w 1399"/>
                    <a:gd name="connsiteY15" fmla="*/ 238 h 1076"/>
                    <a:gd name="connsiteX16" fmla="*/ 107 w 1399"/>
                    <a:gd name="connsiteY16" fmla="*/ 220 h 1076"/>
                    <a:gd name="connsiteX17" fmla="*/ 102 w 1399"/>
                    <a:gd name="connsiteY17" fmla="*/ 200 h 1076"/>
                    <a:gd name="connsiteX18" fmla="*/ 101 w 1399"/>
                    <a:gd name="connsiteY18" fmla="*/ 210 h 1076"/>
                    <a:gd name="connsiteX19" fmla="*/ 183 w 1399"/>
                    <a:gd name="connsiteY19" fmla="*/ 281 h 1076"/>
                    <a:gd name="connsiteX20" fmla="*/ 168 w 1399"/>
                    <a:gd name="connsiteY20" fmla="*/ 269 h 1076"/>
                    <a:gd name="connsiteX21" fmla="*/ 703 w 1399"/>
                    <a:gd name="connsiteY21" fmla="*/ 1076 h 1076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28 w 1399"/>
                    <a:gd name="connsiteY4" fmla="*/ 52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10 w 1399"/>
                    <a:gd name="connsiteY4" fmla="*/ 93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61 w 1397"/>
                    <a:gd name="connsiteY16" fmla="*/ 286 h 1073"/>
                    <a:gd name="connsiteX17" fmla="*/ 134 w 1397"/>
                    <a:gd name="connsiteY17" fmla="*/ 235 h 1073"/>
                    <a:gd name="connsiteX18" fmla="*/ 107 w 1397"/>
                    <a:gd name="connsiteY18" fmla="*/ 217 h 1073"/>
                    <a:gd name="connsiteX19" fmla="*/ 102 w 1397"/>
                    <a:gd name="connsiteY19" fmla="*/ 197 h 1073"/>
                    <a:gd name="connsiteX20" fmla="*/ 101 w 1397"/>
                    <a:gd name="connsiteY20" fmla="*/ 207 h 1073"/>
                    <a:gd name="connsiteX21" fmla="*/ 183 w 1397"/>
                    <a:gd name="connsiteY21" fmla="*/ 278 h 1073"/>
                    <a:gd name="connsiteX22" fmla="*/ 168 w 1397"/>
                    <a:gd name="connsiteY22" fmla="*/ 266 h 1073"/>
                    <a:gd name="connsiteX23" fmla="*/ 703 w 1397"/>
                    <a:gd name="connsiteY23" fmla="*/ 1073 h 1073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34 w 1397"/>
                    <a:gd name="connsiteY16" fmla="*/ 235 h 1073"/>
                    <a:gd name="connsiteX17" fmla="*/ 107 w 1397"/>
                    <a:gd name="connsiteY17" fmla="*/ 217 h 1073"/>
                    <a:gd name="connsiteX18" fmla="*/ 102 w 1397"/>
                    <a:gd name="connsiteY18" fmla="*/ 197 h 1073"/>
                    <a:gd name="connsiteX19" fmla="*/ 101 w 1397"/>
                    <a:gd name="connsiteY19" fmla="*/ 207 h 1073"/>
                    <a:gd name="connsiteX20" fmla="*/ 183 w 1397"/>
                    <a:gd name="connsiteY20" fmla="*/ 278 h 1073"/>
                    <a:gd name="connsiteX21" fmla="*/ 168 w 1397"/>
                    <a:gd name="connsiteY21" fmla="*/ 266 h 1073"/>
                    <a:gd name="connsiteX22" fmla="*/ 703 w 1397"/>
                    <a:gd name="connsiteY22" fmla="*/ 1073 h 1073"/>
                    <a:gd name="connsiteX0" fmla="*/ 673 w 1397"/>
                    <a:gd name="connsiteY0" fmla="*/ 797 h 797"/>
                    <a:gd name="connsiteX1" fmla="*/ 1292 w 1397"/>
                    <a:gd name="connsiteY1" fmla="*/ 164 h 797"/>
                    <a:gd name="connsiteX2" fmla="*/ 1311 w 1397"/>
                    <a:gd name="connsiteY2" fmla="*/ 120 h 797"/>
                    <a:gd name="connsiteX3" fmla="*/ 1296 w 1397"/>
                    <a:gd name="connsiteY3" fmla="*/ 140 h 797"/>
                    <a:gd name="connsiteX4" fmla="*/ 1314 w 1397"/>
                    <a:gd name="connsiteY4" fmla="*/ 95 h 797"/>
                    <a:gd name="connsiteX5" fmla="*/ 1310 w 1397"/>
                    <a:gd name="connsiteY5" fmla="*/ 92 h 797"/>
                    <a:gd name="connsiteX6" fmla="*/ 1293 w 1397"/>
                    <a:gd name="connsiteY6" fmla="*/ 164 h 797"/>
                    <a:gd name="connsiteX7" fmla="*/ 1245 w 1397"/>
                    <a:gd name="connsiteY7" fmla="*/ 225 h 797"/>
                    <a:gd name="connsiteX8" fmla="*/ 1175 w 1397"/>
                    <a:gd name="connsiteY8" fmla="*/ 295 h 797"/>
                    <a:gd name="connsiteX9" fmla="*/ 1050 w 1397"/>
                    <a:gd name="connsiteY9" fmla="*/ 359 h 797"/>
                    <a:gd name="connsiteX10" fmla="*/ 953 w 1397"/>
                    <a:gd name="connsiteY10" fmla="*/ 400 h 797"/>
                    <a:gd name="connsiteX11" fmla="*/ 815 w 1397"/>
                    <a:gd name="connsiteY11" fmla="*/ 406 h 797"/>
                    <a:gd name="connsiteX12" fmla="*/ 653 w 1397"/>
                    <a:gd name="connsiteY12" fmla="*/ 425 h 797"/>
                    <a:gd name="connsiteX13" fmla="*/ 492 w 1397"/>
                    <a:gd name="connsiteY13" fmla="*/ 396 h 797"/>
                    <a:gd name="connsiteX14" fmla="*/ 375 w 1397"/>
                    <a:gd name="connsiteY14" fmla="*/ 367 h 797"/>
                    <a:gd name="connsiteX15" fmla="*/ 236 w 1397"/>
                    <a:gd name="connsiteY15" fmla="*/ 316 h 797"/>
                    <a:gd name="connsiteX16" fmla="*/ 134 w 1397"/>
                    <a:gd name="connsiteY16" fmla="*/ 235 h 797"/>
                    <a:gd name="connsiteX17" fmla="*/ 107 w 1397"/>
                    <a:gd name="connsiteY17" fmla="*/ 217 h 797"/>
                    <a:gd name="connsiteX18" fmla="*/ 102 w 1397"/>
                    <a:gd name="connsiteY18" fmla="*/ 197 h 797"/>
                    <a:gd name="connsiteX19" fmla="*/ 101 w 1397"/>
                    <a:gd name="connsiteY19" fmla="*/ 207 h 797"/>
                    <a:gd name="connsiteX20" fmla="*/ 183 w 1397"/>
                    <a:gd name="connsiteY20" fmla="*/ 278 h 797"/>
                    <a:gd name="connsiteX21" fmla="*/ 168 w 1397"/>
                    <a:gd name="connsiteY21" fmla="*/ 266 h 797"/>
                    <a:gd name="connsiteX22" fmla="*/ 673 w 1397"/>
                    <a:gd name="connsiteY22" fmla="*/ 797 h 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97" h="797">
                      <a:moveTo>
                        <a:pt x="673" y="797"/>
                      </a:moveTo>
                      <a:lnTo>
                        <a:pt x="1292" y="164"/>
                      </a:lnTo>
                      <a:cubicBezTo>
                        <a:pt x="1397" y="0"/>
                        <a:pt x="1310" y="124"/>
                        <a:pt x="1311" y="120"/>
                      </a:cubicBezTo>
                      <a:cubicBezTo>
                        <a:pt x="1312" y="116"/>
                        <a:pt x="1296" y="144"/>
                        <a:pt x="1296" y="140"/>
                      </a:cubicBezTo>
                      <a:cubicBezTo>
                        <a:pt x="1296" y="136"/>
                        <a:pt x="1312" y="103"/>
                        <a:pt x="1314" y="95"/>
                      </a:cubicBezTo>
                      <a:cubicBezTo>
                        <a:pt x="1316" y="87"/>
                        <a:pt x="1313" y="81"/>
                        <a:pt x="1310" y="92"/>
                      </a:cubicBezTo>
                      <a:cubicBezTo>
                        <a:pt x="1307" y="103"/>
                        <a:pt x="1304" y="142"/>
                        <a:pt x="1293" y="164"/>
                      </a:cubicBezTo>
                      <a:cubicBezTo>
                        <a:pt x="1282" y="186"/>
                        <a:pt x="1265" y="203"/>
                        <a:pt x="1245" y="225"/>
                      </a:cubicBezTo>
                      <a:cubicBezTo>
                        <a:pt x="1225" y="247"/>
                        <a:pt x="1207" y="273"/>
                        <a:pt x="1175" y="295"/>
                      </a:cubicBezTo>
                      <a:cubicBezTo>
                        <a:pt x="1143" y="317"/>
                        <a:pt x="1087" y="342"/>
                        <a:pt x="1050" y="359"/>
                      </a:cubicBezTo>
                      <a:cubicBezTo>
                        <a:pt x="1013" y="377"/>
                        <a:pt x="992" y="392"/>
                        <a:pt x="953" y="400"/>
                      </a:cubicBezTo>
                      <a:cubicBezTo>
                        <a:pt x="914" y="408"/>
                        <a:pt x="866" y="405"/>
                        <a:pt x="815" y="406"/>
                      </a:cubicBezTo>
                      <a:lnTo>
                        <a:pt x="653" y="425"/>
                      </a:lnTo>
                      <a:cubicBezTo>
                        <a:pt x="601" y="431"/>
                        <a:pt x="536" y="396"/>
                        <a:pt x="492" y="396"/>
                      </a:cubicBezTo>
                      <a:cubicBezTo>
                        <a:pt x="474" y="399"/>
                        <a:pt x="418" y="380"/>
                        <a:pt x="375" y="367"/>
                      </a:cubicBezTo>
                      <a:cubicBezTo>
                        <a:pt x="356" y="364"/>
                        <a:pt x="272" y="329"/>
                        <a:pt x="236" y="316"/>
                      </a:cubicBezTo>
                      <a:cubicBezTo>
                        <a:pt x="196" y="294"/>
                        <a:pt x="156" y="252"/>
                        <a:pt x="134" y="235"/>
                      </a:cubicBezTo>
                      <a:cubicBezTo>
                        <a:pt x="113" y="219"/>
                        <a:pt x="112" y="223"/>
                        <a:pt x="107" y="217"/>
                      </a:cubicBezTo>
                      <a:cubicBezTo>
                        <a:pt x="102" y="211"/>
                        <a:pt x="102" y="203"/>
                        <a:pt x="102" y="197"/>
                      </a:cubicBezTo>
                      <a:cubicBezTo>
                        <a:pt x="103" y="191"/>
                        <a:pt x="0" y="68"/>
                        <a:pt x="101" y="207"/>
                      </a:cubicBezTo>
                      <a:cubicBezTo>
                        <a:pt x="120" y="235"/>
                        <a:pt x="164" y="250"/>
                        <a:pt x="183" y="278"/>
                      </a:cubicBezTo>
                      <a:cubicBezTo>
                        <a:pt x="182" y="281"/>
                        <a:pt x="169" y="263"/>
                        <a:pt x="168" y="266"/>
                      </a:cubicBezTo>
                      <a:lnTo>
                        <a:pt x="673" y="7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  <p:grpSp>
        <p:nvGrpSpPr>
          <p:cNvPr id="70" name="Gruppieren 75"/>
          <p:cNvGrpSpPr>
            <a:grpSpLocks/>
          </p:cNvGrpSpPr>
          <p:nvPr/>
        </p:nvGrpSpPr>
        <p:grpSpPr>
          <a:xfrm rot="15585053">
            <a:off x="4664157" y="1007989"/>
            <a:ext cx="606906" cy="888366"/>
            <a:chOff x="3241120" y="4138547"/>
            <a:chExt cx="1517263" cy="2220913"/>
          </a:xfrm>
        </p:grpSpPr>
        <p:sp>
          <p:nvSpPr>
            <p:cNvPr id="71" name="Line 47"/>
            <p:cNvSpPr>
              <a:spLocks noChangeShapeType="1"/>
            </p:cNvSpPr>
            <p:nvPr/>
          </p:nvSpPr>
          <p:spPr bwMode="auto">
            <a:xfrm rot="5188966" flipV="1">
              <a:off x="3869718" y="4580884"/>
              <a:ext cx="300317" cy="147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Oval 48"/>
            <p:cNvSpPr>
              <a:spLocks noChangeArrowheads="1"/>
            </p:cNvSpPr>
            <p:nvPr/>
          </p:nvSpPr>
          <p:spPr bwMode="auto">
            <a:xfrm rot="6285468">
              <a:off x="3396937" y="4917862"/>
              <a:ext cx="871537" cy="658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73" name="Gruppieren 62"/>
            <p:cNvGrpSpPr/>
            <p:nvPr/>
          </p:nvGrpSpPr>
          <p:grpSpPr>
            <a:xfrm>
              <a:off x="3241157" y="4138550"/>
              <a:ext cx="1278682" cy="2220913"/>
              <a:chOff x="2791365" y="3696697"/>
              <a:chExt cx="1278682" cy="2220913"/>
            </a:xfrm>
          </p:grpSpPr>
          <p:sp>
            <p:nvSpPr>
              <p:cNvPr id="74" name="Oval 63"/>
              <p:cNvSpPr>
                <a:spLocks noChangeArrowheads="1"/>
              </p:cNvSpPr>
              <p:nvPr/>
            </p:nvSpPr>
            <p:spPr bwMode="auto">
              <a:xfrm rot="5400000">
                <a:off x="2645096" y="4349171"/>
                <a:ext cx="2005013" cy="844889"/>
              </a:xfrm>
              <a:prstGeom prst="ellipse">
                <a:avLst/>
              </a:prstGeom>
              <a:solidFill>
                <a:srgbClr val="262699">
                  <a:alpha val="3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grpSp>
            <p:nvGrpSpPr>
              <p:cNvPr id="75" name="Group 64"/>
              <p:cNvGrpSpPr>
                <a:grpSpLocks/>
              </p:cNvGrpSpPr>
              <p:nvPr/>
            </p:nvGrpSpPr>
            <p:grpSpPr bwMode="auto">
              <a:xfrm rot="5400000">
                <a:off x="2148565" y="4339497"/>
                <a:ext cx="2220913" cy="935313"/>
                <a:chOff x="3582" y="2913"/>
                <a:chExt cx="1399" cy="797"/>
              </a:xfrm>
            </p:grpSpPr>
            <p:sp>
              <p:nvSpPr>
                <p:cNvPr id="76" name="Rectangle 66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77" name="Rectangle 67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78" name="Freeform 65"/>
                <p:cNvSpPr>
                  <a:spLocks/>
                </p:cNvSpPr>
                <p:nvPr/>
              </p:nvSpPr>
              <p:spPr bwMode="auto">
                <a:xfrm>
                  <a:off x="3584" y="2913"/>
                  <a:ext cx="1397" cy="797"/>
                </a:xfrm>
                <a:custGeom>
                  <a:avLst/>
                  <a:gdLst>
                    <a:gd name="connsiteX0" fmla="*/ 703 w 1454"/>
                    <a:gd name="connsiteY0" fmla="*/ 969 h 969"/>
                    <a:gd name="connsiteX1" fmla="*/ 1349 w 1454"/>
                    <a:gd name="connsiteY1" fmla="*/ 137 h 969"/>
                    <a:gd name="connsiteX2" fmla="*/ 1331 w 1454"/>
                    <a:gd name="connsiteY2" fmla="*/ 158 h 969"/>
                    <a:gd name="connsiteX3" fmla="*/ 1271 w 1454"/>
                    <a:gd name="connsiteY3" fmla="*/ 185 h 969"/>
                    <a:gd name="connsiteX4" fmla="*/ 1175 w 1454"/>
                    <a:gd name="connsiteY4" fmla="*/ 215 h 969"/>
                    <a:gd name="connsiteX5" fmla="*/ 1052 w 1454"/>
                    <a:gd name="connsiteY5" fmla="*/ 236 h 969"/>
                    <a:gd name="connsiteX6" fmla="*/ 947 w 1454"/>
                    <a:gd name="connsiteY6" fmla="*/ 251 h 969"/>
                    <a:gd name="connsiteX7" fmla="*/ 803 w 1454"/>
                    <a:gd name="connsiteY7" fmla="*/ 257 h 969"/>
                    <a:gd name="connsiteX8" fmla="*/ 638 w 1454"/>
                    <a:gd name="connsiteY8" fmla="*/ 260 h 969"/>
                    <a:gd name="connsiteX9" fmla="*/ 494 w 1454"/>
                    <a:gd name="connsiteY9" fmla="*/ 251 h 969"/>
                    <a:gd name="connsiteX10" fmla="*/ 353 w 1454"/>
                    <a:gd name="connsiteY10" fmla="*/ 233 h 969"/>
                    <a:gd name="connsiteX11" fmla="*/ 236 w 1454"/>
                    <a:gd name="connsiteY11" fmla="*/ 212 h 969"/>
                    <a:gd name="connsiteX12" fmla="*/ 161 w 1454"/>
                    <a:gd name="connsiteY12" fmla="*/ 182 h 969"/>
                    <a:gd name="connsiteX13" fmla="*/ 110 w 1454"/>
                    <a:gd name="connsiteY13" fmla="*/ 155 h 969"/>
                    <a:gd name="connsiteX14" fmla="*/ 98 w 1454"/>
                    <a:gd name="connsiteY14" fmla="*/ 137 h 969"/>
                    <a:gd name="connsiteX15" fmla="*/ 101 w 1454"/>
                    <a:gd name="connsiteY15" fmla="*/ 139 h 969"/>
                    <a:gd name="connsiteX16" fmla="*/ 703 w 1454"/>
                    <a:gd name="connsiteY16" fmla="*/ 969 h 969"/>
                    <a:gd name="connsiteX0" fmla="*/ 652 w 1403"/>
                    <a:gd name="connsiteY0" fmla="*/ 989 h 989"/>
                    <a:gd name="connsiteX1" fmla="*/ 1298 w 1403"/>
                    <a:gd name="connsiteY1" fmla="*/ 157 h 989"/>
                    <a:gd name="connsiteX2" fmla="*/ 1280 w 1403"/>
                    <a:gd name="connsiteY2" fmla="*/ 178 h 989"/>
                    <a:gd name="connsiteX3" fmla="*/ 1220 w 1403"/>
                    <a:gd name="connsiteY3" fmla="*/ 205 h 989"/>
                    <a:gd name="connsiteX4" fmla="*/ 1124 w 1403"/>
                    <a:gd name="connsiteY4" fmla="*/ 235 h 989"/>
                    <a:gd name="connsiteX5" fmla="*/ 1001 w 1403"/>
                    <a:gd name="connsiteY5" fmla="*/ 256 h 989"/>
                    <a:gd name="connsiteX6" fmla="*/ 896 w 1403"/>
                    <a:gd name="connsiteY6" fmla="*/ 271 h 989"/>
                    <a:gd name="connsiteX7" fmla="*/ 752 w 1403"/>
                    <a:gd name="connsiteY7" fmla="*/ 277 h 989"/>
                    <a:gd name="connsiteX8" fmla="*/ 587 w 1403"/>
                    <a:gd name="connsiteY8" fmla="*/ 280 h 989"/>
                    <a:gd name="connsiteX9" fmla="*/ 443 w 1403"/>
                    <a:gd name="connsiteY9" fmla="*/ 271 h 989"/>
                    <a:gd name="connsiteX10" fmla="*/ 302 w 1403"/>
                    <a:gd name="connsiteY10" fmla="*/ 253 h 989"/>
                    <a:gd name="connsiteX11" fmla="*/ 185 w 1403"/>
                    <a:gd name="connsiteY11" fmla="*/ 232 h 989"/>
                    <a:gd name="connsiteX12" fmla="*/ 110 w 1403"/>
                    <a:gd name="connsiteY12" fmla="*/ 202 h 989"/>
                    <a:gd name="connsiteX13" fmla="*/ 59 w 1403"/>
                    <a:gd name="connsiteY13" fmla="*/ 175 h 989"/>
                    <a:gd name="connsiteX14" fmla="*/ 47 w 1403"/>
                    <a:gd name="connsiteY14" fmla="*/ 157 h 989"/>
                    <a:gd name="connsiteX15" fmla="*/ 50 w 1403"/>
                    <a:gd name="connsiteY15" fmla="*/ 159 h 989"/>
                    <a:gd name="connsiteX16" fmla="*/ 652 w 1403"/>
                    <a:gd name="connsiteY16" fmla="*/ 989 h 989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59 w 1403"/>
                    <a:gd name="connsiteY13" fmla="*/ 191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83 w 1403"/>
                    <a:gd name="connsiteY13" fmla="*/ 167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25 h 1025"/>
                    <a:gd name="connsiteX1" fmla="*/ 1298 w 1403"/>
                    <a:gd name="connsiteY1" fmla="*/ 193 h 1025"/>
                    <a:gd name="connsiteX2" fmla="*/ 1280 w 1403"/>
                    <a:gd name="connsiteY2" fmla="*/ 214 h 1025"/>
                    <a:gd name="connsiteX3" fmla="*/ 1220 w 1403"/>
                    <a:gd name="connsiteY3" fmla="*/ 241 h 1025"/>
                    <a:gd name="connsiteX4" fmla="*/ 1124 w 1403"/>
                    <a:gd name="connsiteY4" fmla="*/ 271 h 1025"/>
                    <a:gd name="connsiteX5" fmla="*/ 1001 w 1403"/>
                    <a:gd name="connsiteY5" fmla="*/ 292 h 1025"/>
                    <a:gd name="connsiteX6" fmla="*/ 896 w 1403"/>
                    <a:gd name="connsiteY6" fmla="*/ 307 h 1025"/>
                    <a:gd name="connsiteX7" fmla="*/ 752 w 1403"/>
                    <a:gd name="connsiteY7" fmla="*/ 313 h 1025"/>
                    <a:gd name="connsiteX8" fmla="*/ 587 w 1403"/>
                    <a:gd name="connsiteY8" fmla="*/ 316 h 1025"/>
                    <a:gd name="connsiteX9" fmla="*/ 443 w 1403"/>
                    <a:gd name="connsiteY9" fmla="*/ 307 h 1025"/>
                    <a:gd name="connsiteX10" fmla="*/ 302 w 1403"/>
                    <a:gd name="connsiteY10" fmla="*/ 289 h 1025"/>
                    <a:gd name="connsiteX11" fmla="*/ 185 w 1403"/>
                    <a:gd name="connsiteY11" fmla="*/ 268 h 1025"/>
                    <a:gd name="connsiteX12" fmla="*/ 110 w 1403"/>
                    <a:gd name="connsiteY12" fmla="*/ 238 h 1025"/>
                    <a:gd name="connsiteX13" fmla="*/ 83 w 1403"/>
                    <a:gd name="connsiteY13" fmla="*/ 187 h 1025"/>
                    <a:gd name="connsiteX14" fmla="*/ 47 w 1403"/>
                    <a:gd name="connsiteY14" fmla="*/ 193 h 1025"/>
                    <a:gd name="connsiteX15" fmla="*/ 50 w 1403"/>
                    <a:gd name="connsiteY15" fmla="*/ 159 h 1025"/>
                    <a:gd name="connsiteX16" fmla="*/ 652 w 1403"/>
                    <a:gd name="connsiteY16" fmla="*/ 1025 h 102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98 w 1454"/>
                    <a:gd name="connsiteY14" fmla="*/ 173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703 w 1454"/>
                    <a:gd name="connsiteY18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354 w 1454"/>
                    <a:gd name="connsiteY11" fmla="*/ 291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54 w 1454"/>
                    <a:gd name="connsiteY12" fmla="*/ 291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354 w 1454"/>
                    <a:gd name="connsiteY13" fmla="*/ 291 h 1005"/>
                    <a:gd name="connsiteX14" fmla="*/ 236 w 1454"/>
                    <a:gd name="connsiteY14" fmla="*/ 248 h 1005"/>
                    <a:gd name="connsiteX15" fmla="*/ 161 w 1454"/>
                    <a:gd name="connsiteY15" fmla="*/ 218 h 1005"/>
                    <a:gd name="connsiteX16" fmla="*/ 134 w 1454"/>
                    <a:gd name="connsiteY16" fmla="*/ 167 h 1005"/>
                    <a:gd name="connsiteX17" fmla="*/ 107 w 1454"/>
                    <a:gd name="connsiteY17" fmla="*/ 149 h 1005"/>
                    <a:gd name="connsiteX18" fmla="*/ 102 w 1454"/>
                    <a:gd name="connsiteY18" fmla="*/ 129 h 1005"/>
                    <a:gd name="connsiteX19" fmla="*/ 101 w 1454"/>
                    <a:gd name="connsiteY19" fmla="*/ 139 h 1005"/>
                    <a:gd name="connsiteX20" fmla="*/ 183 w 1454"/>
                    <a:gd name="connsiteY20" fmla="*/ 210 h 1005"/>
                    <a:gd name="connsiteX21" fmla="*/ 168 w 1454"/>
                    <a:gd name="connsiteY21" fmla="*/ 198 h 1005"/>
                    <a:gd name="connsiteX22" fmla="*/ 703 w 1454"/>
                    <a:gd name="connsiteY22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86 w 1454"/>
                    <a:gd name="connsiteY10" fmla="*/ 283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0 w 1454"/>
                    <a:gd name="connsiteY5" fmla="*/ 291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93 w 1454"/>
                    <a:gd name="connsiteY4" fmla="*/ 96 h 1005"/>
                    <a:gd name="connsiteX5" fmla="*/ 1245 w 1454"/>
                    <a:gd name="connsiteY5" fmla="*/ 157 h 1005"/>
                    <a:gd name="connsiteX6" fmla="*/ 1175 w 1454"/>
                    <a:gd name="connsiteY6" fmla="*/ 227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93 w 1454"/>
                    <a:gd name="connsiteY3" fmla="*/ 96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35 h 1035"/>
                    <a:gd name="connsiteX1" fmla="*/ 1349 w 1454"/>
                    <a:gd name="connsiteY1" fmla="*/ 203 h 1035"/>
                    <a:gd name="connsiteX2" fmla="*/ 1328 w 1454"/>
                    <a:gd name="connsiteY2" fmla="*/ 13 h 1035"/>
                    <a:gd name="connsiteX3" fmla="*/ 1293 w 1454"/>
                    <a:gd name="connsiteY3" fmla="*/ 126 h 1035"/>
                    <a:gd name="connsiteX4" fmla="*/ 1245 w 1454"/>
                    <a:gd name="connsiteY4" fmla="*/ 187 h 1035"/>
                    <a:gd name="connsiteX5" fmla="*/ 1175 w 1454"/>
                    <a:gd name="connsiteY5" fmla="*/ 257 h 1035"/>
                    <a:gd name="connsiteX6" fmla="*/ 1050 w 1454"/>
                    <a:gd name="connsiteY6" fmla="*/ 321 h 1035"/>
                    <a:gd name="connsiteX7" fmla="*/ 953 w 1454"/>
                    <a:gd name="connsiteY7" fmla="*/ 362 h 1035"/>
                    <a:gd name="connsiteX8" fmla="*/ 815 w 1454"/>
                    <a:gd name="connsiteY8" fmla="*/ 368 h 1035"/>
                    <a:gd name="connsiteX9" fmla="*/ 653 w 1454"/>
                    <a:gd name="connsiteY9" fmla="*/ 387 h 1035"/>
                    <a:gd name="connsiteX10" fmla="*/ 492 w 1454"/>
                    <a:gd name="connsiteY10" fmla="*/ 358 h 1035"/>
                    <a:gd name="connsiteX11" fmla="*/ 375 w 1454"/>
                    <a:gd name="connsiteY11" fmla="*/ 329 h 1035"/>
                    <a:gd name="connsiteX12" fmla="*/ 236 w 1454"/>
                    <a:gd name="connsiteY12" fmla="*/ 278 h 1035"/>
                    <a:gd name="connsiteX13" fmla="*/ 161 w 1454"/>
                    <a:gd name="connsiteY13" fmla="*/ 248 h 1035"/>
                    <a:gd name="connsiteX14" fmla="*/ 134 w 1454"/>
                    <a:gd name="connsiteY14" fmla="*/ 197 h 1035"/>
                    <a:gd name="connsiteX15" fmla="*/ 107 w 1454"/>
                    <a:gd name="connsiteY15" fmla="*/ 179 h 1035"/>
                    <a:gd name="connsiteX16" fmla="*/ 102 w 1454"/>
                    <a:gd name="connsiteY16" fmla="*/ 159 h 1035"/>
                    <a:gd name="connsiteX17" fmla="*/ 101 w 1454"/>
                    <a:gd name="connsiteY17" fmla="*/ 169 h 1035"/>
                    <a:gd name="connsiteX18" fmla="*/ 183 w 1454"/>
                    <a:gd name="connsiteY18" fmla="*/ 240 h 1035"/>
                    <a:gd name="connsiteX19" fmla="*/ 168 w 1454"/>
                    <a:gd name="connsiteY19" fmla="*/ 228 h 1035"/>
                    <a:gd name="connsiteX20" fmla="*/ 703 w 1454"/>
                    <a:gd name="connsiteY20" fmla="*/ 1035 h 1035"/>
                    <a:gd name="connsiteX0" fmla="*/ 703 w 1397"/>
                    <a:gd name="connsiteY0" fmla="*/ 1044 h 1044"/>
                    <a:gd name="connsiteX1" fmla="*/ 1292 w 1397"/>
                    <a:gd name="connsiteY1" fmla="*/ 135 h 1044"/>
                    <a:gd name="connsiteX2" fmla="*/ 1328 w 1397"/>
                    <a:gd name="connsiteY2" fmla="*/ 22 h 1044"/>
                    <a:gd name="connsiteX3" fmla="*/ 1293 w 1397"/>
                    <a:gd name="connsiteY3" fmla="*/ 135 h 1044"/>
                    <a:gd name="connsiteX4" fmla="*/ 1245 w 1397"/>
                    <a:gd name="connsiteY4" fmla="*/ 196 h 1044"/>
                    <a:gd name="connsiteX5" fmla="*/ 1175 w 1397"/>
                    <a:gd name="connsiteY5" fmla="*/ 266 h 1044"/>
                    <a:gd name="connsiteX6" fmla="*/ 1050 w 1397"/>
                    <a:gd name="connsiteY6" fmla="*/ 330 h 1044"/>
                    <a:gd name="connsiteX7" fmla="*/ 953 w 1397"/>
                    <a:gd name="connsiteY7" fmla="*/ 371 h 1044"/>
                    <a:gd name="connsiteX8" fmla="*/ 815 w 1397"/>
                    <a:gd name="connsiteY8" fmla="*/ 377 h 1044"/>
                    <a:gd name="connsiteX9" fmla="*/ 653 w 1397"/>
                    <a:gd name="connsiteY9" fmla="*/ 396 h 1044"/>
                    <a:gd name="connsiteX10" fmla="*/ 492 w 1397"/>
                    <a:gd name="connsiteY10" fmla="*/ 367 h 1044"/>
                    <a:gd name="connsiteX11" fmla="*/ 375 w 1397"/>
                    <a:gd name="connsiteY11" fmla="*/ 338 h 1044"/>
                    <a:gd name="connsiteX12" fmla="*/ 236 w 1397"/>
                    <a:gd name="connsiteY12" fmla="*/ 287 h 1044"/>
                    <a:gd name="connsiteX13" fmla="*/ 161 w 1397"/>
                    <a:gd name="connsiteY13" fmla="*/ 257 h 1044"/>
                    <a:gd name="connsiteX14" fmla="*/ 134 w 1397"/>
                    <a:gd name="connsiteY14" fmla="*/ 206 h 1044"/>
                    <a:gd name="connsiteX15" fmla="*/ 107 w 1397"/>
                    <a:gd name="connsiteY15" fmla="*/ 188 h 1044"/>
                    <a:gd name="connsiteX16" fmla="*/ 102 w 1397"/>
                    <a:gd name="connsiteY16" fmla="*/ 168 h 1044"/>
                    <a:gd name="connsiteX17" fmla="*/ 101 w 1397"/>
                    <a:gd name="connsiteY17" fmla="*/ 178 h 1044"/>
                    <a:gd name="connsiteX18" fmla="*/ 183 w 1397"/>
                    <a:gd name="connsiteY18" fmla="*/ 249 h 1044"/>
                    <a:gd name="connsiteX19" fmla="*/ 168 w 1397"/>
                    <a:gd name="connsiteY19" fmla="*/ 237 h 1044"/>
                    <a:gd name="connsiteX20" fmla="*/ 703 w 1397"/>
                    <a:gd name="connsiteY20" fmla="*/ 1044 h 1044"/>
                    <a:gd name="connsiteX0" fmla="*/ 703 w 1399"/>
                    <a:gd name="connsiteY0" fmla="*/ 1076 h 1076"/>
                    <a:gd name="connsiteX1" fmla="*/ 1292 w 1399"/>
                    <a:gd name="connsiteY1" fmla="*/ 167 h 1076"/>
                    <a:gd name="connsiteX2" fmla="*/ 1314 w 1399"/>
                    <a:gd name="connsiteY2" fmla="*/ 98 h 1076"/>
                    <a:gd name="connsiteX3" fmla="*/ 1328 w 1399"/>
                    <a:gd name="connsiteY3" fmla="*/ 54 h 1076"/>
                    <a:gd name="connsiteX4" fmla="*/ 1293 w 1399"/>
                    <a:gd name="connsiteY4" fmla="*/ 167 h 1076"/>
                    <a:gd name="connsiteX5" fmla="*/ 1245 w 1399"/>
                    <a:gd name="connsiteY5" fmla="*/ 228 h 1076"/>
                    <a:gd name="connsiteX6" fmla="*/ 1175 w 1399"/>
                    <a:gd name="connsiteY6" fmla="*/ 298 h 1076"/>
                    <a:gd name="connsiteX7" fmla="*/ 1050 w 1399"/>
                    <a:gd name="connsiteY7" fmla="*/ 362 h 1076"/>
                    <a:gd name="connsiteX8" fmla="*/ 953 w 1399"/>
                    <a:gd name="connsiteY8" fmla="*/ 403 h 1076"/>
                    <a:gd name="connsiteX9" fmla="*/ 815 w 1399"/>
                    <a:gd name="connsiteY9" fmla="*/ 409 h 1076"/>
                    <a:gd name="connsiteX10" fmla="*/ 653 w 1399"/>
                    <a:gd name="connsiteY10" fmla="*/ 428 h 1076"/>
                    <a:gd name="connsiteX11" fmla="*/ 492 w 1399"/>
                    <a:gd name="connsiteY11" fmla="*/ 399 h 1076"/>
                    <a:gd name="connsiteX12" fmla="*/ 375 w 1399"/>
                    <a:gd name="connsiteY12" fmla="*/ 370 h 1076"/>
                    <a:gd name="connsiteX13" fmla="*/ 236 w 1399"/>
                    <a:gd name="connsiteY13" fmla="*/ 319 h 1076"/>
                    <a:gd name="connsiteX14" fmla="*/ 161 w 1399"/>
                    <a:gd name="connsiteY14" fmla="*/ 289 h 1076"/>
                    <a:gd name="connsiteX15" fmla="*/ 134 w 1399"/>
                    <a:gd name="connsiteY15" fmla="*/ 238 h 1076"/>
                    <a:gd name="connsiteX16" fmla="*/ 107 w 1399"/>
                    <a:gd name="connsiteY16" fmla="*/ 220 h 1076"/>
                    <a:gd name="connsiteX17" fmla="*/ 102 w 1399"/>
                    <a:gd name="connsiteY17" fmla="*/ 200 h 1076"/>
                    <a:gd name="connsiteX18" fmla="*/ 101 w 1399"/>
                    <a:gd name="connsiteY18" fmla="*/ 210 h 1076"/>
                    <a:gd name="connsiteX19" fmla="*/ 183 w 1399"/>
                    <a:gd name="connsiteY19" fmla="*/ 281 h 1076"/>
                    <a:gd name="connsiteX20" fmla="*/ 168 w 1399"/>
                    <a:gd name="connsiteY20" fmla="*/ 269 h 1076"/>
                    <a:gd name="connsiteX21" fmla="*/ 703 w 1399"/>
                    <a:gd name="connsiteY21" fmla="*/ 1076 h 1076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28 w 1399"/>
                    <a:gd name="connsiteY4" fmla="*/ 52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10 w 1399"/>
                    <a:gd name="connsiteY4" fmla="*/ 93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61 w 1397"/>
                    <a:gd name="connsiteY16" fmla="*/ 286 h 1073"/>
                    <a:gd name="connsiteX17" fmla="*/ 134 w 1397"/>
                    <a:gd name="connsiteY17" fmla="*/ 235 h 1073"/>
                    <a:gd name="connsiteX18" fmla="*/ 107 w 1397"/>
                    <a:gd name="connsiteY18" fmla="*/ 217 h 1073"/>
                    <a:gd name="connsiteX19" fmla="*/ 102 w 1397"/>
                    <a:gd name="connsiteY19" fmla="*/ 197 h 1073"/>
                    <a:gd name="connsiteX20" fmla="*/ 101 w 1397"/>
                    <a:gd name="connsiteY20" fmla="*/ 207 h 1073"/>
                    <a:gd name="connsiteX21" fmla="*/ 183 w 1397"/>
                    <a:gd name="connsiteY21" fmla="*/ 278 h 1073"/>
                    <a:gd name="connsiteX22" fmla="*/ 168 w 1397"/>
                    <a:gd name="connsiteY22" fmla="*/ 266 h 1073"/>
                    <a:gd name="connsiteX23" fmla="*/ 703 w 1397"/>
                    <a:gd name="connsiteY23" fmla="*/ 1073 h 1073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34 w 1397"/>
                    <a:gd name="connsiteY16" fmla="*/ 235 h 1073"/>
                    <a:gd name="connsiteX17" fmla="*/ 107 w 1397"/>
                    <a:gd name="connsiteY17" fmla="*/ 217 h 1073"/>
                    <a:gd name="connsiteX18" fmla="*/ 102 w 1397"/>
                    <a:gd name="connsiteY18" fmla="*/ 197 h 1073"/>
                    <a:gd name="connsiteX19" fmla="*/ 101 w 1397"/>
                    <a:gd name="connsiteY19" fmla="*/ 207 h 1073"/>
                    <a:gd name="connsiteX20" fmla="*/ 183 w 1397"/>
                    <a:gd name="connsiteY20" fmla="*/ 278 h 1073"/>
                    <a:gd name="connsiteX21" fmla="*/ 168 w 1397"/>
                    <a:gd name="connsiteY21" fmla="*/ 266 h 1073"/>
                    <a:gd name="connsiteX22" fmla="*/ 703 w 1397"/>
                    <a:gd name="connsiteY22" fmla="*/ 1073 h 1073"/>
                    <a:gd name="connsiteX0" fmla="*/ 673 w 1397"/>
                    <a:gd name="connsiteY0" fmla="*/ 797 h 797"/>
                    <a:gd name="connsiteX1" fmla="*/ 1292 w 1397"/>
                    <a:gd name="connsiteY1" fmla="*/ 164 h 797"/>
                    <a:gd name="connsiteX2" fmla="*/ 1311 w 1397"/>
                    <a:gd name="connsiteY2" fmla="*/ 120 h 797"/>
                    <a:gd name="connsiteX3" fmla="*/ 1296 w 1397"/>
                    <a:gd name="connsiteY3" fmla="*/ 140 h 797"/>
                    <a:gd name="connsiteX4" fmla="*/ 1314 w 1397"/>
                    <a:gd name="connsiteY4" fmla="*/ 95 h 797"/>
                    <a:gd name="connsiteX5" fmla="*/ 1310 w 1397"/>
                    <a:gd name="connsiteY5" fmla="*/ 92 h 797"/>
                    <a:gd name="connsiteX6" fmla="*/ 1293 w 1397"/>
                    <a:gd name="connsiteY6" fmla="*/ 164 h 797"/>
                    <a:gd name="connsiteX7" fmla="*/ 1245 w 1397"/>
                    <a:gd name="connsiteY7" fmla="*/ 225 h 797"/>
                    <a:gd name="connsiteX8" fmla="*/ 1175 w 1397"/>
                    <a:gd name="connsiteY8" fmla="*/ 295 h 797"/>
                    <a:gd name="connsiteX9" fmla="*/ 1050 w 1397"/>
                    <a:gd name="connsiteY9" fmla="*/ 359 h 797"/>
                    <a:gd name="connsiteX10" fmla="*/ 953 w 1397"/>
                    <a:gd name="connsiteY10" fmla="*/ 400 h 797"/>
                    <a:gd name="connsiteX11" fmla="*/ 815 w 1397"/>
                    <a:gd name="connsiteY11" fmla="*/ 406 h 797"/>
                    <a:gd name="connsiteX12" fmla="*/ 653 w 1397"/>
                    <a:gd name="connsiteY12" fmla="*/ 425 h 797"/>
                    <a:gd name="connsiteX13" fmla="*/ 492 w 1397"/>
                    <a:gd name="connsiteY13" fmla="*/ 396 h 797"/>
                    <a:gd name="connsiteX14" fmla="*/ 375 w 1397"/>
                    <a:gd name="connsiteY14" fmla="*/ 367 h 797"/>
                    <a:gd name="connsiteX15" fmla="*/ 236 w 1397"/>
                    <a:gd name="connsiteY15" fmla="*/ 316 h 797"/>
                    <a:gd name="connsiteX16" fmla="*/ 134 w 1397"/>
                    <a:gd name="connsiteY16" fmla="*/ 235 h 797"/>
                    <a:gd name="connsiteX17" fmla="*/ 107 w 1397"/>
                    <a:gd name="connsiteY17" fmla="*/ 217 h 797"/>
                    <a:gd name="connsiteX18" fmla="*/ 102 w 1397"/>
                    <a:gd name="connsiteY18" fmla="*/ 197 h 797"/>
                    <a:gd name="connsiteX19" fmla="*/ 101 w 1397"/>
                    <a:gd name="connsiteY19" fmla="*/ 207 h 797"/>
                    <a:gd name="connsiteX20" fmla="*/ 183 w 1397"/>
                    <a:gd name="connsiteY20" fmla="*/ 278 h 797"/>
                    <a:gd name="connsiteX21" fmla="*/ 168 w 1397"/>
                    <a:gd name="connsiteY21" fmla="*/ 266 h 797"/>
                    <a:gd name="connsiteX22" fmla="*/ 673 w 1397"/>
                    <a:gd name="connsiteY22" fmla="*/ 797 h 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97" h="797">
                      <a:moveTo>
                        <a:pt x="673" y="797"/>
                      </a:moveTo>
                      <a:lnTo>
                        <a:pt x="1292" y="164"/>
                      </a:lnTo>
                      <a:cubicBezTo>
                        <a:pt x="1397" y="0"/>
                        <a:pt x="1310" y="124"/>
                        <a:pt x="1311" y="120"/>
                      </a:cubicBezTo>
                      <a:cubicBezTo>
                        <a:pt x="1312" y="116"/>
                        <a:pt x="1296" y="144"/>
                        <a:pt x="1296" y="140"/>
                      </a:cubicBezTo>
                      <a:cubicBezTo>
                        <a:pt x="1296" y="136"/>
                        <a:pt x="1312" y="103"/>
                        <a:pt x="1314" y="95"/>
                      </a:cubicBezTo>
                      <a:cubicBezTo>
                        <a:pt x="1316" y="87"/>
                        <a:pt x="1313" y="81"/>
                        <a:pt x="1310" y="92"/>
                      </a:cubicBezTo>
                      <a:cubicBezTo>
                        <a:pt x="1307" y="103"/>
                        <a:pt x="1304" y="142"/>
                        <a:pt x="1293" y="164"/>
                      </a:cubicBezTo>
                      <a:cubicBezTo>
                        <a:pt x="1282" y="186"/>
                        <a:pt x="1265" y="203"/>
                        <a:pt x="1245" y="225"/>
                      </a:cubicBezTo>
                      <a:cubicBezTo>
                        <a:pt x="1225" y="247"/>
                        <a:pt x="1207" y="273"/>
                        <a:pt x="1175" y="295"/>
                      </a:cubicBezTo>
                      <a:cubicBezTo>
                        <a:pt x="1143" y="317"/>
                        <a:pt x="1087" y="342"/>
                        <a:pt x="1050" y="359"/>
                      </a:cubicBezTo>
                      <a:cubicBezTo>
                        <a:pt x="1013" y="377"/>
                        <a:pt x="992" y="392"/>
                        <a:pt x="953" y="400"/>
                      </a:cubicBezTo>
                      <a:cubicBezTo>
                        <a:pt x="914" y="408"/>
                        <a:pt x="866" y="405"/>
                        <a:pt x="815" y="406"/>
                      </a:cubicBezTo>
                      <a:lnTo>
                        <a:pt x="653" y="425"/>
                      </a:lnTo>
                      <a:cubicBezTo>
                        <a:pt x="601" y="431"/>
                        <a:pt x="536" y="396"/>
                        <a:pt x="492" y="396"/>
                      </a:cubicBezTo>
                      <a:cubicBezTo>
                        <a:pt x="474" y="399"/>
                        <a:pt x="418" y="380"/>
                        <a:pt x="375" y="367"/>
                      </a:cubicBezTo>
                      <a:cubicBezTo>
                        <a:pt x="356" y="364"/>
                        <a:pt x="272" y="329"/>
                        <a:pt x="236" y="316"/>
                      </a:cubicBezTo>
                      <a:cubicBezTo>
                        <a:pt x="196" y="294"/>
                        <a:pt x="156" y="252"/>
                        <a:pt x="134" y="235"/>
                      </a:cubicBezTo>
                      <a:cubicBezTo>
                        <a:pt x="113" y="219"/>
                        <a:pt x="112" y="223"/>
                        <a:pt x="107" y="217"/>
                      </a:cubicBezTo>
                      <a:cubicBezTo>
                        <a:pt x="102" y="211"/>
                        <a:pt x="102" y="203"/>
                        <a:pt x="102" y="197"/>
                      </a:cubicBezTo>
                      <a:cubicBezTo>
                        <a:pt x="103" y="191"/>
                        <a:pt x="0" y="68"/>
                        <a:pt x="101" y="207"/>
                      </a:cubicBezTo>
                      <a:cubicBezTo>
                        <a:pt x="120" y="235"/>
                        <a:pt x="164" y="250"/>
                        <a:pt x="183" y="278"/>
                      </a:cubicBezTo>
                      <a:cubicBezTo>
                        <a:pt x="182" y="281"/>
                        <a:pt x="169" y="263"/>
                        <a:pt x="168" y="266"/>
                      </a:cubicBezTo>
                      <a:lnTo>
                        <a:pt x="673" y="7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  <p:grpSp>
        <p:nvGrpSpPr>
          <p:cNvPr id="79" name="Gruppieren 75"/>
          <p:cNvGrpSpPr>
            <a:grpSpLocks/>
          </p:cNvGrpSpPr>
          <p:nvPr/>
        </p:nvGrpSpPr>
        <p:grpSpPr>
          <a:xfrm rot="15585053">
            <a:off x="8456593" y="1120953"/>
            <a:ext cx="303453" cy="444183"/>
            <a:chOff x="3241120" y="4138547"/>
            <a:chExt cx="1517263" cy="2220913"/>
          </a:xfrm>
        </p:grpSpPr>
        <p:sp>
          <p:nvSpPr>
            <p:cNvPr id="80" name="Line 47"/>
            <p:cNvSpPr>
              <a:spLocks noChangeShapeType="1"/>
            </p:cNvSpPr>
            <p:nvPr/>
          </p:nvSpPr>
          <p:spPr bwMode="auto">
            <a:xfrm rot="5188966" flipV="1">
              <a:off x="3869718" y="4580884"/>
              <a:ext cx="300317" cy="147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1" name="Oval 48"/>
            <p:cNvSpPr>
              <a:spLocks noChangeArrowheads="1"/>
            </p:cNvSpPr>
            <p:nvPr/>
          </p:nvSpPr>
          <p:spPr bwMode="auto">
            <a:xfrm rot="6285468">
              <a:off x="3396937" y="4917862"/>
              <a:ext cx="871537" cy="658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82" name="Gruppieren 62"/>
            <p:cNvGrpSpPr/>
            <p:nvPr/>
          </p:nvGrpSpPr>
          <p:grpSpPr>
            <a:xfrm>
              <a:off x="3241157" y="4138551"/>
              <a:ext cx="1278682" cy="2220913"/>
              <a:chOff x="2791365" y="3696698"/>
              <a:chExt cx="1278682" cy="2220913"/>
            </a:xfrm>
          </p:grpSpPr>
          <p:sp>
            <p:nvSpPr>
              <p:cNvPr id="83" name="Oval 63"/>
              <p:cNvSpPr>
                <a:spLocks noChangeArrowheads="1"/>
              </p:cNvSpPr>
              <p:nvPr/>
            </p:nvSpPr>
            <p:spPr bwMode="auto">
              <a:xfrm rot="5400000">
                <a:off x="2645096" y="4349171"/>
                <a:ext cx="2005013" cy="844889"/>
              </a:xfrm>
              <a:prstGeom prst="ellipse">
                <a:avLst/>
              </a:prstGeom>
              <a:solidFill>
                <a:srgbClr val="262699">
                  <a:alpha val="3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grpSp>
            <p:nvGrpSpPr>
              <p:cNvPr id="84" name="Group 64"/>
              <p:cNvGrpSpPr>
                <a:grpSpLocks/>
              </p:cNvGrpSpPr>
              <p:nvPr/>
            </p:nvGrpSpPr>
            <p:grpSpPr bwMode="auto">
              <a:xfrm rot="5400000">
                <a:off x="2148565" y="4339498"/>
                <a:ext cx="2220913" cy="935313"/>
                <a:chOff x="3582" y="2913"/>
                <a:chExt cx="1399" cy="797"/>
              </a:xfrm>
            </p:grpSpPr>
            <p:sp>
              <p:nvSpPr>
                <p:cNvPr id="85" name="Rectangle 66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86" name="Rectangle 67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87" name="Freeform 65"/>
                <p:cNvSpPr>
                  <a:spLocks/>
                </p:cNvSpPr>
                <p:nvPr/>
              </p:nvSpPr>
              <p:spPr bwMode="auto">
                <a:xfrm>
                  <a:off x="3584" y="2913"/>
                  <a:ext cx="1397" cy="797"/>
                </a:xfrm>
                <a:custGeom>
                  <a:avLst/>
                  <a:gdLst>
                    <a:gd name="connsiteX0" fmla="*/ 703 w 1454"/>
                    <a:gd name="connsiteY0" fmla="*/ 969 h 969"/>
                    <a:gd name="connsiteX1" fmla="*/ 1349 w 1454"/>
                    <a:gd name="connsiteY1" fmla="*/ 137 h 969"/>
                    <a:gd name="connsiteX2" fmla="*/ 1331 w 1454"/>
                    <a:gd name="connsiteY2" fmla="*/ 158 h 969"/>
                    <a:gd name="connsiteX3" fmla="*/ 1271 w 1454"/>
                    <a:gd name="connsiteY3" fmla="*/ 185 h 969"/>
                    <a:gd name="connsiteX4" fmla="*/ 1175 w 1454"/>
                    <a:gd name="connsiteY4" fmla="*/ 215 h 969"/>
                    <a:gd name="connsiteX5" fmla="*/ 1052 w 1454"/>
                    <a:gd name="connsiteY5" fmla="*/ 236 h 969"/>
                    <a:gd name="connsiteX6" fmla="*/ 947 w 1454"/>
                    <a:gd name="connsiteY6" fmla="*/ 251 h 969"/>
                    <a:gd name="connsiteX7" fmla="*/ 803 w 1454"/>
                    <a:gd name="connsiteY7" fmla="*/ 257 h 969"/>
                    <a:gd name="connsiteX8" fmla="*/ 638 w 1454"/>
                    <a:gd name="connsiteY8" fmla="*/ 260 h 969"/>
                    <a:gd name="connsiteX9" fmla="*/ 494 w 1454"/>
                    <a:gd name="connsiteY9" fmla="*/ 251 h 969"/>
                    <a:gd name="connsiteX10" fmla="*/ 353 w 1454"/>
                    <a:gd name="connsiteY10" fmla="*/ 233 h 969"/>
                    <a:gd name="connsiteX11" fmla="*/ 236 w 1454"/>
                    <a:gd name="connsiteY11" fmla="*/ 212 h 969"/>
                    <a:gd name="connsiteX12" fmla="*/ 161 w 1454"/>
                    <a:gd name="connsiteY12" fmla="*/ 182 h 969"/>
                    <a:gd name="connsiteX13" fmla="*/ 110 w 1454"/>
                    <a:gd name="connsiteY13" fmla="*/ 155 h 969"/>
                    <a:gd name="connsiteX14" fmla="*/ 98 w 1454"/>
                    <a:gd name="connsiteY14" fmla="*/ 137 h 969"/>
                    <a:gd name="connsiteX15" fmla="*/ 101 w 1454"/>
                    <a:gd name="connsiteY15" fmla="*/ 139 h 969"/>
                    <a:gd name="connsiteX16" fmla="*/ 703 w 1454"/>
                    <a:gd name="connsiteY16" fmla="*/ 969 h 969"/>
                    <a:gd name="connsiteX0" fmla="*/ 652 w 1403"/>
                    <a:gd name="connsiteY0" fmla="*/ 989 h 989"/>
                    <a:gd name="connsiteX1" fmla="*/ 1298 w 1403"/>
                    <a:gd name="connsiteY1" fmla="*/ 157 h 989"/>
                    <a:gd name="connsiteX2" fmla="*/ 1280 w 1403"/>
                    <a:gd name="connsiteY2" fmla="*/ 178 h 989"/>
                    <a:gd name="connsiteX3" fmla="*/ 1220 w 1403"/>
                    <a:gd name="connsiteY3" fmla="*/ 205 h 989"/>
                    <a:gd name="connsiteX4" fmla="*/ 1124 w 1403"/>
                    <a:gd name="connsiteY4" fmla="*/ 235 h 989"/>
                    <a:gd name="connsiteX5" fmla="*/ 1001 w 1403"/>
                    <a:gd name="connsiteY5" fmla="*/ 256 h 989"/>
                    <a:gd name="connsiteX6" fmla="*/ 896 w 1403"/>
                    <a:gd name="connsiteY6" fmla="*/ 271 h 989"/>
                    <a:gd name="connsiteX7" fmla="*/ 752 w 1403"/>
                    <a:gd name="connsiteY7" fmla="*/ 277 h 989"/>
                    <a:gd name="connsiteX8" fmla="*/ 587 w 1403"/>
                    <a:gd name="connsiteY8" fmla="*/ 280 h 989"/>
                    <a:gd name="connsiteX9" fmla="*/ 443 w 1403"/>
                    <a:gd name="connsiteY9" fmla="*/ 271 h 989"/>
                    <a:gd name="connsiteX10" fmla="*/ 302 w 1403"/>
                    <a:gd name="connsiteY10" fmla="*/ 253 h 989"/>
                    <a:gd name="connsiteX11" fmla="*/ 185 w 1403"/>
                    <a:gd name="connsiteY11" fmla="*/ 232 h 989"/>
                    <a:gd name="connsiteX12" fmla="*/ 110 w 1403"/>
                    <a:gd name="connsiteY12" fmla="*/ 202 h 989"/>
                    <a:gd name="connsiteX13" fmla="*/ 59 w 1403"/>
                    <a:gd name="connsiteY13" fmla="*/ 175 h 989"/>
                    <a:gd name="connsiteX14" fmla="*/ 47 w 1403"/>
                    <a:gd name="connsiteY14" fmla="*/ 157 h 989"/>
                    <a:gd name="connsiteX15" fmla="*/ 50 w 1403"/>
                    <a:gd name="connsiteY15" fmla="*/ 159 h 989"/>
                    <a:gd name="connsiteX16" fmla="*/ 652 w 1403"/>
                    <a:gd name="connsiteY16" fmla="*/ 989 h 989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59 w 1403"/>
                    <a:gd name="connsiteY13" fmla="*/ 191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83 w 1403"/>
                    <a:gd name="connsiteY13" fmla="*/ 167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25 h 1025"/>
                    <a:gd name="connsiteX1" fmla="*/ 1298 w 1403"/>
                    <a:gd name="connsiteY1" fmla="*/ 193 h 1025"/>
                    <a:gd name="connsiteX2" fmla="*/ 1280 w 1403"/>
                    <a:gd name="connsiteY2" fmla="*/ 214 h 1025"/>
                    <a:gd name="connsiteX3" fmla="*/ 1220 w 1403"/>
                    <a:gd name="connsiteY3" fmla="*/ 241 h 1025"/>
                    <a:gd name="connsiteX4" fmla="*/ 1124 w 1403"/>
                    <a:gd name="connsiteY4" fmla="*/ 271 h 1025"/>
                    <a:gd name="connsiteX5" fmla="*/ 1001 w 1403"/>
                    <a:gd name="connsiteY5" fmla="*/ 292 h 1025"/>
                    <a:gd name="connsiteX6" fmla="*/ 896 w 1403"/>
                    <a:gd name="connsiteY6" fmla="*/ 307 h 1025"/>
                    <a:gd name="connsiteX7" fmla="*/ 752 w 1403"/>
                    <a:gd name="connsiteY7" fmla="*/ 313 h 1025"/>
                    <a:gd name="connsiteX8" fmla="*/ 587 w 1403"/>
                    <a:gd name="connsiteY8" fmla="*/ 316 h 1025"/>
                    <a:gd name="connsiteX9" fmla="*/ 443 w 1403"/>
                    <a:gd name="connsiteY9" fmla="*/ 307 h 1025"/>
                    <a:gd name="connsiteX10" fmla="*/ 302 w 1403"/>
                    <a:gd name="connsiteY10" fmla="*/ 289 h 1025"/>
                    <a:gd name="connsiteX11" fmla="*/ 185 w 1403"/>
                    <a:gd name="connsiteY11" fmla="*/ 268 h 1025"/>
                    <a:gd name="connsiteX12" fmla="*/ 110 w 1403"/>
                    <a:gd name="connsiteY12" fmla="*/ 238 h 1025"/>
                    <a:gd name="connsiteX13" fmla="*/ 83 w 1403"/>
                    <a:gd name="connsiteY13" fmla="*/ 187 h 1025"/>
                    <a:gd name="connsiteX14" fmla="*/ 47 w 1403"/>
                    <a:gd name="connsiteY14" fmla="*/ 193 h 1025"/>
                    <a:gd name="connsiteX15" fmla="*/ 50 w 1403"/>
                    <a:gd name="connsiteY15" fmla="*/ 159 h 1025"/>
                    <a:gd name="connsiteX16" fmla="*/ 652 w 1403"/>
                    <a:gd name="connsiteY16" fmla="*/ 1025 h 102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98 w 1454"/>
                    <a:gd name="connsiteY14" fmla="*/ 173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703 w 1454"/>
                    <a:gd name="connsiteY18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354 w 1454"/>
                    <a:gd name="connsiteY11" fmla="*/ 291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54 w 1454"/>
                    <a:gd name="connsiteY12" fmla="*/ 291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354 w 1454"/>
                    <a:gd name="connsiteY13" fmla="*/ 291 h 1005"/>
                    <a:gd name="connsiteX14" fmla="*/ 236 w 1454"/>
                    <a:gd name="connsiteY14" fmla="*/ 248 h 1005"/>
                    <a:gd name="connsiteX15" fmla="*/ 161 w 1454"/>
                    <a:gd name="connsiteY15" fmla="*/ 218 h 1005"/>
                    <a:gd name="connsiteX16" fmla="*/ 134 w 1454"/>
                    <a:gd name="connsiteY16" fmla="*/ 167 h 1005"/>
                    <a:gd name="connsiteX17" fmla="*/ 107 w 1454"/>
                    <a:gd name="connsiteY17" fmla="*/ 149 h 1005"/>
                    <a:gd name="connsiteX18" fmla="*/ 102 w 1454"/>
                    <a:gd name="connsiteY18" fmla="*/ 129 h 1005"/>
                    <a:gd name="connsiteX19" fmla="*/ 101 w 1454"/>
                    <a:gd name="connsiteY19" fmla="*/ 139 h 1005"/>
                    <a:gd name="connsiteX20" fmla="*/ 183 w 1454"/>
                    <a:gd name="connsiteY20" fmla="*/ 210 h 1005"/>
                    <a:gd name="connsiteX21" fmla="*/ 168 w 1454"/>
                    <a:gd name="connsiteY21" fmla="*/ 198 h 1005"/>
                    <a:gd name="connsiteX22" fmla="*/ 703 w 1454"/>
                    <a:gd name="connsiteY22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86 w 1454"/>
                    <a:gd name="connsiteY10" fmla="*/ 283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0 w 1454"/>
                    <a:gd name="connsiteY5" fmla="*/ 291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93 w 1454"/>
                    <a:gd name="connsiteY4" fmla="*/ 96 h 1005"/>
                    <a:gd name="connsiteX5" fmla="*/ 1245 w 1454"/>
                    <a:gd name="connsiteY5" fmla="*/ 157 h 1005"/>
                    <a:gd name="connsiteX6" fmla="*/ 1175 w 1454"/>
                    <a:gd name="connsiteY6" fmla="*/ 227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93 w 1454"/>
                    <a:gd name="connsiteY3" fmla="*/ 96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35 h 1035"/>
                    <a:gd name="connsiteX1" fmla="*/ 1349 w 1454"/>
                    <a:gd name="connsiteY1" fmla="*/ 203 h 1035"/>
                    <a:gd name="connsiteX2" fmla="*/ 1328 w 1454"/>
                    <a:gd name="connsiteY2" fmla="*/ 13 h 1035"/>
                    <a:gd name="connsiteX3" fmla="*/ 1293 w 1454"/>
                    <a:gd name="connsiteY3" fmla="*/ 126 h 1035"/>
                    <a:gd name="connsiteX4" fmla="*/ 1245 w 1454"/>
                    <a:gd name="connsiteY4" fmla="*/ 187 h 1035"/>
                    <a:gd name="connsiteX5" fmla="*/ 1175 w 1454"/>
                    <a:gd name="connsiteY5" fmla="*/ 257 h 1035"/>
                    <a:gd name="connsiteX6" fmla="*/ 1050 w 1454"/>
                    <a:gd name="connsiteY6" fmla="*/ 321 h 1035"/>
                    <a:gd name="connsiteX7" fmla="*/ 953 w 1454"/>
                    <a:gd name="connsiteY7" fmla="*/ 362 h 1035"/>
                    <a:gd name="connsiteX8" fmla="*/ 815 w 1454"/>
                    <a:gd name="connsiteY8" fmla="*/ 368 h 1035"/>
                    <a:gd name="connsiteX9" fmla="*/ 653 w 1454"/>
                    <a:gd name="connsiteY9" fmla="*/ 387 h 1035"/>
                    <a:gd name="connsiteX10" fmla="*/ 492 w 1454"/>
                    <a:gd name="connsiteY10" fmla="*/ 358 h 1035"/>
                    <a:gd name="connsiteX11" fmla="*/ 375 w 1454"/>
                    <a:gd name="connsiteY11" fmla="*/ 329 h 1035"/>
                    <a:gd name="connsiteX12" fmla="*/ 236 w 1454"/>
                    <a:gd name="connsiteY12" fmla="*/ 278 h 1035"/>
                    <a:gd name="connsiteX13" fmla="*/ 161 w 1454"/>
                    <a:gd name="connsiteY13" fmla="*/ 248 h 1035"/>
                    <a:gd name="connsiteX14" fmla="*/ 134 w 1454"/>
                    <a:gd name="connsiteY14" fmla="*/ 197 h 1035"/>
                    <a:gd name="connsiteX15" fmla="*/ 107 w 1454"/>
                    <a:gd name="connsiteY15" fmla="*/ 179 h 1035"/>
                    <a:gd name="connsiteX16" fmla="*/ 102 w 1454"/>
                    <a:gd name="connsiteY16" fmla="*/ 159 h 1035"/>
                    <a:gd name="connsiteX17" fmla="*/ 101 w 1454"/>
                    <a:gd name="connsiteY17" fmla="*/ 169 h 1035"/>
                    <a:gd name="connsiteX18" fmla="*/ 183 w 1454"/>
                    <a:gd name="connsiteY18" fmla="*/ 240 h 1035"/>
                    <a:gd name="connsiteX19" fmla="*/ 168 w 1454"/>
                    <a:gd name="connsiteY19" fmla="*/ 228 h 1035"/>
                    <a:gd name="connsiteX20" fmla="*/ 703 w 1454"/>
                    <a:gd name="connsiteY20" fmla="*/ 1035 h 1035"/>
                    <a:gd name="connsiteX0" fmla="*/ 703 w 1397"/>
                    <a:gd name="connsiteY0" fmla="*/ 1044 h 1044"/>
                    <a:gd name="connsiteX1" fmla="*/ 1292 w 1397"/>
                    <a:gd name="connsiteY1" fmla="*/ 135 h 1044"/>
                    <a:gd name="connsiteX2" fmla="*/ 1328 w 1397"/>
                    <a:gd name="connsiteY2" fmla="*/ 22 h 1044"/>
                    <a:gd name="connsiteX3" fmla="*/ 1293 w 1397"/>
                    <a:gd name="connsiteY3" fmla="*/ 135 h 1044"/>
                    <a:gd name="connsiteX4" fmla="*/ 1245 w 1397"/>
                    <a:gd name="connsiteY4" fmla="*/ 196 h 1044"/>
                    <a:gd name="connsiteX5" fmla="*/ 1175 w 1397"/>
                    <a:gd name="connsiteY5" fmla="*/ 266 h 1044"/>
                    <a:gd name="connsiteX6" fmla="*/ 1050 w 1397"/>
                    <a:gd name="connsiteY6" fmla="*/ 330 h 1044"/>
                    <a:gd name="connsiteX7" fmla="*/ 953 w 1397"/>
                    <a:gd name="connsiteY7" fmla="*/ 371 h 1044"/>
                    <a:gd name="connsiteX8" fmla="*/ 815 w 1397"/>
                    <a:gd name="connsiteY8" fmla="*/ 377 h 1044"/>
                    <a:gd name="connsiteX9" fmla="*/ 653 w 1397"/>
                    <a:gd name="connsiteY9" fmla="*/ 396 h 1044"/>
                    <a:gd name="connsiteX10" fmla="*/ 492 w 1397"/>
                    <a:gd name="connsiteY10" fmla="*/ 367 h 1044"/>
                    <a:gd name="connsiteX11" fmla="*/ 375 w 1397"/>
                    <a:gd name="connsiteY11" fmla="*/ 338 h 1044"/>
                    <a:gd name="connsiteX12" fmla="*/ 236 w 1397"/>
                    <a:gd name="connsiteY12" fmla="*/ 287 h 1044"/>
                    <a:gd name="connsiteX13" fmla="*/ 161 w 1397"/>
                    <a:gd name="connsiteY13" fmla="*/ 257 h 1044"/>
                    <a:gd name="connsiteX14" fmla="*/ 134 w 1397"/>
                    <a:gd name="connsiteY14" fmla="*/ 206 h 1044"/>
                    <a:gd name="connsiteX15" fmla="*/ 107 w 1397"/>
                    <a:gd name="connsiteY15" fmla="*/ 188 h 1044"/>
                    <a:gd name="connsiteX16" fmla="*/ 102 w 1397"/>
                    <a:gd name="connsiteY16" fmla="*/ 168 h 1044"/>
                    <a:gd name="connsiteX17" fmla="*/ 101 w 1397"/>
                    <a:gd name="connsiteY17" fmla="*/ 178 h 1044"/>
                    <a:gd name="connsiteX18" fmla="*/ 183 w 1397"/>
                    <a:gd name="connsiteY18" fmla="*/ 249 h 1044"/>
                    <a:gd name="connsiteX19" fmla="*/ 168 w 1397"/>
                    <a:gd name="connsiteY19" fmla="*/ 237 h 1044"/>
                    <a:gd name="connsiteX20" fmla="*/ 703 w 1397"/>
                    <a:gd name="connsiteY20" fmla="*/ 1044 h 1044"/>
                    <a:gd name="connsiteX0" fmla="*/ 703 w 1399"/>
                    <a:gd name="connsiteY0" fmla="*/ 1076 h 1076"/>
                    <a:gd name="connsiteX1" fmla="*/ 1292 w 1399"/>
                    <a:gd name="connsiteY1" fmla="*/ 167 h 1076"/>
                    <a:gd name="connsiteX2" fmla="*/ 1314 w 1399"/>
                    <a:gd name="connsiteY2" fmla="*/ 98 h 1076"/>
                    <a:gd name="connsiteX3" fmla="*/ 1328 w 1399"/>
                    <a:gd name="connsiteY3" fmla="*/ 54 h 1076"/>
                    <a:gd name="connsiteX4" fmla="*/ 1293 w 1399"/>
                    <a:gd name="connsiteY4" fmla="*/ 167 h 1076"/>
                    <a:gd name="connsiteX5" fmla="*/ 1245 w 1399"/>
                    <a:gd name="connsiteY5" fmla="*/ 228 h 1076"/>
                    <a:gd name="connsiteX6" fmla="*/ 1175 w 1399"/>
                    <a:gd name="connsiteY6" fmla="*/ 298 h 1076"/>
                    <a:gd name="connsiteX7" fmla="*/ 1050 w 1399"/>
                    <a:gd name="connsiteY7" fmla="*/ 362 h 1076"/>
                    <a:gd name="connsiteX8" fmla="*/ 953 w 1399"/>
                    <a:gd name="connsiteY8" fmla="*/ 403 h 1076"/>
                    <a:gd name="connsiteX9" fmla="*/ 815 w 1399"/>
                    <a:gd name="connsiteY9" fmla="*/ 409 h 1076"/>
                    <a:gd name="connsiteX10" fmla="*/ 653 w 1399"/>
                    <a:gd name="connsiteY10" fmla="*/ 428 h 1076"/>
                    <a:gd name="connsiteX11" fmla="*/ 492 w 1399"/>
                    <a:gd name="connsiteY11" fmla="*/ 399 h 1076"/>
                    <a:gd name="connsiteX12" fmla="*/ 375 w 1399"/>
                    <a:gd name="connsiteY12" fmla="*/ 370 h 1076"/>
                    <a:gd name="connsiteX13" fmla="*/ 236 w 1399"/>
                    <a:gd name="connsiteY13" fmla="*/ 319 h 1076"/>
                    <a:gd name="connsiteX14" fmla="*/ 161 w 1399"/>
                    <a:gd name="connsiteY14" fmla="*/ 289 h 1076"/>
                    <a:gd name="connsiteX15" fmla="*/ 134 w 1399"/>
                    <a:gd name="connsiteY15" fmla="*/ 238 h 1076"/>
                    <a:gd name="connsiteX16" fmla="*/ 107 w 1399"/>
                    <a:gd name="connsiteY16" fmla="*/ 220 h 1076"/>
                    <a:gd name="connsiteX17" fmla="*/ 102 w 1399"/>
                    <a:gd name="connsiteY17" fmla="*/ 200 h 1076"/>
                    <a:gd name="connsiteX18" fmla="*/ 101 w 1399"/>
                    <a:gd name="connsiteY18" fmla="*/ 210 h 1076"/>
                    <a:gd name="connsiteX19" fmla="*/ 183 w 1399"/>
                    <a:gd name="connsiteY19" fmla="*/ 281 h 1076"/>
                    <a:gd name="connsiteX20" fmla="*/ 168 w 1399"/>
                    <a:gd name="connsiteY20" fmla="*/ 269 h 1076"/>
                    <a:gd name="connsiteX21" fmla="*/ 703 w 1399"/>
                    <a:gd name="connsiteY21" fmla="*/ 1076 h 1076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28 w 1399"/>
                    <a:gd name="connsiteY4" fmla="*/ 52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10 w 1399"/>
                    <a:gd name="connsiteY4" fmla="*/ 93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61 w 1397"/>
                    <a:gd name="connsiteY16" fmla="*/ 286 h 1073"/>
                    <a:gd name="connsiteX17" fmla="*/ 134 w 1397"/>
                    <a:gd name="connsiteY17" fmla="*/ 235 h 1073"/>
                    <a:gd name="connsiteX18" fmla="*/ 107 w 1397"/>
                    <a:gd name="connsiteY18" fmla="*/ 217 h 1073"/>
                    <a:gd name="connsiteX19" fmla="*/ 102 w 1397"/>
                    <a:gd name="connsiteY19" fmla="*/ 197 h 1073"/>
                    <a:gd name="connsiteX20" fmla="*/ 101 w 1397"/>
                    <a:gd name="connsiteY20" fmla="*/ 207 h 1073"/>
                    <a:gd name="connsiteX21" fmla="*/ 183 w 1397"/>
                    <a:gd name="connsiteY21" fmla="*/ 278 h 1073"/>
                    <a:gd name="connsiteX22" fmla="*/ 168 w 1397"/>
                    <a:gd name="connsiteY22" fmla="*/ 266 h 1073"/>
                    <a:gd name="connsiteX23" fmla="*/ 703 w 1397"/>
                    <a:gd name="connsiteY23" fmla="*/ 1073 h 1073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34 w 1397"/>
                    <a:gd name="connsiteY16" fmla="*/ 235 h 1073"/>
                    <a:gd name="connsiteX17" fmla="*/ 107 w 1397"/>
                    <a:gd name="connsiteY17" fmla="*/ 217 h 1073"/>
                    <a:gd name="connsiteX18" fmla="*/ 102 w 1397"/>
                    <a:gd name="connsiteY18" fmla="*/ 197 h 1073"/>
                    <a:gd name="connsiteX19" fmla="*/ 101 w 1397"/>
                    <a:gd name="connsiteY19" fmla="*/ 207 h 1073"/>
                    <a:gd name="connsiteX20" fmla="*/ 183 w 1397"/>
                    <a:gd name="connsiteY20" fmla="*/ 278 h 1073"/>
                    <a:gd name="connsiteX21" fmla="*/ 168 w 1397"/>
                    <a:gd name="connsiteY21" fmla="*/ 266 h 1073"/>
                    <a:gd name="connsiteX22" fmla="*/ 703 w 1397"/>
                    <a:gd name="connsiteY22" fmla="*/ 1073 h 1073"/>
                    <a:gd name="connsiteX0" fmla="*/ 673 w 1397"/>
                    <a:gd name="connsiteY0" fmla="*/ 797 h 797"/>
                    <a:gd name="connsiteX1" fmla="*/ 1292 w 1397"/>
                    <a:gd name="connsiteY1" fmla="*/ 164 h 797"/>
                    <a:gd name="connsiteX2" fmla="*/ 1311 w 1397"/>
                    <a:gd name="connsiteY2" fmla="*/ 120 h 797"/>
                    <a:gd name="connsiteX3" fmla="*/ 1296 w 1397"/>
                    <a:gd name="connsiteY3" fmla="*/ 140 h 797"/>
                    <a:gd name="connsiteX4" fmla="*/ 1314 w 1397"/>
                    <a:gd name="connsiteY4" fmla="*/ 95 h 797"/>
                    <a:gd name="connsiteX5" fmla="*/ 1310 w 1397"/>
                    <a:gd name="connsiteY5" fmla="*/ 92 h 797"/>
                    <a:gd name="connsiteX6" fmla="*/ 1293 w 1397"/>
                    <a:gd name="connsiteY6" fmla="*/ 164 h 797"/>
                    <a:gd name="connsiteX7" fmla="*/ 1245 w 1397"/>
                    <a:gd name="connsiteY7" fmla="*/ 225 h 797"/>
                    <a:gd name="connsiteX8" fmla="*/ 1175 w 1397"/>
                    <a:gd name="connsiteY8" fmla="*/ 295 h 797"/>
                    <a:gd name="connsiteX9" fmla="*/ 1050 w 1397"/>
                    <a:gd name="connsiteY9" fmla="*/ 359 h 797"/>
                    <a:gd name="connsiteX10" fmla="*/ 953 w 1397"/>
                    <a:gd name="connsiteY10" fmla="*/ 400 h 797"/>
                    <a:gd name="connsiteX11" fmla="*/ 815 w 1397"/>
                    <a:gd name="connsiteY11" fmla="*/ 406 h 797"/>
                    <a:gd name="connsiteX12" fmla="*/ 653 w 1397"/>
                    <a:gd name="connsiteY12" fmla="*/ 425 h 797"/>
                    <a:gd name="connsiteX13" fmla="*/ 492 w 1397"/>
                    <a:gd name="connsiteY13" fmla="*/ 396 h 797"/>
                    <a:gd name="connsiteX14" fmla="*/ 375 w 1397"/>
                    <a:gd name="connsiteY14" fmla="*/ 367 h 797"/>
                    <a:gd name="connsiteX15" fmla="*/ 236 w 1397"/>
                    <a:gd name="connsiteY15" fmla="*/ 316 h 797"/>
                    <a:gd name="connsiteX16" fmla="*/ 134 w 1397"/>
                    <a:gd name="connsiteY16" fmla="*/ 235 h 797"/>
                    <a:gd name="connsiteX17" fmla="*/ 107 w 1397"/>
                    <a:gd name="connsiteY17" fmla="*/ 217 h 797"/>
                    <a:gd name="connsiteX18" fmla="*/ 102 w 1397"/>
                    <a:gd name="connsiteY18" fmla="*/ 197 h 797"/>
                    <a:gd name="connsiteX19" fmla="*/ 101 w 1397"/>
                    <a:gd name="connsiteY19" fmla="*/ 207 h 797"/>
                    <a:gd name="connsiteX20" fmla="*/ 183 w 1397"/>
                    <a:gd name="connsiteY20" fmla="*/ 278 h 797"/>
                    <a:gd name="connsiteX21" fmla="*/ 168 w 1397"/>
                    <a:gd name="connsiteY21" fmla="*/ 266 h 797"/>
                    <a:gd name="connsiteX22" fmla="*/ 673 w 1397"/>
                    <a:gd name="connsiteY22" fmla="*/ 797 h 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97" h="797">
                      <a:moveTo>
                        <a:pt x="673" y="797"/>
                      </a:moveTo>
                      <a:lnTo>
                        <a:pt x="1292" y="164"/>
                      </a:lnTo>
                      <a:cubicBezTo>
                        <a:pt x="1397" y="0"/>
                        <a:pt x="1310" y="124"/>
                        <a:pt x="1311" y="120"/>
                      </a:cubicBezTo>
                      <a:cubicBezTo>
                        <a:pt x="1312" y="116"/>
                        <a:pt x="1296" y="144"/>
                        <a:pt x="1296" y="140"/>
                      </a:cubicBezTo>
                      <a:cubicBezTo>
                        <a:pt x="1296" y="136"/>
                        <a:pt x="1312" y="103"/>
                        <a:pt x="1314" y="95"/>
                      </a:cubicBezTo>
                      <a:cubicBezTo>
                        <a:pt x="1316" y="87"/>
                        <a:pt x="1313" y="81"/>
                        <a:pt x="1310" y="92"/>
                      </a:cubicBezTo>
                      <a:cubicBezTo>
                        <a:pt x="1307" y="103"/>
                        <a:pt x="1304" y="142"/>
                        <a:pt x="1293" y="164"/>
                      </a:cubicBezTo>
                      <a:cubicBezTo>
                        <a:pt x="1282" y="186"/>
                        <a:pt x="1265" y="203"/>
                        <a:pt x="1245" y="225"/>
                      </a:cubicBezTo>
                      <a:cubicBezTo>
                        <a:pt x="1225" y="247"/>
                        <a:pt x="1207" y="273"/>
                        <a:pt x="1175" y="295"/>
                      </a:cubicBezTo>
                      <a:cubicBezTo>
                        <a:pt x="1143" y="317"/>
                        <a:pt x="1087" y="342"/>
                        <a:pt x="1050" y="359"/>
                      </a:cubicBezTo>
                      <a:cubicBezTo>
                        <a:pt x="1013" y="377"/>
                        <a:pt x="992" y="392"/>
                        <a:pt x="953" y="400"/>
                      </a:cubicBezTo>
                      <a:cubicBezTo>
                        <a:pt x="914" y="408"/>
                        <a:pt x="866" y="405"/>
                        <a:pt x="815" y="406"/>
                      </a:cubicBezTo>
                      <a:lnTo>
                        <a:pt x="653" y="425"/>
                      </a:lnTo>
                      <a:cubicBezTo>
                        <a:pt x="601" y="431"/>
                        <a:pt x="536" y="396"/>
                        <a:pt x="492" y="396"/>
                      </a:cubicBezTo>
                      <a:cubicBezTo>
                        <a:pt x="474" y="399"/>
                        <a:pt x="418" y="380"/>
                        <a:pt x="375" y="367"/>
                      </a:cubicBezTo>
                      <a:cubicBezTo>
                        <a:pt x="356" y="364"/>
                        <a:pt x="272" y="329"/>
                        <a:pt x="236" y="316"/>
                      </a:cubicBezTo>
                      <a:cubicBezTo>
                        <a:pt x="196" y="294"/>
                        <a:pt x="156" y="252"/>
                        <a:pt x="134" y="235"/>
                      </a:cubicBezTo>
                      <a:cubicBezTo>
                        <a:pt x="113" y="219"/>
                        <a:pt x="112" y="223"/>
                        <a:pt x="107" y="217"/>
                      </a:cubicBezTo>
                      <a:cubicBezTo>
                        <a:pt x="102" y="211"/>
                        <a:pt x="102" y="203"/>
                        <a:pt x="102" y="197"/>
                      </a:cubicBezTo>
                      <a:cubicBezTo>
                        <a:pt x="103" y="191"/>
                        <a:pt x="0" y="68"/>
                        <a:pt x="101" y="207"/>
                      </a:cubicBezTo>
                      <a:cubicBezTo>
                        <a:pt x="120" y="235"/>
                        <a:pt x="164" y="250"/>
                        <a:pt x="183" y="278"/>
                      </a:cubicBezTo>
                      <a:cubicBezTo>
                        <a:pt x="182" y="281"/>
                        <a:pt x="169" y="263"/>
                        <a:pt x="168" y="266"/>
                      </a:cubicBezTo>
                      <a:lnTo>
                        <a:pt x="673" y="7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  <p:grpSp>
        <p:nvGrpSpPr>
          <p:cNvPr id="88" name="Gruppieren 75"/>
          <p:cNvGrpSpPr>
            <a:grpSpLocks/>
          </p:cNvGrpSpPr>
          <p:nvPr/>
        </p:nvGrpSpPr>
        <p:grpSpPr>
          <a:xfrm rot="15585053">
            <a:off x="8559335" y="1583290"/>
            <a:ext cx="303453" cy="444183"/>
            <a:chOff x="3241120" y="4138547"/>
            <a:chExt cx="1517263" cy="2220913"/>
          </a:xfrm>
        </p:grpSpPr>
        <p:sp>
          <p:nvSpPr>
            <p:cNvPr id="89" name="Line 47"/>
            <p:cNvSpPr>
              <a:spLocks noChangeShapeType="1"/>
            </p:cNvSpPr>
            <p:nvPr/>
          </p:nvSpPr>
          <p:spPr bwMode="auto">
            <a:xfrm rot="5188966" flipV="1">
              <a:off x="3869718" y="4580884"/>
              <a:ext cx="300317" cy="147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0" name="Oval 48"/>
            <p:cNvSpPr>
              <a:spLocks noChangeArrowheads="1"/>
            </p:cNvSpPr>
            <p:nvPr/>
          </p:nvSpPr>
          <p:spPr bwMode="auto">
            <a:xfrm rot="6285468">
              <a:off x="3396937" y="4917862"/>
              <a:ext cx="871537" cy="658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91" name="Gruppieren 62"/>
            <p:cNvGrpSpPr/>
            <p:nvPr/>
          </p:nvGrpSpPr>
          <p:grpSpPr>
            <a:xfrm>
              <a:off x="3241157" y="4138552"/>
              <a:ext cx="1278682" cy="2220913"/>
              <a:chOff x="2791365" y="3696699"/>
              <a:chExt cx="1278682" cy="2220913"/>
            </a:xfrm>
          </p:grpSpPr>
          <p:sp>
            <p:nvSpPr>
              <p:cNvPr id="92" name="Oval 63"/>
              <p:cNvSpPr>
                <a:spLocks noChangeArrowheads="1"/>
              </p:cNvSpPr>
              <p:nvPr/>
            </p:nvSpPr>
            <p:spPr bwMode="auto">
              <a:xfrm rot="5400000">
                <a:off x="2645096" y="4349171"/>
                <a:ext cx="2005013" cy="844889"/>
              </a:xfrm>
              <a:prstGeom prst="ellipse">
                <a:avLst/>
              </a:prstGeom>
              <a:solidFill>
                <a:srgbClr val="262699">
                  <a:alpha val="3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grpSp>
            <p:nvGrpSpPr>
              <p:cNvPr id="93" name="Group 64"/>
              <p:cNvGrpSpPr>
                <a:grpSpLocks/>
              </p:cNvGrpSpPr>
              <p:nvPr/>
            </p:nvGrpSpPr>
            <p:grpSpPr bwMode="auto">
              <a:xfrm rot="5400000">
                <a:off x="2148565" y="4339499"/>
                <a:ext cx="2220913" cy="935313"/>
                <a:chOff x="3582" y="2913"/>
                <a:chExt cx="1399" cy="797"/>
              </a:xfrm>
            </p:grpSpPr>
            <p:sp>
              <p:nvSpPr>
                <p:cNvPr id="94" name="Rectangle 66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95" name="Rectangle 67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96" name="Freeform 65"/>
                <p:cNvSpPr>
                  <a:spLocks/>
                </p:cNvSpPr>
                <p:nvPr/>
              </p:nvSpPr>
              <p:spPr bwMode="auto">
                <a:xfrm>
                  <a:off x="3584" y="2913"/>
                  <a:ext cx="1397" cy="797"/>
                </a:xfrm>
                <a:custGeom>
                  <a:avLst/>
                  <a:gdLst>
                    <a:gd name="connsiteX0" fmla="*/ 703 w 1454"/>
                    <a:gd name="connsiteY0" fmla="*/ 969 h 969"/>
                    <a:gd name="connsiteX1" fmla="*/ 1349 w 1454"/>
                    <a:gd name="connsiteY1" fmla="*/ 137 h 969"/>
                    <a:gd name="connsiteX2" fmla="*/ 1331 w 1454"/>
                    <a:gd name="connsiteY2" fmla="*/ 158 h 969"/>
                    <a:gd name="connsiteX3" fmla="*/ 1271 w 1454"/>
                    <a:gd name="connsiteY3" fmla="*/ 185 h 969"/>
                    <a:gd name="connsiteX4" fmla="*/ 1175 w 1454"/>
                    <a:gd name="connsiteY4" fmla="*/ 215 h 969"/>
                    <a:gd name="connsiteX5" fmla="*/ 1052 w 1454"/>
                    <a:gd name="connsiteY5" fmla="*/ 236 h 969"/>
                    <a:gd name="connsiteX6" fmla="*/ 947 w 1454"/>
                    <a:gd name="connsiteY6" fmla="*/ 251 h 969"/>
                    <a:gd name="connsiteX7" fmla="*/ 803 w 1454"/>
                    <a:gd name="connsiteY7" fmla="*/ 257 h 969"/>
                    <a:gd name="connsiteX8" fmla="*/ 638 w 1454"/>
                    <a:gd name="connsiteY8" fmla="*/ 260 h 969"/>
                    <a:gd name="connsiteX9" fmla="*/ 494 w 1454"/>
                    <a:gd name="connsiteY9" fmla="*/ 251 h 969"/>
                    <a:gd name="connsiteX10" fmla="*/ 353 w 1454"/>
                    <a:gd name="connsiteY10" fmla="*/ 233 h 969"/>
                    <a:gd name="connsiteX11" fmla="*/ 236 w 1454"/>
                    <a:gd name="connsiteY11" fmla="*/ 212 h 969"/>
                    <a:gd name="connsiteX12" fmla="*/ 161 w 1454"/>
                    <a:gd name="connsiteY12" fmla="*/ 182 h 969"/>
                    <a:gd name="connsiteX13" fmla="*/ 110 w 1454"/>
                    <a:gd name="connsiteY13" fmla="*/ 155 h 969"/>
                    <a:gd name="connsiteX14" fmla="*/ 98 w 1454"/>
                    <a:gd name="connsiteY14" fmla="*/ 137 h 969"/>
                    <a:gd name="connsiteX15" fmla="*/ 101 w 1454"/>
                    <a:gd name="connsiteY15" fmla="*/ 139 h 969"/>
                    <a:gd name="connsiteX16" fmla="*/ 703 w 1454"/>
                    <a:gd name="connsiteY16" fmla="*/ 969 h 969"/>
                    <a:gd name="connsiteX0" fmla="*/ 652 w 1403"/>
                    <a:gd name="connsiteY0" fmla="*/ 989 h 989"/>
                    <a:gd name="connsiteX1" fmla="*/ 1298 w 1403"/>
                    <a:gd name="connsiteY1" fmla="*/ 157 h 989"/>
                    <a:gd name="connsiteX2" fmla="*/ 1280 w 1403"/>
                    <a:gd name="connsiteY2" fmla="*/ 178 h 989"/>
                    <a:gd name="connsiteX3" fmla="*/ 1220 w 1403"/>
                    <a:gd name="connsiteY3" fmla="*/ 205 h 989"/>
                    <a:gd name="connsiteX4" fmla="*/ 1124 w 1403"/>
                    <a:gd name="connsiteY4" fmla="*/ 235 h 989"/>
                    <a:gd name="connsiteX5" fmla="*/ 1001 w 1403"/>
                    <a:gd name="connsiteY5" fmla="*/ 256 h 989"/>
                    <a:gd name="connsiteX6" fmla="*/ 896 w 1403"/>
                    <a:gd name="connsiteY6" fmla="*/ 271 h 989"/>
                    <a:gd name="connsiteX7" fmla="*/ 752 w 1403"/>
                    <a:gd name="connsiteY7" fmla="*/ 277 h 989"/>
                    <a:gd name="connsiteX8" fmla="*/ 587 w 1403"/>
                    <a:gd name="connsiteY8" fmla="*/ 280 h 989"/>
                    <a:gd name="connsiteX9" fmla="*/ 443 w 1403"/>
                    <a:gd name="connsiteY9" fmla="*/ 271 h 989"/>
                    <a:gd name="connsiteX10" fmla="*/ 302 w 1403"/>
                    <a:gd name="connsiteY10" fmla="*/ 253 h 989"/>
                    <a:gd name="connsiteX11" fmla="*/ 185 w 1403"/>
                    <a:gd name="connsiteY11" fmla="*/ 232 h 989"/>
                    <a:gd name="connsiteX12" fmla="*/ 110 w 1403"/>
                    <a:gd name="connsiteY12" fmla="*/ 202 h 989"/>
                    <a:gd name="connsiteX13" fmla="*/ 59 w 1403"/>
                    <a:gd name="connsiteY13" fmla="*/ 175 h 989"/>
                    <a:gd name="connsiteX14" fmla="*/ 47 w 1403"/>
                    <a:gd name="connsiteY14" fmla="*/ 157 h 989"/>
                    <a:gd name="connsiteX15" fmla="*/ 50 w 1403"/>
                    <a:gd name="connsiteY15" fmla="*/ 159 h 989"/>
                    <a:gd name="connsiteX16" fmla="*/ 652 w 1403"/>
                    <a:gd name="connsiteY16" fmla="*/ 989 h 989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59 w 1403"/>
                    <a:gd name="connsiteY13" fmla="*/ 191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83 w 1403"/>
                    <a:gd name="connsiteY13" fmla="*/ 167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25 h 1025"/>
                    <a:gd name="connsiteX1" fmla="*/ 1298 w 1403"/>
                    <a:gd name="connsiteY1" fmla="*/ 193 h 1025"/>
                    <a:gd name="connsiteX2" fmla="*/ 1280 w 1403"/>
                    <a:gd name="connsiteY2" fmla="*/ 214 h 1025"/>
                    <a:gd name="connsiteX3" fmla="*/ 1220 w 1403"/>
                    <a:gd name="connsiteY3" fmla="*/ 241 h 1025"/>
                    <a:gd name="connsiteX4" fmla="*/ 1124 w 1403"/>
                    <a:gd name="connsiteY4" fmla="*/ 271 h 1025"/>
                    <a:gd name="connsiteX5" fmla="*/ 1001 w 1403"/>
                    <a:gd name="connsiteY5" fmla="*/ 292 h 1025"/>
                    <a:gd name="connsiteX6" fmla="*/ 896 w 1403"/>
                    <a:gd name="connsiteY6" fmla="*/ 307 h 1025"/>
                    <a:gd name="connsiteX7" fmla="*/ 752 w 1403"/>
                    <a:gd name="connsiteY7" fmla="*/ 313 h 1025"/>
                    <a:gd name="connsiteX8" fmla="*/ 587 w 1403"/>
                    <a:gd name="connsiteY8" fmla="*/ 316 h 1025"/>
                    <a:gd name="connsiteX9" fmla="*/ 443 w 1403"/>
                    <a:gd name="connsiteY9" fmla="*/ 307 h 1025"/>
                    <a:gd name="connsiteX10" fmla="*/ 302 w 1403"/>
                    <a:gd name="connsiteY10" fmla="*/ 289 h 1025"/>
                    <a:gd name="connsiteX11" fmla="*/ 185 w 1403"/>
                    <a:gd name="connsiteY11" fmla="*/ 268 h 1025"/>
                    <a:gd name="connsiteX12" fmla="*/ 110 w 1403"/>
                    <a:gd name="connsiteY12" fmla="*/ 238 h 1025"/>
                    <a:gd name="connsiteX13" fmla="*/ 83 w 1403"/>
                    <a:gd name="connsiteY13" fmla="*/ 187 h 1025"/>
                    <a:gd name="connsiteX14" fmla="*/ 47 w 1403"/>
                    <a:gd name="connsiteY14" fmla="*/ 193 h 1025"/>
                    <a:gd name="connsiteX15" fmla="*/ 50 w 1403"/>
                    <a:gd name="connsiteY15" fmla="*/ 159 h 1025"/>
                    <a:gd name="connsiteX16" fmla="*/ 652 w 1403"/>
                    <a:gd name="connsiteY16" fmla="*/ 1025 h 102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98 w 1454"/>
                    <a:gd name="connsiteY14" fmla="*/ 173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703 w 1454"/>
                    <a:gd name="connsiteY18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354 w 1454"/>
                    <a:gd name="connsiteY11" fmla="*/ 291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54 w 1454"/>
                    <a:gd name="connsiteY12" fmla="*/ 291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354 w 1454"/>
                    <a:gd name="connsiteY13" fmla="*/ 291 h 1005"/>
                    <a:gd name="connsiteX14" fmla="*/ 236 w 1454"/>
                    <a:gd name="connsiteY14" fmla="*/ 248 h 1005"/>
                    <a:gd name="connsiteX15" fmla="*/ 161 w 1454"/>
                    <a:gd name="connsiteY15" fmla="*/ 218 h 1005"/>
                    <a:gd name="connsiteX16" fmla="*/ 134 w 1454"/>
                    <a:gd name="connsiteY16" fmla="*/ 167 h 1005"/>
                    <a:gd name="connsiteX17" fmla="*/ 107 w 1454"/>
                    <a:gd name="connsiteY17" fmla="*/ 149 h 1005"/>
                    <a:gd name="connsiteX18" fmla="*/ 102 w 1454"/>
                    <a:gd name="connsiteY18" fmla="*/ 129 h 1005"/>
                    <a:gd name="connsiteX19" fmla="*/ 101 w 1454"/>
                    <a:gd name="connsiteY19" fmla="*/ 139 h 1005"/>
                    <a:gd name="connsiteX20" fmla="*/ 183 w 1454"/>
                    <a:gd name="connsiteY20" fmla="*/ 210 h 1005"/>
                    <a:gd name="connsiteX21" fmla="*/ 168 w 1454"/>
                    <a:gd name="connsiteY21" fmla="*/ 198 h 1005"/>
                    <a:gd name="connsiteX22" fmla="*/ 703 w 1454"/>
                    <a:gd name="connsiteY22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86 w 1454"/>
                    <a:gd name="connsiteY10" fmla="*/ 283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0 w 1454"/>
                    <a:gd name="connsiteY5" fmla="*/ 291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93 w 1454"/>
                    <a:gd name="connsiteY4" fmla="*/ 96 h 1005"/>
                    <a:gd name="connsiteX5" fmla="*/ 1245 w 1454"/>
                    <a:gd name="connsiteY5" fmla="*/ 157 h 1005"/>
                    <a:gd name="connsiteX6" fmla="*/ 1175 w 1454"/>
                    <a:gd name="connsiteY6" fmla="*/ 227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93 w 1454"/>
                    <a:gd name="connsiteY3" fmla="*/ 96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35 h 1035"/>
                    <a:gd name="connsiteX1" fmla="*/ 1349 w 1454"/>
                    <a:gd name="connsiteY1" fmla="*/ 203 h 1035"/>
                    <a:gd name="connsiteX2" fmla="*/ 1328 w 1454"/>
                    <a:gd name="connsiteY2" fmla="*/ 13 h 1035"/>
                    <a:gd name="connsiteX3" fmla="*/ 1293 w 1454"/>
                    <a:gd name="connsiteY3" fmla="*/ 126 h 1035"/>
                    <a:gd name="connsiteX4" fmla="*/ 1245 w 1454"/>
                    <a:gd name="connsiteY4" fmla="*/ 187 h 1035"/>
                    <a:gd name="connsiteX5" fmla="*/ 1175 w 1454"/>
                    <a:gd name="connsiteY5" fmla="*/ 257 h 1035"/>
                    <a:gd name="connsiteX6" fmla="*/ 1050 w 1454"/>
                    <a:gd name="connsiteY6" fmla="*/ 321 h 1035"/>
                    <a:gd name="connsiteX7" fmla="*/ 953 w 1454"/>
                    <a:gd name="connsiteY7" fmla="*/ 362 h 1035"/>
                    <a:gd name="connsiteX8" fmla="*/ 815 w 1454"/>
                    <a:gd name="connsiteY8" fmla="*/ 368 h 1035"/>
                    <a:gd name="connsiteX9" fmla="*/ 653 w 1454"/>
                    <a:gd name="connsiteY9" fmla="*/ 387 h 1035"/>
                    <a:gd name="connsiteX10" fmla="*/ 492 w 1454"/>
                    <a:gd name="connsiteY10" fmla="*/ 358 h 1035"/>
                    <a:gd name="connsiteX11" fmla="*/ 375 w 1454"/>
                    <a:gd name="connsiteY11" fmla="*/ 329 h 1035"/>
                    <a:gd name="connsiteX12" fmla="*/ 236 w 1454"/>
                    <a:gd name="connsiteY12" fmla="*/ 278 h 1035"/>
                    <a:gd name="connsiteX13" fmla="*/ 161 w 1454"/>
                    <a:gd name="connsiteY13" fmla="*/ 248 h 1035"/>
                    <a:gd name="connsiteX14" fmla="*/ 134 w 1454"/>
                    <a:gd name="connsiteY14" fmla="*/ 197 h 1035"/>
                    <a:gd name="connsiteX15" fmla="*/ 107 w 1454"/>
                    <a:gd name="connsiteY15" fmla="*/ 179 h 1035"/>
                    <a:gd name="connsiteX16" fmla="*/ 102 w 1454"/>
                    <a:gd name="connsiteY16" fmla="*/ 159 h 1035"/>
                    <a:gd name="connsiteX17" fmla="*/ 101 w 1454"/>
                    <a:gd name="connsiteY17" fmla="*/ 169 h 1035"/>
                    <a:gd name="connsiteX18" fmla="*/ 183 w 1454"/>
                    <a:gd name="connsiteY18" fmla="*/ 240 h 1035"/>
                    <a:gd name="connsiteX19" fmla="*/ 168 w 1454"/>
                    <a:gd name="connsiteY19" fmla="*/ 228 h 1035"/>
                    <a:gd name="connsiteX20" fmla="*/ 703 w 1454"/>
                    <a:gd name="connsiteY20" fmla="*/ 1035 h 1035"/>
                    <a:gd name="connsiteX0" fmla="*/ 703 w 1397"/>
                    <a:gd name="connsiteY0" fmla="*/ 1044 h 1044"/>
                    <a:gd name="connsiteX1" fmla="*/ 1292 w 1397"/>
                    <a:gd name="connsiteY1" fmla="*/ 135 h 1044"/>
                    <a:gd name="connsiteX2" fmla="*/ 1328 w 1397"/>
                    <a:gd name="connsiteY2" fmla="*/ 22 h 1044"/>
                    <a:gd name="connsiteX3" fmla="*/ 1293 w 1397"/>
                    <a:gd name="connsiteY3" fmla="*/ 135 h 1044"/>
                    <a:gd name="connsiteX4" fmla="*/ 1245 w 1397"/>
                    <a:gd name="connsiteY4" fmla="*/ 196 h 1044"/>
                    <a:gd name="connsiteX5" fmla="*/ 1175 w 1397"/>
                    <a:gd name="connsiteY5" fmla="*/ 266 h 1044"/>
                    <a:gd name="connsiteX6" fmla="*/ 1050 w 1397"/>
                    <a:gd name="connsiteY6" fmla="*/ 330 h 1044"/>
                    <a:gd name="connsiteX7" fmla="*/ 953 w 1397"/>
                    <a:gd name="connsiteY7" fmla="*/ 371 h 1044"/>
                    <a:gd name="connsiteX8" fmla="*/ 815 w 1397"/>
                    <a:gd name="connsiteY8" fmla="*/ 377 h 1044"/>
                    <a:gd name="connsiteX9" fmla="*/ 653 w 1397"/>
                    <a:gd name="connsiteY9" fmla="*/ 396 h 1044"/>
                    <a:gd name="connsiteX10" fmla="*/ 492 w 1397"/>
                    <a:gd name="connsiteY10" fmla="*/ 367 h 1044"/>
                    <a:gd name="connsiteX11" fmla="*/ 375 w 1397"/>
                    <a:gd name="connsiteY11" fmla="*/ 338 h 1044"/>
                    <a:gd name="connsiteX12" fmla="*/ 236 w 1397"/>
                    <a:gd name="connsiteY12" fmla="*/ 287 h 1044"/>
                    <a:gd name="connsiteX13" fmla="*/ 161 w 1397"/>
                    <a:gd name="connsiteY13" fmla="*/ 257 h 1044"/>
                    <a:gd name="connsiteX14" fmla="*/ 134 w 1397"/>
                    <a:gd name="connsiteY14" fmla="*/ 206 h 1044"/>
                    <a:gd name="connsiteX15" fmla="*/ 107 w 1397"/>
                    <a:gd name="connsiteY15" fmla="*/ 188 h 1044"/>
                    <a:gd name="connsiteX16" fmla="*/ 102 w 1397"/>
                    <a:gd name="connsiteY16" fmla="*/ 168 h 1044"/>
                    <a:gd name="connsiteX17" fmla="*/ 101 w 1397"/>
                    <a:gd name="connsiteY17" fmla="*/ 178 h 1044"/>
                    <a:gd name="connsiteX18" fmla="*/ 183 w 1397"/>
                    <a:gd name="connsiteY18" fmla="*/ 249 h 1044"/>
                    <a:gd name="connsiteX19" fmla="*/ 168 w 1397"/>
                    <a:gd name="connsiteY19" fmla="*/ 237 h 1044"/>
                    <a:gd name="connsiteX20" fmla="*/ 703 w 1397"/>
                    <a:gd name="connsiteY20" fmla="*/ 1044 h 1044"/>
                    <a:gd name="connsiteX0" fmla="*/ 703 w 1399"/>
                    <a:gd name="connsiteY0" fmla="*/ 1076 h 1076"/>
                    <a:gd name="connsiteX1" fmla="*/ 1292 w 1399"/>
                    <a:gd name="connsiteY1" fmla="*/ 167 h 1076"/>
                    <a:gd name="connsiteX2" fmla="*/ 1314 w 1399"/>
                    <a:gd name="connsiteY2" fmla="*/ 98 h 1076"/>
                    <a:gd name="connsiteX3" fmla="*/ 1328 w 1399"/>
                    <a:gd name="connsiteY3" fmla="*/ 54 h 1076"/>
                    <a:gd name="connsiteX4" fmla="*/ 1293 w 1399"/>
                    <a:gd name="connsiteY4" fmla="*/ 167 h 1076"/>
                    <a:gd name="connsiteX5" fmla="*/ 1245 w 1399"/>
                    <a:gd name="connsiteY5" fmla="*/ 228 h 1076"/>
                    <a:gd name="connsiteX6" fmla="*/ 1175 w 1399"/>
                    <a:gd name="connsiteY6" fmla="*/ 298 h 1076"/>
                    <a:gd name="connsiteX7" fmla="*/ 1050 w 1399"/>
                    <a:gd name="connsiteY7" fmla="*/ 362 h 1076"/>
                    <a:gd name="connsiteX8" fmla="*/ 953 w 1399"/>
                    <a:gd name="connsiteY8" fmla="*/ 403 h 1076"/>
                    <a:gd name="connsiteX9" fmla="*/ 815 w 1399"/>
                    <a:gd name="connsiteY9" fmla="*/ 409 h 1076"/>
                    <a:gd name="connsiteX10" fmla="*/ 653 w 1399"/>
                    <a:gd name="connsiteY10" fmla="*/ 428 h 1076"/>
                    <a:gd name="connsiteX11" fmla="*/ 492 w 1399"/>
                    <a:gd name="connsiteY11" fmla="*/ 399 h 1076"/>
                    <a:gd name="connsiteX12" fmla="*/ 375 w 1399"/>
                    <a:gd name="connsiteY12" fmla="*/ 370 h 1076"/>
                    <a:gd name="connsiteX13" fmla="*/ 236 w 1399"/>
                    <a:gd name="connsiteY13" fmla="*/ 319 h 1076"/>
                    <a:gd name="connsiteX14" fmla="*/ 161 w 1399"/>
                    <a:gd name="connsiteY14" fmla="*/ 289 h 1076"/>
                    <a:gd name="connsiteX15" fmla="*/ 134 w 1399"/>
                    <a:gd name="connsiteY15" fmla="*/ 238 h 1076"/>
                    <a:gd name="connsiteX16" fmla="*/ 107 w 1399"/>
                    <a:gd name="connsiteY16" fmla="*/ 220 h 1076"/>
                    <a:gd name="connsiteX17" fmla="*/ 102 w 1399"/>
                    <a:gd name="connsiteY17" fmla="*/ 200 h 1076"/>
                    <a:gd name="connsiteX18" fmla="*/ 101 w 1399"/>
                    <a:gd name="connsiteY18" fmla="*/ 210 h 1076"/>
                    <a:gd name="connsiteX19" fmla="*/ 183 w 1399"/>
                    <a:gd name="connsiteY19" fmla="*/ 281 h 1076"/>
                    <a:gd name="connsiteX20" fmla="*/ 168 w 1399"/>
                    <a:gd name="connsiteY20" fmla="*/ 269 h 1076"/>
                    <a:gd name="connsiteX21" fmla="*/ 703 w 1399"/>
                    <a:gd name="connsiteY21" fmla="*/ 1076 h 1076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28 w 1399"/>
                    <a:gd name="connsiteY4" fmla="*/ 52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10 w 1399"/>
                    <a:gd name="connsiteY4" fmla="*/ 93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61 w 1397"/>
                    <a:gd name="connsiteY16" fmla="*/ 286 h 1073"/>
                    <a:gd name="connsiteX17" fmla="*/ 134 w 1397"/>
                    <a:gd name="connsiteY17" fmla="*/ 235 h 1073"/>
                    <a:gd name="connsiteX18" fmla="*/ 107 w 1397"/>
                    <a:gd name="connsiteY18" fmla="*/ 217 h 1073"/>
                    <a:gd name="connsiteX19" fmla="*/ 102 w 1397"/>
                    <a:gd name="connsiteY19" fmla="*/ 197 h 1073"/>
                    <a:gd name="connsiteX20" fmla="*/ 101 w 1397"/>
                    <a:gd name="connsiteY20" fmla="*/ 207 h 1073"/>
                    <a:gd name="connsiteX21" fmla="*/ 183 w 1397"/>
                    <a:gd name="connsiteY21" fmla="*/ 278 h 1073"/>
                    <a:gd name="connsiteX22" fmla="*/ 168 w 1397"/>
                    <a:gd name="connsiteY22" fmla="*/ 266 h 1073"/>
                    <a:gd name="connsiteX23" fmla="*/ 703 w 1397"/>
                    <a:gd name="connsiteY23" fmla="*/ 1073 h 1073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34 w 1397"/>
                    <a:gd name="connsiteY16" fmla="*/ 235 h 1073"/>
                    <a:gd name="connsiteX17" fmla="*/ 107 w 1397"/>
                    <a:gd name="connsiteY17" fmla="*/ 217 h 1073"/>
                    <a:gd name="connsiteX18" fmla="*/ 102 w 1397"/>
                    <a:gd name="connsiteY18" fmla="*/ 197 h 1073"/>
                    <a:gd name="connsiteX19" fmla="*/ 101 w 1397"/>
                    <a:gd name="connsiteY19" fmla="*/ 207 h 1073"/>
                    <a:gd name="connsiteX20" fmla="*/ 183 w 1397"/>
                    <a:gd name="connsiteY20" fmla="*/ 278 h 1073"/>
                    <a:gd name="connsiteX21" fmla="*/ 168 w 1397"/>
                    <a:gd name="connsiteY21" fmla="*/ 266 h 1073"/>
                    <a:gd name="connsiteX22" fmla="*/ 703 w 1397"/>
                    <a:gd name="connsiteY22" fmla="*/ 1073 h 1073"/>
                    <a:gd name="connsiteX0" fmla="*/ 673 w 1397"/>
                    <a:gd name="connsiteY0" fmla="*/ 797 h 797"/>
                    <a:gd name="connsiteX1" fmla="*/ 1292 w 1397"/>
                    <a:gd name="connsiteY1" fmla="*/ 164 h 797"/>
                    <a:gd name="connsiteX2" fmla="*/ 1311 w 1397"/>
                    <a:gd name="connsiteY2" fmla="*/ 120 h 797"/>
                    <a:gd name="connsiteX3" fmla="*/ 1296 w 1397"/>
                    <a:gd name="connsiteY3" fmla="*/ 140 h 797"/>
                    <a:gd name="connsiteX4" fmla="*/ 1314 w 1397"/>
                    <a:gd name="connsiteY4" fmla="*/ 95 h 797"/>
                    <a:gd name="connsiteX5" fmla="*/ 1310 w 1397"/>
                    <a:gd name="connsiteY5" fmla="*/ 92 h 797"/>
                    <a:gd name="connsiteX6" fmla="*/ 1293 w 1397"/>
                    <a:gd name="connsiteY6" fmla="*/ 164 h 797"/>
                    <a:gd name="connsiteX7" fmla="*/ 1245 w 1397"/>
                    <a:gd name="connsiteY7" fmla="*/ 225 h 797"/>
                    <a:gd name="connsiteX8" fmla="*/ 1175 w 1397"/>
                    <a:gd name="connsiteY8" fmla="*/ 295 h 797"/>
                    <a:gd name="connsiteX9" fmla="*/ 1050 w 1397"/>
                    <a:gd name="connsiteY9" fmla="*/ 359 h 797"/>
                    <a:gd name="connsiteX10" fmla="*/ 953 w 1397"/>
                    <a:gd name="connsiteY10" fmla="*/ 400 h 797"/>
                    <a:gd name="connsiteX11" fmla="*/ 815 w 1397"/>
                    <a:gd name="connsiteY11" fmla="*/ 406 h 797"/>
                    <a:gd name="connsiteX12" fmla="*/ 653 w 1397"/>
                    <a:gd name="connsiteY12" fmla="*/ 425 h 797"/>
                    <a:gd name="connsiteX13" fmla="*/ 492 w 1397"/>
                    <a:gd name="connsiteY13" fmla="*/ 396 h 797"/>
                    <a:gd name="connsiteX14" fmla="*/ 375 w 1397"/>
                    <a:gd name="connsiteY14" fmla="*/ 367 h 797"/>
                    <a:gd name="connsiteX15" fmla="*/ 236 w 1397"/>
                    <a:gd name="connsiteY15" fmla="*/ 316 h 797"/>
                    <a:gd name="connsiteX16" fmla="*/ 134 w 1397"/>
                    <a:gd name="connsiteY16" fmla="*/ 235 h 797"/>
                    <a:gd name="connsiteX17" fmla="*/ 107 w 1397"/>
                    <a:gd name="connsiteY17" fmla="*/ 217 h 797"/>
                    <a:gd name="connsiteX18" fmla="*/ 102 w 1397"/>
                    <a:gd name="connsiteY18" fmla="*/ 197 h 797"/>
                    <a:gd name="connsiteX19" fmla="*/ 101 w 1397"/>
                    <a:gd name="connsiteY19" fmla="*/ 207 h 797"/>
                    <a:gd name="connsiteX20" fmla="*/ 183 w 1397"/>
                    <a:gd name="connsiteY20" fmla="*/ 278 h 797"/>
                    <a:gd name="connsiteX21" fmla="*/ 168 w 1397"/>
                    <a:gd name="connsiteY21" fmla="*/ 266 h 797"/>
                    <a:gd name="connsiteX22" fmla="*/ 673 w 1397"/>
                    <a:gd name="connsiteY22" fmla="*/ 797 h 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97" h="797">
                      <a:moveTo>
                        <a:pt x="673" y="797"/>
                      </a:moveTo>
                      <a:lnTo>
                        <a:pt x="1292" y="164"/>
                      </a:lnTo>
                      <a:cubicBezTo>
                        <a:pt x="1397" y="0"/>
                        <a:pt x="1310" y="124"/>
                        <a:pt x="1311" y="120"/>
                      </a:cubicBezTo>
                      <a:cubicBezTo>
                        <a:pt x="1312" y="116"/>
                        <a:pt x="1296" y="144"/>
                        <a:pt x="1296" y="140"/>
                      </a:cubicBezTo>
                      <a:cubicBezTo>
                        <a:pt x="1296" y="136"/>
                        <a:pt x="1312" y="103"/>
                        <a:pt x="1314" y="95"/>
                      </a:cubicBezTo>
                      <a:cubicBezTo>
                        <a:pt x="1316" y="87"/>
                        <a:pt x="1313" y="81"/>
                        <a:pt x="1310" y="92"/>
                      </a:cubicBezTo>
                      <a:cubicBezTo>
                        <a:pt x="1307" y="103"/>
                        <a:pt x="1304" y="142"/>
                        <a:pt x="1293" y="164"/>
                      </a:cubicBezTo>
                      <a:cubicBezTo>
                        <a:pt x="1282" y="186"/>
                        <a:pt x="1265" y="203"/>
                        <a:pt x="1245" y="225"/>
                      </a:cubicBezTo>
                      <a:cubicBezTo>
                        <a:pt x="1225" y="247"/>
                        <a:pt x="1207" y="273"/>
                        <a:pt x="1175" y="295"/>
                      </a:cubicBezTo>
                      <a:cubicBezTo>
                        <a:pt x="1143" y="317"/>
                        <a:pt x="1087" y="342"/>
                        <a:pt x="1050" y="359"/>
                      </a:cubicBezTo>
                      <a:cubicBezTo>
                        <a:pt x="1013" y="377"/>
                        <a:pt x="992" y="392"/>
                        <a:pt x="953" y="400"/>
                      </a:cubicBezTo>
                      <a:cubicBezTo>
                        <a:pt x="914" y="408"/>
                        <a:pt x="866" y="405"/>
                        <a:pt x="815" y="406"/>
                      </a:cubicBezTo>
                      <a:lnTo>
                        <a:pt x="653" y="425"/>
                      </a:lnTo>
                      <a:cubicBezTo>
                        <a:pt x="601" y="431"/>
                        <a:pt x="536" y="396"/>
                        <a:pt x="492" y="396"/>
                      </a:cubicBezTo>
                      <a:cubicBezTo>
                        <a:pt x="474" y="399"/>
                        <a:pt x="418" y="380"/>
                        <a:pt x="375" y="367"/>
                      </a:cubicBezTo>
                      <a:cubicBezTo>
                        <a:pt x="356" y="364"/>
                        <a:pt x="272" y="329"/>
                        <a:pt x="236" y="316"/>
                      </a:cubicBezTo>
                      <a:cubicBezTo>
                        <a:pt x="196" y="294"/>
                        <a:pt x="156" y="252"/>
                        <a:pt x="134" y="235"/>
                      </a:cubicBezTo>
                      <a:cubicBezTo>
                        <a:pt x="113" y="219"/>
                        <a:pt x="112" y="223"/>
                        <a:pt x="107" y="217"/>
                      </a:cubicBezTo>
                      <a:cubicBezTo>
                        <a:pt x="102" y="211"/>
                        <a:pt x="102" y="203"/>
                        <a:pt x="102" y="197"/>
                      </a:cubicBezTo>
                      <a:cubicBezTo>
                        <a:pt x="103" y="191"/>
                        <a:pt x="0" y="68"/>
                        <a:pt x="101" y="207"/>
                      </a:cubicBezTo>
                      <a:cubicBezTo>
                        <a:pt x="120" y="235"/>
                        <a:pt x="164" y="250"/>
                        <a:pt x="183" y="278"/>
                      </a:cubicBezTo>
                      <a:cubicBezTo>
                        <a:pt x="182" y="281"/>
                        <a:pt x="169" y="263"/>
                        <a:pt x="168" y="266"/>
                      </a:cubicBezTo>
                      <a:lnTo>
                        <a:pt x="673" y="7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48555E-6 L 0.6026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475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46821E-7 L 0.3026 -0.0208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47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4475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6" grpId="0" animBg="1"/>
      <p:bldP spid="447497" grpId="0" animBg="1"/>
      <p:bldP spid="447508" grpId="0" animBg="1"/>
      <p:bldP spid="447508" grpId="1" animBg="1"/>
      <p:bldP spid="447508" grpId="2" animBg="1"/>
      <p:bldP spid="447508" grpId="3" animBg="1"/>
      <p:bldP spid="447526" grpId="0" animBg="1"/>
      <p:bldP spid="447527" grpId="0" animBg="1"/>
      <p:bldP spid="447528" grpId="0" animBg="1"/>
      <p:bldP spid="447528" grpId="1" animBg="1"/>
      <p:bldP spid="447528" grpId="2" animBg="1"/>
      <p:bldP spid="447528" grpId="3" animBg="1"/>
      <p:bldP spid="447530" grpId="0" animBg="1"/>
      <p:bldP spid="447530" grpId="1" animBg="1"/>
      <p:bldP spid="447530" grpId="2" animBg="1"/>
      <p:bldP spid="447531" grpId="0"/>
      <p:bldP spid="447532" grpId="0" animBg="1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333375" y="550863"/>
            <a:ext cx="467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product basis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0" y="854075"/>
            <a:ext cx="570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a( </a:t>
            </a:r>
            <a:r>
              <a:rPr lang="de-DE" sz="1400">
                <a:solidFill>
                  <a:schemeClr val="accent1"/>
                </a:solidFill>
              </a:rPr>
              <a:t>s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1 )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a( </a:t>
            </a:r>
            <a:r>
              <a:rPr lang="de-DE" sz="1400">
                <a:solidFill>
                  <a:srgbClr val="FF3300"/>
                </a:solidFill>
              </a:rPr>
              <a:t>s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2 )   ,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a( </a:t>
            </a:r>
            <a:r>
              <a:rPr lang="de-DE" sz="1400">
                <a:solidFill>
                  <a:schemeClr val="accent1"/>
                </a:solidFill>
              </a:rPr>
              <a:t>s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1 )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b( </a:t>
            </a:r>
            <a:r>
              <a:rPr lang="de-DE" sz="1400">
                <a:solidFill>
                  <a:srgbClr val="FF3300"/>
                </a:solidFill>
              </a:rPr>
              <a:t>s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2 )   ,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b( </a:t>
            </a:r>
            <a:r>
              <a:rPr lang="de-DE" sz="1400">
                <a:solidFill>
                  <a:schemeClr val="accent1"/>
                </a:solidFill>
              </a:rPr>
              <a:t>s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1 )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a( </a:t>
            </a:r>
            <a:r>
              <a:rPr lang="de-DE" sz="1400">
                <a:solidFill>
                  <a:srgbClr val="FF3300"/>
                </a:solidFill>
              </a:rPr>
              <a:t>s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2 )   ,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b( </a:t>
            </a:r>
            <a:r>
              <a:rPr lang="de-DE" sz="1400">
                <a:solidFill>
                  <a:schemeClr val="accent1"/>
                </a:solidFill>
              </a:rPr>
              <a:t>s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1 )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b( </a:t>
            </a:r>
            <a:r>
              <a:rPr lang="de-DE" sz="1400">
                <a:solidFill>
                  <a:srgbClr val="FF3300"/>
                </a:solidFill>
              </a:rPr>
              <a:t>s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2 ) </a:t>
            </a: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174625" y="1508125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Hamiltonian   </a:t>
            </a:r>
            <a:r>
              <a:rPr lang="de-DE" sz="1400" dirty="0">
                <a:solidFill>
                  <a:schemeClr val="tx1"/>
                </a:solidFill>
              </a:rPr>
              <a:t>:     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231775" y="1114425"/>
            <a:ext cx="3948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 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 , 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b   , 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 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a   ,   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b </a:t>
            </a:r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H="1">
            <a:off x="1725613" y="3441700"/>
            <a:ext cx="14287" cy="288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993775" y="2963863"/>
            <a:ext cx="652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E, m</a:t>
            </a:r>
            <a:r>
              <a:rPr lang="de-DE" sz="1600" baseline="-250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17513" y="4459288"/>
            <a:ext cx="156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401638" y="4895850"/>
            <a:ext cx="1471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</a:p>
        </p:txBody>
      </p:sp>
      <p:grpSp>
        <p:nvGrpSpPr>
          <p:cNvPr id="284683" name="Group 11"/>
          <p:cNvGrpSpPr>
            <a:grpSpLocks/>
          </p:cNvGrpSpPr>
          <p:nvPr/>
        </p:nvGrpSpPr>
        <p:grpSpPr bwMode="auto">
          <a:xfrm>
            <a:off x="2116138" y="3557588"/>
            <a:ext cx="512762" cy="550862"/>
            <a:chOff x="4021" y="2415"/>
            <a:chExt cx="323" cy="347"/>
          </a:xfrm>
        </p:grpSpPr>
        <p:sp>
          <p:nvSpPr>
            <p:cNvPr id="284684" name="Line 12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4686" name="Line 14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4687" name="Group 15"/>
          <p:cNvGrpSpPr>
            <a:grpSpLocks/>
          </p:cNvGrpSpPr>
          <p:nvPr/>
        </p:nvGrpSpPr>
        <p:grpSpPr bwMode="auto">
          <a:xfrm>
            <a:off x="4030663" y="5735638"/>
            <a:ext cx="566737" cy="592137"/>
            <a:chOff x="4130" y="3340"/>
            <a:chExt cx="357" cy="373"/>
          </a:xfrm>
        </p:grpSpPr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4130" y="3567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4689" name="Text Box 17"/>
            <p:cNvSpPr txBox="1">
              <a:spLocks noChangeArrowheads="1"/>
            </p:cNvSpPr>
            <p:nvPr/>
          </p:nvSpPr>
          <p:spPr bwMode="auto">
            <a:xfrm>
              <a:off x="4301" y="334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84690" name="Line 18"/>
            <p:cNvSpPr>
              <a:spLocks noChangeShapeType="1"/>
            </p:cNvSpPr>
            <p:nvPr/>
          </p:nvSpPr>
          <p:spPr bwMode="auto">
            <a:xfrm flipH="1" flipV="1">
              <a:off x="4260" y="3448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4691" name="Line 19"/>
          <p:cNvSpPr>
            <a:spLocks noChangeShapeType="1"/>
          </p:cNvSpPr>
          <p:nvPr/>
        </p:nvSpPr>
        <p:spPr bwMode="auto">
          <a:xfrm>
            <a:off x="4465638" y="6097588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692" name="Text Box 20"/>
          <p:cNvSpPr txBox="1">
            <a:spLocks noChangeArrowheads="1"/>
          </p:cNvSpPr>
          <p:nvPr/>
        </p:nvSpPr>
        <p:spPr bwMode="auto">
          <a:xfrm>
            <a:off x="4737100" y="5737225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grpSp>
        <p:nvGrpSpPr>
          <p:cNvPr id="284693" name="Group 21"/>
          <p:cNvGrpSpPr>
            <a:grpSpLocks/>
          </p:cNvGrpSpPr>
          <p:nvPr/>
        </p:nvGrpSpPr>
        <p:grpSpPr bwMode="auto">
          <a:xfrm>
            <a:off x="2466975" y="4881563"/>
            <a:ext cx="512763" cy="550862"/>
            <a:chOff x="5037" y="2636"/>
            <a:chExt cx="323" cy="347"/>
          </a:xfrm>
        </p:grpSpPr>
        <p:sp>
          <p:nvSpPr>
            <p:cNvPr id="284694" name="Line 22"/>
            <p:cNvSpPr>
              <a:spLocks noChangeShapeType="1"/>
            </p:cNvSpPr>
            <p:nvPr/>
          </p:nvSpPr>
          <p:spPr bwMode="auto">
            <a:xfrm>
              <a:off x="5037" y="2864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4695" name="Text Box 23"/>
            <p:cNvSpPr txBox="1">
              <a:spLocks noChangeArrowheads="1"/>
            </p:cNvSpPr>
            <p:nvPr/>
          </p:nvSpPr>
          <p:spPr bwMode="auto">
            <a:xfrm>
              <a:off x="5163" y="2636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 flipH="1" flipV="1">
              <a:off x="5148" y="2718"/>
              <a:ext cx="0" cy="26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4697" name="Line 25"/>
          <p:cNvSpPr>
            <a:spLocks noChangeShapeType="1"/>
          </p:cNvSpPr>
          <p:nvPr/>
        </p:nvSpPr>
        <p:spPr bwMode="auto">
          <a:xfrm flipH="1" flipV="1">
            <a:off x="4672013" y="5908675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698" name="Text Box 26"/>
          <p:cNvSpPr txBox="1">
            <a:spLocks noChangeArrowheads="1"/>
          </p:cNvSpPr>
          <p:nvPr/>
        </p:nvSpPr>
        <p:spPr bwMode="auto">
          <a:xfrm>
            <a:off x="474663" y="3717925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4699" name="Text Box 27"/>
          <p:cNvSpPr txBox="1">
            <a:spLocks noChangeArrowheads="1"/>
          </p:cNvSpPr>
          <p:nvPr/>
        </p:nvSpPr>
        <p:spPr bwMode="auto">
          <a:xfrm>
            <a:off x="269875" y="5762625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4700" name="Line 28"/>
          <p:cNvSpPr>
            <a:spLocks noChangeShapeType="1"/>
          </p:cNvSpPr>
          <p:nvPr/>
        </p:nvSpPr>
        <p:spPr bwMode="auto">
          <a:xfrm>
            <a:off x="2495550" y="392112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01" name="Text Box 29"/>
          <p:cNvSpPr txBox="1">
            <a:spLocks noChangeArrowheads="1"/>
          </p:cNvSpPr>
          <p:nvPr/>
        </p:nvSpPr>
        <p:spPr bwMode="auto">
          <a:xfrm>
            <a:off x="2695575" y="3559175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4702" name="Line 30"/>
          <p:cNvSpPr>
            <a:spLocks noChangeShapeType="1"/>
          </p:cNvSpPr>
          <p:nvPr/>
        </p:nvSpPr>
        <p:spPr bwMode="auto">
          <a:xfrm flipH="1" flipV="1">
            <a:off x="2671763" y="3689350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03" name="Line 31"/>
          <p:cNvSpPr>
            <a:spLocks noChangeShapeType="1"/>
          </p:cNvSpPr>
          <p:nvPr/>
        </p:nvSpPr>
        <p:spPr bwMode="auto">
          <a:xfrm>
            <a:off x="2071688" y="5240338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04" name="Text Box 32"/>
          <p:cNvSpPr txBox="1">
            <a:spLocks noChangeArrowheads="1"/>
          </p:cNvSpPr>
          <p:nvPr/>
        </p:nvSpPr>
        <p:spPr bwMode="auto">
          <a:xfrm>
            <a:off x="2343150" y="4879975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4705" name="Line 33"/>
          <p:cNvSpPr>
            <a:spLocks noChangeShapeType="1"/>
          </p:cNvSpPr>
          <p:nvPr/>
        </p:nvSpPr>
        <p:spPr bwMode="auto">
          <a:xfrm flipH="1" flipV="1">
            <a:off x="2306638" y="4921250"/>
            <a:ext cx="0" cy="4206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06" name="Line 34"/>
          <p:cNvSpPr>
            <a:spLocks noChangeShapeType="1"/>
          </p:cNvSpPr>
          <p:nvPr/>
        </p:nvSpPr>
        <p:spPr bwMode="auto">
          <a:xfrm>
            <a:off x="4349750" y="473392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07" name="Text Box 35"/>
          <p:cNvSpPr txBox="1">
            <a:spLocks noChangeArrowheads="1"/>
          </p:cNvSpPr>
          <p:nvPr/>
        </p:nvSpPr>
        <p:spPr bwMode="auto">
          <a:xfrm>
            <a:off x="4621213" y="437356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4708" name="Line 36"/>
          <p:cNvSpPr>
            <a:spLocks noChangeShapeType="1"/>
          </p:cNvSpPr>
          <p:nvPr/>
        </p:nvSpPr>
        <p:spPr bwMode="auto">
          <a:xfrm flipH="1" flipV="1">
            <a:off x="4556125" y="4545013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84709" name="Group 37"/>
          <p:cNvGrpSpPr>
            <a:grpSpLocks/>
          </p:cNvGrpSpPr>
          <p:nvPr/>
        </p:nvGrpSpPr>
        <p:grpSpPr bwMode="auto">
          <a:xfrm>
            <a:off x="3944938" y="4370388"/>
            <a:ext cx="512762" cy="550862"/>
            <a:chOff x="4021" y="2415"/>
            <a:chExt cx="323" cy="347"/>
          </a:xfrm>
        </p:grpSpPr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4711" name="Text Box 39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4712" name="Line 40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4713" name="Text Box 41"/>
          <p:cNvSpPr txBox="1">
            <a:spLocks noChangeArrowheads="1"/>
          </p:cNvSpPr>
          <p:nvPr/>
        </p:nvSpPr>
        <p:spPr bwMode="auto">
          <a:xfrm>
            <a:off x="311150" y="1862138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H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 (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</a:t>
            </a:r>
            <a:r>
              <a:rPr lang="de-DE" sz="1400">
                <a:solidFill>
                  <a:schemeClr val="tx1"/>
                </a:solidFill>
              </a:rPr>
              <a:t>+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chemeClr val="tx1"/>
                </a:solidFill>
              </a:rPr>
              <a:t>)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+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284714" name="Text Box 42"/>
          <p:cNvSpPr txBox="1">
            <a:spLocks noChangeArrowheads="1"/>
          </p:cNvSpPr>
          <p:nvPr/>
        </p:nvSpPr>
        <p:spPr bwMode="auto">
          <a:xfrm>
            <a:off x="295275" y="2152650"/>
            <a:ext cx="884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H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+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 ½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+    ½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= </a:t>
            </a:r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4715" name="Text Box 43"/>
          <p:cNvSpPr txBox="1">
            <a:spLocks noChangeArrowheads="1"/>
          </p:cNvSpPr>
          <p:nvPr/>
        </p:nvSpPr>
        <p:spPr bwMode="auto">
          <a:xfrm>
            <a:off x="295275" y="2516188"/>
            <a:ext cx="8848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H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 =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+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  ½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b-</a:t>
            </a:r>
            <a:r>
              <a:rPr lang="de-DE" sz="1400">
                <a:solidFill>
                  <a:schemeClr val="tx1"/>
                </a:solidFill>
              </a:rPr>
              <a:t>  ½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  = </a:t>
            </a:r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8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pic>
        <p:nvPicPr>
          <p:cNvPr id="284717" name="Picture 45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4718" name="Rectangle 46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2 Spins without Coupling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9" grpId="0" animBg="1"/>
      <p:bldP spid="284680" grpId="0"/>
      <p:bldP spid="284681" grpId="0"/>
      <p:bldP spid="284682" grpId="0"/>
      <p:bldP spid="284691" grpId="0" animBg="1"/>
      <p:bldP spid="284692" grpId="0"/>
      <p:bldP spid="284697" grpId="0" animBg="1"/>
      <p:bldP spid="284698" grpId="0"/>
      <p:bldP spid="284699" grpId="0"/>
      <p:bldP spid="284700" grpId="0" animBg="1"/>
      <p:bldP spid="284701" grpId="0"/>
      <p:bldP spid="284702" grpId="0" animBg="1"/>
      <p:bldP spid="284703" grpId="0" animBg="1"/>
      <p:bldP spid="284704" grpId="0"/>
      <p:bldP spid="284705" grpId="0" animBg="1"/>
      <p:bldP spid="284706" grpId="0" animBg="1"/>
      <p:bldP spid="284707" grpId="0"/>
      <p:bldP spid="284708" grpId="0" animBg="1"/>
      <p:bldP spid="2847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9" name="Group 3"/>
          <p:cNvGrpSpPr>
            <a:grpSpLocks/>
          </p:cNvGrpSpPr>
          <p:nvPr/>
        </p:nvGrpSpPr>
        <p:grpSpPr bwMode="auto">
          <a:xfrm>
            <a:off x="2436813" y="4094163"/>
            <a:ext cx="1368425" cy="771525"/>
            <a:chOff x="383" y="2113"/>
            <a:chExt cx="862" cy="486"/>
          </a:xfrm>
        </p:grpSpPr>
        <p:sp>
          <p:nvSpPr>
            <p:cNvPr id="285700" name="Line 4"/>
            <p:cNvSpPr>
              <a:spLocks noChangeShapeType="1"/>
            </p:cNvSpPr>
            <p:nvPr/>
          </p:nvSpPr>
          <p:spPr bwMode="auto">
            <a:xfrm>
              <a:off x="383" y="2113"/>
              <a:ext cx="0" cy="4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01" name="Text Box 5"/>
            <p:cNvSpPr txBox="1">
              <a:spLocks noChangeArrowheads="1"/>
            </p:cNvSpPr>
            <p:nvPr/>
          </p:nvSpPr>
          <p:spPr bwMode="auto">
            <a:xfrm>
              <a:off x="436" y="2233"/>
              <a:ext cx="8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</a:t>
              </a:r>
            </a:p>
            <a:p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285702" name="Line 6"/>
          <p:cNvSpPr>
            <a:spLocks noChangeShapeType="1"/>
          </p:cNvSpPr>
          <p:nvPr/>
        </p:nvSpPr>
        <p:spPr bwMode="auto">
          <a:xfrm flipH="1">
            <a:off x="1725613" y="3441700"/>
            <a:ext cx="14287" cy="288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993775" y="2963863"/>
            <a:ext cx="652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E, m</a:t>
            </a:r>
            <a:r>
              <a:rPr lang="de-DE" sz="1600" baseline="-250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417513" y="4459288"/>
            <a:ext cx="156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401638" y="4895850"/>
            <a:ext cx="1471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</a:p>
        </p:txBody>
      </p:sp>
      <p:grpSp>
        <p:nvGrpSpPr>
          <p:cNvPr id="285706" name="Group 10"/>
          <p:cNvGrpSpPr>
            <a:grpSpLocks/>
          </p:cNvGrpSpPr>
          <p:nvPr/>
        </p:nvGrpSpPr>
        <p:grpSpPr bwMode="auto">
          <a:xfrm>
            <a:off x="2116138" y="3557588"/>
            <a:ext cx="512762" cy="550862"/>
            <a:chOff x="4021" y="2415"/>
            <a:chExt cx="323" cy="347"/>
          </a:xfrm>
        </p:grpSpPr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08" name="Text Box 12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5709" name="Line 13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5710" name="Group 14"/>
          <p:cNvGrpSpPr>
            <a:grpSpLocks/>
          </p:cNvGrpSpPr>
          <p:nvPr/>
        </p:nvGrpSpPr>
        <p:grpSpPr bwMode="auto">
          <a:xfrm>
            <a:off x="4030663" y="5735638"/>
            <a:ext cx="566737" cy="592137"/>
            <a:chOff x="4130" y="3340"/>
            <a:chExt cx="357" cy="373"/>
          </a:xfrm>
        </p:grpSpPr>
        <p:sp>
          <p:nvSpPr>
            <p:cNvPr id="285711" name="Line 15"/>
            <p:cNvSpPr>
              <a:spLocks noChangeShapeType="1"/>
            </p:cNvSpPr>
            <p:nvPr/>
          </p:nvSpPr>
          <p:spPr bwMode="auto">
            <a:xfrm>
              <a:off x="4130" y="3567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12" name="Text Box 16"/>
            <p:cNvSpPr txBox="1">
              <a:spLocks noChangeArrowheads="1"/>
            </p:cNvSpPr>
            <p:nvPr/>
          </p:nvSpPr>
          <p:spPr bwMode="auto">
            <a:xfrm>
              <a:off x="4301" y="334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85713" name="Line 17"/>
            <p:cNvSpPr>
              <a:spLocks noChangeShapeType="1"/>
            </p:cNvSpPr>
            <p:nvPr/>
          </p:nvSpPr>
          <p:spPr bwMode="auto">
            <a:xfrm flipH="1" flipV="1">
              <a:off x="4260" y="3448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5714" name="Line 18"/>
          <p:cNvSpPr>
            <a:spLocks noChangeShapeType="1"/>
          </p:cNvSpPr>
          <p:nvPr/>
        </p:nvSpPr>
        <p:spPr bwMode="auto">
          <a:xfrm>
            <a:off x="4465638" y="6097588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4737100" y="5737225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grpSp>
        <p:nvGrpSpPr>
          <p:cNvPr id="285716" name="Group 20"/>
          <p:cNvGrpSpPr>
            <a:grpSpLocks/>
          </p:cNvGrpSpPr>
          <p:nvPr/>
        </p:nvGrpSpPr>
        <p:grpSpPr bwMode="auto">
          <a:xfrm>
            <a:off x="2466975" y="4881563"/>
            <a:ext cx="512763" cy="550862"/>
            <a:chOff x="5037" y="2636"/>
            <a:chExt cx="323" cy="347"/>
          </a:xfrm>
        </p:grpSpPr>
        <p:sp>
          <p:nvSpPr>
            <p:cNvPr id="285717" name="Line 21"/>
            <p:cNvSpPr>
              <a:spLocks noChangeShapeType="1"/>
            </p:cNvSpPr>
            <p:nvPr/>
          </p:nvSpPr>
          <p:spPr bwMode="auto">
            <a:xfrm>
              <a:off x="5037" y="2864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18" name="Text Box 22"/>
            <p:cNvSpPr txBox="1">
              <a:spLocks noChangeArrowheads="1"/>
            </p:cNvSpPr>
            <p:nvPr/>
          </p:nvSpPr>
          <p:spPr bwMode="auto">
            <a:xfrm>
              <a:off x="5163" y="2636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5719" name="Line 23"/>
            <p:cNvSpPr>
              <a:spLocks noChangeShapeType="1"/>
            </p:cNvSpPr>
            <p:nvPr/>
          </p:nvSpPr>
          <p:spPr bwMode="auto">
            <a:xfrm flipH="1" flipV="1">
              <a:off x="5148" y="2718"/>
              <a:ext cx="0" cy="26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5720" name="Line 24"/>
          <p:cNvSpPr>
            <a:spLocks noChangeShapeType="1"/>
          </p:cNvSpPr>
          <p:nvPr/>
        </p:nvSpPr>
        <p:spPr bwMode="auto">
          <a:xfrm flipH="1" flipV="1">
            <a:off x="4672013" y="5908675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21" name="Text Box 25"/>
          <p:cNvSpPr txBox="1">
            <a:spLocks noChangeArrowheads="1"/>
          </p:cNvSpPr>
          <p:nvPr/>
        </p:nvSpPr>
        <p:spPr bwMode="auto">
          <a:xfrm>
            <a:off x="474663" y="3717925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5722" name="Text Box 26"/>
          <p:cNvSpPr txBox="1">
            <a:spLocks noChangeArrowheads="1"/>
          </p:cNvSpPr>
          <p:nvPr/>
        </p:nvSpPr>
        <p:spPr bwMode="auto">
          <a:xfrm>
            <a:off x="269875" y="5762625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5723" name="Line 27"/>
          <p:cNvSpPr>
            <a:spLocks noChangeShapeType="1"/>
          </p:cNvSpPr>
          <p:nvPr/>
        </p:nvSpPr>
        <p:spPr bwMode="auto">
          <a:xfrm>
            <a:off x="2495550" y="392112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24" name="Text Box 28"/>
          <p:cNvSpPr txBox="1">
            <a:spLocks noChangeArrowheads="1"/>
          </p:cNvSpPr>
          <p:nvPr/>
        </p:nvSpPr>
        <p:spPr bwMode="auto">
          <a:xfrm>
            <a:off x="2695575" y="3559175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5725" name="Line 29"/>
          <p:cNvSpPr>
            <a:spLocks noChangeShapeType="1"/>
          </p:cNvSpPr>
          <p:nvPr/>
        </p:nvSpPr>
        <p:spPr bwMode="auto">
          <a:xfrm flipH="1" flipV="1">
            <a:off x="2671763" y="3689350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26" name="Line 30"/>
          <p:cNvSpPr>
            <a:spLocks noChangeShapeType="1"/>
          </p:cNvSpPr>
          <p:nvPr/>
        </p:nvSpPr>
        <p:spPr bwMode="auto">
          <a:xfrm>
            <a:off x="2071688" y="5240338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27" name="Text Box 31"/>
          <p:cNvSpPr txBox="1">
            <a:spLocks noChangeArrowheads="1"/>
          </p:cNvSpPr>
          <p:nvPr/>
        </p:nvSpPr>
        <p:spPr bwMode="auto">
          <a:xfrm>
            <a:off x="2343150" y="4879975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5728" name="Line 32"/>
          <p:cNvSpPr>
            <a:spLocks noChangeShapeType="1"/>
          </p:cNvSpPr>
          <p:nvPr/>
        </p:nvSpPr>
        <p:spPr bwMode="auto">
          <a:xfrm flipH="1" flipV="1">
            <a:off x="2306638" y="4921250"/>
            <a:ext cx="0" cy="4206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29" name="Line 33"/>
          <p:cNvSpPr>
            <a:spLocks noChangeShapeType="1"/>
          </p:cNvSpPr>
          <p:nvPr/>
        </p:nvSpPr>
        <p:spPr bwMode="auto">
          <a:xfrm>
            <a:off x="4349750" y="473392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30" name="Text Box 34"/>
          <p:cNvSpPr txBox="1">
            <a:spLocks noChangeArrowheads="1"/>
          </p:cNvSpPr>
          <p:nvPr/>
        </p:nvSpPr>
        <p:spPr bwMode="auto">
          <a:xfrm>
            <a:off x="4621213" y="437356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5731" name="Line 35"/>
          <p:cNvSpPr>
            <a:spLocks noChangeShapeType="1"/>
          </p:cNvSpPr>
          <p:nvPr/>
        </p:nvSpPr>
        <p:spPr bwMode="auto">
          <a:xfrm flipH="1" flipV="1">
            <a:off x="4556125" y="4545013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85732" name="Group 36"/>
          <p:cNvGrpSpPr>
            <a:grpSpLocks/>
          </p:cNvGrpSpPr>
          <p:nvPr/>
        </p:nvGrpSpPr>
        <p:grpSpPr bwMode="auto">
          <a:xfrm>
            <a:off x="3944938" y="4370388"/>
            <a:ext cx="512762" cy="550862"/>
            <a:chOff x="4021" y="2415"/>
            <a:chExt cx="323" cy="347"/>
          </a:xfrm>
        </p:grpSpPr>
        <p:sp>
          <p:nvSpPr>
            <p:cNvPr id="285733" name="Line 37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34" name="Text Box 38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5735" name="Line 39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5736" name="Group 40"/>
          <p:cNvGrpSpPr>
            <a:grpSpLocks/>
          </p:cNvGrpSpPr>
          <p:nvPr/>
        </p:nvGrpSpPr>
        <p:grpSpPr bwMode="auto">
          <a:xfrm>
            <a:off x="4410075" y="4979988"/>
            <a:ext cx="1368425" cy="771525"/>
            <a:chOff x="383" y="2113"/>
            <a:chExt cx="862" cy="486"/>
          </a:xfrm>
        </p:grpSpPr>
        <p:sp>
          <p:nvSpPr>
            <p:cNvPr id="285737" name="Line 41"/>
            <p:cNvSpPr>
              <a:spLocks noChangeShapeType="1"/>
            </p:cNvSpPr>
            <p:nvPr/>
          </p:nvSpPr>
          <p:spPr bwMode="auto">
            <a:xfrm>
              <a:off x="383" y="2113"/>
              <a:ext cx="0" cy="4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38" name="Text Box 42"/>
            <p:cNvSpPr txBox="1">
              <a:spLocks noChangeArrowheads="1"/>
            </p:cNvSpPr>
            <p:nvPr/>
          </p:nvSpPr>
          <p:spPr bwMode="auto">
            <a:xfrm>
              <a:off x="436" y="2233"/>
              <a:ext cx="8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</a:t>
              </a:r>
            </a:p>
            <a:p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85739" name="Group 43"/>
          <p:cNvGrpSpPr>
            <a:grpSpLocks/>
          </p:cNvGrpSpPr>
          <p:nvPr/>
        </p:nvGrpSpPr>
        <p:grpSpPr bwMode="auto">
          <a:xfrm>
            <a:off x="3044825" y="3949700"/>
            <a:ext cx="1062038" cy="625475"/>
            <a:chOff x="1918" y="2488"/>
            <a:chExt cx="669" cy="394"/>
          </a:xfrm>
        </p:grpSpPr>
        <p:sp>
          <p:nvSpPr>
            <p:cNvPr id="285740" name="Line 44"/>
            <p:cNvSpPr>
              <a:spLocks noChangeShapeType="1"/>
            </p:cNvSpPr>
            <p:nvPr/>
          </p:nvSpPr>
          <p:spPr bwMode="auto">
            <a:xfrm>
              <a:off x="1918" y="2525"/>
              <a:ext cx="539" cy="3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41" name="Text Box 45"/>
            <p:cNvSpPr txBox="1">
              <a:spLocks noChangeArrowheads="1"/>
            </p:cNvSpPr>
            <p:nvPr/>
          </p:nvSpPr>
          <p:spPr bwMode="auto">
            <a:xfrm>
              <a:off x="2171" y="2488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</a:t>
              </a:r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85742" name="Group 46"/>
          <p:cNvGrpSpPr>
            <a:grpSpLocks/>
          </p:cNvGrpSpPr>
          <p:nvPr/>
        </p:nvGrpSpPr>
        <p:grpSpPr bwMode="auto">
          <a:xfrm>
            <a:off x="2986088" y="5270500"/>
            <a:ext cx="1062037" cy="625475"/>
            <a:chOff x="1918" y="2488"/>
            <a:chExt cx="669" cy="394"/>
          </a:xfrm>
        </p:grpSpPr>
        <p:sp>
          <p:nvSpPr>
            <p:cNvPr id="285743" name="Line 47"/>
            <p:cNvSpPr>
              <a:spLocks noChangeShapeType="1"/>
            </p:cNvSpPr>
            <p:nvPr/>
          </p:nvSpPr>
          <p:spPr bwMode="auto">
            <a:xfrm>
              <a:off x="1918" y="2525"/>
              <a:ext cx="539" cy="3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44" name="Text Box 48"/>
            <p:cNvSpPr txBox="1">
              <a:spLocks noChangeArrowheads="1"/>
            </p:cNvSpPr>
            <p:nvPr/>
          </p:nvSpPr>
          <p:spPr bwMode="auto">
            <a:xfrm>
              <a:off x="2171" y="2488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</a:t>
              </a:r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285745" name="Line 49"/>
          <p:cNvSpPr>
            <a:spLocks noChangeShapeType="1"/>
          </p:cNvSpPr>
          <p:nvPr/>
        </p:nvSpPr>
        <p:spPr bwMode="auto">
          <a:xfrm>
            <a:off x="5935663" y="5545138"/>
            <a:ext cx="294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46" name="Text Box 50"/>
          <p:cNvSpPr txBox="1">
            <a:spLocks noChangeArrowheads="1"/>
          </p:cNvSpPr>
          <p:nvPr/>
        </p:nvSpPr>
        <p:spPr bwMode="auto">
          <a:xfrm>
            <a:off x="6437313" y="5676900"/>
            <a:ext cx="66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85747" name="Text Box 51"/>
          <p:cNvSpPr txBox="1">
            <a:spLocks noChangeArrowheads="1"/>
          </p:cNvSpPr>
          <p:nvPr/>
        </p:nvSpPr>
        <p:spPr bwMode="auto">
          <a:xfrm>
            <a:off x="7772400" y="5662613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85748" name="AutoShape 52"/>
          <p:cNvSpPr>
            <a:spLocks noChangeArrowheads="1"/>
          </p:cNvSpPr>
          <p:nvPr/>
        </p:nvSpPr>
        <p:spPr bwMode="auto">
          <a:xfrm>
            <a:off x="6589713" y="4732338"/>
            <a:ext cx="158750" cy="798512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5749" name="AutoShape 53"/>
          <p:cNvSpPr>
            <a:spLocks noChangeArrowheads="1"/>
          </p:cNvSpPr>
          <p:nvPr/>
        </p:nvSpPr>
        <p:spPr bwMode="auto">
          <a:xfrm>
            <a:off x="7880350" y="4746625"/>
            <a:ext cx="158750" cy="7985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5750" name="Text Box 54"/>
          <p:cNvSpPr txBox="1">
            <a:spLocks noChangeArrowheads="1"/>
          </p:cNvSpPr>
          <p:nvPr/>
        </p:nvSpPr>
        <p:spPr bwMode="auto">
          <a:xfrm>
            <a:off x="239713" y="674688"/>
            <a:ext cx="869473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W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 , 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 b </a:t>
            </a:r>
            <a:r>
              <a:rPr lang="de-DE" sz="1400" dirty="0">
                <a:solidFill>
                  <a:schemeClr val="tx1"/>
                </a:solidFill>
              </a:rPr>
              <a:t> =  </a:t>
            </a:r>
          </a:p>
          <a:p>
            <a:pPr>
              <a:buFont typeface="Symbol" pitchFamily="18" charset="2"/>
              <a:buNone/>
            </a:pP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   </a:t>
            </a:r>
            <a:r>
              <a:rPr lang="de-DE" sz="1400" dirty="0">
                <a:solidFill>
                  <a:schemeClr val="tx1"/>
                </a:solidFill>
              </a:rPr>
              <a:t>+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800" baseline="30000" dirty="0">
                <a:solidFill>
                  <a:schemeClr val="tx1"/>
                </a:solidFill>
              </a:rPr>
              <a:t>2 </a:t>
            </a:r>
            <a:r>
              <a:rPr lang="de-DE" sz="1400" dirty="0">
                <a:solidFill>
                  <a:schemeClr val="tx1"/>
                </a:solidFill>
              </a:rPr>
              <a:t>   = 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</a:rPr>
              <a:t> +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800" baseline="30000" dirty="0">
                <a:solidFill>
                  <a:schemeClr val="tx1"/>
                </a:solidFill>
              </a:rPr>
              <a:t>2  </a:t>
            </a:r>
            <a:r>
              <a:rPr lang="de-DE" sz="1400" dirty="0">
                <a:solidFill>
                  <a:schemeClr val="tx1"/>
                </a:solidFill>
              </a:rPr>
              <a:t>= ( 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+½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  <a:r>
              <a:rPr lang="de-DE" sz="1800" baseline="30000" dirty="0">
                <a:solidFill>
                  <a:schemeClr val="tx1"/>
                </a:solidFill>
              </a:rPr>
              <a:t>2 </a:t>
            </a:r>
            <a:r>
              <a:rPr lang="de-DE" sz="1800" dirty="0">
                <a:solidFill>
                  <a:schemeClr val="tx1"/>
                </a:solidFill>
              </a:rPr>
              <a:t>= 1/4</a:t>
            </a:r>
          </a:p>
          <a:p>
            <a:pPr>
              <a:buFont typeface="Symbol" pitchFamily="18" charset="2"/>
              <a:buNone/>
            </a:pPr>
            <a:endParaRPr lang="de-DE" sz="1800" baseline="30000" dirty="0">
              <a:solidFill>
                <a:schemeClr val="tx1"/>
              </a:solidFill>
            </a:endParaRPr>
          </a:p>
        </p:txBody>
      </p:sp>
      <p:sp>
        <p:nvSpPr>
          <p:cNvPr id="285751" name="Line 55"/>
          <p:cNvSpPr>
            <a:spLocks noChangeShapeType="1"/>
          </p:cNvSpPr>
          <p:nvPr/>
        </p:nvSpPr>
        <p:spPr bwMode="auto">
          <a:xfrm>
            <a:off x="2609850" y="4065588"/>
            <a:ext cx="1493838" cy="1743075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52" name="Text Box 56"/>
          <p:cNvSpPr txBox="1">
            <a:spLocks noChangeArrowheads="1"/>
          </p:cNvSpPr>
          <p:nvPr/>
        </p:nvSpPr>
        <p:spPr bwMode="auto">
          <a:xfrm>
            <a:off x="3516313" y="4906963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rgbClr val="6600FF"/>
                </a:solidFill>
              </a:rPr>
              <a:t>S </a:t>
            </a:r>
            <a:r>
              <a:rPr lang="de-DE" sz="1400">
                <a:solidFill>
                  <a:srgbClr val="6600FF"/>
                </a:solidFill>
              </a:rPr>
              <a:t>+ </a:t>
            </a:r>
            <a:r>
              <a:rPr lang="de-DE" sz="1600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rgbClr val="6600FF"/>
                </a:solidFill>
              </a:rPr>
              <a:t>I</a:t>
            </a:r>
          </a:p>
        </p:txBody>
      </p:sp>
      <p:sp>
        <p:nvSpPr>
          <p:cNvPr id="285753" name="Line 57"/>
          <p:cNvSpPr>
            <a:spLocks noChangeShapeType="1"/>
          </p:cNvSpPr>
          <p:nvPr/>
        </p:nvSpPr>
        <p:spPr bwMode="auto">
          <a:xfrm flipH="1">
            <a:off x="2884488" y="4703763"/>
            <a:ext cx="1117600" cy="49530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54" name="Text Box 58"/>
          <p:cNvSpPr txBox="1">
            <a:spLocks noChangeArrowheads="1"/>
          </p:cNvSpPr>
          <p:nvPr/>
        </p:nvSpPr>
        <p:spPr bwMode="auto">
          <a:xfrm>
            <a:off x="2921000" y="454342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rgbClr val="6600FF"/>
                </a:solidFill>
              </a:rPr>
              <a:t>I </a:t>
            </a:r>
            <a:r>
              <a:rPr lang="de-DE" sz="1400">
                <a:solidFill>
                  <a:srgbClr val="6600FF"/>
                </a:solidFill>
                <a:latin typeface="Symbol" pitchFamily="18" charset="2"/>
              </a:rPr>
              <a:t>-</a:t>
            </a:r>
            <a:r>
              <a:rPr lang="de-DE" sz="1600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rgbClr val="6600FF"/>
                </a:solidFill>
              </a:rPr>
              <a:t>S</a:t>
            </a:r>
          </a:p>
        </p:txBody>
      </p:sp>
      <p:sp>
        <p:nvSpPr>
          <p:cNvPr id="285755" name="Text Box 59"/>
          <p:cNvSpPr txBox="1">
            <a:spLocks noChangeArrowheads="1"/>
          </p:cNvSpPr>
          <p:nvPr/>
        </p:nvSpPr>
        <p:spPr bwMode="auto">
          <a:xfrm>
            <a:off x="209550" y="1690688"/>
            <a:ext cx="86947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W</a:t>
            </a:r>
            <a:r>
              <a:rPr lang="de-DE" sz="1800" baseline="-250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>
                <a:solidFill>
                  <a:srgbClr val="FF3300"/>
                </a:solidFill>
                <a:latin typeface="Symbol" pitchFamily="18" charset="2"/>
              </a:rPr>
              <a:t> a , </a:t>
            </a:r>
            <a:r>
              <a:rPr lang="de-DE" sz="1800" baseline="-250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800" baseline="-25000">
                <a:solidFill>
                  <a:srgbClr val="FF3300"/>
                </a:solidFill>
                <a:latin typeface="Symbol" pitchFamily="18" charset="2"/>
              </a:rPr>
              <a:t> b </a:t>
            </a:r>
            <a:r>
              <a:rPr lang="de-DE" sz="1400">
                <a:solidFill>
                  <a:schemeClr val="tx1"/>
                </a:solidFill>
              </a:rPr>
              <a:t> =  </a:t>
            </a:r>
          </a:p>
          <a:p>
            <a:pPr>
              <a:buFont typeface="Symbol" pitchFamily="18" charset="2"/>
              <a:buNone/>
            </a:pPr>
            <a:r>
              <a:rPr lang="de-DE">
                <a:solidFill>
                  <a:schemeClr val="tx1"/>
                </a:solidFill>
              </a:rPr>
              <a:t>&lt;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|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   </a:t>
            </a:r>
            <a:r>
              <a:rPr lang="de-DE" sz="1400">
                <a:solidFill>
                  <a:schemeClr val="tx1"/>
                </a:solidFill>
              </a:rPr>
              <a:t>+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chemeClr val="tx1"/>
                </a:solidFill>
              </a:rPr>
              <a:t>|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>
                <a:solidFill>
                  <a:schemeClr val="tx1"/>
                </a:solidFill>
              </a:rPr>
              <a:t>&gt;</a:t>
            </a:r>
            <a:r>
              <a:rPr lang="de-DE" sz="1800" baseline="30000">
                <a:solidFill>
                  <a:schemeClr val="tx1"/>
                </a:solidFill>
              </a:rPr>
              <a:t>2 </a:t>
            </a:r>
            <a:r>
              <a:rPr lang="de-DE" sz="1400">
                <a:solidFill>
                  <a:schemeClr val="tx1"/>
                </a:solidFill>
              </a:rPr>
              <a:t>   = </a:t>
            </a:r>
            <a:r>
              <a:rPr lang="de-DE">
                <a:solidFill>
                  <a:schemeClr val="tx1"/>
                </a:solidFill>
              </a:rPr>
              <a:t>&lt;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|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+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>
                <a:solidFill>
                  <a:schemeClr val="tx1"/>
                </a:solidFill>
              </a:rPr>
              <a:t>&gt;</a:t>
            </a:r>
            <a:r>
              <a:rPr lang="de-DE" sz="1800" baseline="30000">
                <a:solidFill>
                  <a:schemeClr val="tx1"/>
                </a:solidFill>
              </a:rPr>
              <a:t>2  </a:t>
            </a:r>
            <a:r>
              <a:rPr lang="de-DE" sz="1400">
                <a:solidFill>
                  <a:schemeClr val="tx1"/>
                </a:solidFill>
              </a:rPr>
              <a:t>= ( ½</a:t>
            </a:r>
            <a:r>
              <a:rPr lang="de-DE">
                <a:solidFill>
                  <a:schemeClr val="tx1"/>
                </a:solidFill>
              </a:rPr>
              <a:t>&lt;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|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>
                <a:solidFill>
                  <a:schemeClr val="tx1"/>
                </a:solidFill>
              </a:rPr>
              <a:t>&gt;</a:t>
            </a:r>
            <a:r>
              <a:rPr lang="de-DE" sz="1400">
                <a:solidFill>
                  <a:schemeClr val="tx1"/>
                </a:solidFill>
              </a:rPr>
              <a:t>+½</a:t>
            </a:r>
            <a:r>
              <a:rPr lang="de-DE">
                <a:solidFill>
                  <a:schemeClr val="tx1"/>
                </a:solidFill>
              </a:rPr>
              <a:t>&lt;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|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>
                <a:solidFill>
                  <a:schemeClr val="tx1"/>
                </a:solidFill>
              </a:rPr>
              <a:t>&gt;</a:t>
            </a:r>
            <a:r>
              <a:rPr lang="de-DE" sz="1400">
                <a:solidFill>
                  <a:schemeClr val="tx1"/>
                </a:solidFill>
              </a:rPr>
              <a:t>)</a:t>
            </a:r>
            <a:r>
              <a:rPr lang="de-DE" sz="1800" baseline="30000">
                <a:solidFill>
                  <a:schemeClr val="tx1"/>
                </a:solidFill>
              </a:rPr>
              <a:t>2  </a:t>
            </a:r>
            <a:r>
              <a:rPr lang="de-DE" sz="1800">
                <a:solidFill>
                  <a:schemeClr val="tx1"/>
                </a:solidFill>
              </a:rPr>
              <a:t>= 0</a:t>
            </a:r>
          </a:p>
        </p:txBody>
      </p:sp>
      <p:pic>
        <p:nvPicPr>
          <p:cNvPr id="285756" name="Picture 6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5757" name="Rectangle 6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2 Spins Transition Matrix Elements</a:t>
            </a:r>
            <a:endParaRPr lang="en-GB" b="0" dirty="0">
              <a:solidFill>
                <a:srgbClr val="66FFFF"/>
              </a:solidFill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4637726" y="1358217"/>
            <a:ext cx="3748604" cy="361428"/>
            <a:chOff x="3912897" y="2908237"/>
            <a:chExt cx="3748604" cy="361428"/>
          </a:xfrm>
        </p:grpSpPr>
        <p:sp>
          <p:nvSpPr>
            <p:cNvPr id="62" name="Rechteck 61"/>
            <p:cNvSpPr/>
            <p:nvPr/>
          </p:nvSpPr>
          <p:spPr>
            <a:xfrm>
              <a:off x="3912897" y="2908237"/>
              <a:ext cx="24321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 smtClean="0">
                  <a:solidFill>
                    <a:schemeClr val="tx1"/>
                  </a:solidFill>
                </a:rPr>
                <a:t>½&lt;</a:t>
              </a:r>
              <a:r>
                <a:rPr lang="de-DE" sz="1600" dirty="0" smtClean="0">
                  <a:solidFill>
                    <a:schemeClr val="accent1"/>
                  </a:solidFill>
                  <a:latin typeface="Symbol" pitchFamily="18" charset="2"/>
                </a:rPr>
                <a:t>a</a:t>
              </a:r>
              <a:r>
                <a:rPr lang="de-DE" sz="1600" dirty="0" err="1" smtClean="0">
                  <a:solidFill>
                    <a:srgbClr val="FF3300"/>
                  </a:solidFill>
                  <a:latin typeface="Symbol" pitchFamily="18" charset="2"/>
                </a:rPr>
                <a:t>a</a:t>
              </a:r>
              <a:r>
                <a:rPr lang="de-DE" sz="1600" dirty="0" smtClean="0">
                  <a:solidFill>
                    <a:schemeClr val="tx1"/>
                  </a:solidFill>
                </a:rPr>
                <a:t>| </a:t>
              </a:r>
              <a:r>
                <a:rPr lang="de-DE" sz="1600" dirty="0" smtClean="0">
                  <a:solidFill>
                    <a:schemeClr val="accent1"/>
                  </a:solidFill>
                  <a:latin typeface="Symbol" pitchFamily="18" charset="2"/>
                </a:rPr>
                <a:t>b</a:t>
              </a:r>
              <a:r>
                <a:rPr lang="de-DE" sz="1600" dirty="0" err="1" smtClean="0">
                  <a:solidFill>
                    <a:srgbClr val="FF3300"/>
                  </a:solidFill>
                  <a:latin typeface="Symbol" pitchFamily="18" charset="2"/>
                </a:rPr>
                <a:t>b</a:t>
              </a:r>
              <a:r>
                <a:rPr lang="de-DE" sz="1600" dirty="0" smtClean="0">
                  <a:solidFill>
                    <a:schemeClr val="tx1"/>
                  </a:solidFill>
                </a:rPr>
                <a:t>&gt; =</a:t>
              </a:r>
              <a:endParaRPr lang="de-DE" sz="1600" dirty="0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5438871" y="2931111"/>
              <a:ext cx="13035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600" dirty="0" smtClean="0">
                  <a:solidFill>
                    <a:srgbClr val="000000"/>
                  </a:solidFill>
                </a:rPr>
                <a:t>½&lt;</a:t>
              </a:r>
              <a:r>
                <a:rPr lang="de-DE" sz="1600" dirty="0" smtClean="0">
                  <a:solidFill>
                    <a:srgbClr val="00CC99"/>
                  </a:solidFill>
                  <a:latin typeface="Symbol" pitchFamily="18" charset="2"/>
                </a:rPr>
                <a:t>a</a:t>
              </a:r>
              <a:r>
                <a:rPr lang="de-DE" sz="1600" dirty="0" smtClean="0">
                  <a:solidFill>
                    <a:srgbClr val="000000"/>
                  </a:solidFill>
                </a:rPr>
                <a:t>| </a:t>
              </a:r>
              <a:r>
                <a:rPr lang="de-DE" sz="1600" dirty="0" smtClean="0">
                  <a:solidFill>
                    <a:srgbClr val="00CC99"/>
                  </a:solidFill>
                  <a:latin typeface="Symbol" pitchFamily="18" charset="2"/>
                </a:rPr>
                <a:t>b</a:t>
              </a:r>
              <a:r>
                <a:rPr lang="de-DE" sz="1600" dirty="0" smtClean="0">
                  <a:solidFill>
                    <a:srgbClr val="000000"/>
                  </a:solidFill>
                </a:rPr>
                <a:t>&gt; *</a:t>
              </a:r>
              <a:endParaRPr lang="de-DE" sz="1600" dirty="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6632052" y="2919960"/>
              <a:ext cx="10294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600" dirty="0" smtClean="0">
                  <a:solidFill>
                    <a:srgbClr val="000000"/>
                  </a:solidFill>
                </a:rPr>
                <a:t>&lt;</a:t>
              </a:r>
              <a:r>
                <a:rPr lang="de-DE" sz="1600" dirty="0" smtClean="0">
                  <a:solidFill>
                    <a:srgbClr val="FF3300"/>
                  </a:solidFill>
                  <a:latin typeface="Symbol" pitchFamily="18" charset="2"/>
                </a:rPr>
                <a:t>a</a:t>
              </a:r>
              <a:r>
                <a:rPr lang="de-DE" sz="1600" dirty="0" smtClean="0">
                  <a:solidFill>
                    <a:srgbClr val="000000"/>
                  </a:solidFill>
                </a:rPr>
                <a:t>| </a:t>
              </a:r>
              <a:r>
                <a:rPr lang="de-DE" sz="1600" dirty="0" smtClean="0">
                  <a:solidFill>
                    <a:srgbClr val="FF3300"/>
                  </a:solidFill>
                  <a:latin typeface="Symbol" pitchFamily="18" charset="2"/>
                </a:rPr>
                <a:t>b</a:t>
              </a:r>
              <a:r>
                <a:rPr lang="de-DE" sz="1600" dirty="0" smtClean="0">
                  <a:solidFill>
                    <a:srgbClr val="000000"/>
                  </a:solidFill>
                </a:rPr>
                <a:t>&gt;</a:t>
              </a:r>
              <a:endParaRPr lang="de-DE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45" grpId="0" animBg="1"/>
      <p:bldP spid="285746" grpId="0"/>
      <p:bldP spid="285747" grpId="0"/>
      <p:bldP spid="285748" grpId="0" animBg="1"/>
      <p:bldP spid="285749" grpId="0" animBg="1"/>
      <p:bldP spid="285751" grpId="0" animBg="1"/>
      <p:bldP spid="285752" grpId="0"/>
      <p:bldP spid="285753" grpId="0" animBg="1"/>
      <p:bldP spid="285754" grpId="0"/>
      <p:bldP spid="2857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3" name="Group 3"/>
          <p:cNvGrpSpPr>
            <a:grpSpLocks/>
          </p:cNvGrpSpPr>
          <p:nvPr/>
        </p:nvGrpSpPr>
        <p:grpSpPr bwMode="auto">
          <a:xfrm>
            <a:off x="2901950" y="4108450"/>
            <a:ext cx="1368425" cy="771525"/>
            <a:chOff x="383" y="2113"/>
            <a:chExt cx="862" cy="486"/>
          </a:xfrm>
        </p:grpSpPr>
        <p:sp>
          <p:nvSpPr>
            <p:cNvPr id="286724" name="Line 4"/>
            <p:cNvSpPr>
              <a:spLocks noChangeShapeType="1"/>
            </p:cNvSpPr>
            <p:nvPr/>
          </p:nvSpPr>
          <p:spPr bwMode="auto">
            <a:xfrm>
              <a:off x="383" y="2113"/>
              <a:ext cx="0" cy="4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25" name="Text Box 5"/>
            <p:cNvSpPr txBox="1">
              <a:spLocks noChangeArrowheads="1"/>
            </p:cNvSpPr>
            <p:nvPr/>
          </p:nvSpPr>
          <p:spPr bwMode="auto">
            <a:xfrm>
              <a:off x="436" y="2233"/>
              <a:ext cx="8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</a:t>
              </a:r>
            </a:p>
            <a:p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286726" name="Line 6"/>
          <p:cNvSpPr>
            <a:spLocks noChangeShapeType="1"/>
          </p:cNvSpPr>
          <p:nvPr/>
        </p:nvSpPr>
        <p:spPr bwMode="auto">
          <a:xfrm flipH="1">
            <a:off x="2190750" y="3455988"/>
            <a:ext cx="14288" cy="288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1560513" y="3022600"/>
            <a:ext cx="65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E, m</a:t>
            </a:r>
            <a:r>
              <a:rPr lang="de-DE" sz="1600" baseline="-250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0" y="4459288"/>
            <a:ext cx="156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0" y="4881563"/>
            <a:ext cx="1471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</a:p>
        </p:txBody>
      </p:sp>
      <p:grpSp>
        <p:nvGrpSpPr>
          <p:cNvPr id="286730" name="Group 10"/>
          <p:cNvGrpSpPr>
            <a:grpSpLocks/>
          </p:cNvGrpSpPr>
          <p:nvPr/>
        </p:nvGrpSpPr>
        <p:grpSpPr bwMode="auto">
          <a:xfrm>
            <a:off x="2581275" y="3571875"/>
            <a:ext cx="512763" cy="550863"/>
            <a:chOff x="4021" y="2415"/>
            <a:chExt cx="323" cy="347"/>
          </a:xfrm>
        </p:grpSpPr>
        <p:sp>
          <p:nvSpPr>
            <p:cNvPr id="286731" name="Line 11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32" name="Text Box 12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6734" name="Group 14"/>
          <p:cNvGrpSpPr>
            <a:grpSpLocks/>
          </p:cNvGrpSpPr>
          <p:nvPr/>
        </p:nvGrpSpPr>
        <p:grpSpPr bwMode="auto">
          <a:xfrm>
            <a:off x="4495800" y="5749925"/>
            <a:ext cx="566738" cy="592138"/>
            <a:chOff x="4130" y="3340"/>
            <a:chExt cx="357" cy="373"/>
          </a:xfrm>
        </p:grpSpPr>
        <p:sp>
          <p:nvSpPr>
            <p:cNvPr id="286735" name="Line 15"/>
            <p:cNvSpPr>
              <a:spLocks noChangeShapeType="1"/>
            </p:cNvSpPr>
            <p:nvPr/>
          </p:nvSpPr>
          <p:spPr bwMode="auto">
            <a:xfrm>
              <a:off x="4130" y="3567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36" name="Text Box 16"/>
            <p:cNvSpPr txBox="1">
              <a:spLocks noChangeArrowheads="1"/>
            </p:cNvSpPr>
            <p:nvPr/>
          </p:nvSpPr>
          <p:spPr bwMode="auto">
            <a:xfrm>
              <a:off x="4301" y="334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86737" name="Line 17"/>
            <p:cNvSpPr>
              <a:spLocks noChangeShapeType="1"/>
            </p:cNvSpPr>
            <p:nvPr/>
          </p:nvSpPr>
          <p:spPr bwMode="auto">
            <a:xfrm flipH="1" flipV="1">
              <a:off x="4260" y="3448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738" name="Line 18"/>
          <p:cNvSpPr>
            <a:spLocks noChangeShapeType="1"/>
          </p:cNvSpPr>
          <p:nvPr/>
        </p:nvSpPr>
        <p:spPr bwMode="auto">
          <a:xfrm>
            <a:off x="4930775" y="611187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39" name="Text Box 19"/>
          <p:cNvSpPr txBox="1">
            <a:spLocks noChangeArrowheads="1"/>
          </p:cNvSpPr>
          <p:nvPr/>
        </p:nvSpPr>
        <p:spPr bwMode="auto">
          <a:xfrm>
            <a:off x="5202238" y="575151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grpSp>
        <p:nvGrpSpPr>
          <p:cNvPr id="286740" name="Group 20"/>
          <p:cNvGrpSpPr>
            <a:grpSpLocks/>
          </p:cNvGrpSpPr>
          <p:nvPr/>
        </p:nvGrpSpPr>
        <p:grpSpPr bwMode="auto">
          <a:xfrm>
            <a:off x="2932113" y="4895850"/>
            <a:ext cx="512762" cy="550863"/>
            <a:chOff x="5037" y="2636"/>
            <a:chExt cx="323" cy="347"/>
          </a:xfrm>
        </p:grpSpPr>
        <p:sp>
          <p:nvSpPr>
            <p:cNvPr id="286741" name="Line 21"/>
            <p:cNvSpPr>
              <a:spLocks noChangeShapeType="1"/>
            </p:cNvSpPr>
            <p:nvPr/>
          </p:nvSpPr>
          <p:spPr bwMode="auto">
            <a:xfrm>
              <a:off x="5037" y="2864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42" name="Text Box 22"/>
            <p:cNvSpPr txBox="1">
              <a:spLocks noChangeArrowheads="1"/>
            </p:cNvSpPr>
            <p:nvPr/>
          </p:nvSpPr>
          <p:spPr bwMode="auto">
            <a:xfrm>
              <a:off x="5163" y="2636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6743" name="Line 23"/>
            <p:cNvSpPr>
              <a:spLocks noChangeShapeType="1"/>
            </p:cNvSpPr>
            <p:nvPr/>
          </p:nvSpPr>
          <p:spPr bwMode="auto">
            <a:xfrm flipH="1" flipV="1">
              <a:off x="5148" y="2718"/>
              <a:ext cx="0" cy="26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744" name="Line 24"/>
          <p:cNvSpPr>
            <a:spLocks noChangeShapeType="1"/>
          </p:cNvSpPr>
          <p:nvPr/>
        </p:nvSpPr>
        <p:spPr bwMode="auto">
          <a:xfrm flipH="1" flipV="1">
            <a:off x="5137150" y="5922963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45" name="Text Box 25"/>
          <p:cNvSpPr txBox="1">
            <a:spLocks noChangeArrowheads="1"/>
          </p:cNvSpPr>
          <p:nvPr/>
        </p:nvSpPr>
        <p:spPr bwMode="auto">
          <a:xfrm>
            <a:off x="0" y="3703638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6746" name="Text Box 26"/>
          <p:cNvSpPr txBox="1">
            <a:spLocks noChangeArrowheads="1"/>
          </p:cNvSpPr>
          <p:nvPr/>
        </p:nvSpPr>
        <p:spPr bwMode="auto">
          <a:xfrm>
            <a:off x="0" y="5734050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>
            <a:off x="2960688" y="3935413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48" name="Text Box 28"/>
          <p:cNvSpPr txBox="1">
            <a:spLocks noChangeArrowheads="1"/>
          </p:cNvSpPr>
          <p:nvPr/>
        </p:nvSpPr>
        <p:spPr bwMode="auto">
          <a:xfrm>
            <a:off x="3160713" y="3573463"/>
            <a:ext cx="312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 flipH="1" flipV="1">
            <a:off x="3136900" y="3703638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>
            <a:off x="2536825" y="525462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51" name="Text Box 31"/>
          <p:cNvSpPr txBox="1">
            <a:spLocks noChangeArrowheads="1"/>
          </p:cNvSpPr>
          <p:nvPr/>
        </p:nvSpPr>
        <p:spPr bwMode="auto">
          <a:xfrm>
            <a:off x="2808288" y="489426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6752" name="Line 32"/>
          <p:cNvSpPr>
            <a:spLocks noChangeShapeType="1"/>
          </p:cNvSpPr>
          <p:nvPr/>
        </p:nvSpPr>
        <p:spPr bwMode="auto">
          <a:xfrm flipH="1" flipV="1">
            <a:off x="2771775" y="4935538"/>
            <a:ext cx="0" cy="4206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53" name="Line 33"/>
          <p:cNvSpPr>
            <a:spLocks noChangeShapeType="1"/>
          </p:cNvSpPr>
          <p:nvPr/>
        </p:nvSpPr>
        <p:spPr bwMode="auto">
          <a:xfrm>
            <a:off x="4814888" y="4748213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54" name="Text Box 34"/>
          <p:cNvSpPr txBox="1">
            <a:spLocks noChangeArrowheads="1"/>
          </p:cNvSpPr>
          <p:nvPr/>
        </p:nvSpPr>
        <p:spPr bwMode="auto">
          <a:xfrm>
            <a:off x="5086350" y="4387850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6755" name="Line 35"/>
          <p:cNvSpPr>
            <a:spLocks noChangeShapeType="1"/>
          </p:cNvSpPr>
          <p:nvPr/>
        </p:nvSpPr>
        <p:spPr bwMode="auto">
          <a:xfrm flipH="1" flipV="1">
            <a:off x="5021263" y="4559300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86756" name="Group 36"/>
          <p:cNvGrpSpPr>
            <a:grpSpLocks/>
          </p:cNvGrpSpPr>
          <p:nvPr/>
        </p:nvGrpSpPr>
        <p:grpSpPr bwMode="auto">
          <a:xfrm>
            <a:off x="4410075" y="4384675"/>
            <a:ext cx="512763" cy="550863"/>
            <a:chOff x="4021" y="2415"/>
            <a:chExt cx="323" cy="347"/>
          </a:xfrm>
        </p:grpSpPr>
        <p:sp>
          <p:nvSpPr>
            <p:cNvPr id="286757" name="Line 37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58" name="Text Box 38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6759" name="Line 39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6760" name="Group 40"/>
          <p:cNvGrpSpPr>
            <a:grpSpLocks/>
          </p:cNvGrpSpPr>
          <p:nvPr/>
        </p:nvGrpSpPr>
        <p:grpSpPr bwMode="auto">
          <a:xfrm>
            <a:off x="4903788" y="4979988"/>
            <a:ext cx="1368425" cy="771525"/>
            <a:chOff x="383" y="2113"/>
            <a:chExt cx="862" cy="486"/>
          </a:xfrm>
        </p:grpSpPr>
        <p:sp>
          <p:nvSpPr>
            <p:cNvPr id="286761" name="Line 41"/>
            <p:cNvSpPr>
              <a:spLocks noChangeShapeType="1"/>
            </p:cNvSpPr>
            <p:nvPr/>
          </p:nvSpPr>
          <p:spPr bwMode="auto">
            <a:xfrm>
              <a:off x="383" y="2113"/>
              <a:ext cx="0" cy="4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62" name="Text Box 42"/>
            <p:cNvSpPr txBox="1">
              <a:spLocks noChangeArrowheads="1"/>
            </p:cNvSpPr>
            <p:nvPr/>
          </p:nvSpPr>
          <p:spPr bwMode="auto">
            <a:xfrm>
              <a:off x="436" y="2233"/>
              <a:ext cx="8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</a:t>
              </a:r>
            </a:p>
            <a:p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86763" name="Group 43"/>
          <p:cNvGrpSpPr>
            <a:grpSpLocks/>
          </p:cNvGrpSpPr>
          <p:nvPr/>
        </p:nvGrpSpPr>
        <p:grpSpPr bwMode="auto">
          <a:xfrm>
            <a:off x="3509963" y="3963988"/>
            <a:ext cx="1062037" cy="625475"/>
            <a:chOff x="1918" y="2488"/>
            <a:chExt cx="669" cy="394"/>
          </a:xfrm>
        </p:grpSpPr>
        <p:sp>
          <p:nvSpPr>
            <p:cNvPr id="286764" name="Line 44"/>
            <p:cNvSpPr>
              <a:spLocks noChangeShapeType="1"/>
            </p:cNvSpPr>
            <p:nvPr/>
          </p:nvSpPr>
          <p:spPr bwMode="auto">
            <a:xfrm>
              <a:off x="1918" y="2525"/>
              <a:ext cx="539" cy="3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65" name="Text Box 45"/>
            <p:cNvSpPr txBox="1">
              <a:spLocks noChangeArrowheads="1"/>
            </p:cNvSpPr>
            <p:nvPr/>
          </p:nvSpPr>
          <p:spPr bwMode="auto">
            <a:xfrm>
              <a:off x="2171" y="2488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</a:t>
              </a:r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86766" name="Group 46"/>
          <p:cNvGrpSpPr>
            <a:grpSpLocks/>
          </p:cNvGrpSpPr>
          <p:nvPr/>
        </p:nvGrpSpPr>
        <p:grpSpPr bwMode="auto">
          <a:xfrm>
            <a:off x="3451225" y="5284788"/>
            <a:ext cx="1062038" cy="625475"/>
            <a:chOff x="1918" y="2488"/>
            <a:chExt cx="669" cy="394"/>
          </a:xfrm>
        </p:grpSpPr>
        <p:sp>
          <p:nvSpPr>
            <p:cNvPr id="286767" name="Line 47"/>
            <p:cNvSpPr>
              <a:spLocks noChangeShapeType="1"/>
            </p:cNvSpPr>
            <p:nvPr/>
          </p:nvSpPr>
          <p:spPr bwMode="auto">
            <a:xfrm>
              <a:off x="1918" y="2525"/>
              <a:ext cx="539" cy="3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68" name="Text Box 48"/>
            <p:cNvSpPr txBox="1">
              <a:spLocks noChangeArrowheads="1"/>
            </p:cNvSpPr>
            <p:nvPr/>
          </p:nvSpPr>
          <p:spPr bwMode="auto">
            <a:xfrm>
              <a:off x="2171" y="2488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</a:t>
              </a:r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286769" name="Line 49"/>
          <p:cNvSpPr>
            <a:spLocks noChangeShapeType="1"/>
          </p:cNvSpPr>
          <p:nvPr/>
        </p:nvSpPr>
        <p:spPr bwMode="auto">
          <a:xfrm>
            <a:off x="6197600" y="4324350"/>
            <a:ext cx="294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70" name="Text Box 50"/>
          <p:cNvSpPr txBox="1">
            <a:spLocks noChangeArrowheads="1"/>
          </p:cNvSpPr>
          <p:nvPr/>
        </p:nvSpPr>
        <p:spPr bwMode="auto">
          <a:xfrm>
            <a:off x="6757988" y="4413250"/>
            <a:ext cx="66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86771" name="Text Box 51"/>
          <p:cNvSpPr txBox="1">
            <a:spLocks noChangeArrowheads="1"/>
          </p:cNvSpPr>
          <p:nvPr/>
        </p:nvSpPr>
        <p:spPr bwMode="auto">
          <a:xfrm>
            <a:off x="8048625" y="4441825"/>
            <a:ext cx="66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grpSp>
        <p:nvGrpSpPr>
          <p:cNvPr id="286772" name="Group 52"/>
          <p:cNvGrpSpPr>
            <a:grpSpLocks/>
          </p:cNvGrpSpPr>
          <p:nvPr/>
        </p:nvGrpSpPr>
        <p:grpSpPr bwMode="auto">
          <a:xfrm>
            <a:off x="6851650" y="3511550"/>
            <a:ext cx="1449388" cy="812800"/>
            <a:chOff x="4316" y="2212"/>
            <a:chExt cx="913" cy="512"/>
          </a:xfrm>
        </p:grpSpPr>
        <p:sp>
          <p:nvSpPr>
            <p:cNvPr id="286773" name="AutoShape 53"/>
            <p:cNvSpPr>
              <a:spLocks noChangeArrowheads="1"/>
            </p:cNvSpPr>
            <p:nvPr/>
          </p:nvSpPr>
          <p:spPr bwMode="auto">
            <a:xfrm>
              <a:off x="4316" y="2212"/>
              <a:ext cx="100" cy="503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74" name="AutoShape 54"/>
            <p:cNvSpPr>
              <a:spLocks noChangeArrowheads="1"/>
            </p:cNvSpPr>
            <p:nvPr/>
          </p:nvSpPr>
          <p:spPr bwMode="auto">
            <a:xfrm>
              <a:off x="5129" y="2221"/>
              <a:ext cx="100" cy="5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6775" name="Text Box 55"/>
          <p:cNvSpPr txBox="1">
            <a:spLocks noChangeArrowheads="1"/>
          </p:cNvSpPr>
          <p:nvPr/>
        </p:nvSpPr>
        <p:spPr bwMode="auto">
          <a:xfrm>
            <a:off x="363538" y="579438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Hamiltonian  </a:t>
            </a:r>
            <a:r>
              <a:rPr lang="de-DE" sz="1400" dirty="0">
                <a:solidFill>
                  <a:schemeClr val="tx1"/>
                </a:solidFill>
              </a:rPr>
              <a:t>: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S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6776" name="Text Box 56"/>
          <p:cNvSpPr txBox="1">
            <a:spLocks noChangeArrowheads="1"/>
          </p:cNvSpPr>
          <p:nvPr/>
        </p:nvSpPr>
        <p:spPr bwMode="auto">
          <a:xfrm>
            <a:off x="334963" y="971550"/>
            <a:ext cx="701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                                        H   =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 I </a:t>
            </a:r>
            <a:r>
              <a:rPr lang="de-DE" sz="1400" baseline="-25000">
                <a:solidFill>
                  <a:schemeClr val="tx1"/>
                </a:solidFill>
              </a:rPr>
              <a:t>z    </a:t>
            </a:r>
            <a:r>
              <a:rPr lang="de-DE" sz="1400">
                <a:solidFill>
                  <a:schemeClr val="tx1"/>
                </a:solidFill>
              </a:rPr>
              <a:t>+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</a:rPr>
              <a:t>  S </a:t>
            </a:r>
            <a:r>
              <a:rPr lang="de-DE" sz="1400" baseline="-25000">
                <a:solidFill>
                  <a:schemeClr val="tx1"/>
                </a:solidFill>
              </a:rPr>
              <a:t>z     </a:t>
            </a:r>
            <a:r>
              <a:rPr lang="de-DE" sz="1400">
                <a:solidFill>
                  <a:schemeClr val="tx1"/>
                </a:solidFill>
              </a:rPr>
              <a:t>+    J</a:t>
            </a:r>
            <a:r>
              <a:rPr lang="de-DE" sz="1800">
                <a:solidFill>
                  <a:schemeClr val="tx1"/>
                </a:solidFill>
              </a:rPr>
              <a:t>(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800">
                <a:solidFill>
                  <a:schemeClr val="tx1"/>
                </a:solidFill>
              </a:rPr>
              <a:t> + 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 </a:t>
            </a:r>
            <a:r>
              <a:rPr lang="de-DE" sz="1800">
                <a:solidFill>
                  <a:schemeClr val="tx1"/>
                </a:solidFill>
              </a:rPr>
              <a:t>+ 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z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z  </a:t>
            </a:r>
            <a:r>
              <a:rPr lang="de-DE" sz="18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6777" name="Text Box 57"/>
          <p:cNvSpPr txBox="1">
            <a:spLocks noChangeArrowheads="1"/>
          </p:cNvSpPr>
          <p:nvPr/>
        </p:nvSpPr>
        <p:spPr bwMode="auto">
          <a:xfrm>
            <a:off x="290513" y="1465263"/>
            <a:ext cx="5095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AX approximation  </a:t>
            </a:r>
            <a:r>
              <a:rPr lang="de-DE" sz="1400" dirty="0" smtClean="0">
                <a:solidFill>
                  <a:schemeClr val="tx1"/>
                </a:solidFill>
              </a:rPr>
              <a:t>:       </a:t>
            </a:r>
            <a:r>
              <a:rPr lang="de-DE" sz="1400" dirty="0">
                <a:solidFill>
                  <a:schemeClr val="tx1"/>
                </a:solidFill>
              </a:rPr>
              <a:t>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86778" name="Text Box 58"/>
          <p:cNvSpPr txBox="1">
            <a:spLocks noChangeArrowheads="1"/>
          </p:cNvSpPr>
          <p:nvPr/>
        </p:nvSpPr>
        <p:spPr bwMode="auto">
          <a:xfrm>
            <a:off x="355600" y="184785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z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z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J 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 </a:t>
            </a:r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6779" name="Text Box 59"/>
          <p:cNvSpPr txBox="1">
            <a:spLocks noChangeArrowheads="1"/>
          </p:cNvSpPr>
          <p:nvPr/>
        </p:nvSpPr>
        <p:spPr bwMode="auto">
          <a:xfrm>
            <a:off x="341313" y="225425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z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z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=  J 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(-</a:t>
            </a:r>
            <a:r>
              <a:rPr lang="de-DE" sz="1400">
                <a:solidFill>
                  <a:schemeClr val="tx1"/>
                </a:solidFill>
              </a:rPr>
              <a:t>½)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6780" name="Rectangle 60"/>
          <p:cNvSpPr>
            <a:spLocks noChangeArrowheads="1"/>
          </p:cNvSpPr>
          <p:nvPr/>
        </p:nvSpPr>
        <p:spPr bwMode="auto">
          <a:xfrm>
            <a:off x="1204913" y="4919663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6781" name="Rectangle 61"/>
          <p:cNvSpPr>
            <a:spLocks noChangeArrowheads="1"/>
          </p:cNvSpPr>
          <p:nvPr/>
        </p:nvSpPr>
        <p:spPr bwMode="auto">
          <a:xfrm>
            <a:off x="1219200" y="4484688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6782" name="Rectangle 62"/>
          <p:cNvSpPr>
            <a:spLocks noChangeArrowheads="1"/>
          </p:cNvSpPr>
          <p:nvPr/>
        </p:nvSpPr>
        <p:spPr bwMode="auto">
          <a:xfrm>
            <a:off x="1190625" y="3714750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6783" name="Rectangle 63"/>
          <p:cNvSpPr>
            <a:spLocks noChangeArrowheads="1"/>
          </p:cNvSpPr>
          <p:nvPr/>
        </p:nvSpPr>
        <p:spPr bwMode="auto">
          <a:xfrm>
            <a:off x="1262063" y="5788025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6784" name="Rectangle 64"/>
          <p:cNvSpPr>
            <a:spLocks noChangeArrowheads="1"/>
          </p:cNvSpPr>
          <p:nvPr/>
        </p:nvSpPr>
        <p:spPr bwMode="auto">
          <a:xfrm>
            <a:off x="4238625" y="3990975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6785" name="Rectangle 65"/>
          <p:cNvSpPr>
            <a:spLocks noChangeArrowheads="1"/>
          </p:cNvSpPr>
          <p:nvPr/>
        </p:nvSpPr>
        <p:spPr bwMode="auto">
          <a:xfrm>
            <a:off x="3279775" y="4338638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6786" name="Rectangle 66"/>
          <p:cNvSpPr>
            <a:spLocks noChangeArrowheads="1"/>
          </p:cNvSpPr>
          <p:nvPr/>
        </p:nvSpPr>
        <p:spPr bwMode="auto">
          <a:xfrm>
            <a:off x="5311775" y="5195888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6787" name="Rectangle 67"/>
          <p:cNvSpPr>
            <a:spLocks noChangeArrowheads="1"/>
          </p:cNvSpPr>
          <p:nvPr/>
        </p:nvSpPr>
        <p:spPr bwMode="auto">
          <a:xfrm>
            <a:off x="4135438" y="5311775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grpSp>
        <p:nvGrpSpPr>
          <p:cNvPr id="286788" name="Group 68"/>
          <p:cNvGrpSpPr>
            <a:grpSpLocks/>
          </p:cNvGrpSpPr>
          <p:nvPr/>
        </p:nvGrpSpPr>
        <p:grpSpPr bwMode="auto">
          <a:xfrm>
            <a:off x="6851650" y="3525838"/>
            <a:ext cx="1449388" cy="812800"/>
            <a:chOff x="4316" y="2212"/>
            <a:chExt cx="913" cy="512"/>
          </a:xfrm>
        </p:grpSpPr>
        <p:sp>
          <p:nvSpPr>
            <p:cNvPr id="286789" name="AutoShape 69"/>
            <p:cNvSpPr>
              <a:spLocks noChangeArrowheads="1"/>
            </p:cNvSpPr>
            <p:nvPr/>
          </p:nvSpPr>
          <p:spPr bwMode="auto">
            <a:xfrm>
              <a:off x="4316" y="2212"/>
              <a:ext cx="100" cy="503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90" name="AutoShape 70"/>
            <p:cNvSpPr>
              <a:spLocks noChangeArrowheads="1"/>
            </p:cNvSpPr>
            <p:nvPr/>
          </p:nvSpPr>
          <p:spPr bwMode="auto">
            <a:xfrm>
              <a:off x="5129" y="2221"/>
              <a:ext cx="100" cy="5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86791" name="Group 71"/>
          <p:cNvGrpSpPr>
            <a:grpSpLocks/>
          </p:cNvGrpSpPr>
          <p:nvPr/>
        </p:nvGrpSpPr>
        <p:grpSpPr bwMode="auto">
          <a:xfrm>
            <a:off x="6572250" y="2803525"/>
            <a:ext cx="747713" cy="385763"/>
            <a:chOff x="4140" y="1766"/>
            <a:chExt cx="471" cy="243"/>
          </a:xfrm>
        </p:grpSpPr>
        <p:sp>
          <p:nvSpPr>
            <p:cNvPr id="286792" name="Rectangle 72"/>
            <p:cNvSpPr>
              <a:spLocks noChangeArrowheads="1"/>
            </p:cNvSpPr>
            <p:nvPr/>
          </p:nvSpPr>
          <p:spPr bwMode="auto">
            <a:xfrm>
              <a:off x="4289" y="176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286793" name="AutoShape 73"/>
            <p:cNvSpPr>
              <a:spLocks/>
            </p:cNvSpPr>
            <p:nvPr/>
          </p:nvSpPr>
          <p:spPr bwMode="auto">
            <a:xfrm rot="5400000">
              <a:off x="4328" y="1725"/>
              <a:ext cx="96" cy="471"/>
            </a:xfrm>
            <a:prstGeom prst="leftBrace">
              <a:avLst>
                <a:gd name="adj1" fmla="val 408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86794" name="Group 74"/>
          <p:cNvGrpSpPr>
            <a:grpSpLocks/>
          </p:cNvGrpSpPr>
          <p:nvPr/>
        </p:nvGrpSpPr>
        <p:grpSpPr bwMode="auto">
          <a:xfrm>
            <a:off x="7853363" y="2817813"/>
            <a:ext cx="747712" cy="385762"/>
            <a:chOff x="4140" y="1766"/>
            <a:chExt cx="471" cy="243"/>
          </a:xfrm>
        </p:grpSpPr>
        <p:sp>
          <p:nvSpPr>
            <p:cNvPr id="286795" name="Rectangle 75"/>
            <p:cNvSpPr>
              <a:spLocks noChangeArrowheads="1"/>
            </p:cNvSpPr>
            <p:nvPr/>
          </p:nvSpPr>
          <p:spPr bwMode="auto">
            <a:xfrm>
              <a:off x="4289" y="176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286796" name="AutoShape 76"/>
            <p:cNvSpPr>
              <a:spLocks/>
            </p:cNvSpPr>
            <p:nvPr/>
          </p:nvSpPr>
          <p:spPr bwMode="auto">
            <a:xfrm rot="5400000">
              <a:off x="4328" y="1725"/>
              <a:ext cx="96" cy="471"/>
            </a:xfrm>
            <a:prstGeom prst="leftBrace">
              <a:avLst>
                <a:gd name="adj1" fmla="val 408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86798" name="Picture 78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6799" name="Rectangle 79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Scalar Coupling (weak, AX Approximation)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6185E-6 L -0.03715 0.00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6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31214E-7 L 0.04687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6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8" grpId="0"/>
      <p:bldP spid="286779" grpId="0"/>
      <p:bldP spid="286780" grpId="0"/>
      <p:bldP spid="286781" grpId="0"/>
      <p:bldP spid="286782" grpId="0"/>
      <p:bldP spid="286783" grpId="0"/>
      <p:bldP spid="286784" grpId="0"/>
      <p:bldP spid="286785" grpId="0"/>
      <p:bldP spid="286786" grpId="0"/>
      <p:bldP spid="2867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322263" y="860425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Hamiltonian  :                 </a:t>
            </a:r>
            <a:r>
              <a:rPr lang="de-DE" sz="1400" dirty="0">
                <a:solidFill>
                  <a:schemeClr val="tx1"/>
                </a:solidFill>
              </a:rPr>
              <a:t>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S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334963" y="1211263"/>
            <a:ext cx="701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                                        H   =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 I </a:t>
            </a:r>
            <a:r>
              <a:rPr lang="de-DE" sz="1400" baseline="-25000">
                <a:solidFill>
                  <a:schemeClr val="tx1"/>
                </a:solidFill>
              </a:rPr>
              <a:t>z    </a:t>
            </a:r>
            <a:r>
              <a:rPr lang="de-DE" sz="1400">
                <a:solidFill>
                  <a:schemeClr val="tx1"/>
                </a:solidFill>
              </a:rPr>
              <a:t>+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</a:rPr>
              <a:t>  S </a:t>
            </a:r>
            <a:r>
              <a:rPr lang="de-DE" sz="1400" baseline="-25000">
                <a:solidFill>
                  <a:schemeClr val="tx1"/>
                </a:solidFill>
              </a:rPr>
              <a:t>z     </a:t>
            </a:r>
            <a:r>
              <a:rPr lang="de-DE" sz="1400">
                <a:solidFill>
                  <a:schemeClr val="tx1"/>
                </a:solidFill>
              </a:rPr>
              <a:t>+    J</a:t>
            </a:r>
            <a:r>
              <a:rPr lang="de-DE" sz="1800">
                <a:solidFill>
                  <a:schemeClr val="tx1"/>
                </a:solidFill>
              </a:rPr>
              <a:t>(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800">
                <a:solidFill>
                  <a:schemeClr val="tx1"/>
                </a:solidFill>
              </a:rPr>
              <a:t> + 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 </a:t>
            </a:r>
            <a:r>
              <a:rPr lang="de-DE" sz="1800">
                <a:solidFill>
                  <a:schemeClr val="tx1"/>
                </a:solidFill>
              </a:rPr>
              <a:t>+ 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z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z  </a:t>
            </a:r>
            <a:r>
              <a:rPr lang="de-DE" sz="18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369888" y="159385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J 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355600" y="200025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J  i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</a:rPr>
              <a:t>i 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369888" y="234950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=  J 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325438" y="2668588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=  J  i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(-</a:t>
            </a:r>
            <a:r>
              <a:rPr lang="de-DE" sz="1400">
                <a:solidFill>
                  <a:schemeClr val="tx1"/>
                </a:solidFill>
              </a:rPr>
              <a:t>i ) 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4862513" y="1270000"/>
            <a:ext cx="1247775" cy="30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2028825" y="3656013"/>
            <a:ext cx="176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½ </a:t>
            </a:r>
            <a:r>
              <a:rPr lang="de-DE" sz="16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I</a:t>
            </a:r>
            <a:r>
              <a:rPr lang="de-DE" sz="1600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dirty="0">
                <a:solidFill>
                  <a:schemeClr val="tx1"/>
                </a:solidFill>
              </a:rPr>
              <a:t> ½ </a:t>
            </a:r>
            <a:r>
              <a:rPr lang="de-DE" sz="16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 dirty="0">
                <a:solidFill>
                  <a:schemeClr val="tx1"/>
                </a:solidFill>
              </a:rPr>
              <a:t>  J/4</a:t>
            </a:r>
            <a:endParaRPr lang="de-DE" sz="1800" baseline="-25000" dirty="0">
              <a:solidFill>
                <a:schemeClr val="tx1"/>
              </a:solidFill>
            </a:endParaRPr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3657600" y="4078288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528638" y="3257550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5314950" y="4516438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2519363" y="4141788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4205288" y="3670300"/>
            <a:ext cx="6145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 dirty="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1019175" y="36988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1" name="Rectangle 17"/>
          <p:cNvSpPr>
            <a:spLocks noChangeArrowheads="1"/>
          </p:cNvSpPr>
          <p:nvPr/>
        </p:nvSpPr>
        <p:spPr bwMode="auto">
          <a:xfrm>
            <a:off x="2719388" y="32845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4405313" y="32702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6234113" y="32845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6219825" y="37131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6234113" y="41417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6" name="Rectangle 22"/>
          <p:cNvSpPr>
            <a:spLocks noChangeArrowheads="1"/>
          </p:cNvSpPr>
          <p:nvPr/>
        </p:nvSpPr>
        <p:spPr bwMode="auto">
          <a:xfrm>
            <a:off x="1062038" y="41132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7" name="Rectangle 23"/>
          <p:cNvSpPr>
            <a:spLocks noChangeArrowheads="1"/>
          </p:cNvSpPr>
          <p:nvPr/>
        </p:nvSpPr>
        <p:spPr bwMode="auto">
          <a:xfrm>
            <a:off x="1062038" y="46418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2705100" y="46275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9" name="Rectangle 25"/>
          <p:cNvSpPr>
            <a:spLocks noChangeArrowheads="1"/>
          </p:cNvSpPr>
          <p:nvPr/>
        </p:nvSpPr>
        <p:spPr bwMode="auto">
          <a:xfrm>
            <a:off x="4348163" y="4613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70" name="Rectangle 26"/>
          <p:cNvSpPr>
            <a:spLocks noChangeArrowheads="1"/>
          </p:cNvSpPr>
          <p:nvPr/>
        </p:nvSpPr>
        <p:spPr bwMode="auto">
          <a:xfrm>
            <a:off x="4391025" y="36703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2690813" y="41560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87772" name="AutoShape 28"/>
          <p:cNvSpPr>
            <a:spLocks noChangeArrowheads="1"/>
          </p:cNvSpPr>
          <p:nvPr/>
        </p:nvSpPr>
        <p:spPr bwMode="auto">
          <a:xfrm>
            <a:off x="371475" y="3340100"/>
            <a:ext cx="6829425" cy="1800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287774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7775" name="Rectangle 3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Scalar Coupling (Strong ,  A2 , AB  System)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/>
      <p:bldP spid="287750" grpId="0"/>
      <p:bldP spid="287751" grpId="0"/>
      <p:bldP spid="287752" grpId="0"/>
      <p:bldP spid="287758" grpId="0"/>
      <p:bldP spid="287759" grpId="0"/>
      <p:bldP spid="287770" grpId="0"/>
      <p:bldP spid="287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690937" y="1650999"/>
            <a:ext cx="65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E, </a:t>
            </a:r>
            <a:r>
              <a:rPr lang="de-DE" sz="1600" dirty="0" err="1">
                <a:solidFill>
                  <a:schemeClr val="tx1"/>
                </a:solidFill>
              </a:rPr>
              <a:t>m</a:t>
            </a:r>
            <a:r>
              <a:rPr lang="de-DE" sz="1600" baseline="-25000" dirty="0" err="1">
                <a:solidFill>
                  <a:schemeClr val="tx1"/>
                </a:solidFill>
              </a:rPr>
              <a:t>z</a:t>
            </a:r>
            <a:endParaRPr lang="de-DE" sz="1600" baseline="-25000" dirty="0">
              <a:solidFill>
                <a:schemeClr val="tx1"/>
              </a:solidFill>
            </a:endParaRPr>
          </a:p>
        </p:txBody>
      </p:sp>
      <p:sp>
        <p:nvSpPr>
          <p:cNvPr id="286775" name="Text Box 55"/>
          <p:cNvSpPr txBox="1">
            <a:spLocks noChangeArrowheads="1"/>
          </p:cNvSpPr>
          <p:nvPr/>
        </p:nvSpPr>
        <p:spPr bwMode="auto">
          <a:xfrm>
            <a:off x="381468" y="453932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Hamiltonian  </a:t>
            </a:r>
            <a:r>
              <a:rPr lang="de-DE" sz="1400" dirty="0">
                <a:solidFill>
                  <a:schemeClr val="tx1"/>
                </a:solidFill>
              </a:rPr>
              <a:t>: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S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6776" name="Text Box 56"/>
          <p:cNvSpPr txBox="1">
            <a:spLocks noChangeArrowheads="1"/>
          </p:cNvSpPr>
          <p:nvPr/>
        </p:nvSpPr>
        <p:spPr bwMode="auto">
          <a:xfrm>
            <a:off x="352893" y="846044"/>
            <a:ext cx="701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                                        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</a:t>
            </a:r>
            <a:r>
              <a:rPr lang="de-DE" sz="1800" dirty="0">
                <a:solidFill>
                  <a:schemeClr val="tx1"/>
                </a:solidFill>
              </a:rPr>
              <a:t>(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800" dirty="0">
                <a:solidFill>
                  <a:schemeClr val="tx1"/>
                </a:solidFill>
              </a:rPr>
              <a:t> + 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y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y  </a:t>
            </a:r>
            <a:r>
              <a:rPr lang="de-DE" sz="1800" dirty="0">
                <a:solidFill>
                  <a:schemeClr val="tx1"/>
                </a:solidFill>
              </a:rPr>
              <a:t>+ 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z  </a:t>
            </a:r>
            <a:r>
              <a:rPr lang="de-DE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6777" name="Text Box 57"/>
          <p:cNvSpPr txBox="1">
            <a:spLocks noChangeArrowheads="1"/>
          </p:cNvSpPr>
          <p:nvPr/>
        </p:nvSpPr>
        <p:spPr bwMode="auto">
          <a:xfrm>
            <a:off x="308443" y="1339757"/>
            <a:ext cx="5095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  F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 smtClean="0">
                <a:solidFill>
                  <a:schemeClr val="tx1"/>
                </a:solidFill>
              </a:rPr>
              <a:t>   =    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I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</a:p>
        </p:txBody>
      </p:sp>
      <p:pic>
        <p:nvPicPr>
          <p:cNvPr id="286798" name="Picture 78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6799" name="Rectangle 79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Block Structure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79" name="Text Box 56"/>
          <p:cNvSpPr txBox="1">
            <a:spLocks noChangeArrowheads="1"/>
          </p:cNvSpPr>
          <p:nvPr/>
        </p:nvSpPr>
        <p:spPr bwMode="auto">
          <a:xfrm>
            <a:off x="424611" y="1805267"/>
            <a:ext cx="8378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[ H , F </a:t>
            </a:r>
            <a:r>
              <a:rPr lang="de-DE" sz="1400" baseline="-25000" dirty="0" smtClean="0">
                <a:solidFill>
                  <a:schemeClr val="tx1"/>
                </a:solidFill>
              </a:rPr>
              <a:t>z</a:t>
            </a:r>
            <a:r>
              <a:rPr lang="de-DE" sz="1400" dirty="0" smtClean="0">
                <a:solidFill>
                  <a:schemeClr val="tx1"/>
                </a:solidFill>
              </a:rPr>
              <a:t> ] =  </a:t>
            </a:r>
            <a:r>
              <a:rPr lang="en-US" sz="1400" dirty="0" smtClean="0">
                <a:solidFill>
                  <a:schemeClr val="tx1"/>
                </a:solidFill>
              </a:rPr>
              <a:t>0                F </a:t>
            </a:r>
            <a:r>
              <a:rPr lang="en-US" sz="1400" baseline="-25000" dirty="0" smtClean="0">
                <a:solidFill>
                  <a:schemeClr val="tx1"/>
                </a:solidFill>
              </a:rPr>
              <a:t>z</a:t>
            </a:r>
            <a:r>
              <a:rPr lang="en-US" sz="1400" dirty="0" smtClean="0">
                <a:solidFill>
                  <a:schemeClr val="tx1"/>
                </a:solidFill>
              </a:rPr>
              <a:t> and H commute  =&gt;  same subsets of eigenvectors</a:t>
            </a:r>
          </a:p>
          <a:p>
            <a:pPr>
              <a:buFont typeface="Symbol" pitchFamily="18" charset="2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                                                                             =&gt;  Matrix representations posses the same block structure          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13" name="Gruppieren 112"/>
          <p:cNvGrpSpPr/>
          <p:nvPr/>
        </p:nvGrpSpPr>
        <p:grpSpPr>
          <a:xfrm>
            <a:off x="259977" y="3358497"/>
            <a:ext cx="7109010" cy="3087128"/>
            <a:chOff x="259977" y="3358497"/>
            <a:chExt cx="7109010" cy="3087128"/>
          </a:xfrm>
        </p:grpSpPr>
        <p:grpSp>
          <p:nvGrpSpPr>
            <p:cNvPr id="87" name="Gruppieren 86"/>
            <p:cNvGrpSpPr/>
            <p:nvPr/>
          </p:nvGrpSpPr>
          <p:grpSpPr>
            <a:xfrm>
              <a:off x="259977" y="3845860"/>
              <a:ext cx="1766048" cy="1407460"/>
              <a:chOff x="923365" y="3810000"/>
              <a:chExt cx="1766048" cy="1407460"/>
            </a:xfrm>
            <a:solidFill>
              <a:schemeClr val="accent1">
                <a:alpha val="34000"/>
              </a:schemeClr>
            </a:solidFill>
          </p:grpSpPr>
          <p:sp>
            <p:nvSpPr>
              <p:cNvPr id="84" name="Rechteck 83"/>
              <p:cNvSpPr/>
              <p:nvPr/>
            </p:nvSpPr>
            <p:spPr bwMode="auto">
              <a:xfrm>
                <a:off x="923365" y="3810000"/>
                <a:ext cx="457200" cy="37651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5" name="Rechteck 84"/>
              <p:cNvSpPr/>
              <p:nvPr/>
            </p:nvSpPr>
            <p:spPr bwMode="auto">
              <a:xfrm>
                <a:off x="1380565" y="4195483"/>
                <a:ext cx="842682" cy="64545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 bwMode="auto">
              <a:xfrm>
                <a:off x="2232213" y="4840942"/>
                <a:ext cx="457200" cy="37651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3" name="Text Box 55"/>
            <p:cNvSpPr txBox="1">
              <a:spLocks noChangeArrowheads="1"/>
            </p:cNvSpPr>
            <p:nvPr/>
          </p:nvSpPr>
          <p:spPr bwMode="auto">
            <a:xfrm>
              <a:off x="524903" y="3358497"/>
              <a:ext cx="9184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2 spins 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8" name="Text Box 28"/>
            <p:cNvSpPr txBox="1">
              <a:spLocks noChangeArrowheads="1"/>
            </p:cNvSpPr>
            <p:nvPr/>
          </p:nvSpPr>
          <p:spPr bwMode="auto">
            <a:xfrm>
              <a:off x="740242" y="4192028"/>
              <a:ext cx="3978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  <a:latin typeface="Symbol" pitchFamily="18" charset="2"/>
                </a:rPr>
                <a:t>ab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89" name="Text Box 28"/>
            <p:cNvSpPr txBox="1">
              <a:spLocks noChangeArrowheads="1"/>
            </p:cNvSpPr>
            <p:nvPr/>
          </p:nvSpPr>
          <p:spPr bwMode="auto">
            <a:xfrm>
              <a:off x="265112" y="3815511"/>
              <a:ext cx="4122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aa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90" name="Text Box 28"/>
            <p:cNvSpPr txBox="1">
              <a:spLocks noChangeArrowheads="1"/>
            </p:cNvSpPr>
            <p:nvPr/>
          </p:nvSpPr>
          <p:spPr bwMode="auto">
            <a:xfrm>
              <a:off x="1125724" y="4478899"/>
              <a:ext cx="3978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91" name="Text Box 28"/>
            <p:cNvSpPr txBox="1">
              <a:spLocks noChangeArrowheads="1"/>
            </p:cNvSpPr>
            <p:nvPr/>
          </p:nvSpPr>
          <p:spPr bwMode="auto">
            <a:xfrm>
              <a:off x="1600853" y="4846452"/>
              <a:ext cx="383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grpSp>
          <p:nvGrpSpPr>
            <p:cNvPr id="92" name="Gruppieren 91"/>
            <p:cNvGrpSpPr/>
            <p:nvPr/>
          </p:nvGrpSpPr>
          <p:grpSpPr>
            <a:xfrm>
              <a:off x="2886635" y="3818966"/>
              <a:ext cx="3433484" cy="2626659"/>
              <a:chOff x="923365" y="3810000"/>
              <a:chExt cx="3433484" cy="2626659"/>
            </a:xfrm>
            <a:solidFill>
              <a:schemeClr val="accent1">
                <a:alpha val="34000"/>
              </a:schemeClr>
            </a:solidFill>
          </p:grpSpPr>
          <p:sp>
            <p:nvSpPr>
              <p:cNvPr id="93" name="Rechteck 92"/>
              <p:cNvSpPr/>
              <p:nvPr/>
            </p:nvSpPr>
            <p:spPr bwMode="auto">
              <a:xfrm>
                <a:off x="923365" y="3810000"/>
                <a:ext cx="457200" cy="37651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4" name="Rechteck 93"/>
              <p:cNvSpPr/>
              <p:nvPr/>
            </p:nvSpPr>
            <p:spPr bwMode="auto">
              <a:xfrm>
                <a:off x="1380564" y="4195483"/>
                <a:ext cx="1255060" cy="94129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5" name="Rechteck 94"/>
              <p:cNvSpPr/>
              <p:nvPr/>
            </p:nvSpPr>
            <p:spPr bwMode="auto">
              <a:xfrm>
                <a:off x="3899649" y="6060141"/>
                <a:ext cx="457200" cy="37651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1" name="Rechteck 100"/>
              <p:cNvSpPr/>
              <p:nvPr/>
            </p:nvSpPr>
            <p:spPr bwMode="auto">
              <a:xfrm>
                <a:off x="2626658" y="5118848"/>
                <a:ext cx="1255060" cy="94129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6" name="Text Box 55"/>
            <p:cNvSpPr txBox="1">
              <a:spLocks noChangeArrowheads="1"/>
            </p:cNvSpPr>
            <p:nvPr/>
          </p:nvSpPr>
          <p:spPr bwMode="auto">
            <a:xfrm>
              <a:off x="4048032" y="3394355"/>
              <a:ext cx="9184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3 spins 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7" name="Text Box 28"/>
            <p:cNvSpPr txBox="1">
              <a:spLocks noChangeArrowheads="1"/>
            </p:cNvSpPr>
            <p:nvPr/>
          </p:nvSpPr>
          <p:spPr bwMode="auto">
            <a:xfrm>
              <a:off x="3366900" y="4165134"/>
              <a:ext cx="5116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aab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98" name="Text Box 28"/>
            <p:cNvSpPr txBox="1">
              <a:spLocks noChangeArrowheads="1"/>
            </p:cNvSpPr>
            <p:nvPr/>
          </p:nvSpPr>
          <p:spPr bwMode="auto">
            <a:xfrm>
              <a:off x="2855911" y="3797582"/>
              <a:ext cx="5261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aaa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99" name="Text Box 28"/>
            <p:cNvSpPr txBox="1">
              <a:spLocks noChangeArrowheads="1"/>
            </p:cNvSpPr>
            <p:nvPr/>
          </p:nvSpPr>
          <p:spPr bwMode="auto">
            <a:xfrm>
              <a:off x="3752382" y="4452005"/>
              <a:ext cx="5116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aba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0" name="Text Box 28"/>
            <p:cNvSpPr txBox="1">
              <a:spLocks noChangeArrowheads="1"/>
            </p:cNvSpPr>
            <p:nvPr/>
          </p:nvSpPr>
          <p:spPr bwMode="auto">
            <a:xfrm>
              <a:off x="4093040" y="4792665"/>
              <a:ext cx="5116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baa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2" name="Text Box 28"/>
            <p:cNvSpPr txBox="1">
              <a:spLocks noChangeArrowheads="1"/>
            </p:cNvSpPr>
            <p:nvPr/>
          </p:nvSpPr>
          <p:spPr bwMode="auto">
            <a:xfrm>
              <a:off x="5850123" y="6119440"/>
              <a:ext cx="4828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bbb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3" name="Text Box 28"/>
            <p:cNvSpPr txBox="1">
              <a:spLocks noChangeArrowheads="1"/>
            </p:cNvSpPr>
            <p:nvPr/>
          </p:nvSpPr>
          <p:spPr bwMode="auto">
            <a:xfrm>
              <a:off x="4604029" y="5124358"/>
              <a:ext cx="4972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abb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>
              <a:off x="4989511" y="5411229"/>
              <a:ext cx="4972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bba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5" name="Text Box 28"/>
            <p:cNvSpPr txBox="1">
              <a:spLocks noChangeArrowheads="1"/>
            </p:cNvSpPr>
            <p:nvPr/>
          </p:nvSpPr>
          <p:spPr bwMode="auto">
            <a:xfrm>
              <a:off x="5330169" y="5751889"/>
              <a:ext cx="4972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bab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6" name="Text Box 57"/>
            <p:cNvSpPr txBox="1">
              <a:spLocks noChangeArrowheads="1"/>
            </p:cNvSpPr>
            <p:nvPr/>
          </p:nvSpPr>
          <p:spPr bwMode="auto">
            <a:xfrm>
              <a:off x="770964" y="3836893"/>
              <a:ext cx="7888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1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7" name="Text Box 57"/>
            <p:cNvSpPr txBox="1">
              <a:spLocks noChangeArrowheads="1"/>
            </p:cNvSpPr>
            <p:nvPr/>
          </p:nvSpPr>
          <p:spPr bwMode="auto">
            <a:xfrm>
              <a:off x="1613647" y="4365810"/>
              <a:ext cx="7888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0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 Box 57"/>
            <p:cNvSpPr txBox="1">
              <a:spLocks noChangeArrowheads="1"/>
            </p:cNvSpPr>
            <p:nvPr/>
          </p:nvSpPr>
          <p:spPr bwMode="auto">
            <a:xfrm>
              <a:off x="2034988" y="4939551"/>
              <a:ext cx="7888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-1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 Box 57"/>
            <p:cNvSpPr txBox="1">
              <a:spLocks noChangeArrowheads="1"/>
            </p:cNvSpPr>
            <p:nvPr/>
          </p:nvSpPr>
          <p:spPr bwMode="auto">
            <a:xfrm>
              <a:off x="3424517" y="3827929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3/2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0" name="Text Box 57"/>
            <p:cNvSpPr txBox="1">
              <a:spLocks noChangeArrowheads="1"/>
            </p:cNvSpPr>
            <p:nvPr/>
          </p:nvSpPr>
          <p:spPr bwMode="auto">
            <a:xfrm>
              <a:off x="4751294" y="4455459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1/2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 Box 57"/>
            <p:cNvSpPr txBox="1">
              <a:spLocks noChangeArrowheads="1"/>
            </p:cNvSpPr>
            <p:nvPr/>
          </p:nvSpPr>
          <p:spPr bwMode="auto">
            <a:xfrm>
              <a:off x="5943600" y="5414682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-1/2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2" name="Text Box 57"/>
            <p:cNvSpPr txBox="1">
              <a:spLocks noChangeArrowheads="1"/>
            </p:cNvSpPr>
            <p:nvPr/>
          </p:nvSpPr>
          <p:spPr bwMode="auto">
            <a:xfrm>
              <a:off x="6427693" y="6104964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-3/2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Gruppieren 113"/>
          <p:cNvGrpSpPr/>
          <p:nvPr/>
        </p:nvGrpSpPr>
        <p:grpSpPr>
          <a:xfrm>
            <a:off x="713346" y="2426165"/>
            <a:ext cx="7103879" cy="4431835"/>
            <a:chOff x="686452" y="1457978"/>
            <a:chExt cx="7103879" cy="4431835"/>
          </a:xfrm>
        </p:grpSpPr>
        <p:sp>
          <p:nvSpPr>
            <p:cNvPr id="115" name="Rechteck 114"/>
            <p:cNvSpPr/>
            <p:nvPr/>
          </p:nvSpPr>
          <p:spPr bwMode="auto">
            <a:xfrm>
              <a:off x="762000" y="1882589"/>
              <a:ext cx="457200" cy="37651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Rechteck 115"/>
            <p:cNvSpPr/>
            <p:nvPr/>
          </p:nvSpPr>
          <p:spPr bwMode="auto">
            <a:xfrm>
              <a:off x="1219199" y="2268072"/>
              <a:ext cx="1398495" cy="914400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7" name="Text Box 55"/>
            <p:cNvSpPr txBox="1">
              <a:spLocks noChangeArrowheads="1"/>
            </p:cNvSpPr>
            <p:nvPr/>
          </p:nvSpPr>
          <p:spPr bwMode="auto">
            <a:xfrm>
              <a:off x="1923397" y="1457978"/>
              <a:ext cx="9184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4 spins 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 Box 28"/>
            <p:cNvSpPr txBox="1">
              <a:spLocks noChangeArrowheads="1"/>
            </p:cNvSpPr>
            <p:nvPr/>
          </p:nvSpPr>
          <p:spPr bwMode="auto">
            <a:xfrm>
              <a:off x="1242265" y="2228757"/>
              <a:ext cx="5629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aaab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19" name="Text Box 28"/>
            <p:cNvSpPr txBox="1">
              <a:spLocks noChangeArrowheads="1"/>
            </p:cNvSpPr>
            <p:nvPr/>
          </p:nvSpPr>
          <p:spPr bwMode="auto">
            <a:xfrm>
              <a:off x="686452" y="1932922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aaaa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0" name="Text Box 28"/>
            <p:cNvSpPr txBox="1">
              <a:spLocks noChangeArrowheads="1"/>
            </p:cNvSpPr>
            <p:nvPr/>
          </p:nvSpPr>
          <p:spPr bwMode="auto">
            <a:xfrm>
              <a:off x="1484311" y="2443911"/>
              <a:ext cx="5629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aaba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1" name="Text Box 28"/>
            <p:cNvSpPr txBox="1">
              <a:spLocks noChangeArrowheads="1"/>
            </p:cNvSpPr>
            <p:nvPr/>
          </p:nvSpPr>
          <p:spPr bwMode="auto">
            <a:xfrm>
              <a:off x="1753252" y="2676994"/>
              <a:ext cx="5629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abaa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2" name="Text Box 57"/>
            <p:cNvSpPr txBox="1">
              <a:spLocks noChangeArrowheads="1"/>
            </p:cNvSpPr>
            <p:nvPr/>
          </p:nvSpPr>
          <p:spPr bwMode="auto">
            <a:xfrm>
              <a:off x="1443317" y="1882588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 Box 57"/>
            <p:cNvSpPr txBox="1">
              <a:spLocks noChangeArrowheads="1"/>
            </p:cNvSpPr>
            <p:nvPr/>
          </p:nvSpPr>
          <p:spPr bwMode="auto">
            <a:xfrm>
              <a:off x="2770095" y="2537011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1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4" name="Text Box 28"/>
            <p:cNvSpPr txBox="1">
              <a:spLocks noChangeArrowheads="1"/>
            </p:cNvSpPr>
            <p:nvPr/>
          </p:nvSpPr>
          <p:spPr bwMode="auto">
            <a:xfrm>
              <a:off x="1995299" y="2919041"/>
              <a:ext cx="5629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baaa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5" name="Rechteck 124"/>
            <p:cNvSpPr/>
            <p:nvPr/>
          </p:nvSpPr>
          <p:spPr bwMode="auto">
            <a:xfrm>
              <a:off x="2608727" y="3173506"/>
              <a:ext cx="2268072" cy="139849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Text Box 28"/>
            <p:cNvSpPr txBox="1">
              <a:spLocks noChangeArrowheads="1"/>
            </p:cNvSpPr>
            <p:nvPr/>
          </p:nvSpPr>
          <p:spPr bwMode="auto">
            <a:xfrm>
              <a:off x="2640759" y="3205909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aabb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7" name="Text Box 28"/>
            <p:cNvSpPr txBox="1">
              <a:spLocks noChangeArrowheads="1"/>
            </p:cNvSpPr>
            <p:nvPr/>
          </p:nvSpPr>
          <p:spPr bwMode="auto">
            <a:xfrm>
              <a:off x="2954523" y="3447957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abab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8" name="Text Box 28"/>
            <p:cNvSpPr txBox="1">
              <a:spLocks noChangeArrowheads="1"/>
            </p:cNvSpPr>
            <p:nvPr/>
          </p:nvSpPr>
          <p:spPr bwMode="auto">
            <a:xfrm>
              <a:off x="3241393" y="3672075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baab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9" name="Text Box 28"/>
            <p:cNvSpPr txBox="1">
              <a:spLocks noChangeArrowheads="1"/>
            </p:cNvSpPr>
            <p:nvPr/>
          </p:nvSpPr>
          <p:spPr bwMode="auto">
            <a:xfrm>
              <a:off x="4317160" y="4272711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bbaa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0" name="Text Box 28"/>
            <p:cNvSpPr txBox="1">
              <a:spLocks noChangeArrowheads="1"/>
            </p:cNvSpPr>
            <p:nvPr/>
          </p:nvSpPr>
          <p:spPr bwMode="auto">
            <a:xfrm>
              <a:off x="3635842" y="3887226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abba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1" name="Text Box 28"/>
            <p:cNvSpPr txBox="1">
              <a:spLocks noChangeArrowheads="1"/>
            </p:cNvSpPr>
            <p:nvPr/>
          </p:nvSpPr>
          <p:spPr bwMode="auto">
            <a:xfrm>
              <a:off x="4003393" y="4084452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  <a:latin typeface="Symbol" pitchFamily="18" charset="2"/>
                </a:rPr>
                <a:t>baba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2" name="Rechteck 131"/>
            <p:cNvSpPr/>
            <p:nvPr/>
          </p:nvSpPr>
          <p:spPr bwMode="auto">
            <a:xfrm>
              <a:off x="4840941" y="4589931"/>
              <a:ext cx="1353672" cy="941294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Text Box 28"/>
            <p:cNvSpPr txBox="1">
              <a:spLocks noChangeArrowheads="1"/>
            </p:cNvSpPr>
            <p:nvPr/>
          </p:nvSpPr>
          <p:spPr bwMode="auto">
            <a:xfrm>
              <a:off x="4864006" y="4550616"/>
              <a:ext cx="5373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abbb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4" name="Text Box 28"/>
            <p:cNvSpPr txBox="1">
              <a:spLocks noChangeArrowheads="1"/>
            </p:cNvSpPr>
            <p:nvPr/>
          </p:nvSpPr>
          <p:spPr bwMode="auto">
            <a:xfrm>
              <a:off x="5106052" y="4765770"/>
              <a:ext cx="5373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babb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5" name="Text Box 28"/>
            <p:cNvSpPr txBox="1">
              <a:spLocks noChangeArrowheads="1"/>
            </p:cNvSpPr>
            <p:nvPr/>
          </p:nvSpPr>
          <p:spPr bwMode="auto">
            <a:xfrm>
              <a:off x="5374993" y="4998853"/>
              <a:ext cx="5373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bbab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6" name="Text Box 28"/>
            <p:cNvSpPr txBox="1">
              <a:spLocks noChangeArrowheads="1"/>
            </p:cNvSpPr>
            <p:nvPr/>
          </p:nvSpPr>
          <p:spPr bwMode="auto">
            <a:xfrm>
              <a:off x="5617040" y="5240900"/>
              <a:ext cx="5373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bbba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7" name="Rechteck 136"/>
            <p:cNvSpPr/>
            <p:nvPr/>
          </p:nvSpPr>
          <p:spPr bwMode="auto">
            <a:xfrm>
              <a:off x="6194612" y="5513295"/>
              <a:ext cx="457200" cy="37651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Text Box 28"/>
            <p:cNvSpPr txBox="1">
              <a:spLocks noChangeArrowheads="1"/>
            </p:cNvSpPr>
            <p:nvPr/>
          </p:nvSpPr>
          <p:spPr bwMode="auto">
            <a:xfrm>
              <a:off x="6119064" y="5563628"/>
              <a:ext cx="5245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bbbb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9" name="Text Box 57"/>
            <p:cNvSpPr txBox="1">
              <a:spLocks noChangeArrowheads="1"/>
            </p:cNvSpPr>
            <p:nvPr/>
          </p:nvSpPr>
          <p:spPr bwMode="auto">
            <a:xfrm>
              <a:off x="5029201" y="3657600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0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0" name="Text Box 57"/>
            <p:cNvSpPr txBox="1">
              <a:spLocks noChangeArrowheads="1"/>
            </p:cNvSpPr>
            <p:nvPr/>
          </p:nvSpPr>
          <p:spPr bwMode="auto">
            <a:xfrm>
              <a:off x="6329084" y="4885765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-1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 Box 57"/>
            <p:cNvSpPr txBox="1">
              <a:spLocks noChangeArrowheads="1"/>
            </p:cNvSpPr>
            <p:nvPr/>
          </p:nvSpPr>
          <p:spPr bwMode="auto">
            <a:xfrm>
              <a:off x="6849037" y="5513294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-2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5134633" y="2689953"/>
            <a:ext cx="3964483" cy="1687494"/>
            <a:chOff x="3879765" y="1055706"/>
            <a:chExt cx="3964483" cy="1687494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4662488" y="13589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4481513" y="162877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Text Box 8"/>
            <p:cNvSpPr txBox="1">
              <a:spLocks noChangeArrowheads="1"/>
            </p:cNvSpPr>
            <p:nvPr/>
          </p:nvSpPr>
          <p:spPr bwMode="auto">
            <a:xfrm>
              <a:off x="4841875" y="162877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1" name="Text Box 9"/>
            <p:cNvSpPr txBox="1">
              <a:spLocks noChangeArrowheads="1"/>
            </p:cNvSpPr>
            <p:nvPr/>
          </p:nvSpPr>
          <p:spPr bwMode="auto">
            <a:xfrm>
              <a:off x="4302125" y="18986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2" name="Text Box 10"/>
            <p:cNvSpPr txBox="1">
              <a:spLocks noChangeArrowheads="1"/>
            </p:cNvSpPr>
            <p:nvPr/>
          </p:nvSpPr>
          <p:spPr bwMode="auto">
            <a:xfrm>
              <a:off x="4662488" y="18986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5022850" y="18986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4121150" y="21685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Text Box 13"/>
            <p:cNvSpPr txBox="1">
              <a:spLocks noChangeArrowheads="1"/>
            </p:cNvSpPr>
            <p:nvPr/>
          </p:nvSpPr>
          <p:spPr bwMode="auto">
            <a:xfrm>
              <a:off x="4481513" y="21685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6" name="Text Box 14"/>
            <p:cNvSpPr txBox="1">
              <a:spLocks noChangeArrowheads="1"/>
            </p:cNvSpPr>
            <p:nvPr/>
          </p:nvSpPr>
          <p:spPr bwMode="auto">
            <a:xfrm>
              <a:off x="4841875" y="21685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5202238" y="21685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8" name="Text Box 16"/>
            <p:cNvSpPr txBox="1">
              <a:spLocks noChangeArrowheads="1"/>
            </p:cNvSpPr>
            <p:nvPr/>
          </p:nvSpPr>
          <p:spPr bwMode="auto">
            <a:xfrm>
              <a:off x="3941763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auto">
            <a:xfrm>
              <a:off x="4302125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4662488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022850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2" name="Text Box 20"/>
            <p:cNvSpPr txBox="1">
              <a:spLocks noChangeArrowheads="1"/>
            </p:cNvSpPr>
            <p:nvPr/>
          </p:nvSpPr>
          <p:spPr bwMode="auto">
            <a:xfrm>
              <a:off x="5472113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3" name="Text Box 34"/>
            <p:cNvSpPr txBox="1">
              <a:spLocks noChangeArrowheads="1"/>
            </p:cNvSpPr>
            <p:nvPr/>
          </p:nvSpPr>
          <p:spPr bwMode="auto">
            <a:xfrm>
              <a:off x="3879765" y="1055706"/>
              <a:ext cx="39644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Pascal‘s triangle again  Number of coupling spins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4" name="Text Box 35"/>
            <p:cNvSpPr txBox="1">
              <a:spLocks noChangeArrowheads="1"/>
            </p:cNvSpPr>
            <p:nvPr/>
          </p:nvSpPr>
          <p:spPr bwMode="auto">
            <a:xfrm>
              <a:off x="6462713" y="1358900"/>
              <a:ext cx="317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/>
            </a:p>
          </p:txBody>
        </p:sp>
        <p:sp>
          <p:nvSpPr>
            <p:cNvPr id="145" name="Text Box 36"/>
            <p:cNvSpPr txBox="1">
              <a:spLocks noChangeArrowheads="1"/>
            </p:cNvSpPr>
            <p:nvPr/>
          </p:nvSpPr>
          <p:spPr bwMode="auto">
            <a:xfrm>
              <a:off x="6462713" y="162877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6" name="Text Box 37"/>
            <p:cNvSpPr txBox="1">
              <a:spLocks noChangeArrowheads="1"/>
            </p:cNvSpPr>
            <p:nvPr/>
          </p:nvSpPr>
          <p:spPr bwMode="auto">
            <a:xfrm>
              <a:off x="6462713" y="21685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7" name="Text Box 38"/>
            <p:cNvSpPr txBox="1">
              <a:spLocks noChangeArrowheads="1"/>
            </p:cNvSpPr>
            <p:nvPr/>
          </p:nvSpPr>
          <p:spPr bwMode="auto">
            <a:xfrm>
              <a:off x="6462713" y="18986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8" name="Text Box 39"/>
            <p:cNvSpPr txBox="1">
              <a:spLocks noChangeArrowheads="1"/>
            </p:cNvSpPr>
            <p:nvPr/>
          </p:nvSpPr>
          <p:spPr bwMode="auto">
            <a:xfrm>
              <a:off x="6462713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363538" y="579438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err="1" smtClean="0">
                <a:solidFill>
                  <a:schemeClr val="tx1"/>
                </a:solidFill>
              </a:rPr>
              <a:t>Hamiltonían</a:t>
            </a:r>
            <a:r>
              <a:rPr lang="de-DE" sz="1400" dirty="0">
                <a:solidFill>
                  <a:schemeClr val="tx1"/>
                </a:solidFill>
              </a:rPr>
              <a:t>:     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S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334963" y="971550"/>
            <a:ext cx="7011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 A2 </a:t>
            </a:r>
            <a:r>
              <a:rPr lang="de-DE" sz="1400" dirty="0" err="1" smtClean="0">
                <a:solidFill>
                  <a:schemeClr val="tx1"/>
                </a:solidFill>
              </a:rPr>
              <a:t>system</a:t>
            </a:r>
            <a:r>
              <a:rPr lang="de-DE" sz="1400" dirty="0">
                <a:solidFill>
                  <a:schemeClr val="tx1"/>
                </a:solidFill>
              </a:rPr>
              <a:t>: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=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2028825" y="1816100"/>
            <a:ext cx="176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3657600" y="22383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528638" y="1417638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5314950" y="2676525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2519363" y="2301875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4205288" y="1830388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8779" name="Rectangle 11"/>
          <p:cNvSpPr>
            <a:spLocks noChangeArrowheads="1"/>
          </p:cNvSpPr>
          <p:nvPr/>
        </p:nvSpPr>
        <p:spPr bwMode="auto">
          <a:xfrm>
            <a:off x="1019175" y="18589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2719388" y="14446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>
            <a:off x="4405313" y="14303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2" name="Rectangle 14"/>
          <p:cNvSpPr>
            <a:spLocks noChangeArrowheads="1"/>
          </p:cNvSpPr>
          <p:nvPr/>
        </p:nvSpPr>
        <p:spPr bwMode="auto">
          <a:xfrm>
            <a:off x="6234113" y="14446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auto">
          <a:xfrm>
            <a:off x="6219825" y="18732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4" name="Rectangle 16"/>
          <p:cNvSpPr>
            <a:spLocks noChangeArrowheads="1"/>
          </p:cNvSpPr>
          <p:nvPr/>
        </p:nvSpPr>
        <p:spPr bwMode="auto">
          <a:xfrm>
            <a:off x="6234113" y="23018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5" name="Rectangle 17"/>
          <p:cNvSpPr>
            <a:spLocks noChangeArrowheads="1"/>
          </p:cNvSpPr>
          <p:nvPr/>
        </p:nvSpPr>
        <p:spPr bwMode="auto">
          <a:xfrm>
            <a:off x="1062038" y="22733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1062038" y="28019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7" name="Rectangle 19"/>
          <p:cNvSpPr>
            <a:spLocks noChangeArrowheads="1"/>
          </p:cNvSpPr>
          <p:nvPr/>
        </p:nvSpPr>
        <p:spPr bwMode="auto">
          <a:xfrm>
            <a:off x="2705100" y="27876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8" name="Rectangle 20"/>
          <p:cNvSpPr>
            <a:spLocks noChangeArrowheads="1"/>
          </p:cNvSpPr>
          <p:nvPr/>
        </p:nvSpPr>
        <p:spPr bwMode="auto">
          <a:xfrm>
            <a:off x="4348163" y="27733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9" name="AutoShape 21"/>
          <p:cNvSpPr>
            <a:spLocks noChangeArrowheads="1"/>
          </p:cNvSpPr>
          <p:nvPr/>
        </p:nvSpPr>
        <p:spPr bwMode="auto">
          <a:xfrm>
            <a:off x="371475" y="1500188"/>
            <a:ext cx="6829425" cy="1800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8790" name="Text Box 22"/>
          <p:cNvSpPr txBox="1">
            <a:spLocks noChangeArrowheads="1"/>
          </p:cNvSpPr>
          <p:nvPr/>
        </p:nvSpPr>
        <p:spPr bwMode="auto">
          <a:xfrm>
            <a:off x="857250" y="1417638"/>
            <a:ext cx="842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 dirty="0">
                <a:solidFill>
                  <a:schemeClr val="tx1"/>
                </a:solidFill>
              </a:rPr>
              <a:t> J/4</a:t>
            </a:r>
            <a:endParaRPr lang="de-DE" sz="1800" baseline="-25000" dirty="0">
              <a:solidFill>
                <a:schemeClr val="tx1"/>
              </a:solidFill>
            </a:endParaRPr>
          </a:p>
        </p:txBody>
      </p:sp>
      <p:sp>
        <p:nvSpPr>
          <p:cNvPr id="288791" name="Text Box 23"/>
          <p:cNvSpPr txBox="1">
            <a:spLocks noChangeArrowheads="1"/>
          </p:cNvSpPr>
          <p:nvPr/>
        </p:nvSpPr>
        <p:spPr bwMode="auto">
          <a:xfrm>
            <a:off x="5686425" y="2660650"/>
            <a:ext cx="175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8792" name="Text Box 24"/>
          <p:cNvSpPr txBox="1">
            <a:spLocks noChangeArrowheads="1"/>
          </p:cNvSpPr>
          <p:nvPr/>
        </p:nvSpPr>
        <p:spPr bwMode="auto">
          <a:xfrm>
            <a:off x="2500313" y="1816100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93" name="Text Box 25"/>
          <p:cNvSpPr txBox="1">
            <a:spLocks noChangeArrowheads="1"/>
          </p:cNvSpPr>
          <p:nvPr/>
        </p:nvSpPr>
        <p:spPr bwMode="auto">
          <a:xfrm>
            <a:off x="4143375" y="2273300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94" name="Text Box 26"/>
          <p:cNvSpPr txBox="1">
            <a:spLocks noChangeArrowheads="1"/>
          </p:cNvSpPr>
          <p:nvPr/>
        </p:nvSpPr>
        <p:spPr bwMode="auto">
          <a:xfrm>
            <a:off x="434975" y="3436938"/>
            <a:ext cx="816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symmetric  eigenfunctions       </a:t>
            </a:r>
            <a:r>
              <a:rPr lang="de-DE" sz="1400" dirty="0" smtClean="0">
                <a:solidFill>
                  <a:schemeClr val="tx1"/>
                </a:solidFill>
              </a:rPr>
              <a:t>:      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,  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, 1/Ö 2 (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+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 </a:t>
            </a:r>
          </a:p>
        </p:txBody>
      </p:sp>
      <p:sp>
        <p:nvSpPr>
          <p:cNvPr id="288795" name="Text Box 27"/>
          <p:cNvSpPr txBox="1">
            <a:spLocks noChangeArrowheads="1"/>
          </p:cNvSpPr>
          <p:nvPr/>
        </p:nvSpPr>
        <p:spPr bwMode="auto">
          <a:xfrm>
            <a:off x="463550" y="3751263"/>
            <a:ext cx="816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err="1" smtClean="0">
                <a:solidFill>
                  <a:schemeClr val="tx1"/>
                </a:solidFill>
              </a:rPr>
              <a:t>antisymmetric</a:t>
            </a:r>
            <a:r>
              <a:rPr lang="en-GB" sz="1400" dirty="0" smtClean="0">
                <a:solidFill>
                  <a:schemeClr val="tx1"/>
                </a:solidFill>
              </a:rPr>
              <a:t> eigenfunction   </a:t>
            </a:r>
            <a:r>
              <a:rPr lang="de-DE" sz="1400" dirty="0" smtClean="0">
                <a:solidFill>
                  <a:schemeClr val="tx1"/>
                </a:solidFill>
              </a:rPr>
              <a:t>:  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1/Ö 2 (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-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 </a:t>
            </a:r>
          </a:p>
        </p:txBody>
      </p:sp>
      <p:grpSp>
        <p:nvGrpSpPr>
          <p:cNvPr id="288796" name="Group 28"/>
          <p:cNvGrpSpPr>
            <a:grpSpLocks/>
          </p:cNvGrpSpPr>
          <p:nvPr/>
        </p:nvGrpSpPr>
        <p:grpSpPr bwMode="auto">
          <a:xfrm>
            <a:off x="514350" y="4343400"/>
            <a:ext cx="4000500" cy="1357313"/>
            <a:chOff x="324" y="2736"/>
            <a:chExt cx="2520" cy="855"/>
          </a:xfrm>
        </p:grpSpPr>
        <p:sp>
          <p:nvSpPr>
            <p:cNvPr id="288797" name="AutoShape 29"/>
            <p:cNvSpPr>
              <a:spLocks noChangeArrowheads="1"/>
            </p:cNvSpPr>
            <p:nvPr/>
          </p:nvSpPr>
          <p:spPr bwMode="auto">
            <a:xfrm>
              <a:off x="324" y="2736"/>
              <a:ext cx="2520" cy="855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8798" name="Rectangle 30"/>
            <p:cNvSpPr>
              <a:spLocks noChangeArrowheads="1"/>
            </p:cNvSpPr>
            <p:nvPr/>
          </p:nvSpPr>
          <p:spPr bwMode="auto">
            <a:xfrm>
              <a:off x="732" y="294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799" name="Rectangle 31"/>
            <p:cNvSpPr>
              <a:spLocks noChangeArrowheads="1"/>
            </p:cNvSpPr>
            <p:nvPr/>
          </p:nvSpPr>
          <p:spPr bwMode="auto">
            <a:xfrm>
              <a:off x="1794" y="275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0" name="Rectangle 32"/>
            <p:cNvSpPr>
              <a:spLocks noChangeArrowheads="1"/>
            </p:cNvSpPr>
            <p:nvPr/>
          </p:nvSpPr>
          <p:spPr bwMode="auto">
            <a:xfrm>
              <a:off x="2352" y="274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1" name="Rectangle 33"/>
            <p:cNvSpPr>
              <a:spLocks noChangeArrowheads="1"/>
            </p:cNvSpPr>
            <p:nvPr/>
          </p:nvSpPr>
          <p:spPr bwMode="auto">
            <a:xfrm>
              <a:off x="1776" y="291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2" name="Rectangle 34"/>
            <p:cNvSpPr>
              <a:spLocks noChangeArrowheads="1"/>
            </p:cNvSpPr>
            <p:nvPr/>
          </p:nvSpPr>
          <p:spPr bwMode="auto">
            <a:xfrm>
              <a:off x="2370" y="290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3" name="Rectangle 35"/>
            <p:cNvSpPr>
              <a:spLocks noChangeArrowheads="1"/>
            </p:cNvSpPr>
            <p:nvPr/>
          </p:nvSpPr>
          <p:spPr bwMode="auto">
            <a:xfrm>
              <a:off x="2370" y="307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4" name="Rectangle 36"/>
            <p:cNvSpPr>
              <a:spLocks noChangeArrowheads="1"/>
            </p:cNvSpPr>
            <p:nvPr/>
          </p:nvSpPr>
          <p:spPr bwMode="auto">
            <a:xfrm>
              <a:off x="1362" y="276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5" name="Rectangle 37"/>
            <p:cNvSpPr>
              <a:spLocks noChangeArrowheads="1"/>
            </p:cNvSpPr>
            <p:nvPr/>
          </p:nvSpPr>
          <p:spPr bwMode="auto">
            <a:xfrm>
              <a:off x="723" y="330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6" name="Rectangle 38"/>
            <p:cNvSpPr>
              <a:spLocks noChangeArrowheads="1"/>
            </p:cNvSpPr>
            <p:nvPr/>
          </p:nvSpPr>
          <p:spPr bwMode="auto">
            <a:xfrm>
              <a:off x="1767" y="327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7" name="Rectangle 39"/>
            <p:cNvSpPr>
              <a:spLocks noChangeArrowheads="1"/>
            </p:cNvSpPr>
            <p:nvPr/>
          </p:nvSpPr>
          <p:spPr bwMode="auto">
            <a:xfrm>
              <a:off x="1335" y="328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8" name="Text Box 40"/>
            <p:cNvSpPr txBox="1">
              <a:spLocks noChangeArrowheads="1"/>
            </p:cNvSpPr>
            <p:nvPr/>
          </p:nvSpPr>
          <p:spPr bwMode="auto">
            <a:xfrm>
              <a:off x="621" y="2738"/>
              <a:ext cx="5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88809" name="Text Box 41"/>
            <p:cNvSpPr txBox="1">
              <a:spLocks noChangeArrowheads="1"/>
            </p:cNvSpPr>
            <p:nvPr/>
          </p:nvSpPr>
          <p:spPr bwMode="auto">
            <a:xfrm>
              <a:off x="2106" y="3233"/>
              <a:ext cx="7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rgbClr val="FF3300"/>
                  </a:solidFill>
                  <a:latin typeface="Symbol" pitchFamily="18" charset="2"/>
                </a:rPr>
                <a:t>-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</a:p>
          </p:txBody>
        </p:sp>
        <p:sp>
          <p:nvSpPr>
            <p:cNvPr id="288810" name="Text Box 42"/>
            <p:cNvSpPr txBox="1">
              <a:spLocks noChangeArrowheads="1"/>
            </p:cNvSpPr>
            <p:nvPr/>
          </p:nvSpPr>
          <p:spPr bwMode="auto">
            <a:xfrm>
              <a:off x="1197" y="2953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88811" name="Text Box 43"/>
            <p:cNvSpPr txBox="1">
              <a:spLocks noChangeArrowheads="1"/>
            </p:cNvSpPr>
            <p:nvPr/>
          </p:nvSpPr>
          <p:spPr bwMode="auto">
            <a:xfrm>
              <a:off x="1584" y="3088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- 3/4 </a:t>
              </a:r>
              <a:r>
                <a:rPr lang="de-DE" sz="1400">
                  <a:solidFill>
                    <a:schemeClr val="tx1"/>
                  </a:solidFill>
                </a:rPr>
                <a:t>  J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88812" name="Rectangle 44"/>
            <p:cNvSpPr>
              <a:spLocks noChangeArrowheads="1"/>
            </p:cNvSpPr>
            <p:nvPr/>
          </p:nvSpPr>
          <p:spPr bwMode="auto">
            <a:xfrm>
              <a:off x="723" y="310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13" name="Rectangle 45"/>
            <p:cNvSpPr>
              <a:spLocks noChangeArrowheads="1"/>
            </p:cNvSpPr>
            <p:nvPr/>
          </p:nvSpPr>
          <p:spPr bwMode="auto">
            <a:xfrm>
              <a:off x="1344" y="310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</p:grpSp>
      <p:sp>
        <p:nvSpPr>
          <p:cNvPr id="288814" name="Text Box 46"/>
          <p:cNvSpPr txBox="1">
            <a:spLocks noChangeArrowheads="1"/>
          </p:cNvSpPr>
          <p:nvPr/>
        </p:nvSpPr>
        <p:spPr bwMode="auto">
          <a:xfrm>
            <a:off x="427038" y="5824538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J 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 </a:t>
            </a:r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8815" name="Text Box 47"/>
          <p:cNvSpPr txBox="1">
            <a:spLocks noChangeArrowheads="1"/>
          </p:cNvSpPr>
          <p:nvPr/>
        </p:nvSpPr>
        <p:spPr bwMode="auto">
          <a:xfrm>
            <a:off x="382588" y="6143625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J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(-</a:t>
            </a:r>
            <a:r>
              <a:rPr lang="de-DE" sz="1400">
                <a:solidFill>
                  <a:schemeClr val="tx1"/>
                </a:solidFill>
              </a:rPr>
              <a:t>i ) ½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i ½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8816" name="Text Box 48"/>
          <p:cNvSpPr txBox="1">
            <a:spLocks noChangeArrowheads="1"/>
          </p:cNvSpPr>
          <p:nvPr/>
        </p:nvSpPr>
        <p:spPr bwMode="auto">
          <a:xfrm>
            <a:off x="5341938" y="4352925"/>
            <a:ext cx="330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</a:t>
            </a:r>
            <a:r>
              <a:rPr lang="de-DE" sz="1800">
                <a:solidFill>
                  <a:schemeClr val="tx1"/>
                </a:solidFill>
              </a:rPr>
              <a:t>(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  </a:t>
            </a:r>
            <a:r>
              <a:rPr lang="de-DE" sz="1400">
                <a:solidFill>
                  <a:schemeClr val="tx1"/>
                </a:solidFill>
              </a:rPr>
              <a:t>+ 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800">
                <a:solidFill>
                  <a:schemeClr val="tx1"/>
                </a:solidFill>
              </a:rPr>
              <a:t>)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 =   J/2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8817" name="Text Box 49"/>
          <p:cNvSpPr txBox="1">
            <a:spLocks noChangeArrowheads="1"/>
          </p:cNvSpPr>
          <p:nvPr/>
        </p:nvSpPr>
        <p:spPr bwMode="auto">
          <a:xfrm>
            <a:off x="5327650" y="4824413"/>
            <a:ext cx="330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</a:t>
            </a:r>
            <a:r>
              <a:rPr lang="de-DE" sz="1800">
                <a:solidFill>
                  <a:schemeClr val="tx1"/>
                </a:solidFill>
              </a:rPr>
              <a:t>(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  </a:t>
            </a:r>
            <a:r>
              <a:rPr lang="de-DE" sz="1400">
                <a:solidFill>
                  <a:schemeClr val="tx1"/>
                </a:solidFill>
              </a:rPr>
              <a:t>+ 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800">
                <a:solidFill>
                  <a:schemeClr val="tx1"/>
                </a:solidFill>
              </a:rPr>
              <a:t>)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 J/2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pic>
        <p:nvPicPr>
          <p:cNvPr id="288818" name="Picture 5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2" name="Rectangle 3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Scalar Coupling (Strong ,  A2  System)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/>
      <p:bldP spid="288774" grpId="0"/>
      <p:bldP spid="288775" grpId="0"/>
      <p:bldP spid="288776" grpId="0"/>
      <p:bldP spid="288790" grpId="0"/>
      <p:bldP spid="288791" grpId="0"/>
      <p:bldP spid="288792" grpId="0"/>
      <p:bldP spid="288793" grpId="0"/>
      <p:bldP spid="288794" grpId="0"/>
      <p:bldP spid="288795" grpId="0"/>
      <p:bldP spid="288814" grpId="0"/>
      <p:bldP spid="288815" grpId="0"/>
      <p:bldP spid="288816" grpId="0"/>
      <p:bldP spid="2888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2633663" y="958850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1962150" y="1273175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9797" name="AutoShape 5"/>
          <p:cNvSpPr>
            <a:spLocks noChangeArrowheads="1"/>
          </p:cNvSpPr>
          <p:nvPr/>
        </p:nvSpPr>
        <p:spPr bwMode="auto">
          <a:xfrm>
            <a:off x="528638" y="671513"/>
            <a:ext cx="4000500" cy="1357312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1176338" y="10017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2819400" y="7016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3748088" y="6873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3776663" y="9445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3776663" y="12160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2176463" y="7159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4" name="Rectangle 12"/>
          <p:cNvSpPr>
            <a:spLocks noChangeArrowheads="1"/>
          </p:cNvSpPr>
          <p:nvPr/>
        </p:nvSpPr>
        <p:spPr bwMode="auto">
          <a:xfrm>
            <a:off x="1162050" y="15732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2819400" y="15303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2133600" y="15446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7" name="Text Box 15"/>
          <p:cNvSpPr txBox="1">
            <a:spLocks noChangeArrowheads="1"/>
          </p:cNvSpPr>
          <p:nvPr/>
        </p:nvSpPr>
        <p:spPr bwMode="auto">
          <a:xfrm>
            <a:off x="1000125" y="674688"/>
            <a:ext cx="842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3357563" y="1460500"/>
            <a:ext cx="1128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9809" name="Text Box 17"/>
          <p:cNvSpPr txBox="1">
            <a:spLocks noChangeArrowheads="1"/>
          </p:cNvSpPr>
          <p:nvPr/>
        </p:nvSpPr>
        <p:spPr bwMode="auto">
          <a:xfrm>
            <a:off x="1914525" y="944563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9810" name="Text Box 18"/>
          <p:cNvSpPr txBox="1">
            <a:spLocks noChangeArrowheads="1"/>
          </p:cNvSpPr>
          <p:nvPr/>
        </p:nvSpPr>
        <p:spPr bwMode="auto">
          <a:xfrm>
            <a:off x="2514600" y="1258888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 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9811" name="Rectangle 19"/>
          <p:cNvSpPr>
            <a:spLocks noChangeArrowheads="1"/>
          </p:cNvSpPr>
          <p:nvPr/>
        </p:nvSpPr>
        <p:spPr bwMode="auto">
          <a:xfrm>
            <a:off x="1162050" y="12588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12" name="Text Box 20"/>
          <p:cNvSpPr txBox="1">
            <a:spLocks noChangeArrowheads="1"/>
          </p:cNvSpPr>
          <p:nvPr/>
        </p:nvSpPr>
        <p:spPr bwMode="auto">
          <a:xfrm>
            <a:off x="237581" y="4353379"/>
            <a:ext cx="8167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H  1/Ö 2 (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+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 = 1/Ö 2 ( -</a:t>
            </a:r>
            <a:r>
              <a:rPr lang="de-DE" sz="1400" dirty="0">
                <a:solidFill>
                  <a:schemeClr val="tx1"/>
                </a:solidFill>
              </a:rPr>
              <a:t>  J/4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+</a:t>
            </a:r>
            <a:r>
              <a:rPr lang="de-DE" sz="1400" dirty="0">
                <a:solidFill>
                  <a:schemeClr val="tx1"/>
                </a:solidFill>
              </a:rPr>
              <a:t> J/2 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 dirty="0">
                <a:solidFill>
                  <a:schemeClr val="tx1"/>
                </a:solidFill>
              </a:rPr>
              <a:t>  J/4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+</a:t>
            </a:r>
            <a:r>
              <a:rPr lang="de-DE" sz="1400" dirty="0">
                <a:solidFill>
                  <a:schemeClr val="tx1"/>
                </a:solidFill>
              </a:rPr>
              <a:t> J/2 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 = </a:t>
            </a:r>
            <a:r>
              <a:rPr lang="de-DE" sz="1400" dirty="0">
                <a:solidFill>
                  <a:schemeClr val="tx1"/>
                </a:solidFill>
              </a:rPr>
              <a:t>J/4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1/Ö 2 (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+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</a:t>
            </a:r>
          </a:p>
        </p:txBody>
      </p:sp>
      <p:sp>
        <p:nvSpPr>
          <p:cNvPr id="289813" name="Text Box 21"/>
          <p:cNvSpPr txBox="1">
            <a:spLocks noChangeArrowheads="1"/>
          </p:cNvSpPr>
          <p:nvPr/>
        </p:nvSpPr>
        <p:spPr bwMode="auto">
          <a:xfrm>
            <a:off x="209006" y="4810579"/>
            <a:ext cx="858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H  1/Ö 2 (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-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 = 1/Ö 2 ( -</a:t>
            </a:r>
            <a:r>
              <a:rPr lang="de-DE" sz="1400">
                <a:solidFill>
                  <a:schemeClr val="tx1"/>
                </a:solidFill>
              </a:rPr>
              <a:t>  J/4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+</a:t>
            </a:r>
            <a:r>
              <a:rPr lang="de-DE" sz="1400">
                <a:solidFill>
                  <a:schemeClr val="tx1"/>
                </a:solidFill>
              </a:rPr>
              <a:t> J/2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 J/4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-</a:t>
            </a:r>
            <a:r>
              <a:rPr lang="de-DE" sz="1400">
                <a:solidFill>
                  <a:schemeClr val="tx1"/>
                </a:solidFill>
              </a:rPr>
              <a:t> J/2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 =  -  </a:t>
            </a:r>
            <a:r>
              <a:rPr lang="de-DE" sz="1400">
                <a:solidFill>
                  <a:schemeClr val="tx1"/>
                </a:solidFill>
              </a:rPr>
              <a:t>J 3/4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1/Ö 2 (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-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</a:t>
            </a:r>
          </a:p>
        </p:txBody>
      </p:sp>
      <p:grpSp>
        <p:nvGrpSpPr>
          <p:cNvPr id="289814" name="Group 22"/>
          <p:cNvGrpSpPr>
            <a:grpSpLocks/>
          </p:cNvGrpSpPr>
          <p:nvPr/>
        </p:nvGrpSpPr>
        <p:grpSpPr bwMode="auto">
          <a:xfrm>
            <a:off x="511901" y="2626044"/>
            <a:ext cx="4000500" cy="1357312"/>
            <a:chOff x="324" y="2736"/>
            <a:chExt cx="2520" cy="855"/>
          </a:xfrm>
        </p:grpSpPr>
        <p:sp>
          <p:nvSpPr>
            <p:cNvPr id="289815" name="AutoShape 23"/>
            <p:cNvSpPr>
              <a:spLocks noChangeArrowheads="1"/>
            </p:cNvSpPr>
            <p:nvPr/>
          </p:nvSpPr>
          <p:spPr bwMode="auto">
            <a:xfrm>
              <a:off x="324" y="2736"/>
              <a:ext cx="2520" cy="855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9816" name="Rectangle 24"/>
            <p:cNvSpPr>
              <a:spLocks noChangeArrowheads="1"/>
            </p:cNvSpPr>
            <p:nvPr/>
          </p:nvSpPr>
          <p:spPr bwMode="auto">
            <a:xfrm>
              <a:off x="732" y="294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17" name="Rectangle 25"/>
            <p:cNvSpPr>
              <a:spLocks noChangeArrowheads="1"/>
            </p:cNvSpPr>
            <p:nvPr/>
          </p:nvSpPr>
          <p:spPr bwMode="auto">
            <a:xfrm>
              <a:off x="1794" y="275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18" name="Rectangle 26"/>
            <p:cNvSpPr>
              <a:spLocks noChangeArrowheads="1"/>
            </p:cNvSpPr>
            <p:nvPr/>
          </p:nvSpPr>
          <p:spPr bwMode="auto">
            <a:xfrm>
              <a:off x="2352" y="274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19" name="Rectangle 27"/>
            <p:cNvSpPr>
              <a:spLocks noChangeArrowheads="1"/>
            </p:cNvSpPr>
            <p:nvPr/>
          </p:nvSpPr>
          <p:spPr bwMode="auto">
            <a:xfrm>
              <a:off x="1776" y="291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0" name="Rectangle 28"/>
            <p:cNvSpPr>
              <a:spLocks noChangeArrowheads="1"/>
            </p:cNvSpPr>
            <p:nvPr/>
          </p:nvSpPr>
          <p:spPr bwMode="auto">
            <a:xfrm>
              <a:off x="2370" y="290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1" name="Rectangle 29"/>
            <p:cNvSpPr>
              <a:spLocks noChangeArrowheads="1"/>
            </p:cNvSpPr>
            <p:nvPr/>
          </p:nvSpPr>
          <p:spPr bwMode="auto">
            <a:xfrm>
              <a:off x="2370" y="307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2" name="Rectangle 30"/>
            <p:cNvSpPr>
              <a:spLocks noChangeArrowheads="1"/>
            </p:cNvSpPr>
            <p:nvPr/>
          </p:nvSpPr>
          <p:spPr bwMode="auto">
            <a:xfrm>
              <a:off x="1362" y="276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3" name="Rectangle 31"/>
            <p:cNvSpPr>
              <a:spLocks noChangeArrowheads="1"/>
            </p:cNvSpPr>
            <p:nvPr/>
          </p:nvSpPr>
          <p:spPr bwMode="auto">
            <a:xfrm>
              <a:off x="723" y="330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4" name="Rectangle 32"/>
            <p:cNvSpPr>
              <a:spLocks noChangeArrowheads="1"/>
            </p:cNvSpPr>
            <p:nvPr/>
          </p:nvSpPr>
          <p:spPr bwMode="auto">
            <a:xfrm>
              <a:off x="1767" y="327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5" name="Rectangle 33"/>
            <p:cNvSpPr>
              <a:spLocks noChangeArrowheads="1"/>
            </p:cNvSpPr>
            <p:nvPr/>
          </p:nvSpPr>
          <p:spPr bwMode="auto">
            <a:xfrm>
              <a:off x="1335" y="328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6" name="Text Box 34"/>
            <p:cNvSpPr txBox="1">
              <a:spLocks noChangeArrowheads="1"/>
            </p:cNvSpPr>
            <p:nvPr/>
          </p:nvSpPr>
          <p:spPr bwMode="auto">
            <a:xfrm>
              <a:off x="621" y="2738"/>
              <a:ext cx="5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dirty="0" err="1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 dirty="0" err="1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 dirty="0">
                  <a:solidFill>
                    <a:schemeClr val="tx1"/>
                  </a:solidFill>
                </a:rPr>
                <a:t> J/4</a:t>
              </a:r>
              <a:endParaRPr lang="de-DE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9827" name="Text Box 35"/>
            <p:cNvSpPr txBox="1">
              <a:spLocks noChangeArrowheads="1"/>
            </p:cNvSpPr>
            <p:nvPr/>
          </p:nvSpPr>
          <p:spPr bwMode="auto">
            <a:xfrm>
              <a:off x="2106" y="3233"/>
              <a:ext cx="7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rgbClr val="FF3300"/>
                  </a:solidFill>
                  <a:latin typeface="Symbol" pitchFamily="18" charset="2"/>
                </a:rPr>
                <a:t>-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</a:p>
          </p:txBody>
        </p:sp>
        <p:sp>
          <p:nvSpPr>
            <p:cNvPr id="289828" name="Text Box 36"/>
            <p:cNvSpPr txBox="1">
              <a:spLocks noChangeArrowheads="1"/>
            </p:cNvSpPr>
            <p:nvPr/>
          </p:nvSpPr>
          <p:spPr bwMode="auto">
            <a:xfrm>
              <a:off x="1197" y="2953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89829" name="Text Box 37"/>
            <p:cNvSpPr txBox="1">
              <a:spLocks noChangeArrowheads="1"/>
            </p:cNvSpPr>
            <p:nvPr/>
          </p:nvSpPr>
          <p:spPr bwMode="auto">
            <a:xfrm>
              <a:off x="1584" y="3088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- 3/4 </a:t>
              </a:r>
              <a:r>
                <a:rPr lang="de-DE" sz="1400">
                  <a:solidFill>
                    <a:schemeClr val="tx1"/>
                  </a:solidFill>
                </a:rPr>
                <a:t>  J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89830" name="Rectangle 38"/>
            <p:cNvSpPr>
              <a:spLocks noChangeArrowheads="1"/>
            </p:cNvSpPr>
            <p:nvPr/>
          </p:nvSpPr>
          <p:spPr bwMode="auto">
            <a:xfrm>
              <a:off x="723" y="310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31" name="Rectangle 39"/>
            <p:cNvSpPr>
              <a:spLocks noChangeArrowheads="1"/>
            </p:cNvSpPr>
            <p:nvPr/>
          </p:nvSpPr>
          <p:spPr bwMode="auto">
            <a:xfrm>
              <a:off x="1344" y="310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</p:grpSp>
      <p:sp>
        <p:nvSpPr>
          <p:cNvPr id="289832" name="Text Box 40"/>
          <p:cNvSpPr txBox="1">
            <a:spLocks noChangeArrowheads="1"/>
          </p:cNvSpPr>
          <p:nvPr/>
        </p:nvSpPr>
        <p:spPr bwMode="auto">
          <a:xfrm>
            <a:off x="185012" y="5333365"/>
            <a:ext cx="869473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W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 , </a:t>
            </a:r>
            <a:r>
              <a:rPr lang="de-DE" sz="1800" baseline="-25000" dirty="0">
                <a:solidFill>
                  <a:schemeClr val="tx1"/>
                </a:solidFill>
              </a:rPr>
              <a:t>(  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b - 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chemeClr val="tx1"/>
                </a:solidFill>
              </a:rPr>
              <a:t> )</a:t>
            </a:r>
            <a:r>
              <a:rPr lang="de-DE" sz="1400" dirty="0">
                <a:solidFill>
                  <a:schemeClr val="tx1"/>
                </a:solidFill>
              </a:rPr>
              <a:t>=  </a:t>
            </a:r>
          </a:p>
          <a:p>
            <a:pPr>
              <a:buFont typeface="Symbol" pitchFamily="18" charset="2"/>
              <a:buNone/>
            </a:pP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   </a:t>
            </a:r>
            <a:r>
              <a:rPr lang="de-DE" sz="1400" dirty="0">
                <a:solidFill>
                  <a:schemeClr val="tx1"/>
                </a:solidFill>
              </a:rPr>
              <a:t>+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tx1"/>
                </a:solidFill>
              </a:rPr>
              <a:t>|(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 -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 )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800" baseline="30000" dirty="0">
                <a:solidFill>
                  <a:schemeClr val="tx1"/>
                </a:solidFill>
              </a:rPr>
              <a:t>2 </a:t>
            </a:r>
            <a:r>
              <a:rPr lang="de-DE" sz="1400" dirty="0">
                <a:solidFill>
                  <a:schemeClr val="tx1"/>
                </a:solidFill>
              </a:rPr>
              <a:t>   = (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-</a:t>
            </a:r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) </a:t>
            </a:r>
            <a:r>
              <a:rPr lang="de-DE" sz="1800" baseline="30000" dirty="0">
                <a:solidFill>
                  <a:schemeClr val="tx1"/>
                </a:solidFill>
              </a:rPr>
              <a:t>2  </a:t>
            </a:r>
          </a:p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= (½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+½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&gt; - </a:t>
            </a:r>
            <a:r>
              <a:rPr lang="de-DE" sz="1400" dirty="0">
                <a:solidFill>
                  <a:schemeClr val="tx1"/>
                </a:solidFill>
              </a:rPr>
              <a:t>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+½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  <a:r>
              <a:rPr lang="de-DE" sz="1800" baseline="30000" dirty="0">
                <a:solidFill>
                  <a:schemeClr val="tx1"/>
                </a:solidFill>
              </a:rPr>
              <a:t>2 </a:t>
            </a:r>
            <a:r>
              <a:rPr lang="de-DE" sz="1800" dirty="0">
                <a:solidFill>
                  <a:schemeClr val="tx1"/>
                </a:solidFill>
              </a:rPr>
              <a:t>= 0</a:t>
            </a:r>
          </a:p>
          <a:p>
            <a:pPr>
              <a:buFont typeface="Symbol" pitchFamily="18" charset="2"/>
              <a:buNone/>
            </a:pPr>
            <a:endParaRPr lang="de-DE" sz="1800" baseline="30000" dirty="0">
              <a:solidFill>
                <a:schemeClr val="tx1"/>
              </a:solidFill>
            </a:endParaRPr>
          </a:p>
        </p:txBody>
      </p:sp>
      <p:pic>
        <p:nvPicPr>
          <p:cNvPr id="289834" name="Picture 4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6495588" y="2422003"/>
            <a:ext cx="0" cy="7556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5852754" y="940597"/>
            <a:ext cx="14288" cy="288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222517" y="507210"/>
            <a:ext cx="65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E, </a:t>
            </a:r>
            <a:r>
              <a:rPr lang="de-DE" sz="1600" dirty="0" err="1">
                <a:solidFill>
                  <a:schemeClr val="tx1"/>
                </a:solidFill>
              </a:rPr>
              <a:t>m</a:t>
            </a:r>
            <a:r>
              <a:rPr lang="de-DE" sz="1600" baseline="-25000" dirty="0" err="1">
                <a:solidFill>
                  <a:schemeClr val="tx1"/>
                </a:solidFill>
              </a:rPr>
              <a:t>z</a:t>
            </a:r>
            <a:endParaRPr lang="de-DE" sz="1600" baseline="-25000" dirty="0">
              <a:solidFill>
                <a:schemeClr val="tx1"/>
              </a:solidFill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6243279" y="141843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6206830" y="1137922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 err="1" smtClean="0">
                <a:solidFill>
                  <a:srgbClr val="FF3300"/>
                </a:solidFill>
                <a:latin typeface="Symbol" pitchFamily="18" charset="2"/>
              </a:rPr>
              <a:t>a</a:t>
            </a:r>
            <a:endParaRPr lang="de-DE" dirty="0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6294553" y="3477972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6258104" y="3197459"/>
            <a:ext cx="473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b</a:t>
            </a:r>
            <a:r>
              <a:rPr lang="de-DE" sz="14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endParaRPr lang="de-DE" dirty="0"/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6268916" y="237556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7379870" y="2597756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5896985" y="2086519"/>
            <a:ext cx="1651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1/Ö 2 ( </a:t>
            </a:r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  + </a:t>
            </a:r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) </a:t>
            </a:r>
            <a:endParaRPr lang="de-DE" dirty="0"/>
          </a:p>
        </p:txBody>
      </p:sp>
      <p:sp>
        <p:nvSpPr>
          <p:cNvPr id="68" name="Rechteck 67"/>
          <p:cNvSpPr/>
          <p:nvPr/>
        </p:nvSpPr>
        <p:spPr>
          <a:xfrm>
            <a:off x="7654956" y="2317255"/>
            <a:ext cx="1651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1/Ö 2 ( </a:t>
            </a:r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  - </a:t>
            </a:r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) </a:t>
            </a:r>
            <a:endParaRPr lang="de-DE" dirty="0"/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>
            <a:off x="6469951" y="1473420"/>
            <a:ext cx="0" cy="7556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6080674" y="162784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sz="1800" baseline="-25000" dirty="0" err="1" smtClean="0">
                <a:solidFill>
                  <a:srgbClr val="000000"/>
                </a:solidFill>
                <a:latin typeface="Symbol" pitchFamily="18" charset="2"/>
              </a:rPr>
              <a:t>I</a:t>
            </a:r>
            <a:endParaRPr lang="de-DE" dirty="0"/>
          </a:p>
        </p:txBody>
      </p:sp>
      <p:sp>
        <p:nvSpPr>
          <p:cNvPr id="71" name="Rechteck 70"/>
          <p:cNvSpPr/>
          <p:nvPr/>
        </p:nvSpPr>
        <p:spPr>
          <a:xfrm>
            <a:off x="6089219" y="264479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sz="1800" baseline="-25000" dirty="0" err="1" smtClean="0">
                <a:solidFill>
                  <a:srgbClr val="000000"/>
                </a:solidFill>
                <a:latin typeface="Symbol" pitchFamily="18" charset="2"/>
              </a:rPr>
              <a:t>I</a:t>
            </a:r>
            <a:endParaRPr lang="de-DE" dirty="0"/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>
            <a:off x="6606683" y="1490510"/>
            <a:ext cx="981981" cy="1047591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 flipH="1">
            <a:off x="6528988" y="2627102"/>
            <a:ext cx="1060462" cy="825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cxnSp>
        <p:nvCxnSpPr>
          <p:cNvPr id="75" name="Gerade Verbindung 74"/>
          <p:cNvCxnSpPr/>
          <p:nvPr/>
        </p:nvCxnSpPr>
        <p:spPr bwMode="auto">
          <a:xfrm flipV="1">
            <a:off x="7050281" y="1931350"/>
            <a:ext cx="230736" cy="1538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>
            <a:off x="7067372" y="2862840"/>
            <a:ext cx="222190" cy="188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Rechteck 77"/>
          <p:cNvSpPr/>
          <p:nvPr/>
        </p:nvSpPr>
        <p:spPr>
          <a:xfrm>
            <a:off x="7085250" y="1583843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200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sz="1200" baseline="-25000" dirty="0" err="1" smtClean="0">
                <a:solidFill>
                  <a:srgbClr val="000000"/>
                </a:solidFill>
                <a:latin typeface="Symbol" pitchFamily="18" charset="2"/>
              </a:rPr>
              <a:t>I</a:t>
            </a:r>
            <a:r>
              <a:rPr lang="de-DE" sz="1200" dirty="0" smtClean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de-DE" sz="1200" dirty="0" smtClean="0">
                <a:solidFill>
                  <a:srgbClr val="000000"/>
                </a:solidFill>
              </a:rPr>
              <a:t> J/2</a:t>
            </a:r>
            <a:endParaRPr lang="de-DE" sz="1200" baseline="-25000" dirty="0">
              <a:solidFill>
                <a:srgbClr val="000000"/>
              </a:solidFill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7435628" y="2916987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200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sz="1200" baseline="-25000" dirty="0" err="1" smtClean="0">
                <a:solidFill>
                  <a:srgbClr val="000000"/>
                </a:solidFill>
                <a:latin typeface="Symbol" pitchFamily="18" charset="2"/>
              </a:rPr>
              <a:t>I</a:t>
            </a:r>
            <a:r>
              <a:rPr lang="de-DE" sz="1200" dirty="0" smtClean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de-DE" sz="1200" dirty="0" smtClean="0">
                <a:solidFill>
                  <a:srgbClr val="000000"/>
                </a:solidFill>
              </a:rPr>
              <a:t> J/2</a:t>
            </a:r>
            <a:endParaRPr lang="de-DE" sz="1200" baseline="-25000" dirty="0">
              <a:solidFill>
                <a:srgbClr val="000000"/>
              </a:solidFill>
            </a:endParaRPr>
          </a:p>
        </p:txBody>
      </p:sp>
      <p:sp>
        <p:nvSpPr>
          <p:cNvPr id="74" name="Rectangle 3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Scalar Coupling (Strong ,  A2  System)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12" grpId="0"/>
      <p:bldP spid="2898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363538" y="822034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Hamiltonian            </a:t>
            </a:r>
            <a:r>
              <a:rPr lang="de-DE" sz="1400" dirty="0">
                <a:solidFill>
                  <a:schemeClr val="tx1"/>
                </a:solidFill>
              </a:rPr>
              <a:t>:     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S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334963" y="1214146"/>
            <a:ext cx="701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                                        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</a:t>
            </a:r>
            <a:r>
              <a:rPr lang="de-DE" sz="1800" dirty="0">
                <a:solidFill>
                  <a:schemeClr val="tx1"/>
                </a:solidFill>
              </a:rPr>
              <a:t>(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800" dirty="0">
                <a:solidFill>
                  <a:schemeClr val="tx1"/>
                </a:solidFill>
              </a:rPr>
              <a:t> + 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y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y  </a:t>
            </a:r>
            <a:r>
              <a:rPr lang="de-DE" sz="1800" dirty="0">
                <a:solidFill>
                  <a:schemeClr val="tx1"/>
                </a:solidFill>
              </a:rPr>
              <a:t>+ 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z  </a:t>
            </a:r>
            <a:r>
              <a:rPr lang="de-DE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4862513" y="1272884"/>
            <a:ext cx="1247775" cy="30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90822" name="Group 6"/>
          <p:cNvGrpSpPr>
            <a:grpSpLocks/>
          </p:cNvGrpSpPr>
          <p:nvPr/>
        </p:nvGrpSpPr>
        <p:grpSpPr bwMode="auto">
          <a:xfrm>
            <a:off x="284163" y="1658646"/>
            <a:ext cx="6829425" cy="1958975"/>
            <a:chOff x="188" y="1194"/>
            <a:chExt cx="4302" cy="1234"/>
          </a:xfrm>
        </p:grpSpPr>
        <p:sp>
          <p:nvSpPr>
            <p:cNvPr id="290823" name="Text Box 7"/>
            <p:cNvSpPr txBox="1">
              <a:spLocks noChangeArrowheads="1"/>
            </p:cNvSpPr>
            <p:nvPr/>
          </p:nvSpPr>
          <p:spPr bwMode="auto">
            <a:xfrm>
              <a:off x="1232" y="1493"/>
              <a:ext cx="11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  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90824" name="Text Box 8"/>
            <p:cNvSpPr txBox="1">
              <a:spLocks noChangeArrowheads="1"/>
            </p:cNvSpPr>
            <p:nvPr/>
          </p:nvSpPr>
          <p:spPr bwMode="auto">
            <a:xfrm>
              <a:off x="2258" y="1759"/>
              <a:ext cx="10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   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90825" name="Text Box 9"/>
            <p:cNvSpPr txBox="1">
              <a:spLocks noChangeArrowheads="1"/>
            </p:cNvSpPr>
            <p:nvPr/>
          </p:nvSpPr>
          <p:spPr bwMode="auto">
            <a:xfrm>
              <a:off x="287" y="1242"/>
              <a:ext cx="10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>
                  <a:solidFill>
                    <a:schemeClr val="tx1"/>
                  </a:solidFill>
                </a:rPr>
                <a:t> + 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 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90826" name="Text Box 10"/>
            <p:cNvSpPr txBox="1">
              <a:spLocks noChangeArrowheads="1"/>
            </p:cNvSpPr>
            <p:nvPr/>
          </p:nvSpPr>
          <p:spPr bwMode="auto">
            <a:xfrm>
              <a:off x="3302" y="2035"/>
              <a:ext cx="1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 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 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90827" name="Rectangle 11"/>
            <p:cNvSpPr>
              <a:spLocks noChangeArrowheads="1"/>
            </p:cNvSpPr>
            <p:nvPr/>
          </p:nvSpPr>
          <p:spPr bwMode="auto">
            <a:xfrm>
              <a:off x="1541" y="1799"/>
              <a:ext cx="3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J/2</a:t>
              </a:r>
            </a:p>
          </p:txBody>
        </p:sp>
        <p:sp>
          <p:nvSpPr>
            <p:cNvPr id="290828" name="Rectangle 12"/>
            <p:cNvSpPr>
              <a:spLocks noChangeArrowheads="1"/>
            </p:cNvSpPr>
            <p:nvPr/>
          </p:nvSpPr>
          <p:spPr bwMode="auto">
            <a:xfrm>
              <a:off x="2603" y="1502"/>
              <a:ext cx="3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J/2</a:t>
              </a:r>
            </a:p>
          </p:txBody>
        </p:sp>
        <p:sp>
          <p:nvSpPr>
            <p:cNvPr id="290829" name="Rectangle 13"/>
            <p:cNvSpPr>
              <a:spLocks noChangeArrowheads="1"/>
            </p:cNvSpPr>
            <p:nvPr/>
          </p:nvSpPr>
          <p:spPr bwMode="auto">
            <a:xfrm>
              <a:off x="596" y="152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0" name="Rectangle 14"/>
            <p:cNvSpPr>
              <a:spLocks noChangeArrowheads="1"/>
            </p:cNvSpPr>
            <p:nvPr/>
          </p:nvSpPr>
          <p:spPr bwMode="auto">
            <a:xfrm>
              <a:off x="1667" y="125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1" name="Rectangle 15"/>
            <p:cNvSpPr>
              <a:spLocks noChangeArrowheads="1"/>
            </p:cNvSpPr>
            <p:nvPr/>
          </p:nvSpPr>
          <p:spPr bwMode="auto">
            <a:xfrm>
              <a:off x="2729" y="125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2" name="Rectangle 16"/>
            <p:cNvSpPr>
              <a:spLocks noChangeArrowheads="1"/>
            </p:cNvSpPr>
            <p:nvPr/>
          </p:nvSpPr>
          <p:spPr bwMode="auto">
            <a:xfrm>
              <a:off x="3881" y="125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3" name="Rectangle 17"/>
            <p:cNvSpPr>
              <a:spLocks noChangeArrowheads="1"/>
            </p:cNvSpPr>
            <p:nvPr/>
          </p:nvSpPr>
          <p:spPr bwMode="auto">
            <a:xfrm>
              <a:off x="3872" y="152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4" name="Rectangle 18"/>
            <p:cNvSpPr>
              <a:spLocks noChangeArrowheads="1"/>
            </p:cNvSpPr>
            <p:nvPr/>
          </p:nvSpPr>
          <p:spPr bwMode="auto">
            <a:xfrm>
              <a:off x="3881" y="179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5" name="Rectangle 19"/>
            <p:cNvSpPr>
              <a:spLocks noChangeArrowheads="1"/>
            </p:cNvSpPr>
            <p:nvPr/>
          </p:nvSpPr>
          <p:spPr bwMode="auto">
            <a:xfrm>
              <a:off x="623" y="178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623" y="211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1658" y="210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8" name="Rectangle 22"/>
            <p:cNvSpPr>
              <a:spLocks noChangeArrowheads="1"/>
            </p:cNvSpPr>
            <p:nvPr/>
          </p:nvSpPr>
          <p:spPr bwMode="auto">
            <a:xfrm>
              <a:off x="2693" y="209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9" name="AutoShape 23"/>
            <p:cNvSpPr>
              <a:spLocks noChangeArrowheads="1"/>
            </p:cNvSpPr>
            <p:nvPr/>
          </p:nvSpPr>
          <p:spPr bwMode="auto">
            <a:xfrm>
              <a:off x="188" y="1194"/>
              <a:ext cx="4302" cy="123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90840" name="Group 24"/>
          <p:cNvGrpSpPr>
            <a:grpSpLocks/>
          </p:cNvGrpSpPr>
          <p:nvPr/>
        </p:nvGrpSpPr>
        <p:grpSpPr bwMode="auto">
          <a:xfrm>
            <a:off x="493713" y="1766596"/>
            <a:ext cx="6473825" cy="1639888"/>
            <a:chOff x="320" y="1262"/>
            <a:chExt cx="4078" cy="1033"/>
          </a:xfrm>
        </p:grpSpPr>
        <p:sp>
          <p:nvSpPr>
            <p:cNvPr id="290841" name="Rectangle 25"/>
            <p:cNvSpPr>
              <a:spLocks noChangeArrowheads="1"/>
            </p:cNvSpPr>
            <p:nvPr/>
          </p:nvSpPr>
          <p:spPr bwMode="auto">
            <a:xfrm>
              <a:off x="320" y="1262"/>
              <a:ext cx="951" cy="22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0842" name="Rectangle 26"/>
            <p:cNvSpPr>
              <a:spLocks noChangeArrowheads="1"/>
            </p:cNvSpPr>
            <p:nvPr/>
          </p:nvSpPr>
          <p:spPr bwMode="auto">
            <a:xfrm>
              <a:off x="1262" y="1491"/>
              <a:ext cx="2048" cy="52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319" y="2012"/>
              <a:ext cx="1079" cy="283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90844" name="Group 28"/>
          <p:cNvGrpSpPr>
            <a:grpSpLocks/>
          </p:cNvGrpSpPr>
          <p:nvPr/>
        </p:nvGrpSpPr>
        <p:grpSpPr bwMode="auto">
          <a:xfrm>
            <a:off x="7562850" y="1722146"/>
            <a:ext cx="652463" cy="1698625"/>
            <a:chOff x="4773" y="1234"/>
            <a:chExt cx="411" cy="1070"/>
          </a:xfrm>
        </p:grpSpPr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819" y="1244"/>
              <a:ext cx="2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accent1"/>
                  </a:solidFill>
                  <a:latin typeface="Symbol" pitchFamily="18" charset="2"/>
                </a:rPr>
                <a:t>a</a:t>
              </a:r>
              <a:r>
                <a:rPr lang="de-DE" sz="1400">
                  <a:solidFill>
                    <a:srgbClr val="FF33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90846" name="Rectangle 30"/>
            <p:cNvSpPr>
              <a:spLocks noChangeArrowheads="1"/>
            </p:cNvSpPr>
            <p:nvPr/>
          </p:nvSpPr>
          <p:spPr bwMode="auto">
            <a:xfrm>
              <a:off x="4845" y="2039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rgbClr val="00CC99"/>
                  </a:solidFill>
                  <a:latin typeface="Symbol" pitchFamily="18" charset="2"/>
                </a:rPr>
                <a:t>b </a:t>
              </a:r>
              <a:r>
                <a:rPr lang="de-DE" sz="1400">
                  <a:solidFill>
                    <a:srgbClr val="FF33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90847" name="Rectangle 31"/>
            <p:cNvSpPr>
              <a:spLocks noChangeArrowheads="1"/>
            </p:cNvSpPr>
            <p:nvPr/>
          </p:nvSpPr>
          <p:spPr bwMode="auto">
            <a:xfrm>
              <a:off x="4837" y="1481"/>
              <a:ext cx="2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accent1"/>
                  </a:solidFill>
                  <a:latin typeface="Symbol" pitchFamily="18" charset="2"/>
                </a:rPr>
                <a:t>a</a:t>
              </a:r>
              <a:r>
                <a:rPr lang="de-DE" sz="1400">
                  <a:solidFill>
                    <a:srgbClr val="FF33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90848" name="Rectangle 32"/>
            <p:cNvSpPr>
              <a:spLocks noChangeArrowheads="1"/>
            </p:cNvSpPr>
            <p:nvPr/>
          </p:nvSpPr>
          <p:spPr bwMode="auto">
            <a:xfrm>
              <a:off x="4846" y="1783"/>
              <a:ext cx="2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accent1"/>
                  </a:solidFill>
                  <a:latin typeface="Symbol" pitchFamily="18" charset="2"/>
                </a:rPr>
                <a:t>b</a:t>
              </a:r>
              <a:r>
                <a:rPr lang="de-DE" sz="1400">
                  <a:solidFill>
                    <a:srgbClr val="FF33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90849" name="AutoShape 33"/>
            <p:cNvSpPr>
              <a:spLocks noChangeArrowheads="1"/>
            </p:cNvSpPr>
            <p:nvPr/>
          </p:nvSpPr>
          <p:spPr bwMode="auto">
            <a:xfrm>
              <a:off x="4773" y="1234"/>
              <a:ext cx="411" cy="107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90850" name="Text Box 34"/>
          <p:cNvSpPr txBox="1">
            <a:spLocks noChangeArrowheads="1"/>
          </p:cNvSpPr>
          <p:nvPr/>
        </p:nvSpPr>
        <p:spPr bwMode="auto">
          <a:xfrm>
            <a:off x="1011238" y="4343400"/>
            <a:ext cx="1760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</a:p>
        </p:txBody>
      </p:sp>
      <p:sp>
        <p:nvSpPr>
          <p:cNvPr id="290851" name="Text Box 35"/>
          <p:cNvSpPr txBox="1">
            <a:spLocks noChangeArrowheads="1"/>
          </p:cNvSpPr>
          <p:nvPr/>
        </p:nvSpPr>
        <p:spPr bwMode="auto">
          <a:xfrm>
            <a:off x="2640013" y="4765675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90852" name="Rectangle 36"/>
          <p:cNvSpPr>
            <a:spLocks noChangeArrowheads="1"/>
          </p:cNvSpPr>
          <p:nvPr/>
        </p:nvSpPr>
        <p:spPr bwMode="auto">
          <a:xfrm>
            <a:off x="1544638" y="4786313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0853" name="Rectangle 37"/>
          <p:cNvSpPr>
            <a:spLocks noChangeArrowheads="1"/>
          </p:cNvSpPr>
          <p:nvPr/>
        </p:nvSpPr>
        <p:spPr bwMode="auto">
          <a:xfrm>
            <a:off x="3319463" y="4343400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0854" name="Rectangle 38"/>
          <p:cNvSpPr>
            <a:spLocks noChangeArrowheads="1"/>
          </p:cNvSpPr>
          <p:nvPr/>
        </p:nvSpPr>
        <p:spPr bwMode="auto">
          <a:xfrm>
            <a:off x="4006850" y="4759325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 e</a:t>
            </a:r>
          </a:p>
        </p:txBody>
      </p:sp>
      <p:sp>
        <p:nvSpPr>
          <p:cNvPr id="290855" name="AutoShape 39"/>
          <p:cNvSpPr>
            <a:spLocks noChangeArrowheads="1"/>
          </p:cNvSpPr>
          <p:nvPr/>
        </p:nvSpPr>
        <p:spPr bwMode="auto">
          <a:xfrm>
            <a:off x="863600" y="4275138"/>
            <a:ext cx="3984625" cy="88423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0856" name="Rectangle 40"/>
          <p:cNvSpPr>
            <a:spLocks noChangeArrowheads="1"/>
          </p:cNvSpPr>
          <p:nvPr/>
        </p:nvSpPr>
        <p:spPr bwMode="auto">
          <a:xfrm>
            <a:off x="2149475" y="4327525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 e</a:t>
            </a:r>
          </a:p>
        </p:txBody>
      </p:sp>
      <p:sp>
        <p:nvSpPr>
          <p:cNvPr id="290857" name="Text Box 41"/>
          <p:cNvSpPr txBox="1">
            <a:spLocks noChangeArrowheads="1"/>
          </p:cNvSpPr>
          <p:nvPr/>
        </p:nvSpPr>
        <p:spPr bwMode="auto">
          <a:xfrm>
            <a:off x="314325" y="4503738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Det</a:t>
            </a:r>
          </a:p>
        </p:txBody>
      </p:sp>
      <p:sp>
        <p:nvSpPr>
          <p:cNvPr id="290858" name="Line 42"/>
          <p:cNvSpPr>
            <a:spLocks noChangeShapeType="1"/>
          </p:cNvSpPr>
          <p:nvPr/>
        </p:nvSpPr>
        <p:spPr bwMode="auto">
          <a:xfrm>
            <a:off x="855663" y="4295775"/>
            <a:ext cx="0" cy="857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0859" name="Line 43"/>
          <p:cNvSpPr>
            <a:spLocks noChangeShapeType="1"/>
          </p:cNvSpPr>
          <p:nvPr/>
        </p:nvSpPr>
        <p:spPr bwMode="auto">
          <a:xfrm>
            <a:off x="4860925" y="4281488"/>
            <a:ext cx="0" cy="857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5008563" y="4486275"/>
            <a:ext cx="44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0</a:t>
            </a:r>
          </a:p>
        </p:txBody>
      </p:sp>
      <p:sp>
        <p:nvSpPr>
          <p:cNvPr id="290861" name="Text Box 45"/>
          <p:cNvSpPr txBox="1">
            <a:spLocks noChangeArrowheads="1"/>
          </p:cNvSpPr>
          <p:nvPr/>
        </p:nvSpPr>
        <p:spPr bwMode="auto">
          <a:xfrm>
            <a:off x="6396038" y="4314825"/>
            <a:ext cx="2325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=  </a:t>
            </a:r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973138" y="5389563"/>
            <a:ext cx="407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-</a:t>
            </a:r>
            <a:r>
              <a:rPr lang="de-DE" sz="1400">
                <a:solidFill>
                  <a:schemeClr val="tx1"/>
                </a:solidFill>
              </a:rPr>
              <a:t> ¼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(</a:t>
            </a:r>
            <a:r>
              <a:rPr lang="de-DE" sz="1400">
                <a:solidFill>
                  <a:schemeClr val="tx1"/>
                </a:solidFill>
              </a:rPr>
              <a:t> J/4)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+ e </a:t>
            </a:r>
            <a:r>
              <a:rPr lang="de-DE" sz="1400">
                <a:solidFill>
                  <a:schemeClr val="tx1"/>
                </a:solidFill>
              </a:rPr>
              <a:t>J/2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-  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</a:t>
            </a:r>
            <a:r>
              <a:rPr lang="de-DE" sz="1400">
                <a:solidFill>
                  <a:schemeClr val="tx1"/>
                </a:solidFill>
              </a:rPr>
              <a:t> /4   =  0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973138" y="5840413"/>
            <a:ext cx="407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 e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 + e </a:t>
            </a:r>
            <a:r>
              <a:rPr lang="de-DE" sz="1400">
                <a:solidFill>
                  <a:schemeClr val="tx1"/>
                </a:solidFill>
              </a:rPr>
              <a:t>J/2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-   3/16 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¼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         </a:t>
            </a:r>
            <a:r>
              <a:rPr lang="de-DE" sz="1400">
                <a:solidFill>
                  <a:schemeClr val="tx1"/>
                </a:solidFill>
              </a:rPr>
              <a:t>=  0 </a:t>
            </a:r>
          </a:p>
        </p:txBody>
      </p:sp>
      <p:sp>
        <p:nvSpPr>
          <p:cNvPr id="290864" name="Rectangle 48"/>
          <p:cNvSpPr>
            <a:spLocks noChangeArrowheads="1"/>
          </p:cNvSpPr>
          <p:nvPr/>
        </p:nvSpPr>
        <p:spPr bwMode="auto">
          <a:xfrm>
            <a:off x="958850" y="6261100"/>
            <a:ext cx="488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-  </a:t>
            </a:r>
            <a:r>
              <a:rPr lang="de-DE" sz="1400">
                <a:solidFill>
                  <a:schemeClr val="tx1"/>
                </a:solidFill>
              </a:rPr>
              <a:t>J/4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+/- 1/2  Ö  (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2,3</a:t>
            </a:r>
          </a:p>
        </p:txBody>
      </p:sp>
      <p:sp>
        <p:nvSpPr>
          <p:cNvPr id="290865" name="Rectangle 49"/>
          <p:cNvSpPr>
            <a:spLocks noChangeArrowheads="1"/>
          </p:cNvSpPr>
          <p:nvPr/>
        </p:nvSpPr>
        <p:spPr bwMode="auto">
          <a:xfrm>
            <a:off x="957263" y="3662363"/>
            <a:ext cx="488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 </a:t>
            </a:r>
            <a:r>
              <a:rPr lang="de-DE" sz="1400">
                <a:solidFill>
                  <a:schemeClr val="tx1"/>
                </a:solidFill>
              </a:rPr>
              <a:t> J/4=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1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  , - </a:t>
            </a:r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 </a:t>
            </a:r>
            <a:r>
              <a:rPr lang="de-DE" sz="1400">
                <a:solidFill>
                  <a:schemeClr val="tx1"/>
                </a:solidFill>
              </a:rPr>
              <a:t> J/4=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4</a:t>
            </a:r>
          </a:p>
        </p:txBody>
      </p:sp>
      <p:sp>
        <p:nvSpPr>
          <p:cNvPr id="290866" name="Rectangle 50"/>
          <p:cNvSpPr>
            <a:spLocks noChangeArrowheads="1"/>
          </p:cNvSpPr>
          <p:nvPr/>
        </p:nvSpPr>
        <p:spPr bwMode="auto">
          <a:xfrm>
            <a:off x="5849938" y="6188075"/>
            <a:ext cx="488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1/2  Ö  (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600">
                <a:solidFill>
                  <a:schemeClr val="tx1"/>
                </a:solidFill>
              </a:rPr>
              <a:t>C </a:t>
            </a:r>
          </a:p>
        </p:txBody>
      </p:sp>
      <p:pic>
        <p:nvPicPr>
          <p:cNvPr id="290867" name="Picture 5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Scalar Coupling (Strong ,  AB  System    )</a:t>
            </a:r>
            <a:endParaRPr lang="en-GB" b="0" dirty="0">
              <a:solidFill>
                <a:srgbClr val="66FFFF"/>
              </a:solidFill>
            </a:endParaRPr>
          </a:p>
        </p:txBody>
      </p:sp>
      <p:grpSp>
        <p:nvGrpSpPr>
          <p:cNvPr id="59" name="Gruppieren 58"/>
          <p:cNvGrpSpPr/>
          <p:nvPr/>
        </p:nvGrpSpPr>
        <p:grpSpPr>
          <a:xfrm>
            <a:off x="362955" y="514350"/>
            <a:ext cx="7011987" cy="307777"/>
            <a:chOff x="362955" y="514350"/>
            <a:chExt cx="7011987" cy="307777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62955" y="514350"/>
              <a:ext cx="70119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GB" sz="1400" dirty="0" smtClean="0">
                  <a:solidFill>
                    <a:schemeClr val="tx1"/>
                  </a:solidFill>
                </a:rPr>
                <a:t> AB  system              </a:t>
              </a:r>
              <a:r>
                <a:rPr lang="de-DE" sz="1400" dirty="0" smtClean="0">
                  <a:solidFill>
                    <a:schemeClr val="tx1"/>
                  </a:solidFill>
                </a:rPr>
                <a:t>:    </a:t>
              </a:r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 dirty="0" smtClean="0">
                  <a:solidFill>
                    <a:schemeClr val="tx1"/>
                  </a:solidFill>
                </a:rPr>
                <a:t>=  </a:t>
              </a:r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 dirty="0" err="1" smtClean="0">
                  <a:solidFill>
                    <a:schemeClr val="tx1"/>
                  </a:solidFill>
                </a:rPr>
                <a:t>S</a:t>
              </a:r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400" baseline="-25000" dirty="0" err="1" smtClean="0">
                  <a:solidFill>
                    <a:schemeClr val="tx1"/>
                  </a:solidFill>
                  <a:latin typeface="+mj-lt"/>
                </a:rPr>
                <a:t>S</a:t>
              </a:r>
              <a:r>
                <a:rPr lang="de-DE" sz="1400" dirty="0" smtClean="0">
                  <a:solidFill>
                    <a:schemeClr val="tx1"/>
                  </a:solidFill>
                  <a:latin typeface="Euclid Symbol" charset="2"/>
                </a:rPr>
                <a:t>  - </a:t>
              </a:r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400" baseline="-25000" dirty="0" err="1" smtClean="0">
                  <a:solidFill>
                    <a:schemeClr val="tx1"/>
                  </a:solidFill>
                  <a:latin typeface="+mj-lt"/>
                </a:rPr>
                <a:t>I</a:t>
              </a:r>
              <a:r>
                <a:rPr lang="de-DE" sz="1400" dirty="0" smtClean="0">
                  <a:solidFill>
                    <a:schemeClr val="tx1"/>
                  </a:solidFill>
                  <a:latin typeface="Euclid Symbol" charset="2"/>
                </a:rPr>
                <a:t>&lt;&lt;</a:t>
              </a:r>
              <a:r>
                <a:rPr lang="de-DE" sz="1400" dirty="0" smtClean="0">
                  <a:solidFill>
                    <a:schemeClr val="tx1"/>
                  </a:solidFill>
                  <a:latin typeface="+mj-lt"/>
                </a:rPr>
                <a:t>J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Gerade Verbindung 57"/>
            <p:cNvCxnSpPr/>
            <p:nvPr/>
          </p:nvCxnSpPr>
          <p:spPr bwMode="auto">
            <a:xfrm rot="5400000">
              <a:off x="2411964" y="676469"/>
              <a:ext cx="205273" cy="93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1" grpId="0"/>
      <p:bldP spid="290852" grpId="0"/>
      <p:bldP spid="290853" grpId="0"/>
      <p:bldP spid="290854" grpId="0"/>
      <p:bldP spid="290855" grpId="0" animBg="1"/>
      <p:bldP spid="290855" grpId="1" animBg="1"/>
      <p:bldP spid="290856" grpId="0"/>
      <p:bldP spid="290857" grpId="0"/>
      <p:bldP spid="290858" grpId="0" animBg="1"/>
      <p:bldP spid="290859" grpId="0" animBg="1"/>
      <p:bldP spid="290860" grpId="0"/>
      <p:bldP spid="290861" grpId="0"/>
      <p:bldP spid="290862" grpId="0"/>
      <p:bldP spid="290863" grpId="0"/>
      <p:bldP spid="290864" grpId="0"/>
      <p:bldP spid="2908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0" y="512763"/>
            <a:ext cx="240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1/2  Ö  (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600">
                <a:solidFill>
                  <a:schemeClr val="tx1"/>
                </a:solidFill>
              </a:rPr>
              <a:t>C </a:t>
            </a:r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4156075" y="1528763"/>
            <a:ext cx="0" cy="7556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45" name="Line 5"/>
          <p:cNvSpPr>
            <a:spLocks noChangeShapeType="1"/>
          </p:cNvSpPr>
          <p:nvPr/>
        </p:nvSpPr>
        <p:spPr bwMode="auto">
          <a:xfrm flipH="1">
            <a:off x="3444875" y="876300"/>
            <a:ext cx="14288" cy="288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2814638" y="442913"/>
            <a:ext cx="65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E, </a:t>
            </a:r>
            <a:r>
              <a:rPr lang="de-DE" sz="1600" dirty="0" err="1">
                <a:solidFill>
                  <a:schemeClr val="tx1"/>
                </a:solidFill>
              </a:rPr>
              <a:t>m</a:t>
            </a:r>
            <a:r>
              <a:rPr lang="de-DE" sz="1600" baseline="-25000" dirty="0" err="1">
                <a:solidFill>
                  <a:schemeClr val="tx1"/>
                </a:solidFill>
              </a:rPr>
              <a:t>z</a:t>
            </a:r>
            <a:endParaRPr lang="de-DE" sz="1600" baseline="-25000" dirty="0">
              <a:solidFill>
                <a:schemeClr val="tx1"/>
              </a:solidFill>
            </a:endParaRPr>
          </a:p>
        </p:txBody>
      </p:sp>
      <p:grpSp>
        <p:nvGrpSpPr>
          <p:cNvPr id="291847" name="Group 7"/>
          <p:cNvGrpSpPr>
            <a:grpSpLocks/>
          </p:cNvGrpSpPr>
          <p:nvPr/>
        </p:nvGrpSpPr>
        <p:grpSpPr bwMode="auto">
          <a:xfrm>
            <a:off x="3835400" y="992188"/>
            <a:ext cx="512763" cy="550862"/>
            <a:chOff x="4021" y="2415"/>
            <a:chExt cx="323" cy="347"/>
          </a:xfrm>
        </p:grpSpPr>
        <p:sp>
          <p:nvSpPr>
            <p:cNvPr id="291848" name="Line 8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91849" name="Text Box 9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91850" name="Line 10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1851" name="Group 11"/>
          <p:cNvGrpSpPr>
            <a:grpSpLocks/>
          </p:cNvGrpSpPr>
          <p:nvPr/>
        </p:nvGrpSpPr>
        <p:grpSpPr bwMode="auto">
          <a:xfrm>
            <a:off x="6329363" y="3155950"/>
            <a:ext cx="566737" cy="592138"/>
            <a:chOff x="4130" y="3340"/>
            <a:chExt cx="357" cy="373"/>
          </a:xfrm>
        </p:grpSpPr>
        <p:sp>
          <p:nvSpPr>
            <p:cNvPr id="291852" name="Line 12"/>
            <p:cNvSpPr>
              <a:spLocks noChangeShapeType="1"/>
            </p:cNvSpPr>
            <p:nvPr/>
          </p:nvSpPr>
          <p:spPr bwMode="auto">
            <a:xfrm>
              <a:off x="4130" y="3567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91853" name="Text Box 13"/>
            <p:cNvSpPr txBox="1">
              <a:spLocks noChangeArrowheads="1"/>
            </p:cNvSpPr>
            <p:nvPr/>
          </p:nvSpPr>
          <p:spPr bwMode="auto">
            <a:xfrm>
              <a:off x="4301" y="334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91854" name="Line 14"/>
            <p:cNvSpPr>
              <a:spLocks noChangeShapeType="1"/>
            </p:cNvSpPr>
            <p:nvPr/>
          </p:nvSpPr>
          <p:spPr bwMode="auto">
            <a:xfrm flipH="1" flipV="1">
              <a:off x="4260" y="3448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1855" name="Line 15"/>
          <p:cNvSpPr>
            <a:spLocks noChangeShapeType="1"/>
          </p:cNvSpPr>
          <p:nvPr/>
        </p:nvSpPr>
        <p:spPr bwMode="auto">
          <a:xfrm>
            <a:off x="6764338" y="3517900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7035800" y="3157538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grpSp>
        <p:nvGrpSpPr>
          <p:cNvPr id="291857" name="Group 17"/>
          <p:cNvGrpSpPr>
            <a:grpSpLocks/>
          </p:cNvGrpSpPr>
          <p:nvPr/>
        </p:nvGrpSpPr>
        <p:grpSpPr bwMode="auto">
          <a:xfrm>
            <a:off x="4186238" y="2316163"/>
            <a:ext cx="512762" cy="550862"/>
            <a:chOff x="5037" y="2636"/>
            <a:chExt cx="323" cy="347"/>
          </a:xfrm>
        </p:grpSpPr>
        <p:sp>
          <p:nvSpPr>
            <p:cNvPr id="291858" name="Line 18"/>
            <p:cNvSpPr>
              <a:spLocks noChangeShapeType="1"/>
            </p:cNvSpPr>
            <p:nvPr/>
          </p:nvSpPr>
          <p:spPr bwMode="auto">
            <a:xfrm>
              <a:off x="5037" y="2864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91859" name="Text Box 19"/>
            <p:cNvSpPr txBox="1">
              <a:spLocks noChangeArrowheads="1"/>
            </p:cNvSpPr>
            <p:nvPr/>
          </p:nvSpPr>
          <p:spPr bwMode="auto">
            <a:xfrm>
              <a:off x="5163" y="2636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91860" name="Line 20"/>
            <p:cNvSpPr>
              <a:spLocks noChangeShapeType="1"/>
            </p:cNvSpPr>
            <p:nvPr/>
          </p:nvSpPr>
          <p:spPr bwMode="auto">
            <a:xfrm flipH="1" flipV="1">
              <a:off x="5148" y="2718"/>
              <a:ext cx="0" cy="26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1861" name="Line 21"/>
          <p:cNvSpPr>
            <a:spLocks noChangeShapeType="1"/>
          </p:cNvSpPr>
          <p:nvPr/>
        </p:nvSpPr>
        <p:spPr bwMode="auto">
          <a:xfrm flipH="1" flipV="1">
            <a:off x="6970713" y="3328988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62" name="Text Box 22"/>
          <p:cNvSpPr txBox="1">
            <a:spLocks noChangeArrowheads="1"/>
          </p:cNvSpPr>
          <p:nvPr/>
        </p:nvSpPr>
        <p:spPr bwMode="auto">
          <a:xfrm>
            <a:off x="1254125" y="112395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 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63" name="Text Box 23"/>
          <p:cNvSpPr txBox="1">
            <a:spLocks noChangeArrowheads="1"/>
          </p:cNvSpPr>
          <p:nvPr/>
        </p:nvSpPr>
        <p:spPr bwMode="auto">
          <a:xfrm>
            <a:off x="1254125" y="3154363"/>
            <a:ext cx="235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 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64" name="Line 24"/>
          <p:cNvSpPr>
            <a:spLocks noChangeShapeType="1"/>
          </p:cNvSpPr>
          <p:nvPr/>
        </p:nvSpPr>
        <p:spPr bwMode="auto">
          <a:xfrm>
            <a:off x="4214813" y="1355725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65" name="Text Box 25"/>
          <p:cNvSpPr txBox="1">
            <a:spLocks noChangeArrowheads="1"/>
          </p:cNvSpPr>
          <p:nvPr/>
        </p:nvSpPr>
        <p:spPr bwMode="auto">
          <a:xfrm>
            <a:off x="4414838" y="993775"/>
            <a:ext cx="312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91866" name="Line 26"/>
          <p:cNvSpPr>
            <a:spLocks noChangeShapeType="1"/>
          </p:cNvSpPr>
          <p:nvPr/>
        </p:nvSpPr>
        <p:spPr bwMode="auto">
          <a:xfrm flipH="1" flipV="1">
            <a:off x="4391025" y="1123950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67" name="Line 27"/>
          <p:cNvSpPr>
            <a:spLocks noChangeShapeType="1"/>
          </p:cNvSpPr>
          <p:nvPr/>
        </p:nvSpPr>
        <p:spPr bwMode="auto">
          <a:xfrm>
            <a:off x="3790950" y="2674938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68" name="Text Box 28"/>
          <p:cNvSpPr txBox="1">
            <a:spLocks noChangeArrowheads="1"/>
          </p:cNvSpPr>
          <p:nvPr/>
        </p:nvSpPr>
        <p:spPr bwMode="auto">
          <a:xfrm>
            <a:off x="4062413" y="2314575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91869" name="Line 29"/>
          <p:cNvSpPr>
            <a:spLocks noChangeShapeType="1"/>
          </p:cNvSpPr>
          <p:nvPr/>
        </p:nvSpPr>
        <p:spPr bwMode="auto">
          <a:xfrm flipH="1" flipV="1">
            <a:off x="4025900" y="2355850"/>
            <a:ext cx="0" cy="4206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70" name="Line 30"/>
          <p:cNvSpPr>
            <a:spLocks noChangeShapeType="1"/>
          </p:cNvSpPr>
          <p:nvPr/>
        </p:nvSpPr>
        <p:spPr bwMode="auto">
          <a:xfrm>
            <a:off x="6796088" y="2168525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71" name="Text Box 31"/>
          <p:cNvSpPr txBox="1">
            <a:spLocks noChangeArrowheads="1"/>
          </p:cNvSpPr>
          <p:nvPr/>
        </p:nvSpPr>
        <p:spPr bwMode="auto">
          <a:xfrm>
            <a:off x="7067550" y="180816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91872" name="Line 32"/>
          <p:cNvSpPr>
            <a:spLocks noChangeShapeType="1"/>
          </p:cNvSpPr>
          <p:nvPr/>
        </p:nvSpPr>
        <p:spPr bwMode="auto">
          <a:xfrm flipH="1" flipV="1">
            <a:off x="7002463" y="1979613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91873" name="Group 33"/>
          <p:cNvGrpSpPr>
            <a:grpSpLocks/>
          </p:cNvGrpSpPr>
          <p:nvPr/>
        </p:nvGrpSpPr>
        <p:grpSpPr bwMode="auto">
          <a:xfrm>
            <a:off x="6391275" y="1804988"/>
            <a:ext cx="512763" cy="550862"/>
            <a:chOff x="4021" y="2415"/>
            <a:chExt cx="323" cy="347"/>
          </a:xfrm>
        </p:grpSpPr>
        <p:sp>
          <p:nvSpPr>
            <p:cNvPr id="291874" name="Line 34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91875" name="Text Box 35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91876" name="Line 36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1877" name="Line 37"/>
          <p:cNvSpPr>
            <a:spLocks noChangeShapeType="1"/>
          </p:cNvSpPr>
          <p:nvPr/>
        </p:nvSpPr>
        <p:spPr bwMode="auto">
          <a:xfrm>
            <a:off x="6767513" y="2400300"/>
            <a:ext cx="0" cy="7556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78" name="Line 38"/>
          <p:cNvSpPr>
            <a:spLocks noChangeShapeType="1"/>
          </p:cNvSpPr>
          <p:nvPr/>
        </p:nvSpPr>
        <p:spPr bwMode="auto">
          <a:xfrm>
            <a:off x="4764088" y="1443038"/>
            <a:ext cx="1568450" cy="711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79" name="Text Box 39"/>
          <p:cNvSpPr txBox="1">
            <a:spLocks noChangeArrowheads="1"/>
          </p:cNvSpPr>
          <p:nvPr/>
        </p:nvSpPr>
        <p:spPr bwMode="auto">
          <a:xfrm>
            <a:off x="6878638" y="2617788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-</a:t>
            </a:r>
            <a:r>
              <a:rPr lang="de-DE" sz="1400">
                <a:solidFill>
                  <a:schemeClr val="tx1"/>
                </a:solidFill>
              </a:rPr>
              <a:t> J/2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C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80" name="Line 40"/>
          <p:cNvSpPr>
            <a:spLocks noChangeShapeType="1"/>
          </p:cNvSpPr>
          <p:nvPr/>
        </p:nvSpPr>
        <p:spPr bwMode="auto">
          <a:xfrm>
            <a:off x="4705350" y="2763838"/>
            <a:ext cx="1566863" cy="7397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81" name="Rectangle 41"/>
          <p:cNvSpPr>
            <a:spLocks noChangeArrowheads="1"/>
          </p:cNvSpPr>
          <p:nvPr/>
        </p:nvSpPr>
        <p:spPr bwMode="auto">
          <a:xfrm>
            <a:off x="2022475" y="2382838"/>
            <a:ext cx="86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91882" name="Rectangle 42"/>
          <p:cNvSpPr>
            <a:spLocks noChangeArrowheads="1"/>
          </p:cNvSpPr>
          <p:nvPr/>
        </p:nvSpPr>
        <p:spPr bwMode="auto">
          <a:xfrm>
            <a:off x="2006600" y="1890713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 + C</a:t>
            </a:r>
          </a:p>
        </p:txBody>
      </p:sp>
      <p:sp>
        <p:nvSpPr>
          <p:cNvPr id="291883" name="Text Box 43"/>
          <p:cNvSpPr txBox="1">
            <a:spLocks noChangeArrowheads="1"/>
          </p:cNvSpPr>
          <p:nvPr/>
        </p:nvSpPr>
        <p:spPr bwMode="auto">
          <a:xfrm>
            <a:off x="5295900" y="1254125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</a:t>
            </a:r>
            <a:r>
              <a:rPr lang="de-DE" sz="1400">
                <a:solidFill>
                  <a:schemeClr val="tx1"/>
                </a:solidFill>
              </a:rPr>
              <a:t> J/2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C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84" name="Text Box 44"/>
          <p:cNvSpPr txBox="1">
            <a:spLocks noChangeArrowheads="1"/>
          </p:cNvSpPr>
          <p:nvPr/>
        </p:nvSpPr>
        <p:spPr bwMode="auto">
          <a:xfrm>
            <a:off x="4194175" y="2022475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</a:t>
            </a:r>
            <a:r>
              <a:rPr lang="de-DE" sz="1400">
                <a:solidFill>
                  <a:schemeClr val="tx1"/>
                </a:solidFill>
              </a:rPr>
              <a:t> J/2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C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85" name="Text Box 45"/>
          <p:cNvSpPr txBox="1">
            <a:spLocks noChangeArrowheads="1"/>
          </p:cNvSpPr>
          <p:nvPr/>
        </p:nvSpPr>
        <p:spPr bwMode="auto">
          <a:xfrm>
            <a:off x="3830638" y="3314700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-</a:t>
            </a:r>
            <a:r>
              <a:rPr lang="de-DE" sz="1400">
                <a:solidFill>
                  <a:schemeClr val="tx1"/>
                </a:solidFill>
              </a:rPr>
              <a:t> J/2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C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86" name="Text Box 46"/>
          <p:cNvSpPr txBox="1">
            <a:spLocks noChangeArrowheads="1"/>
          </p:cNvSpPr>
          <p:nvPr/>
        </p:nvSpPr>
        <p:spPr bwMode="auto">
          <a:xfrm>
            <a:off x="735013" y="4648200"/>
            <a:ext cx="1760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</a:p>
        </p:txBody>
      </p:sp>
      <p:sp>
        <p:nvSpPr>
          <p:cNvPr id="291887" name="Text Box 47"/>
          <p:cNvSpPr txBox="1">
            <a:spLocks noChangeArrowheads="1"/>
          </p:cNvSpPr>
          <p:nvPr/>
        </p:nvSpPr>
        <p:spPr bwMode="auto">
          <a:xfrm>
            <a:off x="2363788" y="5070475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91888" name="Rectangle 48"/>
          <p:cNvSpPr>
            <a:spLocks noChangeArrowheads="1"/>
          </p:cNvSpPr>
          <p:nvPr/>
        </p:nvSpPr>
        <p:spPr bwMode="auto">
          <a:xfrm>
            <a:off x="1268413" y="5091113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1889" name="Rectangle 49"/>
          <p:cNvSpPr>
            <a:spLocks noChangeArrowheads="1"/>
          </p:cNvSpPr>
          <p:nvPr/>
        </p:nvSpPr>
        <p:spPr bwMode="auto">
          <a:xfrm>
            <a:off x="3043238" y="4648200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1890" name="Rectangle 50"/>
          <p:cNvSpPr>
            <a:spLocks noChangeArrowheads="1"/>
          </p:cNvSpPr>
          <p:nvPr/>
        </p:nvSpPr>
        <p:spPr bwMode="auto">
          <a:xfrm>
            <a:off x="3730625" y="5064125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 e</a:t>
            </a:r>
          </a:p>
        </p:txBody>
      </p:sp>
      <p:sp>
        <p:nvSpPr>
          <p:cNvPr id="291891" name="AutoShape 51"/>
          <p:cNvSpPr>
            <a:spLocks noChangeArrowheads="1"/>
          </p:cNvSpPr>
          <p:nvPr/>
        </p:nvSpPr>
        <p:spPr bwMode="auto">
          <a:xfrm>
            <a:off x="587375" y="4579938"/>
            <a:ext cx="3752850" cy="88423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1892" name="Rectangle 52"/>
          <p:cNvSpPr>
            <a:spLocks noChangeArrowheads="1"/>
          </p:cNvSpPr>
          <p:nvPr/>
        </p:nvSpPr>
        <p:spPr bwMode="auto">
          <a:xfrm>
            <a:off x="1873250" y="4632325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 e</a:t>
            </a:r>
          </a:p>
        </p:txBody>
      </p:sp>
      <p:sp>
        <p:nvSpPr>
          <p:cNvPr id="291893" name="Rectangle 53"/>
          <p:cNvSpPr>
            <a:spLocks noChangeArrowheads="1"/>
          </p:cNvSpPr>
          <p:nvPr/>
        </p:nvSpPr>
        <p:spPr bwMode="auto">
          <a:xfrm>
            <a:off x="5400675" y="4789488"/>
            <a:ext cx="116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e 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2,3</a:t>
            </a:r>
          </a:p>
        </p:txBody>
      </p:sp>
      <p:sp>
        <p:nvSpPr>
          <p:cNvPr id="291894" name="AutoShape 54"/>
          <p:cNvSpPr>
            <a:spLocks noChangeArrowheads="1"/>
          </p:cNvSpPr>
          <p:nvPr/>
        </p:nvSpPr>
        <p:spPr bwMode="auto">
          <a:xfrm>
            <a:off x="4514850" y="4570413"/>
            <a:ext cx="652463" cy="9588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1895" name="Text Box 55"/>
          <p:cNvSpPr txBox="1">
            <a:spLocks noChangeArrowheads="1"/>
          </p:cNvSpPr>
          <p:nvPr/>
        </p:nvSpPr>
        <p:spPr bwMode="auto">
          <a:xfrm>
            <a:off x="531813" y="5616575"/>
            <a:ext cx="3421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2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1896" name="Text Box 56"/>
          <p:cNvSpPr txBox="1">
            <a:spLocks noChangeArrowheads="1"/>
          </p:cNvSpPr>
          <p:nvPr/>
        </p:nvSpPr>
        <p:spPr bwMode="auto">
          <a:xfrm>
            <a:off x="4510088" y="4630738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1897" name="Text Box 57"/>
          <p:cNvSpPr txBox="1">
            <a:spLocks noChangeArrowheads="1"/>
          </p:cNvSpPr>
          <p:nvPr/>
        </p:nvSpPr>
        <p:spPr bwMode="auto">
          <a:xfrm>
            <a:off x="4538663" y="5022850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1898" name="AutoShape 58"/>
          <p:cNvSpPr>
            <a:spLocks noChangeArrowheads="1"/>
          </p:cNvSpPr>
          <p:nvPr/>
        </p:nvSpPr>
        <p:spPr bwMode="auto">
          <a:xfrm>
            <a:off x="6097588" y="4570413"/>
            <a:ext cx="652462" cy="9588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1899" name="Text Box 59"/>
          <p:cNvSpPr txBox="1">
            <a:spLocks noChangeArrowheads="1"/>
          </p:cNvSpPr>
          <p:nvPr/>
        </p:nvSpPr>
        <p:spPr bwMode="auto">
          <a:xfrm>
            <a:off x="6092825" y="4630738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1900" name="Text Box 60"/>
          <p:cNvSpPr txBox="1">
            <a:spLocks noChangeArrowheads="1"/>
          </p:cNvSpPr>
          <p:nvPr/>
        </p:nvSpPr>
        <p:spPr bwMode="auto">
          <a:xfrm>
            <a:off x="6107113" y="5037138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1901" name="Text Box 61"/>
          <p:cNvSpPr txBox="1">
            <a:spLocks noChangeArrowheads="1"/>
          </p:cNvSpPr>
          <p:nvPr/>
        </p:nvSpPr>
        <p:spPr bwMode="auto">
          <a:xfrm>
            <a:off x="517525" y="6008688"/>
            <a:ext cx="3421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3</a:t>
            </a:r>
            <a:endParaRPr lang="de-DE" sz="1400">
              <a:solidFill>
                <a:schemeClr val="tx1"/>
              </a:solidFill>
            </a:endParaRPr>
          </a:p>
        </p:txBody>
      </p:sp>
      <p:pic>
        <p:nvPicPr>
          <p:cNvPr id="291903" name="Picture 6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91904" name="Rectangle 6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Transition Probability  (AB System)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0" y="781050"/>
            <a:ext cx="240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1/2  Ö  (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600">
                <a:solidFill>
                  <a:schemeClr val="tx1"/>
                </a:solidFill>
              </a:rPr>
              <a:t>C 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5519738" y="1651000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 + C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474663" y="1476375"/>
            <a:ext cx="1760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2103438" y="18986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1008063" y="1919288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2782888" y="1476375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2873" name="AutoShape 9"/>
          <p:cNvSpPr>
            <a:spLocks noChangeArrowheads="1"/>
          </p:cNvSpPr>
          <p:nvPr/>
        </p:nvSpPr>
        <p:spPr bwMode="auto">
          <a:xfrm>
            <a:off x="327025" y="1408113"/>
            <a:ext cx="3752850" cy="88423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2874" name="Rectangle 10"/>
          <p:cNvSpPr>
            <a:spLocks noChangeArrowheads="1"/>
          </p:cNvSpPr>
          <p:nvPr/>
        </p:nvSpPr>
        <p:spPr bwMode="auto">
          <a:xfrm>
            <a:off x="5140325" y="1617663"/>
            <a:ext cx="116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</a:t>
            </a:r>
            <a:endParaRPr lang="de-DE" sz="1600" baseline="-250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92875" name="AutoShape 11"/>
          <p:cNvSpPr>
            <a:spLocks noChangeArrowheads="1"/>
          </p:cNvSpPr>
          <p:nvPr/>
        </p:nvSpPr>
        <p:spPr bwMode="auto">
          <a:xfrm>
            <a:off x="4254500" y="1398588"/>
            <a:ext cx="652463" cy="9588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4305300" y="2692400"/>
            <a:ext cx="3421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2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4249738" y="1458913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4278313" y="1851025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79" name="AutoShape 15"/>
          <p:cNvSpPr>
            <a:spLocks noChangeArrowheads="1"/>
          </p:cNvSpPr>
          <p:nvPr/>
        </p:nvSpPr>
        <p:spPr bwMode="auto">
          <a:xfrm>
            <a:off x="6477000" y="1368425"/>
            <a:ext cx="652463" cy="9588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6472238" y="142875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81" name="Text Box 17"/>
          <p:cNvSpPr txBox="1">
            <a:spLocks noChangeArrowheads="1"/>
          </p:cNvSpPr>
          <p:nvPr/>
        </p:nvSpPr>
        <p:spPr bwMode="auto">
          <a:xfrm>
            <a:off x="6486525" y="1835150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4276725" y="3025775"/>
            <a:ext cx="3421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3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344488" y="2638425"/>
            <a:ext cx="4764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  ( 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- </a:t>
            </a:r>
            <a:r>
              <a:rPr lang="de-DE" sz="1400">
                <a:solidFill>
                  <a:schemeClr val="tx1"/>
                </a:solidFill>
              </a:rPr>
              <a:t>C )´cos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+</a:t>
            </a:r>
            <a:r>
              <a:rPr lang="de-DE" sz="1400">
                <a:solidFill>
                  <a:schemeClr val="tx1"/>
                </a:solidFill>
              </a:rPr>
              <a:t> J/2  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 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84" name="Text Box 20"/>
          <p:cNvSpPr txBox="1">
            <a:spLocks noChangeArrowheads="1"/>
          </p:cNvSpPr>
          <p:nvPr/>
        </p:nvSpPr>
        <p:spPr bwMode="auto">
          <a:xfrm>
            <a:off x="330200" y="3044825"/>
            <a:ext cx="4764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( 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+ </a:t>
            </a:r>
            <a:r>
              <a:rPr lang="de-DE" sz="1400">
                <a:solidFill>
                  <a:schemeClr val="tx1"/>
                </a:solidFill>
              </a:rPr>
              <a:t>C )´sin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+</a:t>
            </a:r>
            <a:r>
              <a:rPr lang="de-DE" sz="1400">
                <a:solidFill>
                  <a:schemeClr val="tx1"/>
                </a:solidFill>
              </a:rPr>
              <a:t> J/2  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 0</a:t>
            </a:r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4210050" y="3422650"/>
            <a:ext cx="3595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  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/ 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 -  </a:t>
            </a:r>
            <a:r>
              <a:rPr lang="de-DE" sz="1400">
                <a:solidFill>
                  <a:schemeClr val="tx1"/>
                </a:solidFill>
              </a:rPr>
              <a:t>J/ 2 ( 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- </a:t>
            </a:r>
            <a:r>
              <a:rPr lang="de-DE" sz="1400">
                <a:solidFill>
                  <a:schemeClr val="tx1"/>
                </a:solidFill>
              </a:rPr>
              <a:t>C )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92886" name="Text Box 22"/>
          <p:cNvSpPr txBox="1">
            <a:spLocks noChangeArrowheads="1"/>
          </p:cNvSpPr>
          <p:nvPr/>
        </p:nvSpPr>
        <p:spPr bwMode="auto">
          <a:xfrm>
            <a:off x="376238" y="4692650"/>
            <a:ext cx="79549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W</a:t>
            </a:r>
            <a:r>
              <a:rPr lang="de-DE" sz="1800" baseline="-250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>
                <a:solidFill>
                  <a:srgbClr val="FF3300"/>
                </a:solidFill>
                <a:latin typeface="Symbol" pitchFamily="18" charset="2"/>
              </a:rPr>
              <a:t> a , 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600" baseline="-40000">
                <a:solidFill>
                  <a:schemeClr val="tx1"/>
                </a:solidFill>
                <a:latin typeface="Symbol" pitchFamily="18" charset="2"/>
              </a:rPr>
              <a:t>2     </a:t>
            </a:r>
            <a:r>
              <a:rPr lang="de-DE" sz="1400">
                <a:solidFill>
                  <a:schemeClr val="tx1"/>
                </a:solidFill>
              </a:rPr>
              <a:t>=  </a:t>
            </a:r>
          </a:p>
          <a:p>
            <a:pPr>
              <a:buFont typeface="Symbol" pitchFamily="18" charset="2"/>
              <a:buNone/>
            </a:pPr>
            <a:r>
              <a:rPr lang="de-DE">
                <a:solidFill>
                  <a:schemeClr val="tx1"/>
                </a:solidFill>
              </a:rPr>
              <a:t>&lt;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|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   </a:t>
            </a:r>
            <a:r>
              <a:rPr lang="de-DE" sz="1400">
                <a:solidFill>
                  <a:schemeClr val="tx1"/>
                </a:solidFill>
              </a:rPr>
              <a:t>+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chemeClr val="tx1"/>
                </a:solidFill>
              </a:rPr>
              <a:t>|(cos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)</a:t>
            </a:r>
            <a:r>
              <a:rPr lang="de-DE">
                <a:solidFill>
                  <a:schemeClr val="tx1"/>
                </a:solidFill>
              </a:rPr>
              <a:t>&gt;</a:t>
            </a:r>
            <a:r>
              <a:rPr lang="de-DE" sz="1800" baseline="30000">
                <a:solidFill>
                  <a:schemeClr val="tx1"/>
                </a:solidFill>
              </a:rPr>
              <a:t>2 </a:t>
            </a:r>
            <a:r>
              <a:rPr lang="de-DE" sz="1400">
                <a:solidFill>
                  <a:schemeClr val="tx1"/>
                </a:solidFill>
              </a:rPr>
              <a:t>   =  </a:t>
            </a:r>
            <a:r>
              <a:rPr lang="de-DE">
                <a:solidFill>
                  <a:schemeClr val="tx1"/>
                </a:solidFill>
              </a:rPr>
              <a:t>&lt;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|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+ 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>
                <a:solidFill>
                  <a:schemeClr val="tx1"/>
                </a:solidFill>
              </a:rPr>
              <a:t>&gt;</a:t>
            </a:r>
            <a:r>
              <a:rPr lang="de-DE" sz="1800" baseline="30000">
                <a:solidFill>
                  <a:schemeClr val="tx1"/>
                </a:solidFill>
              </a:rPr>
              <a:t>2  </a:t>
            </a:r>
          </a:p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 =   (½sin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+½cos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)</a:t>
            </a:r>
            <a:r>
              <a:rPr lang="de-DE" sz="1800" baseline="30000">
                <a:solidFill>
                  <a:schemeClr val="tx1"/>
                </a:solidFill>
              </a:rPr>
              <a:t>2   </a:t>
            </a:r>
            <a:r>
              <a:rPr lang="de-DE" sz="1400">
                <a:solidFill>
                  <a:schemeClr val="tx1"/>
                </a:solidFill>
              </a:rPr>
              <a:t>=  ¼  (   sin</a:t>
            </a:r>
            <a:r>
              <a:rPr lang="de-DE" sz="1800" baseline="30000">
                <a:solidFill>
                  <a:schemeClr val="tx1"/>
                </a:solidFill>
              </a:rPr>
              <a:t>2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+ 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800" baseline="30000">
                <a:solidFill>
                  <a:schemeClr val="tx1"/>
                </a:solidFill>
              </a:rPr>
              <a:t>2 </a:t>
            </a:r>
            <a:r>
              <a:rPr lang="de-DE" sz="1400">
                <a:solidFill>
                  <a:schemeClr val="tx1"/>
                </a:solidFill>
              </a:rPr>
              <a:t>+ 2cos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400">
                <a:solidFill>
                  <a:schemeClr val="tx1"/>
                </a:solidFill>
              </a:rPr>
              <a:t>sin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)=  ¼  ( 1+ sin2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92887" name="Text Box 23"/>
          <p:cNvSpPr txBox="1">
            <a:spLocks noChangeArrowheads="1"/>
          </p:cNvSpPr>
          <p:nvPr/>
        </p:nvSpPr>
        <p:spPr bwMode="auto">
          <a:xfrm>
            <a:off x="5989638" y="4265613"/>
            <a:ext cx="2224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  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   </a:t>
            </a:r>
            <a:r>
              <a:rPr lang="de-DE" sz="1400">
                <a:solidFill>
                  <a:schemeClr val="tx1"/>
                </a:solidFill>
              </a:rPr>
              <a:t>J/ 4 C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92888" name="Text Box 24"/>
          <p:cNvSpPr txBox="1">
            <a:spLocks noChangeArrowheads="1"/>
          </p:cNvSpPr>
          <p:nvPr/>
        </p:nvSpPr>
        <p:spPr bwMode="auto">
          <a:xfrm>
            <a:off x="417513" y="3436938"/>
            <a:ext cx="4764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  cos 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=  </a:t>
            </a:r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/  </a:t>
            </a:r>
            <a:r>
              <a:rPr lang="de-DE" sz="1400">
                <a:solidFill>
                  <a:schemeClr val="tx1"/>
                </a:solidFill>
              </a:rPr>
              <a:t>C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-</a:t>
            </a:r>
            <a:r>
              <a:rPr lang="de-DE" sz="1400">
                <a:solidFill>
                  <a:schemeClr val="tx1"/>
                </a:solidFill>
              </a:rPr>
              <a:t>  sin  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 -  </a:t>
            </a:r>
            <a:r>
              <a:rPr lang="de-DE" sz="1400">
                <a:solidFill>
                  <a:schemeClr val="tx1"/>
                </a:solidFill>
              </a:rPr>
              <a:t>J/ 2 C</a:t>
            </a:r>
          </a:p>
        </p:txBody>
      </p:sp>
      <p:pic>
        <p:nvPicPr>
          <p:cNvPr id="292891" name="Picture 27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7" name="Rectangle 6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Transition Probability  (AB System)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446468" name="Group 4"/>
          <p:cNvGrpSpPr>
            <a:grpSpLocks/>
          </p:cNvGrpSpPr>
          <p:nvPr/>
        </p:nvGrpSpPr>
        <p:grpSpPr bwMode="auto">
          <a:xfrm>
            <a:off x="296863" y="414338"/>
            <a:ext cx="6121400" cy="854075"/>
            <a:chOff x="187" y="261"/>
            <a:chExt cx="3856" cy="538"/>
          </a:xfrm>
        </p:grpSpPr>
        <p:sp>
          <p:nvSpPr>
            <p:cNvPr id="446469" name="Line 5"/>
            <p:cNvSpPr>
              <a:spLocks noChangeShapeType="1"/>
            </p:cNvSpPr>
            <p:nvPr/>
          </p:nvSpPr>
          <p:spPr bwMode="auto">
            <a:xfrm flipV="1">
              <a:off x="187" y="459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0" name="Line 6"/>
            <p:cNvSpPr>
              <a:spLocks noChangeShapeType="1"/>
            </p:cNvSpPr>
            <p:nvPr/>
          </p:nvSpPr>
          <p:spPr bwMode="auto">
            <a:xfrm>
              <a:off x="2172" y="799"/>
              <a:ext cx="18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1" name="Line 7"/>
            <p:cNvSpPr>
              <a:spLocks noChangeShapeType="1"/>
            </p:cNvSpPr>
            <p:nvPr/>
          </p:nvSpPr>
          <p:spPr bwMode="auto">
            <a:xfrm flipV="1">
              <a:off x="3136" y="317"/>
              <a:ext cx="0" cy="4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2" name="Text Box 8"/>
            <p:cNvSpPr txBox="1">
              <a:spLocks noChangeArrowheads="1"/>
            </p:cNvSpPr>
            <p:nvPr/>
          </p:nvSpPr>
          <p:spPr bwMode="auto">
            <a:xfrm>
              <a:off x="3192" y="261"/>
              <a:ext cx="2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r>
                <a:rPr lang="de-DE" sz="1000" dirty="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446473" name="Group 9"/>
          <p:cNvGrpSpPr>
            <a:grpSpLocks/>
          </p:cNvGrpSpPr>
          <p:nvPr/>
        </p:nvGrpSpPr>
        <p:grpSpPr bwMode="auto">
          <a:xfrm>
            <a:off x="566738" y="1989138"/>
            <a:ext cx="5851525" cy="765175"/>
            <a:chOff x="357" y="1253"/>
            <a:chExt cx="3686" cy="482"/>
          </a:xfrm>
        </p:grpSpPr>
        <p:sp>
          <p:nvSpPr>
            <p:cNvPr id="446474" name="Line 10"/>
            <p:cNvSpPr>
              <a:spLocks noChangeShapeType="1"/>
            </p:cNvSpPr>
            <p:nvPr/>
          </p:nvSpPr>
          <p:spPr bwMode="auto">
            <a:xfrm flipV="1">
              <a:off x="357" y="1480"/>
              <a:ext cx="0" cy="25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5" name="Line 11"/>
            <p:cNvSpPr>
              <a:spLocks noChangeShapeType="1"/>
            </p:cNvSpPr>
            <p:nvPr/>
          </p:nvSpPr>
          <p:spPr bwMode="auto">
            <a:xfrm>
              <a:off x="2228" y="1706"/>
              <a:ext cx="18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6" name="Line 12"/>
            <p:cNvSpPr>
              <a:spLocks noChangeShapeType="1"/>
            </p:cNvSpPr>
            <p:nvPr/>
          </p:nvSpPr>
          <p:spPr bwMode="auto">
            <a:xfrm flipV="1">
              <a:off x="2682" y="1253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7" name="Text Box 13"/>
            <p:cNvSpPr txBox="1">
              <a:spLocks noChangeArrowheads="1"/>
            </p:cNvSpPr>
            <p:nvPr/>
          </p:nvSpPr>
          <p:spPr bwMode="auto">
            <a:xfrm>
              <a:off x="2087" y="1423"/>
              <a:ext cx="5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V</a:t>
              </a:r>
              <a:r>
                <a:rPr lang="de-DE" sz="1000" dirty="0">
                  <a:solidFill>
                    <a:schemeClr val="tx1"/>
                  </a:solidFill>
                </a:rPr>
                <a:t>0 </a:t>
              </a:r>
              <a:r>
                <a:rPr lang="de-DE" sz="1400" dirty="0">
                  <a:solidFill>
                    <a:schemeClr val="tx1"/>
                  </a:solidFill>
                </a:rPr>
                <a:t>+ J</a:t>
              </a:r>
              <a:r>
                <a:rPr lang="de-DE" sz="1000" dirty="0">
                  <a:solidFill>
                    <a:schemeClr val="tx1"/>
                  </a:solidFill>
                </a:rPr>
                <a:t>1</a:t>
              </a:r>
              <a:r>
                <a:rPr lang="de-DE" sz="1400" dirty="0">
                  <a:solidFill>
                    <a:schemeClr val="tx1"/>
                  </a:solidFill>
                </a:rPr>
                <a:t> /2</a:t>
              </a:r>
            </a:p>
          </p:txBody>
        </p:sp>
      </p:grpSp>
      <p:grpSp>
        <p:nvGrpSpPr>
          <p:cNvPr id="446478" name="Group 14"/>
          <p:cNvGrpSpPr>
            <a:grpSpLocks/>
          </p:cNvGrpSpPr>
          <p:nvPr/>
        </p:nvGrpSpPr>
        <p:grpSpPr bwMode="auto">
          <a:xfrm>
            <a:off x="838200" y="1673225"/>
            <a:ext cx="5751513" cy="1081088"/>
            <a:chOff x="528" y="1054"/>
            <a:chExt cx="3623" cy="681"/>
          </a:xfrm>
        </p:grpSpPr>
        <p:sp>
          <p:nvSpPr>
            <p:cNvPr id="446479" name="Line 15"/>
            <p:cNvSpPr>
              <a:spLocks noChangeShapeType="1"/>
            </p:cNvSpPr>
            <p:nvPr/>
          </p:nvSpPr>
          <p:spPr bwMode="auto">
            <a:xfrm flipV="1">
              <a:off x="3589" y="1253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80" name="AutoShape 16"/>
            <p:cNvSpPr>
              <a:spLocks/>
            </p:cNvSpPr>
            <p:nvPr/>
          </p:nvSpPr>
          <p:spPr bwMode="auto">
            <a:xfrm rot="16200000">
              <a:off x="3065" y="671"/>
              <a:ext cx="142" cy="907"/>
            </a:xfrm>
            <a:prstGeom prst="rightBrace">
              <a:avLst>
                <a:gd name="adj1" fmla="val 532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481" name="Text Box 17"/>
            <p:cNvSpPr txBox="1">
              <a:spLocks noChangeArrowheads="1"/>
            </p:cNvSpPr>
            <p:nvPr/>
          </p:nvSpPr>
          <p:spPr bwMode="auto">
            <a:xfrm>
              <a:off x="3022" y="108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46482" name="Text Box 18"/>
            <p:cNvSpPr txBox="1">
              <a:spLocks noChangeArrowheads="1"/>
            </p:cNvSpPr>
            <p:nvPr/>
          </p:nvSpPr>
          <p:spPr bwMode="auto">
            <a:xfrm>
              <a:off x="3618" y="1451"/>
              <a:ext cx="5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V</a:t>
              </a:r>
              <a:r>
                <a:rPr lang="de-DE" sz="1000" dirty="0">
                  <a:solidFill>
                    <a:schemeClr val="tx1"/>
                  </a:solidFill>
                </a:rPr>
                <a:t>0 </a:t>
              </a:r>
              <a:r>
                <a:rPr lang="de-DE" sz="1400" dirty="0">
                  <a:solidFill>
                    <a:schemeClr val="tx1"/>
                  </a:solidFill>
                </a:rPr>
                <a:t>- J</a:t>
              </a:r>
              <a:r>
                <a:rPr lang="de-DE" sz="1000" dirty="0">
                  <a:solidFill>
                    <a:schemeClr val="tx1"/>
                  </a:solidFill>
                </a:rPr>
                <a:t>1</a:t>
              </a:r>
              <a:r>
                <a:rPr lang="de-DE" sz="1400" dirty="0">
                  <a:solidFill>
                    <a:schemeClr val="tx1"/>
                  </a:solidFill>
                </a:rPr>
                <a:t> /2</a:t>
              </a:r>
            </a:p>
          </p:txBody>
        </p:sp>
        <p:sp>
          <p:nvSpPr>
            <p:cNvPr id="446483" name="Line 19"/>
            <p:cNvSpPr>
              <a:spLocks noChangeShapeType="1"/>
            </p:cNvSpPr>
            <p:nvPr/>
          </p:nvSpPr>
          <p:spPr bwMode="auto">
            <a:xfrm flipV="1">
              <a:off x="528" y="1480"/>
              <a:ext cx="0" cy="25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46484" name="Group 20"/>
          <p:cNvGrpSpPr>
            <a:grpSpLocks/>
          </p:cNvGrpSpPr>
          <p:nvPr/>
        </p:nvGrpSpPr>
        <p:grpSpPr bwMode="auto">
          <a:xfrm>
            <a:off x="1241425" y="3159125"/>
            <a:ext cx="4725988" cy="1563688"/>
            <a:chOff x="782" y="1990"/>
            <a:chExt cx="2977" cy="985"/>
          </a:xfrm>
        </p:grpSpPr>
        <p:sp>
          <p:nvSpPr>
            <p:cNvPr id="446485" name="Text Box 21"/>
            <p:cNvSpPr txBox="1">
              <a:spLocks noChangeArrowheads="1"/>
            </p:cNvSpPr>
            <p:nvPr/>
          </p:nvSpPr>
          <p:spPr bwMode="auto">
            <a:xfrm>
              <a:off x="3504" y="2160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J</a:t>
              </a:r>
              <a:r>
                <a:rPr lang="de-DE" sz="1000" dirty="0">
                  <a:solidFill>
                    <a:schemeClr val="accent2"/>
                  </a:solidFill>
                </a:rPr>
                <a:t>2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  <p:grpSp>
          <p:nvGrpSpPr>
            <p:cNvPr id="446486" name="Group 22"/>
            <p:cNvGrpSpPr>
              <a:grpSpLocks/>
            </p:cNvGrpSpPr>
            <p:nvPr/>
          </p:nvGrpSpPr>
          <p:grpSpPr bwMode="auto">
            <a:xfrm>
              <a:off x="782" y="1990"/>
              <a:ext cx="2977" cy="985"/>
              <a:chOff x="782" y="1990"/>
              <a:chExt cx="2977" cy="985"/>
            </a:xfrm>
          </p:grpSpPr>
          <p:sp>
            <p:nvSpPr>
              <p:cNvPr id="446487" name="Line 23"/>
              <p:cNvSpPr>
                <a:spLocks noChangeShapeType="1"/>
              </p:cNvSpPr>
              <p:nvPr/>
            </p:nvSpPr>
            <p:spPr bwMode="auto">
              <a:xfrm flipV="1">
                <a:off x="782" y="2358"/>
                <a:ext cx="0" cy="25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488" name="Line 24"/>
              <p:cNvSpPr>
                <a:spLocks noChangeShapeType="1"/>
              </p:cNvSpPr>
              <p:nvPr/>
            </p:nvSpPr>
            <p:spPr bwMode="auto">
              <a:xfrm flipV="1">
                <a:off x="1066" y="2452"/>
                <a:ext cx="0" cy="1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489" name="Line 25"/>
              <p:cNvSpPr>
                <a:spLocks noChangeShapeType="1"/>
              </p:cNvSpPr>
              <p:nvPr/>
            </p:nvSpPr>
            <p:spPr bwMode="auto">
              <a:xfrm flipV="1">
                <a:off x="924" y="2444"/>
                <a:ext cx="0" cy="1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490" name="Line 26"/>
              <p:cNvSpPr>
                <a:spLocks noChangeShapeType="1"/>
              </p:cNvSpPr>
              <p:nvPr/>
            </p:nvSpPr>
            <p:spPr bwMode="auto">
              <a:xfrm flipV="1">
                <a:off x="3759" y="2160"/>
                <a:ext cx="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491" name="Line 27"/>
              <p:cNvSpPr>
                <a:spLocks noChangeShapeType="1"/>
              </p:cNvSpPr>
              <p:nvPr/>
            </p:nvSpPr>
            <p:spPr bwMode="auto">
              <a:xfrm flipV="1">
                <a:off x="3447" y="2160"/>
                <a:ext cx="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492" name="AutoShape 28"/>
              <p:cNvSpPr>
                <a:spLocks/>
              </p:cNvSpPr>
              <p:nvPr/>
            </p:nvSpPr>
            <p:spPr bwMode="auto">
              <a:xfrm rot="16200000">
                <a:off x="3532" y="1905"/>
                <a:ext cx="142" cy="311"/>
              </a:xfrm>
              <a:prstGeom prst="rightBrace">
                <a:avLst>
                  <a:gd name="adj1" fmla="val 1825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493" name="AutoShape 29"/>
              <p:cNvSpPr>
                <a:spLocks/>
              </p:cNvSpPr>
              <p:nvPr/>
            </p:nvSpPr>
            <p:spPr bwMode="auto">
              <a:xfrm rot="5400000" flipV="1">
                <a:off x="2909" y="2273"/>
                <a:ext cx="113" cy="907"/>
              </a:xfrm>
              <a:prstGeom prst="rightBrace">
                <a:avLst>
                  <a:gd name="adj1" fmla="val 6688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494" name="Text Box 30"/>
              <p:cNvSpPr txBox="1">
                <a:spLocks noChangeArrowheads="1"/>
              </p:cNvSpPr>
              <p:nvPr/>
            </p:nvSpPr>
            <p:spPr bwMode="auto">
              <a:xfrm>
                <a:off x="2852" y="2783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1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1"/>
                    </a:solidFill>
                  </a:rPr>
                  <a:t>1</a:t>
                </a:r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6495" name="AutoShape 31"/>
              <p:cNvSpPr>
                <a:spLocks/>
              </p:cNvSpPr>
              <p:nvPr/>
            </p:nvSpPr>
            <p:spPr bwMode="auto">
              <a:xfrm rot="5400000" flipV="1">
                <a:off x="3249" y="2273"/>
                <a:ext cx="113" cy="907"/>
              </a:xfrm>
              <a:prstGeom prst="rightBrace">
                <a:avLst>
                  <a:gd name="adj1" fmla="val 6688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496" name="Text Box 32"/>
              <p:cNvSpPr txBox="1">
                <a:spLocks noChangeArrowheads="1"/>
              </p:cNvSpPr>
              <p:nvPr/>
            </p:nvSpPr>
            <p:spPr bwMode="auto">
              <a:xfrm>
                <a:off x="3192" y="2783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1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1"/>
                    </a:solidFill>
                  </a:rPr>
                  <a:t>1</a:t>
                </a:r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6497" name="Text Box 33"/>
          <p:cNvSpPr txBox="1">
            <a:spLocks noChangeArrowheads="1"/>
          </p:cNvSpPr>
          <p:nvPr/>
        </p:nvSpPr>
        <p:spPr bwMode="auto">
          <a:xfrm>
            <a:off x="2141538" y="57896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1000" dirty="0">
              <a:solidFill>
                <a:schemeClr val="tx1"/>
              </a:solidFill>
            </a:endParaRPr>
          </a:p>
        </p:txBody>
      </p:sp>
      <p:grpSp>
        <p:nvGrpSpPr>
          <p:cNvPr id="446498" name="Group 34"/>
          <p:cNvGrpSpPr>
            <a:grpSpLocks/>
          </p:cNvGrpSpPr>
          <p:nvPr/>
        </p:nvGrpSpPr>
        <p:grpSpPr bwMode="auto">
          <a:xfrm>
            <a:off x="1285875" y="5273675"/>
            <a:ext cx="3352800" cy="1025525"/>
            <a:chOff x="810" y="3322"/>
            <a:chExt cx="2112" cy="646"/>
          </a:xfrm>
        </p:grpSpPr>
        <p:sp>
          <p:nvSpPr>
            <p:cNvPr id="446499" name="Line 35"/>
            <p:cNvSpPr>
              <a:spLocks noChangeShapeType="1"/>
            </p:cNvSpPr>
            <p:nvPr/>
          </p:nvSpPr>
          <p:spPr bwMode="auto">
            <a:xfrm flipV="1">
              <a:off x="810" y="3797"/>
              <a:ext cx="0" cy="1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00" name="Line 36"/>
            <p:cNvSpPr>
              <a:spLocks noChangeShapeType="1"/>
            </p:cNvSpPr>
            <p:nvPr/>
          </p:nvSpPr>
          <p:spPr bwMode="auto">
            <a:xfrm flipV="1">
              <a:off x="924" y="3861"/>
              <a:ext cx="0" cy="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01" name="Line 37"/>
            <p:cNvSpPr>
              <a:spLocks noChangeShapeType="1"/>
            </p:cNvSpPr>
            <p:nvPr/>
          </p:nvSpPr>
          <p:spPr bwMode="auto">
            <a:xfrm flipV="1">
              <a:off x="1037" y="3861"/>
              <a:ext cx="0" cy="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02" name="Line 38"/>
            <p:cNvSpPr>
              <a:spLocks noChangeShapeType="1"/>
            </p:cNvSpPr>
            <p:nvPr/>
          </p:nvSpPr>
          <p:spPr bwMode="auto">
            <a:xfrm flipV="1">
              <a:off x="2909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03" name="Line 39"/>
            <p:cNvSpPr>
              <a:spLocks noChangeShapeType="1"/>
            </p:cNvSpPr>
            <p:nvPr/>
          </p:nvSpPr>
          <p:spPr bwMode="auto">
            <a:xfrm flipV="1">
              <a:off x="2739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446504" name="Group 40"/>
            <p:cNvGrpSpPr>
              <a:grpSpLocks/>
            </p:cNvGrpSpPr>
            <p:nvPr/>
          </p:nvGrpSpPr>
          <p:grpSpPr bwMode="auto">
            <a:xfrm>
              <a:off x="2710" y="3322"/>
              <a:ext cx="212" cy="249"/>
              <a:chOff x="2710" y="3322"/>
              <a:chExt cx="212" cy="249"/>
            </a:xfrm>
          </p:grpSpPr>
          <p:sp>
            <p:nvSpPr>
              <p:cNvPr id="446505" name="AutoShape 41"/>
              <p:cNvSpPr>
                <a:spLocks/>
              </p:cNvSpPr>
              <p:nvPr/>
            </p:nvSpPr>
            <p:spPr bwMode="auto">
              <a:xfrm rot="16200000">
                <a:off x="2752" y="3308"/>
                <a:ext cx="142" cy="170"/>
              </a:xfrm>
              <a:prstGeom prst="rightBrace">
                <a:avLst>
                  <a:gd name="adj1" fmla="val 997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506" name="Text Box 42"/>
              <p:cNvSpPr txBox="1">
                <a:spLocks noChangeArrowheads="1"/>
              </p:cNvSpPr>
              <p:nvPr/>
            </p:nvSpPr>
            <p:spPr bwMode="auto">
              <a:xfrm>
                <a:off x="2710" y="3379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rgbClr val="FF9900"/>
                    </a:solidFill>
                  </a:rPr>
                  <a:t>J</a:t>
                </a:r>
                <a:r>
                  <a:rPr lang="de-DE" sz="1000" dirty="0">
                    <a:solidFill>
                      <a:srgbClr val="FF9900"/>
                    </a:solidFill>
                  </a:rPr>
                  <a:t>3</a:t>
                </a:r>
                <a:endParaRPr lang="de-DE" sz="1400" dirty="0">
                  <a:solidFill>
                    <a:srgbClr val="FF9900"/>
                  </a:solidFill>
                </a:endParaRPr>
              </a:p>
            </p:txBody>
          </p:sp>
        </p:grpSp>
      </p:grpSp>
      <p:grpSp>
        <p:nvGrpSpPr>
          <p:cNvPr id="446507" name="Group 43"/>
          <p:cNvGrpSpPr>
            <a:grpSpLocks/>
          </p:cNvGrpSpPr>
          <p:nvPr/>
        </p:nvGrpSpPr>
        <p:grpSpPr bwMode="auto">
          <a:xfrm>
            <a:off x="2005013" y="5029200"/>
            <a:ext cx="4119562" cy="1270000"/>
            <a:chOff x="1263" y="3168"/>
            <a:chExt cx="2595" cy="800"/>
          </a:xfrm>
        </p:grpSpPr>
        <p:sp>
          <p:nvSpPr>
            <p:cNvPr id="446508" name="Text Box 44"/>
            <p:cNvSpPr txBox="1">
              <a:spLocks noChangeArrowheads="1"/>
            </p:cNvSpPr>
            <p:nvPr/>
          </p:nvSpPr>
          <p:spPr bwMode="auto">
            <a:xfrm>
              <a:off x="3504" y="3181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J</a:t>
              </a:r>
              <a:r>
                <a:rPr lang="de-DE" sz="1000" dirty="0">
                  <a:solidFill>
                    <a:schemeClr val="accent2"/>
                  </a:solidFill>
                </a:rPr>
                <a:t>2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446509" name="AutoShape 45"/>
            <p:cNvSpPr>
              <a:spLocks/>
            </p:cNvSpPr>
            <p:nvPr/>
          </p:nvSpPr>
          <p:spPr bwMode="auto">
            <a:xfrm rot="16200000">
              <a:off x="3532" y="3083"/>
              <a:ext cx="142" cy="311"/>
            </a:xfrm>
            <a:prstGeom prst="rightBrace">
              <a:avLst>
                <a:gd name="adj1" fmla="val 182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446510" name="Group 46"/>
            <p:cNvGrpSpPr>
              <a:grpSpLocks/>
            </p:cNvGrpSpPr>
            <p:nvPr/>
          </p:nvGrpSpPr>
          <p:grpSpPr bwMode="auto">
            <a:xfrm>
              <a:off x="1263" y="3703"/>
              <a:ext cx="681" cy="265"/>
              <a:chOff x="1264" y="3703"/>
              <a:chExt cx="681" cy="265"/>
            </a:xfrm>
          </p:grpSpPr>
          <p:sp>
            <p:nvSpPr>
              <p:cNvPr id="446511" name="Line 47"/>
              <p:cNvSpPr>
                <a:spLocks noChangeShapeType="1"/>
              </p:cNvSpPr>
              <p:nvPr/>
            </p:nvSpPr>
            <p:spPr bwMode="auto">
              <a:xfrm flipV="1">
                <a:off x="1264" y="3703"/>
                <a:ext cx="0" cy="25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2" name="Line 48"/>
              <p:cNvSpPr>
                <a:spLocks noChangeShapeType="1"/>
              </p:cNvSpPr>
              <p:nvPr/>
            </p:nvSpPr>
            <p:spPr bwMode="auto">
              <a:xfrm flipV="1">
                <a:off x="1718" y="3797"/>
                <a:ext cx="0" cy="1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3" name="Line 49"/>
              <p:cNvSpPr>
                <a:spLocks noChangeShapeType="1"/>
              </p:cNvSpPr>
              <p:nvPr/>
            </p:nvSpPr>
            <p:spPr bwMode="auto">
              <a:xfrm flipV="1">
                <a:off x="1379" y="3789"/>
                <a:ext cx="0" cy="1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4" name="Line 50"/>
              <p:cNvSpPr>
                <a:spLocks noChangeShapeType="1"/>
              </p:cNvSpPr>
              <p:nvPr/>
            </p:nvSpPr>
            <p:spPr bwMode="auto">
              <a:xfrm flipV="1">
                <a:off x="1492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5" name="Line 51"/>
              <p:cNvSpPr>
                <a:spLocks noChangeShapeType="1"/>
              </p:cNvSpPr>
              <p:nvPr/>
            </p:nvSpPr>
            <p:spPr bwMode="auto">
              <a:xfrm flipV="1">
                <a:off x="1605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6" name="Line 52"/>
              <p:cNvSpPr>
                <a:spLocks noChangeShapeType="1"/>
              </p:cNvSpPr>
              <p:nvPr/>
            </p:nvSpPr>
            <p:spPr bwMode="auto">
              <a:xfrm flipV="1">
                <a:off x="1832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7" name="Line 53"/>
              <p:cNvSpPr>
                <a:spLocks noChangeShapeType="1"/>
              </p:cNvSpPr>
              <p:nvPr/>
            </p:nvSpPr>
            <p:spPr bwMode="auto">
              <a:xfrm flipV="1">
                <a:off x="1945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446518" name="AutoShape 54"/>
            <p:cNvSpPr>
              <a:spLocks/>
            </p:cNvSpPr>
            <p:nvPr/>
          </p:nvSpPr>
          <p:spPr bwMode="auto">
            <a:xfrm rot="16200000">
              <a:off x="3376" y="3308"/>
              <a:ext cx="142" cy="170"/>
            </a:xfrm>
            <a:prstGeom prst="rightBrace">
              <a:avLst>
                <a:gd name="adj1" fmla="val 997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19" name="Text Box 55"/>
            <p:cNvSpPr txBox="1">
              <a:spLocks noChangeArrowheads="1"/>
            </p:cNvSpPr>
            <p:nvPr/>
          </p:nvSpPr>
          <p:spPr bwMode="auto">
            <a:xfrm>
              <a:off x="3334" y="3379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446520" name="AutoShape 56"/>
            <p:cNvSpPr>
              <a:spLocks/>
            </p:cNvSpPr>
            <p:nvPr/>
          </p:nvSpPr>
          <p:spPr bwMode="auto">
            <a:xfrm rot="16200000">
              <a:off x="3688" y="3308"/>
              <a:ext cx="142" cy="170"/>
            </a:xfrm>
            <a:prstGeom prst="rightBrace">
              <a:avLst>
                <a:gd name="adj1" fmla="val 997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21" name="Text Box 57"/>
            <p:cNvSpPr txBox="1">
              <a:spLocks noChangeArrowheads="1"/>
            </p:cNvSpPr>
            <p:nvPr/>
          </p:nvSpPr>
          <p:spPr bwMode="auto">
            <a:xfrm>
              <a:off x="3646" y="3379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446522" name="Line 58"/>
            <p:cNvSpPr>
              <a:spLocks noChangeShapeType="1"/>
            </p:cNvSpPr>
            <p:nvPr/>
          </p:nvSpPr>
          <p:spPr bwMode="auto">
            <a:xfrm flipV="1">
              <a:off x="3532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23" name="Line 59"/>
            <p:cNvSpPr>
              <a:spLocks noChangeShapeType="1"/>
            </p:cNvSpPr>
            <p:nvPr/>
          </p:nvSpPr>
          <p:spPr bwMode="auto">
            <a:xfrm flipV="1">
              <a:off x="3362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24" name="Line 60"/>
            <p:cNvSpPr>
              <a:spLocks noChangeShapeType="1"/>
            </p:cNvSpPr>
            <p:nvPr/>
          </p:nvSpPr>
          <p:spPr bwMode="auto">
            <a:xfrm flipV="1">
              <a:off x="3844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25" name="Line 61"/>
            <p:cNvSpPr>
              <a:spLocks noChangeShapeType="1"/>
            </p:cNvSpPr>
            <p:nvPr/>
          </p:nvSpPr>
          <p:spPr bwMode="auto">
            <a:xfrm flipV="1">
              <a:off x="3674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46526" name="Group 62"/>
          <p:cNvGrpSpPr>
            <a:grpSpLocks/>
          </p:cNvGrpSpPr>
          <p:nvPr/>
        </p:nvGrpSpPr>
        <p:grpSpPr bwMode="auto">
          <a:xfrm>
            <a:off x="255588" y="504825"/>
            <a:ext cx="7297737" cy="2428875"/>
            <a:chOff x="187" y="176"/>
            <a:chExt cx="4597" cy="1530"/>
          </a:xfrm>
        </p:grpSpPr>
        <p:sp>
          <p:nvSpPr>
            <p:cNvPr id="446527" name="Line 63"/>
            <p:cNvSpPr>
              <a:spLocks noChangeShapeType="1"/>
            </p:cNvSpPr>
            <p:nvPr/>
          </p:nvSpPr>
          <p:spPr bwMode="auto">
            <a:xfrm flipV="1">
              <a:off x="187" y="1366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28" name="Text Box 64"/>
            <p:cNvSpPr txBox="1">
              <a:spLocks noChangeArrowheads="1"/>
            </p:cNvSpPr>
            <p:nvPr/>
          </p:nvSpPr>
          <p:spPr bwMode="auto">
            <a:xfrm>
              <a:off x="300" y="1054"/>
              <a:ext cx="10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1  coupling partner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46529" name="Text Box 65"/>
            <p:cNvSpPr txBox="1">
              <a:spLocks noChangeArrowheads="1"/>
            </p:cNvSpPr>
            <p:nvPr/>
          </p:nvSpPr>
          <p:spPr bwMode="auto">
            <a:xfrm>
              <a:off x="4581" y="176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</p:grpSp>
      <p:grpSp>
        <p:nvGrpSpPr>
          <p:cNvPr id="446530" name="Group 66"/>
          <p:cNvGrpSpPr>
            <a:grpSpLocks/>
          </p:cNvGrpSpPr>
          <p:nvPr/>
        </p:nvGrpSpPr>
        <p:grpSpPr bwMode="auto">
          <a:xfrm>
            <a:off x="296863" y="603250"/>
            <a:ext cx="8288337" cy="3646488"/>
            <a:chOff x="187" y="346"/>
            <a:chExt cx="5221" cy="2297"/>
          </a:xfrm>
        </p:grpSpPr>
        <p:sp>
          <p:nvSpPr>
            <p:cNvPr id="446531" name="Line 67"/>
            <p:cNvSpPr>
              <a:spLocks noChangeShapeType="1"/>
            </p:cNvSpPr>
            <p:nvPr/>
          </p:nvSpPr>
          <p:spPr bwMode="auto">
            <a:xfrm flipV="1">
              <a:off x="357" y="2388"/>
              <a:ext cx="0" cy="25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2" name="Line 68"/>
            <p:cNvSpPr>
              <a:spLocks noChangeShapeType="1"/>
            </p:cNvSpPr>
            <p:nvPr/>
          </p:nvSpPr>
          <p:spPr bwMode="auto">
            <a:xfrm flipV="1">
              <a:off x="187" y="2274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3" name="AutoShape 69"/>
            <p:cNvSpPr>
              <a:spLocks/>
            </p:cNvSpPr>
            <p:nvPr/>
          </p:nvSpPr>
          <p:spPr bwMode="auto">
            <a:xfrm rot="16200000">
              <a:off x="3065" y="1437"/>
              <a:ext cx="142" cy="907"/>
            </a:xfrm>
            <a:prstGeom prst="rightBrace">
              <a:avLst>
                <a:gd name="adj1" fmla="val 532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34" name="Text Box 70"/>
            <p:cNvSpPr txBox="1">
              <a:spLocks noChangeArrowheads="1"/>
            </p:cNvSpPr>
            <p:nvPr/>
          </p:nvSpPr>
          <p:spPr bwMode="auto">
            <a:xfrm>
              <a:off x="3022" y="184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46535" name="Line 71"/>
            <p:cNvSpPr>
              <a:spLocks noChangeShapeType="1"/>
            </p:cNvSpPr>
            <p:nvPr/>
          </p:nvSpPr>
          <p:spPr bwMode="auto">
            <a:xfrm flipV="1">
              <a:off x="613" y="2452"/>
              <a:ext cx="0" cy="1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6" name="Line 72"/>
            <p:cNvSpPr>
              <a:spLocks noChangeShapeType="1"/>
            </p:cNvSpPr>
            <p:nvPr/>
          </p:nvSpPr>
          <p:spPr bwMode="auto">
            <a:xfrm flipV="1">
              <a:off x="471" y="2444"/>
              <a:ext cx="0" cy="1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7" name="Line 73"/>
            <p:cNvSpPr>
              <a:spLocks noChangeShapeType="1"/>
            </p:cNvSpPr>
            <p:nvPr/>
          </p:nvSpPr>
          <p:spPr bwMode="auto">
            <a:xfrm>
              <a:off x="2228" y="2614"/>
              <a:ext cx="17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8" name="Line 74"/>
            <p:cNvSpPr>
              <a:spLocks noChangeShapeType="1"/>
            </p:cNvSpPr>
            <p:nvPr/>
          </p:nvSpPr>
          <p:spPr bwMode="auto">
            <a:xfrm flipV="1">
              <a:off x="2824" y="2160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9" name="Line 75"/>
            <p:cNvSpPr>
              <a:spLocks noChangeShapeType="1"/>
            </p:cNvSpPr>
            <p:nvPr/>
          </p:nvSpPr>
          <p:spPr bwMode="auto">
            <a:xfrm flipV="1">
              <a:off x="2512" y="2160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40" name="AutoShape 76"/>
            <p:cNvSpPr>
              <a:spLocks/>
            </p:cNvSpPr>
            <p:nvPr/>
          </p:nvSpPr>
          <p:spPr bwMode="auto">
            <a:xfrm rot="16200000">
              <a:off x="2597" y="1905"/>
              <a:ext cx="142" cy="311"/>
            </a:xfrm>
            <a:prstGeom prst="rightBrace">
              <a:avLst>
                <a:gd name="adj1" fmla="val 182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41" name="Text Box 77"/>
            <p:cNvSpPr txBox="1">
              <a:spLocks noChangeArrowheads="1"/>
            </p:cNvSpPr>
            <p:nvPr/>
          </p:nvSpPr>
          <p:spPr bwMode="auto">
            <a:xfrm>
              <a:off x="2569" y="2160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J</a:t>
              </a:r>
              <a:r>
                <a:rPr lang="de-DE" sz="1000" dirty="0">
                  <a:solidFill>
                    <a:schemeClr val="accent2"/>
                  </a:solidFill>
                </a:rPr>
                <a:t>2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446542" name="Text Box 78"/>
            <p:cNvSpPr txBox="1">
              <a:spLocks noChangeArrowheads="1"/>
            </p:cNvSpPr>
            <p:nvPr/>
          </p:nvSpPr>
          <p:spPr bwMode="auto">
            <a:xfrm>
              <a:off x="300" y="1962"/>
              <a:ext cx="105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2"/>
                  </a:solidFill>
                </a:rPr>
                <a:t>2coupling partners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  <p:sp>
          <p:nvSpPr>
            <p:cNvPr id="446543" name="Text Box 79"/>
            <p:cNvSpPr txBox="1">
              <a:spLocks noChangeArrowheads="1"/>
            </p:cNvSpPr>
            <p:nvPr/>
          </p:nvSpPr>
          <p:spPr bwMode="auto">
            <a:xfrm>
              <a:off x="5205" y="346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grpSp>
        <p:nvGrpSpPr>
          <p:cNvPr id="446544" name="Group 80"/>
          <p:cNvGrpSpPr>
            <a:grpSpLocks/>
          </p:cNvGrpSpPr>
          <p:nvPr/>
        </p:nvGrpSpPr>
        <p:grpSpPr bwMode="auto">
          <a:xfrm>
            <a:off x="296863" y="1763713"/>
            <a:ext cx="7658100" cy="4567237"/>
            <a:chOff x="187" y="1111"/>
            <a:chExt cx="4824" cy="2877"/>
          </a:xfrm>
        </p:grpSpPr>
        <p:sp>
          <p:nvSpPr>
            <p:cNvPr id="446545" name="AutoShape 81"/>
            <p:cNvSpPr>
              <a:spLocks/>
            </p:cNvSpPr>
            <p:nvPr/>
          </p:nvSpPr>
          <p:spPr bwMode="auto">
            <a:xfrm rot="16200000">
              <a:off x="2441" y="3308"/>
              <a:ext cx="142" cy="170"/>
            </a:xfrm>
            <a:prstGeom prst="rightBrace">
              <a:avLst>
                <a:gd name="adj1" fmla="val 997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446546" name="Group 82"/>
            <p:cNvGrpSpPr>
              <a:grpSpLocks/>
            </p:cNvGrpSpPr>
            <p:nvPr/>
          </p:nvGrpSpPr>
          <p:grpSpPr bwMode="auto">
            <a:xfrm>
              <a:off x="187" y="1111"/>
              <a:ext cx="4824" cy="2877"/>
              <a:chOff x="187" y="1111"/>
              <a:chExt cx="4824" cy="2877"/>
            </a:xfrm>
          </p:grpSpPr>
          <p:sp>
            <p:nvSpPr>
              <p:cNvPr id="446547" name="Line 83"/>
              <p:cNvSpPr>
                <a:spLocks noChangeShapeType="1"/>
              </p:cNvSpPr>
              <p:nvPr/>
            </p:nvSpPr>
            <p:spPr bwMode="auto">
              <a:xfrm flipV="1">
                <a:off x="357" y="3733"/>
                <a:ext cx="0" cy="25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48" name="Line 84"/>
              <p:cNvSpPr>
                <a:spLocks noChangeShapeType="1"/>
              </p:cNvSpPr>
              <p:nvPr/>
            </p:nvSpPr>
            <p:spPr bwMode="auto">
              <a:xfrm flipV="1">
                <a:off x="187" y="3619"/>
                <a:ext cx="0" cy="3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49" name="Line 85"/>
              <p:cNvSpPr>
                <a:spLocks noChangeShapeType="1"/>
              </p:cNvSpPr>
              <p:nvPr/>
            </p:nvSpPr>
            <p:spPr bwMode="auto">
              <a:xfrm flipV="1">
                <a:off x="471" y="3789"/>
                <a:ext cx="0" cy="1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50" name="Line 86"/>
              <p:cNvSpPr>
                <a:spLocks noChangeShapeType="1"/>
              </p:cNvSpPr>
              <p:nvPr/>
            </p:nvSpPr>
            <p:spPr bwMode="auto">
              <a:xfrm flipV="1">
                <a:off x="2228" y="3946"/>
                <a:ext cx="18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51" name="AutoShape 87"/>
              <p:cNvSpPr>
                <a:spLocks/>
              </p:cNvSpPr>
              <p:nvPr/>
            </p:nvSpPr>
            <p:spPr bwMode="auto">
              <a:xfrm rot="16200000">
                <a:off x="3065" y="2627"/>
                <a:ext cx="142" cy="907"/>
              </a:xfrm>
              <a:prstGeom prst="rightBrace">
                <a:avLst>
                  <a:gd name="adj1" fmla="val 5322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552" name="Text Box 88"/>
              <p:cNvSpPr txBox="1">
                <a:spLocks noChangeArrowheads="1"/>
              </p:cNvSpPr>
              <p:nvPr/>
            </p:nvSpPr>
            <p:spPr bwMode="auto">
              <a:xfrm>
                <a:off x="3022" y="3054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1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1"/>
                    </a:solidFill>
                  </a:rPr>
                  <a:t>1</a:t>
                </a:r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6553" name="AutoShape 89"/>
              <p:cNvSpPr>
                <a:spLocks/>
              </p:cNvSpPr>
              <p:nvPr/>
            </p:nvSpPr>
            <p:spPr bwMode="auto">
              <a:xfrm rot="16200000">
                <a:off x="2597" y="3067"/>
                <a:ext cx="142" cy="311"/>
              </a:xfrm>
              <a:prstGeom prst="rightBrace">
                <a:avLst>
                  <a:gd name="adj1" fmla="val 1825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554" name="Text Box 90"/>
              <p:cNvSpPr txBox="1">
                <a:spLocks noChangeArrowheads="1"/>
              </p:cNvSpPr>
              <p:nvPr/>
            </p:nvSpPr>
            <p:spPr bwMode="auto">
              <a:xfrm>
                <a:off x="2569" y="3168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2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2"/>
                    </a:solidFill>
                  </a:rPr>
                  <a:t>2</a:t>
                </a:r>
                <a:endParaRPr lang="de-DE" sz="1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6555" name="Text Box 91"/>
              <p:cNvSpPr txBox="1">
                <a:spLocks noChangeArrowheads="1"/>
              </p:cNvSpPr>
              <p:nvPr/>
            </p:nvSpPr>
            <p:spPr bwMode="auto">
              <a:xfrm>
                <a:off x="300" y="3307"/>
                <a:ext cx="105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solidFill>
                      <a:srgbClr val="FF9900"/>
                    </a:solidFill>
                  </a:rPr>
                  <a:t>3 coupling partners</a:t>
                </a:r>
                <a:endParaRPr lang="en-GB" sz="14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446556" name="Line 92"/>
              <p:cNvSpPr>
                <a:spLocks noChangeShapeType="1"/>
              </p:cNvSpPr>
              <p:nvPr/>
            </p:nvSpPr>
            <p:spPr bwMode="auto">
              <a:xfrm flipV="1">
                <a:off x="584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57" name="Line 93"/>
              <p:cNvSpPr>
                <a:spLocks noChangeShapeType="1"/>
              </p:cNvSpPr>
              <p:nvPr/>
            </p:nvSpPr>
            <p:spPr bwMode="auto">
              <a:xfrm flipV="1">
                <a:off x="697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58" name="Line 94"/>
              <p:cNvSpPr>
                <a:spLocks noChangeShapeType="1"/>
              </p:cNvSpPr>
              <p:nvPr/>
            </p:nvSpPr>
            <p:spPr bwMode="auto">
              <a:xfrm flipV="1">
                <a:off x="2597" y="3492"/>
                <a:ext cx="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59" name="Line 95"/>
              <p:cNvSpPr>
                <a:spLocks noChangeShapeType="1"/>
              </p:cNvSpPr>
              <p:nvPr/>
            </p:nvSpPr>
            <p:spPr bwMode="auto">
              <a:xfrm flipV="1">
                <a:off x="2427" y="3492"/>
                <a:ext cx="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60" name="Text Box 96"/>
              <p:cNvSpPr txBox="1">
                <a:spLocks noChangeArrowheads="1"/>
              </p:cNvSpPr>
              <p:nvPr/>
            </p:nvSpPr>
            <p:spPr bwMode="auto">
              <a:xfrm>
                <a:off x="2399" y="3379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rgbClr val="FF9900"/>
                    </a:solidFill>
                  </a:rPr>
                  <a:t>J</a:t>
                </a:r>
                <a:r>
                  <a:rPr lang="de-DE" sz="1000" dirty="0">
                    <a:solidFill>
                      <a:srgbClr val="FF9900"/>
                    </a:solidFill>
                  </a:rPr>
                  <a:t>3</a:t>
                </a:r>
                <a:endParaRPr lang="de-DE" sz="14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446561" name="Text Box 97"/>
              <p:cNvSpPr txBox="1">
                <a:spLocks noChangeArrowheads="1"/>
              </p:cNvSpPr>
              <p:nvPr/>
            </p:nvSpPr>
            <p:spPr bwMode="auto">
              <a:xfrm>
                <a:off x="4808" y="1111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rgbClr val="FF9900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446562" name="Group 98"/>
          <p:cNvGrpSpPr>
            <a:grpSpLocks/>
          </p:cNvGrpSpPr>
          <p:nvPr/>
        </p:nvGrpSpPr>
        <p:grpSpPr bwMode="auto">
          <a:xfrm>
            <a:off x="7189788" y="720725"/>
            <a:ext cx="1395412" cy="1214438"/>
            <a:chOff x="4496" y="346"/>
            <a:chExt cx="879" cy="765"/>
          </a:xfrm>
        </p:grpSpPr>
        <p:sp>
          <p:nvSpPr>
            <p:cNvPr id="446563" name="Text Box 99"/>
            <p:cNvSpPr txBox="1">
              <a:spLocks noChangeArrowheads="1"/>
            </p:cNvSpPr>
            <p:nvPr/>
          </p:nvSpPr>
          <p:spPr bwMode="auto">
            <a:xfrm>
              <a:off x="4496" y="771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446564" name="Line 100"/>
            <p:cNvSpPr>
              <a:spLocks noChangeShapeType="1"/>
            </p:cNvSpPr>
            <p:nvPr/>
          </p:nvSpPr>
          <p:spPr bwMode="auto">
            <a:xfrm flipV="1">
              <a:off x="4723" y="544"/>
              <a:ext cx="198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65" name="Line 101"/>
            <p:cNvSpPr>
              <a:spLocks noChangeShapeType="1"/>
            </p:cNvSpPr>
            <p:nvPr/>
          </p:nvSpPr>
          <p:spPr bwMode="auto">
            <a:xfrm flipH="1" flipV="1">
              <a:off x="4694" y="346"/>
              <a:ext cx="227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66" name="Line 102"/>
            <p:cNvSpPr>
              <a:spLocks noChangeShapeType="1"/>
            </p:cNvSpPr>
            <p:nvPr/>
          </p:nvSpPr>
          <p:spPr bwMode="auto">
            <a:xfrm flipV="1">
              <a:off x="4921" y="459"/>
              <a:ext cx="312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67" name="Line 103"/>
            <p:cNvSpPr>
              <a:spLocks noChangeShapeType="1"/>
            </p:cNvSpPr>
            <p:nvPr/>
          </p:nvSpPr>
          <p:spPr bwMode="auto">
            <a:xfrm>
              <a:off x="4921" y="544"/>
              <a:ext cx="14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68" name="Line 104"/>
            <p:cNvSpPr>
              <a:spLocks noChangeShapeType="1"/>
            </p:cNvSpPr>
            <p:nvPr/>
          </p:nvSpPr>
          <p:spPr bwMode="auto">
            <a:xfrm flipH="1">
              <a:off x="4921" y="828"/>
              <a:ext cx="142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69" name="Line 105"/>
            <p:cNvSpPr>
              <a:spLocks noChangeShapeType="1"/>
            </p:cNvSpPr>
            <p:nvPr/>
          </p:nvSpPr>
          <p:spPr bwMode="auto">
            <a:xfrm>
              <a:off x="5091" y="828"/>
              <a:ext cx="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46570" name="Group 106"/>
          <p:cNvGrpSpPr>
            <a:grpSpLocks/>
          </p:cNvGrpSpPr>
          <p:nvPr/>
        </p:nvGrpSpPr>
        <p:grpSpPr bwMode="auto">
          <a:xfrm>
            <a:off x="3852863" y="6373813"/>
            <a:ext cx="2249487" cy="484187"/>
            <a:chOff x="2427" y="4015"/>
            <a:chExt cx="1417" cy="305"/>
          </a:xfrm>
        </p:grpSpPr>
        <p:sp>
          <p:nvSpPr>
            <p:cNvPr id="446571" name="AutoShape 107"/>
            <p:cNvSpPr>
              <a:spLocks/>
            </p:cNvSpPr>
            <p:nvPr/>
          </p:nvSpPr>
          <p:spPr bwMode="auto">
            <a:xfrm rot="5400000" flipV="1">
              <a:off x="2824" y="3618"/>
              <a:ext cx="113" cy="907"/>
            </a:xfrm>
            <a:prstGeom prst="rightBrace">
              <a:avLst>
                <a:gd name="adj1" fmla="val 6688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72" name="Text Box 108"/>
            <p:cNvSpPr txBox="1">
              <a:spLocks noChangeArrowheads="1"/>
            </p:cNvSpPr>
            <p:nvPr/>
          </p:nvSpPr>
          <p:spPr bwMode="auto">
            <a:xfrm>
              <a:off x="2767" y="412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46573" name="AutoShape 109"/>
            <p:cNvSpPr>
              <a:spLocks/>
            </p:cNvSpPr>
            <p:nvPr/>
          </p:nvSpPr>
          <p:spPr bwMode="auto">
            <a:xfrm rot="5400000" flipV="1">
              <a:off x="3631" y="3916"/>
              <a:ext cx="113" cy="312"/>
            </a:xfrm>
            <a:prstGeom prst="rightBrace">
              <a:avLst>
                <a:gd name="adj1" fmla="val 2300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74" name="Text Box 110"/>
            <p:cNvSpPr txBox="1">
              <a:spLocks noChangeArrowheads="1"/>
            </p:cNvSpPr>
            <p:nvPr/>
          </p:nvSpPr>
          <p:spPr bwMode="auto">
            <a:xfrm>
              <a:off x="3589" y="412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J</a:t>
              </a:r>
              <a:r>
                <a:rPr lang="de-DE" sz="1000" dirty="0">
                  <a:solidFill>
                    <a:schemeClr val="accent2"/>
                  </a:solidFill>
                </a:rPr>
                <a:t>2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446575" name="AutoShape 111"/>
            <p:cNvSpPr>
              <a:spLocks/>
            </p:cNvSpPr>
            <p:nvPr/>
          </p:nvSpPr>
          <p:spPr bwMode="auto">
            <a:xfrm rot="5400000" flipV="1">
              <a:off x="3376" y="3989"/>
              <a:ext cx="113" cy="198"/>
            </a:xfrm>
            <a:prstGeom prst="rightBrace">
              <a:avLst>
                <a:gd name="adj1" fmla="val 1460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76" name="Text Box 112"/>
            <p:cNvSpPr txBox="1">
              <a:spLocks noChangeArrowheads="1"/>
            </p:cNvSpPr>
            <p:nvPr/>
          </p:nvSpPr>
          <p:spPr bwMode="auto">
            <a:xfrm>
              <a:off x="3334" y="412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</p:grpSp>
      <p:sp>
        <p:nvSpPr>
          <p:cNvPr id="446577" name="Text Box 113"/>
          <p:cNvSpPr txBox="1">
            <a:spLocks noChangeArrowheads="1"/>
          </p:cNvSpPr>
          <p:nvPr/>
        </p:nvSpPr>
        <p:spPr bwMode="auto">
          <a:xfrm>
            <a:off x="5784850" y="736600"/>
            <a:ext cx="68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singlet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46578" name="Text Box 114"/>
          <p:cNvSpPr txBox="1">
            <a:spLocks noChangeArrowheads="1"/>
          </p:cNvSpPr>
          <p:nvPr/>
        </p:nvSpPr>
        <p:spPr bwMode="auto">
          <a:xfrm>
            <a:off x="6057900" y="1808163"/>
            <a:ext cx="671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duplet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46579" name="Text Box 115"/>
          <p:cNvSpPr txBox="1">
            <a:spLocks noChangeArrowheads="1"/>
          </p:cNvSpPr>
          <p:nvPr/>
        </p:nvSpPr>
        <p:spPr bwMode="auto">
          <a:xfrm>
            <a:off x="6327775" y="3294063"/>
            <a:ext cx="1603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doublet of  duplets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46580" name="Text Box 116"/>
          <p:cNvSpPr txBox="1">
            <a:spLocks noChangeArrowheads="1"/>
          </p:cNvSpPr>
          <p:nvPr/>
        </p:nvSpPr>
        <p:spPr bwMode="auto">
          <a:xfrm>
            <a:off x="6373813" y="5422900"/>
            <a:ext cx="2324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duplet of duplets of duplets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8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578" grpId="0"/>
      <p:bldP spid="446579" grpId="0"/>
      <p:bldP spid="4465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407" name="Picture 47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313" y="3676650"/>
            <a:ext cx="5399087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04" name="Picture 44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313" y="5624513"/>
            <a:ext cx="539908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05" name="Picture 45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5089525"/>
            <a:ext cx="53990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06" name="Picture 46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4388" y="4503738"/>
            <a:ext cx="539908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08" name="Picture 48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3613" y="2555875"/>
            <a:ext cx="5399087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09" name="Picture 49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2650" y="1408113"/>
            <a:ext cx="53990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10" name="Picture 50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7250" y="458788"/>
            <a:ext cx="53990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1413" name="Text Box 53"/>
          <p:cNvSpPr txBox="1">
            <a:spLocks noChangeArrowheads="1"/>
          </p:cNvSpPr>
          <p:nvPr/>
        </p:nvSpPr>
        <p:spPr bwMode="auto">
          <a:xfrm>
            <a:off x="7788275" y="6261100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50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4" name="Text Box 54"/>
          <p:cNvSpPr txBox="1">
            <a:spLocks noChangeArrowheads="1"/>
          </p:cNvSpPr>
          <p:nvPr/>
        </p:nvSpPr>
        <p:spPr bwMode="auto">
          <a:xfrm>
            <a:off x="7721600" y="5737225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40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5" name="Text Box 55"/>
          <p:cNvSpPr txBox="1">
            <a:spLocks noChangeArrowheads="1"/>
          </p:cNvSpPr>
          <p:nvPr/>
        </p:nvSpPr>
        <p:spPr bwMode="auto">
          <a:xfrm>
            <a:off x="7694613" y="5211763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20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6" name="Text Box 56"/>
          <p:cNvSpPr txBox="1">
            <a:spLocks noChangeArrowheads="1"/>
          </p:cNvSpPr>
          <p:nvPr/>
        </p:nvSpPr>
        <p:spPr bwMode="auto">
          <a:xfrm>
            <a:off x="7721600" y="4338638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10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7" name="Text Box 57"/>
          <p:cNvSpPr txBox="1">
            <a:spLocks noChangeArrowheads="1"/>
          </p:cNvSpPr>
          <p:nvPr/>
        </p:nvSpPr>
        <p:spPr bwMode="auto">
          <a:xfrm>
            <a:off x="7694613" y="3262313"/>
            <a:ext cx="96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 5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8" name="Text Box 58"/>
          <p:cNvSpPr txBox="1">
            <a:spLocks noChangeArrowheads="1"/>
          </p:cNvSpPr>
          <p:nvPr/>
        </p:nvSpPr>
        <p:spPr bwMode="auto">
          <a:xfrm>
            <a:off x="7573963" y="2146300"/>
            <a:ext cx="96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 2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9" name="Text Box 59"/>
          <p:cNvSpPr txBox="1">
            <a:spLocks noChangeArrowheads="1"/>
          </p:cNvSpPr>
          <p:nvPr/>
        </p:nvSpPr>
        <p:spPr bwMode="auto">
          <a:xfrm>
            <a:off x="7480300" y="922338"/>
            <a:ext cx="96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 1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20" name="Text Box 60"/>
          <p:cNvSpPr txBox="1">
            <a:spLocks noChangeArrowheads="1"/>
          </p:cNvSpPr>
          <p:nvPr/>
        </p:nvSpPr>
        <p:spPr bwMode="auto">
          <a:xfrm>
            <a:off x="6605588" y="585788"/>
            <a:ext cx="900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 =1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25" name="AutoShape 65"/>
          <p:cNvSpPr>
            <a:spLocks noChangeArrowheads="1"/>
          </p:cNvSpPr>
          <p:nvPr/>
        </p:nvSpPr>
        <p:spPr bwMode="auto">
          <a:xfrm>
            <a:off x="3409950" y="2752725"/>
            <a:ext cx="1619250" cy="2867025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26" name="AutoShape 66"/>
          <p:cNvSpPr>
            <a:spLocks noChangeArrowheads="1"/>
          </p:cNvSpPr>
          <p:nvPr/>
        </p:nvSpPr>
        <p:spPr bwMode="auto">
          <a:xfrm>
            <a:off x="2514600" y="3295650"/>
            <a:ext cx="3190875" cy="285750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27" name="AutoShape 67"/>
          <p:cNvSpPr>
            <a:spLocks noChangeArrowheads="1"/>
          </p:cNvSpPr>
          <p:nvPr/>
        </p:nvSpPr>
        <p:spPr bwMode="auto">
          <a:xfrm>
            <a:off x="2143125" y="3848100"/>
            <a:ext cx="3952875" cy="2847975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28" name="AutoShape 68"/>
          <p:cNvSpPr>
            <a:spLocks noChangeArrowheads="1"/>
          </p:cNvSpPr>
          <p:nvPr/>
        </p:nvSpPr>
        <p:spPr bwMode="auto">
          <a:xfrm>
            <a:off x="3648075" y="2771775"/>
            <a:ext cx="1066800" cy="2009775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29" name="AutoShape 69"/>
          <p:cNvSpPr>
            <a:spLocks noChangeArrowheads="1"/>
          </p:cNvSpPr>
          <p:nvPr/>
        </p:nvSpPr>
        <p:spPr bwMode="auto">
          <a:xfrm>
            <a:off x="3933825" y="1666875"/>
            <a:ext cx="504825" cy="201930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30" name="AutoShape 70"/>
          <p:cNvSpPr>
            <a:spLocks noChangeArrowheads="1"/>
          </p:cNvSpPr>
          <p:nvPr/>
        </p:nvSpPr>
        <p:spPr bwMode="auto">
          <a:xfrm>
            <a:off x="4076700" y="333375"/>
            <a:ext cx="228600" cy="2200275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31" name="AutoShape 71"/>
          <p:cNvSpPr>
            <a:spLocks noChangeArrowheads="1"/>
          </p:cNvSpPr>
          <p:nvPr/>
        </p:nvSpPr>
        <p:spPr bwMode="auto">
          <a:xfrm>
            <a:off x="4105275" y="-819150"/>
            <a:ext cx="152400" cy="219075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32" name="Text Box 72"/>
          <p:cNvSpPr txBox="1">
            <a:spLocks noChangeArrowheads="1"/>
          </p:cNvSpPr>
          <p:nvPr/>
        </p:nvSpPr>
        <p:spPr bwMode="auto">
          <a:xfrm>
            <a:off x="273051" y="5479207"/>
            <a:ext cx="112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3300"/>
                </a:solidFill>
              </a:rPr>
              <a:t>roof effect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1433" name="Text Box 73"/>
          <p:cNvSpPr txBox="1">
            <a:spLocks noChangeArrowheads="1"/>
          </p:cNvSpPr>
          <p:nvPr/>
        </p:nvSpPr>
        <p:spPr bwMode="auto">
          <a:xfrm>
            <a:off x="7518400" y="571500"/>
            <a:ext cx="1072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  <a:latin typeface="Symbol" pitchFamily="18" charset="2"/>
              </a:rPr>
              <a:t>Dd</a:t>
            </a:r>
            <a:r>
              <a:rPr lang="en-GB" sz="1600" dirty="0" smtClean="0">
                <a:solidFill>
                  <a:schemeClr val="tx1"/>
                </a:solidFill>
              </a:rPr>
              <a:t>varied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1434" name="Text Box 74"/>
          <p:cNvSpPr txBox="1">
            <a:spLocks noChangeArrowheads="1"/>
          </p:cNvSpPr>
          <p:nvPr/>
        </p:nvSpPr>
        <p:spPr bwMode="auto">
          <a:xfrm>
            <a:off x="5502275" y="577850"/>
            <a:ext cx="9605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2 spin </a:t>
            </a:r>
            <a:r>
              <a:rPr lang="de-DE" sz="1600" dirty="0" smtClean="0">
                <a:solidFill>
                  <a:schemeClr val="tx1"/>
                </a:solidFill>
              </a:rPr>
              <a:t>½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71435" name="Text Box 75"/>
          <p:cNvSpPr txBox="1">
            <a:spLocks noChangeArrowheads="1"/>
          </p:cNvSpPr>
          <p:nvPr/>
        </p:nvSpPr>
        <p:spPr bwMode="auto">
          <a:xfrm>
            <a:off x="233363" y="6064250"/>
            <a:ext cx="1176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GB" sz="1600" dirty="0" smtClean="0">
                <a:solidFill>
                  <a:schemeClr val="tx1"/>
                </a:solidFill>
              </a:rPr>
              <a:t>1</a:t>
            </a:r>
            <a:r>
              <a:rPr lang="en-GB" sz="1600" baseline="30000" dirty="0" smtClean="0">
                <a:solidFill>
                  <a:schemeClr val="tx1"/>
                </a:solidFill>
              </a:rPr>
              <a:t>st</a:t>
            </a:r>
            <a:r>
              <a:rPr lang="en-GB" sz="1600" dirty="0" smtClean="0">
                <a:solidFill>
                  <a:schemeClr val="tx1"/>
                </a:solidFill>
              </a:rPr>
              <a:t> - Order</a:t>
            </a:r>
          </a:p>
          <a:p>
            <a:pPr marL="457200" indent="-457200"/>
            <a:r>
              <a:rPr lang="en-GB" sz="1600" dirty="0" smtClean="0">
                <a:solidFill>
                  <a:schemeClr val="tx1"/>
                </a:solidFill>
              </a:rPr>
              <a:t>AX system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1436" name="Text Box 76"/>
          <p:cNvSpPr txBox="1">
            <a:spLocks noChangeArrowheads="1"/>
          </p:cNvSpPr>
          <p:nvPr/>
        </p:nvSpPr>
        <p:spPr bwMode="auto">
          <a:xfrm>
            <a:off x="273050" y="3306763"/>
            <a:ext cx="1341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GB" sz="1600" dirty="0" smtClean="0">
                <a:solidFill>
                  <a:schemeClr val="tx1"/>
                </a:solidFill>
              </a:rPr>
              <a:t>higher order </a:t>
            </a:r>
          </a:p>
          <a:p>
            <a:pPr marL="457200" indent="-457200"/>
            <a:r>
              <a:rPr lang="en-GB" sz="1600" dirty="0" smtClean="0">
                <a:solidFill>
                  <a:schemeClr val="tx1"/>
                </a:solidFill>
              </a:rPr>
              <a:t>AB system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1437" name="Text Box 77"/>
          <p:cNvSpPr txBox="1">
            <a:spLocks noChangeArrowheads="1"/>
          </p:cNvSpPr>
          <p:nvPr/>
        </p:nvSpPr>
        <p:spPr bwMode="auto">
          <a:xfrm>
            <a:off x="246063" y="1208088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GB" sz="1600" dirty="0" smtClean="0">
                <a:solidFill>
                  <a:schemeClr val="tx1"/>
                </a:solidFill>
              </a:rPr>
              <a:t>A2 system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1438" name="Line 78"/>
          <p:cNvSpPr>
            <a:spLocks noChangeShapeType="1"/>
          </p:cNvSpPr>
          <p:nvPr/>
        </p:nvSpPr>
        <p:spPr bwMode="auto">
          <a:xfrm flipV="1">
            <a:off x="752475" y="4102100"/>
            <a:ext cx="0" cy="129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1439" name="Line 79"/>
          <p:cNvSpPr>
            <a:spLocks noChangeShapeType="1"/>
          </p:cNvSpPr>
          <p:nvPr/>
        </p:nvSpPr>
        <p:spPr bwMode="auto">
          <a:xfrm flipV="1">
            <a:off x="792163" y="1735138"/>
            <a:ext cx="0" cy="129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71441" name="Picture 81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71442" name="Rectangle 8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Higher Order Spin Systems  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14" grpId="0"/>
      <p:bldP spid="271415" grpId="0"/>
      <p:bldP spid="271416" grpId="0"/>
      <p:bldP spid="271417" grpId="0"/>
      <p:bldP spid="271418" grpId="0"/>
      <p:bldP spid="271419" grpId="0"/>
      <p:bldP spid="271425" grpId="0" animBg="1"/>
      <p:bldP spid="271425" grpId="1" animBg="1"/>
      <p:bldP spid="271426" grpId="0" animBg="1"/>
      <p:bldP spid="271426" grpId="1" animBg="1"/>
      <p:bldP spid="271427" grpId="0" animBg="1"/>
      <p:bldP spid="271427" grpId="1" animBg="1"/>
      <p:bldP spid="271428" grpId="0" animBg="1"/>
      <p:bldP spid="271428" grpId="1" animBg="1"/>
      <p:bldP spid="271429" grpId="0" animBg="1"/>
      <p:bldP spid="271429" grpId="1" animBg="1"/>
      <p:bldP spid="271430" grpId="0" animBg="1"/>
      <p:bldP spid="271430" grpId="1" animBg="1"/>
      <p:bldP spid="271431" grpId="0" animBg="1"/>
      <p:bldP spid="271431" grpId="1" animBg="1"/>
      <p:bldP spid="271432" grpId="0"/>
      <p:bldP spid="271435" grpId="0"/>
      <p:bldP spid="271436" grpId="0"/>
      <p:bldP spid="271437" grpId="0"/>
      <p:bldP spid="271438" grpId="0" animBg="1"/>
      <p:bldP spid="2714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52" name="Group 20"/>
          <p:cNvGrpSpPr>
            <a:grpSpLocks/>
          </p:cNvGrpSpPr>
          <p:nvPr/>
        </p:nvGrpSpPr>
        <p:grpSpPr bwMode="auto">
          <a:xfrm>
            <a:off x="-1143000" y="519113"/>
            <a:ext cx="17316450" cy="6699250"/>
            <a:chOff x="-720" y="327"/>
            <a:chExt cx="10908" cy="4220"/>
          </a:xfrm>
        </p:grpSpPr>
        <p:grpSp>
          <p:nvGrpSpPr>
            <p:cNvPr id="274447" name="Group 15"/>
            <p:cNvGrpSpPr>
              <a:grpSpLocks/>
            </p:cNvGrpSpPr>
            <p:nvPr/>
          </p:nvGrpSpPr>
          <p:grpSpPr bwMode="auto">
            <a:xfrm>
              <a:off x="-720" y="327"/>
              <a:ext cx="7236" cy="2379"/>
              <a:chOff x="0" y="-159"/>
              <a:chExt cx="7236" cy="2379"/>
            </a:xfrm>
          </p:grpSpPr>
          <p:pic>
            <p:nvPicPr>
              <p:cNvPr id="27443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6" y="-159"/>
                <a:ext cx="6801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4438" name="Rectangle 6"/>
              <p:cNvSpPr>
                <a:spLocks noChangeArrowheads="1"/>
              </p:cNvSpPr>
              <p:nvPr/>
            </p:nvSpPr>
            <p:spPr bwMode="auto">
              <a:xfrm>
                <a:off x="0" y="1704"/>
                <a:ext cx="7236" cy="5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4449" name="Group 17"/>
            <p:cNvGrpSpPr>
              <a:grpSpLocks/>
            </p:cNvGrpSpPr>
            <p:nvPr/>
          </p:nvGrpSpPr>
          <p:grpSpPr bwMode="auto">
            <a:xfrm>
              <a:off x="324" y="401"/>
              <a:ext cx="7236" cy="3037"/>
              <a:chOff x="342" y="743"/>
              <a:chExt cx="7236" cy="3037"/>
            </a:xfrm>
          </p:grpSpPr>
          <p:pic>
            <p:nvPicPr>
              <p:cNvPr id="274444" name="Picture 1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5" y="743"/>
                <a:ext cx="6801" cy="2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4446" name="Rectangle 14"/>
              <p:cNvSpPr>
                <a:spLocks noChangeArrowheads="1"/>
              </p:cNvSpPr>
              <p:nvPr/>
            </p:nvSpPr>
            <p:spPr bwMode="auto">
              <a:xfrm>
                <a:off x="342" y="3264"/>
                <a:ext cx="7236" cy="5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4451" name="Group 19"/>
            <p:cNvGrpSpPr>
              <a:grpSpLocks/>
            </p:cNvGrpSpPr>
            <p:nvPr/>
          </p:nvGrpSpPr>
          <p:grpSpPr bwMode="auto">
            <a:xfrm>
              <a:off x="1620" y="1250"/>
              <a:ext cx="6984" cy="2728"/>
              <a:chOff x="0" y="3086"/>
              <a:chExt cx="6984" cy="2530"/>
            </a:xfrm>
          </p:grpSpPr>
          <p:pic>
            <p:nvPicPr>
              <p:cNvPr id="274437" name="Picture 5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086"/>
                <a:ext cx="6801" cy="2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4450" name="Rectangle 18"/>
              <p:cNvSpPr>
                <a:spLocks noChangeArrowheads="1"/>
              </p:cNvSpPr>
              <p:nvPr/>
            </p:nvSpPr>
            <p:spPr bwMode="auto">
              <a:xfrm>
                <a:off x="0" y="5184"/>
                <a:ext cx="6984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pic>
          <p:nvPicPr>
            <p:cNvPr id="274443" name="Picture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87" y="1600"/>
              <a:ext cx="6801" cy="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4454" name="Text Box 22"/>
          <p:cNvSpPr txBox="1">
            <a:spLocks noChangeArrowheads="1"/>
          </p:cNvSpPr>
          <p:nvPr/>
        </p:nvSpPr>
        <p:spPr bwMode="auto">
          <a:xfrm>
            <a:off x="3349625" y="1381125"/>
            <a:ext cx="1490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de-DE" sz="1600" b="0">
                <a:solidFill>
                  <a:schemeClr val="tx1"/>
                </a:solidFill>
              </a:rPr>
              <a:t>a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1010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55" name="Text Box 23"/>
          <p:cNvSpPr txBox="1">
            <a:spLocks noChangeArrowheads="1"/>
          </p:cNvSpPr>
          <p:nvPr/>
        </p:nvSpPr>
        <p:spPr bwMode="auto">
          <a:xfrm>
            <a:off x="4987925" y="1393825"/>
            <a:ext cx="1501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de-DE" sz="1600" b="0">
                <a:solidFill>
                  <a:schemeClr val="tx1"/>
                </a:solidFill>
              </a:rPr>
              <a:t>b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1020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56" name="Text Box 24"/>
          <p:cNvSpPr txBox="1">
            <a:spLocks noChangeArrowheads="1"/>
          </p:cNvSpPr>
          <p:nvPr/>
        </p:nvSpPr>
        <p:spPr bwMode="auto">
          <a:xfrm>
            <a:off x="6664325" y="1406525"/>
            <a:ext cx="1490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de-DE" sz="1600" b="0">
                <a:solidFill>
                  <a:schemeClr val="tx1"/>
                </a:solidFill>
              </a:rPr>
              <a:t>c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1025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3387725" y="1774825"/>
            <a:ext cx="138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J</a:t>
            </a:r>
            <a:r>
              <a:rPr lang="de-DE" sz="1600" b="0" dirty="0">
                <a:solidFill>
                  <a:schemeClr val="tx1"/>
                </a:solidFill>
              </a:rPr>
              <a:t>ab</a:t>
            </a:r>
            <a:r>
              <a:rPr lang="de-DE" sz="1600" b="0" dirty="0">
                <a:solidFill>
                  <a:schemeClr val="tx1"/>
                </a:solidFill>
                <a:latin typeface="Symbol" pitchFamily="18" charset="2"/>
              </a:rPr>
              <a:t> =  10  H</a:t>
            </a:r>
            <a:r>
              <a:rPr lang="de-DE" sz="1600" b="0" dirty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5038725" y="1762125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 b="0">
                <a:solidFill>
                  <a:schemeClr val="tx1"/>
                </a:solidFill>
              </a:rPr>
              <a:t>ac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15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59" name="Text Box 27"/>
          <p:cNvSpPr txBox="1">
            <a:spLocks noChangeArrowheads="1"/>
          </p:cNvSpPr>
          <p:nvPr/>
        </p:nvSpPr>
        <p:spPr bwMode="auto">
          <a:xfrm>
            <a:off x="6740525" y="1736725"/>
            <a:ext cx="138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 b="0">
                <a:solidFill>
                  <a:schemeClr val="tx1"/>
                </a:solidFill>
              </a:rPr>
              <a:t>bc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20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61" name="Text Box 29"/>
          <p:cNvSpPr txBox="1">
            <a:spLocks noChangeArrowheads="1"/>
          </p:cNvSpPr>
          <p:nvPr/>
        </p:nvSpPr>
        <p:spPr bwMode="auto">
          <a:xfrm>
            <a:off x="0" y="3635375"/>
            <a:ext cx="149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 b="0">
                <a:solidFill>
                  <a:schemeClr val="tx1"/>
                </a:solidFill>
              </a:rPr>
              <a:t>ab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-10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62" name="Text Box 30"/>
          <p:cNvSpPr txBox="1">
            <a:spLocks noChangeArrowheads="1"/>
          </p:cNvSpPr>
          <p:nvPr/>
        </p:nvSpPr>
        <p:spPr bwMode="auto">
          <a:xfrm>
            <a:off x="0" y="4725988"/>
            <a:ext cx="148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 b="0">
                <a:solidFill>
                  <a:schemeClr val="tx1"/>
                </a:solidFill>
              </a:rPr>
              <a:t>ac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-15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0" y="5729288"/>
            <a:ext cx="149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 b="0">
                <a:solidFill>
                  <a:schemeClr val="tx1"/>
                </a:solidFill>
              </a:rPr>
              <a:t>bc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-20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66" name="Rectangle 3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Sign of  Coupling Constants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390705" y="747227"/>
            <a:ext cx="50702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In the case of ABC  systems  signs of coupling constants matter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409755" y="1128227"/>
            <a:ext cx="10727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sign varied 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446" name="Picture 6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5137" y="419395"/>
            <a:ext cx="1080819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2447" name="Picture 6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5" y="592138"/>
            <a:ext cx="527526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2456" name="Text Box 72"/>
          <p:cNvSpPr txBox="1">
            <a:spLocks noChangeArrowheads="1"/>
          </p:cNvSpPr>
          <p:nvPr/>
        </p:nvSpPr>
        <p:spPr bwMode="auto">
          <a:xfrm>
            <a:off x="7662863" y="846138"/>
            <a:ext cx="8931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1600" dirty="0" smtClean="0">
                <a:solidFill>
                  <a:schemeClr val="tx1"/>
                </a:solidFill>
              </a:rPr>
              <a:t>15 lines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72457" name="Picture 73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72458" name="Rectangle 7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Forbidden Transitions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72462" name="Text Box 78"/>
          <p:cNvSpPr txBox="1">
            <a:spLocks noChangeArrowheads="1"/>
          </p:cNvSpPr>
          <p:nvPr/>
        </p:nvSpPr>
        <p:spPr bwMode="auto">
          <a:xfrm>
            <a:off x="292100" y="820738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ABC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517115" y="2799762"/>
            <a:ext cx="45719" cy="3518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0" y="2790188"/>
            <a:ext cx="320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E</a:t>
            </a:r>
            <a:endParaRPr lang="de-DE" sz="1600" baseline="-25000" dirty="0">
              <a:solidFill>
                <a:schemeClr val="tx1"/>
              </a:solidFill>
            </a:endParaRPr>
          </a:p>
        </p:txBody>
      </p:sp>
      <p:grpSp>
        <p:nvGrpSpPr>
          <p:cNvPr id="126" name="Gruppieren 125"/>
          <p:cNvGrpSpPr/>
          <p:nvPr/>
        </p:nvGrpSpPr>
        <p:grpSpPr>
          <a:xfrm>
            <a:off x="1748511" y="2896750"/>
            <a:ext cx="574196" cy="338554"/>
            <a:chOff x="3233969" y="2774201"/>
            <a:chExt cx="574196" cy="338554"/>
          </a:xfrm>
        </p:grpSpPr>
        <p:sp>
          <p:nvSpPr>
            <p:cNvPr id="92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3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741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aaa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27" name="Gruppieren 126"/>
          <p:cNvGrpSpPr/>
          <p:nvPr/>
        </p:nvGrpSpPr>
        <p:grpSpPr>
          <a:xfrm>
            <a:off x="626722" y="3830003"/>
            <a:ext cx="556563" cy="338554"/>
            <a:chOff x="3233969" y="2774201"/>
            <a:chExt cx="556563" cy="338554"/>
          </a:xfrm>
        </p:grpSpPr>
        <p:sp>
          <p:nvSpPr>
            <p:cNvPr id="128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56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baa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1767365" y="4009112"/>
            <a:ext cx="556563" cy="338554"/>
            <a:chOff x="3233969" y="2774201"/>
            <a:chExt cx="556563" cy="338554"/>
          </a:xfrm>
        </p:grpSpPr>
        <p:sp>
          <p:nvSpPr>
            <p:cNvPr id="131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56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aba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33" name="Gruppieren 132"/>
          <p:cNvGrpSpPr/>
          <p:nvPr/>
        </p:nvGrpSpPr>
        <p:grpSpPr>
          <a:xfrm>
            <a:off x="2964570" y="4150515"/>
            <a:ext cx="556563" cy="338554"/>
            <a:chOff x="3233969" y="2774201"/>
            <a:chExt cx="556563" cy="338554"/>
          </a:xfrm>
        </p:grpSpPr>
        <p:sp>
          <p:nvSpPr>
            <p:cNvPr id="134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56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aab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36" name="Gruppieren 135"/>
          <p:cNvGrpSpPr/>
          <p:nvPr/>
        </p:nvGrpSpPr>
        <p:grpSpPr>
          <a:xfrm>
            <a:off x="598442" y="4914086"/>
            <a:ext cx="538930" cy="338554"/>
            <a:chOff x="3233969" y="2774201"/>
            <a:chExt cx="538930" cy="338554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389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abb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>
            <a:off x="1739085" y="5093195"/>
            <a:ext cx="538930" cy="338554"/>
            <a:chOff x="3233969" y="2774201"/>
            <a:chExt cx="538930" cy="338554"/>
          </a:xfrm>
        </p:grpSpPr>
        <p:sp>
          <p:nvSpPr>
            <p:cNvPr id="140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389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bab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42" name="Gruppieren 141"/>
          <p:cNvGrpSpPr/>
          <p:nvPr/>
        </p:nvGrpSpPr>
        <p:grpSpPr>
          <a:xfrm>
            <a:off x="2936290" y="5234598"/>
            <a:ext cx="538930" cy="338554"/>
            <a:chOff x="3233969" y="2774201"/>
            <a:chExt cx="538930" cy="338554"/>
          </a:xfrm>
        </p:grpSpPr>
        <p:sp>
          <p:nvSpPr>
            <p:cNvPr id="143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389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bba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45" name="Gruppieren 144"/>
          <p:cNvGrpSpPr/>
          <p:nvPr/>
        </p:nvGrpSpPr>
        <p:grpSpPr>
          <a:xfrm>
            <a:off x="1786219" y="6365814"/>
            <a:ext cx="521297" cy="338554"/>
            <a:chOff x="3233969" y="2774201"/>
            <a:chExt cx="521297" cy="338554"/>
          </a:xfrm>
        </p:grpSpPr>
        <p:sp>
          <p:nvSpPr>
            <p:cNvPr id="146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212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bbb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148" name="Text Box 6"/>
          <p:cNvSpPr txBox="1">
            <a:spLocks noChangeArrowheads="1"/>
          </p:cNvSpPr>
          <p:nvPr/>
        </p:nvSpPr>
        <p:spPr bwMode="auto">
          <a:xfrm>
            <a:off x="3795025" y="2922163"/>
            <a:ext cx="1053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m</a:t>
            </a:r>
            <a:r>
              <a:rPr lang="de-DE" sz="1600" baseline="-25000" dirty="0" err="1" smtClean="0">
                <a:solidFill>
                  <a:schemeClr val="tx1"/>
                </a:solidFill>
              </a:rPr>
              <a:t>z</a:t>
            </a:r>
            <a:r>
              <a:rPr lang="de-DE" sz="1600" dirty="0" smtClean="0">
                <a:solidFill>
                  <a:schemeClr val="tx1"/>
                </a:solidFill>
              </a:rPr>
              <a:t>  = 3/2  </a:t>
            </a:r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3785598" y="4043953"/>
            <a:ext cx="1053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m</a:t>
            </a:r>
            <a:r>
              <a:rPr lang="de-DE" sz="1600" baseline="-25000" dirty="0" err="1" smtClean="0">
                <a:solidFill>
                  <a:schemeClr val="tx1"/>
                </a:solidFill>
              </a:rPr>
              <a:t>z</a:t>
            </a:r>
            <a:r>
              <a:rPr lang="de-DE" sz="1600" dirty="0" smtClean="0">
                <a:solidFill>
                  <a:schemeClr val="tx1"/>
                </a:solidFill>
              </a:rPr>
              <a:t>  = 1/2  </a:t>
            </a:r>
          </a:p>
        </p:txBody>
      </p:sp>
      <p:sp>
        <p:nvSpPr>
          <p:cNvPr id="150" name="Text Box 6"/>
          <p:cNvSpPr txBox="1">
            <a:spLocks noChangeArrowheads="1"/>
          </p:cNvSpPr>
          <p:nvPr/>
        </p:nvSpPr>
        <p:spPr bwMode="auto">
          <a:xfrm>
            <a:off x="3832732" y="5241157"/>
            <a:ext cx="1122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m</a:t>
            </a:r>
            <a:r>
              <a:rPr lang="de-DE" sz="1600" baseline="-25000" dirty="0" err="1" smtClean="0">
                <a:solidFill>
                  <a:schemeClr val="tx1"/>
                </a:solidFill>
              </a:rPr>
              <a:t>z</a:t>
            </a:r>
            <a:r>
              <a:rPr lang="de-DE" sz="1600" dirty="0" smtClean="0">
                <a:solidFill>
                  <a:schemeClr val="tx1"/>
                </a:solidFill>
              </a:rPr>
              <a:t>  = -1/2  </a:t>
            </a:r>
          </a:p>
        </p:txBody>
      </p:sp>
      <p:sp>
        <p:nvSpPr>
          <p:cNvPr id="151" name="Text Box 6"/>
          <p:cNvSpPr txBox="1">
            <a:spLocks noChangeArrowheads="1"/>
          </p:cNvSpPr>
          <p:nvPr/>
        </p:nvSpPr>
        <p:spPr bwMode="auto">
          <a:xfrm>
            <a:off x="3901978" y="6335009"/>
            <a:ext cx="1122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m</a:t>
            </a:r>
            <a:r>
              <a:rPr lang="de-DE" sz="1600" baseline="-25000" dirty="0" err="1" smtClean="0">
                <a:solidFill>
                  <a:schemeClr val="tx1"/>
                </a:solidFill>
              </a:rPr>
              <a:t>z</a:t>
            </a:r>
            <a:r>
              <a:rPr lang="de-DE" sz="1600" dirty="0" smtClean="0">
                <a:solidFill>
                  <a:schemeClr val="tx1"/>
                </a:solidFill>
              </a:rPr>
              <a:t>  = -3/2  </a:t>
            </a:r>
          </a:p>
        </p:txBody>
      </p:sp>
      <p:cxnSp>
        <p:nvCxnSpPr>
          <p:cNvPr id="155" name="Gerade Verbindung mit Pfeil 154"/>
          <p:cNvCxnSpPr/>
          <p:nvPr/>
        </p:nvCxnSpPr>
        <p:spPr bwMode="auto">
          <a:xfrm rot="16200000" flipV="1">
            <a:off x="1724371" y="3634032"/>
            <a:ext cx="678729" cy="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56" name="Gerade Verbindung mit Pfeil 155"/>
          <p:cNvCxnSpPr/>
          <p:nvPr/>
        </p:nvCxnSpPr>
        <p:spPr bwMode="auto">
          <a:xfrm rot="5400000" flipH="1" flipV="1">
            <a:off x="1146002" y="3058385"/>
            <a:ext cx="530621" cy="1012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58" name="Gerade Verbindung mit Pfeil 157"/>
          <p:cNvCxnSpPr/>
          <p:nvPr/>
        </p:nvCxnSpPr>
        <p:spPr bwMode="auto">
          <a:xfrm rot="10800000">
            <a:off x="2181569" y="3308808"/>
            <a:ext cx="1065232" cy="904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3" name="Gerade Verbindung mit Pfeil 162"/>
          <p:cNvCxnSpPr/>
          <p:nvPr/>
        </p:nvCxnSpPr>
        <p:spPr bwMode="auto">
          <a:xfrm rot="5400000" flipH="1" flipV="1">
            <a:off x="1193136" y="4161321"/>
            <a:ext cx="530621" cy="1012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4" name="Gerade Verbindung mit Pfeil 163"/>
          <p:cNvCxnSpPr/>
          <p:nvPr/>
        </p:nvCxnSpPr>
        <p:spPr bwMode="auto">
          <a:xfrm rot="10800000">
            <a:off x="2115581" y="4392891"/>
            <a:ext cx="1065232" cy="904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5" name="Gerade Verbindung mit Pfeil 164"/>
          <p:cNvCxnSpPr/>
          <p:nvPr/>
        </p:nvCxnSpPr>
        <p:spPr bwMode="auto">
          <a:xfrm rot="10800000">
            <a:off x="993791" y="4213781"/>
            <a:ext cx="1065232" cy="904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6" name="Gerade Verbindung mit Pfeil 165"/>
          <p:cNvCxnSpPr/>
          <p:nvPr/>
        </p:nvCxnSpPr>
        <p:spPr bwMode="auto">
          <a:xfrm rot="10800000">
            <a:off x="1201182" y="4242063"/>
            <a:ext cx="1885361" cy="1046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8" name="Gerade Verbindung mit Pfeil 167"/>
          <p:cNvCxnSpPr/>
          <p:nvPr/>
        </p:nvCxnSpPr>
        <p:spPr bwMode="auto">
          <a:xfrm rot="5400000" flipH="1" flipV="1">
            <a:off x="2305499" y="4349857"/>
            <a:ext cx="530621" cy="1012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9" name="Gerade Verbindung mit Pfeil 168"/>
          <p:cNvCxnSpPr/>
          <p:nvPr/>
        </p:nvCxnSpPr>
        <p:spPr bwMode="auto">
          <a:xfrm rot="5400000" flipH="1" flipV="1">
            <a:off x="1726056" y="3629013"/>
            <a:ext cx="426925" cy="2143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1" name="Gerade Verbindung mit Pfeil 170"/>
          <p:cNvCxnSpPr/>
          <p:nvPr/>
        </p:nvCxnSpPr>
        <p:spPr bwMode="auto">
          <a:xfrm rot="16200000" flipV="1">
            <a:off x="1686665" y="5905893"/>
            <a:ext cx="678728" cy="9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2" name="Gerade Verbindung mit Pfeil 171"/>
          <p:cNvCxnSpPr/>
          <p:nvPr/>
        </p:nvCxnSpPr>
        <p:spPr bwMode="auto">
          <a:xfrm rot="10800000">
            <a:off x="880670" y="5326145"/>
            <a:ext cx="1018099" cy="9238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3" name="Gerade Verbindung mit Pfeil 172"/>
          <p:cNvCxnSpPr/>
          <p:nvPr/>
        </p:nvCxnSpPr>
        <p:spPr bwMode="auto">
          <a:xfrm flipV="1">
            <a:off x="2190996" y="5637229"/>
            <a:ext cx="942680" cy="650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86" name="Gerade Verbindung mit Pfeil 185"/>
          <p:cNvCxnSpPr/>
          <p:nvPr/>
        </p:nvCxnSpPr>
        <p:spPr bwMode="auto">
          <a:xfrm rot="16200000" flipV="1">
            <a:off x="508314" y="4548432"/>
            <a:ext cx="678729" cy="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87" name="Gerade Verbindung mit Pfeil 186"/>
          <p:cNvCxnSpPr/>
          <p:nvPr/>
        </p:nvCxnSpPr>
        <p:spPr bwMode="auto">
          <a:xfrm rot="16200000" flipV="1">
            <a:off x="1724371" y="4784102"/>
            <a:ext cx="678729" cy="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88" name="Gerade Verbindung mit Pfeil 187"/>
          <p:cNvCxnSpPr/>
          <p:nvPr/>
        </p:nvCxnSpPr>
        <p:spPr bwMode="auto">
          <a:xfrm rot="16200000" flipV="1">
            <a:off x="2931002" y="4934931"/>
            <a:ext cx="678729" cy="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9" name="Text Box 78"/>
          <p:cNvSpPr txBox="1">
            <a:spLocks noChangeArrowheads="1"/>
          </p:cNvSpPr>
          <p:nvPr/>
        </p:nvSpPr>
        <p:spPr bwMode="auto">
          <a:xfrm>
            <a:off x="6749460" y="5430444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ABC</a:t>
            </a:r>
          </a:p>
        </p:txBody>
      </p:sp>
      <p:sp>
        <p:nvSpPr>
          <p:cNvPr id="190" name="Text Box 78"/>
          <p:cNvSpPr txBox="1">
            <a:spLocks noChangeArrowheads="1"/>
          </p:cNvSpPr>
          <p:nvPr/>
        </p:nvSpPr>
        <p:spPr bwMode="auto">
          <a:xfrm>
            <a:off x="6815447" y="3196292"/>
            <a:ext cx="6735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</a:rPr>
              <a:t>AMX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191" name="Rechteck 190"/>
          <p:cNvSpPr/>
          <p:nvPr/>
        </p:nvSpPr>
        <p:spPr>
          <a:xfrm>
            <a:off x="4826525" y="3578143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W</a:t>
            </a:r>
            <a:r>
              <a:rPr lang="de-DE" sz="1600" baseline="-250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600" baseline="-25000" dirty="0" err="1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600" baseline="-250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FF3300"/>
                </a:solidFill>
                <a:latin typeface="Symbol" pitchFamily="18" charset="2"/>
              </a:rPr>
              <a:t>  , </a:t>
            </a:r>
            <a:r>
              <a:rPr lang="de-DE" sz="1600" baseline="-250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baseline="-250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= &lt;</a:t>
            </a:r>
            <a:r>
              <a:rPr lang="de-DE" sz="16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| </a:t>
            </a:r>
            <a:r>
              <a:rPr lang="de-DE" sz="1600" dirty="0" smtClean="0">
                <a:solidFill>
                  <a:srgbClr val="0070C0"/>
                </a:solidFill>
              </a:rPr>
              <a:t>S </a:t>
            </a:r>
            <a:r>
              <a:rPr lang="de-DE" sz="1600" baseline="-25000" dirty="0" smtClean="0">
                <a:solidFill>
                  <a:srgbClr val="0070C0"/>
                </a:solidFill>
              </a:rPr>
              <a:t>x  </a:t>
            </a:r>
            <a:r>
              <a:rPr lang="de-DE" sz="1600" dirty="0" smtClean="0">
                <a:solidFill>
                  <a:schemeClr val="tx1"/>
                </a:solidFill>
              </a:rPr>
              <a:t>|</a:t>
            </a:r>
            <a:r>
              <a:rPr lang="de-DE" sz="16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&gt;  =  0 </a:t>
            </a:r>
            <a:endParaRPr lang="de-DE" sz="1600" dirty="0"/>
          </a:p>
        </p:txBody>
      </p:sp>
      <p:sp>
        <p:nvSpPr>
          <p:cNvPr id="192" name="Rechteck 191"/>
          <p:cNvSpPr/>
          <p:nvPr/>
        </p:nvSpPr>
        <p:spPr>
          <a:xfrm>
            <a:off x="4685123" y="4219165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schemeClr val="tx1"/>
                </a:solidFill>
              </a:rPr>
              <a:t>W</a:t>
            </a:r>
            <a:r>
              <a:rPr lang="de-DE" sz="1600" baseline="-250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600" baseline="-25000" dirty="0" err="1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600" baseline="-250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FF3300"/>
                </a:solidFill>
                <a:latin typeface="Symbol" pitchFamily="18" charset="2"/>
              </a:rPr>
              <a:t>  , </a:t>
            </a:r>
            <a:r>
              <a:rPr lang="de-DE" sz="1600" baseline="-250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baseline="-250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= &lt;</a:t>
            </a:r>
            <a:r>
              <a:rPr lang="de-DE" sz="1600" dirty="0" err="1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| </a:t>
            </a:r>
            <a:r>
              <a:rPr lang="de-DE" sz="1600" dirty="0" smtClean="0">
                <a:solidFill>
                  <a:srgbClr val="FF0000"/>
                </a:solidFill>
              </a:rPr>
              <a:t>I </a:t>
            </a:r>
            <a:r>
              <a:rPr lang="de-DE" sz="1600" baseline="-25000" dirty="0" smtClean="0">
                <a:solidFill>
                  <a:srgbClr val="FF0000"/>
                </a:solidFill>
              </a:rPr>
              <a:t>x </a:t>
            </a:r>
            <a:r>
              <a:rPr lang="de-DE" sz="1600" dirty="0" smtClean="0">
                <a:solidFill>
                  <a:schemeClr val="tx1"/>
                </a:solidFill>
              </a:rPr>
              <a:t>|</a:t>
            </a:r>
            <a:r>
              <a:rPr lang="de-DE" sz="16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&gt;</a:t>
            </a:r>
            <a:r>
              <a:rPr lang="de-DE" sz="1600" dirty="0" smtClean="0">
                <a:solidFill>
                  <a:srgbClr val="000000"/>
                </a:solidFill>
              </a:rPr>
              <a:t>=  0 </a:t>
            </a:r>
            <a:endParaRPr lang="de-DE" sz="1600" dirty="0" smtClean="0"/>
          </a:p>
        </p:txBody>
      </p:sp>
      <p:sp>
        <p:nvSpPr>
          <p:cNvPr id="193" name="Rechteck 192"/>
          <p:cNvSpPr/>
          <p:nvPr/>
        </p:nvSpPr>
        <p:spPr>
          <a:xfrm>
            <a:off x="6127424" y="2776864"/>
            <a:ext cx="2300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W=   </a:t>
            </a:r>
            <a:r>
              <a:rPr lang="de-DE" sz="1600" dirty="0" smtClean="0">
                <a:solidFill>
                  <a:srgbClr val="FF0000"/>
                </a:solidFill>
              </a:rPr>
              <a:t>I </a:t>
            </a:r>
            <a:r>
              <a:rPr lang="de-DE" sz="1600" baseline="-25000" dirty="0" smtClean="0">
                <a:solidFill>
                  <a:srgbClr val="FF0000"/>
                </a:solidFill>
              </a:rPr>
              <a:t>x    </a:t>
            </a:r>
            <a:r>
              <a:rPr lang="de-DE" sz="1600" dirty="0" smtClean="0">
                <a:solidFill>
                  <a:schemeClr val="tx1"/>
                </a:solidFill>
              </a:rPr>
              <a:t>+</a:t>
            </a:r>
            <a:r>
              <a:rPr lang="de-DE" sz="1600" dirty="0" smtClean="0">
                <a:solidFill>
                  <a:srgbClr val="00B050"/>
                </a:solidFill>
              </a:rPr>
              <a:t>M </a:t>
            </a:r>
            <a:r>
              <a:rPr lang="de-DE" sz="1600" baseline="-25000" dirty="0" smtClean="0">
                <a:solidFill>
                  <a:srgbClr val="00B050"/>
                </a:solidFill>
              </a:rPr>
              <a:t>x  </a:t>
            </a:r>
            <a:r>
              <a:rPr lang="de-DE" sz="1600" dirty="0" smtClean="0">
                <a:solidFill>
                  <a:schemeClr val="tx1"/>
                </a:solidFill>
              </a:rPr>
              <a:t>+</a:t>
            </a:r>
            <a:r>
              <a:rPr lang="de-DE" sz="1600" dirty="0" smtClean="0">
                <a:solidFill>
                  <a:srgbClr val="0070C0"/>
                </a:solidFill>
              </a:rPr>
              <a:t>S </a:t>
            </a:r>
            <a:r>
              <a:rPr lang="de-DE" sz="1600" baseline="-25000" dirty="0" smtClean="0">
                <a:solidFill>
                  <a:srgbClr val="0070C0"/>
                </a:solidFill>
              </a:rPr>
              <a:t>x  </a:t>
            </a:r>
            <a:endParaRPr lang="de-DE" sz="1600" dirty="0"/>
          </a:p>
        </p:txBody>
      </p:sp>
      <p:sp>
        <p:nvSpPr>
          <p:cNvPr id="59" name="Rechteck 58"/>
          <p:cNvSpPr/>
          <p:nvPr/>
        </p:nvSpPr>
        <p:spPr>
          <a:xfrm>
            <a:off x="4826525" y="6074017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schemeClr val="tx1"/>
                </a:solidFill>
              </a:rPr>
              <a:t>W</a:t>
            </a:r>
            <a:r>
              <a:rPr lang="de-DE" sz="1600" baseline="-25000" dirty="0" err="1" smtClean="0">
                <a:solidFill>
                  <a:schemeClr val="tx1"/>
                </a:solidFill>
                <a:latin typeface="+mj-lt"/>
              </a:rPr>
              <a:t>i,k</a:t>
            </a:r>
            <a:r>
              <a:rPr lang="de-DE" sz="1600" dirty="0" smtClean="0">
                <a:solidFill>
                  <a:schemeClr val="tx1"/>
                </a:solidFill>
              </a:rPr>
              <a:t>= &lt;</a:t>
            </a:r>
            <a:r>
              <a:rPr lang="de-DE" sz="1600" dirty="0" smtClean="0">
                <a:solidFill>
                  <a:schemeClr val="tx1"/>
                </a:solidFill>
                <a:latin typeface="Symbol"/>
              </a:rPr>
              <a:t>F</a:t>
            </a:r>
            <a:r>
              <a:rPr lang="de-DE" sz="1600" baseline="-25000" dirty="0" smtClean="0">
                <a:solidFill>
                  <a:schemeClr val="tx1"/>
                </a:solidFill>
              </a:rPr>
              <a:t>i</a:t>
            </a:r>
            <a:r>
              <a:rPr lang="de-DE" sz="1600" dirty="0" smtClean="0">
                <a:solidFill>
                  <a:schemeClr val="tx1"/>
                </a:solidFill>
              </a:rPr>
              <a:t>| </a:t>
            </a:r>
            <a:r>
              <a:rPr lang="de-DE" sz="1600" dirty="0" smtClean="0">
                <a:solidFill>
                  <a:srgbClr val="FF0000"/>
                </a:solidFill>
              </a:rPr>
              <a:t>I </a:t>
            </a:r>
            <a:r>
              <a:rPr lang="de-DE" sz="1600" baseline="-25000" dirty="0" smtClean="0">
                <a:solidFill>
                  <a:srgbClr val="FF0000"/>
                </a:solidFill>
              </a:rPr>
              <a:t>x  </a:t>
            </a:r>
            <a:r>
              <a:rPr lang="de-DE" sz="1600" dirty="0" smtClean="0">
                <a:solidFill>
                  <a:schemeClr val="tx1"/>
                </a:solidFill>
              </a:rPr>
              <a:t>+</a:t>
            </a:r>
            <a:r>
              <a:rPr lang="de-DE" sz="1600" dirty="0" smtClean="0">
                <a:solidFill>
                  <a:srgbClr val="00B050"/>
                </a:solidFill>
              </a:rPr>
              <a:t>M </a:t>
            </a:r>
            <a:r>
              <a:rPr lang="de-DE" sz="1600" baseline="-25000" dirty="0" smtClean="0">
                <a:solidFill>
                  <a:srgbClr val="00B050"/>
                </a:solidFill>
              </a:rPr>
              <a:t>x</a:t>
            </a:r>
            <a:r>
              <a:rPr lang="de-DE" sz="1600" dirty="0" smtClean="0">
                <a:solidFill>
                  <a:schemeClr val="tx1"/>
                </a:solidFill>
              </a:rPr>
              <a:t>+</a:t>
            </a:r>
            <a:r>
              <a:rPr lang="de-DE" sz="1600" dirty="0" smtClean="0">
                <a:solidFill>
                  <a:srgbClr val="0070C0"/>
                </a:solidFill>
              </a:rPr>
              <a:t>S </a:t>
            </a:r>
            <a:r>
              <a:rPr lang="de-DE" sz="1600" baseline="-25000" dirty="0" smtClean="0">
                <a:solidFill>
                  <a:srgbClr val="0070C0"/>
                </a:solidFill>
              </a:rPr>
              <a:t>x </a:t>
            </a:r>
            <a:r>
              <a:rPr lang="de-DE" sz="1600" dirty="0" smtClean="0">
                <a:solidFill>
                  <a:schemeClr val="tx1"/>
                </a:solidFill>
              </a:rPr>
              <a:t>|  </a:t>
            </a:r>
            <a:r>
              <a:rPr lang="de-DE" sz="1600" dirty="0" smtClean="0">
                <a:solidFill>
                  <a:schemeClr val="tx1"/>
                </a:solidFill>
                <a:latin typeface="Symbol"/>
              </a:rPr>
              <a:t>F</a:t>
            </a:r>
            <a:r>
              <a:rPr lang="de-DE" sz="1600" baseline="-25000" dirty="0" smtClean="0">
                <a:solidFill>
                  <a:schemeClr val="tx1"/>
                </a:solidFill>
              </a:rPr>
              <a:t>k</a:t>
            </a:r>
            <a:r>
              <a:rPr lang="de-DE" sz="1600" dirty="0" smtClean="0">
                <a:solidFill>
                  <a:schemeClr val="tx1"/>
                </a:solidFill>
              </a:rPr>
              <a:t>&gt;</a:t>
            </a:r>
            <a:r>
              <a:rPr lang="de-DE" sz="1600" baseline="30000" dirty="0" smtClean="0">
                <a:solidFill>
                  <a:schemeClr val="tx1"/>
                </a:solidFill>
              </a:rPr>
              <a:t> 2 </a:t>
            </a:r>
            <a:r>
              <a:rPr lang="de-DE" sz="1600" dirty="0" smtClean="0">
                <a:solidFill>
                  <a:srgbClr val="000000"/>
                </a:solidFill>
              </a:rPr>
              <a:t>=  0 </a:t>
            </a:r>
            <a:endParaRPr lang="de-DE" sz="1600" dirty="0" smtClean="0"/>
          </a:p>
        </p:txBody>
      </p:sp>
      <p:cxnSp>
        <p:nvCxnSpPr>
          <p:cNvPr id="61" name="Gerade Verbindung 60"/>
          <p:cNvCxnSpPr/>
          <p:nvPr/>
        </p:nvCxnSpPr>
        <p:spPr bwMode="auto">
          <a:xfrm rot="16200000" flipH="1">
            <a:off x="8020565" y="6273596"/>
            <a:ext cx="219566" cy="9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 rot="16200000" flipH="1">
            <a:off x="7810107" y="3728299"/>
            <a:ext cx="188537" cy="94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hteck 62"/>
          <p:cNvSpPr/>
          <p:nvPr/>
        </p:nvSpPr>
        <p:spPr>
          <a:xfrm>
            <a:off x="4685123" y="4586811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schemeClr val="tx1"/>
                </a:solidFill>
              </a:rPr>
              <a:t>W</a:t>
            </a:r>
            <a:r>
              <a:rPr lang="de-DE" sz="1600" baseline="-250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600" baseline="-25000" dirty="0" err="1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600" baseline="-250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FF3300"/>
                </a:solidFill>
                <a:latin typeface="Symbol" pitchFamily="18" charset="2"/>
              </a:rPr>
              <a:t>  , </a:t>
            </a:r>
            <a:r>
              <a:rPr lang="de-DE" sz="1600" baseline="-250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baseline="-250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= &lt;</a:t>
            </a:r>
            <a:r>
              <a:rPr lang="de-DE" sz="1600" dirty="0" err="1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|</a:t>
            </a:r>
            <a:r>
              <a:rPr lang="de-DE" sz="1600" dirty="0" smtClean="0">
                <a:solidFill>
                  <a:srgbClr val="00B050"/>
                </a:solidFill>
              </a:rPr>
              <a:t>M </a:t>
            </a:r>
            <a:r>
              <a:rPr lang="de-DE" sz="1600" baseline="-25000" dirty="0" smtClean="0">
                <a:solidFill>
                  <a:srgbClr val="00B050"/>
                </a:solidFill>
              </a:rPr>
              <a:t>x</a:t>
            </a:r>
            <a:r>
              <a:rPr lang="de-DE" sz="1600" dirty="0" smtClean="0">
                <a:solidFill>
                  <a:schemeClr val="tx1"/>
                </a:solidFill>
              </a:rPr>
              <a:t>|</a:t>
            </a:r>
            <a:r>
              <a:rPr lang="de-DE" sz="16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&gt;</a:t>
            </a:r>
            <a:r>
              <a:rPr lang="de-DE" sz="1600" dirty="0" smtClean="0">
                <a:solidFill>
                  <a:srgbClr val="000000"/>
                </a:solidFill>
              </a:rPr>
              <a:t>=  0 </a:t>
            </a:r>
            <a:endParaRPr lang="de-DE" sz="1600" dirty="0" smtClean="0"/>
          </a:p>
        </p:txBody>
      </p:sp>
      <p:sp>
        <p:nvSpPr>
          <p:cNvPr id="64" name="Rechteck 63"/>
          <p:cNvSpPr/>
          <p:nvPr/>
        </p:nvSpPr>
        <p:spPr>
          <a:xfrm>
            <a:off x="4675696" y="4916749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schemeClr val="tx1"/>
                </a:solidFill>
              </a:rPr>
              <a:t>W</a:t>
            </a:r>
            <a:r>
              <a:rPr lang="de-DE" sz="1600" baseline="-250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600" baseline="-25000" dirty="0" err="1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600" baseline="-250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FF3300"/>
                </a:solidFill>
                <a:latin typeface="Symbol" pitchFamily="18" charset="2"/>
              </a:rPr>
              <a:t>  , </a:t>
            </a:r>
            <a:r>
              <a:rPr lang="de-DE" sz="1600" baseline="-250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baseline="-250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= &lt;</a:t>
            </a:r>
            <a:r>
              <a:rPr lang="de-DE" sz="1600" dirty="0" err="1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| </a:t>
            </a:r>
            <a:r>
              <a:rPr lang="de-DE" sz="1600" dirty="0" smtClean="0">
                <a:solidFill>
                  <a:srgbClr val="0070C0"/>
                </a:solidFill>
              </a:rPr>
              <a:t>S </a:t>
            </a:r>
            <a:r>
              <a:rPr lang="de-DE" sz="1600" baseline="-25000" dirty="0" smtClean="0">
                <a:solidFill>
                  <a:srgbClr val="0070C0"/>
                </a:solidFill>
              </a:rPr>
              <a:t>x </a:t>
            </a:r>
            <a:r>
              <a:rPr lang="de-DE" sz="1600" dirty="0" smtClean="0">
                <a:solidFill>
                  <a:schemeClr val="tx1"/>
                </a:solidFill>
              </a:rPr>
              <a:t>|</a:t>
            </a:r>
            <a:r>
              <a:rPr lang="de-DE" sz="16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&gt;</a:t>
            </a:r>
            <a:r>
              <a:rPr lang="de-DE" sz="1600" dirty="0" smtClean="0">
                <a:solidFill>
                  <a:srgbClr val="000000"/>
                </a:solidFill>
              </a:rPr>
              <a:t>=  0 </a:t>
            </a:r>
            <a:endParaRPr lang="de-DE" sz="1600" dirty="0" smtClean="0"/>
          </a:p>
        </p:txBody>
      </p:sp>
      <p:sp>
        <p:nvSpPr>
          <p:cNvPr id="65" name="Rechteck 64"/>
          <p:cNvSpPr/>
          <p:nvPr/>
        </p:nvSpPr>
        <p:spPr>
          <a:xfrm>
            <a:off x="4826525" y="5706423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schemeClr val="tx1"/>
                </a:solidFill>
                <a:latin typeface="Symbol"/>
              </a:rPr>
              <a:t>F</a:t>
            </a:r>
            <a:r>
              <a:rPr lang="de-DE" sz="1600" baseline="-25000" dirty="0" smtClean="0">
                <a:solidFill>
                  <a:schemeClr val="tx1"/>
                </a:solidFill>
                <a:latin typeface="+mj-lt"/>
              </a:rPr>
              <a:t>i </a:t>
            </a:r>
            <a:r>
              <a:rPr lang="de-DE" sz="1600" dirty="0" smtClean="0">
                <a:solidFill>
                  <a:schemeClr val="tx1"/>
                </a:solidFill>
              </a:rPr>
              <a:t>= ci1 </a:t>
            </a:r>
            <a:r>
              <a:rPr lang="de-DE" sz="1600" dirty="0" err="1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+ ci2  </a:t>
            </a:r>
            <a:r>
              <a:rPr lang="de-DE" sz="16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+ ci3  </a:t>
            </a:r>
            <a:r>
              <a:rPr lang="de-DE" sz="16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endParaRPr 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  <p:bldP spid="192" grpId="0"/>
      <p:bldP spid="193" grpId="0"/>
      <p:bldP spid="59" grpId="0"/>
      <p:bldP spid="63" grpId="0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88" name="Rectangle 6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Äquivalente Protonen</a:t>
            </a:r>
          </a:p>
        </p:txBody>
      </p:sp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71146" y="1384788"/>
            <a:ext cx="9278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-</a:t>
            </a:r>
            <a:r>
              <a:rPr lang="en-GB" sz="1400" dirty="0" smtClean="0">
                <a:solidFill>
                  <a:schemeClr val="tx1"/>
                </a:solidFill>
              </a:rPr>
              <a:t>  Magnetically equivalent   :   equal shifts , equal coupling constants  </a:t>
            </a:r>
            <a:r>
              <a:rPr lang="en-GB" sz="1400" dirty="0" smtClean="0">
                <a:solidFill>
                  <a:srgbClr val="FF0000"/>
                </a:solidFill>
              </a:rPr>
              <a:t>and equal (same) coupling partners (network)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36460" y="940448"/>
            <a:ext cx="7798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- </a:t>
            </a:r>
            <a:r>
              <a:rPr lang="en-GB" sz="1400" dirty="0" smtClean="0">
                <a:solidFill>
                  <a:schemeClr val="tx1"/>
                </a:solidFill>
              </a:rPr>
              <a:t>Chemically equivalent      :  equal shifts , equal couplings constants,  </a:t>
            </a:r>
            <a:r>
              <a:rPr lang="en-GB" sz="1400" dirty="0" smtClean="0">
                <a:solidFill>
                  <a:srgbClr val="FF0000"/>
                </a:solidFill>
              </a:rPr>
              <a:t>to distinct coupling partners 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85750" y="1731412"/>
            <a:ext cx="16529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e.g. Methyl groups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085975" y="1731412"/>
            <a:ext cx="1532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( rotating freely </a:t>
            </a:r>
            <a:r>
              <a:rPr lang="de-DE" sz="1400" dirty="0" smtClean="0">
                <a:solidFill>
                  <a:schemeClr val="accent1"/>
                </a:solidFill>
              </a:rPr>
              <a:t>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229766" y="2275568"/>
            <a:ext cx="55530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Magnetically equivalent protons  cause  triplet and quartet splitting 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29766" y="2634343"/>
            <a:ext cx="1750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Equivalent</a:t>
            </a:r>
            <a:r>
              <a:rPr lang="de-DE" sz="1400" dirty="0" smtClean="0">
                <a:solidFill>
                  <a:schemeClr val="tx1"/>
                </a:solidFill>
              </a:rPr>
              <a:t>  Protons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229766" y="3068638"/>
            <a:ext cx="21498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higher order spin systems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76138" name="Group 10"/>
          <p:cNvGrpSpPr>
            <a:grpSpLocks/>
          </p:cNvGrpSpPr>
          <p:nvPr/>
        </p:nvGrpSpPr>
        <p:grpSpPr bwMode="auto">
          <a:xfrm>
            <a:off x="2546350" y="5005388"/>
            <a:ext cx="1665288" cy="1169987"/>
            <a:chOff x="1604" y="2784"/>
            <a:chExt cx="1049" cy="737"/>
          </a:xfrm>
        </p:grpSpPr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 flipH="1">
              <a:off x="1604" y="2784"/>
              <a:ext cx="511" cy="7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6140" name="Line 12"/>
            <p:cNvSpPr>
              <a:spLocks noChangeShapeType="1"/>
            </p:cNvSpPr>
            <p:nvPr/>
          </p:nvSpPr>
          <p:spPr bwMode="auto">
            <a:xfrm>
              <a:off x="2115" y="2784"/>
              <a:ext cx="538" cy="7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6141" name="Group 13"/>
          <p:cNvGrpSpPr>
            <a:grpSpLocks/>
          </p:cNvGrpSpPr>
          <p:nvPr/>
        </p:nvGrpSpPr>
        <p:grpSpPr bwMode="auto">
          <a:xfrm>
            <a:off x="5292725" y="4284663"/>
            <a:ext cx="765175" cy="1890712"/>
            <a:chOff x="3334" y="2330"/>
            <a:chExt cx="482" cy="1191"/>
          </a:xfrm>
        </p:grpSpPr>
        <p:sp>
          <p:nvSpPr>
            <p:cNvPr id="176142" name="Line 14"/>
            <p:cNvSpPr>
              <a:spLocks noChangeShapeType="1"/>
            </p:cNvSpPr>
            <p:nvPr/>
          </p:nvSpPr>
          <p:spPr bwMode="auto">
            <a:xfrm flipH="1">
              <a:off x="3334" y="2330"/>
              <a:ext cx="226" cy="11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6143" name="Line 15"/>
            <p:cNvSpPr>
              <a:spLocks noChangeShapeType="1"/>
            </p:cNvSpPr>
            <p:nvPr/>
          </p:nvSpPr>
          <p:spPr bwMode="auto">
            <a:xfrm>
              <a:off x="3560" y="2358"/>
              <a:ext cx="256" cy="11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6144" name="Group 16"/>
          <p:cNvGrpSpPr>
            <a:grpSpLocks/>
          </p:cNvGrpSpPr>
          <p:nvPr/>
        </p:nvGrpSpPr>
        <p:grpSpPr bwMode="auto">
          <a:xfrm>
            <a:off x="792163" y="6219825"/>
            <a:ext cx="7199312" cy="450850"/>
            <a:chOff x="499" y="3549"/>
            <a:chExt cx="4535" cy="284"/>
          </a:xfrm>
        </p:grpSpPr>
        <p:sp>
          <p:nvSpPr>
            <p:cNvPr id="176145" name="AutoShape 17"/>
            <p:cNvSpPr>
              <a:spLocks/>
            </p:cNvSpPr>
            <p:nvPr/>
          </p:nvSpPr>
          <p:spPr bwMode="auto">
            <a:xfrm rot="5400000">
              <a:off x="414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46" name="AutoShape 18"/>
            <p:cNvSpPr>
              <a:spLocks/>
            </p:cNvSpPr>
            <p:nvPr/>
          </p:nvSpPr>
          <p:spPr bwMode="auto">
            <a:xfrm rot="5400000">
              <a:off x="1009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47" name="AutoShape 19"/>
            <p:cNvSpPr>
              <a:spLocks/>
            </p:cNvSpPr>
            <p:nvPr/>
          </p:nvSpPr>
          <p:spPr bwMode="auto">
            <a:xfrm rot="5400000">
              <a:off x="1831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48" name="AutoShape 20"/>
            <p:cNvSpPr>
              <a:spLocks/>
            </p:cNvSpPr>
            <p:nvPr/>
          </p:nvSpPr>
          <p:spPr bwMode="auto">
            <a:xfrm rot="5400000">
              <a:off x="2171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49" name="AutoShape 21"/>
            <p:cNvSpPr>
              <a:spLocks/>
            </p:cNvSpPr>
            <p:nvPr/>
          </p:nvSpPr>
          <p:spPr bwMode="auto">
            <a:xfrm rot="5400000">
              <a:off x="3305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50" name="AutoShape 22"/>
            <p:cNvSpPr>
              <a:spLocks/>
            </p:cNvSpPr>
            <p:nvPr/>
          </p:nvSpPr>
          <p:spPr bwMode="auto">
            <a:xfrm rot="5400000">
              <a:off x="3560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51" name="AutoShape 23"/>
            <p:cNvSpPr>
              <a:spLocks/>
            </p:cNvSpPr>
            <p:nvPr/>
          </p:nvSpPr>
          <p:spPr bwMode="auto">
            <a:xfrm rot="5400000">
              <a:off x="4723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52" name="AutoShape 24"/>
            <p:cNvSpPr>
              <a:spLocks/>
            </p:cNvSpPr>
            <p:nvPr/>
          </p:nvSpPr>
          <p:spPr bwMode="auto">
            <a:xfrm rot="5400000">
              <a:off x="4836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3120604" y="3497263"/>
            <a:ext cx="3870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AB-System  :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 d &lt;</a:t>
            </a:r>
            <a:r>
              <a:rPr lang="de-DE" sz="1400">
                <a:solidFill>
                  <a:schemeClr val="tx1"/>
                </a:solidFill>
              </a:rPr>
              <a:t>J   A2-System   :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 d = 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960016" y="3497263"/>
            <a:ext cx="1966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AX-System  :  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D </a:t>
            </a:r>
            <a:r>
              <a:rPr lang="de-DE" sz="1600" dirty="0" err="1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&gt;&gt;</a:t>
            </a:r>
            <a:r>
              <a:rPr lang="de-DE" sz="1400" dirty="0">
                <a:solidFill>
                  <a:schemeClr val="tx1"/>
                </a:solidFill>
              </a:rPr>
              <a:t>J</a:t>
            </a:r>
          </a:p>
        </p:txBody>
      </p:sp>
      <p:grpSp>
        <p:nvGrpSpPr>
          <p:cNvPr id="176155" name="Group 27"/>
          <p:cNvGrpSpPr>
            <a:grpSpLocks/>
          </p:cNvGrpSpPr>
          <p:nvPr/>
        </p:nvGrpSpPr>
        <p:grpSpPr bwMode="auto">
          <a:xfrm>
            <a:off x="476250" y="4508500"/>
            <a:ext cx="1709738" cy="1666875"/>
            <a:chOff x="300" y="2840"/>
            <a:chExt cx="1077" cy="1050"/>
          </a:xfrm>
        </p:grpSpPr>
        <p:grpSp>
          <p:nvGrpSpPr>
            <p:cNvPr id="176156" name="Group 28"/>
            <p:cNvGrpSpPr>
              <a:grpSpLocks/>
            </p:cNvGrpSpPr>
            <p:nvPr/>
          </p:nvGrpSpPr>
          <p:grpSpPr bwMode="auto">
            <a:xfrm>
              <a:off x="300" y="3408"/>
              <a:ext cx="1077" cy="482"/>
              <a:chOff x="300" y="3039"/>
              <a:chExt cx="1077" cy="482"/>
            </a:xfrm>
          </p:grpSpPr>
          <p:sp>
            <p:nvSpPr>
              <p:cNvPr id="176157" name="Line 29"/>
              <p:cNvSpPr>
                <a:spLocks noChangeShapeType="1"/>
              </p:cNvSpPr>
              <p:nvPr/>
            </p:nvSpPr>
            <p:spPr bwMode="auto">
              <a:xfrm>
                <a:off x="300" y="3521"/>
                <a:ext cx="10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58" name="Line 30"/>
              <p:cNvSpPr>
                <a:spLocks noChangeShapeType="1"/>
              </p:cNvSpPr>
              <p:nvPr/>
            </p:nvSpPr>
            <p:spPr bwMode="auto">
              <a:xfrm flipV="1">
                <a:off x="612" y="3039"/>
                <a:ext cx="0" cy="4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59" name="Line 31"/>
              <p:cNvSpPr>
                <a:spLocks noChangeShapeType="1"/>
              </p:cNvSpPr>
              <p:nvPr/>
            </p:nvSpPr>
            <p:spPr bwMode="auto">
              <a:xfrm flipV="1">
                <a:off x="1066" y="3039"/>
                <a:ext cx="0" cy="4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0" name="Line 32"/>
              <p:cNvSpPr>
                <a:spLocks noChangeShapeType="1"/>
              </p:cNvSpPr>
              <p:nvPr/>
            </p:nvSpPr>
            <p:spPr bwMode="auto">
              <a:xfrm flipV="1">
                <a:off x="1207" y="3039"/>
                <a:ext cx="0" cy="4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1" name="Line 33"/>
              <p:cNvSpPr>
                <a:spLocks noChangeShapeType="1"/>
              </p:cNvSpPr>
              <p:nvPr/>
            </p:nvSpPr>
            <p:spPr bwMode="auto">
              <a:xfrm flipV="1">
                <a:off x="499" y="3039"/>
                <a:ext cx="0" cy="4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6162" name="Text Box 34"/>
            <p:cNvSpPr txBox="1">
              <a:spLocks noChangeArrowheads="1"/>
            </p:cNvSpPr>
            <p:nvPr/>
          </p:nvSpPr>
          <p:spPr bwMode="auto">
            <a:xfrm>
              <a:off x="612" y="2840"/>
              <a:ext cx="5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D d &gt;&gt;</a:t>
              </a:r>
              <a:r>
                <a:rPr lang="de-DE" sz="140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176163" name="Group 35"/>
          <p:cNvGrpSpPr>
            <a:grpSpLocks/>
          </p:cNvGrpSpPr>
          <p:nvPr/>
        </p:nvGrpSpPr>
        <p:grpSpPr bwMode="auto">
          <a:xfrm>
            <a:off x="2501900" y="4464050"/>
            <a:ext cx="1709738" cy="1711325"/>
            <a:chOff x="1576" y="2812"/>
            <a:chExt cx="1077" cy="1078"/>
          </a:xfrm>
        </p:grpSpPr>
        <p:grpSp>
          <p:nvGrpSpPr>
            <p:cNvPr id="176164" name="Group 36"/>
            <p:cNvGrpSpPr>
              <a:grpSpLocks/>
            </p:cNvGrpSpPr>
            <p:nvPr/>
          </p:nvGrpSpPr>
          <p:grpSpPr bwMode="auto">
            <a:xfrm>
              <a:off x="1576" y="3266"/>
              <a:ext cx="1077" cy="624"/>
              <a:chOff x="1576" y="2897"/>
              <a:chExt cx="1077" cy="624"/>
            </a:xfrm>
          </p:grpSpPr>
          <p:sp>
            <p:nvSpPr>
              <p:cNvPr id="176165" name="Line 37"/>
              <p:cNvSpPr>
                <a:spLocks noChangeShapeType="1"/>
              </p:cNvSpPr>
              <p:nvPr/>
            </p:nvSpPr>
            <p:spPr bwMode="auto">
              <a:xfrm>
                <a:off x="1576" y="3521"/>
                <a:ext cx="10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6" name="Line 38"/>
              <p:cNvSpPr>
                <a:spLocks noChangeShapeType="1"/>
              </p:cNvSpPr>
              <p:nvPr/>
            </p:nvSpPr>
            <p:spPr bwMode="auto">
              <a:xfrm flipV="1">
                <a:off x="2030" y="2897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7" name="Line 39"/>
              <p:cNvSpPr>
                <a:spLocks noChangeShapeType="1"/>
              </p:cNvSpPr>
              <p:nvPr/>
            </p:nvSpPr>
            <p:spPr bwMode="auto">
              <a:xfrm flipV="1">
                <a:off x="2228" y="2925"/>
                <a:ext cx="0" cy="5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8" name="Line 40"/>
              <p:cNvSpPr>
                <a:spLocks noChangeShapeType="1"/>
              </p:cNvSpPr>
              <p:nvPr/>
            </p:nvSpPr>
            <p:spPr bwMode="auto">
              <a:xfrm flipV="1">
                <a:off x="2369" y="3096"/>
                <a:ext cx="1" cy="4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9" name="Line 41"/>
              <p:cNvSpPr>
                <a:spLocks noChangeShapeType="1"/>
              </p:cNvSpPr>
              <p:nvPr/>
            </p:nvSpPr>
            <p:spPr bwMode="auto">
              <a:xfrm flipV="1">
                <a:off x="1917" y="3039"/>
                <a:ext cx="0" cy="4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6170" name="Text Box 42"/>
            <p:cNvSpPr txBox="1">
              <a:spLocks noChangeArrowheads="1"/>
            </p:cNvSpPr>
            <p:nvPr/>
          </p:nvSpPr>
          <p:spPr bwMode="auto">
            <a:xfrm>
              <a:off x="1831" y="2812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D d = </a:t>
              </a:r>
              <a:r>
                <a:rPr lang="de-DE" sz="140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176171" name="Group 43"/>
          <p:cNvGrpSpPr>
            <a:grpSpLocks/>
          </p:cNvGrpSpPr>
          <p:nvPr/>
        </p:nvGrpSpPr>
        <p:grpSpPr bwMode="auto">
          <a:xfrm>
            <a:off x="4751388" y="4464050"/>
            <a:ext cx="1800225" cy="1711325"/>
            <a:chOff x="2993" y="2812"/>
            <a:chExt cx="1134" cy="1078"/>
          </a:xfrm>
        </p:grpSpPr>
        <p:grpSp>
          <p:nvGrpSpPr>
            <p:cNvPr id="176172" name="Group 44"/>
            <p:cNvGrpSpPr>
              <a:grpSpLocks/>
            </p:cNvGrpSpPr>
            <p:nvPr/>
          </p:nvGrpSpPr>
          <p:grpSpPr bwMode="auto">
            <a:xfrm>
              <a:off x="3050" y="2954"/>
              <a:ext cx="1077" cy="936"/>
              <a:chOff x="3050" y="2585"/>
              <a:chExt cx="1077" cy="936"/>
            </a:xfrm>
          </p:grpSpPr>
          <p:sp>
            <p:nvSpPr>
              <p:cNvPr id="176173" name="Line 45"/>
              <p:cNvSpPr>
                <a:spLocks noChangeShapeType="1"/>
              </p:cNvSpPr>
              <p:nvPr/>
            </p:nvSpPr>
            <p:spPr bwMode="auto">
              <a:xfrm>
                <a:off x="3050" y="3521"/>
                <a:ext cx="10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74" name="Line 46"/>
              <p:cNvSpPr>
                <a:spLocks noChangeShapeType="1"/>
              </p:cNvSpPr>
              <p:nvPr/>
            </p:nvSpPr>
            <p:spPr bwMode="auto">
              <a:xfrm flipV="1">
                <a:off x="3504" y="2585"/>
                <a:ext cx="0" cy="9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75" name="Line 47"/>
              <p:cNvSpPr>
                <a:spLocks noChangeShapeType="1"/>
              </p:cNvSpPr>
              <p:nvPr/>
            </p:nvSpPr>
            <p:spPr bwMode="auto">
              <a:xfrm flipV="1">
                <a:off x="3617" y="2585"/>
                <a:ext cx="0" cy="9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76" name="Line 48"/>
              <p:cNvSpPr>
                <a:spLocks noChangeShapeType="1"/>
              </p:cNvSpPr>
              <p:nvPr/>
            </p:nvSpPr>
            <p:spPr bwMode="auto">
              <a:xfrm flipV="1">
                <a:off x="3758" y="3351"/>
                <a:ext cx="1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77" name="Line 49"/>
              <p:cNvSpPr>
                <a:spLocks noChangeShapeType="1"/>
              </p:cNvSpPr>
              <p:nvPr/>
            </p:nvSpPr>
            <p:spPr bwMode="auto">
              <a:xfrm flipH="1" flipV="1">
                <a:off x="3390" y="3322"/>
                <a:ext cx="0" cy="1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6178" name="Text Box 50"/>
            <p:cNvSpPr txBox="1">
              <a:spLocks noChangeArrowheads="1"/>
            </p:cNvSpPr>
            <p:nvPr/>
          </p:nvSpPr>
          <p:spPr bwMode="auto">
            <a:xfrm>
              <a:off x="2993" y="2812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D d &lt;</a:t>
              </a:r>
              <a:r>
                <a:rPr lang="de-DE" sz="140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176179" name="Group 51"/>
          <p:cNvGrpSpPr>
            <a:grpSpLocks/>
          </p:cNvGrpSpPr>
          <p:nvPr/>
        </p:nvGrpSpPr>
        <p:grpSpPr bwMode="auto">
          <a:xfrm>
            <a:off x="6911975" y="3294063"/>
            <a:ext cx="1755775" cy="2881312"/>
            <a:chOff x="4354" y="2075"/>
            <a:chExt cx="1106" cy="1815"/>
          </a:xfrm>
        </p:grpSpPr>
        <p:grpSp>
          <p:nvGrpSpPr>
            <p:cNvPr id="176180" name="Group 52"/>
            <p:cNvGrpSpPr>
              <a:grpSpLocks/>
            </p:cNvGrpSpPr>
            <p:nvPr/>
          </p:nvGrpSpPr>
          <p:grpSpPr bwMode="auto">
            <a:xfrm>
              <a:off x="4383" y="2075"/>
              <a:ext cx="1077" cy="1815"/>
              <a:chOff x="4383" y="1706"/>
              <a:chExt cx="1077" cy="1815"/>
            </a:xfrm>
          </p:grpSpPr>
          <p:sp>
            <p:nvSpPr>
              <p:cNvPr id="176181" name="Line 53"/>
              <p:cNvSpPr>
                <a:spLocks noChangeShapeType="1"/>
              </p:cNvSpPr>
              <p:nvPr/>
            </p:nvSpPr>
            <p:spPr bwMode="auto">
              <a:xfrm>
                <a:off x="4383" y="3521"/>
                <a:ext cx="10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82" name="Line 54"/>
              <p:cNvSpPr>
                <a:spLocks noChangeShapeType="1"/>
              </p:cNvSpPr>
              <p:nvPr/>
            </p:nvSpPr>
            <p:spPr bwMode="auto">
              <a:xfrm flipV="1">
                <a:off x="4921" y="1706"/>
                <a:ext cx="0" cy="18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6183" name="Text Box 55"/>
            <p:cNvSpPr txBox="1">
              <a:spLocks noChangeArrowheads="1"/>
            </p:cNvSpPr>
            <p:nvPr/>
          </p:nvSpPr>
          <p:spPr bwMode="auto">
            <a:xfrm>
              <a:off x="4354" y="2642"/>
              <a:ext cx="5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D d = 0</a:t>
              </a:r>
              <a:endParaRPr lang="de-DE" sz="1400">
                <a:solidFill>
                  <a:schemeClr val="tx1"/>
                </a:solidFill>
              </a:endParaRPr>
            </a:p>
          </p:txBody>
        </p:sp>
      </p:grpSp>
      <p:sp>
        <p:nvSpPr>
          <p:cNvPr id="176184" name="Text Box 56"/>
          <p:cNvSpPr txBox="1">
            <a:spLocks noChangeArrowheads="1"/>
          </p:cNvSpPr>
          <p:nvPr/>
        </p:nvSpPr>
        <p:spPr bwMode="auto">
          <a:xfrm>
            <a:off x="2120479" y="2634343"/>
            <a:ext cx="2731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don‘t  interact with each other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76185" name="Group 57"/>
          <p:cNvGrpSpPr>
            <a:grpSpLocks/>
          </p:cNvGrpSpPr>
          <p:nvPr/>
        </p:nvGrpSpPr>
        <p:grpSpPr bwMode="auto">
          <a:xfrm>
            <a:off x="2325655" y="2625013"/>
            <a:ext cx="7024704" cy="315913"/>
            <a:chOff x="1944" y="1536"/>
            <a:chExt cx="4425" cy="199"/>
          </a:xfrm>
        </p:grpSpPr>
        <p:sp>
          <p:nvSpPr>
            <p:cNvPr id="176186" name="Text Box 58"/>
            <p:cNvSpPr txBox="1">
              <a:spLocks noChangeArrowheads="1"/>
            </p:cNvSpPr>
            <p:nvPr/>
          </p:nvSpPr>
          <p:spPr bwMode="auto">
            <a:xfrm>
              <a:off x="3504" y="1536"/>
              <a:ext cx="28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don‘t  show a splitting due to their mutual interaction    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176187" name="Line 59"/>
            <p:cNvSpPr>
              <a:spLocks noChangeShapeType="1"/>
            </p:cNvSpPr>
            <p:nvPr/>
          </p:nvSpPr>
          <p:spPr bwMode="auto">
            <a:xfrm flipV="1">
              <a:off x="1944" y="1536"/>
              <a:ext cx="1390" cy="1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6189" name="Picture 6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76190" name="Rectangle 6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Equivalent Protons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295080" y="613877"/>
            <a:ext cx="3440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Arise from equal chemical surroundings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7" grpId="0"/>
      <p:bldP spid="176137" grpId="1"/>
      <p:bldP spid="176153" grpId="0"/>
      <p:bldP spid="176153" grpId="1"/>
      <p:bldP spid="176154" grpId="0"/>
      <p:bldP spid="17615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971550" y="684213"/>
            <a:ext cx="2821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Freely rotating methylene  groups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356921"/>
            <a:ext cx="1844675" cy="1835150"/>
            <a:chOff x="669" y="913"/>
            <a:chExt cx="1162" cy="1156"/>
          </a:xfrm>
        </p:grpSpPr>
        <p:sp>
          <p:nvSpPr>
            <p:cNvPr id="224261" name="Text Box 5"/>
            <p:cNvSpPr txBox="1">
              <a:spLocks noChangeArrowheads="1"/>
            </p:cNvSpPr>
            <p:nvPr/>
          </p:nvSpPr>
          <p:spPr bwMode="auto">
            <a:xfrm>
              <a:off x="1066" y="913"/>
              <a:ext cx="3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Ra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69" y="1083"/>
              <a:ext cx="1162" cy="929"/>
              <a:chOff x="669" y="1083"/>
              <a:chExt cx="1162" cy="929"/>
            </a:xfrm>
          </p:grpSpPr>
          <p:sp>
            <p:nvSpPr>
              <p:cNvPr id="224263" name="Oval 7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4264" name="Line 8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4265" name="Line 9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4266" name="Line 10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4267" name="Text Box 11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Rc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268" name="Text Box 12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Rb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4269" name="Line 13"/>
            <p:cNvSpPr>
              <a:spLocks noChangeShapeType="1"/>
            </p:cNvSpPr>
            <p:nvPr/>
          </p:nvSpPr>
          <p:spPr bwMode="auto">
            <a:xfrm flipV="1">
              <a:off x="1179" y="1338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70" name="Line 14"/>
            <p:cNvSpPr>
              <a:spLocks noChangeShapeType="1"/>
            </p:cNvSpPr>
            <p:nvPr/>
          </p:nvSpPr>
          <p:spPr bwMode="auto">
            <a:xfrm>
              <a:off x="1179" y="1508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71" name="Line 15"/>
            <p:cNvSpPr>
              <a:spLocks noChangeShapeType="1"/>
            </p:cNvSpPr>
            <p:nvPr/>
          </p:nvSpPr>
          <p:spPr bwMode="auto">
            <a:xfrm flipH="1" flipV="1">
              <a:off x="868" y="1309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72" name="Text Box 16"/>
            <p:cNvSpPr txBox="1">
              <a:spLocks noChangeArrowheads="1"/>
            </p:cNvSpPr>
            <p:nvPr/>
          </p:nvSpPr>
          <p:spPr bwMode="auto">
            <a:xfrm>
              <a:off x="1548" y="1224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4273" name="Text Box 17"/>
            <p:cNvSpPr txBox="1">
              <a:spLocks noChangeArrowheads="1"/>
            </p:cNvSpPr>
            <p:nvPr/>
          </p:nvSpPr>
          <p:spPr bwMode="auto">
            <a:xfrm>
              <a:off x="669" y="116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274" name="Text Box 18"/>
            <p:cNvSpPr txBox="1">
              <a:spLocks noChangeArrowheads="1"/>
            </p:cNvSpPr>
            <p:nvPr/>
          </p:nvSpPr>
          <p:spPr bwMode="auto">
            <a:xfrm>
              <a:off x="1066" y="1877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01" name="Gruppieren 100"/>
          <p:cNvGrpSpPr/>
          <p:nvPr/>
        </p:nvGrpSpPr>
        <p:grpSpPr>
          <a:xfrm>
            <a:off x="1859837" y="1285001"/>
            <a:ext cx="1889125" cy="1924050"/>
            <a:chOff x="2346522" y="1285001"/>
            <a:chExt cx="1889125" cy="1924050"/>
          </a:xfrm>
        </p:grpSpPr>
        <p:sp>
          <p:nvSpPr>
            <p:cNvPr id="224276" name="Text Box 20"/>
            <p:cNvSpPr txBox="1">
              <a:spLocks noChangeArrowheads="1"/>
            </p:cNvSpPr>
            <p:nvPr/>
          </p:nvSpPr>
          <p:spPr bwMode="auto">
            <a:xfrm>
              <a:off x="3087884" y="2904251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390972" y="1554876"/>
              <a:ext cx="1844675" cy="1474788"/>
              <a:chOff x="669" y="1083"/>
              <a:chExt cx="1162" cy="929"/>
            </a:xfrm>
          </p:grpSpPr>
          <p:sp>
            <p:nvSpPr>
              <p:cNvPr id="224278" name="Oval 22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4279" name="Line 23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80" name="Line 24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81" name="Line 25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82" name="Text Box 26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Rc</a:t>
                </a:r>
              </a:p>
            </p:txBody>
          </p:sp>
          <p:sp>
            <p:nvSpPr>
              <p:cNvPr id="224283" name="Text Box 27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Rb</a:t>
                </a:r>
              </a:p>
            </p:txBody>
          </p:sp>
        </p:grpSp>
        <p:sp>
          <p:nvSpPr>
            <p:cNvPr id="224284" name="Line 28"/>
            <p:cNvSpPr>
              <a:spLocks noChangeShapeType="1"/>
            </p:cNvSpPr>
            <p:nvPr/>
          </p:nvSpPr>
          <p:spPr bwMode="auto">
            <a:xfrm rot="6754844" flipV="1">
              <a:off x="2884684" y="2462926"/>
              <a:ext cx="630238" cy="269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85" name="Line 29"/>
            <p:cNvSpPr>
              <a:spLocks noChangeShapeType="1"/>
            </p:cNvSpPr>
            <p:nvPr/>
          </p:nvSpPr>
          <p:spPr bwMode="auto">
            <a:xfrm rot="6754844">
              <a:off x="2927547" y="1850151"/>
              <a:ext cx="0" cy="58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86" name="Line 30"/>
            <p:cNvSpPr>
              <a:spLocks noChangeShapeType="1"/>
            </p:cNvSpPr>
            <p:nvPr/>
          </p:nvSpPr>
          <p:spPr bwMode="auto">
            <a:xfrm rot="6754844" flipH="1" flipV="1">
              <a:off x="3219647" y="1907301"/>
              <a:ext cx="449263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87" name="Text Box 31"/>
            <p:cNvSpPr txBox="1">
              <a:spLocks noChangeArrowheads="1"/>
            </p:cNvSpPr>
            <p:nvPr/>
          </p:nvSpPr>
          <p:spPr bwMode="auto">
            <a:xfrm>
              <a:off x="3695897" y="1734263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288" name="Text Box 32"/>
            <p:cNvSpPr txBox="1">
              <a:spLocks noChangeArrowheads="1"/>
            </p:cNvSpPr>
            <p:nvPr/>
          </p:nvSpPr>
          <p:spPr bwMode="auto">
            <a:xfrm>
              <a:off x="2346522" y="1824751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24289" name="Text Box 33"/>
            <p:cNvSpPr txBox="1">
              <a:spLocks noChangeArrowheads="1"/>
            </p:cNvSpPr>
            <p:nvPr/>
          </p:nvSpPr>
          <p:spPr bwMode="auto">
            <a:xfrm>
              <a:off x="2952947" y="1285001"/>
              <a:ext cx="5857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  Ra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3767691" y="1259511"/>
            <a:ext cx="1935162" cy="1925638"/>
            <a:chOff x="4911922" y="1238963"/>
            <a:chExt cx="1935162" cy="1925638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5002409" y="1554876"/>
              <a:ext cx="1844675" cy="1474788"/>
              <a:chOff x="669" y="1083"/>
              <a:chExt cx="1162" cy="929"/>
            </a:xfrm>
          </p:grpSpPr>
          <p:sp>
            <p:nvSpPr>
              <p:cNvPr id="224291" name="Oval 35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4292" name="Line 36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93" name="Line 37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94" name="Line 38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95" name="Text Box 39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Rc</a:t>
                </a:r>
              </a:p>
            </p:txBody>
          </p:sp>
          <p:sp>
            <p:nvSpPr>
              <p:cNvPr id="224296" name="Text Box 40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Rb</a:t>
                </a:r>
              </a:p>
            </p:txBody>
          </p:sp>
        </p:grpSp>
        <p:sp>
          <p:nvSpPr>
            <p:cNvPr id="224297" name="Line 41"/>
            <p:cNvSpPr>
              <a:spLocks noChangeShapeType="1"/>
            </p:cNvSpPr>
            <p:nvPr/>
          </p:nvSpPr>
          <p:spPr bwMode="auto">
            <a:xfrm rot="14244295" flipV="1">
              <a:off x="5218309" y="1945401"/>
              <a:ext cx="630238" cy="269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98" name="Line 42"/>
            <p:cNvSpPr>
              <a:spLocks noChangeShapeType="1"/>
            </p:cNvSpPr>
            <p:nvPr/>
          </p:nvSpPr>
          <p:spPr bwMode="auto">
            <a:xfrm rot="14244295">
              <a:off x="6064447" y="1824751"/>
              <a:ext cx="0" cy="58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99" name="Line 43"/>
            <p:cNvSpPr>
              <a:spLocks noChangeShapeType="1"/>
            </p:cNvSpPr>
            <p:nvPr/>
          </p:nvSpPr>
          <p:spPr bwMode="auto">
            <a:xfrm rot="14244295" flipH="1" flipV="1">
              <a:off x="5604072" y="2424826"/>
              <a:ext cx="449263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00" name="Text Box 44"/>
            <p:cNvSpPr txBox="1">
              <a:spLocks noChangeArrowheads="1"/>
            </p:cNvSpPr>
            <p:nvPr/>
          </p:nvSpPr>
          <p:spPr bwMode="auto">
            <a:xfrm>
              <a:off x="4911922" y="1689813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4301" name="Text Box 45"/>
            <p:cNvSpPr txBox="1">
              <a:spLocks noChangeArrowheads="1"/>
            </p:cNvSpPr>
            <p:nvPr/>
          </p:nvSpPr>
          <p:spPr bwMode="auto">
            <a:xfrm>
              <a:off x="5654872" y="2859801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302" name="Text Box 46"/>
            <p:cNvSpPr txBox="1">
              <a:spLocks noChangeArrowheads="1"/>
            </p:cNvSpPr>
            <p:nvPr/>
          </p:nvSpPr>
          <p:spPr bwMode="auto">
            <a:xfrm>
              <a:off x="6345434" y="1799351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24303" name="Text Box 47"/>
            <p:cNvSpPr txBox="1">
              <a:spLocks noChangeArrowheads="1"/>
            </p:cNvSpPr>
            <p:nvPr/>
          </p:nvSpPr>
          <p:spPr bwMode="auto">
            <a:xfrm>
              <a:off x="5542159" y="1238963"/>
              <a:ext cx="5857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  Ra</a:t>
              </a:r>
            </a:p>
          </p:txBody>
        </p:sp>
      </p:grpSp>
      <p:sp>
        <p:nvSpPr>
          <p:cNvPr id="224304" name="Text Box 48"/>
          <p:cNvSpPr txBox="1">
            <a:spLocks noChangeArrowheads="1"/>
          </p:cNvSpPr>
          <p:nvPr/>
        </p:nvSpPr>
        <p:spPr bwMode="auto">
          <a:xfrm>
            <a:off x="971550" y="1042988"/>
            <a:ext cx="2271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CH2 next to a stereo centre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4306" name="Text Box 50"/>
          <p:cNvSpPr txBox="1">
            <a:spLocks noChangeArrowheads="1"/>
          </p:cNvSpPr>
          <p:nvPr/>
        </p:nvSpPr>
        <p:spPr bwMode="auto">
          <a:xfrm>
            <a:off x="265986" y="3441255"/>
            <a:ext cx="31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24307" name="Text Box 51"/>
          <p:cNvSpPr txBox="1">
            <a:spLocks noChangeArrowheads="1"/>
          </p:cNvSpPr>
          <p:nvPr/>
        </p:nvSpPr>
        <p:spPr bwMode="auto">
          <a:xfrm>
            <a:off x="669212" y="3449192"/>
            <a:ext cx="51752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and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4308" name="Text Box 52"/>
          <p:cNvSpPr txBox="1">
            <a:spLocks noChangeArrowheads="1"/>
          </p:cNvSpPr>
          <p:nvPr/>
        </p:nvSpPr>
        <p:spPr bwMode="auto">
          <a:xfrm>
            <a:off x="1256588" y="3441255"/>
            <a:ext cx="31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224309" name="Text Box 53"/>
          <p:cNvSpPr txBox="1">
            <a:spLocks noChangeArrowheads="1"/>
          </p:cNvSpPr>
          <p:nvPr/>
        </p:nvSpPr>
        <p:spPr bwMode="auto">
          <a:xfrm>
            <a:off x="1616951" y="3441255"/>
            <a:ext cx="285909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Never  see the same surrounding.  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4310" name="Text Box 54"/>
          <p:cNvSpPr txBox="1">
            <a:spLocks noChangeArrowheads="1"/>
          </p:cNvSpPr>
          <p:nvPr/>
        </p:nvSpPr>
        <p:spPr bwMode="auto">
          <a:xfrm>
            <a:off x="356361" y="5164922"/>
            <a:ext cx="4945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hold  as well  if  Ra  equals  CH</a:t>
            </a:r>
            <a:r>
              <a:rPr lang="en-GB" sz="1000" dirty="0" smtClean="0">
                <a:solidFill>
                  <a:schemeClr val="tx1"/>
                </a:solidFill>
              </a:rPr>
              <a:t>2</a:t>
            </a:r>
            <a:r>
              <a:rPr lang="en-GB" sz="1400" dirty="0" smtClean="0">
                <a:solidFill>
                  <a:schemeClr val="tx1"/>
                </a:solidFill>
              </a:rPr>
              <a:t> – R ,   diastereotopic protons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65986" y="3779392"/>
            <a:ext cx="6297628" cy="315913"/>
            <a:chOff x="640" y="2103"/>
            <a:chExt cx="3967" cy="199"/>
          </a:xfrm>
        </p:grpSpPr>
        <p:sp>
          <p:nvSpPr>
            <p:cNvPr id="224333" name="Text Box 77"/>
            <p:cNvSpPr txBox="1">
              <a:spLocks noChangeArrowheads="1"/>
            </p:cNvSpPr>
            <p:nvPr/>
          </p:nvSpPr>
          <p:spPr bwMode="auto">
            <a:xfrm>
              <a:off x="640" y="21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4334" name="Text Box 78"/>
            <p:cNvSpPr txBox="1">
              <a:spLocks noChangeArrowheads="1"/>
            </p:cNvSpPr>
            <p:nvPr/>
          </p:nvSpPr>
          <p:spPr bwMode="auto">
            <a:xfrm>
              <a:off x="894" y="2108"/>
              <a:ext cx="3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and 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24335" name="Text Box 79"/>
            <p:cNvSpPr txBox="1">
              <a:spLocks noChangeArrowheads="1"/>
            </p:cNvSpPr>
            <p:nvPr/>
          </p:nvSpPr>
          <p:spPr bwMode="auto">
            <a:xfrm>
              <a:off x="1264" y="21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336" name="Text Box 80"/>
            <p:cNvSpPr txBox="1">
              <a:spLocks noChangeArrowheads="1"/>
            </p:cNvSpPr>
            <p:nvPr/>
          </p:nvSpPr>
          <p:spPr bwMode="auto">
            <a:xfrm>
              <a:off x="1491" y="2103"/>
              <a:ext cx="3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Will therefore constitute  an AB system   (e.g.  ascorbic acid</a:t>
              </a:r>
              <a:r>
                <a:rPr lang="de-DE" sz="1400" dirty="0" smtClean="0">
                  <a:solidFill>
                    <a:schemeClr val="tx1"/>
                  </a:solidFill>
                </a:rPr>
                <a:t>).  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4345" name="Text Box 89"/>
          <p:cNvSpPr txBox="1">
            <a:spLocks noChangeArrowheads="1"/>
          </p:cNvSpPr>
          <p:nvPr/>
        </p:nvSpPr>
        <p:spPr bwMode="auto">
          <a:xfrm>
            <a:off x="215474" y="4586775"/>
            <a:ext cx="7062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holds as well  for methylene and methyl groups,    ( CH</a:t>
            </a:r>
            <a:r>
              <a:rPr lang="en-GB" sz="1000" dirty="0" smtClean="0">
                <a:solidFill>
                  <a:schemeClr val="tx1"/>
                </a:solidFill>
              </a:rPr>
              <a:t>3</a:t>
            </a:r>
            <a:r>
              <a:rPr lang="en-GB" sz="1400" dirty="0" smtClean="0">
                <a:solidFill>
                  <a:schemeClr val="tx1"/>
                </a:solidFill>
              </a:rPr>
              <a:t> )</a:t>
            </a:r>
            <a:r>
              <a:rPr lang="en-GB" sz="1000" dirty="0" smtClean="0">
                <a:solidFill>
                  <a:schemeClr val="tx1"/>
                </a:solidFill>
              </a:rPr>
              <a:t>2 </a:t>
            </a:r>
            <a:r>
              <a:rPr lang="en-GB" sz="1400" dirty="0" smtClean="0">
                <a:solidFill>
                  <a:schemeClr val="tx1"/>
                </a:solidFill>
              </a:rPr>
              <a:t> - CH -  close to a stereo centre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24348" name="Picture 9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24349" name="Rectangle 9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Protons which aren't  Equivalent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64" name="Text Box 89"/>
          <p:cNvSpPr txBox="1">
            <a:spLocks noChangeArrowheads="1"/>
          </p:cNvSpPr>
          <p:nvPr/>
        </p:nvSpPr>
        <p:spPr bwMode="auto">
          <a:xfrm>
            <a:off x="234135" y="4260204"/>
            <a:ext cx="5612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 stereo centre in the vicinity (somewhere) suffices.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02" name="Gruppieren 101"/>
          <p:cNvGrpSpPr/>
          <p:nvPr/>
        </p:nvGrpSpPr>
        <p:grpSpPr>
          <a:xfrm>
            <a:off x="7358080" y="1331430"/>
            <a:ext cx="1785385" cy="1854985"/>
            <a:chOff x="4937875" y="1238963"/>
            <a:chExt cx="1785385" cy="1854985"/>
          </a:xfrm>
        </p:grpSpPr>
        <p:grpSp>
          <p:nvGrpSpPr>
            <p:cNvPr id="103" name="Group 34"/>
            <p:cNvGrpSpPr>
              <a:grpSpLocks/>
            </p:cNvGrpSpPr>
            <p:nvPr/>
          </p:nvGrpSpPr>
          <p:grpSpPr bwMode="auto">
            <a:xfrm>
              <a:off x="5002409" y="1554877"/>
              <a:ext cx="1720851" cy="1474789"/>
              <a:chOff x="669" y="1083"/>
              <a:chExt cx="1084" cy="929"/>
            </a:xfrm>
          </p:grpSpPr>
          <p:sp>
            <p:nvSpPr>
              <p:cNvPr id="111" name="Oval 35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36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Line 37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" name="Text Box 39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Rc</a:t>
                </a:r>
              </a:p>
            </p:txBody>
          </p:sp>
          <p:sp>
            <p:nvSpPr>
              <p:cNvPr id="116" name="Text Box 40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29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</a:rPr>
                  <a:t>Ra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Line 41"/>
            <p:cNvSpPr>
              <a:spLocks noChangeShapeType="1"/>
            </p:cNvSpPr>
            <p:nvPr/>
          </p:nvSpPr>
          <p:spPr bwMode="auto">
            <a:xfrm rot="14244295" flipV="1">
              <a:off x="5218309" y="1945401"/>
              <a:ext cx="630238" cy="269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Line 42"/>
            <p:cNvSpPr>
              <a:spLocks noChangeShapeType="1"/>
            </p:cNvSpPr>
            <p:nvPr/>
          </p:nvSpPr>
          <p:spPr bwMode="auto">
            <a:xfrm rot="14244295">
              <a:off x="6064447" y="1824751"/>
              <a:ext cx="0" cy="58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Line 43"/>
            <p:cNvSpPr>
              <a:spLocks noChangeShapeType="1"/>
            </p:cNvSpPr>
            <p:nvPr/>
          </p:nvSpPr>
          <p:spPr bwMode="auto">
            <a:xfrm rot="14244295" flipH="1" flipV="1">
              <a:off x="5604072" y="2424826"/>
              <a:ext cx="449263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Text Box 44"/>
            <p:cNvSpPr txBox="1">
              <a:spLocks noChangeArrowheads="1"/>
            </p:cNvSpPr>
            <p:nvPr/>
          </p:nvSpPr>
          <p:spPr bwMode="auto">
            <a:xfrm>
              <a:off x="5651662" y="2789148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08" name="Text Box 45"/>
            <p:cNvSpPr txBox="1">
              <a:spLocks noChangeArrowheads="1"/>
            </p:cNvSpPr>
            <p:nvPr/>
          </p:nvSpPr>
          <p:spPr bwMode="auto">
            <a:xfrm>
              <a:off x="6305141" y="1719370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09" name="Text Box 46"/>
            <p:cNvSpPr txBox="1">
              <a:spLocks noChangeArrowheads="1"/>
            </p:cNvSpPr>
            <p:nvPr/>
          </p:nvSpPr>
          <p:spPr bwMode="auto">
            <a:xfrm>
              <a:off x="4937875" y="1665787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10" name="Text Box 47"/>
            <p:cNvSpPr txBox="1">
              <a:spLocks noChangeArrowheads="1"/>
            </p:cNvSpPr>
            <p:nvPr/>
          </p:nvSpPr>
          <p:spPr bwMode="auto">
            <a:xfrm>
              <a:off x="5542159" y="1238963"/>
              <a:ext cx="5857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  Ra</a:t>
              </a:r>
            </a:p>
          </p:txBody>
        </p:sp>
      </p:grpSp>
      <p:grpSp>
        <p:nvGrpSpPr>
          <p:cNvPr id="118" name="Gruppieren 117"/>
          <p:cNvGrpSpPr/>
          <p:nvPr/>
        </p:nvGrpSpPr>
        <p:grpSpPr>
          <a:xfrm>
            <a:off x="5568182" y="1300608"/>
            <a:ext cx="1860033" cy="1861782"/>
            <a:chOff x="4987052" y="1238963"/>
            <a:chExt cx="1860033" cy="1861782"/>
          </a:xfrm>
        </p:grpSpPr>
        <p:grpSp>
          <p:nvGrpSpPr>
            <p:cNvPr id="119" name="Group 34"/>
            <p:cNvGrpSpPr>
              <a:grpSpLocks/>
            </p:cNvGrpSpPr>
            <p:nvPr/>
          </p:nvGrpSpPr>
          <p:grpSpPr bwMode="auto">
            <a:xfrm>
              <a:off x="5002409" y="1554877"/>
              <a:ext cx="1844676" cy="1474789"/>
              <a:chOff x="669" y="1083"/>
              <a:chExt cx="1162" cy="929"/>
            </a:xfrm>
          </p:grpSpPr>
          <p:sp>
            <p:nvSpPr>
              <p:cNvPr id="127" name="Oval 35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36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Line 37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Line 38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Text Box 39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Rc</a:t>
                </a: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</a:rPr>
                  <a:t>Ra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0" name="Line 41"/>
            <p:cNvSpPr>
              <a:spLocks noChangeShapeType="1"/>
            </p:cNvSpPr>
            <p:nvPr/>
          </p:nvSpPr>
          <p:spPr bwMode="auto">
            <a:xfrm rot="14244295" flipV="1">
              <a:off x="5218309" y="1945401"/>
              <a:ext cx="630238" cy="269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42"/>
            <p:cNvSpPr>
              <a:spLocks noChangeShapeType="1"/>
            </p:cNvSpPr>
            <p:nvPr/>
          </p:nvSpPr>
          <p:spPr bwMode="auto">
            <a:xfrm rot="14244295">
              <a:off x="6064447" y="1824751"/>
              <a:ext cx="0" cy="58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43"/>
            <p:cNvSpPr>
              <a:spLocks noChangeShapeType="1"/>
            </p:cNvSpPr>
            <p:nvPr/>
          </p:nvSpPr>
          <p:spPr bwMode="auto">
            <a:xfrm rot="14244295" flipH="1" flipV="1">
              <a:off x="5604072" y="2424826"/>
              <a:ext cx="449263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Text Box 44"/>
            <p:cNvSpPr txBox="1">
              <a:spLocks noChangeArrowheads="1"/>
            </p:cNvSpPr>
            <p:nvPr/>
          </p:nvSpPr>
          <p:spPr bwMode="auto">
            <a:xfrm>
              <a:off x="6247563" y="1720636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24" name="Text Box 45"/>
            <p:cNvSpPr txBox="1">
              <a:spLocks noChangeArrowheads="1"/>
            </p:cNvSpPr>
            <p:nvPr/>
          </p:nvSpPr>
          <p:spPr bwMode="auto">
            <a:xfrm>
              <a:off x="4987052" y="1678272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25" name="Text Box 46"/>
            <p:cNvSpPr txBox="1">
              <a:spLocks noChangeArrowheads="1"/>
            </p:cNvSpPr>
            <p:nvPr/>
          </p:nvSpPr>
          <p:spPr bwMode="auto">
            <a:xfrm>
              <a:off x="5677614" y="2795945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26" name="Text Box 47"/>
            <p:cNvSpPr txBox="1">
              <a:spLocks noChangeArrowheads="1"/>
            </p:cNvSpPr>
            <p:nvPr/>
          </p:nvSpPr>
          <p:spPr bwMode="auto">
            <a:xfrm>
              <a:off x="5542159" y="1238963"/>
              <a:ext cx="5857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  Ra</a:t>
              </a:r>
            </a:p>
          </p:txBody>
        </p:sp>
      </p:grpSp>
      <p:grpSp>
        <p:nvGrpSpPr>
          <p:cNvPr id="133" name="Group 55"/>
          <p:cNvGrpSpPr>
            <a:grpSpLocks/>
          </p:cNvGrpSpPr>
          <p:nvPr/>
        </p:nvGrpSpPr>
        <p:grpSpPr bwMode="auto">
          <a:xfrm>
            <a:off x="7299325" y="4252128"/>
            <a:ext cx="1844675" cy="2420937"/>
            <a:chOff x="584" y="2670"/>
            <a:chExt cx="1162" cy="1525"/>
          </a:xfrm>
        </p:grpSpPr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1095" y="284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Oval 57"/>
            <p:cNvSpPr>
              <a:spLocks noChangeArrowheads="1"/>
            </p:cNvSpPr>
            <p:nvPr/>
          </p:nvSpPr>
          <p:spPr bwMode="auto">
            <a:xfrm>
              <a:off x="924" y="3124"/>
              <a:ext cx="312" cy="2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 flipV="1">
              <a:off x="1094" y="3068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Line 59"/>
            <p:cNvSpPr>
              <a:spLocks noChangeShapeType="1"/>
            </p:cNvSpPr>
            <p:nvPr/>
          </p:nvSpPr>
          <p:spPr bwMode="auto">
            <a:xfrm flipH="1" flipV="1">
              <a:off x="783" y="3039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Text Box 60"/>
            <p:cNvSpPr txBox="1">
              <a:spLocks noChangeArrowheads="1"/>
            </p:cNvSpPr>
            <p:nvPr/>
          </p:nvSpPr>
          <p:spPr bwMode="auto">
            <a:xfrm>
              <a:off x="1463" y="2954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39" name="Text Box 61"/>
            <p:cNvSpPr txBox="1">
              <a:spLocks noChangeArrowheads="1"/>
            </p:cNvSpPr>
            <p:nvPr/>
          </p:nvSpPr>
          <p:spPr bwMode="auto">
            <a:xfrm>
              <a:off x="584" y="289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40" name="Text Box 62"/>
            <p:cNvSpPr txBox="1">
              <a:spLocks noChangeArrowheads="1"/>
            </p:cNvSpPr>
            <p:nvPr/>
          </p:nvSpPr>
          <p:spPr bwMode="auto">
            <a:xfrm>
              <a:off x="925" y="2670"/>
              <a:ext cx="6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   R </a:t>
              </a:r>
            </a:p>
          </p:txBody>
        </p:sp>
        <p:sp>
          <p:nvSpPr>
            <p:cNvPr id="141" name="Oval 63"/>
            <p:cNvSpPr>
              <a:spLocks noChangeArrowheads="1"/>
            </p:cNvSpPr>
            <p:nvPr/>
          </p:nvSpPr>
          <p:spPr bwMode="auto">
            <a:xfrm>
              <a:off x="924" y="3548"/>
              <a:ext cx="312" cy="2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 flipV="1">
              <a:off x="1094" y="3237"/>
              <a:ext cx="0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Line 65"/>
            <p:cNvSpPr>
              <a:spLocks noChangeShapeType="1"/>
            </p:cNvSpPr>
            <p:nvPr/>
          </p:nvSpPr>
          <p:spPr bwMode="auto">
            <a:xfrm>
              <a:off x="1208" y="3775"/>
              <a:ext cx="22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H="1">
              <a:off x="754" y="3775"/>
              <a:ext cx="22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Text Box 67"/>
            <p:cNvSpPr txBox="1">
              <a:spLocks noChangeArrowheads="1"/>
            </p:cNvSpPr>
            <p:nvPr/>
          </p:nvSpPr>
          <p:spPr bwMode="auto">
            <a:xfrm>
              <a:off x="584" y="3945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Rc</a:t>
              </a:r>
            </a:p>
          </p:txBody>
        </p:sp>
        <p:sp>
          <p:nvSpPr>
            <p:cNvPr id="146" name="Text Box 68"/>
            <p:cNvSpPr txBox="1">
              <a:spLocks noChangeArrowheads="1"/>
            </p:cNvSpPr>
            <p:nvPr/>
          </p:nvSpPr>
          <p:spPr bwMode="auto">
            <a:xfrm>
              <a:off x="1378" y="3974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Rb</a:t>
              </a:r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1094" y="3492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Line 70"/>
            <p:cNvSpPr>
              <a:spLocks noChangeShapeType="1"/>
            </p:cNvSpPr>
            <p:nvPr/>
          </p:nvSpPr>
          <p:spPr bwMode="auto">
            <a:xfrm>
              <a:off x="1094" y="3662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Line 71"/>
            <p:cNvSpPr>
              <a:spLocks noChangeShapeType="1"/>
            </p:cNvSpPr>
            <p:nvPr/>
          </p:nvSpPr>
          <p:spPr bwMode="auto">
            <a:xfrm flipH="1" flipV="1">
              <a:off x="783" y="3463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" name="Text Box 72"/>
            <p:cNvSpPr txBox="1">
              <a:spLocks noChangeArrowheads="1"/>
            </p:cNvSpPr>
            <p:nvPr/>
          </p:nvSpPr>
          <p:spPr bwMode="auto">
            <a:xfrm>
              <a:off x="1463" y="337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51" name="Text Box 73"/>
            <p:cNvSpPr txBox="1">
              <a:spLocks noChangeArrowheads="1"/>
            </p:cNvSpPr>
            <p:nvPr/>
          </p:nvSpPr>
          <p:spPr bwMode="auto">
            <a:xfrm>
              <a:off x="584" y="3322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52" name="Text Box 74"/>
            <p:cNvSpPr txBox="1">
              <a:spLocks noChangeArrowheads="1"/>
            </p:cNvSpPr>
            <p:nvPr/>
          </p:nvSpPr>
          <p:spPr bwMode="auto">
            <a:xfrm>
              <a:off x="1009" y="40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04" grpId="0"/>
      <p:bldP spid="224310" grpId="0"/>
      <p:bldP spid="224345" grpId="0"/>
      <p:bldP spid="224345" grpId="1"/>
      <p:bldP spid="64" grpId="0"/>
      <p:bldP spid="6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8" name="Picture 4"/>
          <p:cNvPicPr>
            <a:picLocks noChangeAspect="1" noChangeArrowheads="1"/>
          </p:cNvPicPr>
          <p:nvPr/>
        </p:nvPicPr>
        <p:blipFill>
          <a:blip r:embed="rId3"/>
          <a:srcRect l="19593" t="8749" r="14940" b="8749"/>
          <a:stretch>
            <a:fillRect/>
          </a:stretch>
        </p:blipFill>
        <p:spPr bwMode="auto">
          <a:xfrm>
            <a:off x="0" y="553436"/>
            <a:ext cx="9144000" cy="630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4348" name="Picture 92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24349" name="Rectangle 9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Non Equivalent Protons</a:t>
            </a:r>
            <a:endParaRPr lang="en-GB" b="0" dirty="0">
              <a:solidFill>
                <a:srgbClr val="66FFFF"/>
              </a:solidFill>
            </a:endParaRPr>
          </a:p>
        </p:txBody>
      </p:sp>
      <p:graphicFrame>
        <p:nvGraphicFramePr>
          <p:cNvPr id="513026" name="Object 2"/>
          <p:cNvGraphicFramePr>
            <a:graphicFrameLocks noChangeAspect="1"/>
          </p:cNvGraphicFramePr>
          <p:nvPr/>
        </p:nvGraphicFramePr>
        <p:xfrm>
          <a:off x="324001" y="510989"/>
          <a:ext cx="1964690" cy="1993293"/>
        </p:xfrm>
        <a:graphic>
          <a:graphicData uri="http://schemas.openxmlformats.org/presentationml/2006/ole">
            <p:oleObj spid="_x0000_s513026" name="CS ChemDraw Drawing" r:id="rId5" imgW="2525203" imgH="2505600" progId="ChemDraw.Document.6.0">
              <p:embed/>
            </p:oleObj>
          </a:graphicData>
        </a:graphic>
      </p:graphicFrame>
      <p:sp>
        <p:nvSpPr>
          <p:cNvPr id="66" name="Textfeld 65"/>
          <p:cNvSpPr txBox="1"/>
          <p:nvPr/>
        </p:nvSpPr>
        <p:spPr>
          <a:xfrm>
            <a:off x="2197635" y="629178"/>
            <a:ext cx="10118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SR0091051P1_1E5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4348" name="Picture 92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24349" name="Rectangle 9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Non Equivalent Protons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3489106" y="902554"/>
            <a:ext cx="1412831" cy="21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MNOVA </a:t>
            </a:r>
            <a:r>
              <a:rPr lang="de-DE" sz="800" dirty="0" err="1" smtClean="0"/>
              <a:t>Prediction</a:t>
            </a:r>
            <a:endParaRPr lang="de-DE" sz="800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rot="5400000">
            <a:off x="2654935" y="937895"/>
            <a:ext cx="27051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Gerade Verbindung mit Pfeil 6"/>
          <p:cNvCxnSpPr/>
          <p:nvPr/>
        </p:nvCxnSpPr>
        <p:spPr bwMode="auto">
          <a:xfrm rot="5400000">
            <a:off x="6706235" y="5255895"/>
            <a:ext cx="27051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 rot="5400000">
            <a:off x="5385435" y="1864995"/>
            <a:ext cx="27051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 rot="5400000">
            <a:off x="5855335" y="988695"/>
            <a:ext cx="27051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rot="16200000" flipV="1">
            <a:off x="3164840" y="2256790"/>
            <a:ext cx="193516" cy="187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rot="5400000">
            <a:off x="6047105" y="4815205"/>
            <a:ext cx="27051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rot="5400000">
            <a:off x="5691505" y="916305"/>
            <a:ext cx="27051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026" name="Object 2"/>
          <p:cNvGraphicFramePr>
            <a:graphicFrameLocks noChangeAspect="1"/>
          </p:cNvGraphicFramePr>
          <p:nvPr/>
        </p:nvGraphicFramePr>
        <p:xfrm>
          <a:off x="2624141" y="539269"/>
          <a:ext cx="1964690" cy="1993293"/>
        </p:xfrm>
        <a:graphic>
          <a:graphicData uri="http://schemas.openxmlformats.org/presentationml/2006/ole">
            <p:oleObj spid="_x0000_s586754" name="CS ChemDraw Drawing" r:id="rId3" imgW="2525203" imgH="2505600" progId="ChemDraw.Document.6.0">
              <p:embed/>
            </p:oleObj>
          </a:graphicData>
        </a:graphic>
      </p:graphicFrame>
      <p:pic>
        <p:nvPicPr>
          <p:cNvPr id="5867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4348" name="Picture 92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24349" name="Rectangle 9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Non Equivalent Protons</a:t>
            </a:r>
            <a:endParaRPr lang="en-GB" b="0" dirty="0">
              <a:solidFill>
                <a:srgbClr val="66FFFF"/>
              </a:solidFill>
            </a:endParaRPr>
          </a:p>
        </p:txBody>
      </p:sp>
      <p:graphicFrame>
        <p:nvGraphicFramePr>
          <p:cNvPr id="586756" name="Object 4"/>
          <p:cNvGraphicFramePr>
            <a:graphicFrameLocks noChangeAspect="1"/>
          </p:cNvGraphicFramePr>
          <p:nvPr/>
        </p:nvGraphicFramePr>
        <p:xfrm>
          <a:off x="3532774" y="1009696"/>
          <a:ext cx="1618072" cy="1641598"/>
        </p:xfrm>
        <a:graphic>
          <a:graphicData uri="http://schemas.openxmlformats.org/presentationml/2006/ole">
            <p:oleObj spid="_x0000_s586756" name="CS ChemDraw Drawing" r:id="rId6" imgW="2525203" imgH="2505600" progId="ChemDraw.Document.6.0">
              <p:embed/>
            </p:oleObj>
          </a:graphicData>
        </a:graphic>
      </p:graphicFrame>
      <p:cxnSp>
        <p:nvCxnSpPr>
          <p:cNvPr id="9" name="Gerade Verbindung mit Pfeil 8"/>
          <p:cNvCxnSpPr/>
          <p:nvPr/>
        </p:nvCxnSpPr>
        <p:spPr bwMode="auto">
          <a:xfrm rot="5400000">
            <a:off x="3899535" y="874395"/>
            <a:ext cx="27051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rot="5400000">
            <a:off x="7347585" y="2436495"/>
            <a:ext cx="27051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rot="16200000" flipV="1">
            <a:off x="4663440" y="2586990"/>
            <a:ext cx="193516" cy="187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 rot="5400000">
            <a:off x="6669405" y="1525905"/>
            <a:ext cx="27051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ziessow_1h1"/>
          <p:cNvPicPr>
            <a:picLocks noChangeAspect="1" noChangeArrowheads="1"/>
          </p:cNvPicPr>
          <p:nvPr/>
        </p:nvPicPr>
        <p:blipFill>
          <a:blip r:embed="rId3">
            <a:lum bright="-30000" contrast="54000"/>
          </a:blip>
          <a:srcRect l="4883" t="9586" r="5556" b="3703"/>
          <a:stretch>
            <a:fillRect/>
          </a:stretch>
        </p:blipFill>
        <p:spPr bwMode="auto">
          <a:xfrm>
            <a:off x="793750" y="1673225"/>
            <a:ext cx="8140700" cy="48387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13025" y="576263"/>
            <a:ext cx="5175250" cy="5649912"/>
            <a:chOff x="1444" y="361"/>
            <a:chExt cx="3260" cy="3559"/>
          </a:xfrm>
        </p:grpSpPr>
        <p:graphicFrame>
          <p:nvGraphicFramePr>
            <p:cNvPr id="69636" name="Object 4"/>
            <p:cNvGraphicFramePr>
              <a:graphicFrameLocks noChangeAspect="1"/>
            </p:cNvGraphicFramePr>
            <p:nvPr/>
          </p:nvGraphicFramePr>
          <p:xfrm>
            <a:off x="1480" y="361"/>
            <a:ext cx="734" cy="943"/>
          </p:xfrm>
          <a:graphic>
            <a:graphicData uri="http://schemas.openxmlformats.org/presentationml/2006/ole">
              <p:oleObj spid="_x0000_s558085" name="CS ChemDraw Drawing" r:id="rId4" imgW="7315200" imgH="9880600" progId="ChemDraw.Document.6.0">
                <p:embed/>
              </p:oleObj>
            </a:graphicData>
          </a:graphic>
        </p:graphicFrame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4384" y="3416"/>
              <a:ext cx="320" cy="5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1444" y="395"/>
              <a:ext cx="2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0000"/>
                  </a:solidFill>
                </a:rPr>
                <a:t>H2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0" y="571500"/>
            <a:ext cx="2300288" cy="5599113"/>
            <a:chOff x="776" y="377"/>
            <a:chExt cx="1449" cy="3527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469" y="377"/>
              <a:ext cx="756" cy="943"/>
              <a:chOff x="2548" y="361"/>
              <a:chExt cx="756" cy="943"/>
            </a:xfrm>
          </p:grpSpPr>
          <p:graphicFrame>
            <p:nvGraphicFramePr>
              <p:cNvPr id="69641" name="Object 9"/>
              <p:cNvGraphicFramePr>
                <a:graphicFrameLocks noChangeAspect="1"/>
              </p:cNvGraphicFramePr>
              <p:nvPr/>
            </p:nvGraphicFramePr>
            <p:xfrm>
              <a:off x="2570" y="361"/>
              <a:ext cx="734" cy="943"/>
            </p:xfrm>
            <a:graphic>
              <a:graphicData uri="http://schemas.openxmlformats.org/presentationml/2006/ole">
                <p:oleObj spid="_x0000_s558084" name="CS ChemDraw Drawing" r:id="rId5" imgW="7315200" imgH="9880600" progId="ChemDraw.Document.6.0">
                  <p:embed/>
                </p:oleObj>
              </a:graphicData>
            </a:graphic>
          </p:graphicFrame>
          <p:sp>
            <p:nvSpPr>
              <p:cNvPr id="69642" name="Text Box 10"/>
              <p:cNvSpPr txBox="1">
                <a:spLocks noChangeArrowheads="1"/>
              </p:cNvSpPr>
              <p:nvPr/>
            </p:nvSpPr>
            <p:spPr bwMode="auto">
              <a:xfrm>
                <a:off x="2548" y="836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776" y="3344"/>
              <a:ext cx="320" cy="56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606675" y="579438"/>
            <a:ext cx="3600450" cy="5645150"/>
            <a:chOff x="1460" y="356"/>
            <a:chExt cx="2268" cy="3556"/>
          </a:xfrm>
        </p:grpSpPr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3408" y="3408"/>
              <a:ext cx="320" cy="5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460" y="356"/>
              <a:ext cx="758" cy="943"/>
              <a:chOff x="2546" y="1556"/>
              <a:chExt cx="758" cy="943"/>
            </a:xfrm>
          </p:grpSpPr>
          <p:graphicFrame>
            <p:nvGraphicFramePr>
              <p:cNvPr id="69647" name="Object 15"/>
              <p:cNvGraphicFramePr>
                <a:graphicFrameLocks noChangeAspect="1"/>
              </p:cNvGraphicFramePr>
              <p:nvPr/>
            </p:nvGraphicFramePr>
            <p:xfrm>
              <a:off x="2570" y="1556"/>
              <a:ext cx="734" cy="943"/>
            </p:xfrm>
            <a:graphic>
              <a:graphicData uri="http://schemas.openxmlformats.org/presentationml/2006/ole">
                <p:oleObj spid="_x0000_s558083" name="CS ChemDraw Drawing" r:id="rId6" imgW="7315200" imgH="9880600" progId="ChemDraw.Document.6.0">
                  <p:embed/>
                </p:oleObj>
              </a:graphicData>
            </a:graphic>
          </p:graphicFrame>
          <p:sp>
            <p:nvSpPr>
              <p:cNvPr id="69648" name="Text Box 16"/>
              <p:cNvSpPr txBox="1">
                <a:spLocks noChangeArrowheads="1"/>
              </p:cNvSpPr>
              <p:nvPr/>
            </p:nvSpPr>
            <p:spPr bwMode="auto">
              <a:xfrm>
                <a:off x="2546" y="1837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</p:grpSp>
      <p:pic>
        <p:nvPicPr>
          <p:cNvPr id="69649" name="Picture 17" descr="ziessow_1h2"/>
          <p:cNvPicPr>
            <a:picLocks noChangeAspect="1" noChangeArrowheads="1"/>
          </p:cNvPicPr>
          <p:nvPr/>
        </p:nvPicPr>
        <p:blipFill>
          <a:blip r:embed="rId7">
            <a:lum bright="-24000" contrast="48000"/>
          </a:blip>
          <a:srcRect l="5556" t="16557" r="6009" b="4140"/>
          <a:stretch>
            <a:fillRect/>
          </a:stretch>
        </p:blipFill>
        <p:spPr bwMode="auto">
          <a:xfrm>
            <a:off x="6350000" y="2117725"/>
            <a:ext cx="2794000" cy="2755900"/>
          </a:xfrm>
          <a:prstGeom prst="rect">
            <a:avLst/>
          </a:prstGeom>
          <a:noFill/>
        </p:spPr>
      </p:pic>
      <p:pic>
        <p:nvPicPr>
          <p:cNvPr id="69650" name="Picture 18" descr="ziessow_1h3"/>
          <p:cNvPicPr>
            <a:picLocks noChangeAspect="1" noChangeArrowheads="1"/>
          </p:cNvPicPr>
          <p:nvPr/>
        </p:nvPicPr>
        <p:blipFill>
          <a:blip r:embed="rId8">
            <a:lum bright="-36000" contrast="66000"/>
          </a:blip>
          <a:srcRect l="11655" t="56645" r="15315" b="3459"/>
          <a:stretch>
            <a:fillRect/>
          </a:stretch>
        </p:blipFill>
        <p:spPr bwMode="auto">
          <a:xfrm>
            <a:off x="3738563" y="2703513"/>
            <a:ext cx="2249487" cy="2325687"/>
          </a:xfrm>
          <a:prstGeom prst="rect">
            <a:avLst/>
          </a:prstGeom>
          <a:noFill/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731000" y="2105025"/>
            <a:ext cx="2209800" cy="2641600"/>
            <a:chOff x="4056" y="1284"/>
            <a:chExt cx="1392" cy="1664"/>
          </a:xfrm>
        </p:grpSpPr>
        <p:sp>
          <p:nvSpPr>
            <p:cNvPr id="69653" name="Line 21"/>
            <p:cNvSpPr>
              <a:spLocks noChangeShapeType="1"/>
            </p:cNvSpPr>
            <p:nvPr/>
          </p:nvSpPr>
          <p:spPr bwMode="auto">
            <a:xfrm flipV="1">
              <a:off x="4056" y="1284"/>
              <a:ext cx="536" cy="16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54" name="Line 22"/>
            <p:cNvSpPr>
              <a:spLocks noChangeShapeType="1"/>
            </p:cNvSpPr>
            <p:nvPr/>
          </p:nvSpPr>
          <p:spPr bwMode="auto">
            <a:xfrm flipH="1" flipV="1">
              <a:off x="4592" y="1296"/>
              <a:ext cx="560" cy="16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55" name="Line 23"/>
            <p:cNvSpPr>
              <a:spLocks noChangeShapeType="1"/>
            </p:cNvSpPr>
            <p:nvPr/>
          </p:nvSpPr>
          <p:spPr bwMode="auto">
            <a:xfrm flipV="1">
              <a:off x="4264" y="1448"/>
              <a:ext cx="592" cy="14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56" name="Line 24"/>
            <p:cNvSpPr>
              <a:spLocks noChangeShapeType="1"/>
            </p:cNvSpPr>
            <p:nvPr/>
          </p:nvSpPr>
          <p:spPr bwMode="auto">
            <a:xfrm flipH="1" flipV="1">
              <a:off x="4852" y="1468"/>
              <a:ext cx="596" cy="1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723900" y="1119188"/>
            <a:ext cx="2125663" cy="3671887"/>
            <a:chOff x="272" y="663"/>
            <a:chExt cx="1339" cy="2313"/>
          </a:xfrm>
        </p:grpSpPr>
        <p:pic>
          <p:nvPicPr>
            <p:cNvPr id="69658" name="Picture 26" descr="ziessow_1h4"/>
            <p:cNvPicPr>
              <a:picLocks noChangeAspect="1" noChangeArrowheads="1"/>
            </p:cNvPicPr>
            <p:nvPr/>
          </p:nvPicPr>
          <p:blipFill>
            <a:blip r:embed="rId9">
              <a:lum bright="-36000" contrast="54000"/>
            </a:blip>
            <a:srcRect l="5219" t="11546" r="5219" b="4793"/>
            <a:stretch>
              <a:fillRect/>
            </a:stretch>
          </p:blipFill>
          <p:spPr bwMode="auto">
            <a:xfrm>
              <a:off x="272" y="1056"/>
              <a:ext cx="1144" cy="1920"/>
            </a:xfrm>
            <a:prstGeom prst="rect">
              <a:avLst/>
            </a:prstGeom>
            <a:noFill/>
          </p:spPr>
        </p:pic>
        <p:sp>
          <p:nvSpPr>
            <p:cNvPr id="69659" name="Line 27"/>
            <p:cNvSpPr>
              <a:spLocks noChangeShapeType="1"/>
            </p:cNvSpPr>
            <p:nvPr/>
          </p:nvSpPr>
          <p:spPr bwMode="auto">
            <a:xfrm flipV="1">
              <a:off x="793" y="890"/>
              <a:ext cx="0" cy="1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60" name="Line 28"/>
            <p:cNvSpPr>
              <a:spLocks noChangeShapeType="1"/>
            </p:cNvSpPr>
            <p:nvPr/>
          </p:nvSpPr>
          <p:spPr bwMode="auto">
            <a:xfrm flipV="1">
              <a:off x="884" y="890"/>
              <a:ext cx="0" cy="1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61" name="Line 29"/>
            <p:cNvSpPr>
              <a:spLocks noChangeShapeType="1"/>
            </p:cNvSpPr>
            <p:nvPr/>
          </p:nvSpPr>
          <p:spPr bwMode="auto">
            <a:xfrm>
              <a:off x="793" y="890"/>
              <a:ext cx="9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62" name="Text Box 30"/>
            <p:cNvSpPr txBox="1">
              <a:spLocks noChangeArrowheads="1"/>
            </p:cNvSpPr>
            <p:nvPr/>
          </p:nvSpPr>
          <p:spPr bwMode="auto">
            <a:xfrm>
              <a:off x="1429" y="663"/>
              <a:ext cx="1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1"/>
                  </a:solidFill>
                </a:rPr>
                <a:t>H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632075" y="1408113"/>
            <a:ext cx="2736850" cy="1511300"/>
            <a:chOff x="1474" y="845"/>
            <a:chExt cx="1724" cy="952"/>
          </a:xfrm>
        </p:grpSpPr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608" y="1570"/>
              <a:ext cx="590" cy="227"/>
              <a:chOff x="2608" y="1570"/>
              <a:chExt cx="590" cy="227"/>
            </a:xfrm>
          </p:grpSpPr>
          <p:sp>
            <p:nvSpPr>
              <p:cNvPr id="69665" name="Line 33"/>
              <p:cNvSpPr>
                <a:spLocks noChangeShapeType="1"/>
              </p:cNvSpPr>
              <p:nvPr/>
            </p:nvSpPr>
            <p:spPr bwMode="auto">
              <a:xfrm flipV="1">
                <a:off x="2608" y="166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66" name="Line 34"/>
              <p:cNvSpPr>
                <a:spLocks noChangeShapeType="1"/>
              </p:cNvSpPr>
              <p:nvPr/>
            </p:nvSpPr>
            <p:spPr bwMode="auto">
              <a:xfrm flipV="1">
                <a:off x="2699" y="166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67" name="Line 35"/>
              <p:cNvSpPr>
                <a:spLocks noChangeShapeType="1"/>
              </p:cNvSpPr>
              <p:nvPr/>
            </p:nvSpPr>
            <p:spPr bwMode="auto">
              <a:xfrm>
                <a:off x="2608" y="166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68" name="Line 36"/>
              <p:cNvSpPr>
                <a:spLocks noChangeShapeType="1"/>
              </p:cNvSpPr>
              <p:nvPr/>
            </p:nvSpPr>
            <p:spPr bwMode="auto">
              <a:xfrm flipV="1">
                <a:off x="3107" y="166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69" name="Line 37"/>
              <p:cNvSpPr>
                <a:spLocks noChangeShapeType="1"/>
              </p:cNvSpPr>
              <p:nvPr/>
            </p:nvSpPr>
            <p:spPr bwMode="auto">
              <a:xfrm flipV="1">
                <a:off x="3198" y="166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70" name="Line 38"/>
              <p:cNvSpPr>
                <a:spLocks noChangeShapeType="1"/>
              </p:cNvSpPr>
              <p:nvPr/>
            </p:nvSpPr>
            <p:spPr bwMode="auto">
              <a:xfrm>
                <a:off x="3107" y="166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71" name="Line 39"/>
              <p:cNvSpPr>
                <a:spLocks noChangeShapeType="1"/>
              </p:cNvSpPr>
              <p:nvPr/>
            </p:nvSpPr>
            <p:spPr bwMode="auto">
              <a:xfrm flipV="1">
                <a:off x="2880" y="15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72" name="Line 40"/>
              <p:cNvSpPr>
                <a:spLocks noChangeShapeType="1"/>
              </p:cNvSpPr>
              <p:nvPr/>
            </p:nvSpPr>
            <p:spPr bwMode="auto">
              <a:xfrm flipV="1">
                <a:off x="2971" y="15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73" name="Line 41"/>
              <p:cNvSpPr>
                <a:spLocks noChangeShapeType="1"/>
              </p:cNvSpPr>
              <p:nvPr/>
            </p:nvSpPr>
            <p:spPr bwMode="auto">
              <a:xfrm>
                <a:off x="2880" y="1570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69674" name="Text Box 42"/>
            <p:cNvSpPr txBox="1">
              <a:spLocks noChangeArrowheads="1"/>
            </p:cNvSpPr>
            <p:nvPr/>
          </p:nvSpPr>
          <p:spPr bwMode="auto">
            <a:xfrm>
              <a:off x="1474" y="845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1"/>
                  </a:solidFill>
                </a:rPr>
                <a:t>H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2632075" y="687388"/>
            <a:ext cx="2663825" cy="1728787"/>
            <a:chOff x="1474" y="391"/>
            <a:chExt cx="1678" cy="1089"/>
          </a:xfrm>
        </p:grpSpPr>
        <p:sp>
          <p:nvSpPr>
            <p:cNvPr id="69676" name="Text Box 44"/>
            <p:cNvSpPr txBox="1">
              <a:spLocks noChangeArrowheads="1"/>
            </p:cNvSpPr>
            <p:nvPr/>
          </p:nvSpPr>
          <p:spPr bwMode="auto">
            <a:xfrm>
              <a:off x="1474" y="391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2"/>
                  </a:solidFill>
                </a:rPr>
                <a:t>H2</a:t>
              </a:r>
            </a:p>
          </p:txBody>
        </p: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2653" y="1298"/>
              <a:ext cx="499" cy="182"/>
              <a:chOff x="2653" y="1298"/>
              <a:chExt cx="499" cy="182"/>
            </a:xfrm>
          </p:grpSpPr>
          <p:sp>
            <p:nvSpPr>
              <p:cNvPr id="69678" name="Line 46"/>
              <p:cNvSpPr>
                <a:spLocks noChangeShapeType="1"/>
              </p:cNvSpPr>
              <p:nvPr/>
            </p:nvSpPr>
            <p:spPr bwMode="auto">
              <a:xfrm flipV="1">
                <a:off x="2653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79" name="Line 47"/>
              <p:cNvSpPr>
                <a:spLocks noChangeShapeType="1"/>
              </p:cNvSpPr>
              <p:nvPr/>
            </p:nvSpPr>
            <p:spPr bwMode="auto">
              <a:xfrm flipV="1">
                <a:off x="2925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80" name="Line 48"/>
              <p:cNvSpPr>
                <a:spLocks noChangeShapeType="1"/>
              </p:cNvSpPr>
              <p:nvPr/>
            </p:nvSpPr>
            <p:spPr bwMode="auto">
              <a:xfrm flipV="1">
                <a:off x="3152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81" name="Line 49"/>
              <p:cNvSpPr>
                <a:spLocks noChangeShapeType="1"/>
              </p:cNvSpPr>
              <p:nvPr/>
            </p:nvSpPr>
            <p:spPr bwMode="auto">
              <a:xfrm>
                <a:off x="2653" y="1298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6880225" y="1839913"/>
            <a:ext cx="1871663" cy="431800"/>
            <a:chOff x="4150" y="1117"/>
            <a:chExt cx="1179" cy="272"/>
          </a:xfrm>
        </p:grpSpPr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4150" y="1117"/>
              <a:ext cx="408" cy="136"/>
              <a:chOff x="4150" y="1117"/>
              <a:chExt cx="408" cy="136"/>
            </a:xfrm>
          </p:grpSpPr>
          <p:sp>
            <p:nvSpPr>
              <p:cNvPr id="69684" name="Line 52"/>
              <p:cNvSpPr>
                <a:spLocks noChangeShapeType="1"/>
              </p:cNvSpPr>
              <p:nvPr/>
            </p:nvSpPr>
            <p:spPr bwMode="auto">
              <a:xfrm flipV="1">
                <a:off x="4558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85" name="Line 53"/>
              <p:cNvSpPr>
                <a:spLocks noChangeShapeType="1"/>
              </p:cNvSpPr>
              <p:nvPr/>
            </p:nvSpPr>
            <p:spPr bwMode="auto">
              <a:xfrm flipV="1">
                <a:off x="4150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86" name="Line 54"/>
              <p:cNvSpPr>
                <a:spLocks noChangeShapeType="1"/>
              </p:cNvSpPr>
              <p:nvPr/>
            </p:nvSpPr>
            <p:spPr bwMode="auto">
              <a:xfrm>
                <a:off x="4150" y="1117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4604" y="1117"/>
              <a:ext cx="408" cy="136"/>
              <a:chOff x="4150" y="1117"/>
              <a:chExt cx="408" cy="136"/>
            </a:xfrm>
          </p:grpSpPr>
          <p:sp>
            <p:nvSpPr>
              <p:cNvPr id="69688" name="Line 56"/>
              <p:cNvSpPr>
                <a:spLocks noChangeShapeType="1"/>
              </p:cNvSpPr>
              <p:nvPr/>
            </p:nvSpPr>
            <p:spPr bwMode="auto">
              <a:xfrm flipV="1">
                <a:off x="4558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89" name="Line 57"/>
              <p:cNvSpPr>
                <a:spLocks noChangeShapeType="1"/>
              </p:cNvSpPr>
              <p:nvPr/>
            </p:nvSpPr>
            <p:spPr bwMode="auto">
              <a:xfrm flipV="1">
                <a:off x="4150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90" name="Line 58"/>
              <p:cNvSpPr>
                <a:spLocks noChangeShapeType="1"/>
              </p:cNvSpPr>
              <p:nvPr/>
            </p:nvSpPr>
            <p:spPr bwMode="auto">
              <a:xfrm>
                <a:off x="4150" y="1117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6" name="Group 59"/>
            <p:cNvGrpSpPr>
              <a:grpSpLocks/>
            </p:cNvGrpSpPr>
            <p:nvPr/>
          </p:nvGrpSpPr>
          <p:grpSpPr bwMode="auto">
            <a:xfrm>
              <a:off x="4921" y="1253"/>
              <a:ext cx="408" cy="136"/>
              <a:chOff x="4150" y="1117"/>
              <a:chExt cx="408" cy="136"/>
            </a:xfrm>
          </p:grpSpPr>
          <p:sp>
            <p:nvSpPr>
              <p:cNvPr id="69692" name="Line 60"/>
              <p:cNvSpPr>
                <a:spLocks noChangeShapeType="1"/>
              </p:cNvSpPr>
              <p:nvPr/>
            </p:nvSpPr>
            <p:spPr bwMode="auto">
              <a:xfrm flipV="1">
                <a:off x="4558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93" name="Line 61"/>
              <p:cNvSpPr>
                <a:spLocks noChangeShapeType="1"/>
              </p:cNvSpPr>
              <p:nvPr/>
            </p:nvSpPr>
            <p:spPr bwMode="auto">
              <a:xfrm flipV="1">
                <a:off x="4150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94" name="Line 62"/>
              <p:cNvSpPr>
                <a:spLocks noChangeShapeType="1"/>
              </p:cNvSpPr>
              <p:nvPr/>
            </p:nvSpPr>
            <p:spPr bwMode="auto">
              <a:xfrm>
                <a:off x="4150" y="1117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4377" y="1253"/>
              <a:ext cx="408" cy="136"/>
              <a:chOff x="4150" y="1117"/>
              <a:chExt cx="408" cy="136"/>
            </a:xfrm>
          </p:grpSpPr>
          <p:sp>
            <p:nvSpPr>
              <p:cNvPr id="69696" name="Line 64"/>
              <p:cNvSpPr>
                <a:spLocks noChangeShapeType="1"/>
              </p:cNvSpPr>
              <p:nvPr/>
            </p:nvSpPr>
            <p:spPr bwMode="auto">
              <a:xfrm flipV="1">
                <a:off x="4558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97" name="Line 65"/>
              <p:cNvSpPr>
                <a:spLocks noChangeShapeType="1"/>
              </p:cNvSpPr>
              <p:nvPr/>
            </p:nvSpPr>
            <p:spPr bwMode="auto">
              <a:xfrm flipV="1">
                <a:off x="4150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98" name="Line 66"/>
              <p:cNvSpPr>
                <a:spLocks noChangeShapeType="1"/>
              </p:cNvSpPr>
              <p:nvPr/>
            </p:nvSpPr>
            <p:spPr bwMode="auto">
              <a:xfrm>
                <a:off x="4150" y="1117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2632075" y="1119188"/>
            <a:ext cx="5256213" cy="647700"/>
            <a:chOff x="1474" y="663"/>
            <a:chExt cx="3311" cy="408"/>
          </a:xfrm>
        </p:grpSpPr>
        <p:sp>
          <p:nvSpPr>
            <p:cNvPr id="69700" name="Text Box 68"/>
            <p:cNvSpPr txBox="1">
              <a:spLocks noChangeArrowheads="1"/>
            </p:cNvSpPr>
            <p:nvPr/>
          </p:nvSpPr>
          <p:spPr bwMode="auto">
            <a:xfrm>
              <a:off x="1474" y="66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1"/>
                  </a:solidFill>
                </a:rPr>
                <a:t>H</a:t>
              </a:r>
            </a:p>
          </p:txBody>
        </p:sp>
        <p:grpSp>
          <p:nvGrpSpPr>
            <p:cNvPr id="19" name="Group 69"/>
            <p:cNvGrpSpPr>
              <a:grpSpLocks/>
            </p:cNvGrpSpPr>
            <p:nvPr/>
          </p:nvGrpSpPr>
          <p:grpSpPr bwMode="auto">
            <a:xfrm>
              <a:off x="4604" y="890"/>
              <a:ext cx="181" cy="181"/>
              <a:chOff x="4604" y="890"/>
              <a:chExt cx="181" cy="181"/>
            </a:xfrm>
          </p:grpSpPr>
          <p:sp>
            <p:nvSpPr>
              <p:cNvPr id="69702" name="Line 70"/>
              <p:cNvSpPr>
                <a:spLocks noChangeShapeType="1"/>
              </p:cNvSpPr>
              <p:nvPr/>
            </p:nvSpPr>
            <p:spPr bwMode="auto">
              <a:xfrm flipV="1">
                <a:off x="4604" y="89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703" name="Line 71"/>
              <p:cNvSpPr>
                <a:spLocks noChangeShapeType="1"/>
              </p:cNvSpPr>
              <p:nvPr/>
            </p:nvSpPr>
            <p:spPr bwMode="auto">
              <a:xfrm flipV="1">
                <a:off x="4785" y="89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704" name="Line 72"/>
              <p:cNvSpPr>
                <a:spLocks noChangeShapeType="1"/>
              </p:cNvSpPr>
              <p:nvPr/>
            </p:nvSpPr>
            <p:spPr bwMode="auto">
              <a:xfrm>
                <a:off x="4604" y="890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aphicFrame>
        <p:nvGraphicFramePr>
          <p:cNvPr id="69651" name="Object 19"/>
          <p:cNvGraphicFramePr>
            <a:graphicFrameLocks noChangeAspect="1"/>
          </p:cNvGraphicFramePr>
          <p:nvPr/>
        </p:nvGraphicFramePr>
        <p:xfrm>
          <a:off x="0" y="534988"/>
          <a:ext cx="1250950" cy="1568450"/>
        </p:xfrm>
        <a:graphic>
          <a:graphicData uri="http://schemas.openxmlformats.org/presentationml/2006/ole">
            <p:oleObj spid="_x0000_s558082" name="CS ChemDraw Drawing" r:id="rId10" imgW="7315200" imgH="9563100" progId="ChemDraw.Document.6.0">
              <p:embed/>
            </p:oleObj>
          </a:graphicData>
        </a:graphic>
      </p:graphicFrame>
      <p:pic>
        <p:nvPicPr>
          <p:cNvPr id="69708" name="Picture 76" descr="Logo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69709" name="Rectangle 7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ABMX- System (Ascorbic Acid)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2830830" y="796290"/>
            <a:ext cx="22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/>
                </a:solidFill>
              </a:rPr>
              <a:t>*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2849880" y="1249680"/>
            <a:ext cx="22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/>
                </a:solidFill>
              </a:rPr>
              <a:t>*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7" grpId="0"/>
      <p:bldP spid="7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ziessow_1h2"/>
          <p:cNvPicPr>
            <a:picLocks noChangeAspect="1" noChangeArrowheads="1"/>
          </p:cNvPicPr>
          <p:nvPr/>
        </p:nvPicPr>
        <p:blipFill>
          <a:blip r:embed="rId2">
            <a:lum bright="-24000" contrast="48000"/>
          </a:blip>
          <a:srcRect l="5556" t="16557" r="6009" b="4140"/>
          <a:stretch>
            <a:fillRect/>
          </a:stretch>
        </p:blipFill>
        <p:spPr bwMode="auto">
          <a:xfrm>
            <a:off x="1797203" y="732699"/>
            <a:ext cx="5157787" cy="2393056"/>
          </a:xfrm>
          <a:prstGeom prst="rect">
            <a:avLst/>
          </a:prstGeom>
          <a:noFill/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472612" y="637612"/>
            <a:ext cx="3237723" cy="2322884"/>
            <a:chOff x="807" y="336"/>
            <a:chExt cx="2100" cy="2243"/>
          </a:xfrm>
        </p:grpSpPr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 flipV="1">
              <a:off x="807" y="336"/>
              <a:ext cx="1045" cy="224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>
              <a:off x="1834" y="354"/>
              <a:ext cx="1073" cy="22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119235" y="910433"/>
            <a:ext cx="3374871" cy="2084693"/>
            <a:chOff x="1179" y="549"/>
            <a:chExt cx="2251" cy="2013"/>
          </a:xfrm>
        </p:grpSpPr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 flipV="1">
              <a:off x="1179" y="549"/>
              <a:ext cx="1143" cy="19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flipH="1" flipV="1">
              <a:off x="2304" y="558"/>
              <a:ext cx="1126" cy="2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5271620" y="3311679"/>
            <a:ext cx="3765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endParaRPr lang="de-DE" sz="1400" dirty="0">
              <a:solidFill>
                <a:schemeClr val="accent2"/>
              </a:solidFill>
              <a:latin typeface="Symbol" pitchFamily="18" charset="2"/>
            </a:endParaRPr>
          </a:p>
        </p:txBody>
      </p:sp>
      <p:pic>
        <p:nvPicPr>
          <p:cNvPr id="70697" name="Picture 41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0698" name="Rectangle 4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ABM System</a:t>
            </a:r>
            <a:endParaRPr lang="en-GB" b="0" dirty="0">
              <a:solidFill>
                <a:srgbClr val="66FFFF"/>
              </a:solidFill>
            </a:endParaRPr>
          </a:p>
        </p:txBody>
      </p:sp>
      <p:cxnSp>
        <p:nvCxnSpPr>
          <p:cNvPr id="44" name="Gerade Verbindung mit Pfeil 43"/>
          <p:cNvCxnSpPr/>
          <p:nvPr/>
        </p:nvCxnSpPr>
        <p:spPr bwMode="auto">
          <a:xfrm rot="16200000" flipV="1">
            <a:off x="1221173" y="5161193"/>
            <a:ext cx="524108" cy="11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Gerade Verbindung mit Pfeil 50"/>
          <p:cNvCxnSpPr/>
          <p:nvPr/>
        </p:nvCxnSpPr>
        <p:spPr bwMode="auto">
          <a:xfrm rot="16200000" flipH="1">
            <a:off x="1499954" y="5116586"/>
            <a:ext cx="468351" cy="22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1169076" y="3546933"/>
            <a:ext cx="835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M </a:t>
            </a:r>
            <a:r>
              <a:rPr lang="de-DE" sz="1400" dirty="0" err="1" smtClean="0">
                <a:solidFill>
                  <a:schemeClr val="tx1"/>
                </a:solidFill>
              </a:rPr>
              <a:t>spin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4076292" y="3490944"/>
            <a:ext cx="835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A spin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5670917" y="3479793"/>
            <a:ext cx="835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B spin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56" name="Gerade Verbindung 55"/>
          <p:cNvCxnSpPr/>
          <p:nvPr/>
        </p:nvCxnSpPr>
        <p:spPr bwMode="auto">
          <a:xfrm rot="16200000" flipV="1">
            <a:off x="3735774" y="3907611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 rot="16200000" flipV="1">
            <a:off x="5284646" y="3885308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 rot="16200000" flipV="1">
            <a:off x="3077852" y="4832231"/>
            <a:ext cx="1059366" cy="22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 rot="16200000" flipV="1">
            <a:off x="3504386" y="4809232"/>
            <a:ext cx="1059367" cy="334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3747466" y="4024853"/>
            <a:ext cx="5273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5246608" y="4077588"/>
            <a:ext cx="53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62" name="Gerade Verbindung 61"/>
          <p:cNvCxnSpPr/>
          <p:nvPr/>
        </p:nvCxnSpPr>
        <p:spPr bwMode="auto">
          <a:xfrm rot="16200000" flipV="1">
            <a:off x="4114916" y="5122163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 rot="16200000" flipV="1">
            <a:off x="6237295" y="5066407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2943881" y="4120799"/>
            <a:ext cx="4654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AB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3737748" y="3335143"/>
            <a:ext cx="4161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de-DE" sz="1400" dirty="0" smtClean="0">
              <a:solidFill>
                <a:srgbClr val="FF0000"/>
              </a:solidFill>
            </a:endParaRPr>
          </a:p>
        </p:txBody>
      </p:sp>
      <p:cxnSp>
        <p:nvCxnSpPr>
          <p:cNvPr id="66" name="Gerade Verbindung 65"/>
          <p:cNvCxnSpPr/>
          <p:nvPr/>
        </p:nvCxnSpPr>
        <p:spPr bwMode="auto">
          <a:xfrm rot="16200000" flipV="1">
            <a:off x="3044400" y="5155618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 rot="5400000" flipH="1" flipV="1">
            <a:off x="2736696" y="5233794"/>
            <a:ext cx="320249" cy="59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 rot="16200000" flipV="1">
            <a:off x="4382545" y="5104857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 rot="16200000" flipV="1">
            <a:off x="4535178" y="5217645"/>
            <a:ext cx="323387" cy="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rot="16200000" flipV="1">
            <a:off x="5507538" y="4724253"/>
            <a:ext cx="1126273" cy="33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rot="16200000" flipV="1">
            <a:off x="6708618" y="5174947"/>
            <a:ext cx="278782" cy="11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 rot="16200000" flipV="1">
            <a:off x="4407635" y="4781354"/>
            <a:ext cx="1092820" cy="11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rot="16200000" flipV="1">
            <a:off x="4021352" y="5212364"/>
            <a:ext cx="285748" cy="4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V="1">
            <a:off x="2637377" y="5317310"/>
            <a:ext cx="4348976" cy="892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29"/>
          <p:cNvSpPr txBox="1">
            <a:spLocks noChangeArrowheads="1"/>
          </p:cNvSpPr>
          <p:nvPr/>
        </p:nvSpPr>
        <p:spPr bwMode="auto">
          <a:xfrm>
            <a:off x="6163331" y="4216049"/>
            <a:ext cx="4654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AB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97" name="Gerade Verbindung mit Pfeil 96"/>
          <p:cNvCxnSpPr/>
          <p:nvPr/>
        </p:nvCxnSpPr>
        <p:spPr bwMode="auto">
          <a:xfrm rot="16200000" flipV="1">
            <a:off x="1211648" y="6456593"/>
            <a:ext cx="524108" cy="11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Gerade Verbindung mit Pfeil 97"/>
          <p:cNvCxnSpPr/>
          <p:nvPr/>
        </p:nvCxnSpPr>
        <p:spPr bwMode="auto">
          <a:xfrm rot="16200000" flipH="1">
            <a:off x="1490429" y="6411986"/>
            <a:ext cx="468351" cy="22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Gerade Verbindung 98"/>
          <p:cNvCxnSpPr/>
          <p:nvPr/>
        </p:nvCxnSpPr>
        <p:spPr bwMode="auto">
          <a:xfrm rot="5400000" flipH="1" flipV="1">
            <a:off x="3275321" y="6334397"/>
            <a:ext cx="667912" cy="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Gerade Verbindung 99"/>
          <p:cNvCxnSpPr/>
          <p:nvPr/>
        </p:nvCxnSpPr>
        <p:spPr bwMode="auto">
          <a:xfrm rot="16200000" flipV="1">
            <a:off x="5643215" y="6347983"/>
            <a:ext cx="612389" cy="12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Gerade Verbindung 102"/>
          <p:cNvCxnSpPr/>
          <p:nvPr/>
        </p:nvCxnSpPr>
        <p:spPr bwMode="auto">
          <a:xfrm rot="16200000" flipV="1">
            <a:off x="6096116" y="6369938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Gerade Verbindung 103"/>
          <p:cNvCxnSpPr/>
          <p:nvPr/>
        </p:nvCxnSpPr>
        <p:spPr bwMode="auto">
          <a:xfrm rot="16200000" flipV="1">
            <a:off x="4151854" y="6380857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Gerade Verbindung 105"/>
          <p:cNvCxnSpPr/>
          <p:nvPr/>
        </p:nvCxnSpPr>
        <p:spPr bwMode="auto">
          <a:xfrm rot="16200000" flipV="1">
            <a:off x="3034875" y="6451018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Gerade Verbindung 106"/>
          <p:cNvCxnSpPr/>
          <p:nvPr/>
        </p:nvCxnSpPr>
        <p:spPr bwMode="auto">
          <a:xfrm rot="5400000" flipH="1" flipV="1">
            <a:off x="2727171" y="6529194"/>
            <a:ext cx="320249" cy="59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Gerade Verbindung 107"/>
          <p:cNvCxnSpPr/>
          <p:nvPr/>
        </p:nvCxnSpPr>
        <p:spPr bwMode="auto">
          <a:xfrm rot="16200000" flipV="1">
            <a:off x="4373020" y="6400257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Gerade Verbindung 108"/>
          <p:cNvCxnSpPr/>
          <p:nvPr/>
        </p:nvCxnSpPr>
        <p:spPr bwMode="auto">
          <a:xfrm rot="16200000" flipV="1">
            <a:off x="6606866" y="6374932"/>
            <a:ext cx="388437" cy="16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Gerade Verbindung 109"/>
          <p:cNvCxnSpPr/>
          <p:nvPr/>
        </p:nvCxnSpPr>
        <p:spPr bwMode="auto">
          <a:xfrm rot="16200000" flipV="1">
            <a:off x="3540513" y="5688435"/>
            <a:ext cx="1950535" cy="3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Gerade Verbindung 110"/>
          <p:cNvCxnSpPr/>
          <p:nvPr/>
        </p:nvCxnSpPr>
        <p:spPr bwMode="auto">
          <a:xfrm rot="16200000" flipV="1">
            <a:off x="5138506" y="6507468"/>
            <a:ext cx="278782" cy="11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Gerade Verbindung 111"/>
          <p:cNvCxnSpPr/>
          <p:nvPr/>
        </p:nvCxnSpPr>
        <p:spPr bwMode="auto">
          <a:xfrm rot="16200000" flipV="1">
            <a:off x="3456064" y="5639533"/>
            <a:ext cx="1980736" cy="35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Gerade Verbindung 112"/>
          <p:cNvCxnSpPr/>
          <p:nvPr/>
        </p:nvCxnSpPr>
        <p:spPr bwMode="auto">
          <a:xfrm rot="16200000" flipV="1">
            <a:off x="3707027" y="6507764"/>
            <a:ext cx="285748" cy="4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Gerade Verbindung 113"/>
          <p:cNvCxnSpPr/>
          <p:nvPr/>
        </p:nvCxnSpPr>
        <p:spPr bwMode="auto">
          <a:xfrm flipV="1">
            <a:off x="2627852" y="6612710"/>
            <a:ext cx="4348976" cy="892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>
            <a:stCxn id="60" idx="2"/>
          </p:cNvCxnSpPr>
          <p:nvPr/>
        </p:nvCxnSpPr>
        <p:spPr bwMode="auto">
          <a:xfrm rot="5400000">
            <a:off x="3356551" y="4260022"/>
            <a:ext cx="581985" cy="7272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/>
          <p:cNvCxnSpPr>
            <a:stCxn id="61" idx="0"/>
          </p:cNvCxnSpPr>
          <p:nvPr/>
        </p:nvCxnSpPr>
        <p:spPr bwMode="auto">
          <a:xfrm rot="16200000" flipH="1" flipV="1">
            <a:off x="4535527" y="3902772"/>
            <a:ext cx="802846" cy="115247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3997305" y="4269832"/>
            <a:ext cx="602687" cy="5935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>
            <a:stCxn id="61" idx="0"/>
          </p:cNvCxnSpPr>
          <p:nvPr/>
        </p:nvCxnSpPr>
        <p:spPr bwMode="auto">
          <a:xfrm rot="16200000" flipH="1">
            <a:off x="5599478" y="3991299"/>
            <a:ext cx="751570" cy="92414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5246608" y="5479097"/>
            <a:ext cx="5925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600" b="0" dirty="0" smtClean="0">
                <a:solidFill>
                  <a:schemeClr val="tx1"/>
                </a:solidFill>
              </a:rPr>
              <a:t>-</a:t>
            </a:r>
            <a:r>
              <a:rPr lang="de-DE" sz="1400" dirty="0" smtClean="0">
                <a:solidFill>
                  <a:schemeClr val="tx1"/>
                </a:solidFill>
              </a:rPr>
              <a:t> 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4" name="Text Box 89"/>
          <p:cNvSpPr txBox="1">
            <a:spLocks noChangeArrowheads="1"/>
          </p:cNvSpPr>
          <p:nvPr/>
        </p:nvSpPr>
        <p:spPr bwMode="auto">
          <a:xfrm>
            <a:off x="0" y="499861"/>
            <a:ext cx="5612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Can be viewed as composed of  two AB systems.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0" name="Text Box 89"/>
          <p:cNvSpPr txBox="1">
            <a:spLocks noChangeArrowheads="1"/>
          </p:cNvSpPr>
          <p:nvPr/>
        </p:nvSpPr>
        <p:spPr bwMode="auto">
          <a:xfrm>
            <a:off x="0" y="3013281"/>
            <a:ext cx="5612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 1</a:t>
            </a:r>
            <a:r>
              <a:rPr lang="de-DE" sz="1400" baseline="30000" dirty="0" smtClean="0">
                <a:solidFill>
                  <a:schemeClr val="tx1"/>
                </a:solidFill>
              </a:rPr>
              <a:t>st</a:t>
            </a:r>
            <a:r>
              <a:rPr lang="en-GB" sz="1400" dirty="0" smtClean="0">
                <a:solidFill>
                  <a:schemeClr val="tx1"/>
                </a:solidFill>
              </a:rPr>
              <a:t>systems  M point </a:t>
            </a:r>
            <a:r>
              <a:rPr lang="en-GB" sz="1400" dirty="0" smtClean="0">
                <a:solidFill>
                  <a:srgbClr val="FF0000"/>
                </a:solidFill>
              </a:rPr>
              <a:t>up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1" name="Text Box 89"/>
          <p:cNvSpPr txBox="1">
            <a:spLocks noChangeArrowheads="1"/>
          </p:cNvSpPr>
          <p:nvPr/>
        </p:nvSpPr>
        <p:spPr bwMode="auto">
          <a:xfrm>
            <a:off x="0" y="3277684"/>
            <a:ext cx="5612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 2</a:t>
            </a:r>
            <a:r>
              <a:rPr lang="de-DE" sz="1400" baseline="30000" dirty="0" smtClean="0">
                <a:solidFill>
                  <a:schemeClr val="tx1"/>
                </a:solidFill>
              </a:rPr>
              <a:t>nd</a:t>
            </a:r>
            <a:r>
              <a:rPr lang="en-GB" sz="1400" dirty="0" smtClean="0">
                <a:solidFill>
                  <a:schemeClr val="tx1"/>
                </a:solidFill>
              </a:rPr>
              <a:t>systems  M point </a:t>
            </a:r>
            <a:r>
              <a:rPr lang="en-GB" sz="1400" dirty="0" smtClean="0">
                <a:solidFill>
                  <a:srgbClr val="3366CC"/>
                </a:solidFill>
              </a:rPr>
              <a:t>down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/>
      <p:bldP spid="96" grpId="0"/>
      <p:bldP spid="84" grpId="0"/>
      <p:bldP spid="74" grpId="0"/>
      <p:bldP spid="74" grpId="1"/>
      <p:bldP spid="80" grpId="0"/>
      <p:bldP spid="80" grpId="1"/>
      <p:bldP spid="81" grpId="0"/>
      <p:bldP spid="8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38125" y="412750"/>
            <a:ext cx="73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J2 = J3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678738" y="-2195513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9900"/>
                </a:solidFill>
              </a:rPr>
              <a:t>H</a:t>
            </a: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 flipV="1">
            <a:off x="2817813" y="140176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 flipV="1">
            <a:off x="2446338" y="140176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384425" y="12223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9900"/>
                </a:solidFill>
              </a:rPr>
              <a:t>J</a:t>
            </a:r>
            <a:r>
              <a:rPr lang="de-DE" sz="1000" dirty="0">
                <a:solidFill>
                  <a:srgbClr val="FF9900"/>
                </a:solidFill>
              </a:rPr>
              <a:t>3</a:t>
            </a:r>
            <a:endParaRPr lang="de-DE" sz="1400" dirty="0">
              <a:solidFill>
                <a:srgbClr val="FF9900"/>
              </a:solidFill>
            </a:endParaRPr>
          </a:p>
        </p:txBody>
      </p:sp>
      <p:sp>
        <p:nvSpPr>
          <p:cNvPr id="174088" name="AutoShape 8"/>
          <p:cNvSpPr>
            <a:spLocks/>
          </p:cNvSpPr>
          <p:nvPr/>
        </p:nvSpPr>
        <p:spPr bwMode="auto">
          <a:xfrm rot="16200000">
            <a:off x="2517775" y="1058863"/>
            <a:ext cx="225425" cy="371475"/>
          </a:xfrm>
          <a:prstGeom prst="rightBrace">
            <a:avLst>
              <a:gd name="adj1" fmla="val 137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089" name="AutoShape 9"/>
          <p:cNvSpPr>
            <a:spLocks/>
          </p:cNvSpPr>
          <p:nvPr/>
        </p:nvSpPr>
        <p:spPr bwMode="auto">
          <a:xfrm rot="16200000">
            <a:off x="1839119" y="1059657"/>
            <a:ext cx="225425" cy="369887"/>
          </a:xfrm>
          <a:prstGeom prst="rightBrace">
            <a:avLst>
              <a:gd name="adj1" fmla="val 136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V="1">
            <a:off x="1331913" y="2122488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91" name="AutoShape 11"/>
          <p:cNvSpPr>
            <a:spLocks/>
          </p:cNvSpPr>
          <p:nvPr/>
        </p:nvSpPr>
        <p:spPr bwMode="auto">
          <a:xfrm rot="16200000">
            <a:off x="3224212" y="-396874"/>
            <a:ext cx="131763" cy="1979612"/>
          </a:xfrm>
          <a:prstGeom prst="rightBrace">
            <a:avLst>
              <a:gd name="adj1" fmla="val 1252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3095625" y="52863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J</a:t>
            </a:r>
            <a:r>
              <a:rPr lang="de-DE" sz="1000" dirty="0">
                <a:solidFill>
                  <a:schemeClr val="accent1"/>
                </a:solidFill>
              </a:rPr>
              <a:t>1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174093" name="AutoShape 13"/>
          <p:cNvSpPr>
            <a:spLocks/>
          </p:cNvSpPr>
          <p:nvPr/>
        </p:nvSpPr>
        <p:spPr bwMode="auto">
          <a:xfrm rot="16200000">
            <a:off x="2178050" y="635001"/>
            <a:ext cx="225425" cy="679450"/>
          </a:xfrm>
          <a:prstGeom prst="rightBrace">
            <a:avLst>
              <a:gd name="adj1" fmla="val 251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2076450" y="887413"/>
            <a:ext cx="334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J</a:t>
            </a:r>
            <a:r>
              <a:rPr lang="de-DE" sz="1000" dirty="0">
                <a:solidFill>
                  <a:schemeClr val="accent2"/>
                </a:solidFill>
              </a:rPr>
              <a:t>2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 flipV="1">
            <a:off x="2136775" y="140176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 flipV="1">
            <a:off x="1766888" y="140176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97" name="Text Box 17"/>
          <p:cNvSpPr txBox="1">
            <a:spLocks noChangeArrowheads="1"/>
          </p:cNvSpPr>
          <p:nvPr/>
        </p:nvSpPr>
        <p:spPr bwMode="auto">
          <a:xfrm>
            <a:off x="1704975" y="12223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9900"/>
                </a:solidFill>
              </a:rPr>
              <a:t>J</a:t>
            </a:r>
            <a:r>
              <a:rPr lang="de-DE" sz="1000" dirty="0">
                <a:solidFill>
                  <a:srgbClr val="FF9900"/>
                </a:solidFill>
              </a:rPr>
              <a:t>3</a:t>
            </a:r>
            <a:endParaRPr lang="de-DE" sz="1400" dirty="0">
              <a:solidFill>
                <a:srgbClr val="FF9900"/>
              </a:solidFill>
            </a:endParaRPr>
          </a:p>
        </p:txBody>
      </p:sp>
      <p:sp>
        <p:nvSpPr>
          <p:cNvPr id="174098" name="Line 18"/>
          <p:cNvSpPr>
            <a:spLocks noChangeShapeType="1"/>
          </p:cNvSpPr>
          <p:nvPr/>
        </p:nvSpPr>
        <p:spPr bwMode="auto">
          <a:xfrm flipV="1">
            <a:off x="2276475" y="682625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4808538" y="140335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00" name="Line 20"/>
          <p:cNvSpPr>
            <a:spLocks noChangeShapeType="1"/>
          </p:cNvSpPr>
          <p:nvPr/>
        </p:nvSpPr>
        <p:spPr bwMode="auto">
          <a:xfrm flipV="1">
            <a:off x="4437063" y="140335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4375150" y="12239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9900"/>
                </a:solidFill>
              </a:rPr>
              <a:t>J</a:t>
            </a:r>
            <a:r>
              <a:rPr lang="de-DE" sz="1000" dirty="0">
                <a:solidFill>
                  <a:srgbClr val="FF9900"/>
                </a:solidFill>
              </a:rPr>
              <a:t>3</a:t>
            </a:r>
            <a:endParaRPr lang="de-DE" sz="1400" dirty="0">
              <a:solidFill>
                <a:srgbClr val="FF9900"/>
              </a:solidFill>
            </a:endParaRPr>
          </a:p>
        </p:txBody>
      </p:sp>
      <p:sp>
        <p:nvSpPr>
          <p:cNvPr id="174102" name="AutoShape 22"/>
          <p:cNvSpPr>
            <a:spLocks/>
          </p:cNvSpPr>
          <p:nvPr/>
        </p:nvSpPr>
        <p:spPr bwMode="auto">
          <a:xfrm rot="16200000">
            <a:off x="4508500" y="1060450"/>
            <a:ext cx="225425" cy="371475"/>
          </a:xfrm>
          <a:prstGeom prst="rightBrace">
            <a:avLst>
              <a:gd name="adj1" fmla="val 137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03" name="AutoShape 23"/>
          <p:cNvSpPr>
            <a:spLocks/>
          </p:cNvSpPr>
          <p:nvPr/>
        </p:nvSpPr>
        <p:spPr bwMode="auto">
          <a:xfrm rot="16200000">
            <a:off x="3829844" y="1061244"/>
            <a:ext cx="225425" cy="369887"/>
          </a:xfrm>
          <a:prstGeom prst="rightBrace">
            <a:avLst>
              <a:gd name="adj1" fmla="val 136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04" name="AutoShape 24"/>
          <p:cNvSpPr>
            <a:spLocks/>
          </p:cNvSpPr>
          <p:nvPr/>
        </p:nvSpPr>
        <p:spPr bwMode="auto">
          <a:xfrm rot="16200000">
            <a:off x="4168775" y="636588"/>
            <a:ext cx="225425" cy="679450"/>
          </a:xfrm>
          <a:prstGeom prst="rightBrace">
            <a:avLst>
              <a:gd name="adj1" fmla="val 251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4067175" y="889000"/>
            <a:ext cx="334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J</a:t>
            </a:r>
            <a:r>
              <a:rPr lang="de-DE" sz="1000" dirty="0">
                <a:solidFill>
                  <a:schemeClr val="accent2"/>
                </a:solidFill>
              </a:rPr>
              <a:t>2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74106" name="Line 26"/>
          <p:cNvSpPr>
            <a:spLocks noChangeShapeType="1"/>
          </p:cNvSpPr>
          <p:nvPr/>
        </p:nvSpPr>
        <p:spPr bwMode="auto">
          <a:xfrm flipV="1">
            <a:off x="4127500" y="140335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07" name="Line 27"/>
          <p:cNvSpPr>
            <a:spLocks noChangeShapeType="1"/>
          </p:cNvSpPr>
          <p:nvPr/>
        </p:nvSpPr>
        <p:spPr bwMode="auto">
          <a:xfrm flipV="1">
            <a:off x="3757613" y="140335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08" name="Text Box 28"/>
          <p:cNvSpPr txBox="1">
            <a:spLocks noChangeArrowheads="1"/>
          </p:cNvSpPr>
          <p:nvPr/>
        </p:nvSpPr>
        <p:spPr bwMode="auto">
          <a:xfrm>
            <a:off x="3695700" y="12239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9900"/>
                </a:solidFill>
              </a:rPr>
              <a:t>J</a:t>
            </a:r>
            <a:r>
              <a:rPr lang="de-DE" sz="1000" dirty="0">
                <a:solidFill>
                  <a:srgbClr val="FF9900"/>
                </a:solidFill>
              </a:rPr>
              <a:t>3</a:t>
            </a:r>
            <a:endParaRPr lang="de-DE" sz="1400" dirty="0">
              <a:solidFill>
                <a:srgbClr val="FF9900"/>
              </a:solidFill>
            </a:endParaRPr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 flipV="1">
            <a:off x="4267200" y="684213"/>
            <a:ext cx="0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10" name="Group 30"/>
          <p:cNvGrpSpPr>
            <a:grpSpLocks/>
          </p:cNvGrpSpPr>
          <p:nvPr/>
        </p:nvGrpSpPr>
        <p:grpSpPr bwMode="auto">
          <a:xfrm>
            <a:off x="161925" y="1717675"/>
            <a:ext cx="1084263" cy="304800"/>
            <a:chOff x="158" y="1253"/>
            <a:chExt cx="683" cy="192"/>
          </a:xfrm>
        </p:grpSpPr>
        <p:sp>
          <p:nvSpPr>
            <p:cNvPr id="174111" name="Text Box 31"/>
            <p:cNvSpPr txBox="1">
              <a:spLocks noChangeArrowheads="1"/>
            </p:cNvSpPr>
            <p:nvPr/>
          </p:nvSpPr>
          <p:spPr bwMode="auto">
            <a:xfrm>
              <a:off x="158" y="1253"/>
              <a:ext cx="6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DDD      DT</a:t>
              </a:r>
            </a:p>
          </p:txBody>
        </p:sp>
        <p:sp>
          <p:nvSpPr>
            <p:cNvPr id="174112" name="Line 32"/>
            <p:cNvSpPr>
              <a:spLocks noChangeShapeType="1"/>
            </p:cNvSpPr>
            <p:nvPr/>
          </p:nvSpPr>
          <p:spPr bwMode="auto">
            <a:xfrm>
              <a:off x="499" y="1366"/>
              <a:ext cx="1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74113" name="Text Box 33"/>
          <p:cNvSpPr txBox="1">
            <a:spLocks noChangeArrowheads="1"/>
          </p:cNvSpPr>
          <p:nvPr/>
        </p:nvSpPr>
        <p:spPr bwMode="auto">
          <a:xfrm>
            <a:off x="250825" y="2214563"/>
            <a:ext cx="73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J1 = J2</a:t>
            </a:r>
          </a:p>
        </p:txBody>
      </p:sp>
      <p:sp>
        <p:nvSpPr>
          <p:cNvPr id="174114" name="Line 34"/>
          <p:cNvSpPr>
            <a:spLocks noChangeShapeType="1"/>
          </p:cNvSpPr>
          <p:nvPr/>
        </p:nvSpPr>
        <p:spPr bwMode="auto">
          <a:xfrm flipV="1">
            <a:off x="2816225" y="333851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15" name="Line 35"/>
          <p:cNvSpPr>
            <a:spLocks noChangeShapeType="1"/>
          </p:cNvSpPr>
          <p:nvPr/>
        </p:nvSpPr>
        <p:spPr bwMode="auto">
          <a:xfrm flipV="1">
            <a:off x="2444750" y="333851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16" name="Group 36"/>
          <p:cNvGrpSpPr>
            <a:grpSpLocks/>
          </p:cNvGrpSpPr>
          <p:nvPr/>
        </p:nvGrpSpPr>
        <p:grpSpPr bwMode="auto">
          <a:xfrm>
            <a:off x="2382838" y="3068638"/>
            <a:ext cx="431800" cy="395287"/>
            <a:chOff x="1473" y="2131"/>
            <a:chExt cx="272" cy="249"/>
          </a:xfrm>
        </p:grpSpPr>
        <p:sp>
          <p:nvSpPr>
            <p:cNvPr id="174117" name="Text Box 37"/>
            <p:cNvSpPr txBox="1">
              <a:spLocks noChangeArrowheads="1"/>
            </p:cNvSpPr>
            <p:nvPr/>
          </p:nvSpPr>
          <p:spPr bwMode="auto">
            <a:xfrm>
              <a:off x="1473" y="218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174118" name="AutoShape 38"/>
            <p:cNvSpPr>
              <a:spLocks/>
            </p:cNvSpPr>
            <p:nvPr/>
          </p:nvSpPr>
          <p:spPr bwMode="auto">
            <a:xfrm rot="16200000">
              <a:off x="1557" y="2085"/>
              <a:ext cx="142" cy="234"/>
            </a:xfrm>
            <a:prstGeom prst="rightBrace">
              <a:avLst>
                <a:gd name="adj1" fmla="val 137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74119" name="Line 39"/>
          <p:cNvSpPr>
            <a:spLocks noChangeShapeType="1"/>
          </p:cNvSpPr>
          <p:nvPr/>
        </p:nvSpPr>
        <p:spPr bwMode="auto">
          <a:xfrm flipV="1">
            <a:off x="1330325" y="405923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20" name="AutoShape 40"/>
          <p:cNvSpPr>
            <a:spLocks/>
          </p:cNvSpPr>
          <p:nvPr/>
        </p:nvSpPr>
        <p:spPr bwMode="auto">
          <a:xfrm rot="16200000">
            <a:off x="3175794" y="1493044"/>
            <a:ext cx="225425" cy="1979613"/>
          </a:xfrm>
          <a:prstGeom prst="rightBrace">
            <a:avLst>
              <a:gd name="adj1" fmla="val 73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21" name="Text Box 41"/>
          <p:cNvSpPr txBox="1">
            <a:spLocks noChangeArrowheads="1"/>
          </p:cNvSpPr>
          <p:nvPr/>
        </p:nvSpPr>
        <p:spPr bwMode="auto">
          <a:xfrm>
            <a:off x="3040063" y="243998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J</a:t>
            </a:r>
            <a:r>
              <a:rPr lang="de-DE" sz="1000" dirty="0">
                <a:solidFill>
                  <a:schemeClr val="accent1"/>
                </a:solidFill>
              </a:rPr>
              <a:t>1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174122" name="AutoShape 42"/>
          <p:cNvSpPr>
            <a:spLocks/>
          </p:cNvSpPr>
          <p:nvPr/>
        </p:nvSpPr>
        <p:spPr bwMode="auto">
          <a:xfrm rot="16200000">
            <a:off x="2176462" y="2571751"/>
            <a:ext cx="225425" cy="679450"/>
          </a:xfrm>
          <a:prstGeom prst="rightBrace">
            <a:avLst>
              <a:gd name="adj1" fmla="val 251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23" name="Text Box 43"/>
          <p:cNvSpPr txBox="1">
            <a:spLocks noChangeArrowheads="1"/>
          </p:cNvSpPr>
          <p:nvPr/>
        </p:nvSpPr>
        <p:spPr bwMode="auto">
          <a:xfrm>
            <a:off x="2074863" y="2824163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J</a:t>
            </a:r>
            <a:r>
              <a:rPr lang="de-DE" sz="1000" dirty="0">
                <a:solidFill>
                  <a:schemeClr val="accent2"/>
                </a:solidFill>
              </a:rPr>
              <a:t>2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74124" name="Line 44"/>
          <p:cNvSpPr>
            <a:spLocks noChangeShapeType="1"/>
          </p:cNvSpPr>
          <p:nvPr/>
        </p:nvSpPr>
        <p:spPr bwMode="auto">
          <a:xfrm flipV="1">
            <a:off x="2135188" y="333851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25" name="Line 45"/>
          <p:cNvSpPr>
            <a:spLocks noChangeShapeType="1"/>
          </p:cNvSpPr>
          <p:nvPr/>
        </p:nvSpPr>
        <p:spPr bwMode="auto">
          <a:xfrm flipV="1">
            <a:off x="1765300" y="333851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26" name="Group 46"/>
          <p:cNvGrpSpPr>
            <a:grpSpLocks/>
          </p:cNvGrpSpPr>
          <p:nvPr/>
        </p:nvGrpSpPr>
        <p:grpSpPr bwMode="auto">
          <a:xfrm>
            <a:off x="1703388" y="3068638"/>
            <a:ext cx="431800" cy="395287"/>
            <a:chOff x="1045" y="2131"/>
            <a:chExt cx="272" cy="249"/>
          </a:xfrm>
        </p:grpSpPr>
        <p:sp>
          <p:nvSpPr>
            <p:cNvPr id="174127" name="AutoShape 47"/>
            <p:cNvSpPr>
              <a:spLocks/>
            </p:cNvSpPr>
            <p:nvPr/>
          </p:nvSpPr>
          <p:spPr bwMode="auto">
            <a:xfrm rot="16200000">
              <a:off x="1130" y="2085"/>
              <a:ext cx="142" cy="233"/>
            </a:xfrm>
            <a:prstGeom prst="rightBrace">
              <a:avLst>
                <a:gd name="adj1" fmla="val 136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28" name="Text Box 48"/>
            <p:cNvSpPr txBox="1">
              <a:spLocks noChangeArrowheads="1"/>
            </p:cNvSpPr>
            <p:nvPr/>
          </p:nvSpPr>
          <p:spPr bwMode="auto">
            <a:xfrm>
              <a:off x="1045" y="218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</p:grpSp>
      <p:sp>
        <p:nvSpPr>
          <p:cNvPr id="174129" name="Line 49"/>
          <p:cNvSpPr>
            <a:spLocks noChangeShapeType="1"/>
          </p:cNvSpPr>
          <p:nvPr/>
        </p:nvSpPr>
        <p:spPr bwMode="auto">
          <a:xfrm flipV="1">
            <a:off x="3130550" y="2619375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30" name="Line 50"/>
          <p:cNvSpPr>
            <a:spLocks noChangeShapeType="1"/>
          </p:cNvSpPr>
          <p:nvPr/>
        </p:nvSpPr>
        <p:spPr bwMode="auto">
          <a:xfrm flipV="1">
            <a:off x="4806950" y="33401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31" name="Line 51"/>
          <p:cNvSpPr>
            <a:spLocks noChangeShapeType="1"/>
          </p:cNvSpPr>
          <p:nvPr/>
        </p:nvSpPr>
        <p:spPr bwMode="auto">
          <a:xfrm flipV="1">
            <a:off x="4435475" y="33401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32" name="Group 52"/>
          <p:cNvGrpSpPr>
            <a:grpSpLocks/>
          </p:cNvGrpSpPr>
          <p:nvPr/>
        </p:nvGrpSpPr>
        <p:grpSpPr bwMode="auto">
          <a:xfrm>
            <a:off x="4373563" y="3070225"/>
            <a:ext cx="431800" cy="395288"/>
            <a:chOff x="2727" y="2132"/>
            <a:chExt cx="272" cy="249"/>
          </a:xfrm>
        </p:grpSpPr>
        <p:sp>
          <p:nvSpPr>
            <p:cNvPr id="174133" name="Text Box 53"/>
            <p:cNvSpPr txBox="1">
              <a:spLocks noChangeArrowheads="1"/>
            </p:cNvSpPr>
            <p:nvPr/>
          </p:nvSpPr>
          <p:spPr bwMode="auto">
            <a:xfrm>
              <a:off x="2727" y="2189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174134" name="AutoShape 54"/>
            <p:cNvSpPr>
              <a:spLocks/>
            </p:cNvSpPr>
            <p:nvPr/>
          </p:nvSpPr>
          <p:spPr bwMode="auto">
            <a:xfrm rot="16200000">
              <a:off x="2811" y="2086"/>
              <a:ext cx="142" cy="234"/>
            </a:xfrm>
            <a:prstGeom prst="rightBrace">
              <a:avLst>
                <a:gd name="adj1" fmla="val 137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74135" name="AutoShape 55"/>
          <p:cNvSpPr>
            <a:spLocks/>
          </p:cNvSpPr>
          <p:nvPr/>
        </p:nvSpPr>
        <p:spPr bwMode="auto">
          <a:xfrm rot="16200000">
            <a:off x="4167187" y="2573338"/>
            <a:ext cx="225425" cy="679450"/>
          </a:xfrm>
          <a:prstGeom prst="rightBrace">
            <a:avLst>
              <a:gd name="adj1" fmla="val 251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36" name="Text Box 56"/>
          <p:cNvSpPr txBox="1">
            <a:spLocks noChangeArrowheads="1"/>
          </p:cNvSpPr>
          <p:nvPr/>
        </p:nvSpPr>
        <p:spPr bwMode="auto">
          <a:xfrm>
            <a:off x="4065588" y="282575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J</a:t>
            </a:r>
            <a:r>
              <a:rPr lang="de-DE" sz="1000" dirty="0">
                <a:solidFill>
                  <a:schemeClr val="accent2"/>
                </a:solidFill>
              </a:rPr>
              <a:t>2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74137" name="Line 57"/>
          <p:cNvSpPr>
            <a:spLocks noChangeShapeType="1"/>
          </p:cNvSpPr>
          <p:nvPr/>
        </p:nvSpPr>
        <p:spPr bwMode="auto">
          <a:xfrm flipV="1">
            <a:off x="4125913" y="33401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38" name="Line 58"/>
          <p:cNvSpPr>
            <a:spLocks noChangeShapeType="1"/>
          </p:cNvSpPr>
          <p:nvPr/>
        </p:nvSpPr>
        <p:spPr bwMode="auto">
          <a:xfrm flipV="1">
            <a:off x="3756025" y="33401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39" name="Group 59"/>
          <p:cNvGrpSpPr>
            <a:grpSpLocks/>
          </p:cNvGrpSpPr>
          <p:nvPr/>
        </p:nvGrpSpPr>
        <p:grpSpPr bwMode="auto">
          <a:xfrm>
            <a:off x="3694113" y="3070225"/>
            <a:ext cx="431800" cy="395288"/>
            <a:chOff x="2299" y="2132"/>
            <a:chExt cx="272" cy="249"/>
          </a:xfrm>
        </p:grpSpPr>
        <p:sp>
          <p:nvSpPr>
            <p:cNvPr id="174140" name="AutoShape 60"/>
            <p:cNvSpPr>
              <a:spLocks/>
            </p:cNvSpPr>
            <p:nvPr/>
          </p:nvSpPr>
          <p:spPr bwMode="auto">
            <a:xfrm rot="16200000">
              <a:off x="2384" y="2086"/>
              <a:ext cx="142" cy="233"/>
            </a:xfrm>
            <a:prstGeom prst="rightBrace">
              <a:avLst>
                <a:gd name="adj1" fmla="val 136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41" name="Text Box 61"/>
            <p:cNvSpPr txBox="1">
              <a:spLocks noChangeArrowheads="1"/>
            </p:cNvSpPr>
            <p:nvPr/>
          </p:nvSpPr>
          <p:spPr bwMode="auto">
            <a:xfrm>
              <a:off x="2299" y="2189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</p:grpSp>
      <p:sp>
        <p:nvSpPr>
          <p:cNvPr id="174142" name="Line 62"/>
          <p:cNvSpPr>
            <a:spLocks noChangeShapeType="1"/>
          </p:cNvSpPr>
          <p:nvPr/>
        </p:nvSpPr>
        <p:spPr bwMode="auto">
          <a:xfrm flipV="1">
            <a:off x="3446463" y="2619375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43" name="Group 63"/>
          <p:cNvGrpSpPr>
            <a:grpSpLocks/>
          </p:cNvGrpSpPr>
          <p:nvPr/>
        </p:nvGrpSpPr>
        <p:grpSpPr bwMode="auto">
          <a:xfrm>
            <a:off x="0" y="3698875"/>
            <a:ext cx="1084263" cy="304800"/>
            <a:chOff x="0" y="2443"/>
            <a:chExt cx="683" cy="192"/>
          </a:xfrm>
        </p:grpSpPr>
        <p:sp>
          <p:nvSpPr>
            <p:cNvPr id="174144" name="Text Box 64"/>
            <p:cNvSpPr txBox="1">
              <a:spLocks noChangeArrowheads="1"/>
            </p:cNvSpPr>
            <p:nvPr/>
          </p:nvSpPr>
          <p:spPr bwMode="auto">
            <a:xfrm>
              <a:off x="0" y="2443"/>
              <a:ext cx="6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DDD      TD</a:t>
              </a:r>
            </a:p>
          </p:txBody>
        </p:sp>
        <p:sp>
          <p:nvSpPr>
            <p:cNvPr id="174145" name="Line 65"/>
            <p:cNvSpPr>
              <a:spLocks noChangeShapeType="1"/>
            </p:cNvSpPr>
            <p:nvPr/>
          </p:nvSpPr>
          <p:spPr bwMode="auto">
            <a:xfrm>
              <a:off x="357" y="2557"/>
              <a:ext cx="1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74146" name="Group 66"/>
          <p:cNvGrpSpPr>
            <a:grpSpLocks/>
          </p:cNvGrpSpPr>
          <p:nvPr/>
        </p:nvGrpSpPr>
        <p:grpSpPr bwMode="auto">
          <a:xfrm>
            <a:off x="3446463" y="2393950"/>
            <a:ext cx="1979612" cy="374650"/>
            <a:chOff x="1420" y="2869"/>
            <a:chExt cx="1247" cy="236"/>
          </a:xfrm>
        </p:grpSpPr>
        <p:sp>
          <p:nvSpPr>
            <p:cNvPr id="174147" name="AutoShape 67"/>
            <p:cNvSpPr>
              <a:spLocks/>
            </p:cNvSpPr>
            <p:nvPr/>
          </p:nvSpPr>
          <p:spPr bwMode="auto">
            <a:xfrm rot="16200000">
              <a:off x="1973" y="2316"/>
              <a:ext cx="142" cy="1247"/>
            </a:xfrm>
            <a:prstGeom prst="rightBrace">
              <a:avLst>
                <a:gd name="adj1" fmla="val 73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48" name="Text Box 68"/>
            <p:cNvSpPr txBox="1">
              <a:spLocks noChangeArrowheads="1"/>
            </p:cNvSpPr>
            <p:nvPr/>
          </p:nvSpPr>
          <p:spPr bwMode="auto">
            <a:xfrm>
              <a:off x="1887" y="291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4149" name="Group 69"/>
          <p:cNvGrpSpPr>
            <a:grpSpLocks/>
          </p:cNvGrpSpPr>
          <p:nvPr/>
        </p:nvGrpSpPr>
        <p:grpSpPr bwMode="auto">
          <a:xfrm>
            <a:off x="1150938" y="2349500"/>
            <a:ext cx="1979612" cy="374650"/>
            <a:chOff x="1420" y="2869"/>
            <a:chExt cx="1247" cy="236"/>
          </a:xfrm>
        </p:grpSpPr>
        <p:sp>
          <p:nvSpPr>
            <p:cNvPr id="174150" name="AutoShape 70"/>
            <p:cNvSpPr>
              <a:spLocks/>
            </p:cNvSpPr>
            <p:nvPr/>
          </p:nvSpPr>
          <p:spPr bwMode="auto">
            <a:xfrm rot="16200000">
              <a:off x="1973" y="2316"/>
              <a:ext cx="142" cy="1247"/>
            </a:xfrm>
            <a:prstGeom prst="rightBrace">
              <a:avLst>
                <a:gd name="adj1" fmla="val 73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51" name="Text Box 71"/>
            <p:cNvSpPr txBox="1">
              <a:spLocks noChangeArrowheads="1"/>
            </p:cNvSpPr>
            <p:nvPr/>
          </p:nvSpPr>
          <p:spPr bwMode="auto">
            <a:xfrm>
              <a:off x="1887" y="291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4152" name="Text Box 72"/>
          <p:cNvSpPr txBox="1">
            <a:spLocks noChangeArrowheads="1"/>
          </p:cNvSpPr>
          <p:nvPr/>
        </p:nvSpPr>
        <p:spPr bwMode="auto">
          <a:xfrm>
            <a:off x="296863" y="4373563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J1 = J2 = J3</a:t>
            </a:r>
          </a:p>
        </p:txBody>
      </p:sp>
      <p:sp>
        <p:nvSpPr>
          <p:cNvPr id="174153" name="Text Box 73"/>
          <p:cNvSpPr txBox="1">
            <a:spLocks noChangeArrowheads="1"/>
          </p:cNvSpPr>
          <p:nvPr/>
        </p:nvSpPr>
        <p:spPr bwMode="auto">
          <a:xfrm>
            <a:off x="3041650" y="52292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74154" name="Line 74"/>
          <p:cNvSpPr>
            <a:spLocks noChangeShapeType="1"/>
          </p:cNvSpPr>
          <p:nvPr/>
        </p:nvSpPr>
        <p:spPr bwMode="auto">
          <a:xfrm flipV="1">
            <a:off x="2727325" y="56340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55" name="Line 75"/>
          <p:cNvSpPr>
            <a:spLocks noChangeShapeType="1"/>
          </p:cNvSpPr>
          <p:nvPr/>
        </p:nvSpPr>
        <p:spPr bwMode="auto">
          <a:xfrm flipV="1">
            <a:off x="2355850" y="56340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56" name="Line 76"/>
          <p:cNvSpPr>
            <a:spLocks noChangeShapeType="1"/>
          </p:cNvSpPr>
          <p:nvPr/>
        </p:nvSpPr>
        <p:spPr bwMode="auto">
          <a:xfrm flipV="1">
            <a:off x="1376363" y="6354763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57" name="Line 77"/>
          <p:cNvSpPr>
            <a:spLocks noChangeShapeType="1"/>
          </p:cNvSpPr>
          <p:nvPr/>
        </p:nvSpPr>
        <p:spPr bwMode="auto">
          <a:xfrm flipV="1">
            <a:off x="2097088" y="56340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58" name="Line 78"/>
          <p:cNvSpPr>
            <a:spLocks noChangeShapeType="1"/>
          </p:cNvSpPr>
          <p:nvPr/>
        </p:nvSpPr>
        <p:spPr bwMode="auto">
          <a:xfrm flipV="1">
            <a:off x="1676400" y="56340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59" name="Line 79"/>
          <p:cNvSpPr>
            <a:spLocks noChangeShapeType="1"/>
          </p:cNvSpPr>
          <p:nvPr/>
        </p:nvSpPr>
        <p:spPr bwMode="auto">
          <a:xfrm flipV="1">
            <a:off x="4718050" y="56356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60" name="Line 80"/>
          <p:cNvSpPr>
            <a:spLocks noChangeShapeType="1"/>
          </p:cNvSpPr>
          <p:nvPr/>
        </p:nvSpPr>
        <p:spPr bwMode="auto">
          <a:xfrm flipV="1">
            <a:off x="4346575" y="56356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61" name="Line 81"/>
          <p:cNvSpPr>
            <a:spLocks noChangeShapeType="1"/>
          </p:cNvSpPr>
          <p:nvPr/>
        </p:nvSpPr>
        <p:spPr bwMode="auto">
          <a:xfrm flipV="1">
            <a:off x="4076700" y="56340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62" name="Line 82"/>
          <p:cNvSpPr>
            <a:spLocks noChangeShapeType="1"/>
          </p:cNvSpPr>
          <p:nvPr/>
        </p:nvSpPr>
        <p:spPr bwMode="auto">
          <a:xfrm flipV="1">
            <a:off x="3667125" y="56356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63" name="Group 83"/>
          <p:cNvGrpSpPr>
            <a:grpSpLocks/>
          </p:cNvGrpSpPr>
          <p:nvPr/>
        </p:nvGrpSpPr>
        <p:grpSpPr bwMode="auto">
          <a:xfrm>
            <a:off x="1614488" y="4824413"/>
            <a:ext cx="3101975" cy="936625"/>
            <a:chOff x="1017" y="3039"/>
            <a:chExt cx="1954" cy="590"/>
          </a:xfrm>
        </p:grpSpPr>
        <p:sp>
          <p:nvSpPr>
            <p:cNvPr id="174164" name="Text Box 84"/>
            <p:cNvSpPr txBox="1">
              <a:spLocks noChangeArrowheads="1"/>
            </p:cNvSpPr>
            <p:nvPr/>
          </p:nvSpPr>
          <p:spPr bwMode="auto">
            <a:xfrm>
              <a:off x="1445" y="3436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174165" name="AutoShape 85"/>
            <p:cNvSpPr>
              <a:spLocks/>
            </p:cNvSpPr>
            <p:nvPr/>
          </p:nvSpPr>
          <p:spPr bwMode="auto">
            <a:xfrm rot="16200000">
              <a:off x="1529" y="3333"/>
              <a:ext cx="142" cy="234"/>
            </a:xfrm>
            <a:prstGeom prst="rightBrace">
              <a:avLst>
                <a:gd name="adj1" fmla="val 137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66" name="AutoShape 86"/>
            <p:cNvSpPr>
              <a:spLocks/>
            </p:cNvSpPr>
            <p:nvPr/>
          </p:nvSpPr>
          <p:spPr bwMode="auto">
            <a:xfrm rot="16200000">
              <a:off x="1102" y="3333"/>
              <a:ext cx="142" cy="233"/>
            </a:xfrm>
            <a:prstGeom prst="rightBrace">
              <a:avLst>
                <a:gd name="adj1" fmla="val 136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67" name="Text Box 87"/>
            <p:cNvSpPr txBox="1">
              <a:spLocks noChangeArrowheads="1"/>
            </p:cNvSpPr>
            <p:nvPr/>
          </p:nvSpPr>
          <p:spPr bwMode="auto">
            <a:xfrm>
              <a:off x="1017" y="3436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174168" name="Text Box 88"/>
            <p:cNvSpPr txBox="1">
              <a:spLocks noChangeArrowheads="1"/>
            </p:cNvSpPr>
            <p:nvPr/>
          </p:nvSpPr>
          <p:spPr bwMode="auto">
            <a:xfrm>
              <a:off x="2699" y="3437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174169" name="AutoShape 89"/>
            <p:cNvSpPr>
              <a:spLocks/>
            </p:cNvSpPr>
            <p:nvPr/>
          </p:nvSpPr>
          <p:spPr bwMode="auto">
            <a:xfrm rot="16200000">
              <a:off x="2783" y="3334"/>
              <a:ext cx="142" cy="234"/>
            </a:xfrm>
            <a:prstGeom prst="rightBrace">
              <a:avLst>
                <a:gd name="adj1" fmla="val 137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70" name="AutoShape 90"/>
            <p:cNvSpPr>
              <a:spLocks/>
            </p:cNvSpPr>
            <p:nvPr/>
          </p:nvSpPr>
          <p:spPr bwMode="auto">
            <a:xfrm rot="16200000">
              <a:off x="2356" y="3334"/>
              <a:ext cx="142" cy="233"/>
            </a:xfrm>
            <a:prstGeom prst="rightBrace">
              <a:avLst>
                <a:gd name="adj1" fmla="val 136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174171" name="Group 91"/>
            <p:cNvGrpSpPr>
              <a:grpSpLocks/>
            </p:cNvGrpSpPr>
            <p:nvPr/>
          </p:nvGrpSpPr>
          <p:grpSpPr bwMode="auto">
            <a:xfrm>
              <a:off x="1172" y="3039"/>
              <a:ext cx="1682" cy="379"/>
              <a:chOff x="1172" y="3039"/>
              <a:chExt cx="1682" cy="379"/>
            </a:xfrm>
          </p:grpSpPr>
          <p:grpSp>
            <p:nvGrpSpPr>
              <p:cNvPr id="174172" name="Group 92"/>
              <p:cNvGrpSpPr>
                <a:grpSpLocks/>
              </p:cNvGrpSpPr>
              <p:nvPr/>
            </p:nvGrpSpPr>
            <p:grpSpPr bwMode="auto">
              <a:xfrm>
                <a:off x="1406" y="3039"/>
                <a:ext cx="1247" cy="236"/>
                <a:chOff x="3504" y="2273"/>
                <a:chExt cx="1247" cy="236"/>
              </a:xfrm>
            </p:grpSpPr>
            <p:sp>
              <p:nvSpPr>
                <p:cNvPr id="174173" name="AutoShape 93"/>
                <p:cNvSpPr>
                  <a:spLocks/>
                </p:cNvSpPr>
                <p:nvPr/>
              </p:nvSpPr>
              <p:spPr bwMode="auto">
                <a:xfrm rot="16200000">
                  <a:off x="4057" y="1720"/>
                  <a:ext cx="142" cy="1247"/>
                </a:xfrm>
                <a:prstGeom prst="rightBrace">
                  <a:avLst>
                    <a:gd name="adj1" fmla="val 73181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74174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971" y="2317"/>
                  <a:ext cx="21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400" dirty="0">
                      <a:solidFill>
                        <a:schemeClr val="accent1"/>
                      </a:solidFill>
                    </a:rPr>
                    <a:t>J</a:t>
                  </a:r>
                  <a:r>
                    <a:rPr lang="de-DE" sz="1000" dirty="0">
                      <a:solidFill>
                        <a:schemeClr val="accent1"/>
                      </a:solidFill>
                    </a:rPr>
                    <a:t>1</a:t>
                  </a:r>
                  <a:endParaRPr lang="de-DE" sz="1400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74175" name="AutoShape 95"/>
              <p:cNvSpPr>
                <a:spLocks/>
              </p:cNvSpPr>
              <p:nvPr/>
            </p:nvSpPr>
            <p:spPr bwMode="auto">
              <a:xfrm rot="16200000">
                <a:off x="1315" y="3066"/>
                <a:ext cx="142" cy="428"/>
              </a:xfrm>
              <a:prstGeom prst="rightBrace">
                <a:avLst>
                  <a:gd name="adj1" fmla="val 2511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4176" name="Text Box 96"/>
              <p:cNvSpPr txBox="1">
                <a:spLocks noChangeArrowheads="1"/>
              </p:cNvSpPr>
              <p:nvPr/>
            </p:nvSpPr>
            <p:spPr bwMode="auto">
              <a:xfrm>
                <a:off x="1251" y="3225"/>
                <a:ext cx="2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2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2"/>
                    </a:solidFill>
                  </a:rPr>
                  <a:t>2</a:t>
                </a:r>
                <a:endParaRPr lang="de-DE" sz="1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4177" name="AutoShape 97"/>
              <p:cNvSpPr>
                <a:spLocks/>
              </p:cNvSpPr>
              <p:nvPr/>
            </p:nvSpPr>
            <p:spPr bwMode="auto">
              <a:xfrm rot="16200000">
                <a:off x="2569" y="3067"/>
                <a:ext cx="142" cy="428"/>
              </a:xfrm>
              <a:prstGeom prst="rightBrace">
                <a:avLst>
                  <a:gd name="adj1" fmla="val 2511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4178" name="Text Box 98"/>
              <p:cNvSpPr txBox="1">
                <a:spLocks noChangeArrowheads="1"/>
              </p:cNvSpPr>
              <p:nvPr/>
            </p:nvSpPr>
            <p:spPr bwMode="auto">
              <a:xfrm>
                <a:off x="2505" y="3226"/>
                <a:ext cx="2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2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2"/>
                    </a:solidFill>
                  </a:rPr>
                  <a:t>2</a:t>
                </a:r>
                <a:endParaRPr lang="de-DE" sz="14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74179" name="Text Box 99"/>
            <p:cNvSpPr txBox="1">
              <a:spLocks noChangeArrowheads="1"/>
            </p:cNvSpPr>
            <p:nvPr/>
          </p:nvSpPr>
          <p:spPr bwMode="auto">
            <a:xfrm>
              <a:off x="2271" y="3437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174180" name="Group 100"/>
          <p:cNvGrpSpPr>
            <a:grpSpLocks/>
          </p:cNvGrpSpPr>
          <p:nvPr/>
        </p:nvGrpSpPr>
        <p:grpSpPr bwMode="auto">
          <a:xfrm>
            <a:off x="385763" y="5184775"/>
            <a:ext cx="974725" cy="304800"/>
            <a:chOff x="158" y="1253"/>
            <a:chExt cx="614" cy="192"/>
          </a:xfrm>
        </p:grpSpPr>
        <p:sp>
          <p:nvSpPr>
            <p:cNvPr id="174181" name="Text Box 101"/>
            <p:cNvSpPr txBox="1">
              <a:spLocks noChangeArrowheads="1"/>
            </p:cNvSpPr>
            <p:nvPr/>
          </p:nvSpPr>
          <p:spPr bwMode="auto">
            <a:xfrm>
              <a:off x="158" y="1253"/>
              <a:ext cx="6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DDD      Q</a:t>
              </a:r>
            </a:p>
          </p:txBody>
        </p:sp>
        <p:sp>
          <p:nvSpPr>
            <p:cNvPr id="174182" name="Line 102"/>
            <p:cNvSpPr>
              <a:spLocks noChangeShapeType="1"/>
            </p:cNvSpPr>
            <p:nvPr/>
          </p:nvSpPr>
          <p:spPr bwMode="auto">
            <a:xfrm>
              <a:off x="499" y="1366"/>
              <a:ext cx="1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74183" name="Group 103"/>
          <p:cNvGrpSpPr>
            <a:grpSpLocks/>
          </p:cNvGrpSpPr>
          <p:nvPr/>
        </p:nvGrpSpPr>
        <p:grpSpPr bwMode="auto">
          <a:xfrm>
            <a:off x="2232025" y="4194175"/>
            <a:ext cx="1979613" cy="2159000"/>
            <a:chOff x="1406" y="2642"/>
            <a:chExt cx="1247" cy="1360"/>
          </a:xfrm>
        </p:grpSpPr>
        <p:sp>
          <p:nvSpPr>
            <p:cNvPr id="174184" name="Line 104"/>
            <p:cNvSpPr>
              <a:spLocks noChangeShapeType="1"/>
            </p:cNvSpPr>
            <p:nvPr/>
          </p:nvSpPr>
          <p:spPr bwMode="auto">
            <a:xfrm flipV="1">
              <a:off x="2653" y="2642"/>
              <a:ext cx="0" cy="1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185" name="Line 105"/>
            <p:cNvSpPr>
              <a:spLocks noChangeShapeType="1"/>
            </p:cNvSpPr>
            <p:nvPr/>
          </p:nvSpPr>
          <p:spPr bwMode="auto">
            <a:xfrm flipV="1">
              <a:off x="1406" y="2642"/>
              <a:ext cx="0" cy="1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74186" name="Group 106"/>
          <p:cNvGrpSpPr>
            <a:grpSpLocks/>
          </p:cNvGrpSpPr>
          <p:nvPr/>
        </p:nvGrpSpPr>
        <p:grpSpPr bwMode="auto">
          <a:xfrm>
            <a:off x="2232025" y="4824413"/>
            <a:ext cx="1979613" cy="374650"/>
            <a:chOff x="1420" y="2869"/>
            <a:chExt cx="1247" cy="236"/>
          </a:xfrm>
        </p:grpSpPr>
        <p:sp>
          <p:nvSpPr>
            <p:cNvPr id="174187" name="AutoShape 107"/>
            <p:cNvSpPr>
              <a:spLocks/>
            </p:cNvSpPr>
            <p:nvPr/>
          </p:nvSpPr>
          <p:spPr bwMode="auto">
            <a:xfrm rot="16200000">
              <a:off x="1973" y="2316"/>
              <a:ext cx="142" cy="1247"/>
            </a:xfrm>
            <a:prstGeom prst="rightBrace">
              <a:avLst>
                <a:gd name="adj1" fmla="val 73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88" name="Text Box 108"/>
            <p:cNvSpPr txBox="1">
              <a:spLocks noChangeArrowheads="1"/>
            </p:cNvSpPr>
            <p:nvPr/>
          </p:nvSpPr>
          <p:spPr bwMode="auto">
            <a:xfrm>
              <a:off x="1887" y="291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4189" name="Group 109"/>
          <p:cNvGrpSpPr>
            <a:grpSpLocks/>
          </p:cNvGrpSpPr>
          <p:nvPr/>
        </p:nvGrpSpPr>
        <p:grpSpPr bwMode="auto">
          <a:xfrm>
            <a:off x="4257675" y="4778375"/>
            <a:ext cx="1979613" cy="374650"/>
            <a:chOff x="1420" y="2869"/>
            <a:chExt cx="1247" cy="236"/>
          </a:xfrm>
        </p:grpSpPr>
        <p:sp>
          <p:nvSpPr>
            <p:cNvPr id="174190" name="AutoShape 110"/>
            <p:cNvSpPr>
              <a:spLocks/>
            </p:cNvSpPr>
            <p:nvPr/>
          </p:nvSpPr>
          <p:spPr bwMode="auto">
            <a:xfrm rot="16200000">
              <a:off x="1973" y="2316"/>
              <a:ext cx="142" cy="1247"/>
            </a:xfrm>
            <a:prstGeom prst="rightBrace">
              <a:avLst>
                <a:gd name="adj1" fmla="val 73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91" name="Text Box 111"/>
            <p:cNvSpPr txBox="1">
              <a:spLocks noChangeArrowheads="1"/>
            </p:cNvSpPr>
            <p:nvPr/>
          </p:nvSpPr>
          <p:spPr bwMode="auto">
            <a:xfrm>
              <a:off x="1887" y="291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4192" name="Group 112"/>
          <p:cNvGrpSpPr>
            <a:grpSpLocks/>
          </p:cNvGrpSpPr>
          <p:nvPr/>
        </p:nvGrpSpPr>
        <p:grpSpPr bwMode="auto">
          <a:xfrm>
            <a:off x="250825" y="4824413"/>
            <a:ext cx="1979613" cy="374650"/>
            <a:chOff x="1420" y="2869"/>
            <a:chExt cx="1247" cy="236"/>
          </a:xfrm>
        </p:grpSpPr>
        <p:sp>
          <p:nvSpPr>
            <p:cNvPr id="174193" name="AutoShape 113"/>
            <p:cNvSpPr>
              <a:spLocks/>
            </p:cNvSpPr>
            <p:nvPr/>
          </p:nvSpPr>
          <p:spPr bwMode="auto">
            <a:xfrm rot="16200000">
              <a:off x="1973" y="2316"/>
              <a:ext cx="142" cy="1247"/>
            </a:xfrm>
            <a:prstGeom prst="rightBrace">
              <a:avLst>
                <a:gd name="adj1" fmla="val 73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94" name="Text Box 114"/>
            <p:cNvSpPr txBox="1">
              <a:spLocks noChangeArrowheads="1"/>
            </p:cNvSpPr>
            <p:nvPr/>
          </p:nvSpPr>
          <p:spPr bwMode="auto">
            <a:xfrm>
              <a:off x="1887" y="291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4195" name="Line 115"/>
          <p:cNvSpPr>
            <a:spLocks noChangeShapeType="1"/>
          </p:cNvSpPr>
          <p:nvPr/>
        </p:nvSpPr>
        <p:spPr bwMode="auto">
          <a:xfrm>
            <a:off x="161925" y="4059238"/>
            <a:ext cx="6300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96" name="Line 116"/>
          <p:cNvSpPr>
            <a:spLocks noChangeShapeType="1"/>
          </p:cNvSpPr>
          <p:nvPr/>
        </p:nvSpPr>
        <p:spPr bwMode="auto">
          <a:xfrm>
            <a:off x="161925" y="6354763"/>
            <a:ext cx="6300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97" name="Line 117"/>
          <p:cNvSpPr>
            <a:spLocks noChangeShapeType="1"/>
          </p:cNvSpPr>
          <p:nvPr/>
        </p:nvSpPr>
        <p:spPr bwMode="auto">
          <a:xfrm>
            <a:off x="206375" y="2124075"/>
            <a:ext cx="6300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98" name="Text Box 118"/>
          <p:cNvSpPr txBox="1">
            <a:spLocks noChangeArrowheads="1"/>
          </p:cNvSpPr>
          <p:nvPr/>
        </p:nvSpPr>
        <p:spPr bwMode="auto">
          <a:xfrm>
            <a:off x="7451725" y="998538"/>
            <a:ext cx="642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  :   1</a:t>
            </a:r>
          </a:p>
        </p:txBody>
      </p:sp>
      <p:sp>
        <p:nvSpPr>
          <p:cNvPr id="174199" name="Text Box 119"/>
          <p:cNvSpPr txBox="1">
            <a:spLocks noChangeArrowheads="1"/>
          </p:cNvSpPr>
          <p:nvPr/>
        </p:nvSpPr>
        <p:spPr bwMode="auto">
          <a:xfrm>
            <a:off x="7451725" y="2708275"/>
            <a:ext cx="96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  :   2  :  1</a:t>
            </a:r>
          </a:p>
        </p:txBody>
      </p:sp>
      <p:sp>
        <p:nvSpPr>
          <p:cNvPr id="174200" name="Text Box 120"/>
          <p:cNvSpPr txBox="1">
            <a:spLocks noChangeArrowheads="1"/>
          </p:cNvSpPr>
          <p:nvPr/>
        </p:nvSpPr>
        <p:spPr bwMode="auto">
          <a:xfrm>
            <a:off x="7451725" y="4554538"/>
            <a:ext cx="123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  :   3  :  3    1</a:t>
            </a:r>
          </a:p>
        </p:txBody>
      </p:sp>
      <p:pic>
        <p:nvPicPr>
          <p:cNvPr id="174201" name="Picture 12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3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01528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1858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805 -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01962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4089"/>
                                        </p:tgtEl>
                                      </p:cBhvr>
                                      <p:by x="18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408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01528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1858 -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805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01962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4103"/>
                                        </p:tgtEl>
                                      </p:cBhvr>
                                      <p:by x="18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410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5834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75 0.0004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5729 0.000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07431 3.33333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05416 3.33333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4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4809 3.33333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4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684 3.33333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6893 0.0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231 L -0.05451 -0.0023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7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7378 4.07407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07031 -0.002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05208 0.0039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559 -4.07407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4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16129 -0.0002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1476 -4.07407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74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07407E-6 L -0.01354 -4.07407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4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01476 -0.000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1476 -4.07407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4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5694 -0.0002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16233 -4.07407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4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 animBg="1"/>
      <p:bldP spid="174087" grpId="0"/>
      <p:bldP spid="174088" grpId="0" animBg="1"/>
      <p:bldP spid="174088" grpId="1" animBg="1"/>
      <p:bldP spid="174089" grpId="0" animBg="1"/>
      <p:bldP spid="174089" grpId="1" animBg="1"/>
      <p:bldP spid="174091" grpId="0" animBg="1"/>
      <p:bldP spid="174092" grpId="0"/>
      <p:bldP spid="174093" grpId="0" animBg="1"/>
      <p:bldP spid="174093" grpId="1" animBg="1"/>
      <p:bldP spid="174094" grpId="0"/>
      <p:bldP spid="174094" grpId="1"/>
      <p:bldP spid="174095" grpId="0" animBg="1"/>
      <p:bldP spid="174096" grpId="0" animBg="1"/>
      <p:bldP spid="174097" grpId="0"/>
      <p:bldP spid="174098" grpId="0" animBg="1"/>
      <p:bldP spid="174099" grpId="0" animBg="1"/>
      <p:bldP spid="174100" grpId="0" animBg="1"/>
      <p:bldP spid="174101" grpId="0"/>
      <p:bldP spid="174102" grpId="0" animBg="1"/>
      <p:bldP spid="174102" grpId="1" animBg="1"/>
      <p:bldP spid="174103" grpId="0" animBg="1"/>
      <p:bldP spid="174103" grpId="1" animBg="1"/>
      <p:bldP spid="174104" grpId="0" animBg="1"/>
      <p:bldP spid="174104" grpId="1" animBg="1"/>
      <p:bldP spid="174105" grpId="0"/>
      <p:bldP spid="174105" grpId="1"/>
      <p:bldP spid="174106" grpId="0" animBg="1"/>
      <p:bldP spid="174107" grpId="0" animBg="1"/>
      <p:bldP spid="174108" grpId="0"/>
      <p:bldP spid="174109" grpId="0" animBg="1"/>
      <p:bldP spid="174113" grpId="0"/>
      <p:bldP spid="174114" grpId="0" animBg="1"/>
      <p:bldP spid="174115" grpId="0" animBg="1"/>
      <p:bldP spid="174120" grpId="0" animBg="1"/>
      <p:bldP spid="174120" grpId="1" animBg="1"/>
      <p:bldP spid="174121" grpId="0"/>
      <p:bldP spid="174121" grpId="1"/>
      <p:bldP spid="174122" grpId="0" animBg="1"/>
      <p:bldP spid="174122" grpId="1" animBg="1"/>
      <p:bldP spid="174123" grpId="0"/>
      <p:bldP spid="174123" grpId="1"/>
      <p:bldP spid="174124" grpId="0" animBg="1"/>
      <p:bldP spid="174125" grpId="0" animBg="1"/>
      <p:bldP spid="174129" grpId="0" animBg="1"/>
      <p:bldP spid="174130" grpId="0" animBg="1"/>
      <p:bldP spid="174131" grpId="0" animBg="1"/>
      <p:bldP spid="174135" grpId="0" animBg="1"/>
      <p:bldP spid="174135" grpId="1" animBg="1"/>
      <p:bldP spid="174136" grpId="0"/>
      <p:bldP spid="174136" grpId="1"/>
      <p:bldP spid="174137" grpId="0" animBg="1"/>
      <p:bldP spid="174138" grpId="0" animBg="1"/>
      <p:bldP spid="174142" grpId="0" animBg="1"/>
      <p:bldP spid="174152" grpId="0"/>
      <p:bldP spid="174154" grpId="0" animBg="1"/>
      <p:bldP spid="174155" grpId="0" animBg="1"/>
      <p:bldP spid="174157" grpId="0" animBg="1"/>
      <p:bldP spid="174158" grpId="0" animBg="1"/>
      <p:bldP spid="174159" grpId="0" animBg="1"/>
      <p:bldP spid="174160" grpId="0" animBg="1"/>
      <p:bldP spid="174161" grpId="0" animBg="1"/>
      <p:bldP spid="174162" grpId="0" animBg="1"/>
      <p:bldP spid="174198" grpId="0"/>
      <p:bldP spid="174199" grpId="0"/>
      <p:bldP spid="1742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91" name="Group 35"/>
          <p:cNvGrpSpPr>
            <a:grpSpLocks/>
          </p:cNvGrpSpPr>
          <p:nvPr/>
        </p:nvGrpSpPr>
        <p:grpSpPr bwMode="auto">
          <a:xfrm>
            <a:off x="5735638" y="1284288"/>
            <a:ext cx="2773362" cy="304800"/>
            <a:chOff x="3613" y="682"/>
            <a:chExt cx="1747" cy="192"/>
          </a:xfrm>
        </p:grpSpPr>
        <p:sp>
          <p:nvSpPr>
            <p:cNvPr id="70692" name="Text Box 36"/>
            <p:cNvSpPr txBox="1">
              <a:spLocks noChangeArrowheads="1"/>
            </p:cNvSpPr>
            <p:nvPr/>
          </p:nvSpPr>
          <p:spPr bwMode="auto">
            <a:xfrm>
              <a:off x="3613" y="682"/>
              <a:ext cx="17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r>
                <a:rPr lang="de-DE" sz="1000" dirty="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d = </a:t>
              </a:r>
              <a:r>
                <a:rPr lang="de-DE" sz="1400" dirty="0">
                  <a:solidFill>
                    <a:schemeClr val="tx1"/>
                  </a:solidFill>
                </a:rPr>
                <a:t>   ( F1 – F4) * ( F2 –F3 )  </a:t>
              </a:r>
            </a:p>
          </p:txBody>
        </p:sp>
        <p:sp>
          <p:nvSpPr>
            <p:cNvPr id="70693" name="Line 37"/>
            <p:cNvSpPr>
              <a:spLocks noChangeShapeType="1"/>
            </p:cNvSpPr>
            <p:nvPr/>
          </p:nvSpPr>
          <p:spPr bwMode="auto">
            <a:xfrm>
              <a:off x="3936" y="708"/>
              <a:ext cx="3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94" name="Line 38"/>
            <p:cNvSpPr>
              <a:spLocks noChangeShapeType="1"/>
            </p:cNvSpPr>
            <p:nvPr/>
          </p:nvSpPr>
          <p:spPr bwMode="auto">
            <a:xfrm flipV="1">
              <a:off x="3966" y="690"/>
              <a:ext cx="48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95" name="Line 39"/>
            <p:cNvSpPr>
              <a:spLocks noChangeShapeType="1"/>
            </p:cNvSpPr>
            <p:nvPr/>
          </p:nvSpPr>
          <p:spPr bwMode="auto">
            <a:xfrm>
              <a:off x="4020" y="684"/>
              <a:ext cx="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70658" name="Picture 2" descr="ziessow_1h2"/>
          <p:cNvPicPr>
            <a:picLocks noChangeAspect="1" noChangeArrowheads="1"/>
          </p:cNvPicPr>
          <p:nvPr/>
        </p:nvPicPr>
        <p:blipFill>
          <a:blip r:embed="rId2">
            <a:lum bright="-24000" contrast="48000"/>
          </a:blip>
          <a:srcRect l="5556" t="16557" r="6009" b="4140"/>
          <a:stretch>
            <a:fillRect/>
          </a:stretch>
        </p:blipFill>
        <p:spPr bwMode="auto">
          <a:xfrm>
            <a:off x="642938" y="746125"/>
            <a:ext cx="5157787" cy="3598863"/>
          </a:xfrm>
          <a:prstGeom prst="rect">
            <a:avLst/>
          </a:prstGeom>
          <a:noFill/>
        </p:spPr>
      </p:pic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323975" y="425450"/>
            <a:ext cx="3965575" cy="3257550"/>
            <a:chOff x="834" y="141"/>
            <a:chExt cx="2498" cy="2052"/>
          </a:xfrm>
        </p:grpSpPr>
        <p:grpSp>
          <p:nvGrpSpPr>
            <p:cNvPr id="70660" name="Group 4"/>
            <p:cNvGrpSpPr>
              <a:grpSpLocks/>
            </p:cNvGrpSpPr>
            <p:nvPr/>
          </p:nvGrpSpPr>
          <p:grpSpPr bwMode="auto">
            <a:xfrm>
              <a:off x="834" y="141"/>
              <a:ext cx="1994" cy="2052"/>
              <a:chOff x="834" y="141"/>
              <a:chExt cx="1994" cy="2052"/>
            </a:xfrm>
          </p:grpSpPr>
          <p:sp>
            <p:nvSpPr>
              <p:cNvPr id="70661" name="Text Box 5"/>
              <p:cNvSpPr txBox="1">
                <a:spLocks noChangeArrowheads="1"/>
              </p:cNvSpPr>
              <p:nvPr/>
            </p:nvSpPr>
            <p:spPr bwMode="auto">
              <a:xfrm>
                <a:off x="834" y="2020"/>
                <a:ext cx="2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</a:rPr>
                  <a:t>F1</a:t>
                </a:r>
              </a:p>
            </p:txBody>
          </p:sp>
          <p:sp>
            <p:nvSpPr>
              <p:cNvPr id="70662" name="Text Box 6"/>
              <p:cNvSpPr txBox="1">
                <a:spLocks noChangeArrowheads="1"/>
              </p:cNvSpPr>
              <p:nvPr/>
            </p:nvSpPr>
            <p:spPr bwMode="auto">
              <a:xfrm>
                <a:off x="1649" y="141"/>
                <a:ext cx="2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</a:rPr>
                  <a:t>F2</a:t>
                </a:r>
              </a:p>
            </p:txBody>
          </p:sp>
          <p:sp>
            <p:nvSpPr>
              <p:cNvPr id="70663" name="Text Box 7"/>
              <p:cNvSpPr txBox="1">
                <a:spLocks noChangeArrowheads="1"/>
              </p:cNvSpPr>
              <p:nvPr/>
            </p:nvSpPr>
            <p:spPr bwMode="auto">
              <a:xfrm>
                <a:off x="1852" y="150"/>
                <a:ext cx="2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</a:rPr>
                  <a:t>F3</a:t>
                </a:r>
              </a:p>
            </p:txBody>
          </p:sp>
          <p:sp>
            <p:nvSpPr>
              <p:cNvPr id="70664" name="Text Box 8"/>
              <p:cNvSpPr txBox="1">
                <a:spLocks noChangeArrowheads="1"/>
              </p:cNvSpPr>
              <p:nvPr/>
            </p:nvSpPr>
            <p:spPr bwMode="auto">
              <a:xfrm>
                <a:off x="2598" y="1967"/>
                <a:ext cx="2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</a:rPr>
                  <a:t>F4</a:t>
                </a:r>
              </a:p>
            </p:txBody>
          </p:sp>
        </p:grpSp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1267" y="2001"/>
              <a:ext cx="2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dirty="0">
                  <a:solidFill>
                    <a:srgbClr val="FF0000"/>
                  </a:solidFill>
                </a:rPr>
                <a:t>F1</a:t>
              </a:r>
            </a:p>
          </p:txBody>
        </p:sp>
        <p:sp>
          <p:nvSpPr>
            <p:cNvPr id="70666" name="Text Box 10"/>
            <p:cNvSpPr txBox="1">
              <a:spLocks noChangeArrowheads="1"/>
            </p:cNvSpPr>
            <p:nvPr/>
          </p:nvSpPr>
          <p:spPr bwMode="auto">
            <a:xfrm>
              <a:off x="2101" y="399"/>
              <a:ext cx="2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dirty="0">
                  <a:solidFill>
                    <a:srgbClr val="FF0000"/>
                  </a:solidFill>
                </a:rPr>
                <a:t>F2</a:t>
              </a:r>
            </a:p>
          </p:txBody>
        </p: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2305" y="390"/>
              <a:ext cx="2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dirty="0">
                  <a:solidFill>
                    <a:srgbClr val="FF0000"/>
                  </a:solidFill>
                </a:rPr>
                <a:t>F3</a:t>
              </a:r>
            </a:p>
          </p:txBody>
        </p:sp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3102" y="1976"/>
              <a:ext cx="2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dirty="0">
                  <a:solidFill>
                    <a:srgbClr val="FF0000"/>
                  </a:solidFill>
                </a:rPr>
                <a:t>F4</a:t>
              </a:r>
            </a:p>
          </p:txBody>
        </p:sp>
      </p:grpSp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1281113" y="735013"/>
            <a:ext cx="3333750" cy="3560762"/>
            <a:chOff x="807" y="336"/>
            <a:chExt cx="2100" cy="2243"/>
          </a:xfrm>
        </p:grpSpPr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 flipV="1">
              <a:off x="807" y="336"/>
              <a:ext cx="1045" cy="224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>
              <a:off x="1834" y="354"/>
              <a:ext cx="1073" cy="22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70672" name="Group 16"/>
          <p:cNvGrpSpPr>
            <a:grpSpLocks/>
          </p:cNvGrpSpPr>
          <p:nvPr/>
        </p:nvGrpSpPr>
        <p:grpSpPr bwMode="auto">
          <a:xfrm>
            <a:off x="1871663" y="1073150"/>
            <a:ext cx="3573462" cy="3195638"/>
            <a:chOff x="1179" y="549"/>
            <a:chExt cx="2251" cy="2013"/>
          </a:xfrm>
        </p:grpSpPr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 flipV="1">
              <a:off x="1179" y="549"/>
              <a:ext cx="1143" cy="19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flipH="1" flipV="1">
              <a:off x="2304" y="558"/>
              <a:ext cx="1126" cy="2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416550" y="863600"/>
            <a:ext cx="3544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J</a:t>
            </a:r>
            <a:r>
              <a:rPr lang="de-DE" sz="1000" dirty="0">
                <a:solidFill>
                  <a:schemeClr val="tx1"/>
                </a:solidFill>
              </a:rPr>
              <a:t>AB 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chemeClr val="accent2"/>
                </a:solidFill>
              </a:rPr>
              <a:t>F1 – F2 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chemeClr val="accent2"/>
                </a:solidFill>
              </a:rPr>
              <a:t>F3 –F4 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rgbClr val="FF0000"/>
                </a:solidFill>
              </a:rPr>
              <a:t>F1 – F2 </a:t>
            </a:r>
            <a:r>
              <a:rPr lang="de-DE" sz="1400" dirty="0">
                <a:solidFill>
                  <a:schemeClr val="tx1"/>
                </a:solidFill>
              </a:rPr>
              <a:t> = </a:t>
            </a:r>
            <a:r>
              <a:rPr lang="de-DE" sz="1400" dirty="0">
                <a:solidFill>
                  <a:srgbClr val="FF0000"/>
                </a:solidFill>
              </a:rPr>
              <a:t>F3 – F4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858838" y="5181600"/>
            <a:ext cx="603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400" dirty="0">
              <a:solidFill>
                <a:schemeClr val="tx1"/>
              </a:solidFill>
              <a:latin typeface="Wingdings 3" pitchFamily="18" charset="2"/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470650" y="2155825"/>
            <a:ext cx="145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= </a:t>
            </a:r>
            <a:r>
              <a:rPr lang="de-DE" sz="1400" dirty="0">
                <a:solidFill>
                  <a:schemeClr val="tx1"/>
                </a:solidFill>
              </a:rPr>
              <a:t> Z – ½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chemeClr val="tx1"/>
                </a:solidFill>
                <a:latin typeface="Symbol" pitchFamily="18" charset="2"/>
              </a:rPr>
              <a:t>0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d    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6456363" y="2509838"/>
            <a:ext cx="145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= </a:t>
            </a:r>
            <a:r>
              <a:rPr lang="de-DE" sz="1400">
                <a:solidFill>
                  <a:schemeClr val="tx1"/>
                </a:solidFill>
              </a:rPr>
              <a:t> Z + ½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>
                <a:solidFill>
                  <a:schemeClr val="tx1"/>
                </a:solidFill>
                <a:latin typeface="Symbol" pitchFamily="18" charset="2"/>
              </a:rPr>
              <a:t>0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d    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576263" y="4506913"/>
            <a:ext cx="435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0000"/>
                </a:solidFill>
                <a:latin typeface="Symbol" pitchFamily="18" charset="2"/>
              </a:rPr>
              <a:t>= </a:t>
            </a:r>
            <a:r>
              <a:rPr lang="de-DE" sz="1400" dirty="0">
                <a:solidFill>
                  <a:srgbClr val="FF0000"/>
                </a:solidFill>
              </a:rPr>
              <a:t> 1849.75 Hz</a:t>
            </a: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rgbClr val="FF0000"/>
                </a:solidFill>
                <a:latin typeface="Symbol" pitchFamily="18" charset="2"/>
              </a:rPr>
              <a:t> = 1855.25 </a:t>
            </a:r>
            <a:r>
              <a:rPr lang="de-DE" sz="1400" dirty="0">
                <a:solidFill>
                  <a:srgbClr val="FF0000"/>
                </a:solidFill>
              </a:rPr>
              <a:t>Hz     J</a:t>
            </a:r>
            <a:r>
              <a:rPr lang="de-DE" sz="1000" dirty="0">
                <a:solidFill>
                  <a:srgbClr val="FF0000"/>
                </a:solidFill>
              </a:rPr>
              <a:t>AB </a:t>
            </a:r>
            <a:r>
              <a:rPr lang="de-DE" sz="1400" dirty="0">
                <a:solidFill>
                  <a:srgbClr val="FF0000"/>
                </a:solidFill>
              </a:rPr>
              <a:t> = 11.6</a:t>
            </a:r>
            <a:endParaRPr lang="de-DE" sz="14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638175" y="4840288"/>
            <a:ext cx="435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= </a:t>
            </a:r>
            <a:r>
              <a:rPr lang="de-DE" sz="1400">
                <a:solidFill>
                  <a:schemeClr val="accent2"/>
                </a:solidFill>
              </a:rPr>
              <a:t> 1842.04 Hz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    n</a:t>
            </a:r>
            <a:r>
              <a:rPr lang="de-DE" sz="1000">
                <a:solidFill>
                  <a:schemeClr val="accent2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 = 1849.76 </a:t>
            </a:r>
            <a:r>
              <a:rPr lang="de-DE" sz="1400">
                <a:solidFill>
                  <a:schemeClr val="accent2"/>
                </a:solidFill>
              </a:rPr>
              <a:t>Hz     J</a:t>
            </a:r>
            <a:r>
              <a:rPr lang="de-DE" sz="1000">
                <a:solidFill>
                  <a:schemeClr val="accent2"/>
                </a:solidFill>
              </a:rPr>
              <a:t>AB </a:t>
            </a:r>
            <a:r>
              <a:rPr lang="de-DE" sz="1400">
                <a:solidFill>
                  <a:schemeClr val="accent2"/>
                </a:solidFill>
              </a:rPr>
              <a:t> = 11.6</a:t>
            </a:r>
            <a:endParaRPr lang="de-DE" sz="140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741363" y="5221288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= n</a:t>
            </a:r>
            <a:r>
              <a:rPr lang="de-DE" sz="1000" dirty="0">
                <a:solidFill>
                  <a:schemeClr val="tx1"/>
                </a:solidFill>
                <a:latin typeface="Symbol" pitchFamily="18" charset="2"/>
              </a:rPr>
              <a:t>A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+/-  </a:t>
            </a: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endParaRPr lang="de-DE" sz="14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2571750" y="5207000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err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=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+/-  </a:t>
            </a: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endParaRPr lang="de-DE" sz="14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4787900" y="4830763"/>
            <a:ext cx="435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= </a:t>
            </a:r>
            <a:r>
              <a:rPr lang="de-DE" sz="1400">
                <a:solidFill>
                  <a:schemeClr val="accent2"/>
                </a:solidFill>
              </a:rPr>
              <a:t> 1842.04 Hz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    n</a:t>
            </a:r>
            <a:r>
              <a:rPr lang="de-DE" sz="1000">
                <a:solidFill>
                  <a:schemeClr val="accent2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 = 1849.76 </a:t>
            </a:r>
            <a:r>
              <a:rPr lang="de-DE" sz="1400">
                <a:solidFill>
                  <a:schemeClr val="accent2"/>
                </a:solidFill>
              </a:rPr>
              <a:t>Hz     J</a:t>
            </a:r>
            <a:r>
              <a:rPr lang="de-DE" sz="1000">
                <a:solidFill>
                  <a:schemeClr val="accent2"/>
                </a:solidFill>
              </a:rPr>
              <a:t>AB </a:t>
            </a:r>
            <a:r>
              <a:rPr lang="de-DE" sz="1400">
                <a:solidFill>
                  <a:schemeClr val="accent2"/>
                </a:solidFill>
              </a:rPr>
              <a:t> = 11.6</a:t>
            </a:r>
            <a:endParaRPr lang="de-DE" sz="140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758825" y="5626100"/>
            <a:ext cx="321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r>
              <a:rPr lang="de-DE" sz="1400" dirty="0">
                <a:solidFill>
                  <a:schemeClr val="accent2"/>
                </a:solidFill>
              </a:rPr>
              <a:t>= </a:t>
            </a:r>
            <a:r>
              <a:rPr lang="de-DE" sz="140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chemeClr val="accent2"/>
                </a:solidFill>
              </a:rPr>
              <a:t>A</a:t>
            </a:r>
            <a:r>
              <a:rPr lang="de-DE" sz="1400" dirty="0">
                <a:solidFill>
                  <a:schemeClr val="accent2"/>
                </a:solidFill>
              </a:rPr>
              <a:t>  - </a:t>
            </a: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rgbClr val="FF0000"/>
                </a:solidFill>
              </a:rPr>
              <a:t>A</a:t>
            </a:r>
            <a:r>
              <a:rPr lang="de-DE" sz="1000" dirty="0">
                <a:solidFill>
                  <a:srgbClr val="FF0000"/>
                </a:solidFill>
              </a:rPr>
              <a:t> </a:t>
            </a:r>
            <a:r>
              <a:rPr lang="de-DE" sz="1000" dirty="0" smtClean="0">
                <a:solidFill>
                  <a:srgbClr val="FF0000"/>
                </a:solidFill>
              </a:rPr>
              <a:t>     </a:t>
            </a: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BX</a:t>
            </a:r>
            <a:r>
              <a:rPr lang="de-DE" sz="1400" dirty="0" smtClean="0">
                <a:solidFill>
                  <a:schemeClr val="accent2"/>
                </a:solidFill>
              </a:rPr>
              <a:t>  </a:t>
            </a:r>
            <a:r>
              <a:rPr lang="de-DE" sz="1400" dirty="0">
                <a:solidFill>
                  <a:schemeClr val="accent2"/>
                </a:solidFill>
              </a:rPr>
              <a:t>= </a:t>
            </a:r>
            <a:r>
              <a:rPr lang="de-DE" sz="1400" dirty="0" err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accent2"/>
                </a:solidFill>
              </a:rPr>
              <a:t>B</a:t>
            </a:r>
            <a:r>
              <a:rPr lang="de-DE" sz="1400" dirty="0">
                <a:solidFill>
                  <a:schemeClr val="accent2"/>
                </a:solidFill>
              </a:rPr>
              <a:t>  - </a:t>
            </a: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rgbClr val="FF0000"/>
                </a:solidFill>
              </a:rPr>
              <a:t>B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3749675" y="5632450"/>
            <a:ext cx="321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r>
              <a:rPr lang="de-DE" sz="1400" dirty="0">
                <a:solidFill>
                  <a:schemeClr val="accent2"/>
                </a:solidFill>
              </a:rPr>
              <a:t>= </a:t>
            </a:r>
            <a:r>
              <a:rPr lang="de-DE" sz="140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chemeClr val="accent2"/>
                </a:solidFill>
              </a:rPr>
              <a:t>A</a:t>
            </a:r>
            <a:r>
              <a:rPr lang="de-DE" sz="1400" dirty="0">
                <a:solidFill>
                  <a:schemeClr val="accent2"/>
                </a:solidFill>
              </a:rPr>
              <a:t>  - </a:t>
            </a:r>
            <a:r>
              <a:rPr lang="de-DE" sz="14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 smtClean="0">
                <a:solidFill>
                  <a:srgbClr val="FF0000"/>
                </a:solidFill>
              </a:rPr>
              <a:t>B</a:t>
            </a:r>
            <a:r>
              <a:rPr lang="de-DE" sz="1000" dirty="0" smtClean="0">
                <a:solidFill>
                  <a:srgbClr val="FF0000"/>
                </a:solidFill>
              </a:rPr>
              <a:t>      </a:t>
            </a: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r>
              <a:rPr lang="de-DE" sz="1400" dirty="0">
                <a:solidFill>
                  <a:schemeClr val="accent2"/>
                </a:solidFill>
              </a:rPr>
              <a:t>= </a:t>
            </a:r>
            <a:r>
              <a:rPr lang="de-DE" sz="1400" dirty="0" err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accent2"/>
                </a:solidFill>
              </a:rPr>
              <a:t>B</a:t>
            </a:r>
            <a:r>
              <a:rPr lang="de-DE" sz="1400" dirty="0">
                <a:solidFill>
                  <a:schemeClr val="accent2"/>
                </a:solidFill>
              </a:rPr>
              <a:t>  - </a:t>
            </a:r>
            <a:r>
              <a:rPr lang="de-DE" sz="14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5597525" y="1665288"/>
            <a:ext cx="274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  Z</a:t>
            </a:r>
            <a:r>
              <a:rPr lang="de-DE" sz="1400">
                <a:solidFill>
                  <a:schemeClr val="tx1"/>
                </a:solidFill>
              </a:rPr>
              <a:t>= ( F1 + F2 + F3 + F4 ) / 4</a:t>
            </a:r>
            <a:endParaRPr lang="de-DE" sz="14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771525" y="5976938"/>
            <a:ext cx="119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r>
              <a:rPr lang="de-DE" sz="1400" dirty="0">
                <a:solidFill>
                  <a:schemeClr val="tx1"/>
                </a:solidFill>
              </a:rPr>
              <a:t>=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7.71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0688" name="Text Box 32"/>
          <p:cNvSpPr txBox="1">
            <a:spLocks noChangeArrowheads="1"/>
          </p:cNvSpPr>
          <p:nvPr/>
        </p:nvSpPr>
        <p:spPr bwMode="auto">
          <a:xfrm>
            <a:off x="758825" y="6332538"/>
            <a:ext cx="119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5.49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0689" name="Text Box 33"/>
          <p:cNvSpPr txBox="1">
            <a:spLocks noChangeArrowheads="1"/>
          </p:cNvSpPr>
          <p:nvPr/>
        </p:nvSpPr>
        <p:spPr bwMode="auto">
          <a:xfrm>
            <a:off x="3857625" y="5989638"/>
            <a:ext cx="119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-0.01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0690" name="Text Box 34"/>
          <p:cNvSpPr txBox="1">
            <a:spLocks noChangeArrowheads="1"/>
          </p:cNvSpPr>
          <p:nvPr/>
        </p:nvSpPr>
        <p:spPr bwMode="auto">
          <a:xfrm>
            <a:off x="3870325" y="6332538"/>
            <a:ext cx="119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r>
              <a:rPr lang="de-DE" sz="1400" dirty="0">
                <a:solidFill>
                  <a:schemeClr val="tx1"/>
                </a:solidFill>
              </a:rPr>
              <a:t>=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13.2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70697" name="Picture 41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ABMX- System (Ascorbic Acid)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5" grpId="0"/>
      <p:bldP spid="70677" grpId="0"/>
      <p:bldP spid="70678" grpId="0"/>
      <p:bldP spid="70679" grpId="0"/>
      <p:bldP spid="70680" grpId="0"/>
      <p:bldP spid="70680" grpId="1"/>
      <p:bldP spid="70681" grpId="0"/>
      <p:bldP spid="70682" grpId="0"/>
      <p:bldP spid="70683" grpId="0"/>
      <p:bldP spid="70683" grpId="1"/>
      <p:bldP spid="70684" grpId="0"/>
      <p:bldP spid="70684" grpId="1"/>
      <p:bldP spid="70685" grpId="0"/>
      <p:bldP spid="70686" grpId="0"/>
      <p:bldP spid="70687" grpId="0"/>
      <p:bldP spid="70688" grpId="0"/>
      <p:bldP spid="70689" grpId="0"/>
      <p:bldP spid="706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im1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322898" y="1028700"/>
            <a:ext cx="7543800" cy="5829300"/>
          </a:xfrm>
          <a:prstGeom prst="rect">
            <a:avLst/>
          </a:prstGeom>
          <a:noFill/>
        </p:spPr>
      </p:pic>
      <p:pic>
        <p:nvPicPr>
          <p:cNvPr id="71683" name="Picture 3" descr="sim2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440756" y="618742"/>
            <a:ext cx="7543800" cy="5829300"/>
          </a:xfrm>
          <a:prstGeom prst="rect">
            <a:avLst/>
          </a:prstGeom>
          <a:noFill/>
        </p:spPr>
      </p:pic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7480935" y="1595438"/>
            <a:ext cx="1287463" cy="2657474"/>
            <a:chOff x="4734" y="1005"/>
            <a:chExt cx="811" cy="1674"/>
          </a:xfrm>
        </p:grpSpPr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4793" y="1980"/>
              <a:ext cx="7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de-DE" sz="1400" dirty="0" smtClean="0">
                  <a:solidFill>
                    <a:schemeClr val="tx1"/>
                  </a:solidFill>
                </a:rPr>
                <a:t>J</a:t>
              </a:r>
              <a:r>
                <a:rPr lang="de-DE" sz="1000" dirty="0" smtClean="0">
                  <a:solidFill>
                    <a:schemeClr val="tx1"/>
                  </a:solidFill>
                </a:rPr>
                <a:t>AM</a:t>
              </a:r>
              <a:r>
                <a:rPr lang="de-DE" sz="1400" dirty="0">
                  <a:solidFill>
                    <a:schemeClr val="tx1"/>
                  </a:solidFill>
                </a:rPr>
                <a:t>=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7.71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71686" name="Text Box 6"/>
            <p:cNvSpPr txBox="1">
              <a:spLocks noChangeArrowheads="1"/>
            </p:cNvSpPr>
            <p:nvPr/>
          </p:nvSpPr>
          <p:spPr bwMode="auto">
            <a:xfrm>
              <a:off x="4785" y="2214"/>
              <a:ext cx="75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de-DE" sz="1400" dirty="0" smtClean="0">
                  <a:solidFill>
                    <a:schemeClr val="tx1"/>
                  </a:solidFill>
                </a:rPr>
                <a:t>J</a:t>
              </a:r>
              <a:r>
                <a:rPr lang="de-DE" sz="1000" dirty="0" smtClean="0">
                  <a:solidFill>
                    <a:schemeClr val="tx1"/>
                  </a:solidFill>
                </a:rPr>
                <a:t>BM</a:t>
              </a:r>
              <a:r>
                <a:rPr lang="de-DE" sz="1400" dirty="0">
                  <a:solidFill>
                    <a:schemeClr val="tx1"/>
                  </a:solidFill>
                </a:rPr>
                <a:t>= </a:t>
              </a:r>
              <a:r>
                <a:rPr lang="de-DE" sz="1400" dirty="0" smtClean="0">
                  <a:solidFill>
                    <a:schemeClr val="tx1"/>
                  </a:solidFill>
                  <a:latin typeface="Symbol" pitchFamily="18" charset="2"/>
                </a:rPr>
                <a:t>5.49</a:t>
              </a:r>
            </a:p>
            <a:p>
              <a:pPr algn="just"/>
              <a:endParaRPr lang="de-DE" sz="1400" dirty="0" smtClean="0">
                <a:solidFill>
                  <a:schemeClr val="tx1"/>
                </a:solidFill>
                <a:latin typeface="Symbol" pitchFamily="18" charset="2"/>
              </a:endParaRPr>
            </a:p>
            <a:p>
              <a:pPr algn="just"/>
              <a:r>
                <a:rPr lang="de-DE" sz="1400" dirty="0" smtClean="0">
                  <a:solidFill>
                    <a:schemeClr val="bg2"/>
                  </a:solidFill>
                </a:rPr>
                <a:t>J</a:t>
              </a:r>
              <a:r>
                <a:rPr lang="de-DE" sz="1000" dirty="0" smtClean="0">
                  <a:solidFill>
                    <a:schemeClr val="bg2"/>
                  </a:solidFill>
                </a:rPr>
                <a:t>AB </a:t>
              </a:r>
              <a:r>
                <a:rPr lang="de-DE" sz="1400" dirty="0" smtClean="0">
                  <a:solidFill>
                    <a:schemeClr val="bg2"/>
                  </a:solidFill>
                </a:rPr>
                <a:t> = 11.6</a:t>
              </a:r>
            </a:p>
            <a:p>
              <a:pPr algn="just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4734" y="1005"/>
              <a:ext cx="7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de-DE" sz="1400" dirty="0" smtClean="0">
                  <a:solidFill>
                    <a:schemeClr val="tx1"/>
                  </a:solidFill>
                </a:rPr>
                <a:t>J</a:t>
              </a:r>
              <a:r>
                <a:rPr lang="de-DE" sz="1000" dirty="0" smtClean="0">
                  <a:solidFill>
                    <a:schemeClr val="tx1"/>
                  </a:solidFill>
                </a:rPr>
                <a:t>AM</a:t>
              </a:r>
              <a:r>
                <a:rPr lang="de-DE" sz="1400" dirty="0">
                  <a:solidFill>
                    <a:schemeClr val="tx1"/>
                  </a:solidFill>
                </a:rPr>
                <a:t>= 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-0.01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71688" name="Text Box 8"/>
            <p:cNvSpPr txBox="1">
              <a:spLocks noChangeArrowheads="1"/>
            </p:cNvSpPr>
            <p:nvPr/>
          </p:nvSpPr>
          <p:spPr bwMode="auto">
            <a:xfrm>
              <a:off x="4742" y="1221"/>
              <a:ext cx="75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de-DE" sz="1400" dirty="0" smtClean="0">
                  <a:solidFill>
                    <a:schemeClr val="tx1"/>
                  </a:solidFill>
                </a:rPr>
                <a:t>J</a:t>
              </a:r>
              <a:r>
                <a:rPr lang="de-DE" sz="1000" dirty="0" smtClean="0">
                  <a:solidFill>
                    <a:schemeClr val="tx1"/>
                  </a:solidFill>
                </a:rPr>
                <a:t>BM</a:t>
              </a:r>
              <a:r>
                <a:rPr lang="de-DE" sz="1400" dirty="0">
                  <a:solidFill>
                    <a:schemeClr val="tx1"/>
                  </a:solidFill>
                </a:rPr>
                <a:t>=</a:t>
              </a:r>
              <a:r>
                <a:rPr lang="de-DE" sz="1400" dirty="0" smtClean="0">
                  <a:solidFill>
                    <a:schemeClr val="tx1"/>
                  </a:solidFill>
                  <a:latin typeface="Symbol" pitchFamily="18" charset="2"/>
                </a:rPr>
                <a:t>13.2</a:t>
              </a:r>
            </a:p>
            <a:p>
              <a:pPr algn="just"/>
              <a:endParaRPr lang="de-DE" sz="1400" dirty="0" smtClean="0">
                <a:solidFill>
                  <a:schemeClr val="tx1"/>
                </a:solidFill>
                <a:latin typeface="Symbol" pitchFamily="18" charset="2"/>
              </a:endParaRPr>
            </a:p>
            <a:p>
              <a:pPr algn="just"/>
              <a:r>
                <a:rPr lang="de-DE" sz="1400" dirty="0" smtClean="0">
                  <a:solidFill>
                    <a:schemeClr val="bg2"/>
                  </a:solidFill>
                </a:rPr>
                <a:t>J</a:t>
              </a:r>
              <a:r>
                <a:rPr lang="de-DE" sz="1000" dirty="0" smtClean="0">
                  <a:solidFill>
                    <a:schemeClr val="bg2"/>
                  </a:solidFill>
                </a:rPr>
                <a:t>AB </a:t>
              </a:r>
              <a:r>
                <a:rPr lang="de-DE" sz="1400" dirty="0" smtClean="0">
                  <a:solidFill>
                    <a:schemeClr val="bg2"/>
                  </a:solidFill>
                </a:rPr>
                <a:t> = 11.6</a:t>
              </a:r>
            </a:p>
            <a:p>
              <a:pPr algn="just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399348" y="3065463"/>
            <a:ext cx="2030412" cy="153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273935" y="1349375"/>
            <a:ext cx="2030413" cy="153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4109085" y="4848225"/>
            <a:ext cx="543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e</a:t>
            </a:r>
            <a:r>
              <a:rPr lang="de-DE" sz="1600" dirty="0" err="1" smtClean="0">
                <a:solidFill>
                  <a:schemeClr val="tx1"/>
                </a:solidFill>
              </a:rPr>
              <a:t>xp</a:t>
            </a:r>
            <a:r>
              <a:rPr lang="de-DE" sz="1600" b="0" dirty="0">
                <a:solidFill>
                  <a:schemeClr val="tx1"/>
                </a:solidFill>
                <a:latin typeface="Symbol" pitchFamily="18" charset="2"/>
              </a:rPr>
              <a:t>.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4144010" y="3502025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s</a:t>
            </a:r>
            <a:r>
              <a:rPr lang="de-DE" sz="1600" dirty="0" err="1" smtClean="0">
                <a:solidFill>
                  <a:schemeClr val="tx1"/>
                </a:solidFill>
              </a:rPr>
              <a:t>im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  <a:endParaRPr lang="de-DE" sz="1600" b="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064635" y="2225675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s</a:t>
            </a:r>
            <a:r>
              <a:rPr lang="de-DE" sz="1600" dirty="0" err="1" smtClean="0">
                <a:solidFill>
                  <a:schemeClr val="tx1"/>
                </a:solidFill>
              </a:rPr>
              <a:t>im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  <a:endParaRPr lang="de-DE" sz="1600" b="0" dirty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71698" name="Picture 18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ABMX System (Two Solutions)</a:t>
            </a:r>
            <a:endParaRPr lang="en-GB" b="0" dirty="0">
              <a:solidFill>
                <a:srgbClr val="66FFFF"/>
              </a:solidFill>
            </a:endParaRPr>
          </a:p>
        </p:txBody>
      </p:sp>
      <p:pic>
        <p:nvPicPr>
          <p:cNvPr id="16" name="Picture 3" descr="sim2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5727" t="11116" r="74445" b="62066"/>
          <a:stretch>
            <a:fillRect/>
          </a:stretch>
        </p:blipFill>
        <p:spPr bwMode="auto">
          <a:xfrm>
            <a:off x="855998" y="2783682"/>
            <a:ext cx="1515729" cy="1584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nimBg="1"/>
      <p:bldP spid="71689" grpId="1" animBg="1"/>
      <p:bldP spid="71690" grpId="0" animBg="1"/>
      <p:bldP spid="71690" grpId="1" animBg="1"/>
      <p:bldP spid="71692" grpId="0"/>
      <p:bldP spid="71693" grpId="0"/>
      <p:bldP spid="716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odcb2"/>
          <p:cNvPicPr>
            <a:picLocks noChangeAspect="1" noChangeArrowheads="1"/>
          </p:cNvPicPr>
          <p:nvPr/>
        </p:nvPicPr>
        <p:blipFill>
          <a:blip r:embed="rId3">
            <a:lum bright="-54000" contrast="72000"/>
          </a:blip>
          <a:srcRect/>
          <a:stretch>
            <a:fillRect/>
          </a:stretch>
        </p:blipFill>
        <p:spPr bwMode="auto">
          <a:xfrm>
            <a:off x="3789363" y="1493838"/>
            <a:ext cx="5353050" cy="3744912"/>
          </a:xfrm>
          <a:prstGeom prst="rect">
            <a:avLst/>
          </a:prstGeom>
          <a:noFill/>
        </p:spPr>
      </p:pic>
      <p:pic>
        <p:nvPicPr>
          <p:cNvPr id="72707" name="Picture 3" descr="odcb1"/>
          <p:cNvPicPr>
            <a:picLocks noChangeAspect="1" noChangeArrowheads="1"/>
          </p:cNvPicPr>
          <p:nvPr/>
        </p:nvPicPr>
        <p:blipFill>
          <a:blip r:embed="rId4">
            <a:lum bright="-48000" contrast="72000"/>
          </a:blip>
          <a:srcRect/>
          <a:stretch>
            <a:fillRect/>
          </a:stretch>
        </p:blipFill>
        <p:spPr bwMode="auto">
          <a:xfrm>
            <a:off x="3536950" y="1333500"/>
            <a:ext cx="5345113" cy="3776663"/>
          </a:xfrm>
          <a:prstGeom prst="rect">
            <a:avLst/>
          </a:prstGeom>
          <a:noFill/>
        </p:spPr>
      </p:pic>
      <p:pic>
        <p:nvPicPr>
          <p:cNvPr id="72708" name="Picture 4" descr="odcb3"/>
          <p:cNvPicPr>
            <a:picLocks noChangeAspect="1" noChangeArrowheads="1"/>
          </p:cNvPicPr>
          <p:nvPr/>
        </p:nvPicPr>
        <p:blipFill>
          <a:blip r:embed="rId5">
            <a:lum bright="-72000" contrast="88000"/>
          </a:blip>
          <a:srcRect/>
          <a:stretch>
            <a:fillRect/>
          </a:stretch>
        </p:blipFill>
        <p:spPr bwMode="auto">
          <a:xfrm>
            <a:off x="3160713" y="6858000"/>
            <a:ext cx="5345112" cy="3776663"/>
          </a:xfrm>
          <a:prstGeom prst="rect">
            <a:avLst/>
          </a:prstGeo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63550" y="1036638"/>
            <a:ext cx="1558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example ODCB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846513" y="1498600"/>
            <a:ext cx="782637" cy="3309938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shade val="46275"/>
                  <a:invGamma/>
                  <a:alpha val="2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960438" y="2154238"/>
          <a:ext cx="1404937" cy="1677987"/>
        </p:xfrm>
        <a:graphic>
          <a:graphicData uri="http://schemas.openxmlformats.org/presentationml/2006/ole">
            <p:oleObj spid="_x0000_s72711" name="CS ChemDraw Drawing" r:id="rId6" imgW="7315200" imgH="8724900" progId="ChemDraw.Document.6.0">
              <p:embed/>
            </p:oleObj>
          </a:graphicData>
        </a:graphic>
      </p:graphicFrame>
      <p:grpSp>
        <p:nvGrpSpPr>
          <p:cNvPr id="72712" name="Group 8"/>
          <p:cNvGrpSpPr>
            <a:grpSpLocks/>
          </p:cNvGrpSpPr>
          <p:nvPr/>
        </p:nvGrpSpPr>
        <p:grpSpPr bwMode="auto">
          <a:xfrm>
            <a:off x="1096963" y="2260600"/>
            <a:ext cx="723900" cy="1397000"/>
            <a:chOff x="660" y="1280"/>
            <a:chExt cx="456" cy="880"/>
          </a:xfrm>
        </p:grpSpPr>
        <p:sp>
          <p:nvSpPr>
            <p:cNvPr id="72713" name="Oval 9"/>
            <p:cNvSpPr>
              <a:spLocks noChangeArrowheads="1"/>
            </p:cNvSpPr>
            <p:nvPr/>
          </p:nvSpPr>
          <p:spPr bwMode="auto">
            <a:xfrm>
              <a:off x="1000" y="1280"/>
              <a:ext cx="108" cy="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19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9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14" name="Oval 10"/>
            <p:cNvSpPr>
              <a:spLocks noChangeArrowheads="1"/>
            </p:cNvSpPr>
            <p:nvPr/>
          </p:nvSpPr>
          <p:spPr bwMode="auto">
            <a:xfrm>
              <a:off x="1008" y="2064"/>
              <a:ext cx="108" cy="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19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9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15" name="Oval 11"/>
            <p:cNvSpPr>
              <a:spLocks noChangeArrowheads="1"/>
            </p:cNvSpPr>
            <p:nvPr/>
          </p:nvSpPr>
          <p:spPr bwMode="auto">
            <a:xfrm>
              <a:off x="664" y="1864"/>
              <a:ext cx="108" cy="96"/>
            </a:xfrm>
            <a:prstGeom prst="ellipse">
              <a:avLst/>
            </a:prstGeom>
            <a:solidFill>
              <a:srgbClr val="FF3300">
                <a:alpha val="19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auto">
            <a:xfrm>
              <a:off x="660" y="1476"/>
              <a:ext cx="108" cy="96"/>
            </a:xfrm>
            <a:prstGeom prst="ellipse">
              <a:avLst/>
            </a:prstGeom>
            <a:solidFill>
              <a:srgbClr val="FF3300">
                <a:alpha val="19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474663" y="2090738"/>
            <a:ext cx="1501775" cy="2657475"/>
            <a:chOff x="268" y="1173"/>
            <a:chExt cx="946" cy="1674"/>
          </a:xfrm>
        </p:grpSpPr>
        <p:grpSp>
          <p:nvGrpSpPr>
            <p:cNvPr id="72718" name="Group 14"/>
            <p:cNvGrpSpPr>
              <a:grpSpLocks/>
            </p:cNvGrpSpPr>
            <p:nvPr/>
          </p:nvGrpSpPr>
          <p:grpSpPr bwMode="auto">
            <a:xfrm>
              <a:off x="268" y="1173"/>
              <a:ext cx="732" cy="756"/>
              <a:chOff x="268" y="1173"/>
              <a:chExt cx="732" cy="756"/>
            </a:xfrm>
          </p:grpSpPr>
          <p:sp>
            <p:nvSpPr>
              <p:cNvPr id="72719" name="Freeform 15"/>
              <p:cNvSpPr>
                <a:spLocks/>
              </p:cNvSpPr>
              <p:nvPr/>
            </p:nvSpPr>
            <p:spPr bwMode="auto">
              <a:xfrm rot="457238">
                <a:off x="625" y="1173"/>
                <a:ext cx="371" cy="294"/>
              </a:xfrm>
              <a:custGeom>
                <a:avLst/>
                <a:gdLst/>
                <a:ahLst/>
                <a:cxnLst>
                  <a:cxn ang="0">
                    <a:pos x="366" y="38"/>
                  </a:cxn>
                  <a:cxn ang="0">
                    <a:pos x="54" y="42"/>
                  </a:cxn>
                  <a:cxn ang="0">
                    <a:pos x="42" y="290"/>
                  </a:cxn>
                </a:cxnLst>
                <a:rect l="0" t="0" r="r" b="b"/>
                <a:pathLst>
                  <a:path w="366" h="290">
                    <a:moveTo>
                      <a:pt x="366" y="38"/>
                    </a:moveTo>
                    <a:cubicBezTo>
                      <a:pt x="237" y="19"/>
                      <a:pt x="108" y="0"/>
                      <a:pt x="54" y="42"/>
                    </a:cubicBezTo>
                    <a:cubicBezTo>
                      <a:pt x="0" y="84"/>
                      <a:pt x="44" y="249"/>
                      <a:pt x="42" y="29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20" name="Freeform 16"/>
              <p:cNvSpPr>
                <a:spLocks/>
              </p:cNvSpPr>
              <p:nvPr/>
            </p:nvSpPr>
            <p:spPr bwMode="auto">
              <a:xfrm rot="276333">
                <a:off x="268" y="1208"/>
                <a:ext cx="732" cy="721"/>
              </a:xfrm>
              <a:custGeom>
                <a:avLst/>
                <a:gdLst/>
                <a:ahLst/>
                <a:cxnLst>
                  <a:cxn ang="0">
                    <a:pos x="732" y="0"/>
                  </a:cxn>
                  <a:cxn ang="0">
                    <a:pos x="64" y="340"/>
                  </a:cxn>
                  <a:cxn ang="0">
                    <a:pos x="348" y="664"/>
                  </a:cxn>
                  <a:cxn ang="0">
                    <a:pos x="372" y="684"/>
                  </a:cxn>
                </a:cxnLst>
                <a:rect l="0" t="0" r="r" b="b"/>
                <a:pathLst>
                  <a:path w="732" h="721">
                    <a:moveTo>
                      <a:pt x="732" y="0"/>
                    </a:moveTo>
                    <a:cubicBezTo>
                      <a:pt x="430" y="114"/>
                      <a:pt x="128" y="229"/>
                      <a:pt x="64" y="340"/>
                    </a:cubicBezTo>
                    <a:cubicBezTo>
                      <a:pt x="0" y="451"/>
                      <a:pt x="297" y="607"/>
                      <a:pt x="348" y="664"/>
                    </a:cubicBezTo>
                    <a:cubicBezTo>
                      <a:pt x="399" y="721"/>
                      <a:pt x="385" y="702"/>
                      <a:pt x="372" y="6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2721" name="Text Box 17"/>
            <p:cNvSpPr txBox="1">
              <a:spLocks noChangeArrowheads="1"/>
            </p:cNvSpPr>
            <p:nvPr/>
          </p:nvSpPr>
          <p:spPr bwMode="auto">
            <a:xfrm>
              <a:off x="410" y="2655"/>
              <a:ext cx="8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chemeClr val="tx1"/>
                  </a:solidFill>
                </a:rPr>
                <a:t>J</a:t>
              </a:r>
              <a:r>
                <a:rPr lang="de-DE" sz="1000" b="0">
                  <a:solidFill>
                    <a:schemeClr val="tx1"/>
                  </a:solidFill>
                </a:rPr>
                <a:t>AB  </a:t>
              </a:r>
              <a:r>
                <a:rPr lang="de-DE" sz="1400" b="0">
                  <a:solidFill>
                    <a:schemeClr val="tx1"/>
                  </a:solidFill>
                </a:rPr>
                <a:t>J</a:t>
              </a:r>
              <a:r>
                <a:rPr lang="de-DE" sz="1000" b="0">
                  <a:solidFill>
                    <a:schemeClr val="tx1"/>
                  </a:solidFill>
                </a:rPr>
                <a:t>AB´</a:t>
              </a:r>
              <a:endParaRPr lang="de-DE" sz="1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72722" name="Group 18"/>
          <p:cNvGrpSpPr>
            <a:grpSpLocks/>
          </p:cNvGrpSpPr>
          <p:nvPr/>
        </p:nvGrpSpPr>
        <p:grpSpPr bwMode="auto">
          <a:xfrm>
            <a:off x="628650" y="2951163"/>
            <a:ext cx="1144588" cy="2076450"/>
            <a:chOff x="365" y="1715"/>
            <a:chExt cx="721" cy="1308"/>
          </a:xfrm>
        </p:grpSpPr>
        <p:grpSp>
          <p:nvGrpSpPr>
            <p:cNvPr id="72723" name="Group 19"/>
            <p:cNvGrpSpPr>
              <a:grpSpLocks/>
            </p:cNvGrpSpPr>
            <p:nvPr/>
          </p:nvGrpSpPr>
          <p:grpSpPr bwMode="auto">
            <a:xfrm>
              <a:off x="365" y="1715"/>
              <a:ext cx="721" cy="732"/>
              <a:chOff x="365" y="1715"/>
              <a:chExt cx="721" cy="732"/>
            </a:xfrm>
          </p:grpSpPr>
          <p:sp>
            <p:nvSpPr>
              <p:cNvPr id="72724" name="Freeform 20"/>
              <p:cNvSpPr>
                <a:spLocks/>
              </p:cNvSpPr>
              <p:nvPr/>
            </p:nvSpPr>
            <p:spPr bwMode="auto">
              <a:xfrm rot="36658550">
                <a:off x="633" y="1997"/>
                <a:ext cx="371" cy="294"/>
              </a:xfrm>
              <a:custGeom>
                <a:avLst/>
                <a:gdLst/>
                <a:ahLst/>
                <a:cxnLst>
                  <a:cxn ang="0">
                    <a:pos x="366" y="38"/>
                  </a:cxn>
                  <a:cxn ang="0">
                    <a:pos x="54" y="42"/>
                  </a:cxn>
                  <a:cxn ang="0">
                    <a:pos x="42" y="290"/>
                  </a:cxn>
                </a:cxnLst>
                <a:rect l="0" t="0" r="r" b="b"/>
                <a:pathLst>
                  <a:path w="366" h="290">
                    <a:moveTo>
                      <a:pt x="366" y="38"/>
                    </a:moveTo>
                    <a:cubicBezTo>
                      <a:pt x="237" y="19"/>
                      <a:pt x="108" y="0"/>
                      <a:pt x="54" y="42"/>
                    </a:cubicBezTo>
                    <a:cubicBezTo>
                      <a:pt x="0" y="84"/>
                      <a:pt x="44" y="249"/>
                      <a:pt x="42" y="290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25" name="Freeform 21"/>
              <p:cNvSpPr>
                <a:spLocks/>
              </p:cNvSpPr>
              <p:nvPr/>
            </p:nvSpPr>
            <p:spPr bwMode="auto">
              <a:xfrm rot="-3463610">
                <a:off x="360" y="1720"/>
                <a:ext cx="732" cy="721"/>
              </a:xfrm>
              <a:custGeom>
                <a:avLst/>
                <a:gdLst/>
                <a:ahLst/>
                <a:cxnLst>
                  <a:cxn ang="0">
                    <a:pos x="732" y="0"/>
                  </a:cxn>
                  <a:cxn ang="0">
                    <a:pos x="64" y="340"/>
                  </a:cxn>
                  <a:cxn ang="0">
                    <a:pos x="348" y="664"/>
                  </a:cxn>
                  <a:cxn ang="0">
                    <a:pos x="372" y="684"/>
                  </a:cxn>
                </a:cxnLst>
                <a:rect l="0" t="0" r="r" b="b"/>
                <a:pathLst>
                  <a:path w="732" h="721">
                    <a:moveTo>
                      <a:pt x="732" y="0"/>
                    </a:moveTo>
                    <a:cubicBezTo>
                      <a:pt x="430" y="114"/>
                      <a:pt x="128" y="229"/>
                      <a:pt x="64" y="340"/>
                    </a:cubicBezTo>
                    <a:cubicBezTo>
                      <a:pt x="0" y="451"/>
                      <a:pt x="297" y="607"/>
                      <a:pt x="348" y="664"/>
                    </a:cubicBezTo>
                    <a:cubicBezTo>
                      <a:pt x="399" y="721"/>
                      <a:pt x="385" y="702"/>
                      <a:pt x="372" y="684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406" y="2831"/>
              <a:ext cx="5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0">
                  <a:solidFill>
                    <a:srgbClr val="FF3300"/>
                  </a:solidFill>
                </a:rPr>
                <a:t>J</a:t>
              </a:r>
              <a:r>
                <a:rPr lang="de-DE" sz="1000" b="0">
                  <a:solidFill>
                    <a:srgbClr val="FF3300"/>
                  </a:solidFill>
                </a:rPr>
                <a:t>A´B´ </a:t>
              </a:r>
              <a:r>
                <a:rPr lang="de-DE" sz="1400" b="0">
                  <a:solidFill>
                    <a:srgbClr val="FF3300"/>
                  </a:solidFill>
                </a:rPr>
                <a:t>J</a:t>
              </a:r>
              <a:r>
                <a:rPr lang="de-DE" sz="1000" b="0">
                  <a:solidFill>
                    <a:srgbClr val="FF3300"/>
                  </a:solidFill>
                </a:rPr>
                <a:t>A´B</a:t>
              </a:r>
              <a:endParaRPr lang="de-DE" sz="1400" b="0">
                <a:solidFill>
                  <a:srgbClr val="FF3300"/>
                </a:solidFill>
              </a:endParaRPr>
            </a:p>
          </p:txBody>
        </p:sp>
      </p:grpSp>
      <p:grpSp>
        <p:nvGrpSpPr>
          <p:cNvPr id="72727" name="Group 23"/>
          <p:cNvGrpSpPr>
            <a:grpSpLocks/>
          </p:cNvGrpSpPr>
          <p:nvPr/>
        </p:nvGrpSpPr>
        <p:grpSpPr bwMode="auto">
          <a:xfrm>
            <a:off x="515938" y="2343150"/>
            <a:ext cx="2143125" cy="2989263"/>
            <a:chOff x="294" y="1332"/>
            <a:chExt cx="1350" cy="1883"/>
          </a:xfrm>
        </p:grpSpPr>
        <p:grpSp>
          <p:nvGrpSpPr>
            <p:cNvPr id="72728" name="Group 24"/>
            <p:cNvGrpSpPr>
              <a:grpSpLocks/>
            </p:cNvGrpSpPr>
            <p:nvPr/>
          </p:nvGrpSpPr>
          <p:grpSpPr bwMode="auto">
            <a:xfrm>
              <a:off x="294" y="1332"/>
              <a:ext cx="1350" cy="768"/>
              <a:chOff x="294" y="1332"/>
              <a:chExt cx="1350" cy="768"/>
            </a:xfrm>
          </p:grpSpPr>
          <p:sp>
            <p:nvSpPr>
              <p:cNvPr id="72729" name="Freeform 25"/>
              <p:cNvSpPr>
                <a:spLocks/>
              </p:cNvSpPr>
              <p:nvPr/>
            </p:nvSpPr>
            <p:spPr bwMode="auto">
              <a:xfrm>
                <a:off x="1170" y="1332"/>
                <a:ext cx="474" cy="7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4" y="408"/>
                  </a:cxn>
                  <a:cxn ang="0">
                    <a:pos x="0" y="768"/>
                  </a:cxn>
                </a:cxnLst>
                <a:rect l="0" t="0" r="r" b="b"/>
                <a:pathLst>
                  <a:path w="474" h="768">
                    <a:moveTo>
                      <a:pt x="0" y="0"/>
                    </a:moveTo>
                    <a:cubicBezTo>
                      <a:pt x="237" y="140"/>
                      <a:pt x="474" y="280"/>
                      <a:pt x="474" y="408"/>
                    </a:cubicBezTo>
                    <a:cubicBezTo>
                      <a:pt x="474" y="536"/>
                      <a:pt x="79" y="708"/>
                      <a:pt x="0" y="768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30" name="Freeform 26"/>
              <p:cNvSpPr>
                <a:spLocks/>
              </p:cNvSpPr>
              <p:nvPr/>
            </p:nvSpPr>
            <p:spPr bwMode="auto">
              <a:xfrm>
                <a:off x="294" y="1524"/>
                <a:ext cx="312" cy="37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0" y="192"/>
                  </a:cxn>
                  <a:cxn ang="0">
                    <a:pos x="312" y="372"/>
                  </a:cxn>
                </a:cxnLst>
                <a:rect l="0" t="0" r="r" b="b"/>
                <a:pathLst>
                  <a:path w="312" h="372">
                    <a:moveTo>
                      <a:pt x="312" y="0"/>
                    </a:moveTo>
                    <a:cubicBezTo>
                      <a:pt x="156" y="65"/>
                      <a:pt x="0" y="130"/>
                      <a:pt x="0" y="192"/>
                    </a:cubicBezTo>
                    <a:cubicBezTo>
                      <a:pt x="0" y="254"/>
                      <a:pt x="259" y="342"/>
                      <a:pt x="312" y="372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2731" name="Text Box 27"/>
            <p:cNvSpPr txBox="1">
              <a:spLocks noChangeArrowheads="1"/>
            </p:cNvSpPr>
            <p:nvPr/>
          </p:nvSpPr>
          <p:spPr bwMode="auto">
            <a:xfrm>
              <a:off x="406" y="3023"/>
              <a:ext cx="5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0">
                  <a:solidFill>
                    <a:schemeClr val="accent2"/>
                  </a:solidFill>
                </a:rPr>
                <a:t>J</a:t>
              </a:r>
              <a:r>
                <a:rPr lang="de-DE" sz="1000" b="0">
                  <a:solidFill>
                    <a:schemeClr val="accent2"/>
                  </a:solidFill>
                </a:rPr>
                <a:t>A´A´ </a:t>
              </a:r>
              <a:r>
                <a:rPr lang="de-DE" sz="1400" b="0">
                  <a:solidFill>
                    <a:schemeClr val="accent2"/>
                  </a:solidFill>
                </a:rPr>
                <a:t>J</a:t>
              </a:r>
              <a:r>
                <a:rPr lang="de-DE" sz="1000" b="0">
                  <a:solidFill>
                    <a:schemeClr val="accent2"/>
                  </a:solidFill>
                </a:rPr>
                <a:t>B´B</a:t>
              </a:r>
              <a:endParaRPr lang="de-DE" sz="1400" b="0">
                <a:solidFill>
                  <a:schemeClr val="accent2"/>
                </a:solidFill>
              </a:endParaRPr>
            </a:p>
          </p:txBody>
        </p:sp>
      </p:grp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361950" y="654050"/>
            <a:ext cx="5841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chemically  equivalent protons      </a:t>
            </a:r>
            <a:r>
              <a:rPr lang="en-GB" sz="1600" dirty="0" smtClean="0">
                <a:solidFill>
                  <a:srgbClr val="FF3300"/>
                </a:solidFill>
              </a:rPr>
              <a:t>(magnetically non equivalent )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442913" y="1468438"/>
            <a:ext cx="177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AA´BB´  System   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72740" name="Group 36"/>
          <p:cNvGrpSpPr>
            <a:grpSpLocks/>
          </p:cNvGrpSpPr>
          <p:nvPr/>
        </p:nvGrpSpPr>
        <p:grpSpPr bwMode="auto">
          <a:xfrm>
            <a:off x="887413" y="4686300"/>
            <a:ext cx="349250" cy="133350"/>
            <a:chOff x="604" y="3516"/>
            <a:chExt cx="220" cy="84"/>
          </a:xfrm>
        </p:grpSpPr>
        <p:sp>
          <p:nvSpPr>
            <p:cNvPr id="72736" name="Line 32"/>
            <p:cNvSpPr>
              <a:spLocks noChangeShapeType="1"/>
            </p:cNvSpPr>
            <p:nvPr/>
          </p:nvSpPr>
          <p:spPr bwMode="auto">
            <a:xfrm>
              <a:off x="784" y="3520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2737" name="Line 33"/>
            <p:cNvSpPr>
              <a:spLocks noChangeShapeType="1"/>
            </p:cNvSpPr>
            <p:nvPr/>
          </p:nvSpPr>
          <p:spPr bwMode="auto">
            <a:xfrm>
              <a:off x="824" y="3516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2738" name="Line 34"/>
            <p:cNvSpPr>
              <a:spLocks noChangeShapeType="1"/>
            </p:cNvSpPr>
            <p:nvPr/>
          </p:nvSpPr>
          <p:spPr bwMode="auto">
            <a:xfrm>
              <a:off x="604" y="3520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2739" name="Line 35"/>
            <p:cNvSpPr>
              <a:spLocks noChangeShapeType="1"/>
            </p:cNvSpPr>
            <p:nvPr/>
          </p:nvSpPr>
          <p:spPr bwMode="auto">
            <a:xfrm>
              <a:off x="644" y="3516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2743" name="Picture 39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2744" name="Rectangle 40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AA´BB´  System </a:t>
            </a:r>
            <a:r>
              <a:rPr lang="de-DE" dirty="0"/>
              <a:t>(ODCB)</a:t>
            </a:r>
            <a:endParaRPr lang="de-DE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0" grpId="1" animBg="1"/>
      <p:bldP spid="727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odcb2"/>
          <p:cNvPicPr>
            <a:picLocks noChangeAspect="1" noChangeArrowheads="1"/>
          </p:cNvPicPr>
          <p:nvPr/>
        </p:nvPicPr>
        <p:blipFill>
          <a:blip r:embed="rId2">
            <a:lum bright="-54000" contrast="72000"/>
          </a:blip>
          <a:srcRect/>
          <a:stretch>
            <a:fillRect/>
          </a:stretch>
        </p:blipFill>
        <p:spPr bwMode="auto">
          <a:xfrm>
            <a:off x="0" y="601758"/>
            <a:ext cx="8858250" cy="6049963"/>
          </a:xfrm>
          <a:prstGeom prst="rect">
            <a:avLst/>
          </a:prstGeom>
          <a:noFill/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246438" y="1493359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800" b="0" dirty="0">
              <a:solidFill>
                <a:srgbClr val="FF3300"/>
              </a:solidFill>
            </a:endParaRPr>
          </a:p>
        </p:txBody>
      </p:sp>
      <p:grpSp>
        <p:nvGrpSpPr>
          <p:cNvPr id="178181" name="Group 5"/>
          <p:cNvGrpSpPr>
            <a:grpSpLocks/>
          </p:cNvGrpSpPr>
          <p:nvPr/>
        </p:nvGrpSpPr>
        <p:grpSpPr bwMode="auto">
          <a:xfrm>
            <a:off x="3154363" y="3007834"/>
            <a:ext cx="2844800" cy="476250"/>
            <a:chOff x="1987" y="1860"/>
            <a:chExt cx="1792" cy="300"/>
          </a:xfrm>
        </p:grpSpPr>
        <p:sp>
          <p:nvSpPr>
            <p:cNvPr id="178182" name="Line 6"/>
            <p:cNvSpPr>
              <a:spLocks noChangeShapeType="1"/>
            </p:cNvSpPr>
            <p:nvPr/>
          </p:nvSpPr>
          <p:spPr bwMode="auto">
            <a:xfrm flipV="1">
              <a:off x="1987" y="1866"/>
              <a:ext cx="0" cy="2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83" name="Line 7"/>
            <p:cNvSpPr>
              <a:spLocks noChangeShapeType="1"/>
            </p:cNvSpPr>
            <p:nvPr/>
          </p:nvSpPr>
          <p:spPr bwMode="auto">
            <a:xfrm flipV="1">
              <a:off x="3779" y="1866"/>
              <a:ext cx="0" cy="2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84" name="Line 8"/>
            <p:cNvSpPr>
              <a:spLocks noChangeShapeType="1"/>
            </p:cNvSpPr>
            <p:nvPr/>
          </p:nvSpPr>
          <p:spPr bwMode="auto">
            <a:xfrm>
              <a:off x="1987" y="1860"/>
              <a:ext cx="179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3482975" y="1894997"/>
            <a:ext cx="286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1412875" y="4500084"/>
            <a:ext cx="104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4832350" y="1809272"/>
            <a:ext cx="343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5318125" y="2153759"/>
            <a:ext cx="2652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grpSp>
        <p:nvGrpSpPr>
          <p:cNvPr id="178189" name="Group 13"/>
          <p:cNvGrpSpPr>
            <a:grpSpLocks/>
          </p:cNvGrpSpPr>
          <p:nvPr/>
        </p:nvGrpSpPr>
        <p:grpSpPr bwMode="auto">
          <a:xfrm>
            <a:off x="576263" y="1406047"/>
            <a:ext cx="7688262" cy="1479550"/>
            <a:chOff x="363" y="851"/>
            <a:chExt cx="4843" cy="932"/>
          </a:xfrm>
        </p:grpSpPr>
        <p:sp>
          <p:nvSpPr>
            <p:cNvPr id="178190" name="Line 14"/>
            <p:cNvSpPr>
              <a:spLocks noChangeShapeType="1"/>
            </p:cNvSpPr>
            <p:nvPr/>
          </p:nvSpPr>
          <p:spPr bwMode="auto">
            <a:xfrm flipV="1">
              <a:off x="2687" y="1174"/>
              <a:ext cx="0" cy="21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1" name="Line 15"/>
            <p:cNvSpPr>
              <a:spLocks noChangeShapeType="1"/>
            </p:cNvSpPr>
            <p:nvPr/>
          </p:nvSpPr>
          <p:spPr bwMode="auto">
            <a:xfrm flipV="1">
              <a:off x="434" y="1519"/>
              <a:ext cx="0" cy="26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2" name="Line 16"/>
            <p:cNvSpPr>
              <a:spLocks noChangeShapeType="1"/>
            </p:cNvSpPr>
            <p:nvPr/>
          </p:nvSpPr>
          <p:spPr bwMode="auto">
            <a:xfrm flipV="1">
              <a:off x="2702" y="1519"/>
              <a:ext cx="0" cy="26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3" name="Line 17"/>
            <p:cNvSpPr>
              <a:spLocks noChangeShapeType="1"/>
            </p:cNvSpPr>
            <p:nvPr/>
          </p:nvSpPr>
          <p:spPr bwMode="auto">
            <a:xfrm flipV="1">
              <a:off x="2972" y="1159"/>
              <a:ext cx="0" cy="23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4" name="Line 18"/>
            <p:cNvSpPr>
              <a:spLocks noChangeShapeType="1"/>
            </p:cNvSpPr>
            <p:nvPr/>
          </p:nvSpPr>
          <p:spPr bwMode="auto">
            <a:xfrm flipV="1">
              <a:off x="5206" y="1519"/>
              <a:ext cx="0" cy="26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5" name="Line 19"/>
            <p:cNvSpPr>
              <a:spLocks noChangeShapeType="1"/>
            </p:cNvSpPr>
            <p:nvPr/>
          </p:nvSpPr>
          <p:spPr bwMode="auto">
            <a:xfrm>
              <a:off x="363" y="1519"/>
              <a:ext cx="23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6" name="Line 20"/>
            <p:cNvSpPr>
              <a:spLocks noChangeShapeType="1"/>
            </p:cNvSpPr>
            <p:nvPr/>
          </p:nvSpPr>
          <p:spPr bwMode="auto">
            <a:xfrm>
              <a:off x="2966" y="1519"/>
              <a:ext cx="22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7" name="Line 21"/>
            <p:cNvSpPr>
              <a:spLocks noChangeShapeType="1"/>
            </p:cNvSpPr>
            <p:nvPr/>
          </p:nvSpPr>
          <p:spPr bwMode="auto">
            <a:xfrm flipV="1">
              <a:off x="2966" y="1519"/>
              <a:ext cx="0" cy="26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8" name="Line 22"/>
            <p:cNvSpPr>
              <a:spLocks noChangeShapeType="1"/>
            </p:cNvSpPr>
            <p:nvPr/>
          </p:nvSpPr>
          <p:spPr bwMode="auto">
            <a:xfrm>
              <a:off x="444" y="851"/>
              <a:ext cx="474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9" name="Line 23"/>
            <p:cNvSpPr>
              <a:spLocks noChangeShapeType="1"/>
            </p:cNvSpPr>
            <p:nvPr/>
          </p:nvSpPr>
          <p:spPr bwMode="auto">
            <a:xfrm flipV="1">
              <a:off x="5191" y="851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00" name="Line 24"/>
            <p:cNvSpPr>
              <a:spLocks noChangeShapeType="1"/>
            </p:cNvSpPr>
            <p:nvPr/>
          </p:nvSpPr>
          <p:spPr bwMode="auto">
            <a:xfrm flipV="1">
              <a:off x="457" y="867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01" name="Line 25"/>
            <p:cNvSpPr>
              <a:spLocks noChangeShapeType="1"/>
            </p:cNvSpPr>
            <p:nvPr/>
          </p:nvSpPr>
          <p:spPr bwMode="auto">
            <a:xfrm flipV="1">
              <a:off x="2687" y="1159"/>
              <a:ext cx="279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8202" name="Rectangle 26"/>
          <p:cNvSpPr>
            <a:spLocks noChangeArrowheads="1"/>
          </p:cNvSpPr>
          <p:nvPr/>
        </p:nvSpPr>
        <p:spPr bwMode="auto">
          <a:xfrm>
            <a:off x="182563" y="760413"/>
            <a:ext cx="506412" cy="578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8203" name="Rectangle 27"/>
          <p:cNvSpPr>
            <a:spLocks noChangeArrowheads="1"/>
          </p:cNvSpPr>
          <p:nvPr/>
        </p:nvSpPr>
        <p:spPr bwMode="auto">
          <a:xfrm>
            <a:off x="576263" y="674688"/>
            <a:ext cx="81724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8204" name="Rectangle 28"/>
          <p:cNvSpPr>
            <a:spLocks noChangeArrowheads="1"/>
          </p:cNvSpPr>
          <p:nvPr/>
        </p:nvSpPr>
        <p:spPr bwMode="auto">
          <a:xfrm>
            <a:off x="8313738" y="1027113"/>
            <a:ext cx="295275" cy="5472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8205" name="Rectangle 29"/>
          <p:cNvSpPr>
            <a:spLocks noChangeArrowheads="1"/>
          </p:cNvSpPr>
          <p:nvPr/>
        </p:nvSpPr>
        <p:spPr bwMode="auto">
          <a:xfrm>
            <a:off x="483900" y="6259513"/>
            <a:ext cx="8242300" cy="35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V="1">
            <a:off x="3154363" y="3429000"/>
            <a:ext cx="0" cy="2476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 flipV="1">
            <a:off x="5999163" y="3409950"/>
            <a:ext cx="0" cy="2476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 flipV="1">
            <a:off x="1892300" y="5629275"/>
            <a:ext cx="0" cy="257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09" name="Line 33"/>
          <p:cNvSpPr>
            <a:spLocks noChangeShapeType="1"/>
          </p:cNvSpPr>
          <p:nvPr/>
        </p:nvSpPr>
        <p:spPr bwMode="auto">
          <a:xfrm flipV="1">
            <a:off x="7378700" y="5629275"/>
            <a:ext cx="0" cy="257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0" name="Line 34"/>
          <p:cNvSpPr>
            <a:spLocks noChangeShapeType="1"/>
          </p:cNvSpPr>
          <p:nvPr/>
        </p:nvSpPr>
        <p:spPr bwMode="auto">
          <a:xfrm flipV="1">
            <a:off x="8270875" y="5629275"/>
            <a:ext cx="0" cy="2571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1" name="Line 35"/>
          <p:cNvSpPr>
            <a:spLocks noChangeShapeType="1"/>
          </p:cNvSpPr>
          <p:nvPr/>
        </p:nvSpPr>
        <p:spPr bwMode="auto">
          <a:xfrm flipV="1">
            <a:off x="704850" y="5648325"/>
            <a:ext cx="0" cy="2571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2" name="Line 36"/>
          <p:cNvSpPr>
            <a:spLocks noChangeShapeType="1"/>
          </p:cNvSpPr>
          <p:nvPr/>
        </p:nvSpPr>
        <p:spPr bwMode="auto">
          <a:xfrm flipV="1">
            <a:off x="3575050" y="4445000"/>
            <a:ext cx="0" cy="1441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3" name="Line 37"/>
          <p:cNvSpPr>
            <a:spLocks noChangeShapeType="1"/>
          </p:cNvSpPr>
          <p:nvPr/>
        </p:nvSpPr>
        <p:spPr bwMode="auto">
          <a:xfrm flipV="1">
            <a:off x="5695950" y="4425950"/>
            <a:ext cx="0" cy="1441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4" name="Line 38"/>
          <p:cNvSpPr>
            <a:spLocks noChangeShapeType="1"/>
          </p:cNvSpPr>
          <p:nvPr/>
        </p:nvSpPr>
        <p:spPr bwMode="auto">
          <a:xfrm flipV="1">
            <a:off x="4289425" y="3762375"/>
            <a:ext cx="0" cy="20859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5" name="Line 39"/>
          <p:cNvSpPr>
            <a:spLocks noChangeShapeType="1"/>
          </p:cNvSpPr>
          <p:nvPr/>
        </p:nvSpPr>
        <p:spPr bwMode="auto">
          <a:xfrm flipV="1">
            <a:off x="4708525" y="3771900"/>
            <a:ext cx="0" cy="20859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78216" name="Group 40"/>
          <p:cNvGrpSpPr>
            <a:grpSpLocks/>
          </p:cNvGrpSpPr>
          <p:nvPr/>
        </p:nvGrpSpPr>
        <p:grpSpPr bwMode="auto">
          <a:xfrm>
            <a:off x="1876616" y="914649"/>
            <a:ext cx="5551488" cy="3487737"/>
            <a:chOff x="1196" y="479"/>
            <a:chExt cx="3497" cy="2197"/>
          </a:xfrm>
        </p:grpSpPr>
        <p:sp>
          <p:nvSpPr>
            <p:cNvPr id="178217" name="Line 41"/>
            <p:cNvSpPr>
              <a:spLocks noChangeShapeType="1"/>
            </p:cNvSpPr>
            <p:nvPr/>
          </p:nvSpPr>
          <p:spPr bwMode="auto">
            <a:xfrm flipV="1">
              <a:off x="3588" y="2382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18" name="Line 42"/>
            <p:cNvSpPr>
              <a:spLocks noChangeShapeType="1"/>
            </p:cNvSpPr>
            <p:nvPr/>
          </p:nvSpPr>
          <p:spPr bwMode="auto">
            <a:xfrm flipV="1">
              <a:off x="4652" y="2382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19" name="Line 43"/>
            <p:cNvSpPr>
              <a:spLocks noChangeShapeType="1"/>
            </p:cNvSpPr>
            <p:nvPr/>
          </p:nvSpPr>
          <p:spPr bwMode="auto">
            <a:xfrm>
              <a:off x="3588" y="2382"/>
              <a:ext cx="106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0" name="Line 44"/>
            <p:cNvSpPr>
              <a:spLocks noChangeShapeType="1"/>
            </p:cNvSpPr>
            <p:nvPr/>
          </p:nvSpPr>
          <p:spPr bwMode="auto">
            <a:xfrm flipV="1">
              <a:off x="1196" y="2382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1" name="Line 45"/>
            <p:cNvSpPr>
              <a:spLocks noChangeShapeType="1"/>
            </p:cNvSpPr>
            <p:nvPr/>
          </p:nvSpPr>
          <p:spPr bwMode="auto">
            <a:xfrm flipV="1">
              <a:off x="2260" y="2382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2" name="Line 46"/>
            <p:cNvSpPr>
              <a:spLocks noChangeShapeType="1"/>
            </p:cNvSpPr>
            <p:nvPr/>
          </p:nvSpPr>
          <p:spPr bwMode="auto">
            <a:xfrm>
              <a:off x="1196" y="2382"/>
              <a:ext cx="106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3" name="Line 47"/>
            <p:cNvSpPr>
              <a:spLocks noChangeShapeType="1"/>
            </p:cNvSpPr>
            <p:nvPr/>
          </p:nvSpPr>
          <p:spPr bwMode="auto">
            <a:xfrm flipV="1">
              <a:off x="1238" y="479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4" name="Line 48"/>
            <p:cNvSpPr>
              <a:spLocks noChangeShapeType="1"/>
            </p:cNvSpPr>
            <p:nvPr/>
          </p:nvSpPr>
          <p:spPr bwMode="auto">
            <a:xfrm flipV="1">
              <a:off x="4693" y="479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5" name="Line 49"/>
            <p:cNvSpPr>
              <a:spLocks noChangeShapeType="1"/>
            </p:cNvSpPr>
            <p:nvPr/>
          </p:nvSpPr>
          <p:spPr bwMode="auto">
            <a:xfrm>
              <a:off x="1238" y="479"/>
              <a:ext cx="3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6" name="Line 50"/>
            <p:cNvSpPr>
              <a:spLocks noChangeShapeType="1"/>
            </p:cNvSpPr>
            <p:nvPr/>
          </p:nvSpPr>
          <p:spPr bwMode="auto">
            <a:xfrm flipV="1">
              <a:off x="3590" y="1051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7" name="Line 51"/>
            <p:cNvSpPr>
              <a:spLocks noChangeShapeType="1"/>
            </p:cNvSpPr>
            <p:nvPr/>
          </p:nvSpPr>
          <p:spPr bwMode="auto">
            <a:xfrm>
              <a:off x="2210" y="1051"/>
              <a:ext cx="13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8" name="Line 52"/>
            <p:cNvSpPr>
              <a:spLocks noChangeShapeType="1"/>
            </p:cNvSpPr>
            <p:nvPr/>
          </p:nvSpPr>
          <p:spPr bwMode="auto">
            <a:xfrm flipV="1">
              <a:off x="2210" y="1051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229" name="Group 53"/>
          <p:cNvGrpSpPr>
            <a:grpSpLocks/>
          </p:cNvGrpSpPr>
          <p:nvPr/>
        </p:nvGrpSpPr>
        <p:grpSpPr bwMode="auto">
          <a:xfrm>
            <a:off x="939800" y="1904522"/>
            <a:ext cx="6994525" cy="1579562"/>
            <a:chOff x="615" y="1335"/>
            <a:chExt cx="4406" cy="995"/>
          </a:xfrm>
        </p:grpSpPr>
        <p:sp>
          <p:nvSpPr>
            <p:cNvPr id="178230" name="Line 54"/>
            <p:cNvSpPr>
              <a:spLocks noChangeShapeType="1"/>
            </p:cNvSpPr>
            <p:nvPr/>
          </p:nvSpPr>
          <p:spPr bwMode="auto">
            <a:xfrm flipV="1">
              <a:off x="4976" y="1335"/>
              <a:ext cx="1" cy="21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1" name="Line 55"/>
            <p:cNvSpPr>
              <a:spLocks noChangeShapeType="1"/>
            </p:cNvSpPr>
            <p:nvPr/>
          </p:nvSpPr>
          <p:spPr bwMode="auto">
            <a:xfrm flipV="1">
              <a:off x="616" y="1335"/>
              <a:ext cx="1" cy="21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2" name="Line 56"/>
            <p:cNvSpPr>
              <a:spLocks noChangeShapeType="1"/>
            </p:cNvSpPr>
            <p:nvPr/>
          </p:nvSpPr>
          <p:spPr bwMode="auto">
            <a:xfrm>
              <a:off x="615" y="1335"/>
              <a:ext cx="4361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3" name="Line 57"/>
            <p:cNvSpPr>
              <a:spLocks noChangeShapeType="1"/>
            </p:cNvSpPr>
            <p:nvPr/>
          </p:nvSpPr>
          <p:spPr bwMode="auto">
            <a:xfrm flipV="1">
              <a:off x="2547" y="1752"/>
              <a:ext cx="1" cy="21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4" name="Line 58"/>
            <p:cNvSpPr>
              <a:spLocks noChangeShapeType="1"/>
            </p:cNvSpPr>
            <p:nvPr/>
          </p:nvSpPr>
          <p:spPr bwMode="auto">
            <a:xfrm flipV="1">
              <a:off x="3113" y="1761"/>
              <a:ext cx="1" cy="21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5" name="Line 59"/>
            <p:cNvSpPr>
              <a:spLocks noChangeShapeType="1"/>
            </p:cNvSpPr>
            <p:nvPr/>
          </p:nvSpPr>
          <p:spPr bwMode="auto">
            <a:xfrm>
              <a:off x="2547" y="1761"/>
              <a:ext cx="566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6" name="Line 60"/>
            <p:cNvSpPr>
              <a:spLocks noChangeShapeType="1"/>
            </p:cNvSpPr>
            <p:nvPr/>
          </p:nvSpPr>
          <p:spPr bwMode="auto">
            <a:xfrm flipV="1">
              <a:off x="661" y="2066"/>
              <a:ext cx="0" cy="264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7" name="Line 61"/>
            <p:cNvSpPr>
              <a:spLocks noChangeShapeType="1"/>
            </p:cNvSpPr>
            <p:nvPr/>
          </p:nvSpPr>
          <p:spPr bwMode="auto">
            <a:xfrm flipV="1">
              <a:off x="2563" y="2066"/>
              <a:ext cx="0" cy="264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8" name="Line 62"/>
            <p:cNvSpPr>
              <a:spLocks noChangeShapeType="1"/>
            </p:cNvSpPr>
            <p:nvPr/>
          </p:nvSpPr>
          <p:spPr bwMode="auto">
            <a:xfrm flipV="1">
              <a:off x="3114" y="2066"/>
              <a:ext cx="0" cy="264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9" name="Line 63"/>
            <p:cNvSpPr>
              <a:spLocks noChangeShapeType="1"/>
            </p:cNvSpPr>
            <p:nvPr/>
          </p:nvSpPr>
          <p:spPr bwMode="auto">
            <a:xfrm flipV="1">
              <a:off x="5021" y="2066"/>
              <a:ext cx="0" cy="264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0" name="Line 64"/>
            <p:cNvSpPr>
              <a:spLocks noChangeShapeType="1"/>
            </p:cNvSpPr>
            <p:nvPr/>
          </p:nvSpPr>
          <p:spPr bwMode="auto">
            <a:xfrm>
              <a:off x="660" y="2066"/>
              <a:ext cx="1903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1" name="Line 65"/>
            <p:cNvSpPr>
              <a:spLocks noChangeShapeType="1"/>
            </p:cNvSpPr>
            <p:nvPr/>
          </p:nvSpPr>
          <p:spPr bwMode="auto">
            <a:xfrm>
              <a:off x="3114" y="2066"/>
              <a:ext cx="1907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242" name="Group 66"/>
          <p:cNvGrpSpPr>
            <a:grpSpLocks/>
          </p:cNvGrpSpPr>
          <p:nvPr/>
        </p:nvGrpSpPr>
        <p:grpSpPr bwMode="auto">
          <a:xfrm>
            <a:off x="1249363" y="1298097"/>
            <a:ext cx="6588125" cy="3373437"/>
            <a:chOff x="787" y="783"/>
            <a:chExt cx="4150" cy="2125"/>
          </a:xfrm>
        </p:grpSpPr>
        <p:sp>
          <p:nvSpPr>
            <p:cNvPr id="178243" name="Line 67"/>
            <p:cNvSpPr>
              <a:spLocks noChangeShapeType="1"/>
            </p:cNvSpPr>
            <p:nvPr/>
          </p:nvSpPr>
          <p:spPr bwMode="auto">
            <a:xfrm flipV="1">
              <a:off x="788" y="2605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4" name="Line 68"/>
            <p:cNvSpPr>
              <a:spLocks noChangeShapeType="1"/>
            </p:cNvSpPr>
            <p:nvPr/>
          </p:nvSpPr>
          <p:spPr bwMode="auto">
            <a:xfrm flipV="1">
              <a:off x="2563" y="2605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5" name="Line 69"/>
            <p:cNvSpPr>
              <a:spLocks noChangeShapeType="1"/>
            </p:cNvSpPr>
            <p:nvPr/>
          </p:nvSpPr>
          <p:spPr bwMode="auto">
            <a:xfrm flipV="1">
              <a:off x="3220" y="2614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6" name="Line 70"/>
            <p:cNvSpPr>
              <a:spLocks noChangeShapeType="1"/>
            </p:cNvSpPr>
            <p:nvPr/>
          </p:nvSpPr>
          <p:spPr bwMode="auto">
            <a:xfrm flipV="1">
              <a:off x="4924" y="2614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7" name="Line 71"/>
            <p:cNvSpPr>
              <a:spLocks noChangeShapeType="1"/>
            </p:cNvSpPr>
            <p:nvPr/>
          </p:nvSpPr>
          <p:spPr bwMode="auto">
            <a:xfrm>
              <a:off x="3220" y="2614"/>
              <a:ext cx="170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8" name="Line 72"/>
            <p:cNvSpPr>
              <a:spLocks noChangeShapeType="1"/>
            </p:cNvSpPr>
            <p:nvPr/>
          </p:nvSpPr>
          <p:spPr bwMode="auto">
            <a:xfrm>
              <a:off x="787" y="2605"/>
              <a:ext cx="177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9" name="Line 73"/>
            <p:cNvSpPr>
              <a:spLocks noChangeShapeType="1"/>
            </p:cNvSpPr>
            <p:nvPr/>
          </p:nvSpPr>
          <p:spPr bwMode="auto">
            <a:xfrm flipV="1">
              <a:off x="844" y="783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0" name="Line 74"/>
            <p:cNvSpPr>
              <a:spLocks noChangeShapeType="1"/>
            </p:cNvSpPr>
            <p:nvPr/>
          </p:nvSpPr>
          <p:spPr bwMode="auto">
            <a:xfrm flipV="1">
              <a:off x="4937" y="786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1" name="Line 75"/>
            <p:cNvSpPr>
              <a:spLocks noChangeShapeType="1"/>
            </p:cNvSpPr>
            <p:nvPr/>
          </p:nvSpPr>
          <p:spPr bwMode="auto">
            <a:xfrm flipV="1">
              <a:off x="3217" y="1253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2" name="Line 76"/>
            <p:cNvSpPr>
              <a:spLocks noChangeShapeType="1"/>
            </p:cNvSpPr>
            <p:nvPr/>
          </p:nvSpPr>
          <p:spPr bwMode="auto">
            <a:xfrm flipV="1">
              <a:off x="2568" y="1253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3" name="Line 77"/>
            <p:cNvSpPr>
              <a:spLocks noChangeShapeType="1"/>
            </p:cNvSpPr>
            <p:nvPr/>
          </p:nvSpPr>
          <p:spPr bwMode="auto">
            <a:xfrm>
              <a:off x="844" y="786"/>
              <a:ext cx="407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4" name="Line 78"/>
            <p:cNvSpPr>
              <a:spLocks noChangeShapeType="1"/>
            </p:cNvSpPr>
            <p:nvPr/>
          </p:nvSpPr>
          <p:spPr bwMode="auto">
            <a:xfrm>
              <a:off x="2572" y="1253"/>
              <a:ext cx="64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255" name="Group 79"/>
          <p:cNvGrpSpPr>
            <a:grpSpLocks/>
          </p:cNvGrpSpPr>
          <p:nvPr/>
        </p:nvGrpSpPr>
        <p:grpSpPr bwMode="auto">
          <a:xfrm>
            <a:off x="2647950" y="3007834"/>
            <a:ext cx="3724275" cy="476250"/>
            <a:chOff x="1668" y="1860"/>
            <a:chExt cx="2346" cy="300"/>
          </a:xfrm>
        </p:grpSpPr>
        <p:sp>
          <p:nvSpPr>
            <p:cNvPr id="178256" name="Line 80"/>
            <p:cNvSpPr>
              <a:spLocks noChangeShapeType="1"/>
            </p:cNvSpPr>
            <p:nvPr/>
          </p:nvSpPr>
          <p:spPr bwMode="auto">
            <a:xfrm flipV="1">
              <a:off x="1668" y="1866"/>
              <a:ext cx="0" cy="2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7" name="Line 81"/>
            <p:cNvSpPr>
              <a:spLocks noChangeShapeType="1"/>
            </p:cNvSpPr>
            <p:nvPr/>
          </p:nvSpPr>
          <p:spPr bwMode="auto">
            <a:xfrm flipV="1">
              <a:off x="4014" y="1866"/>
              <a:ext cx="0" cy="2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8" name="Line 82"/>
            <p:cNvSpPr>
              <a:spLocks noChangeShapeType="1"/>
            </p:cNvSpPr>
            <p:nvPr/>
          </p:nvSpPr>
          <p:spPr bwMode="auto">
            <a:xfrm>
              <a:off x="1668" y="1860"/>
              <a:ext cx="234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8260" name="Picture 84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78261" name="Rectangle 85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System (Assignment of Resonances)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232195" y="518846"/>
            <a:ext cx="8941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Assignment of  lines is the most demanding task (also in automated analysis, DAVINS, LAOCOON).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3975 2.2222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5469 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7048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1676E-6 L 0.04705 -2.71676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78035E-8 L 0.05035 5.78035E-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07205 4.6242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9306E-6 L -0.02778 -4.39306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3437 -1.1111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674 -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3211 4.44444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6" grpId="0" animBg="1"/>
      <p:bldP spid="178207" grpId="0" animBg="1"/>
      <p:bldP spid="178208" grpId="0" animBg="1"/>
      <p:bldP spid="178209" grpId="0" animBg="1"/>
      <p:bldP spid="178210" grpId="0" animBg="1"/>
      <p:bldP spid="178211" grpId="0" animBg="1"/>
      <p:bldP spid="178212" grpId="0" animBg="1"/>
      <p:bldP spid="178213" grpId="0" animBg="1"/>
      <p:bldP spid="178214" grpId="0" animBg="1"/>
      <p:bldP spid="1782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03" name="Rectangle 79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AA´BB´- System</a:t>
            </a:r>
          </a:p>
        </p:txBody>
      </p:sp>
      <p:pic>
        <p:nvPicPr>
          <p:cNvPr id="77826" name="Picture 2" descr="odcb2"/>
          <p:cNvPicPr>
            <a:picLocks noChangeAspect="1" noChangeArrowheads="1"/>
          </p:cNvPicPr>
          <p:nvPr/>
        </p:nvPicPr>
        <p:blipFill>
          <a:blip r:embed="rId2">
            <a:lum bright="-54000" contrast="72000"/>
          </a:blip>
          <a:srcRect/>
          <a:stretch>
            <a:fillRect/>
          </a:stretch>
        </p:blipFill>
        <p:spPr bwMode="auto">
          <a:xfrm>
            <a:off x="0" y="612775"/>
            <a:ext cx="8858250" cy="6049963"/>
          </a:xfrm>
          <a:prstGeom prst="rect">
            <a:avLst/>
          </a:prstGeom>
          <a:noFill/>
        </p:spPr>
      </p:pic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1249363" y="2171700"/>
            <a:ext cx="6565900" cy="3457575"/>
            <a:chOff x="787" y="1368"/>
            <a:chExt cx="4136" cy="2178"/>
          </a:xfrm>
        </p:grpSpPr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 flipV="1">
              <a:off x="788" y="175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1" name="Line 7"/>
            <p:cNvSpPr>
              <a:spLocks noChangeShapeType="1"/>
            </p:cNvSpPr>
            <p:nvPr/>
          </p:nvSpPr>
          <p:spPr bwMode="auto">
            <a:xfrm flipV="1">
              <a:off x="2563" y="175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 flipV="1">
              <a:off x="3205" y="238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 flipV="1">
              <a:off x="4909" y="238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3205" y="2382"/>
              <a:ext cx="1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>
              <a:off x="787" y="175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6" name="AutoShape 12"/>
            <p:cNvSpPr>
              <a:spLocks noChangeArrowheads="1"/>
            </p:cNvSpPr>
            <p:nvPr/>
          </p:nvSpPr>
          <p:spPr bwMode="auto">
            <a:xfrm>
              <a:off x="801" y="341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37" name="AutoShape 13"/>
            <p:cNvSpPr>
              <a:spLocks noChangeArrowheads="1"/>
            </p:cNvSpPr>
            <p:nvPr/>
          </p:nvSpPr>
          <p:spPr bwMode="auto">
            <a:xfrm>
              <a:off x="2534" y="2028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38" name="AutoShape 14"/>
            <p:cNvSpPr>
              <a:spLocks noChangeArrowheads="1"/>
            </p:cNvSpPr>
            <p:nvPr/>
          </p:nvSpPr>
          <p:spPr bwMode="auto">
            <a:xfrm>
              <a:off x="3176" y="2610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39" name="AutoShape 15"/>
            <p:cNvSpPr>
              <a:spLocks noChangeArrowheads="1"/>
            </p:cNvSpPr>
            <p:nvPr/>
          </p:nvSpPr>
          <p:spPr bwMode="auto">
            <a:xfrm>
              <a:off x="4894" y="3348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2252" y="1368"/>
              <a:ext cx="11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chemeClr val="tx1"/>
                  </a:solidFill>
                </a:rPr>
                <a:t>M = c-d =e –f =7.15</a:t>
              </a:r>
            </a:p>
          </p:txBody>
        </p:sp>
      </p:grpSp>
      <p:grpSp>
        <p:nvGrpSpPr>
          <p:cNvPr id="77841" name="Group 17"/>
          <p:cNvGrpSpPr>
            <a:grpSpLocks/>
          </p:cNvGrpSpPr>
          <p:nvPr/>
        </p:nvGrpSpPr>
        <p:grpSpPr bwMode="auto">
          <a:xfrm>
            <a:off x="2624138" y="2647950"/>
            <a:ext cx="3770312" cy="1238250"/>
            <a:chOff x="1653" y="1668"/>
            <a:chExt cx="2375" cy="780"/>
          </a:xfrm>
        </p:grpSpPr>
        <p:grpSp>
          <p:nvGrpSpPr>
            <p:cNvPr id="77842" name="Group 18"/>
            <p:cNvGrpSpPr>
              <a:grpSpLocks/>
            </p:cNvGrpSpPr>
            <p:nvPr/>
          </p:nvGrpSpPr>
          <p:grpSpPr bwMode="auto">
            <a:xfrm>
              <a:off x="1668" y="1668"/>
              <a:ext cx="2346" cy="492"/>
              <a:chOff x="1668" y="1668"/>
              <a:chExt cx="2346" cy="492"/>
            </a:xfrm>
          </p:grpSpPr>
          <p:sp>
            <p:nvSpPr>
              <p:cNvPr id="77843" name="Line 19"/>
              <p:cNvSpPr>
                <a:spLocks noChangeShapeType="1"/>
              </p:cNvSpPr>
              <p:nvPr/>
            </p:nvSpPr>
            <p:spPr bwMode="auto">
              <a:xfrm flipV="1">
                <a:off x="1668" y="1866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44" name="Line 20"/>
              <p:cNvSpPr>
                <a:spLocks noChangeShapeType="1"/>
              </p:cNvSpPr>
              <p:nvPr/>
            </p:nvSpPr>
            <p:spPr bwMode="auto">
              <a:xfrm flipV="1">
                <a:off x="4014" y="1866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45" name="Line 21"/>
              <p:cNvSpPr>
                <a:spLocks noChangeShapeType="1"/>
              </p:cNvSpPr>
              <p:nvPr/>
            </p:nvSpPr>
            <p:spPr bwMode="auto">
              <a:xfrm>
                <a:off x="1668" y="1860"/>
                <a:ext cx="23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46" name="Text Box 22"/>
              <p:cNvSpPr txBox="1">
                <a:spLocks noChangeArrowheads="1"/>
              </p:cNvSpPr>
              <p:nvPr/>
            </p:nvSpPr>
            <p:spPr bwMode="auto">
              <a:xfrm>
                <a:off x="2252" y="1668"/>
                <a:ext cx="8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0">
                    <a:solidFill>
                      <a:schemeClr val="tx1"/>
                    </a:solidFill>
                  </a:rPr>
                  <a:t>N =a-b =k-l =9.6</a:t>
                </a:r>
              </a:p>
            </p:txBody>
          </p:sp>
        </p:grpSp>
        <p:sp>
          <p:nvSpPr>
            <p:cNvPr id="77847" name="AutoShape 23"/>
            <p:cNvSpPr>
              <a:spLocks noChangeArrowheads="1"/>
            </p:cNvSpPr>
            <p:nvPr/>
          </p:nvSpPr>
          <p:spPr bwMode="auto">
            <a:xfrm>
              <a:off x="1653" y="2316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48" name="AutoShape 24"/>
            <p:cNvSpPr>
              <a:spLocks noChangeArrowheads="1"/>
            </p:cNvSpPr>
            <p:nvPr/>
          </p:nvSpPr>
          <p:spPr bwMode="auto">
            <a:xfrm>
              <a:off x="3999" y="2160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3482975" y="1839913"/>
            <a:ext cx="286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grpSp>
        <p:nvGrpSpPr>
          <p:cNvPr id="77850" name="Group 26"/>
          <p:cNvGrpSpPr>
            <a:grpSpLocks/>
          </p:cNvGrpSpPr>
          <p:nvPr/>
        </p:nvGrpSpPr>
        <p:grpSpPr bwMode="auto">
          <a:xfrm>
            <a:off x="1001713" y="1500188"/>
            <a:ext cx="7015162" cy="4129087"/>
            <a:chOff x="631" y="945"/>
            <a:chExt cx="4419" cy="2601"/>
          </a:xfrm>
        </p:grpSpPr>
        <p:sp>
          <p:nvSpPr>
            <p:cNvPr id="77851" name="AutoShape 27"/>
            <p:cNvSpPr>
              <a:spLocks noChangeArrowheads="1"/>
            </p:cNvSpPr>
            <p:nvPr/>
          </p:nvSpPr>
          <p:spPr bwMode="auto">
            <a:xfrm>
              <a:off x="631" y="341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52" name="AutoShape 28"/>
            <p:cNvSpPr>
              <a:spLocks noChangeArrowheads="1"/>
            </p:cNvSpPr>
            <p:nvPr/>
          </p:nvSpPr>
          <p:spPr bwMode="auto">
            <a:xfrm>
              <a:off x="2548" y="1962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53" name="AutoShape 29"/>
            <p:cNvSpPr>
              <a:spLocks noChangeArrowheads="1"/>
            </p:cNvSpPr>
            <p:nvPr/>
          </p:nvSpPr>
          <p:spPr bwMode="auto">
            <a:xfrm>
              <a:off x="3114" y="254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54" name="AutoShape 30"/>
            <p:cNvSpPr>
              <a:spLocks noChangeArrowheads="1"/>
            </p:cNvSpPr>
            <p:nvPr/>
          </p:nvSpPr>
          <p:spPr bwMode="auto">
            <a:xfrm>
              <a:off x="5021" y="341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55" name="Line 31"/>
            <p:cNvSpPr>
              <a:spLocks noChangeShapeType="1"/>
            </p:cNvSpPr>
            <p:nvPr/>
          </p:nvSpPr>
          <p:spPr bwMode="auto">
            <a:xfrm flipV="1">
              <a:off x="661" y="1632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56" name="Line 32"/>
            <p:cNvSpPr>
              <a:spLocks noChangeShapeType="1"/>
            </p:cNvSpPr>
            <p:nvPr/>
          </p:nvSpPr>
          <p:spPr bwMode="auto">
            <a:xfrm flipV="1">
              <a:off x="2563" y="1632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57" name="Line 33"/>
            <p:cNvSpPr>
              <a:spLocks noChangeShapeType="1"/>
            </p:cNvSpPr>
            <p:nvPr/>
          </p:nvSpPr>
          <p:spPr bwMode="auto">
            <a:xfrm flipV="1">
              <a:off x="3114" y="1632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58" name="Line 34"/>
            <p:cNvSpPr>
              <a:spLocks noChangeShapeType="1"/>
            </p:cNvSpPr>
            <p:nvPr/>
          </p:nvSpPr>
          <p:spPr bwMode="auto">
            <a:xfrm flipV="1">
              <a:off x="5021" y="1632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59" name="Line 35"/>
            <p:cNvSpPr>
              <a:spLocks noChangeShapeType="1"/>
            </p:cNvSpPr>
            <p:nvPr/>
          </p:nvSpPr>
          <p:spPr bwMode="auto">
            <a:xfrm>
              <a:off x="660" y="1632"/>
              <a:ext cx="1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60" name="Line 36"/>
            <p:cNvSpPr>
              <a:spLocks noChangeShapeType="1"/>
            </p:cNvSpPr>
            <p:nvPr/>
          </p:nvSpPr>
          <p:spPr bwMode="auto">
            <a:xfrm>
              <a:off x="3114" y="1632"/>
              <a:ext cx="1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61" name="Text Box 37"/>
            <p:cNvSpPr txBox="1">
              <a:spLocks noChangeArrowheads="1"/>
            </p:cNvSpPr>
            <p:nvPr/>
          </p:nvSpPr>
          <p:spPr bwMode="auto">
            <a:xfrm>
              <a:off x="1987" y="945"/>
              <a:ext cx="13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b="0" dirty="0">
                  <a:solidFill>
                    <a:schemeClr val="tx1"/>
                  </a:solidFill>
                </a:rPr>
                <a:t>K = g-h = i-j = 7.83</a:t>
              </a:r>
            </a:p>
          </p:txBody>
        </p:sp>
      </p:grp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1412875" y="4445000"/>
            <a:ext cx="104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77863" name="Text Box 39"/>
          <p:cNvSpPr txBox="1">
            <a:spLocks noChangeArrowheads="1"/>
          </p:cNvSpPr>
          <p:nvPr/>
        </p:nvSpPr>
        <p:spPr bwMode="auto">
          <a:xfrm>
            <a:off x="4832350" y="1754188"/>
            <a:ext cx="343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grpSp>
        <p:nvGrpSpPr>
          <p:cNvPr id="77864" name="Group 40"/>
          <p:cNvGrpSpPr>
            <a:grpSpLocks/>
          </p:cNvGrpSpPr>
          <p:nvPr/>
        </p:nvGrpSpPr>
        <p:grpSpPr bwMode="auto">
          <a:xfrm>
            <a:off x="1001713" y="1841500"/>
            <a:ext cx="7015162" cy="3787775"/>
            <a:chOff x="631" y="1160"/>
            <a:chExt cx="4419" cy="2386"/>
          </a:xfrm>
        </p:grpSpPr>
        <p:grpSp>
          <p:nvGrpSpPr>
            <p:cNvPr id="77865" name="Group 41"/>
            <p:cNvGrpSpPr>
              <a:grpSpLocks/>
            </p:cNvGrpSpPr>
            <p:nvPr/>
          </p:nvGrpSpPr>
          <p:grpSpPr bwMode="auto">
            <a:xfrm>
              <a:off x="631" y="1536"/>
              <a:ext cx="4419" cy="2010"/>
              <a:chOff x="631" y="1536"/>
              <a:chExt cx="4419" cy="2010"/>
            </a:xfrm>
          </p:grpSpPr>
          <p:sp>
            <p:nvSpPr>
              <p:cNvPr id="77866" name="AutoShape 42"/>
              <p:cNvSpPr>
                <a:spLocks noChangeArrowheads="1"/>
              </p:cNvSpPr>
              <p:nvPr/>
            </p:nvSpPr>
            <p:spPr bwMode="auto">
              <a:xfrm>
                <a:off x="2534" y="1980"/>
                <a:ext cx="29" cy="13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867" name="AutoShape 43"/>
              <p:cNvSpPr>
                <a:spLocks noChangeArrowheads="1"/>
              </p:cNvSpPr>
              <p:nvPr/>
            </p:nvSpPr>
            <p:spPr bwMode="auto">
              <a:xfrm>
                <a:off x="3114" y="2544"/>
                <a:ext cx="29" cy="13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868" name="AutoShape 44"/>
              <p:cNvSpPr>
                <a:spLocks noChangeArrowheads="1"/>
              </p:cNvSpPr>
              <p:nvPr/>
            </p:nvSpPr>
            <p:spPr bwMode="auto">
              <a:xfrm>
                <a:off x="631" y="3414"/>
                <a:ext cx="29" cy="13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869" name="AutoShape 45"/>
              <p:cNvSpPr>
                <a:spLocks noChangeArrowheads="1"/>
              </p:cNvSpPr>
              <p:nvPr/>
            </p:nvSpPr>
            <p:spPr bwMode="auto">
              <a:xfrm>
                <a:off x="5021" y="3348"/>
                <a:ext cx="29" cy="13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870" name="Line 46"/>
              <p:cNvSpPr>
                <a:spLocks noChangeShapeType="1"/>
              </p:cNvSpPr>
              <p:nvPr/>
            </p:nvSpPr>
            <p:spPr bwMode="auto">
              <a:xfrm flipV="1">
                <a:off x="5021" y="3033"/>
                <a:ext cx="1" cy="2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1" name="Line 47"/>
              <p:cNvSpPr>
                <a:spLocks noChangeShapeType="1"/>
              </p:cNvSpPr>
              <p:nvPr/>
            </p:nvSpPr>
            <p:spPr bwMode="auto">
              <a:xfrm flipV="1">
                <a:off x="661" y="3033"/>
                <a:ext cx="1" cy="2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2" name="Line 48"/>
              <p:cNvSpPr>
                <a:spLocks noChangeShapeType="1"/>
              </p:cNvSpPr>
              <p:nvPr/>
            </p:nvSpPr>
            <p:spPr bwMode="auto">
              <a:xfrm>
                <a:off x="660" y="3033"/>
                <a:ext cx="4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3" name="Line 49"/>
              <p:cNvSpPr>
                <a:spLocks noChangeShapeType="1"/>
              </p:cNvSpPr>
              <p:nvPr/>
            </p:nvSpPr>
            <p:spPr bwMode="auto">
              <a:xfrm flipV="1">
                <a:off x="2547" y="1752"/>
                <a:ext cx="1" cy="2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4" name="Line 50"/>
              <p:cNvSpPr>
                <a:spLocks noChangeShapeType="1"/>
              </p:cNvSpPr>
              <p:nvPr/>
            </p:nvSpPr>
            <p:spPr bwMode="auto">
              <a:xfrm flipV="1">
                <a:off x="3113" y="1761"/>
                <a:ext cx="1" cy="2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5" name="Line 51"/>
              <p:cNvSpPr>
                <a:spLocks noChangeShapeType="1"/>
              </p:cNvSpPr>
              <p:nvPr/>
            </p:nvSpPr>
            <p:spPr bwMode="auto">
              <a:xfrm>
                <a:off x="2547" y="1761"/>
                <a:ext cx="5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6" name="Text Box 52"/>
              <p:cNvSpPr txBox="1">
                <a:spLocks noChangeArrowheads="1"/>
              </p:cNvSpPr>
              <p:nvPr/>
            </p:nvSpPr>
            <p:spPr bwMode="auto">
              <a:xfrm>
                <a:off x="830" y="2800"/>
                <a:ext cx="5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b="0">
                    <a:solidFill>
                      <a:schemeClr val="tx1"/>
                    </a:solidFill>
                  </a:rPr>
                  <a:t>g-j = 18.0</a:t>
                </a:r>
              </a:p>
            </p:txBody>
          </p:sp>
          <p:sp>
            <p:nvSpPr>
              <p:cNvPr id="77877" name="Text Box 53"/>
              <p:cNvSpPr txBox="1">
                <a:spLocks noChangeArrowheads="1"/>
              </p:cNvSpPr>
              <p:nvPr/>
            </p:nvSpPr>
            <p:spPr bwMode="auto">
              <a:xfrm>
                <a:off x="2534" y="1536"/>
                <a:ext cx="5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b="0">
                    <a:solidFill>
                      <a:schemeClr val="tx1"/>
                    </a:solidFill>
                  </a:rPr>
                  <a:t>h-i = 2.35</a:t>
                </a:r>
              </a:p>
            </p:txBody>
          </p:sp>
        </p:grpSp>
        <p:sp>
          <p:nvSpPr>
            <p:cNvPr id="77878" name="Text Box 54"/>
            <p:cNvSpPr txBox="1">
              <a:spLocks noChangeArrowheads="1"/>
            </p:cNvSpPr>
            <p:nvPr/>
          </p:nvSpPr>
          <p:spPr bwMode="auto">
            <a:xfrm>
              <a:off x="2822" y="1160"/>
              <a:ext cx="21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b="0">
                  <a:solidFill>
                    <a:schemeClr val="tx1"/>
                  </a:solidFill>
                </a:rPr>
                <a:t>l = (( h-i ) * ( g –h )) </a:t>
              </a:r>
              <a:r>
                <a:rPr lang="de-DE" sz="1400" b="0" baseline="30000">
                  <a:solidFill>
                    <a:schemeClr val="tx1"/>
                  </a:solidFill>
                </a:rPr>
                <a:t>1/2</a:t>
              </a:r>
              <a:endParaRPr lang="de-DE" sz="1400" b="0">
                <a:solidFill>
                  <a:schemeClr val="tx1"/>
                </a:solidFill>
              </a:endParaRPr>
            </a:p>
          </p:txBody>
        </p:sp>
      </p:grp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5318125" y="2098675"/>
            <a:ext cx="2652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77880" name="Text Box 56"/>
          <p:cNvSpPr txBox="1">
            <a:spLocks noChangeArrowheads="1"/>
          </p:cNvSpPr>
          <p:nvPr/>
        </p:nvSpPr>
        <p:spPr bwMode="auto">
          <a:xfrm>
            <a:off x="4995863" y="1719263"/>
            <a:ext cx="2976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grpSp>
        <p:nvGrpSpPr>
          <p:cNvPr id="77881" name="Group 57"/>
          <p:cNvGrpSpPr>
            <a:grpSpLocks/>
          </p:cNvGrpSpPr>
          <p:nvPr/>
        </p:nvGrpSpPr>
        <p:grpSpPr bwMode="auto">
          <a:xfrm>
            <a:off x="1271588" y="1806575"/>
            <a:ext cx="6565900" cy="3822700"/>
            <a:chOff x="801" y="1138"/>
            <a:chExt cx="4136" cy="2408"/>
          </a:xfrm>
        </p:grpSpPr>
        <p:sp>
          <p:nvSpPr>
            <p:cNvPr id="77882" name="AutoShape 58"/>
            <p:cNvSpPr>
              <a:spLocks noChangeArrowheads="1"/>
            </p:cNvSpPr>
            <p:nvPr/>
          </p:nvSpPr>
          <p:spPr bwMode="auto">
            <a:xfrm>
              <a:off x="801" y="341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83" name="AutoShape 59"/>
            <p:cNvSpPr>
              <a:spLocks noChangeArrowheads="1"/>
            </p:cNvSpPr>
            <p:nvPr/>
          </p:nvSpPr>
          <p:spPr bwMode="auto">
            <a:xfrm>
              <a:off x="4908" y="341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84" name="AutoShape 60"/>
            <p:cNvSpPr>
              <a:spLocks noChangeArrowheads="1"/>
            </p:cNvSpPr>
            <p:nvPr/>
          </p:nvSpPr>
          <p:spPr bwMode="auto">
            <a:xfrm>
              <a:off x="2532" y="1980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85" name="AutoShape 61"/>
            <p:cNvSpPr>
              <a:spLocks noChangeArrowheads="1"/>
            </p:cNvSpPr>
            <p:nvPr/>
          </p:nvSpPr>
          <p:spPr bwMode="auto">
            <a:xfrm>
              <a:off x="3176" y="2610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86" name="Line 62"/>
            <p:cNvSpPr>
              <a:spLocks noChangeShapeType="1"/>
            </p:cNvSpPr>
            <p:nvPr/>
          </p:nvSpPr>
          <p:spPr bwMode="auto">
            <a:xfrm flipV="1">
              <a:off x="830" y="3132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87" name="Line 63"/>
            <p:cNvSpPr>
              <a:spLocks noChangeShapeType="1"/>
            </p:cNvSpPr>
            <p:nvPr/>
          </p:nvSpPr>
          <p:spPr bwMode="auto">
            <a:xfrm flipV="1">
              <a:off x="4923" y="3135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88" name="Line 64"/>
            <p:cNvSpPr>
              <a:spLocks noChangeShapeType="1"/>
            </p:cNvSpPr>
            <p:nvPr/>
          </p:nvSpPr>
          <p:spPr bwMode="auto">
            <a:xfrm flipV="1">
              <a:off x="3208" y="1710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89" name="Line 65"/>
            <p:cNvSpPr>
              <a:spLocks noChangeShapeType="1"/>
            </p:cNvSpPr>
            <p:nvPr/>
          </p:nvSpPr>
          <p:spPr bwMode="auto">
            <a:xfrm flipV="1">
              <a:off x="2559" y="1710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90" name="Line 66"/>
            <p:cNvSpPr>
              <a:spLocks noChangeShapeType="1"/>
            </p:cNvSpPr>
            <p:nvPr/>
          </p:nvSpPr>
          <p:spPr bwMode="auto">
            <a:xfrm>
              <a:off x="830" y="3135"/>
              <a:ext cx="4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91" name="Line 67"/>
            <p:cNvSpPr>
              <a:spLocks noChangeShapeType="1"/>
            </p:cNvSpPr>
            <p:nvPr/>
          </p:nvSpPr>
          <p:spPr bwMode="auto">
            <a:xfrm>
              <a:off x="2563" y="1710"/>
              <a:ext cx="6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92" name="Text Box 68"/>
            <p:cNvSpPr txBox="1">
              <a:spLocks noChangeArrowheads="1"/>
            </p:cNvSpPr>
            <p:nvPr/>
          </p:nvSpPr>
          <p:spPr bwMode="auto">
            <a:xfrm>
              <a:off x="890" y="2886"/>
              <a:ext cx="7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chemeClr val="tx1"/>
                  </a:solidFill>
                </a:rPr>
                <a:t>c-f = 16.88</a:t>
              </a:r>
            </a:p>
          </p:txBody>
        </p:sp>
        <p:sp>
          <p:nvSpPr>
            <p:cNvPr id="77893" name="Text Box 69"/>
            <p:cNvSpPr txBox="1">
              <a:spLocks noChangeArrowheads="1"/>
            </p:cNvSpPr>
            <p:nvPr/>
          </p:nvSpPr>
          <p:spPr bwMode="auto">
            <a:xfrm>
              <a:off x="2562" y="1476"/>
              <a:ext cx="6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chemeClr val="tx1"/>
                  </a:solidFill>
                </a:rPr>
                <a:t>d-e = 2.56</a:t>
              </a:r>
            </a:p>
          </p:txBody>
        </p:sp>
        <p:sp>
          <p:nvSpPr>
            <p:cNvPr id="77894" name="Text Box 70"/>
            <p:cNvSpPr txBox="1">
              <a:spLocks noChangeArrowheads="1"/>
            </p:cNvSpPr>
            <p:nvPr/>
          </p:nvSpPr>
          <p:spPr bwMode="auto">
            <a:xfrm>
              <a:off x="3292" y="1138"/>
              <a:ext cx="10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0">
                  <a:solidFill>
                    <a:schemeClr val="tx1"/>
                  </a:solidFill>
                </a:rPr>
                <a:t>l = ( (c-f) * (d-e) )</a:t>
              </a:r>
              <a:r>
                <a:rPr lang="de-DE" sz="1400" b="0" baseline="30000">
                  <a:solidFill>
                    <a:schemeClr val="tx1"/>
                  </a:solidFill>
                </a:rPr>
                <a:t>1/2</a:t>
              </a:r>
              <a:endParaRPr lang="de-DE" sz="1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77895" name="Group 71"/>
          <p:cNvGrpSpPr>
            <a:grpSpLocks/>
          </p:cNvGrpSpPr>
          <p:nvPr/>
        </p:nvGrpSpPr>
        <p:grpSpPr bwMode="auto">
          <a:xfrm>
            <a:off x="0" y="582613"/>
            <a:ext cx="9144000" cy="6032500"/>
            <a:chOff x="0" y="367"/>
            <a:chExt cx="5760" cy="3800"/>
          </a:xfrm>
        </p:grpSpPr>
        <p:sp>
          <p:nvSpPr>
            <p:cNvPr id="77896" name="Rectangle 72"/>
            <p:cNvSpPr>
              <a:spLocks noChangeArrowheads="1"/>
            </p:cNvSpPr>
            <p:nvPr/>
          </p:nvSpPr>
          <p:spPr bwMode="auto">
            <a:xfrm>
              <a:off x="112" y="367"/>
              <a:ext cx="307" cy="3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97" name="Rectangle 73"/>
            <p:cNvSpPr>
              <a:spLocks noChangeArrowheads="1"/>
            </p:cNvSpPr>
            <p:nvPr/>
          </p:nvSpPr>
          <p:spPr bwMode="auto">
            <a:xfrm>
              <a:off x="0" y="3912"/>
              <a:ext cx="5506" cy="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98" name="Rectangle 74"/>
            <p:cNvSpPr>
              <a:spLocks noChangeArrowheads="1"/>
            </p:cNvSpPr>
            <p:nvPr/>
          </p:nvSpPr>
          <p:spPr bwMode="auto">
            <a:xfrm>
              <a:off x="217" y="486"/>
              <a:ext cx="5543" cy="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99" name="Rectangle 75"/>
            <p:cNvSpPr>
              <a:spLocks noChangeArrowheads="1"/>
            </p:cNvSpPr>
            <p:nvPr/>
          </p:nvSpPr>
          <p:spPr bwMode="auto">
            <a:xfrm>
              <a:off x="5259" y="456"/>
              <a:ext cx="217" cy="3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77901" name="Picture 7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7902" name="Rectangle 7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 System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287280" y="584947"/>
            <a:ext cx="8429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After all lines have been assigned the theoretical transitions, a set of equations has to be solved.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Noexp4"/>
          <p:cNvPicPr>
            <a:picLocks noChangeAspect="1" noChangeArrowheads="1"/>
          </p:cNvPicPr>
          <p:nvPr/>
        </p:nvPicPr>
        <p:blipFill>
          <a:blip r:embed="rId3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2095500" y="538163"/>
            <a:ext cx="2476500" cy="2890837"/>
          </a:xfrm>
          <a:prstGeom prst="rect">
            <a:avLst/>
          </a:prstGeom>
          <a:noFill/>
        </p:spPr>
      </p:pic>
      <p:pic>
        <p:nvPicPr>
          <p:cNvPr id="188419" name="Picture 3" descr="Noexp5"/>
          <p:cNvPicPr>
            <a:picLocks noChangeAspect="1" noChangeArrowheads="1"/>
          </p:cNvPicPr>
          <p:nvPr/>
        </p:nvPicPr>
        <p:blipFill>
          <a:blip r:embed="rId4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4356100" y="538163"/>
            <a:ext cx="2476500" cy="2890837"/>
          </a:xfrm>
          <a:prstGeom prst="rect">
            <a:avLst/>
          </a:prstGeom>
          <a:noFill/>
        </p:spPr>
      </p:pic>
      <p:pic>
        <p:nvPicPr>
          <p:cNvPr id="188420" name="Picture 4" descr="Nothe4"/>
          <p:cNvPicPr>
            <a:picLocks noChangeAspect="1" noChangeArrowheads="1"/>
          </p:cNvPicPr>
          <p:nvPr/>
        </p:nvPicPr>
        <p:blipFill>
          <a:blip r:embed="rId5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2139950" y="3967163"/>
            <a:ext cx="2432050" cy="2890837"/>
          </a:xfrm>
          <a:prstGeom prst="rect">
            <a:avLst/>
          </a:prstGeom>
          <a:noFill/>
        </p:spPr>
      </p:pic>
      <p:pic>
        <p:nvPicPr>
          <p:cNvPr id="188421" name="Picture 5" descr="Nothe5"/>
          <p:cNvPicPr>
            <a:picLocks noChangeAspect="1" noChangeArrowheads="1"/>
          </p:cNvPicPr>
          <p:nvPr/>
        </p:nvPicPr>
        <p:blipFill>
          <a:blip r:embed="rId6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4572000" y="3967163"/>
            <a:ext cx="2260600" cy="2890837"/>
          </a:xfrm>
          <a:prstGeom prst="rect">
            <a:avLst/>
          </a:prstGeom>
          <a:noFill/>
        </p:spPr>
      </p:pic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798513" y="1009650"/>
          <a:ext cx="1404937" cy="1677988"/>
        </p:xfrm>
        <a:graphic>
          <a:graphicData uri="http://schemas.openxmlformats.org/presentationml/2006/ole">
            <p:oleObj spid="_x0000_s188422" name="CS ChemDraw Drawing" r:id="rId7" imgW="7315200" imgH="8724900" progId="ChemDraw.Document.6.0">
              <p:embed/>
            </p:oleObj>
          </a:graphicData>
        </a:graphic>
      </p:graphicFrame>
      <p:grpSp>
        <p:nvGrpSpPr>
          <p:cNvPr id="188423" name="Group 7"/>
          <p:cNvGrpSpPr>
            <a:grpSpLocks/>
          </p:cNvGrpSpPr>
          <p:nvPr/>
        </p:nvGrpSpPr>
        <p:grpSpPr bwMode="auto">
          <a:xfrm>
            <a:off x="1736725" y="1241425"/>
            <a:ext cx="962025" cy="1219200"/>
            <a:chOff x="1042" y="639"/>
            <a:chExt cx="606" cy="768"/>
          </a:xfrm>
        </p:grpSpPr>
        <p:sp>
          <p:nvSpPr>
            <p:cNvPr id="188424" name="Freeform 8"/>
            <p:cNvSpPr>
              <a:spLocks/>
            </p:cNvSpPr>
            <p:nvPr/>
          </p:nvSpPr>
          <p:spPr bwMode="auto">
            <a:xfrm>
              <a:off x="1042" y="639"/>
              <a:ext cx="474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4" y="408"/>
                </a:cxn>
                <a:cxn ang="0">
                  <a:pos x="0" y="768"/>
                </a:cxn>
              </a:cxnLst>
              <a:rect l="0" t="0" r="r" b="b"/>
              <a:pathLst>
                <a:path w="474" h="768">
                  <a:moveTo>
                    <a:pt x="0" y="0"/>
                  </a:moveTo>
                  <a:cubicBezTo>
                    <a:pt x="237" y="140"/>
                    <a:pt x="474" y="280"/>
                    <a:pt x="474" y="408"/>
                  </a:cubicBezTo>
                  <a:cubicBezTo>
                    <a:pt x="474" y="536"/>
                    <a:pt x="79" y="708"/>
                    <a:pt x="0" y="768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8425" name="Text Box 9"/>
            <p:cNvSpPr txBox="1">
              <a:spLocks noChangeArrowheads="1"/>
            </p:cNvSpPr>
            <p:nvPr/>
          </p:nvSpPr>
          <p:spPr bwMode="auto">
            <a:xfrm>
              <a:off x="1364" y="659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0.34</a:t>
              </a:r>
            </a:p>
          </p:txBody>
        </p:sp>
      </p:grpSp>
      <p:grpSp>
        <p:nvGrpSpPr>
          <p:cNvPr id="188426" name="Group 10"/>
          <p:cNvGrpSpPr>
            <a:grpSpLocks/>
          </p:cNvGrpSpPr>
          <p:nvPr/>
        </p:nvGrpSpPr>
        <p:grpSpPr bwMode="auto">
          <a:xfrm>
            <a:off x="215900" y="1008063"/>
            <a:ext cx="1233488" cy="1225550"/>
            <a:chOff x="84" y="492"/>
            <a:chExt cx="777" cy="772"/>
          </a:xfrm>
        </p:grpSpPr>
        <p:sp>
          <p:nvSpPr>
            <p:cNvPr id="188427" name="Freeform 11"/>
            <p:cNvSpPr>
              <a:spLocks/>
            </p:cNvSpPr>
            <p:nvPr/>
          </p:nvSpPr>
          <p:spPr bwMode="auto">
            <a:xfrm>
              <a:off x="84" y="611"/>
              <a:ext cx="777" cy="653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5" y="118"/>
                </a:cxn>
                <a:cxn ang="0">
                  <a:pos x="448" y="577"/>
                </a:cxn>
                <a:cxn ang="0">
                  <a:pos x="448" y="577"/>
                </a:cxn>
              </a:cxnLst>
              <a:rect l="0" t="0" r="r" b="b"/>
              <a:pathLst>
                <a:path w="777" h="653">
                  <a:moveTo>
                    <a:pt x="777" y="0"/>
                  </a:moveTo>
                  <a:cubicBezTo>
                    <a:pt x="657" y="20"/>
                    <a:pt x="110" y="22"/>
                    <a:pt x="55" y="118"/>
                  </a:cubicBezTo>
                  <a:cubicBezTo>
                    <a:pt x="0" y="214"/>
                    <a:pt x="383" y="501"/>
                    <a:pt x="448" y="577"/>
                  </a:cubicBezTo>
                  <a:cubicBezTo>
                    <a:pt x="513" y="653"/>
                    <a:pt x="448" y="577"/>
                    <a:pt x="448" y="57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8428" name="Text Box 12"/>
            <p:cNvSpPr txBox="1">
              <a:spLocks noChangeArrowheads="1"/>
            </p:cNvSpPr>
            <p:nvPr/>
          </p:nvSpPr>
          <p:spPr bwMode="auto">
            <a:xfrm>
              <a:off x="95" y="492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1.55</a:t>
              </a:r>
            </a:p>
          </p:txBody>
        </p:sp>
      </p:grpSp>
      <p:grpSp>
        <p:nvGrpSpPr>
          <p:cNvPr id="188429" name="Group 13"/>
          <p:cNvGrpSpPr>
            <a:grpSpLocks/>
          </p:cNvGrpSpPr>
          <p:nvPr/>
        </p:nvGrpSpPr>
        <p:grpSpPr bwMode="auto">
          <a:xfrm>
            <a:off x="812800" y="682625"/>
            <a:ext cx="647700" cy="728663"/>
            <a:chOff x="460" y="287"/>
            <a:chExt cx="408" cy="459"/>
          </a:xfrm>
        </p:grpSpPr>
        <p:sp>
          <p:nvSpPr>
            <p:cNvPr id="188430" name="Freeform 14"/>
            <p:cNvSpPr>
              <a:spLocks/>
            </p:cNvSpPr>
            <p:nvPr/>
          </p:nvSpPr>
          <p:spPr bwMode="auto">
            <a:xfrm>
              <a:off x="518" y="446"/>
              <a:ext cx="350" cy="300"/>
            </a:xfrm>
            <a:custGeom>
              <a:avLst/>
              <a:gdLst/>
              <a:ahLst/>
              <a:cxnLst>
                <a:cxn ang="0">
                  <a:pos x="350" y="130"/>
                </a:cxn>
                <a:cxn ang="0">
                  <a:pos x="58" y="28"/>
                </a:cxn>
                <a:cxn ang="0">
                  <a:pos x="3" y="300"/>
                </a:cxn>
              </a:cxnLst>
              <a:rect l="0" t="0" r="r" b="b"/>
              <a:pathLst>
                <a:path w="350" h="300">
                  <a:moveTo>
                    <a:pt x="350" y="130"/>
                  </a:moveTo>
                  <a:cubicBezTo>
                    <a:pt x="301" y="113"/>
                    <a:pt x="116" y="0"/>
                    <a:pt x="58" y="28"/>
                  </a:cubicBezTo>
                  <a:cubicBezTo>
                    <a:pt x="0" y="56"/>
                    <a:pt x="14" y="243"/>
                    <a:pt x="3" y="30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8431" name="Text Box 15"/>
            <p:cNvSpPr txBox="1">
              <a:spLocks noChangeArrowheads="1"/>
            </p:cNvSpPr>
            <p:nvPr/>
          </p:nvSpPr>
          <p:spPr bwMode="auto">
            <a:xfrm>
              <a:off x="460" y="287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8.05</a:t>
              </a:r>
            </a:p>
          </p:txBody>
        </p:sp>
      </p:grpSp>
      <p:grpSp>
        <p:nvGrpSpPr>
          <p:cNvPr id="188432" name="Group 16"/>
          <p:cNvGrpSpPr>
            <a:grpSpLocks/>
          </p:cNvGrpSpPr>
          <p:nvPr/>
        </p:nvGrpSpPr>
        <p:grpSpPr bwMode="auto">
          <a:xfrm>
            <a:off x="222250" y="1535113"/>
            <a:ext cx="695325" cy="754062"/>
            <a:chOff x="88" y="824"/>
            <a:chExt cx="438" cy="475"/>
          </a:xfrm>
        </p:grpSpPr>
        <p:sp>
          <p:nvSpPr>
            <p:cNvPr id="188433" name="Freeform 17"/>
            <p:cNvSpPr>
              <a:spLocks/>
            </p:cNvSpPr>
            <p:nvPr/>
          </p:nvSpPr>
          <p:spPr bwMode="auto">
            <a:xfrm>
              <a:off x="214" y="824"/>
              <a:ext cx="312" cy="372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0" y="192"/>
                </a:cxn>
                <a:cxn ang="0">
                  <a:pos x="312" y="372"/>
                </a:cxn>
              </a:cxnLst>
              <a:rect l="0" t="0" r="r" b="b"/>
              <a:pathLst>
                <a:path w="312" h="372">
                  <a:moveTo>
                    <a:pt x="312" y="0"/>
                  </a:moveTo>
                  <a:cubicBezTo>
                    <a:pt x="156" y="65"/>
                    <a:pt x="0" y="130"/>
                    <a:pt x="0" y="192"/>
                  </a:cubicBezTo>
                  <a:cubicBezTo>
                    <a:pt x="0" y="254"/>
                    <a:pt x="259" y="342"/>
                    <a:pt x="312" y="372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8434" name="Text Box 18"/>
            <p:cNvSpPr txBox="1">
              <a:spLocks noChangeArrowheads="1"/>
            </p:cNvSpPr>
            <p:nvPr/>
          </p:nvSpPr>
          <p:spPr bwMode="auto">
            <a:xfrm>
              <a:off x="88" y="1126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7.49</a:t>
              </a:r>
            </a:p>
          </p:txBody>
        </p:sp>
      </p:grp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544513" y="4656138"/>
            <a:ext cx="990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simulation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88438" name="Picture 22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/>
              <a:t>AA´BB</a:t>
            </a:r>
            <a:r>
              <a:rPr lang="de-DE" dirty="0" smtClean="0"/>
              <a:t>´  </a:t>
            </a:r>
            <a:r>
              <a:rPr lang="de-DE" dirty="0"/>
              <a:t>System (Simulation)</a:t>
            </a:r>
            <a:endParaRPr lang="de-DE" b="0" dirty="0">
              <a:solidFill>
                <a:srgbClr val="66FFFF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68899" y="3767310"/>
            <a:ext cx="4180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Which multiplet belongs to ortho  or meta position ?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Noexp5"/>
          <p:cNvPicPr>
            <a:picLocks noChangeAspect="1" noChangeArrowheads="1"/>
          </p:cNvPicPr>
          <p:nvPr/>
        </p:nvPicPr>
        <p:blipFill>
          <a:blip r:embed="rId2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5446713" y="550863"/>
            <a:ext cx="2476500" cy="3429000"/>
          </a:xfrm>
          <a:prstGeom prst="rect">
            <a:avLst/>
          </a:prstGeom>
          <a:noFill/>
        </p:spPr>
      </p:pic>
      <p:pic>
        <p:nvPicPr>
          <p:cNvPr id="75779" name="Picture 3" descr="Noexp4"/>
          <p:cNvPicPr>
            <a:picLocks noChangeAspect="1" noChangeArrowheads="1"/>
          </p:cNvPicPr>
          <p:nvPr/>
        </p:nvPicPr>
        <p:blipFill>
          <a:blip r:embed="rId3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1547813" y="550863"/>
            <a:ext cx="2476500" cy="3429000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207000" y="2324100"/>
            <a:ext cx="37110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partial spectra are symmetric (mirror images)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75783" name="Picture 7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 System (Partial Spectra)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9601E-6 C 0.02743 0.03591 0.1441 0.13392 0.16476 0.21594 C 0.18542 0.29796 0.16285 0.42377 0.12448 0.49166 C 0.08611 0.55955 0.01042 0.61307 -0.06528 0.62326 C -0.14063 0.633 -0.26979 0.57924 -0.32882 0.55213 C -0.38785 0.52502 -0.40451 0.47614 -0.41962 0.46038 C -0.43472 0.44463 -0.41875 0.45691 -0.41962 0.45691 C -0.42049 0.45691 -0.42379 0.45969 -0.42483 0.46038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3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1" name="Rectangle 1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AA´BB´- System (Satelliten)</a:t>
            </a:r>
          </a:p>
        </p:txBody>
      </p:sp>
      <p:pic>
        <p:nvPicPr>
          <p:cNvPr id="78850" name="Picture 2" descr="Noexp1"/>
          <p:cNvPicPr>
            <a:picLocks noChangeAspect="1" noChangeArrowheads="1"/>
          </p:cNvPicPr>
          <p:nvPr/>
        </p:nvPicPr>
        <p:blipFill>
          <a:blip r:embed="rId2">
            <a:lum bright="-42000" contrast="66000"/>
          </a:blip>
          <a:srcRect/>
          <a:stretch>
            <a:fillRect/>
          </a:stretch>
        </p:blipFill>
        <p:spPr bwMode="auto">
          <a:xfrm>
            <a:off x="304800" y="357188"/>
            <a:ext cx="8839200" cy="3802062"/>
          </a:xfrm>
          <a:prstGeom prst="rect">
            <a:avLst/>
          </a:prstGeom>
          <a:noFill/>
        </p:spPr>
      </p:pic>
      <p:pic>
        <p:nvPicPr>
          <p:cNvPr id="78851" name="Picture 3" descr="Noexp2"/>
          <p:cNvPicPr>
            <a:picLocks noChangeAspect="1" noChangeArrowheads="1"/>
          </p:cNvPicPr>
          <p:nvPr/>
        </p:nvPicPr>
        <p:blipFill>
          <a:blip r:embed="rId3">
            <a:lum bright="-36000" contrast="60000"/>
          </a:blip>
          <a:srcRect/>
          <a:stretch>
            <a:fillRect/>
          </a:stretch>
        </p:blipFill>
        <p:spPr bwMode="auto">
          <a:xfrm>
            <a:off x="304800" y="3941763"/>
            <a:ext cx="8839200" cy="2720975"/>
          </a:xfrm>
          <a:prstGeom prst="rect">
            <a:avLst/>
          </a:prstGeom>
          <a:noFill/>
        </p:spPr>
      </p:pic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660400" y="601663"/>
            <a:ext cx="8039100" cy="3190875"/>
            <a:chOff x="320" y="176"/>
            <a:chExt cx="5064" cy="3656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4960" y="176"/>
              <a:ext cx="424" cy="36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320" y="176"/>
              <a:ext cx="424" cy="36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660400" y="3916363"/>
            <a:ext cx="8039100" cy="2251075"/>
            <a:chOff x="320" y="176"/>
            <a:chExt cx="5064" cy="3656"/>
          </a:xfrm>
        </p:grpSpPr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4960" y="176"/>
              <a:ext cx="424" cy="36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320" y="176"/>
              <a:ext cx="424" cy="36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pic>
        <p:nvPicPr>
          <p:cNvPr id="78859" name="Picture 1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 System (13C Satellites)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Noexp6"/>
          <p:cNvPicPr>
            <a:picLocks noChangeAspect="1" noChangeArrowheads="1"/>
          </p:cNvPicPr>
          <p:nvPr/>
        </p:nvPicPr>
        <p:blipFill>
          <a:blip r:embed="rId3" cstate="print">
            <a:lum bright="-54000" contrast="78000"/>
          </a:blip>
          <a:srcRect/>
          <a:stretch>
            <a:fillRect/>
          </a:stretch>
        </p:blipFill>
        <p:spPr bwMode="auto">
          <a:xfrm>
            <a:off x="673100" y="2997200"/>
            <a:ext cx="7708900" cy="3619500"/>
          </a:xfrm>
          <a:prstGeom prst="rect">
            <a:avLst/>
          </a:prstGeom>
          <a:noFill/>
        </p:spPr>
      </p:pic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2097088" y="4200525"/>
            <a:ext cx="4768850" cy="488950"/>
            <a:chOff x="1321" y="2646"/>
            <a:chExt cx="3004" cy="308"/>
          </a:xfrm>
        </p:grpSpPr>
        <p:grpSp>
          <p:nvGrpSpPr>
            <p:cNvPr id="179204" name="Group 4"/>
            <p:cNvGrpSpPr>
              <a:grpSpLocks/>
            </p:cNvGrpSpPr>
            <p:nvPr/>
          </p:nvGrpSpPr>
          <p:grpSpPr bwMode="auto">
            <a:xfrm>
              <a:off x="1321" y="2699"/>
              <a:ext cx="283" cy="227"/>
              <a:chOff x="1321" y="2699"/>
              <a:chExt cx="283" cy="227"/>
            </a:xfrm>
          </p:grpSpPr>
          <p:sp>
            <p:nvSpPr>
              <p:cNvPr id="179205" name="Line 5"/>
              <p:cNvSpPr>
                <a:spLocks noChangeShapeType="1"/>
              </p:cNvSpPr>
              <p:nvPr/>
            </p:nvSpPr>
            <p:spPr bwMode="auto">
              <a:xfrm flipV="1">
                <a:off x="1321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06" name="Line 6"/>
              <p:cNvSpPr>
                <a:spLocks noChangeShapeType="1"/>
              </p:cNvSpPr>
              <p:nvPr/>
            </p:nvSpPr>
            <p:spPr bwMode="auto">
              <a:xfrm flipV="1">
                <a:off x="1604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07" name="Line 7"/>
              <p:cNvSpPr>
                <a:spLocks noChangeShapeType="1"/>
              </p:cNvSpPr>
              <p:nvPr/>
            </p:nvSpPr>
            <p:spPr bwMode="auto">
              <a:xfrm>
                <a:off x="1321" y="2699"/>
                <a:ext cx="2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79208" name="Group 8"/>
            <p:cNvGrpSpPr>
              <a:grpSpLocks/>
            </p:cNvGrpSpPr>
            <p:nvPr/>
          </p:nvGrpSpPr>
          <p:grpSpPr bwMode="auto">
            <a:xfrm>
              <a:off x="4042" y="2727"/>
              <a:ext cx="283" cy="227"/>
              <a:chOff x="1321" y="2699"/>
              <a:chExt cx="283" cy="227"/>
            </a:xfrm>
          </p:grpSpPr>
          <p:sp>
            <p:nvSpPr>
              <p:cNvPr id="179209" name="Line 9"/>
              <p:cNvSpPr>
                <a:spLocks noChangeShapeType="1"/>
              </p:cNvSpPr>
              <p:nvPr/>
            </p:nvSpPr>
            <p:spPr bwMode="auto">
              <a:xfrm flipV="1">
                <a:off x="1321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0" name="Line 10"/>
              <p:cNvSpPr>
                <a:spLocks noChangeShapeType="1"/>
              </p:cNvSpPr>
              <p:nvPr/>
            </p:nvSpPr>
            <p:spPr bwMode="auto">
              <a:xfrm flipV="1">
                <a:off x="1604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1" name="Line 11"/>
              <p:cNvSpPr>
                <a:spLocks noChangeShapeType="1"/>
              </p:cNvSpPr>
              <p:nvPr/>
            </p:nvSpPr>
            <p:spPr bwMode="auto">
              <a:xfrm>
                <a:off x="1321" y="2699"/>
                <a:ext cx="2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79212" name="Group 12"/>
            <p:cNvGrpSpPr>
              <a:grpSpLocks/>
            </p:cNvGrpSpPr>
            <p:nvPr/>
          </p:nvGrpSpPr>
          <p:grpSpPr bwMode="auto">
            <a:xfrm>
              <a:off x="2758" y="2727"/>
              <a:ext cx="283" cy="227"/>
              <a:chOff x="1321" y="2699"/>
              <a:chExt cx="283" cy="227"/>
            </a:xfrm>
          </p:grpSpPr>
          <p:sp>
            <p:nvSpPr>
              <p:cNvPr id="179213" name="Line 13"/>
              <p:cNvSpPr>
                <a:spLocks noChangeShapeType="1"/>
              </p:cNvSpPr>
              <p:nvPr/>
            </p:nvSpPr>
            <p:spPr bwMode="auto">
              <a:xfrm flipV="1">
                <a:off x="1321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4" name="Line 14"/>
              <p:cNvSpPr>
                <a:spLocks noChangeShapeType="1"/>
              </p:cNvSpPr>
              <p:nvPr/>
            </p:nvSpPr>
            <p:spPr bwMode="auto">
              <a:xfrm flipV="1">
                <a:off x="1604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5" name="Line 15"/>
              <p:cNvSpPr>
                <a:spLocks noChangeShapeType="1"/>
              </p:cNvSpPr>
              <p:nvPr/>
            </p:nvSpPr>
            <p:spPr bwMode="auto">
              <a:xfrm>
                <a:off x="1321" y="2699"/>
                <a:ext cx="2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79216" name="Group 16"/>
            <p:cNvGrpSpPr>
              <a:grpSpLocks/>
            </p:cNvGrpSpPr>
            <p:nvPr/>
          </p:nvGrpSpPr>
          <p:grpSpPr bwMode="auto">
            <a:xfrm>
              <a:off x="2629" y="2646"/>
              <a:ext cx="283" cy="227"/>
              <a:chOff x="1321" y="2699"/>
              <a:chExt cx="283" cy="227"/>
            </a:xfrm>
          </p:grpSpPr>
          <p:sp>
            <p:nvSpPr>
              <p:cNvPr id="179217" name="Line 17"/>
              <p:cNvSpPr>
                <a:spLocks noChangeShapeType="1"/>
              </p:cNvSpPr>
              <p:nvPr/>
            </p:nvSpPr>
            <p:spPr bwMode="auto">
              <a:xfrm flipV="1">
                <a:off x="1321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8" name="Line 18"/>
              <p:cNvSpPr>
                <a:spLocks noChangeShapeType="1"/>
              </p:cNvSpPr>
              <p:nvPr/>
            </p:nvSpPr>
            <p:spPr bwMode="auto">
              <a:xfrm flipV="1">
                <a:off x="1604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9" name="Line 19"/>
              <p:cNvSpPr>
                <a:spLocks noChangeShapeType="1"/>
              </p:cNvSpPr>
              <p:nvPr/>
            </p:nvSpPr>
            <p:spPr bwMode="auto">
              <a:xfrm>
                <a:off x="1321" y="2699"/>
                <a:ext cx="2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aphicFrame>
        <p:nvGraphicFramePr>
          <p:cNvPr id="179220" name="Object 20"/>
          <p:cNvGraphicFramePr>
            <a:graphicFrameLocks noChangeAspect="1"/>
          </p:cNvGraphicFramePr>
          <p:nvPr/>
        </p:nvGraphicFramePr>
        <p:xfrm>
          <a:off x="6579235" y="973138"/>
          <a:ext cx="2003425" cy="2179637"/>
        </p:xfrm>
        <a:graphic>
          <a:graphicData uri="http://schemas.openxmlformats.org/presentationml/2006/ole">
            <p:oleObj spid="_x0000_s179220" name="CS ChemDraw Drawing" r:id="rId4" imgW="7315200" imgH="8724900" progId="ChemDraw.Document.6.0">
              <p:embed/>
            </p:oleObj>
          </a:graphicData>
        </a:graphic>
      </p:graphicFrame>
      <p:grpSp>
        <p:nvGrpSpPr>
          <p:cNvPr id="179221" name="Group 21"/>
          <p:cNvGrpSpPr>
            <a:grpSpLocks/>
          </p:cNvGrpSpPr>
          <p:nvPr/>
        </p:nvGrpSpPr>
        <p:grpSpPr bwMode="auto">
          <a:xfrm>
            <a:off x="6790373" y="1514475"/>
            <a:ext cx="665162" cy="438150"/>
            <a:chOff x="901" y="856"/>
            <a:chExt cx="419" cy="276"/>
          </a:xfrm>
        </p:grpSpPr>
        <p:sp>
          <p:nvSpPr>
            <p:cNvPr id="179222" name="Oval 22"/>
            <p:cNvSpPr>
              <a:spLocks noChangeArrowheads="1"/>
            </p:cNvSpPr>
            <p:nvPr/>
          </p:nvSpPr>
          <p:spPr bwMode="auto">
            <a:xfrm>
              <a:off x="1133" y="978"/>
              <a:ext cx="165" cy="1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67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67999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9223" name="Oval 23"/>
            <p:cNvSpPr>
              <a:spLocks noChangeArrowheads="1"/>
            </p:cNvSpPr>
            <p:nvPr/>
          </p:nvSpPr>
          <p:spPr bwMode="auto">
            <a:xfrm>
              <a:off x="901" y="856"/>
              <a:ext cx="165" cy="15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67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67999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9224" name="Text Box 24"/>
            <p:cNvSpPr txBox="1">
              <a:spLocks noChangeArrowheads="1"/>
            </p:cNvSpPr>
            <p:nvPr/>
          </p:nvSpPr>
          <p:spPr bwMode="auto">
            <a:xfrm>
              <a:off x="1066" y="978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>
                  <a:solidFill>
                    <a:schemeClr val="tx1"/>
                  </a:solidFill>
                </a:rPr>
                <a:t>13C</a:t>
              </a:r>
            </a:p>
          </p:txBody>
        </p:sp>
      </p:grpSp>
      <p:grpSp>
        <p:nvGrpSpPr>
          <p:cNvPr id="179225" name="Group 25"/>
          <p:cNvGrpSpPr>
            <a:grpSpLocks/>
          </p:cNvGrpSpPr>
          <p:nvPr/>
        </p:nvGrpSpPr>
        <p:grpSpPr bwMode="auto">
          <a:xfrm>
            <a:off x="2374900" y="3578225"/>
            <a:ext cx="4260850" cy="509588"/>
            <a:chOff x="1496" y="2254"/>
            <a:chExt cx="2684" cy="321"/>
          </a:xfrm>
        </p:grpSpPr>
        <p:grpSp>
          <p:nvGrpSpPr>
            <p:cNvPr id="179226" name="Group 26"/>
            <p:cNvGrpSpPr>
              <a:grpSpLocks/>
            </p:cNvGrpSpPr>
            <p:nvPr/>
          </p:nvGrpSpPr>
          <p:grpSpPr bwMode="auto">
            <a:xfrm>
              <a:off x="1496" y="2254"/>
              <a:ext cx="1276" cy="321"/>
              <a:chOff x="1321" y="2259"/>
              <a:chExt cx="1276" cy="321"/>
            </a:xfrm>
          </p:grpSpPr>
          <p:sp>
            <p:nvSpPr>
              <p:cNvPr id="179227" name="Line 27"/>
              <p:cNvSpPr>
                <a:spLocks noChangeShapeType="1"/>
              </p:cNvSpPr>
              <p:nvPr/>
            </p:nvSpPr>
            <p:spPr bwMode="auto">
              <a:xfrm flipV="1">
                <a:off x="1321" y="2259"/>
                <a:ext cx="0" cy="31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28" name="Line 28"/>
              <p:cNvSpPr>
                <a:spLocks noChangeShapeType="1"/>
              </p:cNvSpPr>
              <p:nvPr/>
            </p:nvSpPr>
            <p:spPr bwMode="auto">
              <a:xfrm flipV="1">
                <a:off x="2597" y="2268"/>
                <a:ext cx="0" cy="31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29" name="Line 29"/>
              <p:cNvSpPr>
                <a:spLocks noChangeShapeType="1"/>
              </p:cNvSpPr>
              <p:nvPr/>
            </p:nvSpPr>
            <p:spPr bwMode="auto">
              <a:xfrm>
                <a:off x="1321" y="2273"/>
                <a:ext cx="127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79230" name="Group 30"/>
            <p:cNvGrpSpPr>
              <a:grpSpLocks/>
            </p:cNvGrpSpPr>
            <p:nvPr/>
          </p:nvGrpSpPr>
          <p:grpSpPr bwMode="auto">
            <a:xfrm>
              <a:off x="2904" y="2254"/>
              <a:ext cx="1276" cy="321"/>
              <a:chOff x="1321" y="2259"/>
              <a:chExt cx="1276" cy="321"/>
            </a:xfrm>
          </p:grpSpPr>
          <p:sp>
            <p:nvSpPr>
              <p:cNvPr id="179231" name="Line 31"/>
              <p:cNvSpPr>
                <a:spLocks noChangeShapeType="1"/>
              </p:cNvSpPr>
              <p:nvPr/>
            </p:nvSpPr>
            <p:spPr bwMode="auto">
              <a:xfrm flipV="1">
                <a:off x="1321" y="2259"/>
                <a:ext cx="0" cy="31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32" name="Line 32"/>
              <p:cNvSpPr>
                <a:spLocks noChangeShapeType="1"/>
              </p:cNvSpPr>
              <p:nvPr/>
            </p:nvSpPr>
            <p:spPr bwMode="auto">
              <a:xfrm flipV="1">
                <a:off x="2597" y="2268"/>
                <a:ext cx="0" cy="31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33" name="Line 33"/>
              <p:cNvSpPr>
                <a:spLocks noChangeShapeType="1"/>
              </p:cNvSpPr>
              <p:nvPr/>
            </p:nvSpPr>
            <p:spPr bwMode="auto">
              <a:xfrm>
                <a:off x="1321" y="2273"/>
                <a:ext cx="127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179234" name="Group 34"/>
          <p:cNvGrpSpPr>
            <a:grpSpLocks/>
          </p:cNvGrpSpPr>
          <p:nvPr/>
        </p:nvGrpSpPr>
        <p:grpSpPr bwMode="auto">
          <a:xfrm>
            <a:off x="3446463" y="2903538"/>
            <a:ext cx="2160587" cy="539750"/>
            <a:chOff x="2171" y="1829"/>
            <a:chExt cx="1361" cy="340"/>
          </a:xfrm>
        </p:grpSpPr>
        <p:sp>
          <p:nvSpPr>
            <p:cNvPr id="179235" name="Line 35"/>
            <p:cNvSpPr>
              <a:spLocks noChangeShapeType="1"/>
            </p:cNvSpPr>
            <p:nvPr/>
          </p:nvSpPr>
          <p:spPr bwMode="auto">
            <a:xfrm flipV="1">
              <a:off x="2171" y="1829"/>
              <a:ext cx="0" cy="3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9236" name="Line 36"/>
            <p:cNvSpPr>
              <a:spLocks noChangeShapeType="1"/>
            </p:cNvSpPr>
            <p:nvPr/>
          </p:nvSpPr>
          <p:spPr bwMode="auto">
            <a:xfrm flipV="1">
              <a:off x="3532" y="1829"/>
              <a:ext cx="0" cy="3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9237" name="Line 37"/>
            <p:cNvSpPr>
              <a:spLocks noChangeShapeType="1"/>
            </p:cNvSpPr>
            <p:nvPr/>
          </p:nvSpPr>
          <p:spPr bwMode="auto">
            <a:xfrm>
              <a:off x="2171" y="1829"/>
              <a:ext cx="136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79238" name="Group 38"/>
          <p:cNvGrpSpPr>
            <a:grpSpLocks/>
          </p:cNvGrpSpPr>
          <p:nvPr/>
        </p:nvGrpSpPr>
        <p:grpSpPr bwMode="auto">
          <a:xfrm>
            <a:off x="2097088" y="2646363"/>
            <a:ext cx="4770437" cy="2043112"/>
            <a:chOff x="1321" y="1667"/>
            <a:chExt cx="3005" cy="1287"/>
          </a:xfrm>
        </p:grpSpPr>
        <p:grpSp>
          <p:nvGrpSpPr>
            <p:cNvPr id="179239" name="Group 39"/>
            <p:cNvGrpSpPr>
              <a:grpSpLocks/>
            </p:cNvGrpSpPr>
            <p:nvPr/>
          </p:nvGrpSpPr>
          <p:grpSpPr bwMode="auto">
            <a:xfrm>
              <a:off x="1321" y="1820"/>
              <a:ext cx="3005" cy="1134"/>
              <a:chOff x="1321" y="1820"/>
              <a:chExt cx="3005" cy="1134"/>
            </a:xfrm>
          </p:grpSpPr>
          <p:grpSp>
            <p:nvGrpSpPr>
              <p:cNvPr id="179240" name="Group 40"/>
              <p:cNvGrpSpPr>
                <a:grpSpLocks/>
              </p:cNvGrpSpPr>
              <p:nvPr/>
            </p:nvGrpSpPr>
            <p:grpSpPr bwMode="auto">
              <a:xfrm>
                <a:off x="1321" y="2699"/>
                <a:ext cx="283" cy="227"/>
                <a:chOff x="1321" y="2699"/>
                <a:chExt cx="283" cy="227"/>
              </a:xfrm>
            </p:grpSpPr>
            <p:sp>
              <p:nvSpPr>
                <p:cNvPr id="17924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321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604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43" name="Line 43"/>
                <p:cNvSpPr>
                  <a:spLocks noChangeShapeType="1"/>
                </p:cNvSpPr>
                <p:nvPr/>
              </p:nvSpPr>
              <p:spPr bwMode="auto">
                <a:xfrm>
                  <a:off x="1321" y="2699"/>
                  <a:ext cx="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179244" name="Group 44"/>
              <p:cNvGrpSpPr>
                <a:grpSpLocks/>
              </p:cNvGrpSpPr>
              <p:nvPr/>
            </p:nvGrpSpPr>
            <p:grpSpPr bwMode="auto">
              <a:xfrm>
                <a:off x="4042" y="2727"/>
                <a:ext cx="283" cy="227"/>
                <a:chOff x="1321" y="2699"/>
                <a:chExt cx="283" cy="227"/>
              </a:xfrm>
            </p:grpSpPr>
            <p:sp>
              <p:nvSpPr>
                <p:cNvPr id="17924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321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4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604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47" name="Line 47"/>
                <p:cNvSpPr>
                  <a:spLocks noChangeShapeType="1"/>
                </p:cNvSpPr>
                <p:nvPr/>
              </p:nvSpPr>
              <p:spPr bwMode="auto">
                <a:xfrm>
                  <a:off x="1321" y="2699"/>
                  <a:ext cx="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179248" name="Group 48"/>
              <p:cNvGrpSpPr>
                <a:grpSpLocks/>
              </p:cNvGrpSpPr>
              <p:nvPr/>
            </p:nvGrpSpPr>
            <p:grpSpPr bwMode="auto">
              <a:xfrm>
                <a:off x="2710" y="2727"/>
                <a:ext cx="283" cy="227"/>
                <a:chOff x="1321" y="2699"/>
                <a:chExt cx="283" cy="227"/>
              </a:xfrm>
            </p:grpSpPr>
            <p:sp>
              <p:nvSpPr>
                <p:cNvPr id="1792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321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604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1" name="Line 51"/>
                <p:cNvSpPr>
                  <a:spLocks noChangeShapeType="1"/>
                </p:cNvSpPr>
                <p:nvPr/>
              </p:nvSpPr>
              <p:spPr bwMode="auto">
                <a:xfrm>
                  <a:off x="1321" y="2699"/>
                  <a:ext cx="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179252" name="Group 52"/>
              <p:cNvGrpSpPr>
                <a:grpSpLocks/>
              </p:cNvGrpSpPr>
              <p:nvPr/>
            </p:nvGrpSpPr>
            <p:grpSpPr bwMode="auto">
              <a:xfrm>
                <a:off x="2569" y="2642"/>
                <a:ext cx="283" cy="227"/>
                <a:chOff x="1321" y="2699"/>
                <a:chExt cx="283" cy="227"/>
              </a:xfrm>
            </p:grpSpPr>
            <p:sp>
              <p:nvSpPr>
                <p:cNvPr id="17925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321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604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5" name="Line 55"/>
                <p:cNvSpPr>
                  <a:spLocks noChangeShapeType="1"/>
                </p:cNvSpPr>
                <p:nvPr/>
              </p:nvSpPr>
              <p:spPr bwMode="auto">
                <a:xfrm>
                  <a:off x="1321" y="2699"/>
                  <a:ext cx="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179256" name="Group 56"/>
              <p:cNvGrpSpPr>
                <a:grpSpLocks/>
              </p:cNvGrpSpPr>
              <p:nvPr/>
            </p:nvGrpSpPr>
            <p:grpSpPr bwMode="auto">
              <a:xfrm>
                <a:off x="1321" y="2259"/>
                <a:ext cx="1276" cy="321"/>
                <a:chOff x="1321" y="2259"/>
                <a:chExt cx="1276" cy="321"/>
              </a:xfrm>
            </p:grpSpPr>
            <p:sp>
              <p:nvSpPr>
                <p:cNvPr id="179257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321" y="2259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597" y="2268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9" name="Line 59"/>
                <p:cNvSpPr>
                  <a:spLocks noChangeShapeType="1"/>
                </p:cNvSpPr>
                <p:nvPr/>
              </p:nvSpPr>
              <p:spPr bwMode="auto">
                <a:xfrm>
                  <a:off x="1321" y="2273"/>
                  <a:ext cx="1276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179260" name="Group 60"/>
              <p:cNvGrpSpPr>
                <a:grpSpLocks/>
              </p:cNvGrpSpPr>
              <p:nvPr/>
            </p:nvGrpSpPr>
            <p:grpSpPr bwMode="auto">
              <a:xfrm>
                <a:off x="3050" y="2254"/>
                <a:ext cx="1276" cy="321"/>
                <a:chOff x="1321" y="2259"/>
                <a:chExt cx="1276" cy="321"/>
              </a:xfrm>
            </p:grpSpPr>
            <p:sp>
              <p:nvSpPr>
                <p:cNvPr id="17926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321" y="2259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62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597" y="2268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63" name="Line 63"/>
                <p:cNvSpPr>
                  <a:spLocks noChangeShapeType="1"/>
                </p:cNvSpPr>
                <p:nvPr/>
              </p:nvSpPr>
              <p:spPr bwMode="auto">
                <a:xfrm>
                  <a:off x="1321" y="2273"/>
                  <a:ext cx="1276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sp>
            <p:nvSpPr>
              <p:cNvPr id="179264" name="Line 64"/>
              <p:cNvSpPr>
                <a:spLocks noChangeShapeType="1"/>
              </p:cNvSpPr>
              <p:nvPr/>
            </p:nvSpPr>
            <p:spPr bwMode="auto">
              <a:xfrm flipV="1">
                <a:off x="1349" y="182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65" name="Line 65"/>
              <p:cNvSpPr>
                <a:spLocks noChangeShapeType="1"/>
              </p:cNvSpPr>
              <p:nvPr/>
            </p:nvSpPr>
            <p:spPr bwMode="auto">
              <a:xfrm flipV="1">
                <a:off x="2710" y="182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66" name="Line 66"/>
              <p:cNvSpPr>
                <a:spLocks noChangeShapeType="1"/>
              </p:cNvSpPr>
              <p:nvPr/>
            </p:nvSpPr>
            <p:spPr bwMode="auto">
              <a:xfrm>
                <a:off x="1349" y="1820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9267" name="Text Box 67"/>
            <p:cNvSpPr txBox="1">
              <a:spLocks noChangeArrowheads="1"/>
            </p:cNvSpPr>
            <p:nvPr/>
          </p:nvSpPr>
          <p:spPr bwMode="auto">
            <a:xfrm>
              <a:off x="1886" y="1667"/>
              <a:ext cx="4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8.04 Hz</a:t>
              </a:r>
            </a:p>
          </p:txBody>
        </p:sp>
        <p:sp>
          <p:nvSpPr>
            <p:cNvPr id="179268" name="Text Box 68"/>
            <p:cNvSpPr txBox="1">
              <a:spLocks noChangeArrowheads="1"/>
            </p:cNvSpPr>
            <p:nvPr/>
          </p:nvSpPr>
          <p:spPr bwMode="auto">
            <a:xfrm>
              <a:off x="1874" y="2063"/>
              <a:ext cx="4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accent1"/>
                  </a:solidFill>
                </a:rPr>
                <a:t>7.47 Hz</a:t>
              </a:r>
            </a:p>
          </p:txBody>
        </p:sp>
        <p:sp>
          <p:nvSpPr>
            <p:cNvPr id="179269" name="Text Box 69"/>
            <p:cNvSpPr txBox="1">
              <a:spLocks noChangeArrowheads="1"/>
            </p:cNvSpPr>
            <p:nvPr/>
          </p:nvSpPr>
          <p:spPr bwMode="auto">
            <a:xfrm>
              <a:off x="1358" y="2507"/>
              <a:ext cx="4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1.55 Hz</a:t>
              </a:r>
            </a:p>
          </p:txBody>
        </p:sp>
      </p:grpSp>
      <p:sp>
        <p:nvSpPr>
          <p:cNvPr id="179274" name="Freeform 74"/>
          <p:cNvSpPr>
            <a:spLocks/>
          </p:cNvSpPr>
          <p:nvPr/>
        </p:nvSpPr>
        <p:spPr bwMode="auto">
          <a:xfrm rot="1159220">
            <a:off x="6979285" y="1052513"/>
            <a:ext cx="588963" cy="466725"/>
          </a:xfrm>
          <a:custGeom>
            <a:avLst/>
            <a:gdLst/>
            <a:ahLst/>
            <a:cxnLst>
              <a:cxn ang="0">
                <a:pos x="366" y="38"/>
              </a:cxn>
              <a:cxn ang="0">
                <a:pos x="54" y="42"/>
              </a:cxn>
              <a:cxn ang="0">
                <a:pos x="42" y="290"/>
              </a:cxn>
            </a:cxnLst>
            <a:rect l="0" t="0" r="r" b="b"/>
            <a:pathLst>
              <a:path w="366" h="290">
                <a:moveTo>
                  <a:pt x="366" y="38"/>
                </a:moveTo>
                <a:cubicBezTo>
                  <a:pt x="237" y="19"/>
                  <a:pt x="108" y="0"/>
                  <a:pt x="54" y="42"/>
                </a:cubicBezTo>
                <a:cubicBezTo>
                  <a:pt x="0" y="84"/>
                  <a:pt x="44" y="249"/>
                  <a:pt x="42" y="29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9280" name="Freeform 80"/>
          <p:cNvSpPr>
            <a:spLocks/>
          </p:cNvSpPr>
          <p:nvPr/>
        </p:nvSpPr>
        <p:spPr bwMode="auto">
          <a:xfrm rot="-3463610">
            <a:off x="6434773" y="1995488"/>
            <a:ext cx="1274762" cy="1312862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64" y="340"/>
              </a:cxn>
              <a:cxn ang="0">
                <a:pos x="348" y="664"/>
              </a:cxn>
              <a:cxn ang="0">
                <a:pos x="372" y="684"/>
              </a:cxn>
            </a:cxnLst>
            <a:rect l="0" t="0" r="r" b="b"/>
            <a:pathLst>
              <a:path w="732" h="721">
                <a:moveTo>
                  <a:pt x="732" y="0"/>
                </a:moveTo>
                <a:cubicBezTo>
                  <a:pt x="430" y="114"/>
                  <a:pt x="128" y="229"/>
                  <a:pt x="64" y="340"/>
                </a:cubicBezTo>
                <a:cubicBezTo>
                  <a:pt x="0" y="451"/>
                  <a:pt x="297" y="607"/>
                  <a:pt x="348" y="664"/>
                </a:cubicBezTo>
                <a:cubicBezTo>
                  <a:pt x="399" y="721"/>
                  <a:pt x="385" y="702"/>
                  <a:pt x="372" y="68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9285" name="Freeform 85"/>
          <p:cNvSpPr>
            <a:spLocks/>
          </p:cNvSpPr>
          <p:nvPr/>
        </p:nvSpPr>
        <p:spPr bwMode="auto">
          <a:xfrm>
            <a:off x="6423660" y="1704975"/>
            <a:ext cx="352425" cy="7143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0" y="192"/>
              </a:cxn>
              <a:cxn ang="0">
                <a:pos x="312" y="372"/>
              </a:cxn>
            </a:cxnLst>
            <a:rect l="0" t="0" r="r" b="b"/>
            <a:pathLst>
              <a:path w="312" h="372">
                <a:moveTo>
                  <a:pt x="312" y="0"/>
                </a:moveTo>
                <a:cubicBezTo>
                  <a:pt x="156" y="65"/>
                  <a:pt x="0" y="130"/>
                  <a:pt x="0" y="192"/>
                </a:cubicBezTo>
                <a:cubicBezTo>
                  <a:pt x="0" y="254"/>
                  <a:pt x="259" y="342"/>
                  <a:pt x="312" y="372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9291" name="Group 91"/>
          <p:cNvGrpSpPr>
            <a:grpSpLocks/>
          </p:cNvGrpSpPr>
          <p:nvPr/>
        </p:nvGrpSpPr>
        <p:grpSpPr bwMode="auto">
          <a:xfrm flipH="1">
            <a:off x="0" y="2279650"/>
            <a:ext cx="4478338" cy="573088"/>
            <a:chOff x="2821" y="1148"/>
            <a:chExt cx="2939" cy="361"/>
          </a:xfrm>
        </p:grpSpPr>
        <p:sp>
          <p:nvSpPr>
            <p:cNvPr id="179288" name="Line 88"/>
            <p:cNvSpPr>
              <a:spLocks noChangeShapeType="1"/>
            </p:cNvSpPr>
            <p:nvPr/>
          </p:nvSpPr>
          <p:spPr bwMode="auto">
            <a:xfrm flipV="1">
              <a:off x="2821" y="1169"/>
              <a:ext cx="0" cy="34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9290" name="Line 90"/>
            <p:cNvSpPr>
              <a:spLocks noChangeShapeType="1"/>
            </p:cNvSpPr>
            <p:nvPr/>
          </p:nvSpPr>
          <p:spPr bwMode="auto">
            <a:xfrm flipV="1">
              <a:off x="2821" y="1148"/>
              <a:ext cx="2939" cy="21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79293" name="Line 93"/>
          <p:cNvSpPr>
            <a:spLocks noChangeShapeType="1"/>
          </p:cNvSpPr>
          <p:nvPr/>
        </p:nvSpPr>
        <p:spPr bwMode="auto">
          <a:xfrm>
            <a:off x="7023735" y="1685925"/>
            <a:ext cx="147638" cy="714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179295" name="Picture 95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79296" name="Rectangle 96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13C  Satellites,  Splitting Pattern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5021317" y="1308539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7.08 – J13C (ppm</a:t>
            </a:r>
            <a:r>
              <a:rPr lang="de-DE" sz="1600" dirty="0" smtClean="0">
                <a:solidFill>
                  <a:srgbClr val="C00000"/>
                </a:solidFill>
              </a:rPr>
              <a:t>)</a:t>
            </a:r>
            <a:endParaRPr lang="de-DE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74" grpId="0" animBg="1"/>
      <p:bldP spid="179280" grpId="0" animBg="1"/>
      <p:bldP spid="179285" grpId="0" animBg="1"/>
      <p:bldP spid="179293" grpId="0" animBg="1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9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AA´BB´- System (Simulation)</a:t>
            </a:r>
          </a:p>
        </p:txBody>
      </p:sp>
      <p:pic>
        <p:nvPicPr>
          <p:cNvPr id="186370" name="Picture 2" descr="Noexp3"/>
          <p:cNvPicPr>
            <a:picLocks noChangeAspect="1" noChangeArrowheads="1"/>
          </p:cNvPicPr>
          <p:nvPr/>
        </p:nvPicPr>
        <p:blipFill>
          <a:blip r:embed="rId2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0" y="712788"/>
            <a:ext cx="2476500" cy="2984500"/>
          </a:xfrm>
          <a:prstGeom prst="rect">
            <a:avLst/>
          </a:prstGeom>
          <a:noFill/>
        </p:spPr>
      </p:pic>
      <p:pic>
        <p:nvPicPr>
          <p:cNvPr id="186371" name="Picture 3" descr="Noexp4"/>
          <p:cNvPicPr>
            <a:picLocks noChangeAspect="1" noChangeArrowheads="1"/>
          </p:cNvPicPr>
          <p:nvPr/>
        </p:nvPicPr>
        <p:blipFill>
          <a:blip r:embed="rId3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2095500" y="712788"/>
            <a:ext cx="2476500" cy="2984500"/>
          </a:xfrm>
          <a:prstGeom prst="rect">
            <a:avLst/>
          </a:prstGeom>
          <a:noFill/>
        </p:spPr>
      </p:pic>
      <p:pic>
        <p:nvPicPr>
          <p:cNvPr id="186372" name="Picture 4" descr="Noexp5"/>
          <p:cNvPicPr>
            <a:picLocks noChangeAspect="1" noChangeArrowheads="1"/>
          </p:cNvPicPr>
          <p:nvPr/>
        </p:nvPicPr>
        <p:blipFill>
          <a:blip r:embed="rId4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4321810" y="712788"/>
            <a:ext cx="2476500" cy="2984500"/>
          </a:xfrm>
          <a:prstGeom prst="rect">
            <a:avLst/>
          </a:prstGeom>
          <a:noFill/>
        </p:spPr>
      </p:pic>
      <p:pic>
        <p:nvPicPr>
          <p:cNvPr id="186373" name="Picture 5" descr="Noexp6"/>
          <p:cNvPicPr>
            <a:picLocks noChangeAspect="1" noChangeArrowheads="1"/>
          </p:cNvPicPr>
          <p:nvPr/>
        </p:nvPicPr>
        <p:blipFill>
          <a:blip r:embed="rId5" cstate="print">
            <a:lum bright="-54000" contrast="78000"/>
          </a:blip>
          <a:srcRect/>
          <a:stretch>
            <a:fillRect/>
          </a:stretch>
        </p:blipFill>
        <p:spPr bwMode="auto">
          <a:xfrm>
            <a:off x="6667500" y="712788"/>
            <a:ext cx="2476500" cy="2984500"/>
          </a:xfrm>
          <a:prstGeom prst="rect">
            <a:avLst/>
          </a:prstGeom>
          <a:noFill/>
        </p:spPr>
      </p:pic>
      <p:pic>
        <p:nvPicPr>
          <p:cNvPr id="186374" name="Picture 6" descr="Nothe3"/>
          <p:cNvPicPr>
            <a:picLocks noChangeAspect="1" noChangeArrowheads="1"/>
          </p:cNvPicPr>
          <p:nvPr/>
        </p:nvPicPr>
        <p:blipFill>
          <a:blip r:embed="rId6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0" y="3873500"/>
            <a:ext cx="2476500" cy="2984500"/>
          </a:xfrm>
          <a:prstGeom prst="rect">
            <a:avLst/>
          </a:prstGeom>
          <a:noFill/>
        </p:spPr>
      </p:pic>
      <p:pic>
        <p:nvPicPr>
          <p:cNvPr id="186375" name="Picture 7" descr="Nothe4"/>
          <p:cNvPicPr>
            <a:picLocks noChangeAspect="1" noChangeArrowheads="1"/>
          </p:cNvPicPr>
          <p:nvPr/>
        </p:nvPicPr>
        <p:blipFill>
          <a:blip r:embed="rId7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2476500" y="3873500"/>
            <a:ext cx="2095500" cy="2984500"/>
          </a:xfrm>
          <a:prstGeom prst="rect">
            <a:avLst/>
          </a:prstGeom>
          <a:noFill/>
        </p:spPr>
      </p:pic>
      <p:pic>
        <p:nvPicPr>
          <p:cNvPr id="186376" name="Picture 8" descr="Nothe5"/>
          <p:cNvPicPr>
            <a:picLocks noChangeAspect="1" noChangeArrowheads="1"/>
          </p:cNvPicPr>
          <p:nvPr/>
        </p:nvPicPr>
        <p:blipFill>
          <a:blip r:embed="rId8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4572000" y="3873500"/>
            <a:ext cx="2260600" cy="2984500"/>
          </a:xfrm>
          <a:prstGeom prst="rect">
            <a:avLst/>
          </a:prstGeom>
          <a:noFill/>
        </p:spPr>
      </p:pic>
      <p:pic>
        <p:nvPicPr>
          <p:cNvPr id="186377" name="Picture 9" descr="Nothe6"/>
          <p:cNvPicPr>
            <a:picLocks noChangeAspect="1" noChangeArrowheads="1"/>
          </p:cNvPicPr>
          <p:nvPr/>
        </p:nvPicPr>
        <p:blipFill>
          <a:blip r:embed="rId9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6667500" y="3873500"/>
            <a:ext cx="2476500" cy="2984500"/>
          </a:xfrm>
          <a:prstGeom prst="rect">
            <a:avLst/>
          </a:prstGeom>
          <a:noFill/>
        </p:spPr>
      </p:pic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377825" y="806450"/>
            <a:ext cx="952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satellites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450138" y="927100"/>
            <a:ext cx="952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satellites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4194175" y="617538"/>
            <a:ext cx="543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rgbClr val="FF3300"/>
                </a:solidFill>
              </a:rPr>
              <a:t>exp</a:t>
            </a:r>
            <a:r>
              <a:rPr lang="de-DE" sz="1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4264025" y="4059238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rgbClr val="FF3300"/>
                </a:solidFill>
              </a:rPr>
              <a:t>s</a:t>
            </a:r>
            <a:r>
              <a:rPr lang="de-DE" sz="1600" dirty="0" err="1" smtClean="0">
                <a:solidFill>
                  <a:srgbClr val="FF3300"/>
                </a:solidFill>
              </a:rPr>
              <a:t>im</a:t>
            </a:r>
            <a:r>
              <a:rPr lang="de-DE" sz="16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186387" name="Picture 19" descr="Logo_RG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86388" name="Rectangle 20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AA´BB´  System </a:t>
            </a:r>
            <a:r>
              <a:rPr lang="de-DE" dirty="0"/>
              <a:t>(Simulation)</a:t>
            </a:r>
            <a:endParaRPr lang="de-DE" b="0" dirty="0">
              <a:solidFill>
                <a:srgbClr val="66FFFF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0789" y="3913765"/>
            <a:ext cx="25731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3300"/>
                </a:solidFill>
              </a:rPr>
              <a:t>ortho position 13C:  AA‘BB‘ splitting in satellites.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570806" y="3903374"/>
            <a:ext cx="25731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3300"/>
                </a:solidFill>
              </a:rPr>
              <a:t>meta position 13C: Additional coupling and isotope effect perturb AA‘BB‘ system.</a:t>
            </a:r>
            <a:endParaRPr lang="en-GB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881063" y="638175"/>
            <a:ext cx="4333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Each coupling partner causes a doubling of splitting</a:t>
            </a:r>
            <a:r>
              <a:rPr lang="de-DE" sz="1400" dirty="0" smtClean="0">
                <a:solidFill>
                  <a:schemeClr val="tx1"/>
                </a:solidFill>
              </a:rPr>
              <a:t>.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872971" y="1022814"/>
            <a:ext cx="3633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Equal couplings  yield  Triplets, quartets ….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937820" y="3527580"/>
            <a:ext cx="5990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Similar  coupling constants deliver  „pseudo triplets“ , „pseudo quartets“  </a:t>
            </a:r>
            <a:r>
              <a:rPr lang="de-DE" sz="1400" dirty="0" smtClean="0">
                <a:solidFill>
                  <a:schemeClr val="tx1"/>
                </a:solidFill>
              </a:rPr>
              <a:t>…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4662488" y="13589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4481513" y="1628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4841875" y="1628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4302125" y="18986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4662488" y="18986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5022850" y="18986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52" name="Text Box 12"/>
          <p:cNvSpPr txBox="1">
            <a:spLocks noChangeArrowheads="1"/>
          </p:cNvSpPr>
          <p:nvPr/>
        </p:nvSpPr>
        <p:spPr bwMode="auto">
          <a:xfrm>
            <a:off x="4121150" y="2168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53" name="Text Box 13"/>
          <p:cNvSpPr txBox="1">
            <a:spLocks noChangeArrowheads="1"/>
          </p:cNvSpPr>
          <p:nvPr/>
        </p:nvSpPr>
        <p:spPr bwMode="auto">
          <a:xfrm>
            <a:off x="4481513" y="2168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4841875" y="2168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5202238" y="2168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56" name="Text Box 16"/>
          <p:cNvSpPr txBox="1">
            <a:spLocks noChangeArrowheads="1"/>
          </p:cNvSpPr>
          <p:nvPr/>
        </p:nvSpPr>
        <p:spPr bwMode="auto">
          <a:xfrm>
            <a:off x="3941763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57" name="Text Box 17"/>
          <p:cNvSpPr txBox="1">
            <a:spLocks noChangeArrowheads="1"/>
          </p:cNvSpPr>
          <p:nvPr/>
        </p:nvSpPr>
        <p:spPr bwMode="auto">
          <a:xfrm>
            <a:off x="4302125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4662488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459" name="Text Box 19"/>
          <p:cNvSpPr txBox="1">
            <a:spLocks noChangeArrowheads="1"/>
          </p:cNvSpPr>
          <p:nvPr/>
        </p:nvSpPr>
        <p:spPr bwMode="auto">
          <a:xfrm>
            <a:off x="5022850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5472113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3762375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4121150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4481513" y="27082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7464" name="Text Box 24"/>
          <p:cNvSpPr txBox="1">
            <a:spLocks noChangeArrowheads="1"/>
          </p:cNvSpPr>
          <p:nvPr/>
        </p:nvSpPr>
        <p:spPr bwMode="auto">
          <a:xfrm>
            <a:off x="4841875" y="27082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7465" name="Text Box 25"/>
          <p:cNvSpPr txBox="1">
            <a:spLocks noChangeArrowheads="1"/>
          </p:cNvSpPr>
          <p:nvPr/>
        </p:nvSpPr>
        <p:spPr bwMode="auto">
          <a:xfrm>
            <a:off x="5292725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7466" name="Text Box 26"/>
          <p:cNvSpPr txBox="1">
            <a:spLocks noChangeArrowheads="1"/>
          </p:cNvSpPr>
          <p:nvPr/>
        </p:nvSpPr>
        <p:spPr bwMode="auto">
          <a:xfrm>
            <a:off x="5651500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67" name="Text Box 27"/>
          <p:cNvSpPr txBox="1">
            <a:spLocks noChangeArrowheads="1"/>
          </p:cNvSpPr>
          <p:nvPr/>
        </p:nvSpPr>
        <p:spPr bwMode="auto">
          <a:xfrm>
            <a:off x="3581400" y="2978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68" name="Text Box 28"/>
          <p:cNvSpPr txBox="1">
            <a:spLocks noChangeArrowheads="1"/>
          </p:cNvSpPr>
          <p:nvPr/>
        </p:nvSpPr>
        <p:spPr bwMode="auto">
          <a:xfrm>
            <a:off x="3940175" y="2978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469" name="Text Box 29"/>
          <p:cNvSpPr txBox="1">
            <a:spLocks noChangeArrowheads="1"/>
          </p:cNvSpPr>
          <p:nvPr/>
        </p:nvSpPr>
        <p:spPr bwMode="auto">
          <a:xfrm>
            <a:off x="4300538" y="29781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17470" name="Text Box 30"/>
          <p:cNvSpPr txBox="1">
            <a:spLocks noChangeArrowheads="1"/>
          </p:cNvSpPr>
          <p:nvPr/>
        </p:nvSpPr>
        <p:spPr bwMode="auto">
          <a:xfrm>
            <a:off x="4660900" y="29781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7471" name="Text Box 31"/>
          <p:cNvSpPr txBox="1">
            <a:spLocks noChangeArrowheads="1"/>
          </p:cNvSpPr>
          <p:nvPr/>
        </p:nvSpPr>
        <p:spPr bwMode="auto">
          <a:xfrm>
            <a:off x="5111750" y="29781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17472" name="Text Box 32"/>
          <p:cNvSpPr txBox="1">
            <a:spLocks noChangeArrowheads="1"/>
          </p:cNvSpPr>
          <p:nvPr/>
        </p:nvSpPr>
        <p:spPr bwMode="auto">
          <a:xfrm>
            <a:off x="5470525" y="2978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473" name="Text Box 33"/>
          <p:cNvSpPr txBox="1">
            <a:spLocks noChangeArrowheads="1"/>
          </p:cNvSpPr>
          <p:nvPr/>
        </p:nvSpPr>
        <p:spPr bwMode="auto">
          <a:xfrm>
            <a:off x="5832475" y="2978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74" name="Text Box 34"/>
          <p:cNvSpPr txBox="1">
            <a:spLocks noChangeArrowheads="1"/>
          </p:cNvSpPr>
          <p:nvPr/>
        </p:nvSpPr>
        <p:spPr bwMode="auto">
          <a:xfrm>
            <a:off x="5396981" y="1366992"/>
            <a:ext cx="3815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Number of coupling partners  Pascal‘s triangle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7475" name="Text Box 35"/>
          <p:cNvSpPr txBox="1">
            <a:spLocks noChangeArrowheads="1"/>
          </p:cNvSpPr>
          <p:nvPr/>
        </p:nvSpPr>
        <p:spPr bwMode="auto">
          <a:xfrm>
            <a:off x="6462713" y="1358900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317476" name="Text Box 36"/>
          <p:cNvSpPr txBox="1">
            <a:spLocks noChangeArrowheads="1"/>
          </p:cNvSpPr>
          <p:nvPr/>
        </p:nvSpPr>
        <p:spPr bwMode="auto">
          <a:xfrm>
            <a:off x="6462713" y="1628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77" name="Text Box 37"/>
          <p:cNvSpPr txBox="1">
            <a:spLocks noChangeArrowheads="1"/>
          </p:cNvSpPr>
          <p:nvPr/>
        </p:nvSpPr>
        <p:spPr bwMode="auto">
          <a:xfrm>
            <a:off x="6462713" y="2168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478" name="Text Box 38"/>
          <p:cNvSpPr txBox="1">
            <a:spLocks noChangeArrowheads="1"/>
          </p:cNvSpPr>
          <p:nvPr/>
        </p:nvSpPr>
        <p:spPr bwMode="auto">
          <a:xfrm>
            <a:off x="6462713" y="18986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7479" name="Text Box 39"/>
          <p:cNvSpPr txBox="1">
            <a:spLocks noChangeArrowheads="1"/>
          </p:cNvSpPr>
          <p:nvPr/>
        </p:nvSpPr>
        <p:spPr bwMode="auto">
          <a:xfrm>
            <a:off x="6462713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480" name="Text Box 40"/>
          <p:cNvSpPr txBox="1">
            <a:spLocks noChangeArrowheads="1"/>
          </p:cNvSpPr>
          <p:nvPr/>
        </p:nvSpPr>
        <p:spPr bwMode="auto">
          <a:xfrm>
            <a:off x="6462713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7481" name="Text Box 41"/>
          <p:cNvSpPr txBox="1">
            <a:spLocks noChangeArrowheads="1"/>
          </p:cNvSpPr>
          <p:nvPr/>
        </p:nvSpPr>
        <p:spPr bwMode="auto">
          <a:xfrm>
            <a:off x="6462713" y="2978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482" name="Text Box 42"/>
          <p:cNvSpPr txBox="1">
            <a:spLocks noChangeArrowheads="1"/>
          </p:cNvSpPr>
          <p:nvPr/>
        </p:nvSpPr>
        <p:spPr bwMode="auto">
          <a:xfrm>
            <a:off x="6731000" y="2941638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Isopropyl</a:t>
            </a:r>
            <a:r>
              <a:rPr lang="de-DE" sz="14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17483" name="Text Box 43"/>
          <p:cNvSpPr txBox="1">
            <a:spLocks noChangeArrowheads="1"/>
          </p:cNvSpPr>
          <p:nvPr/>
        </p:nvSpPr>
        <p:spPr bwMode="auto">
          <a:xfrm>
            <a:off x="881063" y="1358900"/>
            <a:ext cx="2811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General multiplicity rule   = 2I + 1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17484" name="Group 44"/>
          <p:cNvGrpSpPr>
            <a:grpSpLocks/>
          </p:cNvGrpSpPr>
          <p:nvPr/>
        </p:nvGrpSpPr>
        <p:grpSpPr bwMode="auto">
          <a:xfrm>
            <a:off x="2141538" y="4149725"/>
            <a:ext cx="1800225" cy="2105025"/>
            <a:chOff x="1915" y="2614"/>
            <a:chExt cx="1134" cy="1326"/>
          </a:xfrm>
        </p:grpSpPr>
        <p:sp>
          <p:nvSpPr>
            <p:cNvPr id="317485" name="Line 45"/>
            <p:cNvSpPr>
              <a:spLocks noChangeShapeType="1"/>
            </p:cNvSpPr>
            <p:nvPr/>
          </p:nvSpPr>
          <p:spPr bwMode="auto">
            <a:xfrm>
              <a:off x="1915" y="3691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86" name="Line 46"/>
            <p:cNvSpPr>
              <a:spLocks noChangeShapeType="1"/>
            </p:cNvSpPr>
            <p:nvPr/>
          </p:nvSpPr>
          <p:spPr bwMode="auto">
            <a:xfrm>
              <a:off x="2369" y="2954"/>
              <a:ext cx="0" cy="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87" name="Line 47"/>
            <p:cNvSpPr>
              <a:spLocks noChangeShapeType="1"/>
            </p:cNvSpPr>
            <p:nvPr/>
          </p:nvSpPr>
          <p:spPr bwMode="auto">
            <a:xfrm>
              <a:off x="2596" y="2954"/>
              <a:ext cx="0" cy="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88" name="AutoShape 48"/>
            <p:cNvSpPr>
              <a:spLocks/>
            </p:cNvSpPr>
            <p:nvPr/>
          </p:nvSpPr>
          <p:spPr bwMode="auto">
            <a:xfrm rot="16200000">
              <a:off x="2340" y="2643"/>
              <a:ext cx="283" cy="2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489" name="Freeform 49"/>
            <p:cNvSpPr>
              <a:spLocks/>
            </p:cNvSpPr>
            <p:nvPr/>
          </p:nvSpPr>
          <p:spPr bwMode="auto">
            <a:xfrm>
              <a:off x="2256" y="3011"/>
              <a:ext cx="510" cy="435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178" y="407"/>
                </a:cxn>
                <a:cxn ang="0">
                  <a:pos x="226" y="246"/>
                </a:cxn>
                <a:cxn ang="0">
                  <a:pos x="283" y="132"/>
                </a:cxn>
                <a:cxn ang="0">
                  <a:pos x="340" y="19"/>
                </a:cxn>
                <a:cxn ang="0">
                  <a:pos x="510" y="19"/>
                </a:cxn>
              </a:cxnLst>
              <a:rect l="0" t="0" r="r" b="b"/>
              <a:pathLst>
                <a:path w="510" h="435">
                  <a:moveTo>
                    <a:pt x="0" y="416"/>
                  </a:moveTo>
                  <a:cubicBezTo>
                    <a:pt x="30" y="415"/>
                    <a:pt x="140" y="435"/>
                    <a:pt x="178" y="407"/>
                  </a:cubicBezTo>
                  <a:cubicBezTo>
                    <a:pt x="216" y="379"/>
                    <a:pt x="208" y="292"/>
                    <a:pt x="226" y="246"/>
                  </a:cubicBezTo>
                  <a:cubicBezTo>
                    <a:pt x="244" y="200"/>
                    <a:pt x="264" y="170"/>
                    <a:pt x="283" y="132"/>
                  </a:cubicBezTo>
                  <a:cubicBezTo>
                    <a:pt x="302" y="94"/>
                    <a:pt x="302" y="38"/>
                    <a:pt x="340" y="19"/>
                  </a:cubicBezTo>
                  <a:cubicBezTo>
                    <a:pt x="378" y="0"/>
                    <a:pt x="491" y="19"/>
                    <a:pt x="510" y="1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0" name="Text Box 50"/>
            <p:cNvSpPr txBox="1">
              <a:spLocks noChangeArrowheads="1"/>
            </p:cNvSpPr>
            <p:nvPr/>
          </p:nvSpPr>
          <p:spPr bwMode="auto">
            <a:xfrm>
              <a:off x="2426" y="374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17491" name="Group 51"/>
          <p:cNvGrpSpPr>
            <a:grpSpLocks/>
          </p:cNvGrpSpPr>
          <p:nvPr/>
        </p:nvGrpSpPr>
        <p:grpSpPr bwMode="auto">
          <a:xfrm>
            <a:off x="250825" y="4598988"/>
            <a:ext cx="1800225" cy="1655762"/>
            <a:chOff x="612" y="2897"/>
            <a:chExt cx="1134" cy="1043"/>
          </a:xfrm>
        </p:grpSpPr>
        <p:sp>
          <p:nvSpPr>
            <p:cNvPr id="317492" name="Line 52"/>
            <p:cNvSpPr>
              <a:spLocks noChangeShapeType="1"/>
            </p:cNvSpPr>
            <p:nvPr/>
          </p:nvSpPr>
          <p:spPr bwMode="auto">
            <a:xfrm>
              <a:off x="612" y="3691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3" name="Line 53"/>
            <p:cNvSpPr>
              <a:spLocks noChangeShapeType="1"/>
            </p:cNvSpPr>
            <p:nvPr/>
          </p:nvSpPr>
          <p:spPr bwMode="auto">
            <a:xfrm>
              <a:off x="1179" y="3237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4" name="Line 54"/>
            <p:cNvSpPr>
              <a:spLocks noChangeShapeType="1"/>
            </p:cNvSpPr>
            <p:nvPr/>
          </p:nvSpPr>
          <p:spPr bwMode="auto">
            <a:xfrm>
              <a:off x="1406" y="346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5" name="Line 55"/>
            <p:cNvSpPr>
              <a:spLocks noChangeShapeType="1"/>
            </p:cNvSpPr>
            <p:nvPr/>
          </p:nvSpPr>
          <p:spPr bwMode="auto">
            <a:xfrm>
              <a:off x="952" y="346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6" name="AutoShape 56"/>
            <p:cNvSpPr>
              <a:spLocks/>
            </p:cNvSpPr>
            <p:nvPr/>
          </p:nvSpPr>
          <p:spPr bwMode="auto">
            <a:xfrm rot="16200000">
              <a:off x="924" y="2926"/>
              <a:ext cx="283" cy="2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497" name="AutoShape 57"/>
            <p:cNvSpPr>
              <a:spLocks/>
            </p:cNvSpPr>
            <p:nvPr/>
          </p:nvSpPr>
          <p:spPr bwMode="auto">
            <a:xfrm rot="16200000">
              <a:off x="1151" y="2926"/>
              <a:ext cx="283" cy="2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498" name="Freeform 58"/>
            <p:cNvSpPr>
              <a:spLocks/>
            </p:cNvSpPr>
            <p:nvPr/>
          </p:nvSpPr>
          <p:spPr bwMode="auto">
            <a:xfrm>
              <a:off x="782" y="3237"/>
              <a:ext cx="794" cy="284"/>
            </a:xfrm>
            <a:custGeom>
              <a:avLst/>
              <a:gdLst/>
              <a:ahLst/>
              <a:cxnLst>
                <a:cxn ang="0">
                  <a:pos x="0" y="1143"/>
                </a:cxn>
                <a:cxn ang="0">
                  <a:pos x="170" y="1086"/>
                </a:cxn>
                <a:cxn ang="0">
                  <a:pos x="227" y="916"/>
                </a:cxn>
                <a:cxn ang="0">
                  <a:pos x="256" y="846"/>
                </a:cxn>
                <a:cxn ang="0">
                  <a:pos x="340" y="803"/>
                </a:cxn>
                <a:cxn ang="0">
                  <a:pos x="432" y="790"/>
                </a:cxn>
                <a:cxn ang="0">
                  <a:pos x="525" y="716"/>
                </a:cxn>
                <a:cxn ang="0">
                  <a:pos x="497" y="762"/>
                </a:cxn>
                <a:cxn ang="0">
                  <a:pos x="567" y="633"/>
                </a:cxn>
                <a:cxn ang="0">
                  <a:pos x="571" y="456"/>
                </a:cxn>
                <a:cxn ang="0">
                  <a:pos x="624" y="349"/>
                </a:cxn>
                <a:cxn ang="0">
                  <a:pos x="794" y="292"/>
                </a:cxn>
                <a:cxn ang="0">
                  <a:pos x="850" y="66"/>
                </a:cxn>
                <a:cxn ang="0">
                  <a:pos x="964" y="9"/>
                </a:cxn>
                <a:cxn ang="0">
                  <a:pos x="1077" y="9"/>
                </a:cxn>
              </a:cxnLst>
              <a:rect l="0" t="0" r="r" b="b"/>
              <a:pathLst>
                <a:path w="1077" h="1143">
                  <a:moveTo>
                    <a:pt x="0" y="1143"/>
                  </a:moveTo>
                  <a:cubicBezTo>
                    <a:pt x="66" y="1133"/>
                    <a:pt x="132" y="1124"/>
                    <a:pt x="170" y="1086"/>
                  </a:cubicBezTo>
                  <a:cubicBezTo>
                    <a:pt x="208" y="1048"/>
                    <a:pt x="213" y="956"/>
                    <a:pt x="227" y="916"/>
                  </a:cubicBezTo>
                  <a:cubicBezTo>
                    <a:pt x="241" y="876"/>
                    <a:pt x="237" y="865"/>
                    <a:pt x="256" y="846"/>
                  </a:cubicBezTo>
                  <a:cubicBezTo>
                    <a:pt x="275" y="827"/>
                    <a:pt x="311" y="812"/>
                    <a:pt x="340" y="803"/>
                  </a:cubicBezTo>
                  <a:cubicBezTo>
                    <a:pt x="369" y="794"/>
                    <a:pt x="401" y="804"/>
                    <a:pt x="432" y="790"/>
                  </a:cubicBezTo>
                  <a:cubicBezTo>
                    <a:pt x="463" y="776"/>
                    <a:pt x="514" y="721"/>
                    <a:pt x="525" y="716"/>
                  </a:cubicBezTo>
                  <a:cubicBezTo>
                    <a:pt x="536" y="711"/>
                    <a:pt x="490" y="776"/>
                    <a:pt x="497" y="762"/>
                  </a:cubicBezTo>
                  <a:cubicBezTo>
                    <a:pt x="504" y="748"/>
                    <a:pt x="555" y="684"/>
                    <a:pt x="567" y="633"/>
                  </a:cubicBezTo>
                  <a:cubicBezTo>
                    <a:pt x="579" y="582"/>
                    <a:pt x="562" y="503"/>
                    <a:pt x="571" y="456"/>
                  </a:cubicBezTo>
                  <a:cubicBezTo>
                    <a:pt x="580" y="409"/>
                    <a:pt x="587" y="376"/>
                    <a:pt x="624" y="349"/>
                  </a:cubicBezTo>
                  <a:cubicBezTo>
                    <a:pt x="661" y="322"/>
                    <a:pt x="756" y="339"/>
                    <a:pt x="794" y="292"/>
                  </a:cubicBezTo>
                  <a:cubicBezTo>
                    <a:pt x="832" y="245"/>
                    <a:pt x="822" y="113"/>
                    <a:pt x="850" y="66"/>
                  </a:cubicBezTo>
                  <a:cubicBezTo>
                    <a:pt x="878" y="19"/>
                    <a:pt x="926" y="18"/>
                    <a:pt x="964" y="9"/>
                  </a:cubicBezTo>
                  <a:cubicBezTo>
                    <a:pt x="1002" y="0"/>
                    <a:pt x="1058" y="9"/>
                    <a:pt x="1077" y="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9" name="Text Box 59"/>
            <p:cNvSpPr txBox="1">
              <a:spLocks noChangeArrowheads="1"/>
            </p:cNvSpPr>
            <p:nvPr/>
          </p:nvSpPr>
          <p:spPr bwMode="auto">
            <a:xfrm>
              <a:off x="1066" y="374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17500" name="Group 60"/>
          <p:cNvGrpSpPr>
            <a:grpSpLocks/>
          </p:cNvGrpSpPr>
          <p:nvPr/>
        </p:nvGrpSpPr>
        <p:grpSpPr bwMode="auto">
          <a:xfrm>
            <a:off x="4121150" y="4598988"/>
            <a:ext cx="1800225" cy="1655762"/>
            <a:chOff x="2596" y="2897"/>
            <a:chExt cx="1134" cy="1043"/>
          </a:xfrm>
        </p:grpSpPr>
        <p:sp>
          <p:nvSpPr>
            <p:cNvPr id="317501" name="Line 61"/>
            <p:cNvSpPr>
              <a:spLocks noChangeShapeType="1"/>
            </p:cNvSpPr>
            <p:nvPr/>
          </p:nvSpPr>
          <p:spPr bwMode="auto">
            <a:xfrm>
              <a:off x="2596" y="3691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502" name="Line 62"/>
            <p:cNvSpPr>
              <a:spLocks noChangeShapeType="1"/>
            </p:cNvSpPr>
            <p:nvPr/>
          </p:nvSpPr>
          <p:spPr bwMode="auto">
            <a:xfrm>
              <a:off x="3163" y="3237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503" name="Line 63"/>
            <p:cNvSpPr>
              <a:spLocks noChangeShapeType="1"/>
            </p:cNvSpPr>
            <p:nvPr/>
          </p:nvSpPr>
          <p:spPr bwMode="auto">
            <a:xfrm>
              <a:off x="3390" y="346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504" name="Line 64"/>
            <p:cNvSpPr>
              <a:spLocks noChangeShapeType="1"/>
            </p:cNvSpPr>
            <p:nvPr/>
          </p:nvSpPr>
          <p:spPr bwMode="auto">
            <a:xfrm>
              <a:off x="2936" y="346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505" name="AutoShape 65"/>
            <p:cNvSpPr>
              <a:spLocks/>
            </p:cNvSpPr>
            <p:nvPr/>
          </p:nvSpPr>
          <p:spPr bwMode="auto">
            <a:xfrm rot="16200000">
              <a:off x="2908" y="2926"/>
              <a:ext cx="283" cy="2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06" name="AutoShape 66"/>
            <p:cNvSpPr>
              <a:spLocks/>
            </p:cNvSpPr>
            <p:nvPr/>
          </p:nvSpPr>
          <p:spPr bwMode="auto">
            <a:xfrm rot="16200000">
              <a:off x="3135" y="2926"/>
              <a:ext cx="283" cy="2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07" name="Freeform 67"/>
            <p:cNvSpPr>
              <a:spLocks/>
            </p:cNvSpPr>
            <p:nvPr/>
          </p:nvSpPr>
          <p:spPr bwMode="auto">
            <a:xfrm>
              <a:off x="2766" y="3237"/>
              <a:ext cx="794" cy="284"/>
            </a:xfrm>
            <a:custGeom>
              <a:avLst/>
              <a:gdLst/>
              <a:ahLst/>
              <a:cxnLst>
                <a:cxn ang="0">
                  <a:pos x="0" y="1143"/>
                </a:cxn>
                <a:cxn ang="0">
                  <a:pos x="170" y="1086"/>
                </a:cxn>
                <a:cxn ang="0">
                  <a:pos x="227" y="916"/>
                </a:cxn>
                <a:cxn ang="0">
                  <a:pos x="256" y="846"/>
                </a:cxn>
                <a:cxn ang="0">
                  <a:pos x="340" y="803"/>
                </a:cxn>
                <a:cxn ang="0">
                  <a:pos x="432" y="790"/>
                </a:cxn>
                <a:cxn ang="0">
                  <a:pos x="525" y="716"/>
                </a:cxn>
                <a:cxn ang="0">
                  <a:pos x="497" y="762"/>
                </a:cxn>
                <a:cxn ang="0">
                  <a:pos x="567" y="633"/>
                </a:cxn>
                <a:cxn ang="0">
                  <a:pos x="571" y="456"/>
                </a:cxn>
                <a:cxn ang="0">
                  <a:pos x="624" y="349"/>
                </a:cxn>
                <a:cxn ang="0">
                  <a:pos x="794" y="292"/>
                </a:cxn>
                <a:cxn ang="0">
                  <a:pos x="850" y="66"/>
                </a:cxn>
                <a:cxn ang="0">
                  <a:pos x="964" y="9"/>
                </a:cxn>
                <a:cxn ang="0">
                  <a:pos x="1077" y="9"/>
                </a:cxn>
              </a:cxnLst>
              <a:rect l="0" t="0" r="r" b="b"/>
              <a:pathLst>
                <a:path w="1077" h="1143">
                  <a:moveTo>
                    <a:pt x="0" y="1143"/>
                  </a:moveTo>
                  <a:cubicBezTo>
                    <a:pt x="66" y="1133"/>
                    <a:pt x="132" y="1124"/>
                    <a:pt x="170" y="1086"/>
                  </a:cubicBezTo>
                  <a:cubicBezTo>
                    <a:pt x="208" y="1048"/>
                    <a:pt x="213" y="956"/>
                    <a:pt x="227" y="916"/>
                  </a:cubicBezTo>
                  <a:cubicBezTo>
                    <a:pt x="241" y="876"/>
                    <a:pt x="237" y="865"/>
                    <a:pt x="256" y="846"/>
                  </a:cubicBezTo>
                  <a:cubicBezTo>
                    <a:pt x="275" y="827"/>
                    <a:pt x="311" y="812"/>
                    <a:pt x="340" y="803"/>
                  </a:cubicBezTo>
                  <a:cubicBezTo>
                    <a:pt x="369" y="794"/>
                    <a:pt x="401" y="804"/>
                    <a:pt x="432" y="790"/>
                  </a:cubicBezTo>
                  <a:cubicBezTo>
                    <a:pt x="463" y="776"/>
                    <a:pt x="514" y="721"/>
                    <a:pt x="525" y="716"/>
                  </a:cubicBezTo>
                  <a:cubicBezTo>
                    <a:pt x="536" y="711"/>
                    <a:pt x="490" y="776"/>
                    <a:pt x="497" y="762"/>
                  </a:cubicBezTo>
                  <a:cubicBezTo>
                    <a:pt x="504" y="748"/>
                    <a:pt x="555" y="684"/>
                    <a:pt x="567" y="633"/>
                  </a:cubicBezTo>
                  <a:cubicBezTo>
                    <a:pt x="579" y="582"/>
                    <a:pt x="562" y="503"/>
                    <a:pt x="571" y="456"/>
                  </a:cubicBezTo>
                  <a:cubicBezTo>
                    <a:pt x="580" y="409"/>
                    <a:pt x="587" y="376"/>
                    <a:pt x="624" y="349"/>
                  </a:cubicBezTo>
                  <a:cubicBezTo>
                    <a:pt x="661" y="322"/>
                    <a:pt x="756" y="339"/>
                    <a:pt x="794" y="292"/>
                  </a:cubicBezTo>
                  <a:cubicBezTo>
                    <a:pt x="832" y="245"/>
                    <a:pt x="822" y="113"/>
                    <a:pt x="850" y="66"/>
                  </a:cubicBezTo>
                  <a:cubicBezTo>
                    <a:pt x="878" y="19"/>
                    <a:pt x="926" y="18"/>
                    <a:pt x="964" y="9"/>
                  </a:cubicBezTo>
                  <a:cubicBezTo>
                    <a:pt x="1002" y="0"/>
                    <a:pt x="1058" y="9"/>
                    <a:pt x="1077" y="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508" name="Text Box 68"/>
            <p:cNvSpPr txBox="1">
              <a:spLocks noChangeArrowheads="1"/>
            </p:cNvSpPr>
            <p:nvPr/>
          </p:nvSpPr>
          <p:spPr bwMode="auto">
            <a:xfrm>
              <a:off x="3050" y="374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17509" name="Group 69"/>
          <p:cNvGrpSpPr>
            <a:grpSpLocks/>
          </p:cNvGrpSpPr>
          <p:nvPr/>
        </p:nvGrpSpPr>
        <p:grpSpPr bwMode="auto">
          <a:xfrm>
            <a:off x="6011863" y="5049838"/>
            <a:ext cx="3330575" cy="1144587"/>
            <a:chOff x="3787" y="3181"/>
            <a:chExt cx="2098" cy="721"/>
          </a:xfrm>
        </p:grpSpPr>
        <p:grpSp>
          <p:nvGrpSpPr>
            <p:cNvPr id="317510" name="Group 70"/>
            <p:cNvGrpSpPr>
              <a:grpSpLocks/>
            </p:cNvGrpSpPr>
            <p:nvPr/>
          </p:nvGrpSpPr>
          <p:grpSpPr bwMode="auto">
            <a:xfrm>
              <a:off x="3787" y="3181"/>
              <a:ext cx="1134" cy="721"/>
              <a:chOff x="4524" y="2614"/>
              <a:chExt cx="1134" cy="1546"/>
            </a:xfrm>
          </p:grpSpPr>
          <p:sp>
            <p:nvSpPr>
              <p:cNvPr id="317511" name="Line 71"/>
              <p:cNvSpPr>
                <a:spLocks noChangeShapeType="1"/>
              </p:cNvSpPr>
              <p:nvPr/>
            </p:nvSpPr>
            <p:spPr bwMode="auto">
              <a:xfrm>
                <a:off x="4524" y="36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2" name="Line 72"/>
              <p:cNvSpPr>
                <a:spLocks noChangeShapeType="1"/>
              </p:cNvSpPr>
              <p:nvPr/>
            </p:nvSpPr>
            <p:spPr bwMode="auto">
              <a:xfrm>
                <a:off x="4978" y="2954"/>
                <a:ext cx="0" cy="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3" name="Line 73"/>
              <p:cNvSpPr>
                <a:spLocks noChangeShapeType="1"/>
              </p:cNvSpPr>
              <p:nvPr/>
            </p:nvSpPr>
            <p:spPr bwMode="auto">
              <a:xfrm>
                <a:off x="5205" y="2954"/>
                <a:ext cx="0" cy="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4" name="AutoShape 74"/>
              <p:cNvSpPr>
                <a:spLocks/>
              </p:cNvSpPr>
              <p:nvPr/>
            </p:nvSpPr>
            <p:spPr bwMode="auto">
              <a:xfrm rot="16200000">
                <a:off x="4949" y="2643"/>
                <a:ext cx="283" cy="226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515" name="Freeform 75"/>
              <p:cNvSpPr>
                <a:spLocks/>
              </p:cNvSpPr>
              <p:nvPr/>
            </p:nvSpPr>
            <p:spPr bwMode="auto">
              <a:xfrm>
                <a:off x="4865" y="3011"/>
                <a:ext cx="510" cy="435"/>
              </a:xfrm>
              <a:custGeom>
                <a:avLst/>
                <a:gdLst/>
                <a:ahLst/>
                <a:cxnLst>
                  <a:cxn ang="0">
                    <a:pos x="0" y="416"/>
                  </a:cxn>
                  <a:cxn ang="0">
                    <a:pos x="178" y="407"/>
                  </a:cxn>
                  <a:cxn ang="0">
                    <a:pos x="226" y="246"/>
                  </a:cxn>
                  <a:cxn ang="0">
                    <a:pos x="283" y="132"/>
                  </a:cxn>
                  <a:cxn ang="0">
                    <a:pos x="340" y="19"/>
                  </a:cxn>
                  <a:cxn ang="0">
                    <a:pos x="510" y="19"/>
                  </a:cxn>
                </a:cxnLst>
                <a:rect l="0" t="0" r="r" b="b"/>
                <a:pathLst>
                  <a:path w="510" h="435">
                    <a:moveTo>
                      <a:pt x="0" y="416"/>
                    </a:moveTo>
                    <a:cubicBezTo>
                      <a:pt x="30" y="415"/>
                      <a:pt x="140" y="435"/>
                      <a:pt x="178" y="407"/>
                    </a:cubicBezTo>
                    <a:cubicBezTo>
                      <a:pt x="216" y="379"/>
                      <a:pt x="208" y="292"/>
                      <a:pt x="226" y="246"/>
                    </a:cubicBezTo>
                    <a:cubicBezTo>
                      <a:pt x="244" y="200"/>
                      <a:pt x="264" y="170"/>
                      <a:pt x="283" y="132"/>
                    </a:cubicBezTo>
                    <a:cubicBezTo>
                      <a:pt x="302" y="94"/>
                      <a:pt x="302" y="38"/>
                      <a:pt x="340" y="19"/>
                    </a:cubicBezTo>
                    <a:cubicBezTo>
                      <a:pt x="378" y="0"/>
                      <a:pt x="491" y="19"/>
                      <a:pt x="510" y="19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6" name="Text Box 76"/>
              <p:cNvSpPr txBox="1">
                <a:spLocks noChangeArrowheads="1"/>
              </p:cNvSpPr>
              <p:nvPr/>
            </p:nvSpPr>
            <p:spPr bwMode="auto">
              <a:xfrm>
                <a:off x="5035" y="3748"/>
                <a:ext cx="172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317517" name="Group 77"/>
            <p:cNvGrpSpPr>
              <a:grpSpLocks/>
            </p:cNvGrpSpPr>
            <p:nvPr/>
          </p:nvGrpSpPr>
          <p:grpSpPr bwMode="auto">
            <a:xfrm>
              <a:off x="4751" y="3181"/>
              <a:ext cx="1134" cy="721"/>
              <a:chOff x="4524" y="2614"/>
              <a:chExt cx="1134" cy="1546"/>
            </a:xfrm>
          </p:grpSpPr>
          <p:sp>
            <p:nvSpPr>
              <p:cNvPr id="317518" name="Line 78"/>
              <p:cNvSpPr>
                <a:spLocks noChangeShapeType="1"/>
              </p:cNvSpPr>
              <p:nvPr/>
            </p:nvSpPr>
            <p:spPr bwMode="auto">
              <a:xfrm>
                <a:off x="4524" y="36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9" name="Line 79"/>
              <p:cNvSpPr>
                <a:spLocks noChangeShapeType="1"/>
              </p:cNvSpPr>
              <p:nvPr/>
            </p:nvSpPr>
            <p:spPr bwMode="auto">
              <a:xfrm>
                <a:off x="4978" y="2954"/>
                <a:ext cx="0" cy="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20" name="Line 80"/>
              <p:cNvSpPr>
                <a:spLocks noChangeShapeType="1"/>
              </p:cNvSpPr>
              <p:nvPr/>
            </p:nvSpPr>
            <p:spPr bwMode="auto">
              <a:xfrm>
                <a:off x="5205" y="2954"/>
                <a:ext cx="0" cy="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21" name="AutoShape 81"/>
              <p:cNvSpPr>
                <a:spLocks/>
              </p:cNvSpPr>
              <p:nvPr/>
            </p:nvSpPr>
            <p:spPr bwMode="auto">
              <a:xfrm rot="16200000">
                <a:off x="4949" y="2643"/>
                <a:ext cx="283" cy="226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522" name="Freeform 82"/>
              <p:cNvSpPr>
                <a:spLocks/>
              </p:cNvSpPr>
              <p:nvPr/>
            </p:nvSpPr>
            <p:spPr bwMode="auto">
              <a:xfrm>
                <a:off x="4865" y="3011"/>
                <a:ext cx="510" cy="435"/>
              </a:xfrm>
              <a:custGeom>
                <a:avLst/>
                <a:gdLst/>
                <a:ahLst/>
                <a:cxnLst>
                  <a:cxn ang="0">
                    <a:pos x="0" y="416"/>
                  </a:cxn>
                  <a:cxn ang="0">
                    <a:pos x="178" y="407"/>
                  </a:cxn>
                  <a:cxn ang="0">
                    <a:pos x="226" y="246"/>
                  </a:cxn>
                  <a:cxn ang="0">
                    <a:pos x="283" y="132"/>
                  </a:cxn>
                  <a:cxn ang="0">
                    <a:pos x="340" y="19"/>
                  </a:cxn>
                  <a:cxn ang="0">
                    <a:pos x="510" y="19"/>
                  </a:cxn>
                </a:cxnLst>
                <a:rect l="0" t="0" r="r" b="b"/>
                <a:pathLst>
                  <a:path w="510" h="435">
                    <a:moveTo>
                      <a:pt x="0" y="416"/>
                    </a:moveTo>
                    <a:cubicBezTo>
                      <a:pt x="30" y="415"/>
                      <a:pt x="140" y="435"/>
                      <a:pt x="178" y="407"/>
                    </a:cubicBezTo>
                    <a:cubicBezTo>
                      <a:pt x="216" y="379"/>
                      <a:pt x="208" y="292"/>
                      <a:pt x="226" y="246"/>
                    </a:cubicBezTo>
                    <a:cubicBezTo>
                      <a:pt x="244" y="200"/>
                      <a:pt x="264" y="170"/>
                      <a:pt x="283" y="132"/>
                    </a:cubicBezTo>
                    <a:cubicBezTo>
                      <a:pt x="302" y="94"/>
                      <a:pt x="302" y="38"/>
                      <a:pt x="340" y="19"/>
                    </a:cubicBezTo>
                    <a:cubicBezTo>
                      <a:pt x="378" y="0"/>
                      <a:pt x="491" y="19"/>
                      <a:pt x="510" y="19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23" name="Text Box 83"/>
              <p:cNvSpPr txBox="1">
                <a:spLocks noChangeArrowheads="1"/>
              </p:cNvSpPr>
              <p:nvPr/>
            </p:nvSpPr>
            <p:spPr bwMode="auto">
              <a:xfrm>
                <a:off x="5035" y="3748"/>
                <a:ext cx="172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317524" name="Rectangle 84"/>
            <p:cNvSpPr>
              <a:spLocks noChangeArrowheads="1"/>
            </p:cNvSpPr>
            <p:nvPr/>
          </p:nvSpPr>
          <p:spPr bwMode="auto">
            <a:xfrm>
              <a:off x="4638" y="3521"/>
              <a:ext cx="34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317527" name="Picture 87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87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842010" y="946150"/>
            <a:ext cx="883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pyrrole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10275" name="Object 3"/>
          <p:cNvGraphicFramePr>
            <a:graphicFrameLocks noChangeAspect="1"/>
          </p:cNvGraphicFramePr>
          <p:nvPr/>
        </p:nvGraphicFramePr>
        <p:xfrm>
          <a:off x="1814513" y="769938"/>
          <a:ext cx="658812" cy="760412"/>
        </p:xfrm>
        <a:graphic>
          <a:graphicData uri="http://schemas.openxmlformats.org/presentationml/2006/ole">
            <p:oleObj spid="_x0000_s310275" name="CS ChemDraw Drawing" r:id="rId4" imgW="5486400" imgH="6350000" progId="ChemDraw.Document.6.0">
              <p:embed/>
            </p:oleObj>
          </a:graphicData>
        </a:graphic>
      </p:graphicFrame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8529638" y="1055688"/>
            <a:ext cx="614362" cy="277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10280" name="Picture 8" descr="Pyrol1"/>
          <p:cNvPicPr>
            <a:picLocks noChangeAspect="1" noChangeArrowheads="1"/>
          </p:cNvPicPr>
          <p:nvPr/>
        </p:nvPicPr>
        <p:blipFill>
          <a:blip r:embed="rId5">
            <a:lum bright="-84000" contrast="96000"/>
          </a:blip>
          <a:srcRect/>
          <a:stretch>
            <a:fillRect/>
          </a:stretch>
        </p:blipFill>
        <p:spPr bwMode="auto">
          <a:xfrm>
            <a:off x="4168775" y="0"/>
            <a:ext cx="4975225" cy="1809750"/>
          </a:xfrm>
          <a:prstGeom prst="rect">
            <a:avLst/>
          </a:prstGeom>
          <a:noFill/>
        </p:spPr>
      </p:pic>
      <p:pic>
        <p:nvPicPr>
          <p:cNvPr id="310282" name="Picture 10" descr="Pyrol3"/>
          <p:cNvPicPr>
            <a:picLocks noChangeAspect="1" noChangeArrowheads="1"/>
          </p:cNvPicPr>
          <p:nvPr/>
        </p:nvPicPr>
        <p:blipFill>
          <a:blip r:embed="rId6">
            <a:lum bright="-78000" contrast="90000"/>
          </a:blip>
          <a:srcRect/>
          <a:stretch>
            <a:fillRect/>
          </a:stretch>
        </p:blipFill>
        <p:spPr bwMode="auto">
          <a:xfrm>
            <a:off x="4559300" y="530225"/>
            <a:ext cx="4584700" cy="1962150"/>
          </a:xfrm>
          <a:prstGeom prst="rect">
            <a:avLst/>
          </a:prstGeom>
          <a:noFill/>
        </p:spPr>
      </p:pic>
      <p:pic>
        <p:nvPicPr>
          <p:cNvPr id="310284" name="Picture 12" descr="TEST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475" y="7181850"/>
            <a:ext cx="4826000" cy="1562100"/>
          </a:xfrm>
          <a:prstGeom prst="rect">
            <a:avLst/>
          </a:prstGeom>
          <a:noFill/>
        </p:spPr>
      </p:pic>
      <p:sp>
        <p:nvSpPr>
          <p:cNvPr id="310293" name="Rectangle 2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AA´BB´   System (Examples</a:t>
            </a:r>
            <a:r>
              <a:rPr lang="de-DE" dirty="0" smtClean="0"/>
              <a:t>)</a:t>
            </a:r>
            <a:endParaRPr lang="de-DE" b="0" dirty="0">
              <a:solidFill>
                <a:srgbClr val="66FFFF"/>
              </a:solidFill>
            </a:endParaRPr>
          </a:p>
        </p:txBody>
      </p:sp>
      <p:pic>
        <p:nvPicPr>
          <p:cNvPr id="310281" name="Picture 9" descr="Pyrol2"/>
          <p:cNvPicPr>
            <a:picLocks noChangeAspect="1" noChangeArrowheads="1"/>
          </p:cNvPicPr>
          <p:nvPr/>
        </p:nvPicPr>
        <p:blipFill>
          <a:blip r:embed="rId8">
            <a:lum bright="-84000" contrast="100000"/>
          </a:blip>
          <a:srcRect/>
          <a:stretch>
            <a:fillRect/>
          </a:stretch>
        </p:blipFill>
        <p:spPr bwMode="auto">
          <a:xfrm>
            <a:off x="4325938" y="393700"/>
            <a:ext cx="4818062" cy="1835150"/>
          </a:xfrm>
          <a:prstGeom prst="rect">
            <a:avLst/>
          </a:prstGeom>
          <a:noFill/>
        </p:spPr>
      </p:pic>
      <p:pic>
        <p:nvPicPr>
          <p:cNvPr id="310292" name="Picture 20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139825" y="1101725"/>
            <a:ext cx="6176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FF3300"/>
                </a:solidFill>
              </a:rPr>
              <a:t>e</a:t>
            </a:r>
            <a:r>
              <a:rPr lang="en-GB" sz="1400" b="1" dirty="0" smtClean="0">
                <a:solidFill>
                  <a:srgbClr val="FF3300"/>
                </a:solidFill>
              </a:rPr>
              <a:t>lectric  quadruple moment     for   spin quantum number I  &gt; ½ </a:t>
            </a:r>
            <a:endParaRPr lang="en-GB" sz="1400" b="1" dirty="0">
              <a:solidFill>
                <a:srgbClr val="FF3300"/>
              </a:solidFill>
            </a:endParaRPr>
          </a:p>
        </p:txBody>
      </p:sp>
      <p:sp>
        <p:nvSpPr>
          <p:cNvPr id="64516" name="Line 7"/>
          <p:cNvSpPr>
            <a:spLocks noChangeShapeType="1"/>
          </p:cNvSpPr>
          <p:nvPr/>
        </p:nvSpPr>
        <p:spPr bwMode="auto">
          <a:xfrm flipV="1">
            <a:off x="242888" y="771525"/>
            <a:ext cx="0" cy="4500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301625" y="1000125"/>
            <a:ext cx="39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/>
              <a:t>B</a:t>
            </a:r>
            <a:r>
              <a:rPr lang="de-DE" sz="1400" b="1" baseline="-25000" dirty="0"/>
              <a:t>0</a:t>
            </a:r>
            <a:endParaRPr lang="de-DE" sz="1400" b="1" dirty="0"/>
          </a:p>
        </p:txBody>
      </p:sp>
      <p:sp>
        <p:nvSpPr>
          <p:cNvPr id="64518" name="Text Box 9"/>
          <p:cNvSpPr txBox="1">
            <a:spLocks noChangeArrowheads="1"/>
          </p:cNvSpPr>
          <p:nvPr/>
        </p:nvSpPr>
        <p:spPr bwMode="auto">
          <a:xfrm>
            <a:off x="320675" y="5930900"/>
            <a:ext cx="6223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/>
              <a:t>angle enclosed</a:t>
            </a:r>
            <a:r>
              <a:rPr lang="en-GB" sz="1400" b="1" dirty="0" smtClean="0"/>
              <a:t>     between molecular axis </a:t>
            </a:r>
            <a:r>
              <a:rPr lang="en-GB" sz="1400" dirty="0" smtClean="0"/>
              <a:t> a</a:t>
            </a:r>
            <a:r>
              <a:rPr lang="en-GB" sz="1400" b="1" dirty="0" smtClean="0"/>
              <a:t>nd  external field </a:t>
            </a:r>
            <a:endParaRPr lang="en-GB" sz="1400" b="1" dirty="0"/>
          </a:p>
        </p:txBody>
      </p:sp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385476" y="6230460"/>
            <a:ext cx="462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/>
              <a:t>( 1  </a:t>
            </a:r>
            <a:r>
              <a:rPr lang="de-DE" sz="1400" b="1" dirty="0">
                <a:latin typeface="Symbol" pitchFamily="18" charset="2"/>
              </a:rPr>
              <a:t>-  </a:t>
            </a:r>
            <a:r>
              <a:rPr lang="de-DE" sz="1400" b="1" dirty="0"/>
              <a:t>3 cos </a:t>
            </a:r>
            <a:r>
              <a:rPr lang="de-DE" sz="1400" b="1" baseline="30000" dirty="0"/>
              <a:t>2 </a:t>
            </a:r>
            <a:r>
              <a:rPr lang="de-DE" b="1" dirty="0">
                <a:latin typeface="Symbol" pitchFamily="18" charset="2"/>
              </a:rPr>
              <a:t>q </a:t>
            </a:r>
            <a:r>
              <a:rPr lang="de-DE" sz="1400" b="1" dirty="0"/>
              <a:t>)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489075" y="2605088"/>
            <a:ext cx="1347788" cy="1762125"/>
            <a:chOff x="3751" y="1633"/>
            <a:chExt cx="849" cy="1110"/>
          </a:xfrm>
        </p:grpSpPr>
        <p:sp>
          <p:nvSpPr>
            <p:cNvPr id="64554" name="Oval 64"/>
            <p:cNvSpPr>
              <a:spLocks noChangeArrowheads="1"/>
            </p:cNvSpPr>
            <p:nvPr/>
          </p:nvSpPr>
          <p:spPr bwMode="auto">
            <a:xfrm rot="10800000">
              <a:off x="3751" y="1985"/>
              <a:ext cx="849" cy="3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4555" name="Line 65"/>
            <p:cNvSpPr>
              <a:spLocks noChangeShapeType="1"/>
            </p:cNvSpPr>
            <p:nvPr/>
          </p:nvSpPr>
          <p:spPr bwMode="auto">
            <a:xfrm rot="10800000" flipH="1" flipV="1">
              <a:off x="4174" y="1633"/>
              <a:ext cx="10" cy="11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951" y="2079"/>
              <a:ext cx="486" cy="198"/>
              <a:chOff x="4176" y="2322"/>
              <a:chExt cx="486" cy="198"/>
            </a:xfrm>
          </p:grpSpPr>
          <p:sp>
            <p:nvSpPr>
              <p:cNvPr id="64557" name="Line 67"/>
              <p:cNvSpPr>
                <a:spLocks noChangeShapeType="1"/>
              </p:cNvSpPr>
              <p:nvPr/>
            </p:nvSpPr>
            <p:spPr bwMode="auto">
              <a:xfrm flipV="1">
                <a:off x="4176" y="2421"/>
                <a:ext cx="486" cy="9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4558" name="Line 68"/>
              <p:cNvSpPr>
                <a:spLocks noChangeShapeType="1"/>
              </p:cNvSpPr>
              <p:nvPr/>
            </p:nvSpPr>
            <p:spPr bwMode="auto">
              <a:xfrm flipV="1">
                <a:off x="4401" y="2322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90488" y="1455738"/>
            <a:ext cx="4371975" cy="4157662"/>
            <a:chOff x="2870" y="909"/>
            <a:chExt cx="2754" cy="2619"/>
          </a:xfrm>
        </p:grpSpPr>
        <p:grpSp>
          <p:nvGrpSpPr>
            <p:cNvPr id="5" name="Group 70"/>
            <p:cNvGrpSpPr>
              <a:grpSpLocks/>
            </p:cNvGrpSpPr>
            <p:nvPr/>
          </p:nvGrpSpPr>
          <p:grpSpPr bwMode="auto">
            <a:xfrm rot="1679565">
              <a:off x="2870" y="909"/>
              <a:ext cx="2754" cy="2619"/>
              <a:chOff x="2394" y="1701"/>
              <a:chExt cx="2754" cy="2619"/>
            </a:xfrm>
          </p:grpSpPr>
          <p:sp>
            <p:nvSpPr>
              <p:cNvPr id="64549" name="Oval 71"/>
              <p:cNvSpPr>
                <a:spLocks noChangeArrowheads="1"/>
              </p:cNvSpPr>
              <p:nvPr/>
            </p:nvSpPr>
            <p:spPr bwMode="auto">
              <a:xfrm>
                <a:off x="2394" y="1701"/>
                <a:ext cx="2754" cy="2619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4550" name="Oval 72"/>
              <p:cNvSpPr>
                <a:spLocks noChangeArrowheads="1"/>
              </p:cNvSpPr>
              <p:nvPr/>
            </p:nvSpPr>
            <p:spPr bwMode="auto">
              <a:xfrm>
                <a:off x="4859" y="2943"/>
                <a:ext cx="288" cy="27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5609" name="Oval 73"/>
              <p:cNvSpPr>
                <a:spLocks noChangeArrowheads="1"/>
              </p:cNvSpPr>
              <p:nvPr/>
            </p:nvSpPr>
            <p:spPr bwMode="auto">
              <a:xfrm>
                <a:off x="3771" y="2754"/>
                <a:ext cx="1062" cy="64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92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2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64552" name="Oval 74"/>
              <p:cNvSpPr>
                <a:spLocks noChangeArrowheads="1"/>
              </p:cNvSpPr>
              <p:nvPr/>
            </p:nvSpPr>
            <p:spPr bwMode="auto">
              <a:xfrm>
                <a:off x="4248" y="2907"/>
                <a:ext cx="63" cy="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4553" name="Oval 75"/>
              <p:cNvSpPr>
                <a:spLocks noChangeArrowheads="1"/>
              </p:cNvSpPr>
              <p:nvPr/>
            </p:nvSpPr>
            <p:spPr bwMode="auto">
              <a:xfrm>
                <a:off x="4122" y="3213"/>
                <a:ext cx="63" cy="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64547" name="Line 76"/>
            <p:cNvSpPr>
              <a:spLocks noChangeShapeType="1"/>
            </p:cNvSpPr>
            <p:nvPr/>
          </p:nvSpPr>
          <p:spPr bwMode="auto">
            <a:xfrm flipH="1" flipV="1">
              <a:off x="4455" y="2223"/>
              <a:ext cx="270" cy="15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4548" name="Line 77"/>
            <p:cNvSpPr>
              <a:spLocks noChangeShapeType="1"/>
            </p:cNvSpPr>
            <p:nvPr/>
          </p:nvSpPr>
          <p:spPr bwMode="auto">
            <a:xfrm flipH="1" flipV="1">
              <a:off x="4329" y="2286"/>
              <a:ext cx="126" cy="2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4522" name="Text Box 79"/>
          <p:cNvSpPr txBox="1">
            <a:spLocks noChangeArrowheads="1"/>
          </p:cNvSpPr>
          <p:nvPr/>
        </p:nvSpPr>
        <p:spPr bwMode="auto">
          <a:xfrm>
            <a:off x="1114425" y="704850"/>
            <a:ext cx="4283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m</a:t>
            </a:r>
            <a:r>
              <a:rPr lang="en-GB" sz="1400" b="1" dirty="0" smtClean="0">
                <a:solidFill>
                  <a:schemeClr val="accent2"/>
                </a:solidFill>
              </a:rPr>
              <a:t>agnetic moment || </a:t>
            </a:r>
            <a:r>
              <a:rPr lang="en-GB" sz="1400" dirty="0" smtClean="0">
                <a:solidFill>
                  <a:schemeClr val="accent2"/>
                </a:solidFill>
              </a:rPr>
              <a:t>nuclear angular momentum 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64523" name="Text Box 81"/>
          <p:cNvSpPr txBox="1">
            <a:spLocks noChangeArrowheads="1"/>
          </p:cNvSpPr>
          <p:nvPr/>
        </p:nvSpPr>
        <p:spPr bwMode="auto">
          <a:xfrm>
            <a:off x="3763963" y="3533775"/>
            <a:ext cx="377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 smtClean="0"/>
              <a:t>e</a:t>
            </a:r>
            <a:r>
              <a:rPr lang="en-GB" sz="1400" b="1" dirty="0" smtClean="0"/>
              <a:t>lectron</a:t>
            </a:r>
            <a:endParaRPr lang="de-DE" sz="1400" b="1" dirty="0"/>
          </a:p>
        </p:txBody>
      </p:sp>
      <p:sp>
        <p:nvSpPr>
          <p:cNvPr id="65620" name="Text Box 84"/>
          <p:cNvSpPr txBox="1">
            <a:spLocks noChangeArrowheads="1"/>
          </p:cNvSpPr>
          <p:nvPr/>
        </p:nvSpPr>
        <p:spPr bwMode="auto">
          <a:xfrm>
            <a:off x="279400" y="5400675"/>
            <a:ext cx="462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FF3300"/>
                </a:solidFill>
              </a:rPr>
              <a:t>T</a:t>
            </a:r>
            <a:r>
              <a:rPr lang="de-DE" b="1" baseline="-25000" dirty="0">
                <a:solidFill>
                  <a:srgbClr val="FF3300"/>
                </a:solidFill>
              </a:rPr>
              <a:t>1</a:t>
            </a:r>
            <a:r>
              <a:rPr lang="en-GB" b="1" dirty="0" smtClean="0">
                <a:solidFill>
                  <a:srgbClr val="FF3300"/>
                </a:solidFill>
              </a:rPr>
              <a:t>relaxation</a:t>
            </a:r>
            <a:endParaRPr lang="en-GB" b="1" dirty="0">
              <a:solidFill>
                <a:srgbClr val="FF3300"/>
              </a:solidFill>
            </a:endParaRPr>
          </a:p>
        </p:txBody>
      </p:sp>
      <p:grpSp>
        <p:nvGrpSpPr>
          <p:cNvPr id="6" name="Group 85"/>
          <p:cNvGrpSpPr>
            <a:grpSpLocks/>
          </p:cNvGrpSpPr>
          <p:nvPr/>
        </p:nvGrpSpPr>
        <p:grpSpPr bwMode="auto">
          <a:xfrm rot="5400000">
            <a:off x="6185694" y="2658269"/>
            <a:ext cx="1347787" cy="1762125"/>
            <a:chOff x="3751" y="1633"/>
            <a:chExt cx="849" cy="1110"/>
          </a:xfrm>
        </p:grpSpPr>
        <p:sp>
          <p:nvSpPr>
            <p:cNvPr id="64541" name="Oval 86"/>
            <p:cNvSpPr>
              <a:spLocks noChangeArrowheads="1"/>
            </p:cNvSpPr>
            <p:nvPr/>
          </p:nvSpPr>
          <p:spPr bwMode="auto">
            <a:xfrm rot="10800000">
              <a:off x="3751" y="1985"/>
              <a:ext cx="849" cy="3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4542" name="Line 87"/>
            <p:cNvSpPr>
              <a:spLocks noChangeShapeType="1"/>
            </p:cNvSpPr>
            <p:nvPr/>
          </p:nvSpPr>
          <p:spPr bwMode="auto">
            <a:xfrm rot="10800000" flipH="1" flipV="1">
              <a:off x="4174" y="1633"/>
              <a:ext cx="10" cy="11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951" y="2079"/>
              <a:ext cx="486" cy="198"/>
              <a:chOff x="4176" y="2322"/>
              <a:chExt cx="486" cy="198"/>
            </a:xfrm>
          </p:grpSpPr>
          <p:sp>
            <p:nvSpPr>
              <p:cNvPr id="64544" name="Line 89"/>
              <p:cNvSpPr>
                <a:spLocks noChangeShapeType="1"/>
              </p:cNvSpPr>
              <p:nvPr/>
            </p:nvSpPr>
            <p:spPr bwMode="auto">
              <a:xfrm flipV="1">
                <a:off x="4176" y="2421"/>
                <a:ext cx="486" cy="9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4545" name="Line 90"/>
              <p:cNvSpPr>
                <a:spLocks noChangeShapeType="1"/>
              </p:cNvSpPr>
              <p:nvPr/>
            </p:nvSpPr>
            <p:spPr bwMode="auto">
              <a:xfrm flipV="1">
                <a:off x="4401" y="2322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8" name="Group 91"/>
          <p:cNvGrpSpPr>
            <a:grpSpLocks/>
          </p:cNvGrpSpPr>
          <p:nvPr/>
        </p:nvGrpSpPr>
        <p:grpSpPr bwMode="auto">
          <a:xfrm rot="5400000">
            <a:off x="4785519" y="1510506"/>
            <a:ext cx="4371975" cy="4157663"/>
            <a:chOff x="2870" y="909"/>
            <a:chExt cx="2754" cy="2619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 rot="1679565">
              <a:off x="2870" y="909"/>
              <a:ext cx="2754" cy="2619"/>
              <a:chOff x="2394" y="1701"/>
              <a:chExt cx="2754" cy="2619"/>
            </a:xfrm>
          </p:grpSpPr>
          <p:sp>
            <p:nvSpPr>
              <p:cNvPr id="64536" name="Oval 93"/>
              <p:cNvSpPr>
                <a:spLocks noChangeArrowheads="1"/>
              </p:cNvSpPr>
              <p:nvPr/>
            </p:nvSpPr>
            <p:spPr bwMode="auto">
              <a:xfrm>
                <a:off x="2394" y="1701"/>
                <a:ext cx="2754" cy="2619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4537" name="Oval 94"/>
              <p:cNvSpPr>
                <a:spLocks noChangeArrowheads="1"/>
              </p:cNvSpPr>
              <p:nvPr/>
            </p:nvSpPr>
            <p:spPr bwMode="auto">
              <a:xfrm>
                <a:off x="4859" y="2943"/>
                <a:ext cx="288" cy="27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5631" name="Oval 95"/>
              <p:cNvSpPr>
                <a:spLocks noChangeArrowheads="1"/>
              </p:cNvSpPr>
              <p:nvPr/>
            </p:nvSpPr>
            <p:spPr bwMode="auto">
              <a:xfrm>
                <a:off x="3771" y="2754"/>
                <a:ext cx="1062" cy="64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92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2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64539" name="Oval 96"/>
              <p:cNvSpPr>
                <a:spLocks noChangeArrowheads="1"/>
              </p:cNvSpPr>
              <p:nvPr/>
            </p:nvSpPr>
            <p:spPr bwMode="auto">
              <a:xfrm>
                <a:off x="4248" y="2907"/>
                <a:ext cx="63" cy="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4540" name="Oval 97"/>
              <p:cNvSpPr>
                <a:spLocks noChangeArrowheads="1"/>
              </p:cNvSpPr>
              <p:nvPr/>
            </p:nvSpPr>
            <p:spPr bwMode="auto">
              <a:xfrm>
                <a:off x="4122" y="3213"/>
                <a:ext cx="63" cy="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64534" name="Line 98"/>
            <p:cNvSpPr>
              <a:spLocks noChangeShapeType="1"/>
            </p:cNvSpPr>
            <p:nvPr/>
          </p:nvSpPr>
          <p:spPr bwMode="auto">
            <a:xfrm flipH="1" flipV="1">
              <a:off x="4455" y="2223"/>
              <a:ext cx="270" cy="15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4535" name="Line 99"/>
            <p:cNvSpPr>
              <a:spLocks noChangeShapeType="1"/>
            </p:cNvSpPr>
            <p:nvPr/>
          </p:nvSpPr>
          <p:spPr bwMode="auto">
            <a:xfrm flipH="1" flipV="1">
              <a:off x="4329" y="2286"/>
              <a:ext cx="126" cy="2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5636" name="Text Box 100"/>
          <p:cNvSpPr txBox="1">
            <a:spLocks noChangeArrowheads="1"/>
          </p:cNvSpPr>
          <p:nvPr/>
        </p:nvSpPr>
        <p:spPr bwMode="auto">
          <a:xfrm>
            <a:off x="4824413" y="5387975"/>
            <a:ext cx="462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FF3300"/>
                </a:solidFill>
              </a:rPr>
              <a:t>T</a:t>
            </a:r>
            <a:r>
              <a:rPr lang="de-DE" b="1" baseline="-25000" dirty="0">
                <a:solidFill>
                  <a:srgbClr val="FF3300"/>
                </a:solidFill>
              </a:rPr>
              <a:t>2</a:t>
            </a:r>
            <a:r>
              <a:rPr lang="en-GB" dirty="0" smtClean="0">
                <a:solidFill>
                  <a:srgbClr val="FF3300"/>
                </a:solidFill>
              </a:rPr>
              <a:t>r</a:t>
            </a:r>
            <a:r>
              <a:rPr lang="en-GB" b="1" dirty="0" smtClean="0">
                <a:solidFill>
                  <a:srgbClr val="FF3300"/>
                </a:solidFill>
              </a:rPr>
              <a:t>elaxation</a:t>
            </a:r>
            <a:endParaRPr lang="en-GB" b="1" dirty="0">
              <a:solidFill>
                <a:srgbClr val="FF3300"/>
              </a:solidFill>
            </a:endParaRPr>
          </a:p>
        </p:txBody>
      </p: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8010548" y="3560763"/>
            <a:ext cx="1019178" cy="979487"/>
            <a:chOff x="5046" y="2243"/>
            <a:chExt cx="642" cy="617"/>
          </a:xfrm>
        </p:grpSpPr>
        <p:sp>
          <p:nvSpPr>
            <p:cNvPr id="64531" name="Arc 101"/>
            <p:cNvSpPr>
              <a:spLocks/>
            </p:cNvSpPr>
            <p:nvPr/>
          </p:nvSpPr>
          <p:spPr bwMode="auto">
            <a:xfrm rot="11228922" flipH="1">
              <a:off x="5046" y="2243"/>
              <a:ext cx="370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4532" name="Text Box 102"/>
            <p:cNvSpPr txBox="1">
              <a:spLocks noChangeArrowheads="1"/>
            </p:cNvSpPr>
            <p:nvPr/>
          </p:nvSpPr>
          <p:spPr bwMode="auto">
            <a:xfrm>
              <a:off x="5120" y="2666"/>
              <a:ext cx="5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 dirty="0" err="1" smtClean="0"/>
                <a:t>x,y</a:t>
              </a:r>
              <a:r>
                <a:rPr lang="en-GB" sz="1400" b="1" dirty="0" smtClean="0"/>
                <a:t>- plain</a:t>
              </a:r>
              <a:endParaRPr lang="en-GB" sz="1400" b="1" dirty="0"/>
            </a:p>
          </p:txBody>
        </p:sp>
      </p:grpSp>
      <p:pic>
        <p:nvPicPr>
          <p:cNvPr id="64529" name="Picture 105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0" name="Rectangle 106"/>
          <p:cNvSpPr>
            <a:spLocks noChangeArrowheads="1"/>
          </p:cNvSpPr>
          <p:nvPr/>
        </p:nvSpPr>
        <p:spPr bwMode="auto">
          <a:xfrm>
            <a:off x="0" y="0"/>
            <a:ext cx="675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Electric</a:t>
            </a:r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  Quadrupol </a:t>
            </a:r>
            <a:r>
              <a:rPr lang="de-DE" dirty="0" smtClean="0">
                <a:latin typeface="Arial" charset="0"/>
              </a:rPr>
              <a:t>M</a:t>
            </a:r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oment  </a:t>
            </a:r>
            <a:r>
              <a:rPr lang="de-DE" baseline="30000" dirty="0" smtClean="0">
                <a:latin typeface="Arial" charset="0"/>
              </a:rPr>
              <a:t>11</a:t>
            </a:r>
            <a:r>
              <a:rPr lang="de-DE" dirty="0" smtClean="0">
                <a:latin typeface="Arial" charset="0"/>
              </a:rPr>
              <a:t>B , </a:t>
            </a:r>
            <a:r>
              <a:rPr lang="de-DE" sz="2400" b="1" baseline="30000" dirty="0" smtClean="0">
                <a:solidFill>
                  <a:srgbClr val="336699"/>
                </a:solidFill>
                <a:latin typeface="Arial" charset="0"/>
              </a:rPr>
              <a:t>14</a:t>
            </a:r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N…</a:t>
            </a:r>
            <a:endParaRPr lang="de-DE" sz="2400" b="1" dirty="0">
              <a:solidFill>
                <a:srgbClr val="3366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7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 rot="5400000">
            <a:off x="2564321" y="889143"/>
            <a:ext cx="1439863" cy="1466850"/>
            <a:chOff x="610" y="768"/>
            <a:chExt cx="907" cy="924"/>
          </a:xfrm>
        </p:grpSpPr>
        <p:sp>
          <p:nvSpPr>
            <p:cNvPr id="65577" name="Oval 37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8" name="Line 38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1656948" y="3101441"/>
            <a:ext cx="12700" cy="755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42573" y="3095091"/>
            <a:ext cx="1439863" cy="1466850"/>
            <a:chOff x="610" y="768"/>
            <a:chExt cx="907" cy="924"/>
          </a:xfrm>
        </p:grpSpPr>
        <p:sp>
          <p:nvSpPr>
            <p:cNvPr id="65575" name="Oval 5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6" name="Line 6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4560486" y="3606266"/>
            <a:ext cx="3962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7410048" y="2677579"/>
            <a:ext cx="146050" cy="928687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5914623" y="2677579"/>
            <a:ext cx="146050" cy="9286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10800000">
            <a:off x="923523" y="3152241"/>
            <a:ext cx="1439863" cy="1466850"/>
            <a:chOff x="610" y="768"/>
            <a:chExt cx="907" cy="924"/>
          </a:xfrm>
        </p:grpSpPr>
        <p:sp>
          <p:nvSpPr>
            <p:cNvPr id="65573" name="Oval 12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4" name="Line 13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5546" name="Line 24"/>
          <p:cNvSpPr>
            <a:spLocks noChangeShapeType="1"/>
          </p:cNvSpPr>
          <p:nvPr/>
        </p:nvSpPr>
        <p:spPr bwMode="auto">
          <a:xfrm flipV="1">
            <a:off x="1741203" y="923274"/>
            <a:ext cx="12700" cy="755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026828" y="916924"/>
            <a:ext cx="1439863" cy="1466850"/>
            <a:chOff x="610" y="768"/>
            <a:chExt cx="907" cy="924"/>
          </a:xfrm>
        </p:grpSpPr>
        <p:sp>
          <p:nvSpPr>
            <p:cNvPr id="65571" name="Oval 26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2" name="Line 27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5548" name="Line 28"/>
          <p:cNvSpPr>
            <a:spLocks noChangeShapeType="1"/>
          </p:cNvSpPr>
          <p:nvPr/>
        </p:nvSpPr>
        <p:spPr bwMode="auto">
          <a:xfrm flipV="1">
            <a:off x="4617753" y="2104374"/>
            <a:ext cx="3962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93" name="AutoShape 29"/>
          <p:cNvSpPr>
            <a:spLocks noChangeArrowheads="1"/>
          </p:cNvSpPr>
          <p:nvPr/>
        </p:nvSpPr>
        <p:spPr bwMode="auto">
          <a:xfrm>
            <a:off x="6765641" y="1188386"/>
            <a:ext cx="146050" cy="928688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494" name="AutoShape 30"/>
          <p:cNvSpPr>
            <a:spLocks noChangeArrowheads="1"/>
          </p:cNvSpPr>
          <p:nvPr/>
        </p:nvSpPr>
        <p:spPr bwMode="auto">
          <a:xfrm>
            <a:off x="6764053" y="1177274"/>
            <a:ext cx="146050" cy="9286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 rot="10800000">
            <a:off x="1007778" y="974074"/>
            <a:ext cx="1439863" cy="1466850"/>
            <a:chOff x="610" y="768"/>
            <a:chExt cx="907" cy="924"/>
          </a:xfrm>
        </p:grpSpPr>
        <p:sp>
          <p:nvSpPr>
            <p:cNvPr id="65569" name="Oval 32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0" name="Line 33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5400000">
            <a:off x="2559560" y="893905"/>
            <a:ext cx="1439862" cy="1466850"/>
            <a:chOff x="610" y="768"/>
            <a:chExt cx="907" cy="924"/>
          </a:xfrm>
        </p:grpSpPr>
        <p:sp>
          <p:nvSpPr>
            <p:cNvPr id="65567" name="Oval 40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68" name="Line 41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508" name="Line 44"/>
          <p:cNvSpPr>
            <a:spLocks noChangeShapeType="1"/>
          </p:cNvSpPr>
          <p:nvPr/>
        </p:nvSpPr>
        <p:spPr bwMode="auto">
          <a:xfrm rot="5400000" flipV="1">
            <a:off x="3457173" y="3225266"/>
            <a:ext cx="12700" cy="7556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 rot="5400000" flipV="1">
            <a:off x="3457173" y="3277654"/>
            <a:ext cx="12700" cy="755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5555" name="Text Box 46"/>
          <p:cNvSpPr txBox="1">
            <a:spLocks noChangeArrowheads="1"/>
          </p:cNvSpPr>
          <p:nvPr/>
        </p:nvSpPr>
        <p:spPr bwMode="auto">
          <a:xfrm>
            <a:off x="3439828" y="496938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baseline="30000" dirty="0"/>
              <a:t>1</a:t>
            </a:r>
            <a:r>
              <a:rPr lang="en-GB" sz="1400" b="1" dirty="0"/>
              <a:t>H</a:t>
            </a:r>
          </a:p>
        </p:txBody>
      </p:sp>
      <p:sp>
        <p:nvSpPr>
          <p:cNvPr id="65556" name="Text Box 47"/>
          <p:cNvSpPr txBox="1">
            <a:spLocks noChangeArrowheads="1"/>
          </p:cNvSpPr>
          <p:nvPr/>
        </p:nvSpPr>
        <p:spPr bwMode="auto">
          <a:xfrm>
            <a:off x="6106728" y="516188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baseline="30000" dirty="0"/>
              <a:t>1</a:t>
            </a:r>
            <a:r>
              <a:rPr lang="en-GB" sz="1400" b="1" dirty="0"/>
              <a:t>H</a:t>
            </a:r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1010836" y="2580741"/>
            <a:ext cx="225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aseline="30000" dirty="0" smtClean="0"/>
              <a:t>14</a:t>
            </a:r>
            <a:r>
              <a:rPr lang="en-GB" sz="1400" dirty="0" smtClean="0"/>
              <a:t>N</a:t>
            </a:r>
            <a:r>
              <a:rPr lang="en-GB" sz="1400" b="1" dirty="0" smtClean="0"/>
              <a:t>  (</a:t>
            </a:r>
            <a:r>
              <a:rPr lang="en-GB" sz="1400" baseline="30000" dirty="0" smtClean="0"/>
              <a:t>11</a:t>
            </a:r>
            <a:r>
              <a:rPr lang="en-GB" sz="1400" dirty="0" smtClean="0"/>
              <a:t>B</a:t>
            </a:r>
            <a:r>
              <a:rPr lang="en-US" sz="1400" b="1" dirty="0" smtClean="0"/>
              <a:t>) relaxation</a:t>
            </a:r>
            <a:endParaRPr lang="en-US" sz="1400" b="1" dirty="0"/>
          </a:p>
        </p:txBody>
      </p:sp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3196823" y="2595029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baseline="30000"/>
              <a:t>1</a:t>
            </a:r>
            <a:r>
              <a:rPr lang="en-GB" sz="1400" b="1"/>
              <a:t>H</a:t>
            </a:r>
          </a:p>
        </p:txBody>
      </p:sp>
      <p:sp>
        <p:nvSpPr>
          <p:cNvPr id="62516" name="Freeform 52"/>
          <p:cNvSpPr>
            <a:spLocks/>
          </p:cNvSpPr>
          <p:nvPr/>
        </p:nvSpPr>
        <p:spPr bwMode="auto">
          <a:xfrm>
            <a:off x="5752698" y="2774416"/>
            <a:ext cx="2093913" cy="865188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2" y="883"/>
              </a:cxn>
              <a:cxn ang="0">
                <a:pos x="226" y="741"/>
              </a:cxn>
              <a:cxn ang="0">
                <a:pos x="326" y="482"/>
              </a:cxn>
              <a:cxn ang="0">
                <a:pos x="418" y="198"/>
              </a:cxn>
              <a:cxn ang="0">
                <a:pos x="484" y="65"/>
              </a:cxn>
              <a:cxn ang="0">
                <a:pos x="559" y="15"/>
              </a:cxn>
              <a:cxn ang="0">
                <a:pos x="668" y="32"/>
              </a:cxn>
              <a:cxn ang="0">
                <a:pos x="768" y="207"/>
              </a:cxn>
              <a:cxn ang="0">
                <a:pos x="885" y="482"/>
              </a:cxn>
              <a:cxn ang="0">
                <a:pos x="985" y="724"/>
              </a:cxn>
              <a:cxn ang="0">
                <a:pos x="1085" y="875"/>
              </a:cxn>
              <a:cxn ang="0">
                <a:pos x="1194" y="967"/>
              </a:cxn>
              <a:cxn ang="0">
                <a:pos x="1319" y="1025"/>
              </a:cxn>
              <a:cxn ang="0">
                <a:pos x="0" y="1033"/>
              </a:cxn>
            </a:cxnLst>
            <a:rect l="0" t="0" r="r" b="b"/>
            <a:pathLst>
              <a:path w="1319" h="1046">
                <a:moveTo>
                  <a:pt x="0" y="1033"/>
                </a:moveTo>
                <a:lnTo>
                  <a:pt x="142" y="883"/>
                </a:lnTo>
                <a:cubicBezTo>
                  <a:pt x="180" y="834"/>
                  <a:pt x="195" y="808"/>
                  <a:pt x="226" y="741"/>
                </a:cubicBezTo>
                <a:cubicBezTo>
                  <a:pt x="257" y="674"/>
                  <a:pt x="294" y="572"/>
                  <a:pt x="326" y="482"/>
                </a:cubicBezTo>
                <a:cubicBezTo>
                  <a:pt x="358" y="392"/>
                  <a:pt x="392" y="268"/>
                  <a:pt x="418" y="198"/>
                </a:cubicBezTo>
                <a:cubicBezTo>
                  <a:pt x="444" y="128"/>
                  <a:pt x="460" y="96"/>
                  <a:pt x="484" y="65"/>
                </a:cubicBezTo>
                <a:cubicBezTo>
                  <a:pt x="508" y="34"/>
                  <a:pt x="528" y="20"/>
                  <a:pt x="559" y="15"/>
                </a:cubicBezTo>
                <a:cubicBezTo>
                  <a:pt x="590" y="10"/>
                  <a:pt x="633" y="0"/>
                  <a:pt x="668" y="32"/>
                </a:cubicBezTo>
                <a:cubicBezTo>
                  <a:pt x="703" y="64"/>
                  <a:pt x="732" y="132"/>
                  <a:pt x="768" y="207"/>
                </a:cubicBezTo>
                <a:cubicBezTo>
                  <a:pt x="804" y="282"/>
                  <a:pt x="849" y="396"/>
                  <a:pt x="885" y="482"/>
                </a:cubicBezTo>
                <a:cubicBezTo>
                  <a:pt x="921" y="568"/>
                  <a:pt x="952" y="659"/>
                  <a:pt x="985" y="724"/>
                </a:cubicBezTo>
                <a:cubicBezTo>
                  <a:pt x="1018" y="789"/>
                  <a:pt x="1050" y="834"/>
                  <a:pt x="1085" y="875"/>
                </a:cubicBezTo>
                <a:cubicBezTo>
                  <a:pt x="1120" y="916"/>
                  <a:pt x="1155" y="942"/>
                  <a:pt x="1194" y="967"/>
                </a:cubicBezTo>
                <a:lnTo>
                  <a:pt x="1319" y="1025"/>
                </a:lnTo>
                <a:cubicBezTo>
                  <a:pt x="1120" y="1036"/>
                  <a:pt x="209" y="1046"/>
                  <a:pt x="0" y="1033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38000"/>
                </a:schemeClr>
              </a:gs>
              <a:gs pos="100000">
                <a:schemeClr val="accent1">
                  <a:alpha val="62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696895" y="4670259"/>
            <a:ext cx="2259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aseline="30000" dirty="0" smtClean="0"/>
              <a:t>14</a:t>
            </a:r>
            <a:r>
              <a:rPr lang="en-GB" sz="1400" dirty="0" smtClean="0"/>
              <a:t>N</a:t>
            </a:r>
            <a:r>
              <a:rPr lang="en-GB" sz="1400" b="1" dirty="0" smtClean="0"/>
              <a:t>  (</a:t>
            </a:r>
            <a:r>
              <a:rPr lang="en-GB" sz="1400" baseline="30000" dirty="0" smtClean="0"/>
              <a:t>11</a:t>
            </a:r>
            <a:r>
              <a:rPr lang="en-GB" sz="1400" dirty="0" smtClean="0"/>
              <a:t>B ) </a:t>
            </a:r>
            <a:r>
              <a:rPr lang="en-GB" sz="1400" b="1" dirty="0" smtClean="0"/>
              <a:t>decoupling</a:t>
            </a:r>
            <a:endParaRPr lang="en-GB" sz="1400" b="1" dirty="0"/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6646461" y="2675991"/>
            <a:ext cx="209550" cy="941388"/>
            <a:chOff x="4176" y="3488"/>
            <a:chExt cx="132" cy="593"/>
          </a:xfrm>
        </p:grpSpPr>
        <p:sp>
          <p:nvSpPr>
            <p:cNvPr id="65565" name="AutoShape 54"/>
            <p:cNvSpPr>
              <a:spLocks noChangeArrowheads="1"/>
            </p:cNvSpPr>
            <p:nvPr/>
          </p:nvSpPr>
          <p:spPr bwMode="auto">
            <a:xfrm>
              <a:off x="4216" y="3496"/>
              <a:ext cx="92" cy="585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66" name="AutoShape 55"/>
            <p:cNvSpPr>
              <a:spLocks noChangeArrowheads="1"/>
            </p:cNvSpPr>
            <p:nvPr/>
          </p:nvSpPr>
          <p:spPr bwMode="auto">
            <a:xfrm>
              <a:off x="4176" y="3488"/>
              <a:ext cx="92" cy="5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65563" name="Picture 5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4" name="Rectangle 60"/>
          <p:cNvSpPr>
            <a:spLocks noChangeArrowheads="1"/>
          </p:cNvSpPr>
          <p:nvPr/>
        </p:nvSpPr>
        <p:spPr bwMode="auto">
          <a:xfrm>
            <a:off x="-389106" y="165371"/>
            <a:ext cx="7548664" cy="4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Relaxation and Scalar Coupling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H / </a:t>
            </a:r>
            <a:r>
              <a:rPr lang="en-GB" b="1" baseline="30000" dirty="0" smtClean="0">
                <a:solidFill>
                  <a:srgbClr val="336699"/>
                </a:solidFill>
                <a:latin typeface="Arial" charset="0"/>
              </a:rPr>
              <a:t>14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N, </a:t>
            </a:r>
            <a:r>
              <a:rPr lang="en-GB" baseline="30000" dirty="0" smtClean="0">
                <a:latin typeface="Arial" charset="0"/>
              </a:rPr>
              <a:t>11</a:t>
            </a:r>
            <a:r>
              <a:rPr lang="en-GB" dirty="0" smtClean="0">
                <a:latin typeface="Arial" charset="0"/>
              </a:rPr>
              <a:t>B</a:t>
            </a:r>
          </a:p>
          <a:p>
            <a:pPr algn="ctr"/>
            <a:endParaRPr lang="en-GB" sz="2400" b="1" dirty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126159" y="469478"/>
            <a:ext cx="35699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baseline="30000" dirty="0" smtClean="0"/>
              <a:t>14</a:t>
            </a:r>
            <a:r>
              <a:rPr lang="en-GB" sz="1400" b="1" dirty="0" smtClean="0"/>
              <a:t>N  (</a:t>
            </a:r>
            <a:r>
              <a:rPr lang="en-GB" sz="1400" dirty="0" smtClean="0"/>
              <a:t>3 states</a:t>
            </a:r>
            <a:r>
              <a:rPr lang="en-GB" sz="1400" b="1" dirty="0" smtClean="0"/>
              <a:t> I=1   </a:t>
            </a:r>
            <a:r>
              <a:rPr lang="en-GB" sz="1400" baseline="30000" dirty="0" smtClean="0"/>
              <a:t>11</a:t>
            </a:r>
            <a:r>
              <a:rPr lang="en-GB" sz="1400" dirty="0" smtClean="0"/>
              <a:t>B  (4  states  I=3/2) </a:t>
            </a:r>
            <a:r>
              <a:rPr lang="en-GB" sz="1400" b="1" dirty="0" smtClean="0"/>
              <a:t>) </a:t>
            </a:r>
            <a:endParaRPr lang="en-GB" sz="1400" b="1" dirty="0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6753546" y="1165916"/>
            <a:ext cx="146050" cy="928687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6693612" y="2668152"/>
            <a:ext cx="146050" cy="928687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46" name="Picture 9" descr="pyr4"/>
          <p:cNvPicPr>
            <a:picLocks noChangeAspect="1" noChangeArrowheads="1"/>
          </p:cNvPicPr>
          <p:nvPr/>
        </p:nvPicPr>
        <p:blipFill>
          <a:blip r:embed="rId3" cstate="print">
            <a:lum bright="-94000" contrast="100000"/>
          </a:blip>
          <a:srcRect t="38811" b="9933"/>
          <a:stretch>
            <a:fillRect/>
          </a:stretch>
        </p:blipFill>
        <p:spPr bwMode="auto">
          <a:xfrm>
            <a:off x="2378742" y="4191010"/>
            <a:ext cx="3698459" cy="137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/>
          <a:srcRect l="7841" t="26772" r="7841" b="48819"/>
          <a:stretch>
            <a:fillRect/>
          </a:stretch>
        </p:blipFill>
        <p:spPr bwMode="auto">
          <a:xfrm>
            <a:off x="2242255" y="5736647"/>
            <a:ext cx="3870936" cy="13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/>
          <a:srcRect l="28410" t="44182" r="6123" b="8749"/>
          <a:stretch>
            <a:fillRect/>
          </a:stretch>
        </p:blipFill>
        <p:spPr bwMode="auto">
          <a:xfrm>
            <a:off x="6256697" y="4194927"/>
            <a:ext cx="2887303" cy="17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4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2" dur="6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9157E-6 L -0.07604 2.8915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285E-7 L 0.07882 -1.48285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2482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3392E-6 L -0.00139 0.10727 " pathEditMode="relative" rAng="0" ptsTypes="AA">
                                      <p:cBhvr>
                                        <p:cTn id="67" dur="4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7247E-6 L 0.16458 -0.00186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185 L -0.16354 7.04356E-7 " pathEditMode="relative" rAng="0" ptsTypes="AA">
                                      <p:cBhvr>
                                        <p:cTn id="79" dur="4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625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2516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54124E-7 L -0.00156 -0.0319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2" grpId="0" animBg="1"/>
      <p:bldP spid="62482" grpId="1" animBg="1"/>
      <p:bldP spid="62482" grpId="2" animBg="1"/>
      <p:bldP spid="62482" grpId="3" animBg="1"/>
      <p:bldP spid="62472" grpId="0" animBg="1"/>
      <p:bldP spid="62473" grpId="0" animBg="1"/>
      <p:bldP spid="62473" grpId="1" animBg="1"/>
      <p:bldP spid="62473" grpId="2" animBg="1"/>
      <p:bldP spid="62474" grpId="0" animBg="1"/>
      <p:bldP spid="62474" grpId="1" animBg="1"/>
      <p:bldP spid="62474" grpId="2" animBg="1"/>
      <p:bldP spid="62493" grpId="0" animBg="1"/>
      <p:bldP spid="62494" grpId="0" animBg="1"/>
      <p:bldP spid="62508" grpId="0" animBg="1"/>
      <p:bldP spid="62509" grpId="0" animBg="1"/>
      <p:bldP spid="62513" grpId="0"/>
      <p:bldP spid="62514" grpId="0"/>
      <p:bldP spid="62516" grpId="0" animBg="1"/>
      <p:bldP spid="62516" grpId="1" animBg="1"/>
      <p:bldP spid="62516" grpId="2" animBg="1"/>
      <p:bldP spid="62516" grpId="3" animBg="1"/>
      <p:bldP spid="62517" grpId="0"/>
      <p:bldP spid="4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pyr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60000" contrast="84000"/>
          </a:blip>
          <a:srcRect/>
          <a:stretch>
            <a:fillRect/>
          </a:stretch>
        </p:blipFill>
        <p:spPr>
          <a:xfrm>
            <a:off x="1519238" y="2508250"/>
            <a:ext cx="8081962" cy="4349750"/>
          </a:xfrm>
          <a:noFill/>
        </p:spPr>
      </p:pic>
      <p:pic>
        <p:nvPicPr>
          <p:cNvPr id="31747" name="Picture 3" descr="PYR3"/>
          <p:cNvPicPr>
            <a:picLocks noChangeArrowheads="1"/>
          </p:cNvPicPr>
          <p:nvPr/>
        </p:nvPicPr>
        <p:blipFill>
          <a:blip r:embed="rId4">
            <a:lum bright="-42000" contrast="66000"/>
          </a:blip>
          <a:srcRect t="11909" b="10323"/>
          <a:stretch>
            <a:fillRect/>
          </a:stretch>
        </p:blipFill>
        <p:spPr bwMode="auto">
          <a:xfrm>
            <a:off x="541338" y="2894013"/>
            <a:ext cx="359886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11238" y="482600"/>
            <a:ext cx="2757487" cy="928688"/>
            <a:chOff x="594" y="279"/>
            <a:chExt cx="1737" cy="585"/>
          </a:xfrm>
        </p:grpSpPr>
        <p:pic>
          <p:nvPicPr>
            <p:cNvPr id="11309" name="Picture 5" descr="PYR2"/>
            <p:cNvPicPr>
              <a:picLocks noChangeArrowheads="1"/>
            </p:cNvPicPr>
            <p:nvPr/>
          </p:nvPicPr>
          <p:blipFill>
            <a:blip r:embed="rId5">
              <a:lum bright="-30000" contrast="48000"/>
            </a:blip>
            <a:srcRect l="23625" t="65504" r="20752" b="9528"/>
            <a:stretch>
              <a:fillRect/>
            </a:stretch>
          </p:blipFill>
          <p:spPr bwMode="auto">
            <a:xfrm>
              <a:off x="666" y="279"/>
              <a:ext cx="1568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0" name="Rectangle 6"/>
            <p:cNvSpPr>
              <a:spLocks noChangeArrowheads="1"/>
            </p:cNvSpPr>
            <p:nvPr/>
          </p:nvSpPr>
          <p:spPr bwMode="auto">
            <a:xfrm>
              <a:off x="594" y="837"/>
              <a:ext cx="1737" cy="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6577013" y="795338"/>
          <a:ext cx="1317625" cy="1374775"/>
        </p:xfrm>
        <a:graphic>
          <a:graphicData uri="http://schemas.openxmlformats.org/presentationml/2006/ole">
            <p:oleObj spid="_x0000_s497666" name="CS ChemDraw Drawing" r:id="rId6" imgW="7315200" imgH="7632700" progId="ChemDraw.Document.6.0">
              <p:embed/>
            </p:oleObj>
          </a:graphicData>
        </a:graphic>
      </p:graphicFrame>
      <p:pic>
        <p:nvPicPr>
          <p:cNvPr id="31753" name="Picture 9" descr="pyr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lum bright="-94000" contrast="100000"/>
          </a:blip>
          <a:srcRect t="38811" b="9933"/>
          <a:stretch>
            <a:fillRect/>
          </a:stretch>
        </p:blipFill>
        <p:spPr>
          <a:xfrm>
            <a:off x="209550" y="1341438"/>
            <a:ext cx="4114800" cy="1490662"/>
          </a:xfr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275013" y="5973763"/>
            <a:ext cx="1314450" cy="4143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580313" y="2778125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/>
              <a:t>H</a:t>
            </a:r>
            <a:r>
              <a:rPr lang="de-DE" sz="1200" b="1" baseline="-25000"/>
              <a:t>m</a:t>
            </a:r>
            <a:endParaRPr lang="de-DE" sz="1200" b="1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394450" y="2630488"/>
            <a:ext cx="354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/>
              <a:t>H</a:t>
            </a:r>
            <a:r>
              <a:rPr lang="de-DE" sz="1200" b="1" baseline="-25000"/>
              <a:t>o</a:t>
            </a:r>
            <a:endParaRPr lang="de-DE" sz="1200" b="1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794125" y="564515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/>
              <a:t>NH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28775" y="2286000"/>
            <a:ext cx="1200150" cy="500063"/>
            <a:chOff x="4185" y="486"/>
            <a:chExt cx="756" cy="315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185" y="486"/>
              <a:ext cx="738" cy="315"/>
              <a:chOff x="1062" y="1728"/>
              <a:chExt cx="738" cy="315"/>
            </a:xfrm>
          </p:grpSpPr>
          <p:sp>
            <p:nvSpPr>
              <p:cNvPr id="11305" name="Line 16"/>
              <p:cNvSpPr>
                <a:spLocks noChangeShapeType="1"/>
              </p:cNvSpPr>
              <p:nvPr/>
            </p:nvSpPr>
            <p:spPr bwMode="auto">
              <a:xfrm>
                <a:off x="1440" y="1737"/>
                <a:ext cx="0" cy="2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06" name="Line 17"/>
              <p:cNvSpPr>
                <a:spLocks noChangeShapeType="1"/>
              </p:cNvSpPr>
              <p:nvPr/>
            </p:nvSpPr>
            <p:spPr bwMode="auto">
              <a:xfrm>
                <a:off x="1800" y="1746"/>
                <a:ext cx="0" cy="2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07" name="Line 18"/>
              <p:cNvSpPr>
                <a:spLocks noChangeShapeType="1"/>
              </p:cNvSpPr>
              <p:nvPr/>
            </p:nvSpPr>
            <p:spPr bwMode="auto">
              <a:xfrm>
                <a:off x="1062" y="1728"/>
                <a:ext cx="0" cy="2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08" name="Line 19"/>
              <p:cNvSpPr>
                <a:spLocks noChangeShapeType="1"/>
              </p:cNvSpPr>
              <p:nvPr/>
            </p:nvSpPr>
            <p:spPr bwMode="auto">
              <a:xfrm flipH="1">
                <a:off x="1062" y="2043"/>
                <a:ext cx="73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303" name="Text Box 20"/>
            <p:cNvSpPr txBox="1">
              <a:spLocks noChangeArrowheads="1"/>
            </p:cNvSpPr>
            <p:nvPr/>
          </p:nvSpPr>
          <p:spPr bwMode="auto">
            <a:xfrm>
              <a:off x="4185" y="603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>
                  <a:solidFill>
                    <a:schemeClr val="accent2"/>
                  </a:solidFill>
                </a:rPr>
                <a:t>50 Hz</a:t>
              </a:r>
            </a:p>
          </p:txBody>
        </p:sp>
        <p:sp>
          <p:nvSpPr>
            <p:cNvPr id="11304" name="Text Box 21"/>
            <p:cNvSpPr txBox="1">
              <a:spLocks noChangeArrowheads="1"/>
            </p:cNvSpPr>
            <p:nvPr/>
          </p:nvSpPr>
          <p:spPr bwMode="auto">
            <a:xfrm>
              <a:off x="4554" y="612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>
                  <a:solidFill>
                    <a:schemeClr val="accent2"/>
                  </a:solidFill>
                </a:rPr>
                <a:t>50 Hz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614488" y="2557463"/>
            <a:ext cx="1171575" cy="531812"/>
            <a:chOff x="2799" y="441"/>
            <a:chExt cx="738" cy="335"/>
          </a:xfrm>
        </p:grpSpPr>
        <p:sp>
          <p:nvSpPr>
            <p:cNvPr id="11298" name="Line 23"/>
            <p:cNvSpPr>
              <a:spLocks noChangeShapeType="1"/>
            </p:cNvSpPr>
            <p:nvPr/>
          </p:nvSpPr>
          <p:spPr bwMode="auto">
            <a:xfrm>
              <a:off x="3537" y="450"/>
              <a:ext cx="0" cy="29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9" name="Line 24"/>
            <p:cNvSpPr>
              <a:spLocks noChangeShapeType="1"/>
            </p:cNvSpPr>
            <p:nvPr/>
          </p:nvSpPr>
          <p:spPr bwMode="auto">
            <a:xfrm>
              <a:off x="2799" y="441"/>
              <a:ext cx="0" cy="29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0" name="Line 25"/>
            <p:cNvSpPr>
              <a:spLocks noChangeShapeType="1"/>
            </p:cNvSpPr>
            <p:nvPr/>
          </p:nvSpPr>
          <p:spPr bwMode="auto">
            <a:xfrm flipH="1">
              <a:off x="2799" y="747"/>
              <a:ext cx="73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1" name="Text Box 26"/>
            <p:cNvSpPr txBox="1">
              <a:spLocks noChangeArrowheads="1"/>
            </p:cNvSpPr>
            <p:nvPr/>
          </p:nvSpPr>
          <p:spPr bwMode="auto">
            <a:xfrm>
              <a:off x="2961" y="603"/>
              <a:ext cx="5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>
                  <a:solidFill>
                    <a:srgbClr val="FF3300"/>
                  </a:solidFill>
                </a:rPr>
                <a:t>100 Hz</a:t>
              </a:r>
            </a:p>
          </p:txBody>
        </p:sp>
      </p:grp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7434263" y="1146175"/>
            <a:ext cx="1484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baseline="30000">
                <a:solidFill>
                  <a:schemeClr val="accent2"/>
                </a:solidFill>
              </a:rPr>
              <a:t>14</a:t>
            </a:r>
            <a:r>
              <a:rPr lang="de-DE" sz="1200" b="1">
                <a:solidFill>
                  <a:schemeClr val="accent2"/>
                </a:solidFill>
              </a:rPr>
              <a:t>N   I = 1   99.6%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434263" y="1646238"/>
            <a:ext cx="1484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baseline="30000">
                <a:solidFill>
                  <a:srgbClr val="FF3300"/>
                </a:solidFill>
              </a:rPr>
              <a:t>15</a:t>
            </a:r>
            <a:r>
              <a:rPr lang="de-DE" sz="1200" b="1">
                <a:solidFill>
                  <a:srgbClr val="FF3300"/>
                </a:solidFill>
              </a:rPr>
              <a:t>N   I = ½    0.4 %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155950" y="3495675"/>
            <a:ext cx="1484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baseline="30000" dirty="0">
                <a:solidFill>
                  <a:schemeClr val="accent2"/>
                </a:solidFill>
              </a:rPr>
              <a:t>14</a:t>
            </a:r>
            <a:r>
              <a:rPr lang="de-DE" sz="1200" b="1" dirty="0">
                <a:solidFill>
                  <a:schemeClr val="accent2"/>
                </a:solidFill>
              </a:rPr>
              <a:t>N   </a:t>
            </a:r>
            <a:r>
              <a:rPr lang="en-GB" sz="1200" dirty="0" smtClean="0">
                <a:solidFill>
                  <a:schemeClr val="accent2"/>
                </a:solidFill>
              </a:rPr>
              <a:t>decoupled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pic>
        <p:nvPicPr>
          <p:cNvPr id="31774" name="Picture 30" descr="PYR4"/>
          <p:cNvPicPr>
            <a:picLocks noChangeArrowheads="1"/>
          </p:cNvPicPr>
          <p:nvPr/>
        </p:nvPicPr>
        <p:blipFill>
          <a:blip r:embed="rId8">
            <a:lum bright="-30000" contrast="48000"/>
          </a:blip>
          <a:srcRect t="53992" b="10719"/>
          <a:stretch>
            <a:fillRect/>
          </a:stretch>
        </p:blipFill>
        <p:spPr bwMode="auto">
          <a:xfrm>
            <a:off x="350838" y="4287838"/>
            <a:ext cx="359886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5" name="Line 31"/>
          <p:cNvSpPr>
            <a:spLocks noChangeShapeType="1"/>
          </p:cNvSpPr>
          <p:nvPr/>
        </p:nvSpPr>
        <p:spPr bwMode="auto">
          <a:xfrm flipH="1">
            <a:off x="7519988" y="1498600"/>
            <a:ext cx="2762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7286625" y="1169988"/>
            <a:ext cx="219075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H="1">
            <a:off x="7286625" y="917575"/>
            <a:ext cx="161925" cy="252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V="1">
            <a:off x="6753225" y="1693863"/>
            <a:ext cx="138113" cy="2428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6891338" y="1693863"/>
            <a:ext cx="338137" cy="123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7229475" y="1527175"/>
            <a:ext cx="252413" cy="285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7477125" y="879475"/>
            <a:ext cx="1484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 err="1" smtClean="0">
                <a:solidFill>
                  <a:schemeClr val="accent2"/>
                </a:solidFill>
              </a:rPr>
              <a:t>e</a:t>
            </a:r>
            <a:r>
              <a:rPr lang="en-GB" sz="1200" b="1" dirty="0" err="1" smtClean="0">
                <a:solidFill>
                  <a:schemeClr val="accent2"/>
                </a:solidFill>
              </a:rPr>
              <a:t>lectr</a:t>
            </a:r>
            <a:r>
              <a:rPr lang="en-GB" sz="1200" b="1" dirty="0" smtClean="0">
                <a:solidFill>
                  <a:schemeClr val="accent2"/>
                </a:solidFill>
              </a:rPr>
              <a:t>. </a:t>
            </a:r>
            <a:r>
              <a:rPr lang="en-GB" sz="1200" b="1" dirty="0" err="1" smtClean="0">
                <a:solidFill>
                  <a:schemeClr val="accent2"/>
                </a:solidFill>
              </a:rPr>
              <a:t>quadrupol</a:t>
            </a:r>
            <a:r>
              <a:rPr lang="en-GB" sz="1200" b="1" dirty="0" smtClean="0">
                <a:solidFill>
                  <a:schemeClr val="accent2"/>
                </a:solidFill>
              </a:rPr>
              <a:t>.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924050" y="5124450"/>
            <a:ext cx="442913" cy="385763"/>
            <a:chOff x="1212" y="3228"/>
            <a:chExt cx="279" cy="243"/>
          </a:xfrm>
        </p:grpSpPr>
        <p:sp>
          <p:nvSpPr>
            <p:cNvPr id="11292" name="Line 39"/>
            <p:cNvSpPr>
              <a:spLocks noChangeShapeType="1"/>
            </p:cNvSpPr>
            <p:nvPr/>
          </p:nvSpPr>
          <p:spPr bwMode="auto">
            <a:xfrm>
              <a:off x="1353" y="3228"/>
              <a:ext cx="0" cy="23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3" name="Line 40"/>
            <p:cNvSpPr>
              <a:spLocks noChangeShapeType="1"/>
            </p:cNvSpPr>
            <p:nvPr/>
          </p:nvSpPr>
          <p:spPr bwMode="auto">
            <a:xfrm>
              <a:off x="1416" y="3309"/>
              <a:ext cx="3" cy="16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4" name="Line 41"/>
            <p:cNvSpPr>
              <a:spLocks noChangeShapeType="1"/>
            </p:cNvSpPr>
            <p:nvPr/>
          </p:nvSpPr>
          <p:spPr bwMode="auto">
            <a:xfrm>
              <a:off x="1284" y="3303"/>
              <a:ext cx="3" cy="16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5" name="Line 42"/>
            <p:cNvSpPr>
              <a:spLocks noChangeShapeType="1"/>
            </p:cNvSpPr>
            <p:nvPr/>
          </p:nvSpPr>
          <p:spPr bwMode="auto">
            <a:xfrm>
              <a:off x="1488" y="3363"/>
              <a:ext cx="3" cy="10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6" name="Line 43"/>
            <p:cNvSpPr>
              <a:spLocks noChangeShapeType="1"/>
            </p:cNvSpPr>
            <p:nvPr/>
          </p:nvSpPr>
          <p:spPr bwMode="auto">
            <a:xfrm>
              <a:off x="1212" y="3366"/>
              <a:ext cx="3" cy="10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7" name="Line 44"/>
            <p:cNvSpPr>
              <a:spLocks noChangeShapeType="1"/>
            </p:cNvSpPr>
            <p:nvPr/>
          </p:nvSpPr>
          <p:spPr bwMode="auto">
            <a:xfrm>
              <a:off x="1212" y="3471"/>
              <a:ext cx="27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290" name="Picture 46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1" name="Rectangle 47"/>
          <p:cNvSpPr>
            <a:spLocks noChangeArrowheads="1"/>
          </p:cNvSpPr>
          <p:nvPr/>
        </p:nvSpPr>
        <p:spPr bwMode="auto">
          <a:xfrm>
            <a:off x="0" y="0"/>
            <a:ext cx="675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15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N-,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14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N- 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H- </a:t>
            </a:r>
            <a:r>
              <a:rPr lang="en-GB" dirty="0" smtClean="0">
                <a:latin typeface="Arial" charset="0"/>
              </a:rPr>
              <a:t>Couplings</a:t>
            </a:r>
            <a:r>
              <a:rPr lang="en-GB" sz="2400" b="1" dirty="0" err="1" smtClean="0">
                <a:solidFill>
                  <a:srgbClr val="336699"/>
                </a:solidFill>
                <a:latin typeface="Arial" charset="0"/>
              </a:rPr>
              <a:t>Pyrrol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 in DMSO</a:t>
            </a:r>
            <a:endParaRPr lang="en-GB" sz="2400" b="1" dirty="0">
              <a:solidFill>
                <a:srgbClr val="3366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/>
      <p:bldP spid="31756" grpId="0"/>
      <p:bldP spid="31757" grpId="0"/>
      <p:bldP spid="31771" grpId="0"/>
      <p:bldP spid="31772" grpId="0"/>
      <p:bldP spid="31773" grpId="0"/>
      <p:bldP spid="31775" grpId="0" animBg="1"/>
      <p:bldP spid="31776" grpId="0" animBg="1"/>
      <p:bldP spid="31777" grpId="0" animBg="1"/>
      <p:bldP spid="31778" grpId="0" animBg="1"/>
      <p:bldP spid="31779" grpId="0" animBg="1"/>
      <p:bldP spid="31780" grpId="0" animBg="1"/>
      <p:bldP spid="3178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842010" y="946150"/>
            <a:ext cx="883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pyrrole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10275" name="Object 3"/>
          <p:cNvGraphicFramePr>
            <a:graphicFrameLocks noChangeAspect="1"/>
          </p:cNvGraphicFramePr>
          <p:nvPr/>
        </p:nvGraphicFramePr>
        <p:xfrm>
          <a:off x="1814513" y="769938"/>
          <a:ext cx="658812" cy="760412"/>
        </p:xfrm>
        <a:graphic>
          <a:graphicData uri="http://schemas.openxmlformats.org/presentationml/2006/ole">
            <p:oleObj spid="_x0000_s499714" name="CS ChemDraw Drawing" r:id="rId4" imgW="5486400" imgH="6350000" progId="ChemDraw.Document.6.0">
              <p:embed/>
            </p:oleObj>
          </a:graphicData>
        </a:graphic>
      </p:graphicFrame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1008063" y="2419350"/>
          <a:ext cx="1733550" cy="698500"/>
        </p:xfrm>
        <a:graphic>
          <a:graphicData uri="http://schemas.openxmlformats.org/presentationml/2006/ole">
            <p:oleObj spid="_x0000_s499715" name="CS ChemDraw Drawing" r:id="rId5" imgW="7315200" imgH="2959100" progId="ChemDraw.Document.6.0">
              <p:embed/>
            </p:oleObj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985838" y="4256088"/>
          <a:ext cx="1804987" cy="728662"/>
        </p:xfrm>
        <a:graphic>
          <a:graphicData uri="http://schemas.openxmlformats.org/presentationml/2006/ole">
            <p:oleObj spid="_x0000_s499716" name="CS ChemDraw Drawing" r:id="rId6" imgW="7315200" imgH="2959100" progId="ChemDraw.Document.6.0">
              <p:embed/>
            </p:oleObj>
          </a:graphicData>
        </a:graphic>
      </p:graphicFrame>
      <p:pic>
        <p:nvPicPr>
          <p:cNvPr id="310278" name="Picture 6" descr="ib2_1h"/>
          <p:cNvPicPr>
            <a:picLocks noChangeAspect="1" noChangeArrowheads="1"/>
          </p:cNvPicPr>
          <p:nvPr/>
        </p:nvPicPr>
        <p:blipFill>
          <a:blip r:embed="rId7">
            <a:lum bright="-60000" contrast="78000"/>
          </a:blip>
          <a:srcRect/>
          <a:stretch>
            <a:fillRect/>
          </a:stretch>
        </p:blipFill>
        <p:spPr bwMode="auto">
          <a:xfrm>
            <a:off x="4559300" y="1566863"/>
            <a:ext cx="8926513" cy="2058987"/>
          </a:xfrm>
          <a:prstGeom prst="rect">
            <a:avLst/>
          </a:prstGeom>
          <a:noFill/>
        </p:spPr>
      </p:pic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8529638" y="1055688"/>
            <a:ext cx="614362" cy="277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10280" name="Picture 8" descr="Pyrol1"/>
          <p:cNvPicPr>
            <a:picLocks noChangeAspect="1" noChangeArrowheads="1"/>
          </p:cNvPicPr>
          <p:nvPr/>
        </p:nvPicPr>
        <p:blipFill>
          <a:blip r:embed="rId8">
            <a:lum bright="-84000" contrast="96000"/>
          </a:blip>
          <a:srcRect/>
          <a:stretch>
            <a:fillRect/>
          </a:stretch>
        </p:blipFill>
        <p:spPr bwMode="auto">
          <a:xfrm>
            <a:off x="4168775" y="0"/>
            <a:ext cx="4975225" cy="1809750"/>
          </a:xfrm>
          <a:prstGeom prst="rect">
            <a:avLst/>
          </a:prstGeom>
          <a:noFill/>
        </p:spPr>
      </p:pic>
      <p:pic>
        <p:nvPicPr>
          <p:cNvPr id="310282" name="Picture 10" descr="Pyrol3"/>
          <p:cNvPicPr>
            <a:picLocks noChangeAspect="1" noChangeArrowheads="1"/>
          </p:cNvPicPr>
          <p:nvPr/>
        </p:nvPicPr>
        <p:blipFill>
          <a:blip r:embed="rId9">
            <a:lum bright="-78000" contrast="90000"/>
          </a:blip>
          <a:srcRect/>
          <a:stretch>
            <a:fillRect/>
          </a:stretch>
        </p:blipFill>
        <p:spPr bwMode="auto">
          <a:xfrm>
            <a:off x="4559300" y="530225"/>
            <a:ext cx="4584700" cy="1962150"/>
          </a:xfrm>
          <a:prstGeom prst="rect">
            <a:avLst/>
          </a:prstGeom>
          <a:noFill/>
        </p:spPr>
      </p:pic>
      <p:pic>
        <p:nvPicPr>
          <p:cNvPr id="310284" name="Picture 12" descr="TEST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9475" y="7181850"/>
            <a:ext cx="4826000" cy="1562100"/>
          </a:xfrm>
          <a:prstGeom prst="rect">
            <a:avLst/>
          </a:prstGeom>
          <a:noFill/>
        </p:spPr>
      </p:pic>
      <p:pic>
        <p:nvPicPr>
          <p:cNvPr id="310285" name="Picture 13" descr="FAB1"/>
          <p:cNvPicPr>
            <a:picLocks noChangeAspect="1" noChangeArrowheads="1"/>
          </p:cNvPicPr>
          <p:nvPr/>
        </p:nvPicPr>
        <p:blipFill>
          <a:blip r:embed="rId11">
            <a:lum bright="-60000" contrast="78000"/>
          </a:blip>
          <a:srcRect/>
          <a:stretch>
            <a:fillRect/>
          </a:stretch>
        </p:blipFill>
        <p:spPr bwMode="auto">
          <a:xfrm>
            <a:off x="4559300" y="3625850"/>
            <a:ext cx="4584700" cy="1522413"/>
          </a:xfrm>
          <a:prstGeom prst="rect">
            <a:avLst/>
          </a:prstGeom>
          <a:noFill/>
        </p:spPr>
      </p:pic>
      <p:pic>
        <p:nvPicPr>
          <p:cNvPr id="310286" name="Picture 14" descr="FAB2"/>
          <p:cNvPicPr>
            <a:picLocks noChangeAspect="1" noChangeArrowheads="1"/>
          </p:cNvPicPr>
          <p:nvPr/>
        </p:nvPicPr>
        <p:blipFill>
          <a:blip r:embed="rId12">
            <a:lum bright="-54000" contrast="72000"/>
          </a:blip>
          <a:srcRect/>
          <a:stretch>
            <a:fillRect/>
          </a:stretch>
        </p:blipFill>
        <p:spPr bwMode="auto">
          <a:xfrm>
            <a:off x="4559300" y="3625850"/>
            <a:ext cx="4584700" cy="1562100"/>
          </a:xfrm>
          <a:prstGeom prst="rect">
            <a:avLst/>
          </a:prstGeom>
          <a:noFill/>
        </p:spPr>
      </p:pic>
      <p:sp>
        <p:nvSpPr>
          <p:cNvPr id="310293" name="Rectangle 2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AA´BB´   System (Examples</a:t>
            </a:r>
            <a:r>
              <a:rPr lang="de-DE" dirty="0" smtClean="0"/>
              <a:t>)</a:t>
            </a:r>
            <a:endParaRPr lang="de-DE" b="0" dirty="0">
              <a:solidFill>
                <a:srgbClr val="66FFFF"/>
              </a:solidFill>
            </a:endParaRPr>
          </a:p>
        </p:txBody>
      </p:sp>
      <p:pic>
        <p:nvPicPr>
          <p:cNvPr id="310283" name="Picture 11" descr="TEST3"/>
          <p:cNvPicPr>
            <a:picLocks noChangeAspect="1" noChangeArrowheads="1"/>
          </p:cNvPicPr>
          <p:nvPr/>
        </p:nvPicPr>
        <p:blipFill>
          <a:blip r:embed="rId13">
            <a:lum bright="-66000" contrast="84000"/>
          </a:blip>
          <a:srcRect/>
          <a:stretch>
            <a:fillRect/>
          </a:stretch>
        </p:blipFill>
        <p:spPr bwMode="auto">
          <a:xfrm>
            <a:off x="4559300" y="1852613"/>
            <a:ext cx="4584700" cy="1562100"/>
          </a:xfrm>
          <a:prstGeom prst="rect">
            <a:avLst/>
          </a:prstGeom>
          <a:noFill/>
        </p:spPr>
      </p:pic>
      <p:pic>
        <p:nvPicPr>
          <p:cNvPr id="310281" name="Picture 9" descr="Pyrol2"/>
          <p:cNvPicPr>
            <a:picLocks noChangeAspect="1" noChangeArrowheads="1"/>
          </p:cNvPicPr>
          <p:nvPr/>
        </p:nvPicPr>
        <p:blipFill>
          <a:blip r:embed="rId14">
            <a:lum bright="-84000" contrast="100000"/>
          </a:blip>
          <a:srcRect/>
          <a:stretch>
            <a:fillRect/>
          </a:stretch>
        </p:blipFill>
        <p:spPr bwMode="auto">
          <a:xfrm>
            <a:off x="4325938" y="393700"/>
            <a:ext cx="4818062" cy="1835150"/>
          </a:xfrm>
          <a:prstGeom prst="rect">
            <a:avLst/>
          </a:prstGeom>
          <a:noFill/>
        </p:spPr>
      </p:pic>
      <p:pic>
        <p:nvPicPr>
          <p:cNvPr id="310292" name="Picture 20" descr="Logo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61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aseline="30000" dirty="0" smtClean="0">
                <a:solidFill>
                  <a:schemeClr val="bg1"/>
                </a:solidFill>
              </a:rPr>
              <a:t>19</a:t>
            </a:r>
            <a:r>
              <a:rPr lang="de-DE" dirty="0" smtClean="0">
                <a:solidFill>
                  <a:schemeClr val="bg1"/>
                </a:solidFill>
              </a:rPr>
              <a:t>F- </a:t>
            </a:r>
            <a:r>
              <a:rPr lang="de-DE" baseline="30000" dirty="0" smtClean="0">
                <a:solidFill>
                  <a:schemeClr val="bg1"/>
                </a:solidFill>
              </a:rPr>
              <a:t>1</a:t>
            </a:r>
            <a:r>
              <a:rPr lang="de-DE" dirty="0" smtClean="0">
                <a:solidFill>
                  <a:schemeClr val="bg1"/>
                </a:solidFill>
              </a:rPr>
              <a:t>H -Kopplungen</a:t>
            </a:r>
          </a:p>
        </p:txBody>
      </p:sp>
      <p:pic>
        <p:nvPicPr>
          <p:cNvPr id="6150" name="Picture 2" descr="FAB2"/>
          <p:cNvPicPr>
            <a:picLocks noChangeAspect="1" noChangeArrowheads="1"/>
          </p:cNvPicPr>
          <p:nvPr/>
        </p:nvPicPr>
        <p:blipFill>
          <a:blip r:embed="rId4">
            <a:lum bright="-54000" contrast="72000"/>
          </a:blip>
          <a:srcRect/>
          <a:stretch>
            <a:fillRect/>
          </a:stretch>
        </p:blipFill>
        <p:spPr bwMode="auto">
          <a:xfrm>
            <a:off x="548640" y="1342390"/>
            <a:ext cx="704691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800225" y="1728788"/>
            <a:ext cx="1714500" cy="1057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786313" y="1714500"/>
            <a:ext cx="1714500" cy="1057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4063" y="4806950"/>
            <a:ext cx="7091362" cy="2049463"/>
            <a:chOff x="511" y="1413"/>
            <a:chExt cx="4467" cy="1291"/>
          </a:xfrm>
        </p:grpSpPr>
        <p:pic>
          <p:nvPicPr>
            <p:cNvPr id="6203" name="Picture 6" descr="TEST3"/>
            <p:cNvPicPr>
              <a:picLocks noChangeAspect="1" noChangeArrowheads="1"/>
            </p:cNvPicPr>
            <p:nvPr/>
          </p:nvPicPr>
          <p:blipFill>
            <a:blip r:embed="rId5">
              <a:lum bright="-66000" contrast="84000"/>
            </a:blip>
            <a:srcRect/>
            <a:stretch>
              <a:fillRect/>
            </a:stretch>
          </p:blipFill>
          <p:spPr bwMode="auto">
            <a:xfrm>
              <a:off x="511" y="1413"/>
              <a:ext cx="1904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4" name="Picture 7" descr="TEST3"/>
            <p:cNvPicPr>
              <a:picLocks noChangeAspect="1" noChangeArrowheads="1"/>
            </p:cNvPicPr>
            <p:nvPr/>
          </p:nvPicPr>
          <p:blipFill>
            <a:blip r:embed="rId5">
              <a:lum bright="-66000" contrast="84000"/>
            </a:blip>
            <a:srcRect/>
            <a:stretch>
              <a:fillRect/>
            </a:stretch>
          </p:blipFill>
          <p:spPr bwMode="auto">
            <a:xfrm>
              <a:off x="3074" y="1414"/>
              <a:ext cx="1904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5" name="Rectangle 8"/>
            <p:cNvSpPr>
              <a:spLocks noChangeArrowheads="1"/>
            </p:cNvSpPr>
            <p:nvPr/>
          </p:nvSpPr>
          <p:spPr bwMode="auto">
            <a:xfrm>
              <a:off x="1403" y="1486"/>
              <a:ext cx="2759" cy="11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06" name="Line 9"/>
            <p:cNvSpPr>
              <a:spLocks noChangeShapeType="1"/>
            </p:cNvSpPr>
            <p:nvPr/>
          </p:nvSpPr>
          <p:spPr bwMode="auto">
            <a:xfrm>
              <a:off x="1394" y="2592"/>
              <a:ext cx="282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7218363" y="4106863"/>
          <a:ext cx="1733550" cy="698500"/>
        </p:xfrm>
        <a:graphic>
          <a:graphicData uri="http://schemas.openxmlformats.org/presentationml/2006/ole">
            <p:oleObj spid="_x0000_s494594" name="CS ChemDraw Drawing" r:id="rId6" imgW="7315200" imgH="2959100" progId="ChemDraw.Document.6.0">
              <p:embed/>
            </p:oleObj>
          </a:graphicData>
        </a:graphic>
      </p:graphicFrame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8529638" y="1055688"/>
            <a:ext cx="614362" cy="277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5612" name="Picture 12" descr="TEST3"/>
          <p:cNvPicPr>
            <a:picLocks noChangeAspect="1" noChangeArrowheads="1"/>
          </p:cNvPicPr>
          <p:nvPr/>
        </p:nvPicPr>
        <p:blipFill>
          <a:blip r:embed="rId5">
            <a:lum bright="-66000" contrast="84000"/>
          </a:blip>
          <a:srcRect l="9213" r="69992"/>
          <a:stretch>
            <a:fillRect/>
          </a:stretch>
        </p:blipFill>
        <p:spPr bwMode="auto">
          <a:xfrm>
            <a:off x="1951038" y="4808538"/>
            <a:ext cx="12969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TEST3"/>
          <p:cNvPicPr>
            <a:picLocks noChangeAspect="1" noChangeArrowheads="1"/>
          </p:cNvPicPr>
          <p:nvPr/>
        </p:nvPicPr>
        <p:blipFill>
          <a:blip r:embed="rId5">
            <a:lum bright="-66000" contrast="84000"/>
          </a:blip>
          <a:srcRect l="65030" r="16544"/>
          <a:stretch>
            <a:fillRect/>
          </a:stretch>
        </p:blipFill>
        <p:spPr bwMode="auto">
          <a:xfrm>
            <a:off x="5148263" y="4602163"/>
            <a:ext cx="1149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Object 14"/>
          <p:cNvGraphicFramePr>
            <a:graphicFrameLocks noChangeAspect="1"/>
          </p:cNvGraphicFramePr>
          <p:nvPr/>
        </p:nvGraphicFramePr>
        <p:xfrm>
          <a:off x="7242175" y="1276350"/>
          <a:ext cx="1644650" cy="923925"/>
        </p:xfrm>
        <a:graphic>
          <a:graphicData uri="http://schemas.openxmlformats.org/presentationml/2006/ole">
            <p:oleObj spid="_x0000_s494595" name="CS ChemDraw Drawing" r:id="rId7" imgW="7315200" imgH="4102100" progId="ChemDraw.Document.6.0">
              <p:embed/>
            </p:oleObj>
          </a:graphicData>
        </a:graphic>
      </p:graphicFrame>
      <p:graphicFrame>
        <p:nvGraphicFramePr>
          <p:cNvPr id="6148" name="Object 16"/>
          <p:cNvGraphicFramePr>
            <a:graphicFrameLocks noChangeAspect="1"/>
          </p:cNvGraphicFramePr>
          <p:nvPr/>
        </p:nvGraphicFramePr>
        <p:xfrm>
          <a:off x="7091363" y="914400"/>
          <a:ext cx="1825625" cy="152400"/>
        </p:xfrm>
        <a:graphic>
          <a:graphicData uri="http://schemas.openxmlformats.org/presentationml/2006/ole">
            <p:oleObj spid="_x0000_s494596" name="CS ChemDraw Drawing" r:id="rId8" imgW="7315200" imgH="609600" progId="ChemDraw.Document.6.0">
              <p:embed/>
            </p:oleObj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240338" y="1279525"/>
            <a:ext cx="419100" cy="528638"/>
            <a:chOff x="3201" y="378"/>
            <a:chExt cx="264" cy="333"/>
          </a:xfrm>
        </p:grpSpPr>
        <p:sp>
          <p:nvSpPr>
            <p:cNvPr id="6196" name="Line 18"/>
            <p:cNvSpPr>
              <a:spLocks noChangeShapeType="1"/>
            </p:cNvSpPr>
            <p:nvPr/>
          </p:nvSpPr>
          <p:spPr bwMode="auto">
            <a:xfrm flipV="1">
              <a:off x="3429" y="381"/>
              <a:ext cx="3" cy="3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7" name="Line 19"/>
            <p:cNvSpPr>
              <a:spLocks noChangeShapeType="1"/>
            </p:cNvSpPr>
            <p:nvPr/>
          </p:nvSpPr>
          <p:spPr bwMode="auto">
            <a:xfrm flipV="1">
              <a:off x="3237" y="378"/>
              <a:ext cx="3" cy="3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8" name="Line 20"/>
            <p:cNvSpPr>
              <a:spLocks noChangeShapeType="1"/>
            </p:cNvSpPr>
            <p:nvPr/>
          </p:nvSpPr>
          <p:spPr bwMode="auto">
            <a:xfrm flipV="1">
              <a:off x="3267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9" name="Line 21"/>
            <p:cNvSpPr>
              <a:spLocks noChangeShapeType="1"/>
            </p:cNvSpPr>
            <p:nvPr/>
          </p:nvSpPr>
          <p:spPr bwMode="auto">
            <a:xfrm flipV="1">
              <a:off x="3399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0" name="Line 22"/>
            <p:cNvSpPr>
              <a:spLocks noChangeShapeType="1"/>
            </p:cNvSpPr>
            <p:nvPr/>
          </p:nvSpPr>
          <p:spPr bwMode="auto">
            <a:xfrm flipV="1">
              <a:off x="3465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1" name="Line 23"/>
            <p:cNvSpPr>
              <a:spLocks noChangeShapeType="1"/>
            </p:cNvSpPr>
            <p:nvPr/>
          </p:nvSpPr>
          <p:spPr bwMode="auto">
            <a:xfrm flipV="1">
              <a:off x="3204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2" name="Line 24"/>
            <p:cNvSpPr>
              <a:spLocks noChangeShapeType="1"/>
            </p:cNvSpPr>
            <p:nvPr/>
          </p:nvSpPr>
          <p:spPr bwMode="auto">
            <a:xfrm>
              <a:off x="3201" y="711"/>
              <a:ext cx="2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578475" y="1279525"/>
            <a:ext cx="419100" cy="528638"/>
            <a:chOff x="3201" y="378"/>
            <a:chExt cx="264" cy="333"/>
          </a:xfrm>
        </p:grpSpPr>
        <p:sp>
          <p:nvSpPr>
            <p:cNvPr id="6189" name="Line 26"/>
            <p:cNvSpPr>
              <a:spLocks noChangeShapeType="1"/>
            </p:cNvSpPr>
            <p:nvPr/>
          </p:nvSpPr>
          <p:spPr bwMode="auto">
            <a:xfrm flipV="1">
              <a:off x="3429" y="381"/>
              <a:ext cx="3" cy="33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0" name="Line 27"/>
            <p:cNvSpPr>
              <a:spLocks noChangeShapeType="1"/>
            </p:cNvSpPr>
            <p:nvPr/>
          </p:nvSpPr>
          <p:spPr bwMode="auto">
            <a:xfrm flipV="1">
              <a:off x="3237" y="378"/>
              <a:ext cx="3" cy="33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1" name="Line 28"/>
            <p:cNvSpPr>
              <a:spLocks noChangeShapeType="1"/>
            </p:cNvSpPr>
            <p:nvPr/>
          </p:nvSpPr>
          <p:spPr bwMode="auto">
            <a:xfrm flipV="1">
              <a:off x="3267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2" name="Line 29"/>
            <p:cNvSpPr>
              <a:spLocks noChangeShapeType="1"/>
            </p:cNvSpPr>
            <p:nvPr/>
          </p:nvSpPr>
          <p:spPr bwMode="auto">
            <a:xfrm flipV="1">
              <a:off x="3399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3" name="Line 30"/>
            <p:cNvSpPr>
              <a:spLocks noChangeShapeType="1"/>
            </p:cNvSpPr>
            <p:nvPr/>
          </p:nvSpPr>
          <p:spPr bwMode="auto">
            <a:xfrm flipV="1">
              <a:off x="3465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4" name="Line 31"/>
            <p:cNvSpPr>
              <a:spLocks noChangeShapeType="1"/>
            </p:cNvSpPr>
            <p:nvPr/>
          </p:nvSpPr>
          <p:spPr bwMode="auto">
            <a:xfrm flipV="1">
              <a:off x="3204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5" name="Line 32"/>
            <p:cNvSpPr>
              <a:spLocks noChangeShapeType="1"/>
            </p:cNvSpPr>
            <p:nvPr/>
          </p:nvSpPr>
          <p:spPr bwMode="auto">
            <a:xfrm>
              <a:off x="3201" y="711"/>
              <a:ext cx="26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365693" y="1275398"/>
            <a:ext cx="419100" cy="528637"/>
            <a:chOff x="3201" y="378"/>
            <a:chExt cx="264" cy="333"/>
          </a:xfrm>
        </p:grpSpPr>
        <p:sp>
          <p:nvSpPr>
            <p:cNvPr id="6182" name="Line 34"/>
            <p:cNvSpPr>
              <a:spLocks noChangeShapeType="1"/>
            </p:cNvSpPr>
            <p:nvPr/>
          </p:nvSpPr>
          <p:spPr bwMode="auto">
            <a:xfrm flipV="1">
              <a:off x="3429" y="381"/>
              <a:ext cx="3" cy="33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3" name="Line 35"/>
            <p:cNvSpPr>
              <a:spLocks noChangeShapeType="1"/>
            </p:cNvSpPr>
            <p:nvPr/>
          </p:nvSpPr>
          <p:spPr bwMode="auto">
            <a:xfrm flipV="1">
              <a:off x="3237" y="378"/>
              <a:ext cx="3" cy="33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4" name="Line 36"/>
            <p:cNvSpPr>
              <a:spLocks noChangeShapeType="1"/>
            </p:cNvSpPr>
            <p:nvPr/>
          </p:nvSpPr>
          <p:spPr bwMode="auto">
            <a:xfrm flipV="1">
              <a:off x="3267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5" name="Line 37"/>
            <p:cNvSpPr>
              <a:spLocks noChangeShapeType="1"/>
            </p:cNvSpPr>
            <p:nvPr/>
          </p:nvSpPr>
          <p:spPr bwMode="auto">
            <a:xfrm flipV="1">
              <a:off x="3399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6" name="Line 38"/>
            <p:cNvSpPr>
              <a:spLocks noChangeShapeType="1"/>
            </p:cNvSpPr>
            <p:nvPr/>
          </p:nvSpPr>
          <p:spPr bwMode="auto">
            <a:xfrm flipV="1">
              <a:off x="3465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7" name="Line 39"/>
            <p:cNvSpPr>
              <a:spLocks noChangeShapeType="1"/>
            </p:cNvSpPr>
            <p:nvPr/>
          </p:nvSpPr>
          <p:spPr bwMode="auto">
            <a:xfrm flipV="1">
              <a:off x="3204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8" name="Line 40"/>
            <p:cNvSpPr>
              <a:spLocks noChangeShapeType="1"/>
            </p:cNvSpPr>
            <p:nvPr/>
          </p:nvSpPr>
          <p:spPr bwMode="auto">
            <a:xfrm>
              <a:off x="3201" y="711"/>
              <a:ext cx="26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203768" y="1285240"/>
            <a:ext cx="419100" cy="528638"/>
            <a:chOff x="3201" y="378"/>
            <a:chExt cx="264" cy="333"/>
          </a:xfrm>
        </p:grpSpPr>
        <p:sp>
          <p:nvSpPr>
            <p:cNvPr id="6175" name="Line 42"/>
            <p:cNvSpPr>
              <a:spLocks noChangeShapeType="1"/>
            </p:cNvSpPr>
            <p:nvPr/>
          </p:nvSpPr>
          <p:spPr bwMode="auto">
            <a:xfrm flipV="1">
              <a:off x="3429" y="381"/>
              <a:ext cx="3" cy="3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76" name="Line 43"/>
            <p:cNvSpPr>
              <a:spLocks noChangeShapeType="1"/>
            </p:cNvSpPr>
            <p:nvPr/>
          </p:nvSpPr>
          <p:spPr bwMode="auto">
            <a:xfrm flipV="1">
              <a:off x="3237" y="378"/>
              <a:ext cx="3" cy="3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77" name="Line 44"/>
            <p:cNvSpPr>
              <a:spLocks noChangeShapeType="1"/>
            </p:cNvSpPr>
            <p:nvPr/>
          </p:nvSpPr>
          <p:spPr bwMode="auto">
            <a:xfrm flipV="1">
              <a:off x="3267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78" name="Line 45"/>
            <p:cNvSpPr>
              <a:spLocks noChangeShapeType="1"/>
            </p:cNvSpPr>
            <p:nvPr/>
          </p:nvSpPr>
          <p:spPr bwMode="auto">
            <a:xfrm flipV="1">
              <a:off x="3399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79" name="Line 46"/>
            <p:cNvSpPr>
              <a:spLocks noChangeShapeType="1"/>
            </p:cNvSpPr>
            <p:nvPr/>
          </p:nvSpPr>
          <p:spPr bwMode="auto">
            <a:xfrm flipV="1">
              <a:off x="3465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0" name="Line 47"/>
            <p:cNvSpPr>
              <a:spLocks noChangeShapeType="1"/>
            </p:cNvSpPr>
            <p:nvPr/>
          </p:nvSpPr>
          <p:spPr bwMode="auto">
            <a:xfrm flipV="1">
              <a:off x="3204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1" name="Line 48"/>
            <p:cNvSpPr>
              <a:spLocks noChangeShapeType="1"/>
            </p:cNvSpPr>
            <p:nvPr/>
          </p:nvSpPr>
          <p:spPr bwMode="auto">
            <a:xfrm>
              <a:off x="3201" y="711"/>
              <a:ext cx="2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49" name="AutoShape 49"/>
          <p:cNvSpPr>
            <a:spLocks/>
          </p:cNvSpPr>
          <p:nvPr/>
        </p:nvSpPr>
        <p:spPr bwMode="auto">
          <a:xfrm rot="5400000">
            <a:off x="5683250" y="955675"/>
            <a:ext cx="200025" cy="352425"/>
          </a:xfrm>
          <a:prstGeom prst="leftBrace">
            <a:avLst>
              <a:gd name="adj1" fmla="val 1468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0" name="AutoShape 50"/>
          <p:cNvSpPr>
            <a:spLocks/>
          </p:cNvSpPr>
          <p:nvPr/>
        </p:nvSpPr>
        <p:spPr bwMode="auto">
          <a:xfrm rot="5400000">
            <a:off x="5359400" y="960438"/>
            <a:ext cx="200025" cy="352425"/>
          </a:xfrm>
          <a:prstGeom prst="leftBrace">
            <a:avLst>
              <a:gd name="adj1" fmla="val 1468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1" name="AutoShape 51"/>
          <p:cNvSpPr>
            <a:spLocks/>
          </p:cNvSpPr>
          <p:nvPr/>
        </p:nvSpPr>
        <p:spPr bwMode="auto">
          <a:xfrm rot="5400000">
            <a:off x="2570321" y="1041242"/>
            <a:ext cx="214947" cy="171450"/>
          </a:xfrm>
          <a:prstGeom prst="leftBrace">
            <a:avLst>
              <a:gd name="adj1" fmla="val 9921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2" name="AutoShape 52"/>
          <p:cNvSpPr>
            <a:spLocks/>
          </p:cNvSpPr>
          <p:nvPr/>
        </p:nvSpPr>
        <p:spPr bwMode="auto">
          <a:xfrm rot="5400000">
            <a:off x="2252821" y="1041242"/>
            <a:ext cx="214947" cy="171450"/>
          </a:xfrm>
          <a:prstGeom prst="leftBrace">
            <a:avLst>
              <a:gd name="adj1" fmla="val 9921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7332663" y="1662113"/>
            <a:ext cx="266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V="1">
            <a:off x="7604125" y="1423988"/>
            <a:ext cx="138113" cy="233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7732713" y="1414463"/>
            <a:ext cx="3143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5656" name="Picture 56"/>
          <p:cNvPicPr>
            <a:picLocks noChangeArrowheads="1"/>
          </p:cNvPicPr>
          <p:nvPr/>
        </p:nvPicPr>
        <p:blipFill>
          <a:blip r:embed="rId9">
            <a:lum bright="-24000" contrast="42000"/>
            <a:grayscl/>
            <a:biLevel thresh="50000"/>
          </a:blip>
          <a:srcRect b="22232"/>
          <a:stretch>
            <a:fillRect/>
          </a:stretch>
        </p:blipFill>
        <p:spPr bwMode="auto">
          <a:xfrm>
            <a:off x="1609725" y="2420938"/>
            <a:ext cx="17272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7" name="Picture 57"/>
          <p:cNvPicPr>
            <a:picLocks noChangeArrowheads="1"/>
          </p:cNvPicPr>
          <p:nvPr/>
        </p:nvPicPr>
        <p:blipFill>
          <a:blip r:embed="rId10"/>
          <a:srcRect b="15880"/>
          <a:stretch>
            <a:fillRect/>
          </a:stretch>
        </p:blipFill>
        <p:spPr bwMode="auto">
          <a:xfrm>
            <a:off x="4706938" y="2363788"/>
            <a:ext cx="17129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0" name="Text Box 58"/>
          <p:cNvSpPr txBox="1">
            <a:spLocks noChangeArrowheads="1"/>
          </p:cNvSpPr>
          <p:nvPr/>
        </p:nvSpPr>
        <p:spPr bwMode="auto">
          <a:xfrm>
            <a:off x="2741613" y="3487738"/>
            <a:ext cx="485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FF3300"/>
                </a:solidFill>
              </a:rPr>
              <a:t>7 Hz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2352675" y="695325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3300"/>
                </a:solidFill>
              </a:rPr>
              <a:t>7 Hz</a:t>
            </a:r>
          </a:p>
        </p:txBody>
      </p:sp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5338763" y="73818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FF3300"/>
                </a:solidFill>
              </a:rPr>
              <a:t>10 Hz</a:t>
            </a:r>
          </a:p>
        </p:txBody>
      </p:sp>
      <p:pic>
        <p:nvPicPr>
          <p:cNvPr id="6173" name="Picture 62" descr="Logo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" name="Rectangle 63"/>
          <p:cNvSpPr>
            <a:spLocks noChangeArrowheads="1"/>
          </p:cNvSpPr>
          <p:nvPr/>
        </p:nvSpPr>
        <p:spPr bwMode="auto">
          <a:xfrm>
            <a:off x="0" y="0"/>
            <a:ext cx="675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 b="1" baseline="30000" dirty="0">
                <a:solidFill>
                  <a:srgbClr val="336699"/>
                </a:solidFill>
                <a:latin typeface="Arial" charset="0"/>
              </a:rPr>
              <a:t>19</a:t>
            </a:r>
            <a:r>
              <a:rPr lang="de-DE" sz="2400" b="1" dirty="0">
                <a:solidFill>
                  <a:srgbClr val="336699"/>
                </a:solidFill>
                <a:latin typeface="Arial" charset="0"/>
              </a:rPr>
              <a:t>F- </a:t>
            </a:r>
            <a:r>
              <a:rPr lang="de-DE" sz="2400" b="1" baseline="30000" dirty="0">
                <a:solidFill>
                  <a:srgbClr val="336699"/>
                </a:solidFill>
                <a:latin typeface="Arial" charset="0"/>
              </a:rPr>
              <a:t>1</a:t>
            </a:r>
            <a:r>
              <a:rPr lang="de-DE" sz="2400" b="1" dirty="0">
                <a:solidFill>
                  <a:srgbClr val="336699"/>
                </a:solidFill>
                <a:latin typeface="Arial" charset="0"/>
              </a:rPr>
              <a:t>H- </a:t>
            </a:r>
            <a:r>
              <a:rPr lang="de-DE" dirty="0" err="1" smtClean="0">
                <a:latin typeface="Arial" charset="0"/>
              </a:rPr>
              <a:t>Couplings</a:t>
            </a:r>
            <a:endParaRPr lang="de-DE" sz="2400" b="1" dirty="0">
              <a:solidFill>
                <a:srgbClr val="3366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49" grpId="0" animBg="1"/>
      <p:bldP spid="25650" grpId="0" animBg="1"/>
      <p:bldP spid="25651" grpId="0" animBg="1"/>
      <p:bldP spid="25652" grpId="0" animBg="1"/>
      <p:bldP spid="25653" grpId="0" animBg="1"/>
      <p:bldP spid="25654" grpId="0" animBg="1"/>
      <p:bldP spid="25655" grpId="0" animBg="1"/>
      <p:bldP spid="25659" grpId="0"/>
      <p:bldP spid="2566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2828925"/>
            <a:ext cx="821848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" y="1936750"/>
            <a:ext cx="53324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rrowheads="1"/>
          </p:cNvPicPr>
          <p:nvPr/>
        </p:nvPicPr>
        <p:blipFill>
          <a:blip r:embed="rId5"/>
          <a:srcRect b="25848"/>
          <a:stretch>
            <a:fillRect/>
          </a:stretch>
        </p:blipFill>
        <p:spPr bwMode="auto">
          <a:xfrm>
            <a:off x="1452563" y="331788"/>
            <a:ext cx="3598862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14934" y="2207895"/>
            <a:ext cx="1370013" cy="2930526"/>
            <a:chOff x="4100" y="189"/>
            <a:chExt cx="863" cy="184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100" y="1166"/>
              <a:ext cx="348" cy="869"/>
              <a:chOff x="4043" y="235"/>
              <a:chExt cx="486" cy="1848"/>
            </a:xfrm>
          </p:grpSpPr>
          <p:sp>
            <p:nvSpPr>
              <p:cNvPr id="7188" name="Line 7"/>
              <p:cNvSpPr>
                <a:spLocks noChangeShapeType="1"/>
              </p:cNvSpPr>
              <p:nvPr/>
            </p:nvSpPr>
            <p:spPr bwMode="auto">
              <a:xfrm flipV="1">
                <a:off x="4277" y="235"/>
                <a:ext cx="0" cy="1837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9" name="Line 8"/>
              <p:cNvSpPr>
                <a:spLocks noChangeShapeType="1"/>
              </p:cNvSpPr>
              <p:nvPr/>
            </p:nvSpPr>
            <p:spPr bwMode="auto">
              <a:xfrm flipH="1" flipV="1">
                <a:off x="4520" y="1121"/>
                <a:ext cx="9" cy="90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0" name="Line 9"/>
              <p:cNvSpPr>
                <a:spLocks noChangeShapeType="1"/>
              </p:cNvSpPr>
              <p:nvPr/>
            </p:nvSpPr>
            <p:spPr bwMode="auto">
              <a:xfrm flipH="1" flipV="1">
                <a:off x="4043" y="1183"/>
                <a:ext cx="9" cy="9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615" y="1165"/>
              <a:ext cx="348" cy="864"/>
              <a:chOff x="3969" y="215"/>
              <a:chExt cx="486" cy="1837"/>
            </a:xfrm>
          </p:grpSpPr>
          <p:sp>
            <p:nvSpPr>
              <p:cNvPr id="7185" name="Line 11"/>
              <p:cNvSpPr>
                <a:spLocks noChangeShapeType="1"/>
              </p:cNvSpPr>
              <p:nvPr/>
            </p:nvSpPr>
            <p:spPr bwMode="auto">
              <a:xfrm flipV="1">
                <a:off x="4200" y="215"/>
                <a:ext cx="0" cy="183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6" name="Line 12"/>
              <p:cNvSpPr>
                <a:spLocks noChangeShapeType="1"/>
              </p:cNvSpPr>
              <p:nvPr/>
            </p:nvSpPr>
            <p:spPr bwMode="auto">
              <a:xfrm flipH="1" flipV="1">
                <a:off x="4446" y="1152"/>
                <a:ext cx="9" cy="9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7" name="Line 13"/>
              <p:cNvSpPr>
                <a:spLocks noChangeShapeType="1"/>
              </p:cNvSpPr>
              <p:nvPr/>
            </p:nvSpPr>
            <p:spPr bwMode="auto">
              <a:xfrm flipH="1" flipV="1">
                <a:off x="3969" y="1152"/>
                <a:ext cx="9" cy="9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329" y="189"/>
              <a:ext cx="387" cy="1845"/>
              <a:chOff x="3969" y="225"/>
              <a:chExt cx="540" cy="1836"/>
            </a:xfrm>
          </p:grpSpPr>
          <p:sp>
            <p:nvSpPr>
              <p:cNvPr id="7182" name="Line 15"/>
              <p:cNvSpPr>
                <a:spLocks noChangeShapeType="1"/>
              </p:cNvSpPr>
              <p:nvPr/>
            </p:nvSpPr>
            <p:spPr bwMode="auto">
              <a:xfrm flipV="1">
                <a:off x="4230" y="225"/>
                <a:ext cx="0" cy="18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3" name="Line 16"/>
              <p:cNvSpPr>
                <a:spLocks noChangeShapeType="1"/>
              </p:cNvSpPr>
              <p:nvPr/>
            </p:nvSpPr>
            <p:spPr bwMode="auto">
              <a:xfrm flipH="1" flipV="1">
                <a:off x="4500" y="1152"/>
                <a:ext cx="9" cy="90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4" name="Line 17"/>
              <p:cNvSpPr>
                <a:spLocks noChangeShapeType="1"/>
              </p:cNvSpPr>
              <p:nvPr/>
            </p:nvSpPr>
            <p:spPr bwMode="auto">
              <a:xfrm flipH="1" flipV="1">
                <a:off x="3969" y="1152"/>
                <a:ext cx="9" cy="90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7170" name="Object 19"/>
          <p:cNvGraphicFramePr>
            <a:graphicFrameLocks noChangeAspect="1"/>
          </p:cNvGraphicFramePr>
          <p:nvPr/>
        </p:nvGraphicFramePr>
        <p:xfrm>
          <a:off x="3902075" y="744538"/>
          <a:ext cx="1825625" cy="152400"/>
        </p:xfrm>
        <a:graphic>
          <a:graphicData uri="http://schemas.openxmlformats.org/presentationml/2006/ole">
            <p:oleObj spid="_x0000_s616450" name="CS ChemDraw Drawing" r:id="rId6" imgW="7315200" imgH="609600" progId="ChemDraw.Document.6.0">
              <p:embed/>
            </p:oleObj>
          </a:graphicData>
        </a:graphic>
      </p:graphicFrame>
      <p:sp>
        <p:nvSpPr>
          <p:cNvPr id="7176" name="Text Box 20"/>
          <p:cNvSpPr txBox="1">
            <a:spLocks noChangeArrowheads="1"/>
          </p:cNvSpPr>
          <p:nvPr/>
        </p:nvSpPr>
        <p:spPr bwMode="auto">
          <a:xfrm>
            <a:off x="7851775" y="2271713"/>
            <a:ext cx="54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baseline="30000"/>
              <a:t>19</a:t>
            </a:r>
            <a:r>
              <a:rPr lang="de-DE" b="1"/>
              <a:t>F  </a:t>
            </a:r>
          </a:p>
        </p:txBody>
      </p:sp>
      <p:pic>
        <p:nvPicPr>
          <p:cNvPr id="7177" name="Picture 22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23"/>
          <p:cNvSpPr>
            <a:spLocks noChangeArrowheads="1"/>
          </p:cNvSpPr>
          <p:nvPr/>
        </p:nvSpPr>
        <p:spPr bwMode="auto">
          <a:xfrm>
            <a:off x="0" y="0"/>
            <a:ext cx="675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19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F- 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H- Couplings (19F Splitting)</a:t>
            </a:r>
            <a:endParaRPr lang="en-GB" sz="2400" b="1" dirty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3296603" y="76104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92D050"/>
                </a:solidFill>
              </a:rPr>
              <a:t>10Hz</a:t>
            </a:r>
          </a:p>
        </p:txBody>
      </p:sp>
      <p:sp>
        <p:nvSpPr>
          <p:cNvPr id="25" name="Geschweifte Klammer links 24"/>
          <p:cNvSpPr/>
          <p:nvPr/>
        </p:nvSpPr>
        <p:spPr bwMode="auto">
          <a:xfrm rot="5400000">
            <a:off x="3322320" y="967740"/>
            <a:ext cx="339090" cy="453390"/>
          </a:xfrm>
          <a:prstGeom prst="leftBrace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Geschweifte Klammer links 25"/>
          <p:cNvSpPr/>
          <p:nvPr/>
        </p:nvSpPr>
        <p:spPr bwMode="auto">
          <a:xfrm rot="5400000">
            <a:off x="3703320" y="1805940"/>
            <a:ext cx="339090" cy="300990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Geschweifte Klammer links 26"/>
          <p:cNvSpPr/>
          <p:nvPr/>
        </p:nvSpPr>
        <p:spPr bwMode="auto">
          <a:xfrm rot="5400000">
            <a:off x="3383280" y="1805940"/>
            <a:ext cx="339090" cy="300990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Geschweifte Klammer links 27"/>
          <p:cNvSpPr/>
          <p:nvPr/>
        </p:nvSpPr>
        <p:spPr bwMode="auto">
          <a:xfrm rot="5400000">
            <a:off x="3246120" y="1386840"/>
            <a:ext cx="339090" cy="300990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 Box 59"/>
          <p:cNvSpPr txBox="1">
            <a:spLocks noChangeArrowheads="1"/>
          </p:cNvSpPr>
          <p:nvPr/>
        </p:nvSpPr>
        <p:spPr bwMode="auto">
          <a:xfrm>
            <a:off x="4036695" y="1609725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3300"/>
                </a:solidFill>
              </a:rPr>
              <a:t>7 Hz</a:t>
            </a:r>
          </a:p>
        </p:txBody>
      </p:sp>
      <p:sp>
        <p:nvSpPr>
          <p:cNvPr id="30" name="Geschweifte Klammer links 29"/>
          <p:cNvSpPr/>
          <p:nvPr/>
        </p:nvSpPr>
        <p:spPr bwMode="auto">
          <a:xfrm rot="5400000">
            <a:off x="2935605" y="992505"/>
            <a:ext cx="331470" cy="381000"/>
          </a:xfrm>
          <a:prstGeom prst="leftBrace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 Box 60"/>
          <p:cNvSpPr txBox="1">
            <a:spLocks noChangeArrowheads="1"/>
          </p:cNvSpPr>
          <p:nvPr/>
        </p:nvSpPr>
        <p:spPr bwMode="auto">
          <a:xfrm>
            <a:off x="2801303" y="76866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92D050"/>
                </a:solidFill>
              </a:rPr>
              <a:t>10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animBg="1"/>
      <p:bldP spid="26" grpId="0" animBg="1"/>
      <p:bldP spid="27" grpId="0" animBg="1"/>
      <p:bldP spid="28" grpId="0" animBg="1"/>
      <p:bldP spid="29" grpId="0"/>
      <p:bldP spid="29" grpId="1"/>
      <p:bldP spid="30" grpId="0" animBg="1"/>
      <p:bldP spid="31" grpId="0"/>
      <p:bldP spid="31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91" name="Rectangle 19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Weitere AA´BB´- Systeme</a:t>
            </a:r>
          </a:p>
        </p:txBody>
      </p:sp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842010" y="946150"/>
            <a:ext cx="883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pyrrole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10275" name="Object 3"/>
          <p:cNvGraphicFramePr>
            <a:graphicFrameLocks noChangeAspect="1"/>
          </p:cNvGraphicFramePr>
          <p:nvPr/>
        </p:nvGraphicFramePr>
        <p:xfrm>
          <a:off x="1814513" y="769938"/>
          <a:ext cx="658812" cy="760412"/>
        </p:xfrm>
        <a:graphic>
          <a:graphicData uri="http://schemas.openxmlformats.org/presentationml/2006/ole">
            <p:oleObj spid="_x0000_s500738" name="CS ChemDraw Drawing" r:id="rId4" imgW="5486400" imgH="6350000" progId="ChemDraw.Document.6.0">
              <p:embed/>
            </p:oleObj>
          </a:graphicData>
        </a:graphic>
      </p:graphicFrame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1008063" y="2419350"/>
          <a:ext cx="1733550" cy="698500"/>
        </p:xfrm>
        <a:graphic>
          <a:graphicData uri="http://schemas.openxmlformats.org/presentationml/2006/ole">
            <p:oleObj spid="_x0000_s500739" name="CS ChemDraw Drawing" r:id="rId5" imgW="7315200" imgH="2959100" progId="ChemDraw.Document.6.0">
              <p:embed/>
            </p:oleObj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985838" y="4256088"/>
          <a:ext cx="1804987" cy="728662"/>
        </p:xfrm>
        <a:graphic>
          <a:graphicData uri="http://schemas.openxmlformats.org/presentationml/2006/ole">
            <p:oleObj spid="_x0000_s500740" name="CS ChemDraw Drawing" r:id="rId6" imgW="7315200" imgH="2959100" progId="ChemDraw.Document.6.0">
              <p:embed/>
            </p:oleObj>
          </a:graphicData>
        </a:graphic>
      </p:graphicFrame>
      <p:pic>
        <p:nvPicPr>
          <p:cNvPr id="310278" name="Picture 6" descr="ib2_1h"/>
          <p:cNvPicPr>
            <a:picLocks noChangeAspect="1" noChangeArrowheads="1"/>
          </p:cNvPicPr>
          <p:nvPr/>
        </p:nvPicPr>
        <p:blipFill>
          <a:blip r:embed="rId7">
            <a:lum bright="-60000" contrast="78000"/>
          </a:blip>
          <a:srcRect/>
          <a:stretch>
            <a:fillRect/>
          </a:stretch>
        </p:blipFill>
        <p:spPr bwMode="auto">
          <a:xfrm>
            <a:off x="4559300" y="1566863"/>
            <a:ext cx="8926513" cy="2058987"/>
          </a:xfrm>
          <a:prstGeom prst="rect">
            <a:avLst/>
          </a:prstGeom>
          <a:noFill/>
        </p:spPr>
      </p:pic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8529638" y="1055688"/>
            <a:ext cx="614362" cy="277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10280" name="Picture 8" descr="Pyrol1"/>
          <p:cNvPicPr>
            <a:picLocks noChangeAspect="1" noChangeArrowheads="1"/>
          </p:cNvPicPr>
          <p:nvPr/>
        </p:nvPicPr>
        <p:blipFill>
          <a:blip r:embed="rId8">
            <a:lum bright="-84000" contrast="96000"/>
          </a:blip>
          <a:srcRect/>
          <a:stretch>
            <a:fillRect/>
          </a:stretch>
        </p:blipFill>
        <p:spPr bwMode="auto">
          <a:xfrm>
            <a:off x="4168775" y="0"/>
            <a:ext cx="4975225" cy="1809750"/>
          </a:xfrm>
          <a:prstGeom prst="rect">
            <a:avLst/>
          </a:prstGeom>
          <a:noFill/>
        </p:spPr>
      </p:pic>
      <p:pic>
        <p:nvPicPr>
          <p:cNvPr id="310282" name="Picture 10" descr="Pyrol3"/>
          <p:cNvPicPr>
            <a:picLocks noChangeAspect="1" noChangeArrowheads="1"/>
          </p:cNvPicPr>
          <p:nvPr/>
        </p:nvPicPr>
        <p:blipFill>
          <a:blip r:embed="rId9">
            <a:lum bright="-78000" contrast="90000"/>
          </a:blip>
          <a:srcRect/>
          <a:stretch>
            <a:fillRect/>
          </a:stretch>
        </p:blipFill>
        <p:spPr bwMode="auto">
          <a:xfrm>
            <a:off x="4559300" y="530225"/>
            <a:ext cx="4584700" cy="1962150"/>
          </a:xfrm>
          <a:prstGeom prst="rect">
            <a:avLst/>
          </a:prstGeom>
          <a:noFill/>
        </p:spPr>
      </p:pic>
      <p:pic>
        <p:nvPicPr>
          <p:cNvPr id="310284" name="Picture 12" descr="TEST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9475" y="7181850"/>
            <a:ext cx="4826000" cy="1562100"/>
          </a:xfrm>
          <a:prstGeom prst="rect">
            <a:avLst/>
          </a:prstGeom>
          <a:noFill/>
        </p:spPr>
      </p:pic>
      <p:pic>
        <p:nvPicPr>
          <p:cNvPr id="310285" name="Picture 13" descr="FAB1"/>
          <p:cNvPicPr>
            <a:picLocks noChangeAspect="1" noChangeArrowheads="1"/>
          </p:cNvPicPr>
          <p:nvPr/>
        </p:nvPicPr>
        <p:blipFill>
          <a:blip r:embed="rId11">
            <a:lum bright="-60000" contrast="78000"/>
          </a:blip>
          <a:srcRect/>
          <a:stretch>
            <a:fillRect/>
          </a:stretch>
        </p:blipFill>
        <p:spPr bwMode="auto">
          <a:xfrm>
            <a:off x="4559300" y="3625850"/>
            <a:ext cx="4584700" cy="1522413"/>
          </a:xfrm>
          <a:prstGeom prst="rect">
            <a:avLst/>
          </a:prstGeom>
          <a:noFill/>
        </p:spPr>
      </p:pic>
      <p:pic>
        <p:nvPicPr>
          <p:cNvPr id="310286" name="Picture 14" descr="FAB2"/>
          <p:cNvPicPr>
            <a:picLocks noChangeAspect="1" noChangeArrowheads="1"/>
          </p:cNvPicPr>
          <p:nvPr/>
        </p:nvPicPr>
        <p:blipFill>
          <a:blip r:embed="rId12">
            <a:lum bright="-54000" contrast="72000"/>
          </a:blip>
          <a:srcRect/>
          <a:stretch>
            <a:fillRect/>
          </a:stretch>
        </p:blipFill>
        <p:spPr bwMode="auto">
          <a:xfrm>
            <a:off x="4559300" y="3625850"/>
            <a:ext cx="4584700" cy="1562100"/>
          </a:xfrm>
          <a:prstGeom prst="rect">
            <a:avLst/>
          </a:prstGeom>
          <a:noFill/>
        </p:spPr>
      </p:pic>
      <p:graphicFrame>
        <p:nvGraphicFramePr>
          <p:cNvPr id="310287" name="Object 15"/>
          <p:cNvGraphicFramePr>
            <a:graphicFrameLocks noChangeAspect="1"/>
          </p:cNvGraphicFramePr>
          <p:nvPr/>
        </p:nvGraphicFramePr>
        <p:xfrm>
          <a:off x="869950" y="5559425"/>
          <a:ext cx="1871663" cy="1298575"/>
        </p:xfrm>
        <a:graphic>
          <a:graphicData uri="http://schemas.openxmlformats.org/presentationml/2006/ole">
            <p:oleObj spid="_x0000_s500741" name="CS ChemDraw Drawing" r:id="rId13" imgW="7315200" imgH="5080000" progId="ChemDraw.Document.6.0">
              <p:embed/>
            </p:oleObj>
          </a:graphicData>
        </a:graphic>
      </p:graphicFrame>
      <p:pic>
        <p:nvPicPr>
          <p:cNvPr id="310288" name="Picture 16" descr="AUL1"/>
          <p:cNvPicPr>
            <a:picLocks noChangeAspect="1" noChangeArrowheads="1"/>
          </p:cNvPicPr>
          <p:nvPr/>
        </p:nvPicPr>
        <p:blipFill>
          <a:blip r:embed="rId14">
            <a:lum bright="-66000" contrast="84000"/>
          </a:blip>
          <a:srcRect/>
          <a:stretch>
            <a:fillRect/>
          </a:stretch>
        </p:blipFill>
        <p:spPr bwMode="auto">
          <a:xfrm>
            <a:off x="4559300" y="5167313"/>
            <a:ext cx="4584700" cy="1690687"/>
          </a:xfrm>
          <a:prstGeom prst="rect">
            <a:avLst/>
          </a:prstGeom>
          <a:noFill/>
        </p:spPr>
      </p:pic>
      <p:pic>
        <p:nvPicPr>
          <p:cNvPr id="310289" name="Picture 17" descr="AUL2"/>
          <p:cNvPicPr>
            <a:picLocks noChangeAspect="1" noChangeArrowheads="1"/>
          </p:cNvPicPr>
          <p:nvPr/>
        </p:nvPicPr>
        <p:blipFill>
          <a:blip r:embed="rId15">
            <a:lum bright="-72000" contrast="84000"/>
          </a:blip>
          <a:srcRect/>
          <a:stretch>
            <a:fillRect/>
          </a:stretch>
        </p:blipFill>
        <p:spPr bwMode="auto">
          <a:xfrm>
            <a:off x="4559300" y="5376863"/>
            <a:ext cx="4584700" cy="1481137"/>
          </a:xfrm>
          <a:prstGeom prst="rect">
            <a:avLst/>
          </a:prstGeom>
          <a:noFill/>
        </p:spPr>
      </p:pic>
      <p:sp>
        <p:nvSpPr>
          <p:cNvPr id="310293" name="Rectangle 2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AA´BB´   System (Examples</a:t>
            </a:r>
            <a:r>
              <a:rPr lang="de-DE" dirty="0" smtClean="0"/>
              <a:t>)</a:t>
            </a:r>
            <a:endParaRPr lang="de-DE" b="0" dirty="0">
              <a:solidFill>
                <a:srgbClr val="66FFFF"/>
              </a:solidFill>
            </a:endParaRPr>
          </a:p>
        </p:txBody>
      </p:sp>
      <p:pic>
        <p:nvPicPr>
          <p:cNvPr id="310283" name="Picture 11" descr="TEST3"/>
          <p:cNvPicPr>
            <a:picLocks noChangeAspect="1" noChangeArrowheads="1"/>
          </p:cNvPicPr>
          <p:nvPr/>
        </p:nvPicPr>
        <p:blipFill>
          <a:blip r:embed="rId16">
            <a:lum bright="-66000" contrast="84000"/>
          </a:blip>
          <a:srcRect/>
          <a:stretch>
            <a:fillRect/>
          </a:stretch>
        </p:blipFill>
        <p:spPr bwMode="auto">
          <a:xfrm>
            <a:off x="4559300" y="1852613"/>
            <a:ext cx="4584700" cy="1562100"/>
          </a:xfrm>
          <a:prstGeom prst="rect">
            <a:avLst/>
          </a:prstGeom>
          <a:noFill/>
        </p:spPr>
      </p:pic>
      <p:pic>
        <p:nvPicPr>
          <p:cNvPr id="310281" name="Picture 9" descr="Pyrol2"/>
          <p:cNvPicPr>
            <a:picLocks noChangeAspect="1" noChangeArrowheads="1"/>
          </p:cNvPicPr>
          <p:nvPr/>
        </p:nvPicPr>
        <p:blipFill>
          <a:blip r:embed="rId17">
            <a:lum bright="-84000" contrast="100000"/>
          </a:blip>
          <a:srcRect/>
          <a:stretch>
            <a:fillRect/>
          </a:stretch>
        </p:blipFill>
        <p:spPr bwMode="auto">
          <a:xfrm>
            <a:off x="4325938" y="393700"/>
            <a:ext cx="4818062" cy="1835150"/>
          </a:xfrm>
          <a:prstGeom prst="rect">
            <a:avLst/>
          </a:prstGeom>
          <a:noFill/>
        </p:spPr>
      </p:pic>
      <p:pic>
        <p:nvPicPr>
          <p:cNvPr id="310292" name="Picture 20" descr="Logo_RGB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48" name="Rectangle 28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A2B2C- System (Glycerin)</a:t>
            </a:r>
          </a:p>
        </p:txBody>
      </p:sp>
      <p:pic>
        <p:nvPicPr>
          <p:cNvPr id="209924" name="Picture 4" descr="GLY1"/>
          <p:cNvPicPr>
            <a:picLocks noChangeAspect="1" noChangeArrowheads="1"/>
          </p:cNvPicPr>
          <p:nvPr/>
        </p:nvPicPr>
        <p:blipFill>
          <a:blip r:embed="rId3">
            <a:lum bright="-48000" contrast="72000"/>
          </a:blip>
          <a:srcRect/>
          <a:stretch>
            <a:fillRect/>
          </a:stretch>
        </p:blipFill>
        <p:spPr bwMode="auto">
          <a:xfrm>
            <a:off x="242888" y="761713"/>
            <a:ext cx="8023225" cy="2676525"/>
          </a:xfrm>
          <a:prstGeom prst="rect">
            <a:avLst/>
          </a:prstGeom>
          <a:noFill/>
        </p:spPr>
      </p:pic>
      <p:pic>
        <p:nvPicPr>
          <p:cNvPr id="209925" name="Picture 5" descr="GLY2"/>
          <p:cNvPicPr>
            <a:picLocks noChangeAspect="1" noChangeArrowheads="1"/>
          </p:cNvPicPr>
          <p:nvPr/>
        </p:nvPicPr>
        <p:blipFill>
          <a:blip r:embed="rId4">
            <a:lum bright="-48000" contrast="66000"/>
          </a:blip>
          <a:srcRect/>
          <a:stretch>
            <a:fillRect/>
          </a:stretch>
        </p:blipFill>
        <p:spPr bwMode="auto">
          <a:xfrm>
            <a:off x="2247900" y="3938588"/>
            <a:ext cx="4113213" cy="2673350"/>
          </a:xfrm>
          <a:prstGeom prst="rect">
            <a:avLst/>
          </a:prstGeom>
          <a:noFill/>
        </p:spPr>
      </p:pic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919163" y="4170363"/>
          <a:ext cx="1125537" cy="1397000"/>
        </p:xfrm>
        <a:graphic>
          <a:graphicData uri="http://schemas.openxmlformats.org/presentationml/2006/ole">
            <p:oleObj spid="_x0000_s486402" name="CS ChemDraw Drawing" r:id="rId5" imgW="7315200" imgH="9080500" progId="ChemDraw.Document.6.0">
              <p:embed/>
            </p:oleObj>
          </a:graphicData>
        </a:graphic>
      </p:graphicFrame>
      <p:sp>
        <p:nvSpPr>
          <p:cNvPr id="209928" name="Oval 8"/>
          <p:cNvSpPr>
            <a:spLocks noChangeArrowheads="1"/>
          </p:cNvSpPr>
          <p:nvPr/>
        </p:nvSpPr>
        <p:spPr bwMode="auto">
          <a:xfrm>
            <a:off x="822325" y="5083175"/>
            <a:ext cx="311150" cy="301625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984250" y="4019550"/>
            <a:ext cx="311150" cy="3016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9930" name="Oval 10"/>
          <p:cNvSpPr>
            <a:spLocks noChangeArrowheads="1"/>
          </p:cNvSpPr>
          <p:nvPr/>
        </p:nvSpPr>
        <p:spPr bwMode="auto">
          <a:xfrm>
            <a:off x="984250" y="5384800"/>
            <a:ext cx="311150" cy="3016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892175" y="4422775"/>
            <a:ext cx="311150" cy="301625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 flipV="1">
            <a:off x="3654425" y="3344863"/>
            <a:ext cx="820738" cy="3089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9935" name="Line 15"/>
          <p:cNvSpPr>
            <a:spLocks noChangeShapeType="1"/>
          </p:cNvSpPr>
          <p:nvPr/>
        </p:nvSpPr>
        <p:spPr bwMode="auto">
          <a:xfrm>
            <a:off x="4452938" y="3308350"/>
            <a:ext cx="833437" cy="3136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>
            <a:off x="3792538" y="4376738"/>
            <a:ext cx="822325" cy="2057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 flipH="1">
            <a:off x="3319463" y="4376738"/>
            <a:ext cx="473075" cy="1885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96000" y="3700463"/>
            <a:ext cx="3305175" cy="3014662"/>
            <a:chOff x="3840" y="2331"/>
            <a:chExt cx="2082" cy="189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840" y="2741"/>
              <a:ext cx="2082" cy="1489"/>
              <a:chOff x="3426" y="2393"/>
              <a:chExt cx="2082" cy="1489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3426" y="2393"/>
                <a:ext cx="2082" cy="1489"/>
                <a:chOff x="3486" y="2165"/>
                <a:chExt cx="2082" cy="1489"/>
              </a:xfrm>
            </p:grpSpPr>
            <p:pic>
              <p:nvPicPr>
                <p:cNvPr id="209940" name="Picture 20"/>
                <p:cNvPicPr preferRelativeResize="0"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519" y="2165"/>
                  <a:ext cx="1946" cy="1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09941" name="Rectangle 21"/>
                <p:cNvSpPr>
                  <a:spLocks noChangeArrowheads="1"/>
                </p:cNvSpPr>
                <p:nvPr/>
              </p:nvSpPr>
              <p:spPr bwMode="auto">
                <a:xfrm>
                  <a:off x="3486" y="3432"/>
                  <a:ext cx="2082" cy="22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09944" name="Rectangle 24"/>
              <p:cNvSpPr>
                <a:spLocks noChangeArrowheads="1"/>
              </p:cNvSpPr>
              <p:nvPr/>
            </p:nvSpPr>
            <p:spPr bwMode="auto">
              <a:xfrm>
                <a:off x="4872" y="3408"/>
                <a:ext cx="630" cy="3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09946" name="Text Box 26"/>
            <p:cNvSpPr txBox="1">
              <a:spLocks noChangeArrowheads="1"/>
            </p:cNvSpPr>
            <p:nvPr/>
          </p:nvSpPr>
          <p:spPr bwMode="auto">
            <a:xfrm>
              <a:off x="4508" y="2331"/>
              <a:ext cx="3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 err="1" smtClean="0">
                  <a:solidFill>
                    <a:srgbClr val="FF3300"/>
                  </a:solidFill>
                </a:rPr>
                <a:t>sim</a:t>
              </a:r>
              <a:r>
                <a:rPr lang="de-DE" sz="1600" dirty="0" smtClean="0">
                  <a:solidFill>
                    <a:srgbClr val="FF3300"/>
                  </a:solidFill>
                </a:rPr>
                <a:t>.</a:t>
              </a:r>
              <a:endParaRPr lang="de-DE" sz="1600" dirty="0">
                <a:solidFill>
                  <a:srgbClr val="FF3300"/>
                </a:solidFill>
              </a:endParaRPr>
            </a:p>
          </p:txBody>
        </p:sp>
      </p:grpSp>
      <p:pic>
        <p:nvPicPr>
          <p:cNvPr id="209949" name="Picture 29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09950" name="Rectangle 30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AA´BB´C  System </a:t>
            </a:r>
            <a:r>
              <a:rPr lang="de-DE" dirty="0" err="1" smtClean="0"/>
              <a:t>glycerine</a:t>
            </a:r>
            <a:r>
              <a:rPr lang="de-DE" dirty="0" smtClean="0"/>
              <a:t>)</a:t>
            </a:r>
            <a:endParaRPr lang="de-DE" b="0" dirty="0">
              <a:solidFill>
                <a:srgbClr val="66FFFF"/>
              </a:solidFill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310534" y="585683"/>
            <a:ext cx="5823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chemically  equivalent protons     </a:t>
            </a:r>
            <a:r>
              <a:rPr lang="en-GB" sz="1600" dirty="0" smtClean="0">
                <a:solidFill>
                  <a:srgbClr val="FF3300"/>
                </a:solidFill>
              </a:rPr>
              <a:t>(magnetically  </a:t>
            </a:r>
            <a:r>
              <a:rPr lang="en-GB" sz="1600" dirty="0" err="1" smtClean="0">
                <a:solidFill>
                  <a:srgbClr val="FF3300"/>
                </a:solidFill>
              </a:rPr>
              <a:t>nonequivalent</a:t>
            </a:r>
            <a:r>
              <a:rPr lang="en-GB" sz="1600" dirty="0" smtClean="0">
                <a:solidFill>
                  <a:srgbClr val="FF3300"/>
                </a:solidFill>
              </a:rPr>
              <a:t>)</a:t>
            </a:r>
            <a:endParaRPr lang="en-GB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 animBg="1"/>
      <p:bldP spid="209929" grpId="0" animBg="1"/>
      <p:bldP spid="209930" grpId="0" animBg="1"/>
      <p:bldP spid="209931" grpId="0" animBg="1"/>
      <p:bldP spid="209932" grpId="0" animBg="1"/>
      <p:bldP spid="209935" grpId="0" animBg="1"/>
      <p:bldP spid="209936" grpId="0" animBg="1"/>
      <p:bldP spid="209938" grpId="0" animBg="1"/>
      <p:bldP spid="2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41" name="Rectangle 4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sz="4000">
                <a:solidFill>
                  <a:schemeClr val="bg1"/>
                </a:solidFill>
              </a:rPr>
              <a:t>1,4- Butandiol A2A2´B2 B2´- System</a:t>
            </a:r>
          </a:p>
        </p:txBody>
      </p:sp>
      <p:pic>
        <p:nvPicPr>
          <p:cNvPr id="260098" name="Picture 2" descr="but21h"/>
          <p:cNvPicPr preferRelativeResize="0">
            <a:picLocks noChangeArrowheads="1"/>
          </p:cNvPicPr>
          <p:nvPr/>
        </p:nvPicPr>
        <p:blipFill>
          <a:blip r:embed="rId3">
            <a:lum bright="-24000" contrast="42000"/>
          </a:blip>
          <a:srcRect/>
          <a:stretch>
            <a:fillRect/>
          </a:stretch>
        </p:blipFill>
        <p:spPr bwMode="auto">
          <a:xfrm>
            <a:off x="-342900" y="-328613"/>
            <a:ext cx="9142413" cy="3598863"/>
          </a:xfrm>
          <a:prstGeom prst="rect">
            <a:avLst/>
          </a:prstGeom>
          <a:noFill/>
        </p:spPr>
      </p:pic>
      <p:grpSp>
        <p:nvGrpSpPr>
          <p:cNvPr id="260099" name="Group 3"/>
          <p:cNvGrpSpPr>
            <a:grpSpLocks/>
          </p:cNvGrpSpPr>
          <p:nvPr/>
        </p:nvGrpSpPr>
        <p:grpSpPr bwMode="auto">
          <a:xfrm>
            <a:off x="0" y="3157538"/>
            <a:ext cx="9144000" cy="3598862"/>
            <a:chOff x="0" y="1989"/>
            <a:chExt cx="5760" cy="2267"/>
          </a:xfrm>
        </p:grpSpPr>
        <p:pic>
          <p:nvPicPr>
            <p:cNvPr id="260100" name="Picture 4" descr="but1h"/>
            <p:cNvPicPr preferRelativeResize="0">
              <a:picLocks noChangeArrowheads="1"/>
            </p:cNvPicPr>
            <p:nvPr/>
          </p:nvPicPr>
          <p:blipFill>
            <a:blip r:embed="rId4">
              <a:lum bright="-48000" contrast="66000"/>
            </a:blip>
            <a:srcRect/>
            <a:stretch>
              <a:fillRect/>
            </a:stretch>
          </p:blipFill>
          <p:spPr bwMode="auto">
            <a:xfrm>
              <a:off x="0" y="1989"/>
              <a:ext cx="5760" cy="2267"/>
            </a:xfrm>
            <a:prstGeom prst="rect">
              <a:avLst/>
            </a:prstGeom>
            <a:noFill/>
          </p:spPr>
        </p:pic>
        <p:sp>
          <p:nvSpPr>
            <p:cNvPr id="260101" name="Rectangle 5"/>
            <p:cNvSpPr>
              <a:spLocks noChangeArrowheads="1"/>
            </p:cNvSpPr>
            <p:nvPr/>
          </p:nvSpPr>
          <p:spPr bwMode="auto">
            <a:xfrm>
              <a:off x="1513" y="3105"/>
              <a:ext cx="693" cy="6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0102" name="Rectangle 6"/>
            <p:cNvSpPr>
              <a:spLocks noChangeArrowheads="1"/>
            </p:cNvSpPr>
            <p:nvPr/>
          </p:nvSpPr>
          <p:spPr bwMode="auto">
            <a:xfrm>
              <a:off x="185" y="3173"/>
              <a:ext cx="264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0103" name="Rectangle 7"/>
            <p:cNvSpPr>
              <a:spLocks noChangeArrowheads="1"/>
            </p:cNvSpPr>
            <p:nvPr/>
          </p:nvSpPr>
          <p:spPr bwMode="auto">
            <a:xfrm>
              <a:off x="4031" y="3202"/>
              <a:ext cx="244" cy="6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0104" name="Rectangle 8"/>
            <p:cNvSpPr>
              <a:spLocks noChangeArrowheads="1"/>
            </p:cNvSpPr>
            <p:nvPr/>
          </p:nvSpPr>
          <p:spPr bwMode="auto">
            <a:xfrm>
              <a:off x="5320" y="3192"/>
              <a:ext cx="244" cy="6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60105" name="Picture 9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1475" y="4297363"/>
            <a:ext cx="1981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106" name="Picture 1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263" y="4173538"/>
            <a:ext cx="2214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0108" name="Object 12"/>
          <p:cNvGraphicFramePr>
            <a:graphicFrameLocks noChangeAspect="1"/>
          </p:cNvGraphicFramePr>
          <p:nvPr/>
        </p:nvGraphicFramePr>
        <p:xfrm>
          <a:off x="3825875" y="630238"/>
          <a:ext cx="1930400" cy="949325"/>
        </p:xfrm>
        <a:graphic>
          <a:graphicData uri="http://schemas.openxmlformats.org/presentationml/2006/ole">
            <p:oleObj spid="_x0000_s260108" name="CS ChemDraw Drawing" r:id="rId7" imgW="7315200" imgH="3594100" progId="ChemDraw.Document.6.0">
              <p:embed/>
            </p:oleObj>
          </a:graphicData>
        </a:graphic>
      </p:graphicFrame>
      <p:grpSp>
        <p:nvGrpSpPr>
          <p:cNvPr id="260109" name="Group 13"/>
          <p:cNvGrpSpPr>
            <a:grpSpLocks/>
          </p:cNvGrpSpPr>
          <p:nvPr/>
        </p:nvGrpSpPr>
        <p:grpSpPr bwMode="auto">
          <a:xfrm>
            <a:off x="4138613" y="742950"/>
            <a:ext cx="661987" cy="709613"/>
            <a:chOff x="2607" y="468"/>
            <a:chExt cx="417" cy="447"/>
          </a:xfrm>
        </p:grpSpPr>
        <p:sp>
          <p:nvSpPr>
            <p:cNvPr id="260110" name="Line 14"/>
            <p:cNvSpPr>
              <a:spLocks noChangeShapeType="1"/>
            </p:cNvSpPr>
            <p:nvPr/>
          </p:nvSpPr>
          <p:spPr bwMode="auto">
            <a:xfrm>
              <a:off x="2607" y="468"/>
              <a:ext cx="99" cy="1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11" name="Line 15"/>
            <p:cNvSpPr>
              <a:spLocks noChangeShapeType="1"/>
            </p:cNvSpPr>
            <p:nvPr/>
          </p:nvSpPr>
          <p:spPr bwMode="auto">
            <a:xfrm flipV="1">
              <a:off x="2709" y="495"/>
              <a:ext cx="153" cy="14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12" name="Line 16"/>
            <p:cNvSpPr>
              <a:spLocks noChangeShapeType="1"/>
            </p:cNvSpPr>
            <p:nvPr/>
          </p:nvSpPr>
          <p:spPr bwMode="auto">
            <a:xfrm>
              <a:off x="2709" y="636"/>
              <a:ext cx="207" cy="1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13" name="Line 17"/>
            <p:cNvSpPr>
              <a:spLocks noChangeShapeType="1"/>
            </p:cNvSpPr>
            <p:nvPr/>
          </p:nvSpPr>
          <p:spPr bwMode="auto">
            <a:xfrm flipH="1">
              <a:off x="2829" y="753"/>
              <a:ext cx="90" cy="15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14" name="Line 18"/>
            <p:cNvSpPr>
              <a:spLocks noChangeShapeType="1"/>
            </p:cNvSpPr>
            <p:nvPr/>
          </p:nvSpPr>
          <p:spPr bwMode="auto">
            <a:xfrm>
              <a:off x="2922" y="753"/>
              <a:ext cx="102" cy="16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0115" name="Group 19"/>
          <p:cNvGrpSpPr>
            <a:grpSpLocks/>
          </p:cNvGrpSpPr>
          <p:nvPr/>
        </p:nvGrpSpPr>
        <p:grpSpPr bwMode="auto">
          <a:xfrm>
            <a:off x="4819650" y="728663"/>
            <a:ext cx="676275" cy="733425"/>
            <a:chOff x="3036" y="459"/>
            <a:chExt cx="426" cy="462"/>
          </a:xfrm>
        </p:grpSpPr>
        <p:sp>
          <p:nvSpPr>
            <p:cNvPr id="260116" name="Line 20"/>
            <p:cNvSpPr>
              <a:spLocks noChangeShapeType="1"/>
            </p:cNvSpPr>
            <p:nvPr/>
          </p:nvSpPr>
          <p:spPr bwMode="auto">
            <a:xfrm flipH="1">
              <a:off x="3129" y="492"/>
              <a:ext cx="141" cy="13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17" name="Line 21"/>
            <p:cNvSpPr>
              <a:spLocks noChangeShapeType="1"/>
            </p:cNvSpPr>
            <p:nvPr/>
          </p:nvSpPr>
          <p:spPr bwMode="auto">
            <a:xfrm>
              <a:off x="3036" y="459"/>
              <a:ext cx="90" cy="17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18" name="Line 22"/>
            <p:cNvSpPr>
              <a:spLocks noChangeShapeType="1"/>
            </p:cNvSpPr>
            <p:nvPr/>
          </p:nvSpPr>
          <p:spPr bwMode="auto">
            <a:xfrm>
              <a:off x="3126" y="633"/>
              <a:ext cx="204" cy="12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19" name="Line 23"/>
            <p:cNvSpPr>
              <a:spLocks noChangeShapeType="1"/>
            </p:cNvSpPr>
            <p:nvPr/>
          </p:nvSpPr>
          <p:spPr bwMode="auto">
            <a:xfrm flipH="1">
              <a:off x="3240" y="756"/>
              <a:ext cx="93" cy="16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20" name="Line 24"/>
            <p:cNvSpPr>
              <a:spLocks noChangeShapeType="1"/>
            </p:cNvSpPr>
            <p:nvPr/>
          </p:nvSpPr>
          <p:spPr bwMode="auto">
            <a:xfrm>
              <a:off x="3330" y="750"/>
              <a:ext cx="132" cy="13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0121" name="Group 25"/>
          <p:cNvGrpSpPr>
            <a:grpSpLocks/>
          </p:cNvGrpSpPr>
          <p:nvPr/>
        </p:nvGrpSpPr>
        <p:grpSpPr bwMode="auto">
          <a:xfrm>
            <a:off x="4500563" y="733425"/>
            <a:ext cx="690562" cy="723900"/>
            <a:chOff x="2835" y="462"/>
            <a:chExt cx="435" cy="456"/>
          </a:xfrm>
        </p:grpSpPr>
        <p:sp>
          <p:nvSpPr>
            <p:cNvPr id="260122" name="Line 26"/>
            <p:cNvSpPr>
              <a:spLocks noChangeShapeType="1"/>
            </p:cNvSpPr>
            <p:nvPr/>
          </p:nvSpPr>
          <p:spPr bwMode="auto">
            <a:xfrm flipV="1">
              <a:off x="2931" y="639"/>
              <a:ext cx="186" cy="11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23" name="Line 27"/>
            <p:cNvSpPr>
              <a:spLocks noChangeShapeType="1"/>
            </p:cNvSpPr>
            <p:nvPr/>
          </p:nvSpPr>
          <p:spPr bwMode="auto">
            <a:xfrm flipH="1">
              <a:off x="2835" y="750"/>
              <a:ext cx="93" cy="1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24" name="Line 28"/>
            <p:cNvSpPr>
              <a:spLocks noChangeShapeType="1"/>
            </p:cNvSpPr>
            <p:nvPr/>
          </p:nvSpPr>
          <p:spPr bwMode="auto">
            <a:xfrm>
              <a:off x="2925" y="750"/>
              <a:ext cx="114" cy="1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25" name="Line 29"/>
            <p:cNvSpPr>
              <a:spLocks noChangeShapeType="1"/>
            </p:cNvSpPr>
            <p:nvPr/>
          </p:nvSpPr>
          <p:spPr bwMode="auto">
            <a:xfrm flipH="1" flipV="1">
              <a:off x="3036" y="462"/>
              <a:ext cx="84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26" name="Line 30"/>
            <p:cNvSpPr>
              <a:spLocks noChangeShapeType="1"/>
            </p:cNvSpPr>
            <p:nvPr/>
          </p:nvSpPr>
          <p:spPr bwMode="auto">
            <a:xfrm flipV="1">
              <a:off x="3117" y="492"/>
              <a:ext cx="153" cy="1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0127" name="Group 31"/>
          <p:cNvGrpSpPr>
            <a:grpSpLocks/>
          </p:cNvGrpSpPr>
          <p:nvPr/>
        </p:nvGrpSpPr>
        <p:grpSpPr bwMode="auto">
          <a:xfrm>
            <a:off x="4295775" y="723900"/>
            <a:ext cx="657225" cy="466725"/>
            <a:chOff x="2706" y="456"/>
            <a:chExt cx="414" cy="294"/>
          </a:xfrm>
        </p:grpSpPr>
        <p:sp>
          <p:nvSpPr>
            <p:cNvPr id="260128" name="Line 32"/>
            <p:cNvSpPr>
              <a:spLocks noChangeShapeType="1"/>
            </p:cNvSpPr>
            <p:nvPr/>
          </p:nvSpPr>
          <p:spPr bwMode="auto">
            <a:xfrm flipH="1">
              <a:off x="2706" y="495"/>
              <a:ext cx="150" cy="14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29" name="Line 33"/>
            <p:cNvSpPr>
              <a:spLocks noChangeShapeType="1"/>
            </p:cNvSpPr>
            <p:nvPr/>
          </p:nvSpPr>
          <p:spPr bwMode="auto">
            <a:xfrm>
              <a:off x="2712" y="633"/>
              <a:ext cx="213" cy="11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30" name="Line 34"/>
            <p:cNvSpPr>
              <a:spLocks noChangeShapeType="1"/>
            </p:cNvSpPr>
            <p:nvPr/>
          </p:nvSpPr>
          <p:spPr bwMode="auto">
            <a:xfrm flipV="1">
              <a:off x="2928" y="636"/>
              <a:ext cx="189" cy="10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31" name="Line 35"/>
            <p:cNvSpPr>
              <a:spLocks noChangeShapeType="1"/>
            </p:cNvSpPr>
            <p:nvPr/>
          </p:nvSpPr>
          <p:spPr bwMode="auto">
            <a:xfrm flipH="1" flipV="1">
              <a:off x="3033" y="456"/>
              <a:ext cx="87" cy="17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0132" name="Group 36"/>
          <p:cNvGrpSpPr>
            <a:grpSpLocks/>
          </p:cNvGrpSpPr>
          <p:nvPr/>
        </p:nvGrpSpPr>
        <p:grpSpPr bwMode="auto">
          <a:xfrm>
            <a:off x="4648200" y="1023938"/>
            <a:ext cx="619125" cy="442912"/>
            <a:chOff x="2928" y="645"/>
            <a:chExt cx="390" cy="279"/>
          </a:xfrm>
        </p:grpSpPr>
        <p:sp>
          <p:nvSpPr>
            <p:cNvPr id="260133" name="Line 37"/>
            <p:cNvSpPr>
              <a:spLocks noChangeShapeType="1"/>
            </p:cNvSpPr>
            <p:nvPr/>
          </p:nvSpPr>
          <p:spPr bwMode="auto">
            <a:xfrm flipH="1" flipV="1">
              <a:off x="2928" y="753"/>
              <a:ext cx="108" cy="15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34" name="Line 38"/>
            <p:cNvSpPr>
              <a:spLocks noChangeShapeType="1"/>
            </p:cNvSpPr>
            <p:nvPr/>
          </p:nvSpPr>
          <p:spPr bwMode="auto">
            <a:xfrm flipV="1">
              <a:off x="2934" y="645"/>
              <a:ext cx="189" cy="11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35" name="Line 39"/>
            <p:cNvSpPr>
              <a:spLocks noChangeShapeType="1"/>
            </p:cNvSpPr>
            <p:nvPr/>
          </p:nvSpPr>
          <p:spPr bwMode="auto">
            <a:xfrm>
              <a:off x="3123" y="645"/>
              <a:ext cx="192" cy="11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0136" name="Line 40"/>
            <p:cNvSpPr>
              <a:spLocks noChangeShapeType="1"/>
            </p:cNvSpPr>
            <p:nvPr/>
          </p:nvSpPr>
          <p:spPr bwMode="auto">
            <a:xfrm flipH="1">
              <a:off x="3228" y="762"/>
              <a:ext cx="90" cy="16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0137" name="Text Box 41"/>
          <p:cNvSpPr txBox="1">
            <a:spLocks noChangeArrowheads="1"/>
          </p:cNvSpPr>
          <p:nvPr/>
        </p:nvSpPr>
        <p:spPr bwMode="auto">
          <a:xfrm>
            <a:off x="4254500" y="1725613"/>
            <a:ext cx="534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FF3300"/>
                </a:solidFill>
              </a:rPr>
              <a:t>8 Hz</a:t>
            </a:r>
          </a:p>
        </p:txBody>
      </p:sp>
      <p:sp>
        <p:nvSpPr>
          <p:cNvPr id="260138" name="Text Box 42"/>
          <p:cNvSpPr txBox="1">
            <a:spLocks noChangeArrowheads="1"/>
          </p:cNvSpPr>
          <p:nvPr/>
        </p:nvSpPr>
        <p:spPr bwMode="auto">
          <a:xfrm>
            <a:off x="4214813" y="1992313"/>
            <a:ext cx="623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accent2"/>
                </a:solidFill>
              </a:rPr>
              <a:t>10 Hz</a:t>
            </a:r>
          </a:p>
        </p:txBody>
      </p:sp>
      <p:sp>
        <p:nvSpPr>
          <p:cNvPr id="260139" name="Text Box 43"/>
          <p:cNvSpPr txBox="1">
            <a:spLocks noChangeArrowheads="1"/>
          </p:cNvSpPr>
          <p:nvPr/>
        </p:nvSpPr>
        <p:spPr bwMode="auto">
          <a:xfrm>
            <a:off x="4914900" y="1727200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accent1"/>
                </a:solidFill>
              </a:rPr>
              <a:t>0.5 Hz</a:t>
            </a:r>
          </a:p>
        </p:txBody>
      </p:sp>
      <p:sp>
        <p:nvSpPr>
          <p:cNvPr id="260140" name="Text Box 44"/>
          <p:cNvSpPr txBox="1">
            <a:spLocks noChangeArrowheads="1"/>
          </p:cNvSpPr>
          <p:nvPr/>
        </p:nvSpPr>
        <p:spPr bwMode="auto">
          <a:xfrm>
            <a:off x="4911725" y="1993900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00FF00"/>
                </a:solidFill>
              </a:rPr>
              <a:t>0.5 Hz</a:t>
            </a:r>
          </a:p>
        </p:txBody>
      </p:sp>
      <p:pic>
        <p:nvPicPr>
          <p:cNvPr id="260142" name="Picture 46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60143" name="Rectangle 4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1,4- Butandiol  A2A2´B2B2´ 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37" grpId="0"/>
      <p:bldP spid="260138" grpId="0"/>
      <p:bldP spid="260139" grpId="0"/>
      <p:bldP spid="2601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99" name="Text Box 95"/>
          <p:cNvSpPr txBox="1">
            <a:spLocks noChangeArrowheads="1"/>
          </p:cNvSpPr>
          <p:nvPr/>
        </p:nvSpPr>
        <p:spPr bwMode="auto">
          <a:xfrm>
            <a:off x="331788" y="693738"/>
            <a:ext cx="1907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in general   M = 2I + </a:t>
            </a:r>
            <a:r>
              <a:rPr lang="de-DE" sz="1400" dirty="0" smtClean="0">
                <a:solidFill>
                  <a:schemeClr val="tx1"/>
                </a:solidFill>
              </a:rPr>
              <a:t>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5200" name="Line 96"/>
          <p:cNvSpPr>
            <a:spLocks noChangeShapeType="1"/>
          </p:cNvSpPr>
          <p:nvPr/>
        </p:nvSpPr>
        <p:spPr bwMode="auto">
          <a:xfrm flipV="1">
            <a:off x="3094038" y="73183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1" name="Line 97"/>
          <p:cNvSpPr>
            <a:spLocks noChangeShapeType="1"/>
          </p:cNvSpPr>
          <p:nvPr/>
        </p:nvSpPr>
        <p:spPr bwMode="auto">
          <a:xfrm flipV="1">
            <a:off x="6019800" y="6667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2" name="Line 98"/>
          <p:cNvSpPr>
            <a:spLocks noChangeShapeType="1"/>
          </p:cNvSpPr>
          <p:nvPr/>
        </p:nvSpPr>
        <p:spPr bwMode="auto">
          <a:xfrm>
            <a:off x="4373563" y="91281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3" name="Line 99"/>
          <p:cNvSpPr>
            <a:spLocks noChangeShapeType="1"/>
          </p:cNvSpPr>
          <p:nvPr/>
        </p:nvSpPr>
        <p:spPr bwMode="auto">
          <a:xfrm>
            <a:off x="3144838" y="1277938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4" name="Line 100"/>
          <p:cNvSpPr>
            <a:spLocks noChangeShapeType="1"/>
          </p:cNvSpPr>
          <p:nvPr/>
        </p:nvSpPr>
        <p:spPr bwMode="auto">
          <a:xfrm>
            <a:off x="4575175" y="126365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5" name="Line 101"/>
          <p:cNvSpPr>
            <a:spLocks noChangeShapeType="1"/>
          </p:cNvSpPr>
          <p:nvPr/>
        </p:nvSpPr>
        <p:spPr bwMode="auto">
          <a:xfrm>
            <a:off x="6040438" y="126365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6" name="Line 102"/>
          <p:cNvSpPr>
            <a:spLocks noChangeShapeType="1"/>
          </p:cNvSpPr>
          <p:nvPr/>
        </p:nvSpPr>
        <p:spPr bwMode="auto">
          <a:xfrm>
            <a:off x="2563813" y="1995488"/>
            <a:ext cx="541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75234" name="Group 130"/>
          <p:cNvGrpSpPr>
            <a:grpSpLocks/>
          </p:cNvGrpSpPr>
          <p:nvPr/>
        </p:nvGrpSpPr>
        <p:grpSpPr bwMode="auto">
          <a:xfrm>
            <a:off x="949325" y="4006850"/>
            <a:ext cx="7348538" cy="2327275"/>
            <a:chOff x="598" y="2524"/>
            <a:chExt cx="4629" cy="1466"/>
          </a:xfrm>
        </p:grpSpPr>
        <p:sp>
          <p:nvSpPr>
            <p:cNvPr id="175212" name="Line 108"/>
            <p:cNvSpPr>
              <a:spLocks noChangeShapeType="1"/>
            </p:cNvSpPr>
            <p:nvPr/>
          </p:nvSpPr>
          <p:spPr bwMode="auto">
            <a:xfrm flipH="1">
              <a:off x="1896" y="3087"/>
              <a:ext cx="11" cy="8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3" name="Line 109"/>
            <p:cNvSpPr>
              <a:spLocks noChangeShapeType="1"/>
            </p:cNvSpPr>
            <p:nvPr/>
          </p:nvSpPr>
          <p:spPr bwMode="auto">
            <a:xfrm flipH="1">
              <a:off x="3792" y="3037"/>
              <a:ext cx="1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4" name="Line 110"/>
            <p:cNvSpPr>
              <a:spLocks noChangeShapeType="1"/>
            </p:cNvSpPr>
            <p:nvPr/>
          </p:nvSpPr>
          <p:spPr bwMode="auto">
            <a:xfrm>
              <a:off x="2798" y="2524"/>
              <a:ext cx="0" cy="1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5" name="Line 111"/>
            <p:cNvSpPr>
              <a:spLocks noChangeShapeType="1"/>
            </p:cNvSpPr>
            <p:nvPr/>
          </p:nvSpPr>
          <p:spPr bwMode="auto">
            <a:xfrm flipV="1">
              <a:off x="598" y="3979"/>
              <a:ext cx="4629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7" name="Line 113"/>
            <p:cNvSpPr>
              <a:spLocks noChangeShapeType="1"/>
            </p:cNvSpPr>
            <p:nvPr/>
          </p:nvSpPr>
          <p:spPr bwMode="auto">
            <a:xfrm>
              <a:off x="1059" y="3497"/>
              <a:ext cx="1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8" name="Line 114"/>
            <p:cNvSpPr>
              <a:spLocks noChangeShapeType="1"/>
            </p:cNvSpPr>
            <p:nvPr/>
          </p:nvSpPr>
          <p:spPr bwMode="auto">
            <a:xfrm>
              <a:off x="4693" y="3475"/>
              <a:ext cx="0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5237" name="Group 133"/>
          <p:cNvGrpSpPr>
            <a:grpSpLocks/>
          </p:cNvGrpSpPr>
          <p:nvPr/>
        </p:nvGrpSpPr>
        <p:grpSpPr bwMode="auto">
          <a:xfrm>
            <a:off x="1714500" y="2597150"/>
            <a:ext cx="5749925" cy="1127125"/>
            <a:chOff x="1080" y="1636"/>
            <a:chExt cx="3622" cy="710"/>
          </a:xfrm>
        </p:grpSpPr>
        <p:sp>
          <p:nvSpPr>
            <p:cNvPr id="175208" name="Line 104"/>
            <p:cNvSpPr>
              <a:spLocks noChangeShapeType="1"/>
            </p:cNvSpPr>
            <p:nvPr/>
          </p:nvSpPr>
          <p:spPr bwMode="auto">
            <a:xfrm flipV="1">
              <a:off x="1080" y="1822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09" name="Line 105"/>
            <p:cNvSpPr>
              <a:spLocks noChangeShapeType="1"/>
            </p:cNvSpPr>
            <p:nvPr/>
          </p:nvSpPr>
          <p:spPr bwMode="auto">
            <a:xfrm flipV="1">
              <a:off x="4702" y="181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0" name="Line 106"/>
            <p:cNvSpPr>
              <a:spLocks noChangeShapeType="1"/>
            </p:cNvSpPr>
            <p:nvPr/>
          </p:nvSpPr>
          <p:spPr bwMode="auto">
            <a:xfrm>
              <a:off x="1885" y="2126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9" name="Line 115"/>
            <p:cNvSpPr>
              <a:spLocks noChangeShapeType="1"/>
            </p:cNvSpPr>
            <p:nvPr/>
          </p:nvSpPr>
          <p:spPr bwMode="auto">
            <a:xfrm flipV="1">
              <a:off x="1834" y="1969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0" name="Line 116"/>
            <p:cNvSpPr>
              <a:spLocks noChangeShapeType="1"/>
            </p:cNvSpPr>
            <p:nvPr/>
          </p:nvSpPr>
          <p:spPr bwMode="auto">
            <a:xfrm flipV="1">
              <a:off x="2054" y="1697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1" name="Line 117"/>
            <p:cNvSpPr>
              <a:spLocks noChangeShapeType="1"/>
            </p:cNvSpPr>
            <p:nvPr/>
          </p:nvSpPr>
          <p:spPr bwMode="auto">
            <a:xfrm>
              <a:off x="1697" y="1843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2" name="Line 118"/>
            <p:cNvSpPr>
              <a:spLocks noChangeShapeType="1"/>
            </p:cNvSpPr>
            <p:nvPr/>
          </p:nvSpPr>
          <p:spPr bwMode="auto">
            <a:xfrm>
              <a:off x="2586" y="2326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3" name="Line 119"/>
            <p:cNvSpPr>
              <a:spLocks noChangeShapeType="1"/>
            </p:cNvSpPr>
            <p:nvPr/>
          </p:nvSpPr>
          <p:spPr bwMode="auto">
            <a:xfrm>
              <a:off x="2963" y="2336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4" name="Line 120"/>
            <p:cNvSpPr>
              <a:spLocks noChangeShapeType="1"/>
            </p:cNvSpPr>
            <p:nvPr/>
          </p:nvSpPr>
          <p:spPr bwMode="auto">
            <a:xfrm flipV="1">
              <a:off x="2828" y="2002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5" name="Line 121"/>
            <p:cNvSpPr>
              <a:spLocks noChangeShapeType="1"/>
            </p:cNvSpPr>
            <p:nvPr/>
          </p:nvSpPr>
          <p:spPr bwMode="auto">
            <a:xfrm flipV="1">
              <a:off x="2923" y="199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6" name="Line 122"/>
            <p:cNvSpPr>
              <a:spLocks noChangeShapeType="1"/>
            </p:cNvSpPr>
            <p:nvPr/>
          </p:nvSpPr>
          <p:spPr bwMode="auto">
            <a:xfrm flipV="1">
              <a:off x="2840" y="164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7" name="Line 123"/>
            <p:cNvSpPr>
              <a:spLocks noChangeShapeType="1"/>
            </p:cNvSpPr>
            <p:nvPr/>
          </p:nvSpPr>
          <p:spPr bwMode="auto">
            <a:xfrm flipV="1">
              <a:off x="2954" y="1636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8" name="Line 124"/>
            <p:cNvSpPr>
              <a:spLocks noChangeShapeType="1"/>
            </p:cNvSpPr>
            <p:nvPr/>
          </p:nvSpPr>
          <p:spPr bwMode="auto">
            <a:xfrm>
              <a:off x="3738" y="2230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9" name="Line 125"/>
            <p:cNvSpPr>
              <a:spLocks noChangeShapeType="1"/>
            </p:cNvSpPr>
            <p:nvPr/>
          </p:nvSpPr>
          <p:spPr bwMode="auto">
            <a:xfrm flipV="1">
              <a:off x="3687" y="2073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30" name="Line 126"/>
            <p:cNvSpPr>
              <a:spLocks noChangeShapeType="1"/>
            </p:cNvSpPr>
            <p:nvPr/>
          </p:nvSpPr>
          <p:spPr bwMode="auto">
            <a:xfrm flipV="1">
              <a:off x="3907" y="1801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31" name="Line 127"/>
            <p:cNvSpPr>
              <a:spLocks noChangeShapeType="1"/>
            </p:cNvSpPr>
            <p:nvPr/>
          </p:nvSpPr>
          <p:spPr bwMode="auto">
            <a:xfrm>
              <a:off x="3550" y="1947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5235" name="Line 131"/>
          <p:cNvSpPr>
            <a:spLocks noChangeShapeType="1"/>
          </p:cNvSpPr>
          <p:nvPr/>
        </p:nvSpPr>
        <p:spPr bwMode="auto">
          <a:xfrm flipV="1">
            <a:off x="1924050" y="2911475"/>
            <a:ext cx="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36" name="Line 132"/>
          <p:cNvSpPr>
            <a:spLocks noChangeShapeType="1"/>
          </p:cNvSpPr>
          <p:nvPr/>
        </p:nvSpPr>
        <p:spPr bwMode="auto">
          <a:xfrm flipV="1">
            <a:off x="7597775" y="2835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75239" name="Picture 135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    I=1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35" grpId="0" animBg="1"/>
      <p:bldP spid="1752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627063"/>
            <a:ext cx="7772400" cy="1143000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A2A2´B2B2´- System</a:t>
            </a:r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768350"/>
            <a:ext cx="719772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299" name="Picture 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8288" y="3854450"/>
            <a:ext cx="566578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5556250" y="2900363"/>
            <a:ext cx="1479550" cy="7254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graphicFrame>
        <p:nvGraphicFramePr>
          <p:cNvPr id="311302" name="Object 6"/>
          <p:cNvGraphicFramePr>
            <a:graphicFrameLocks noChangeAspect="1"/>
          </p:cNvGraphicFramePr>
          <p:nvPr/>
        </p:nvGraphicFramePr>
        <p:xfrm>
          <a:off x="-4191000" y="830263"/>
          <a:ext cx="11253788" cy="2333625"/>
        </p:xfrm>
        <a:graphic>
          <a:graphicData uri="http://schemas.openxmlformats.org/presentationml/2006/ole">
            <p:oleObj spid="_x0000_s311302" name="CS ChemDraw Drawing" r:id="rId5" imgW="7315200" imgH="1612900" progId="ChemDraw.Document.6.0">
              <p:embed/>
            </p:oleObj>
          </a:graphicData>
        </a:graphic>
      </p:graphicFrame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0" y="812800"/>
            <a:ext cx="581025" cy="161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3500438" y="1471613"/>
            <a:ext cx="1479550" cy="7254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11305" name="Picture 9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9425" y="4122738"/>
            <a:ext cx="19526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6" name="Picture 10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9513" y="4318000"/>
            <a:ext cx="22145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8" name="Picture 12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11309" name="Rectangle 1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1,4- Butandiol  A2A2´B2B2´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8" name="Picture 12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53016" y="0"/>
            <a:ext cx="3553635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Proposed Structure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8" name="Picture 12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135086" y="0"/>
            <a:ext cx="3553635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A2A´2B2B´2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8" name="Picture 2"/>
          <p:cNvPicPr>
            <a:picLocks noChangeAspect="1" noChangeArrowheads="1"/>
          </p:cNvPicPr>
          <p:nvPr/>
        </p:nvPicPr>
        <p:blipFill>
          <a:blip r:embed="rId2"/>
          <a:srcRect l="21063" t="8311" r="15919" b="7874"/>
          <a:stretch>
            <a:fillRect/>
          </a:stretch>
        </p:blipFill>
        <p:spPr bwMode="auto">
          <a:xfrm>
            <a:off x="0" y="691662"/>
            <a:ext cx="9144000" cy="616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2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135086" y="0"/>
            <a:ext cx="3553635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AA´BB´ System</a:t>
            </a:r>
            <a:endParaRPr lang="en-GB" dirty="0"/>
          </a:p>
        </p:txBody>
      </p:sp>
      <p:pic>
        <p:nvPicPr>
          <p:cNvPr id="580609" name="Picture 1"/>
          <p:cNvPicPr>
            <a:picLocks noChangeAspect="1" noChangeArrowheads="1"/>
          </p:cNvPicPr>
          <p:nvPr/>
        </p:nvPicPr>
        <p:blipFill>
          <a:blip r:embed="rId4"/>
          <a:srcRect l="21063" t="8749" r="13470" b="8749"/>
          <a:stretch>
            <a:fillRect/>
          </a:stretch>
        </p:blipFill>
        <p:spPr bwMode="auto">
          <a:xfrm>
            <a:off x="0" y="644769"/>
            <a:ext cx="9448800" cy="62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 bwMode="auto">
          <a:xfrm>
            <a:off x="7833360" y="2880360"/>
            <a:ext cx="701040" cy="360426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rot="2552457">
            <a:off x="220979" y="998221"/>
            <a:ext cx="365760" cy="46482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66260" y="2628900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CC99"/>
                </a:solidFill>
              </a:rPr>
              <a:t>Simulation/</a:t>
            </a:r>
            <a:r>
              <a:rPr lang="de-DE" sz="1600" dirty="0" err="1" smtClean="0">
                <a:solidFill>
                  <a:srgbClr val="00CC99"/>
                </a:solidFill>
              </a:rPr>
              <a:t>spinanalysis</a:t>
            </a:r>
            <a:endParaRPr lang="de-DE" sz="1600" dirty="0">
              <a:solidFill>
                <a:srgbClr val="00CC99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80660" y="464820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C00000"/>
                </a:solidFill>
              </a:rPr>
              <a:t>Exp</a:t>
            </a:r>
            <a:r>
              <a:rPr lang="de-DE" sz="1600" dirty="0" smtClean="0">
                <a:solidFill>
                  <a:srgbClr val="C00000"/>
                </a:solidFill>
              </a:rPr>
              <a:t>.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39920" y="2443480"/>
            <a:ext cx="1893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C00000"/>
                </a:solidFill>
              </a:rPr>
              <a:t>MNOVA </a:t>
            </a:r>
            <a:r>
              <a:rPr lang="de-DE" sz="1600" dirty="0" err="1" smtClean="0">
                <a:solidFill>
                  <a:srgbClr val="C00000"/>
                </a:solidFill>
              </a:rPr>
              <a:t>prediction</a:t>
            </a:r>
            <a:endParaRPr lang="de-DE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4593"/>
            <a:ext cx="97194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0" y="812800"/>
            <a:ext cx="581025" cy="161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11308" name="Picture 12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11309" name="Rectangle 1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5 Spin  Systems (</a:t>
            </a:r>
            <a:r>
              <a:rPr lang="de-DE" dirty="0" smtClean="0">
                <a:solidFill>
                  <a:srgbClr val="FF0000"/>
                </a:solidFill>
              </a:rPr>
              <a:t>700MHz</a:t>
            </a:r>
            <a:r>
              <a:rPr lang="de-DE" dirty="0" smtClean="0"/>
              <a:t>) Simulation</a:t>
            </a:r>
            <a:endParaRPr lang="de-DE" dirty="0"/>
          </a:p>
        </p:txBody>
      </p:sp>
      <p:graphicFrame>
        <p:nvGraphicFramePr>
          <p:cNvPr id="475140" name="Object 4"/>
          <p:cNvGraphicFramePr>
            <a:graphicFrameLocks noChangeAspect="1"/>
          </p:cNvGraphicFramePr>
          <p:nvPr/>
        </p:nvGraphicFramePr>
        <p:xfrm>
          <a:off x="2932605" y="748260"/>
          <a:ext cx="1308100" cy="2001837"/>
        </p:xfrm>
        <a:graphic>
          <a:graphicData uri="http://schemas.openxmlformats.org/presentationml/2006/ole">
            <p:oleObj spid="_x0000_s475140" name="CS ChemDraw Drawing" r:id="rId6" imgW="1308794" imgH="2002320" progId="ChemDraw.Document.6.0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4800600" y="321616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41834" y="190762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13234" y="201798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97468" y="22623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94537" y="240424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4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757854" y="30348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4a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346729" y="3129455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4b, 3, 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233416" y="497548"/>
            <a:ext cx="71819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Even at 700 MHz  higher order spectra may appear  ( therefore spin simulation)</a:t>
            </a:r>
            <a:endParaRPr lang="en-GB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71170" y="0"/>
            <a:ext cx="4734744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TIPS 500MHz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872740" y="982980"/>
            <a:ext cx="5913120" cy="23241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76513" name="Object 1"/>
          <p:cNvGraphicFramePr>
            <a:graphicFrameLocks noChangeAspect="1"/>
          </p:cNvGraphicFramePr>
          <p:nvPr/>
        </p:nvGraphicFramePr>
        <p:xfrm>
          <a:off x="4703386" y="3522570"/>
          <a:ext cx="1141480" cy="865538"/>
        </p:xfrm>
        <a:graphic>
          <a:graphicData uri="http://schemas.openxmlformats.org/presentationml/2006/ole">
            <p:oleObj spid="_x0000_s576513" name="CS ChemDraw Drawing" r:id="rId5" imgW="1970458" imgH="149342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3"/>
          <a:srcRect l="15185" t="13123" b="4812"/>
          <a:stretch>
            <a:fillRect/>
          </a:stretch>
        </p:blipFill>
        <p:spPr bwMode="auto">
          <a:xfrm>
            <a:off x="-255628" y="0"/>
            <a:ext cx="90354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5011" name="Picture 3"/>
          <p:cNvPicPr>
            <a:picLocks noChangeAspect="1" noChangeArrowheads="1"/>
          </p:cNvPicPr>
          <p:nvPr/>
        </p:nvPicPr>
        <p:blipFill>
          <a:blip r:embed="rId4"/>
          <a:srcRect l="15430" t="17935" r="68086" b="51181"/>
          <a:stretch>
            <a:fillRect/>
          </a:stretch>
        </p:blipFill>
        <p:spPr bwMode="auto">
          <a:xfrm>
            <a:off x="0" y="3417752"/>
            <a:ext cx="1846036" cy="21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5"/>
          <a:srcRect l="18827" t="22424" r="68248" b="45358"/>
          <a:stretch>
            <a:fillRect/>
          </a:stretch>
        </p:blipFill>
        <p:spPr bwMode="auto">
          <a:xfrm>
            <a:off x="0" y="5680918"/>
            <a:ext cx="1317897" cy="18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170" y="0"/>
            <a:ext cx="4734744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TIPS 700MHz (</a:t>
            </a:r>
            <a:r>
              <a:rPr lang="en-GB" dirty="0" err="1" smtClean="0"/>
              <a:t>sim</a:t>
            </a:r>
            <a:r>
              <a:rPr lang="en-GB" dirty="0" smtClean="0"/>
              <a:t>.) </a:t>
            </a:r>
            <a:endParaRPr lang="en-GB" b="0" dirty="0">
              <a:solidFill>
                <a:srgbClr val="66FFFF"/>
              </a:solidFill>
            </a:endParaRPr>
          </a:p>
        </p:txBody>
      </p:sp>
      <p:graphicFrame>
        <p:nvGraphicFramePr>
          <p:cNvPr id="577537" name="Object 1"/>
          <p:cNvGraphicFramePr>
            <a:graphicFrameLocks noChangeAspect="1"/>
          </p:cNvGraphicFramePr>
          <p:nvPr/>
        </p:nvGraphicFramePr>
        <p:xfrm>
          <a:off x="2272354" y="1620432"/>
          <a:ext cx="1141413" cy="866775"/>
        </p:xfrm>
        <a:graphic>
          <a:graphicData uri="http://schemas.openxmlformats.org/presentationml/2006/ole">
            <p:oleObj spid="_x0000_s577537" name="CS ChemDraw Drawing" r:id="rId6" imgW="1970458" imgH="1493424" progId="ChemDraw.Document.6.0">
              <p:embed/>
            </p:oleObj>
          </a:graphicData>
        </a:graphic>
      </p:graphicFrame>
      <p:grpSp>
        <p:nvGrpSpPr>
          <p:cNvPr id="21" name="Gruppieren 20"/>
          <p:cNvGrpSpPr/>
          <p:nvPr/>
        </p:nvGrpSpPr>
        <p:grpSpPr>
          <a:xfrm>
            <a:off x="1640330" y="487986"/>
            <a:ext cx="7189293" cy="6065213"/>
            <a:chOff x="1640330" y="487986"/>
            <a:chExt cx="7189293" cy="60652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/>
            <a:srcRect l="26451" t="8311" r="6858" b="9186"/>
            <a:stretch>
              <a:fillRect/>
            </a:stretch>
          </p:blipFill>
          <p:spPr bwMode="auto">
            <a:xfrm>
              <a:off x="1640330" y="487986"/>
              <a:ext cx="7189293" cy="606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Gerade Verbindung mit Pfeil 10"/>
            <p:cNvCxnSpPr/>
            <p:nvPr/>
          </p:nvCxnSpPr>
          <p:spPr bwMode="auto">
            <a:xfrm rot="5400000">
              <a:off x="4608195" y="115633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Gerade Verbindung mit Pfeil 11"/>
            <p:cNvCxnSpPr/>
            <p:nvPr/>
          </p:nvCxnSpPr>
          <p:spPr bwMode="auto">
            <a:xfrm rot="5400000">
              <a:off x="5278755" y="184213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Gerade Verbindung mit Pfeil 12"/>
            <p:cNvCxnSpPr/>
            <p:nvPr/>
          </p:nvCxnSpPr>
          <p:spPr bwMode="auto">
            <a:xfrm rot="5400000">
              <a:off x="6528435" y="153352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Gerade Verbindung mit Pfeil 13"/>
            <p:cNvCxnSpPr/>
            <p:nvPr/>
          </p:nvCxnSpPr>
          <p:spPr bwMode="auto">
            <a:xfrm rot="5400000">
              <a:off x="6379845" y="137731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Gerade Verbindung mit Pfeil 14"/>
            <p:cNvCxnSpPr/>
            <p:nvPr/>
          </p:nvCxnSpPr>
          <p:spPr bwMode="auto">
            <a:xfrm rot="5400000">
              <a:off x="5983605" y="114490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Gerade Verbindung mit Pfeil 15"/>
            <p:cNvCxnSpPr/>
            <p:nvPr/>
          </p:nvCxnSpPr>
          <p:spPr bwMode="auto">
            <a:xfrm rot="5400000">
              <a:off x="6116955" y="157543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Gerade Verbindung mit Pfeil 16"/>
            <p:cNvCxnSpPr/>
            <p:nvPr/>
          </p:nvCxnSpPr>
          <p:spPr bwMode="auto">
            <a:xfrm rot="5400000">
              <a:off x="5015865" y="205930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Gerade Verbindung mit Pfeil 17"/>
            <p:cNvCxnSpPr/>
            <p:nvPr/>
          </p:nvCxnSpPr>
          <p:spPr bwMode="auto">
            <a:xfrm rot="5400000">
              <a:off x="5210175" y="139255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Gerade Verbindung mit Pfeil 18"/>
            <p:cNvCxnSpPr/>
            <p:nvPr/>
          </p:nvCxnSpPr>
          <p:spPr bwMode="auto">
            <a:xfrm rot="5400000">
              <a:off x="4985385" y="113728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Gerade Verbindung mit Pfeil 19"/>
            <p:cNvCxnSpPr/>
            <p:nvPr/>
          </p:nvCxnSpPr>
          <p:spPr bwMode="auto">
            <a:xfrm rot="5400000">
              <a:off x="4638675" y="205930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7" name="Picture 12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681926" y="4037308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400MHz</a:t>
            </a:r>
            <a:endParaRPr lang="de-DE" sz="1600" dirty="0"/>
          </a:p>
        </p:txBody>
      </p:sp>
      <p:pic>
        <p:nvPicPr>
          <p:cNvPr id="6" name="Picture 12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619932" y="1759058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700 MHz</a:t>
            </a:r>
            <a:endParaRPr lang="de-DE" sz="160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5680129" y="821411"/>
            <a:ext cx="3463871" cy="2185260"/>
            <a:chOff x="5680129" y="976394"/>
            <a:chExt cx="3463871" cy="218526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680129" y="1022888"/>
              <a:ext cx="3463871" cy="2138766"/>
              <a:chOff x="5494149" y="1263112"/>
              <a:chExt cx="3463871" cy="2138766"/>
            </a:xfrm>
          </p:grpSpPr>
          <p:sp>
            <p:nvSpPr>
              <p:cNvPr id="8" name="Rechteck 7"/>
              <p:cNvSpPr/>
              <p:nvPr/>
            </p:nvSpPr>
            <p:spPr bwMode="auto">
              <a:xfrm>
                <a:off x="5494149" y="1263112"/>
                <a:ext cx="3463871" cy="213876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dirty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graphicFrame>
            <p:nvGraphicFramePr>
              <p:cNvPr id="476163" name="Object 3"/>
              <p:cNvGraphicFramePr>
                <a:graphicFrameLocks noChangeAspect="1"/>
              </p:cNvGraphicFramePr>
              <p:nvPr/>
            </p:nvGraphicFramePr>
            <p:xfrm>
              <a:off x="5501898" y="1288404"/>
              <a:ext cx="3417376" cy="2097976"/>
            </p:xfrm>
            <a:graphic>
              <a:graphicData uri="http://schemas.openxmlformats.org/presentationml/2006/ole">
                <p:oleObj spid="_x0000_s476163" name="CS ChemDraw Drawing" r:id="rId5" imgW="5124692" imgH="4206060" progId="ChemDraw.Document.6.0">
                  <p:embed/>
                </p:oleObj>
              </a:graphicData>
            </a:graphic>
          </p:graphicFrame>
        </p:grpSp>
        <p:sp>
          <p:nvSpPr>
            <p:cNvPr id="12" name="Textfeld 11"/>
            <p:cNvSpPr txBox="1"/>
            <p:nvPr/>
          </p:nvSpPr>
          <p:spPr>
            <a:xfrm>
              <a:off x="7160217" y="1007391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endParaRPr lang="de-DE" sz="12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39187" y="976394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113722" y="227825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endParaRPr lang="de-DE" sz="12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175716" y="1542082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endParaRPr lang="de-DE" sz="12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369445" y="1511085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408190" y="2843940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369444" y="2278252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endParaRPr lang="de-DE" sz="12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074977" y="2843939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071170" y="0"/>
            <a:ext cx="3106757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 System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962098" y="3890744"/>
            <a:ext cx="4408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Splitting is due to  Coupling (independent of B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090998" y="1731439"/>
            <a:ext cx="4640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Both conformers can give rise to AA’BB’ Systems</a:t>
            </a:r>
            <a:endParaRPr lang="en-GB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0" y="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AA´BB´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16249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3000395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1" descr="Logo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256091" y="258083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98819" y="130750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1727" y="17433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56089" y="21791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33001" y="546076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07364" y="503347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58638" y="587950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350093" y="631534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B´</a:t>
            </a:r>
            <a:endParaRPr lang="de-DE" sz="1200" dirty="0">
              <a:solidFill>
                <a:srgbClr val="FF0000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5964964" y="471034"/>
            <a:ext cx="3298677" cy="2185260"/>
            <a:chOff x="5680129" y="976394"/>
            <a:chExt cx="3463871" cy="2185260"/>
          </a:xfrm>
        </p:grpSpPr>
        <p:grpSp>
          <p:nvGrpSpPr>
            <p:cNvPr id="16" name="Gruppieren 8"/>
            <p:cNvGrpSpPr/>
            <p:nvPr/>
          </p:nvGrpSpPr>
          <p:grpSpPr>
            <a:xfrm>
              <a:off x="5680129" y="1022888"/>
              <a:ext cx="3463871" cy="2138766"/>
              <a:chOff x="5494149" y="1263112"/>
              <a:chExt cx="3463871" cy="2138766"/>
            </a:xfrm>
          </p:grpSpPr>
          <p:sp>
            <p:nvSpPr>
              <p:cNvPr id="25" name="Rechteck 24"/>
              <p:cNvSpPr/>
              <p:nvPr/>
            </p:nvSpPr>
            <p:spPr bwMode="auto">
              <a:xfrm>
                <a:off x="5494149" y="1263112"/>
                <a:ext cx="3463871" cy="213876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dirty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graphicFrame>
            <p:nvGraphicFramePr>
              <p:cNvPr id="26" name="Object 3"/>
              <p:cNvGraphicFramePr>
                <a:graphicFrameLocks noChangeAspect="1"/>
              </p:cNvGraphicFramePr>
              <p:nvPr/>
            </p:nvGraphicFramePr>
            <p:xfrm>
              <a:off x="5501898" y="1288404"/>
              <a:ext cx="3417376" cy="2097976"/>
            </p:xfrm>
            <a:graphic>
              <a:graphicData uri="http://schemas.openxmlformats.org/presentationml/2006/ole">
                <p:oleObj spid="_x0000_s477185" name="CS ChemDraw Drawing" r:id="rId7" imgW="5124692" imgH="4206060" progId="ChemDraw.Document.6.0">
                  <p:embed/>
                </p:oleObj>
              </a:graphicData>
            </a:graphic>
          </p:graphicFrame>
        </p:grpSp>
        <p:sp>
          <p:nvSpPr>
            <p:cNvPr id="17" name="Textfeld 16"/>
            <p:cNvSpPr txBox="1"/>
            <p:nvPr/>
          </p:nvSpPr>
          <p:spPr>
            <a:xfrm>
              <a:off x="7160217" y="1007391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endParaRPr lang="de-DE" sz="12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439187" y="976394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113722" y="227825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endParaRPr lang="de-DE" sz="12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175716" y="1542082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endParaRPr lang="de-DE" sz="1200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369445" y="1511085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408190" y="2843940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369444" y="2278252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endParaRPr lang="de-DE" sz="1200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074977" y="2843939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</p:grp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14719" y="6005984"/>
            <a:ext cx="5464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Best match is achieved by the assumption of two conformers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000329" y="143219"/>
            <a:ext cx="1963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Population 1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055413" y="3811836"/>
            <a:ext cx="1963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Population 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646410" y="0"/>
            <a:ext cx="3999123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Two AA´BB´ Systems needed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2401677" y="594912"/>
            <a:ext cx="396608" cy="3525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412694" y="4285562"/>
            <a:ext cx="396608" cy="3525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256091" y="258083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98819" y="130750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1727" y="17433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56089" y="21791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33001" y="546076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07364" y="503347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58638" y="587950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14719" y="6005984"/>
            <a:ext cx="5464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Best match is achieved by the assumption of two conformers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055413" y="3811836"/>
            <a:ext cx="1963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Population 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20192" y="0"/>
            <a:ext cx="5925342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(1E,3E)-1,4-diphenylbuta-1, 3-diene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412694" y="4285562"/>
            <a:ext cx="396608" cy="3525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405" name="Picture 5"/>
          <p:cNvPicPr>
            <a:picLocks noChangeAspect="1" noChangeArrowheads="1"/>
          </p:cNvPicPr>
          <p:nvPr/>
        </p:nvPicPr>
        <p:blipFill>
          <a:blip r:embed="rId3"/>
          <a:srcRect l="21161" t="9624" r="12795" b="8311"/>
          <a:stretch>
            <a:fillRect/>
          </a:stretch>
        </p:blipFill>
        <p:spPr bwMode="auto">
          <a:xfrm>
            <a:off x="267037" y="643891"/>
            <a:ext cx="8876963" cy="562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hteck 14"/>
          <p:cNvSpPr/>
          <p:nvPr/>
        </p:nvSpPr>
        <p:spPr bwMode="auto">
          <a:xfrm>
            <a:off x="-1" y="3350103"/>
            <a:ext cx="9144001" cy="271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516" name="Group 4"/>
          <p:cNvGrpSpPr>
            <a:grpSpLocks/>
          </p:cNvGrpSpPr>
          <p:nvPr/>
        </p:nvGrpSpPr>
        <p:grpSpPr bwMode="auto">
          <a:xfrm>
            <a:off x="3879850" y="2905125"/>
            <a:ext cx="5264150" cy="3695700"/>
            <a:chOff x="2606" y="1608"/>
            <a:chExt cx="3316" cy="2328"/>
          </a:xfrm>
        </p:grpSpPr>
        <p:pic>
          <p:nvPicPr>
            <p:cNvPr id="448517" name="Picture 5" descr="klaus1_1h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237" y="1108"/>
              <a:ext cx="2053" cy="3316"/>
            </a:xfrm>
            <a:prstGeom prst="rect">
              <a:avLst/>
            </a:prstGeom>
            <a:noFill/>
          </p:spPr>
        </p:pic>
        <p:sp>
          <p:nvSpPr>
            <p:cNvPr id="448518" name="Rectangle 6"/>
            <p:cNvSpPr>
              <a:spLocks noChangeArrowheads="1"/>
            </p:cNvSpPr>
            <p:nvPr/>
          </p:nvSpPr>
          <p:spPr bwMode="auto">
            <a:xfrm>
              <a:off x="2700" y="1608"/>
              <a:ext cx="612" cy="2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8519" name="Picture 7" descr="andrae14_13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50119" y="2685256"/>
            <a:ext cx="2692400" cy="4592638"/>
          </a:xfrm>
          <a:prstGeom prst="rect">
            <a:avLst/>
          </a:prstGeom>
          <a:noFill/>
        </p:spPr>
      </p:pic>
      <p:pic>
        <p:nvPicPr>
          <p:cNvPr id="448520" name="Picture 8" descr="klaus1_13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60338" y="206375"/>
            <a:ext cx="3506788" cy="3608387"/>
          </a:xfrm>
          <a:prstGeom prst="rect">
            <a:avLst/>
          </a:prstGeom>
          <a:noFill/>
        </p:spPr>
      </p:pic>
      <p:pic>
        <p:nvPicPr>
          <p:cNvPr id="448523" name="Picture 11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48524" name="Text Box 12"/>
          <p:cNvSpPr txBox="1">
            <a:spLocks noChangeArrowheads="1"/>
          </p:cNvSpPr>
          <p:nvPr/>
        </p:nvSpPr>
        <p:spPr bwMode="auto">
          <a:xfrm>
            <a:off x="3209925" y="1171575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DMSO </a:t>
            </a:r>
            <a:r>
              <a:rPr lang="de-DE" sz="1800" baseline="30000">
                <a:solidFill>
                  <a:schemeClr val="tx1"/>
                </a:solidFill>
              </a:rPr>
              <a:t>13</a:t>
            </a:r>
            <a:r>
              <a:rPr lang="de-DE" sz="1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8525" name="Text Box 13"/>
          <p:cNvSpPr txBox="1">
            <a:spLocks noChangeArrowheads="1"/>
          </p:cNvSpPr>
          <p:nvPr/>
        </p:nvSpPr>
        <p:spPr bwMode="auto">
          <a:xfrm>
            <a:off x="3186113" y="4356100"/>
            <a:ext cx="127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CD</a:t>
            </a:r>
            <a:r>
              <a:rPr lang="de-DE" sz="1800" baseline="-25000">
                <a:solidFill>
                  <a:schemeClr val="tx1"/>
                </a:solidFill>
              </a:rPr>
              <a:t>2</a:t>
            </a:r>
            <a:r>
              <a:rPr lang="de-DE" sz="1800">
                <a:solidFill>
                  <a:schemeClr val="tx1"/>
                </a:solidFill>
              </a:rPr>
              <a:t>Cl</a:t>
            </a:r>
            <a:r>
              <a:rPr lang="de-DE" sz="1800" baseline="-25000">
                <a:solidFill>
                  <a:schemeClr val="tx1"/>
                </a:solidFill>
              </a:rPr>
              <a:t>2</a:t>
            </a:r>
            <a:r>
              <a:rPr lang="de-DE" sz="1800" baseline="30000">
                <a:solidFill>
                  <a:schemeClr val="tx1"/>
                </a:solidFill>
              </a:rPr>
              <a:t>13</a:t>
            </a:r>
            <a:r>
              <a:rPr lang="de-DE" sz="1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5967413" y="3109913"/>
            <a:ext cx="1181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DMSO </a:t>
            </a:r>
            <a:r>
              <a:rPr lang="de-DE" sz="1800" baseline="30000">
                <a:solidFill>
                  <a:schemeClr val="tx1"/>
                </a:solidFill>
              </a:rPr>
              <a:t>1</a:t>
            </a:r>
            <a:r>
              <a:rPr lang="de-DE" sz="1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8527" name="Text Box 15"/>
          <p:cNvSpPr txBox="1">
            <a:spLocks noChangeArrowheads="1"/>
          </p:cNvSpPr>
          <p:nvPr/>
        </p:nvSpPr>
        <p:spPr bwMode="auto">
          <a:xfrm>
            <a:off x="3338513" y="17335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aseline="30000">
                <a:solidFill>
                  <a:schemeClr val="tx1"/>
                </a:solidFill>
              </a:rPr>
              <a:t>13</a:t>
            </a:r>
            <a:r>
              <a:rPr lang="de-DE" sz="1800">
                <a:solidFill>
                  <a:schemeClr val="tx1"/>
                </a:solidFill>
              </a:rPr>
              <a:t>C</a:t>
            </a:r>
            <a:r>
              <a:rPr lang="de-DE" sz="2000" baseline="30000">
                <a:solidFill>
                  <a:schemeClr val="tx1"/>
                </a:solidFill>
              </a:rPr>
              <a:t>2</a:t>
            </a:r>
            <a:r>
              <a:rPr lang="de-DE" sz="1800">
                <a:solidFill>
                  <a:schemeClr val="tx1"/>
                </a:solidFill>
              </a:rPr>
              <a:t>D</a:t>
            </a:r>
            <a:r>
              <a:rPr lang="de-DE" sz="18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3306763" y="2135188"/>
            <a:ext cx="296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I=3*1   multiplicity  = 2*3+1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48529" name="Text Box 17"/>
          <p:cNvSpPr txBox="1">
            <a:spLocks noChangeArrowheads="1"/>
          </p:cNvSpPr>
          <p:nvPr/>
        </p:nvSpPr>
        <p:spPr bwMode="auto">
          <a:xfrm>
            <a:off x="3128963" y="4862513"/>
            <a:ext cx="2848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I=2*1  multiplicity </a:t>
            </a:r>
            <a:r>
              <a:rPr lang="de-DE" sz="1800" dirty="0" smtClean="0">
                <a:solidFill>
                  <a:schemeClr val="tx1"/>
                </a:solidFill>
              </a:rPr>
              <a:t>= </a:t>
            </a:r>
            <a:r>
              <a:rPr lang="de-DE" sz="1800" dirty="0">
                <a:solidFill>
                  <a:schemeClr val="tx1"/>
                </a:solidFill>
              </a:rPr>
              <a:t>2*2+1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7413625" y="3063875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aseline="30000">
                <a:solidFill>
                  <a:schemeClr val="tx1"/>
                </a:solidFill>
              </a:rPr>
              <a:t>12</a:t>
            </a:r>
            <a:r>
              <a:rPr lang="de-DE" sz="1800">
                <a:solidFill>
                  <a:schemeClr val="tx1"/>
                </a:solidFill>
              </a:rPr>
              <a:t>C  </a:t>
            </a:r>
            <a:r>
              <a:rPr lang="de-DE" sz="1800" baseline="30000">
                <a:solidFill>
                  <a:schemeClr val="tx1"/>
                </a:solidFill>
              </a:rPr>
              <a:t>1</a:t>
            </a:r>
            <a:r>
              <a:rPr lang="de-DE" sz="1800">
                <a:solidFill>
                  <a:schemeClr val="tx1"/>
                </a:solidFill>
              </a:rPr>
              <a:t>H</a:t>
            </a:r>
            <a:r>
              <a:rPr lang="de-DE" sz="1800" baseline="-25000">
                <a:solidFill>
                  <a:schemeClr val="tx1"/>
                </a:solidFill>
              </a:rPr>
              <a:t>1</a:t>
            </a:r>
            <a:r>
              <a:rPr lang="de-DE" sz="2000" baseline="30000">
                <a:solidFill>
                  <a:schemeClr val="tx1"/>
                </a:solidFill>
              </a:rPr>
              <a:t>2</a:t>
            </a:r>
            <a:r>
              <a:rPr lang="de-DE" sz="1800">
                <a:solidFill>
                  <a:schemeClr val="tx1"/>
                </a:solidFill>
              </a:rPr>
              <a:t>D</a:t>
            </a:r>
            <a:r>
              <a:rPr lang="de-DE" sz="18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8531" name="Text Box 19"/>
          <p:cNvSpPr txBox="1">
            <a:spLocks noChangeArrowheads="1"/>
          </p:cNvSpPr>
          <p:nvPr/>
        </p:nvSpPr>
        <p:spPr bwMode="auto">
          <a:xfrm>
            <a:off x="5905500" y="3611563"/>
            <a:ext cx="284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I=2*1   </a:t>
            </a:r>
            <a:r>
              <a:rPr lang="en-US" sz="1800" dirty="0" err="1" smtClean="0">
                <a:solidFill>
                  <a:schemeClr val="tx1"/>
                </a:solidFill>
              </a:rPr>
              <a:t>multiplicty</a:t>
            </a:r>
            <a:r>
              <a:rPr lang="de-DE" sz="1800" dirty="0" smtClean="0">
                <a:solidFill>
                  <a:schemeClr val="tx1"/>
                </a:solidFill>
              </a:rPr>
              <a:t>= </a:t>
            </a:r>
            <a:r>
              <a:rPr lang="de-DE" sz="1800" dirty="0">
                <a:solidFill>
                  <a:schemeClr val="tx1"/>
                </a:solidFill>
              </a:rPr>
              <a:t>2*2+1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256091" y="258083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98819" y="130750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1727" y="17433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56089" y="21791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33001" y="546076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07364" y="503347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58638" y="587950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14719" y="6005984"/>
            <a:ext cx="5464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Best match is achieved by the assumption of two conformers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055413" y="3811836"/>
            <a:ext cx="1963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Population 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20192" y="0"/>
            <a:ext cx="5925342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(1E,3E)-1,4-diphenylbuta-1, 3-diene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412694" y="4285562"/>
            <a:ext cx="396608" cy="3525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406" name="Picture 6"/>
          <p:cNvPicPr>
            <a:picLocks noChangeAspect="1" noChangeArrowheads="1"/>
          </p:cNvPicPr>
          <p:nvPr/>
        </p:nvPicPr>
        <p:blipFill>
          <a:blip r:embed="rId4"/>
          <a:srcRect l="21161" t="8311" r="13041" b="12686"/>
          <a:stretch>
            <a:fillRect/>
          </a:stretch>
        </p:blipFill>
        <p:spPr bwMode="auto">
          <a:xfrm>
            <a:off x="0" y="357085"/>
            <a:ext cx="9171022" cy="61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08" name="Picture 8"/>
          <p:cNvPicPr>
            <a:picLocks noChangeAspect="1" noChangeArrowheads="1"/>
          </p:cNvPicPr>
          <p:nvPr/>
        </p:nvPicPr>
        <p:blipFill>
          <a:blip r:embed="rId5"/>
          <a:srcRect l="20669" t="11811" r="13780" b="8311"/>
          <a:stretch>
            <a:fillRect/>
          </a:stretch>
        </p:blipFill>
        <p:spPr bwMode="auto">
          <a:xfrm>
            <a:off x="0" y="396698"/>
            <a:ext cx="9033238" cy="61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0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0196" y="731599"/>
            <a:ext cx="39497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256091" y="258083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98819" y="130750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1727" y="17433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56089" y="21791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33001" y="546076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07364" y="503347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58638" y="587950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14719" y="6005984"/>
            <a:ext cx="5464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Best match is achieved by the assumption of two conformers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055413" y="3811836"/>
            <a:ext cx="1963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Population 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20192" y="0"/>
            <a:ext cx="5925342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(1E,3E)-1,4-diphenylbuta-1, 3-diene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412694" y="4285562"/>
            <a:ext cx="396608" cy="3525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7475" name="Picture 3"/>
          <p:cNvPicPr>
            <a:picLocks noChangeAspect="1" noChangeArrowheads="1"/>
          </p:cNvPicPr>
          <p:nvPr/>
        </p:nvPicPr>
        <p:blipFill>
          <a:blip r:embed="rId5"/>
          <a:srcRect l="21407" t="9186" r="15010" b="12686"/>
          <a:stretch>
            <a:fillRect/>
          </a:stretch>
        </p:blipFill>
        <p:spPr bwMode="auto">
          <a:xfrm>
            <a:off x="0" y="579947"/>
            <a:ext cx="9083177" cy="627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4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9001" y="3722500"/>
            <a:ext cx="2172540" cy="29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0042" y="909765"/>
            <a:ext cx="2190145" cy="26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7476" name="Object 4"/>
          <p:cNvGraphicFramePr>
            <a:graphicFrameLocks noChangeAspect="1"/>
          </p:cNvGraphicFramePr>
          <p:nvPr/>
        </p:nvGraphicFramePr>
        <p:xfrm>
          <a:off x="5432591" y="4157128"/>
          <a:ext cx="2025114" cy="931318"/>
        </p:xfrm>
        <a:graphic>
          <a:graphicData uri="http://schemas.openxmlformats.org/presentationml/2006/ole">
            <p:oleObj spid="_x0000_s617476" name="CS ChemDraw Drawing" r:id="rId8" imgW="3026786" imgH="1392984" progId="ChemDraw.Document.6.0">
              <p:embed/>
            </p:oleObj>
          </a:graphicData>
        </a:graphic>
      </p:graphicFrame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555901" y="5083649"/>
            <a:ext cx="2005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Starting from MNOVA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prediction -&gt; modifying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1654" t="50306" r="15502" b="12686"/>
          <a:stretch>
            <a:fillRect/>
          </a:stretch>
        </p:blipFill>
        <p:spPr bwMode="auto">
          <a:xfrm>
            <a:off x="166375" y="3661445"/>
            <a:ext cx="8977625" cy="297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21654" t="51181" r="15256" b="8311"/>
          <a:stretch>
            <a:fillRect/>
          </a:stretch>
        </p:blipFill>
        <p:spPr bwMode="auto">
          <a:xfrm>
            <a:off x="211145" y="-172738"/>
            <a:ext cx="9225931" cy="34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6645534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(1E,3E)-1,4-diphenylbuta-1, 3-diene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511498" y="880844"/>
            <a:ext cx="11760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experiment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663898" y="4195544"/>
            <a:ext cx="1108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simulation</a:t>
            </a:r>
            <a:endParaRPr lang="en-GB" sz="1600" dirty="0">
              <a:solidFill>
                <a:srgbClr val="FF3300"/>
              </a:solidFill>
            </a:endParaRPr>
          </a:p>
        </p:txBody>
      </p:sp>
      <p:pic>
        <p:nvPicPr>
          <p:cNvPr id="6" name="Picture 2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8543" y="0"/>
            <a:ext cx="2745457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947481" y="2412460"/>
            <a:ext cx="1653702" cy="128405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927100" y="4437063"/>
            <a:ext cx="1844675" cy="2420937"/>
            <a:chOff x="584" y="2670"/>
            <a:chExt cx="1162" cy="1525"/>
          </a:xfrm>
        </p:grpSpPr>
        <p:sp>
          <p:nvSpPr>
            <p:cNvPr id="224312" name="Line 56"/>
            <p:cNvSpPr>
              <a:spLocks noChangeShapeType="1"/>
            </p:cNvSpPr>
            <p:nvPr/>
          </p:nvSpPr>
          <p:spPr bwMode="auto">
            <a:xfrm>
              <a:off x="1095" y="284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13" name="Oval 57"/>
            <p:cNvSpPr>
              <a:spLocks noChangeArrowheads="1"/>
            </p:cNvSpPr>
            <p:nvPr/>
          </p:nvSpPr>
          <p:spPr bwMode="auto">
            <a:xfrm>
              <a:off x="924" y="3124"/>
              <a:ext cx="312" cy="2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4314" name="Line 58"/>
            <p:cNvSpPr>
              <a:spLocks noChangeShapeType="1"/>
            </p:cNvSpPr>
            <p:nvPr/>
          </p:nvSpPr>
          <p:spPr bwMode="auto">
            <a:xfrm flipV="1">
              <a:off x="1094" y="3068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15" name="Line 59"/>
            <p:cNvSpPr>
              <a:spLocks noChangeShapeType="1"/>
            </p:cNvSpPr>
            <p:nvPr/>
          </p:nvSpPr>
          <p:spPr bwMode="auto">
            <a:xfrm flipH="1" flipV="1">
              <a:off x="783" y="3039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16" name="Text Box 60"/>
            <p:cNvSpPr txBox="1">
              <a:spLocks noChangeArrowheads="1"/>
            </p:cNvSpPr>
            <p:nvPr/>
          </p:nvSpPr>
          <p:spPr bwMode="auto">
            <a:xfrm>
              <a:off x="1463" y="2954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4317" name="Text Box 61"/>
            <p:cNvSpPr txBox="1">
              <a:spLocks noChangeArrowheads="1"/>
            </p:cNvSpPr>
            <p:nvPr/>
          </p:nvSpPr>
          <p:spPr bwMode="auto">
            <a:xfrm>
              <a:off x="584" y="289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318" name="Text Box 62"/>
            <p:cNvSpPr txBox="1">
              <a:spLocks noChangeArrowheads="1"/>
            </p:cNvSpPr>
            <p:nvPr/>
          </p:nvSpPr>
          <p:spPr bwMode="auto">
            <a:xfrm>
              <a:off x="925" y="2670"/>
              <a:ext cx="6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   R </a:t>
              </a:r>
            </a:p>
          </p:txBody>
        </p:sp>
        <p:sp>
          <p:nvSpPr>
            <p:cNvPr id="224319" name="Oval 63"/>
            <p:cNvSpPr>
              <a:spLocks noChangeArrowheads="1"/>
            </p:cNvSpPr>
            <p:nvPr/>
          </p:nvSpPr>
          <p:spPr bwMode="auto">
            <a:xfrm>
              <a:off x="924" y="3548"/>
              <a:ext cx="312" cy="2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4320" name="Line 64"/>
            <p:cNvSpPr>
              <a:spLocks noChangeShapeType="1"/>
            </p:cNvSpPr>
            <p:nvPr/>
          </p:nvSpPr>
          <p:spPr bwMode="auto">
            <a:xfrm flipV="1">
              <a:off x="1094" y="3237"/>
              <a:ext cx="0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21" name="Line 65"/>
            <p:cNvSpPr>
              <a:spLocks noChangeShapeType="1"/>
            </p:cNvSpPr>
            <p:nvPr/>
          </p:nvSpPr>
          <p:spPr bwMode="auto">
            <a:xfrm>
              <a:off x="1208" y="3775"/>
              <a:ext cx="22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22" name="Line 66"/>
            <p:cNvSpPr>
              <a:spLocks noChangeShapeType="1"/>
            </p:cNvSpPr>
            <p:nvPr/>
          </p:nvSpPr>
          <p:spPr bwMode="auto">
            <a:xfrm flipH="1">
              <a:off x="754" y="3775"/>
              <a:ext cx="22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23" name="Text Box 67"/>
            <p:cNvSpPr txBox="1">
              <a:spLocks noChangeArrowheads="1"/>
            </p:cNvSpPr>
            <p:nvPr/>
          </p:nvSpPr>
          <p:spPr bwMode="auto">
            <a:xfrm>
              <a:off x="584" y="3945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Rc</a:t>
              </a:r>
            </a:p>
          </p:txBody>
        </p:sp>
        <p:sp>
          <p:nvSpPr>
            <p:cNvPr id="224324" name="Text Box 68"/>
            <p:cNvSpPr txBox="1">
              <a:spLocks noChangeArrowheads="1"/>
            </p:cNvSpPr>
            <p:nvPr/>
          </p:nvSpPr>
          <p:spPr bwMode="auto">
            <a:xfrm>
              <a:off x="1378" y="3974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Rb</a:t>
              </a:r>
            </a:p>
          </p:txBody>
        </p:sp>
        <p:sp>
          <p:nvSpPr>
            <p:cNvPr id="224325" name="Line 69"/>
            <p:cNvSpPr>
              <a:spLocks noChangeShapeType="1"/>
            </p:cNvSpPr>
            <p:nvPr/>
          </p:nvSpPr>
          <p:spPr bwMode="auto">
            <a:xfrm flipV="1">
              <a:off x="1094" y="3492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26" name="Line 70"/>
            <p:cNvSpPr>
              <a:spLocks noChangeShapeType="1"/>
            </p:cNvSpPr>
            <p:nvPr/>
          </p:nvSpPr>
          <p:spPr bwMode="auto">
            <a:xfrm>
              <a:off x="1094" y="3662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27" name="Line 71"/>
            <p:cNvSpPr>
              <a:spLocks noChangeShapeType="1"/>
            </p:cNvSpPr>
            <p:nvPr/>
          </p:nvSpPr>
          <p:spPr bwMode="auto">
            <a:xfrm flipH="1" flipV="1">
              <a:off x="783" y="3463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28" name="Text Box 72"/>
            <p:cNvSpPr txBox="1">
              <a:spLocks noChangeArrowheads="1"/>
            </p:cNvSpPr>
            <p:nvPr/>
          </p:nvSpPr>
          <p:spPr bwMode="auto">
            <a:xfrm>
              <a:off x="1463" y="337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4329" name="Text Box 73"/>
            <p:cNvSpPr txBox="1">
              <a:spLocks noChangeArrowheads="1"/>
            </p:cNvSpPr>
            <p:nvPr/>
          </p:nvSpPr>
          <p:spPr bwMode="auto">
            <a:xfrm>
              <a:off x="584" y="3322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330" name="Text Box 74"/>
            <p:cNvSpPr txBox="1">
              <a:spLocks noChangeArrowheads="1"/>
            </p:cNvSpPr>
            <p:nvPr/>
          </p:nvSpPr>
          <p:spPr bwMode="auto">
            <a:xfrm>
              <a:off x="1009" y="40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0" name="Gruppieren 93"/>
          <p:cNvGrpSpPr/>
          <p:nvPr/>
        </p:nvGrpSpPr>
        <p:grpSpPr>
          <a:xfrm>
            <a:off x="3006660" y="4752765"/>
            <a:ext cx="6137340" cy="1099089"/>
            <a:chOff x="3222625" y="5094288"/>
            <a:chExt cx="6137340" cy="1099089"/>
          </a:xfrm>
        </p:grpSpPr>
        <p:sp>
          <p:nvSpPr>
            <p:cNvPr id="224338" name="Text Box 82"/>
            <p:cNvSpPr txBox="1">
              <a:spLocks noChangeArrowheads="1"/>
            </p:cNvSpPr>
            <p:nvPr/>
          </p:nvSpPr>
          <p:spPr bwMode="auto">
            <a:xfrm>
              <a:off x="5419072" y="5885600"/>
              <a:ext cx="11881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e.g. glycerine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24339" name="Text Box 83"/>
            <p:cNvSpPr txBox="1">
              <a:spLocks noChangeArrowheads="1"/>
            </p:cNvSpPr>
            <p:nvPr/>
          </p:nvSpPr>
          <p:spPr bwMode="auto">
            <a:xfrm>
              <a:off x="3222625" y="5094288"/>
              <a:ext cx="315913" cy="3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4340" name="Text Box 84"/>
            <p:cNvSpPr txBox="1">
              <a:spLocks noChangeArrowheads="1"/>
            </p:cNvSpPr>
            <p:nvPr/>
          </p:nvSpPr>
          <p:spPr bwMode="auto">
            <a:xfrm>
              <a:off x="4041775" y="5094288"/>
              <a:ext cx="5180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>
                  <a:solidFill>
                    <a:schemeClr val="tx1"/>
                  </a:solidFill>
                </a:rPr>
                <a:t>a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nd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224341" name="Text Box 85"/>
            <p:cNvSpPr txBox="1">
              <a:spLocks noChangeArrowheads="1"/>
            </p:cNvSpPr>
            <p:nvPr/>
          </p:nvSpPr>
          <p:spPr bwMode="auto">
            <a:xfrm>
              <a:off x="4933950" y="5094288"/>
              <a:ext cx="315913" cy="3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342" name="Text Box 86"/>
            <p:cNvSpPr txBox="1">
              <a:spLocks noChangeArrowheads="1"/>
            </p:cNvSpPr>
            <p:nvPr/>
          </p:nvSpPr>
          <p:spPr bwMode="auto">
            <a:xfrm>
              <a:off x="5319619" y="5372193"/>
              <a:ext cx="34833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often appearing as AB System with  double</a:t>
              </a:r>
            </a:p>
            <a:p>
              <a:r>
                <a:rPr lang="en-GB" sz="1400" dirty="0" smtClean="0">
                  <a:solidFill>
                    <a:schemeClr val="tx1"/>
                  </a:solidFill>
                </a:rPr>
                <a:t>intensity  or  as AA‘BB‘   System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24343" name="Text Box 87"/>
            <p:cNvSpPr txBox="1">
              <a:spLocks noChangeArrowheads="1"/>
            </p:cNvSpPr>
            <p:nvPr/>
          </p:nvSpPr>
          <p:spPr bwMode="auto">
            <a:xfrm>
              <a:off x="3627438" y="5094288"/>
              <a:ext cx="315913" cy="3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4344" name="Text Box 88"/>
            <p:cNvSpPr txBox="1">
              <a:spLocks noChangeArrowheads="1"/>
            </p:cNvSpPr>
            <p:nvPr/>
          </p:nvSpPr>
          <p:spPr bwMode="auto">
            <a:xfrm>
              <a:off x="4618038" y="5094288"/>
              <a:ext cx="315913" cy="3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93" name="Text Box 86"/>
            <p:cNvSpPr txBox="1">
              <a:spLocks noChangeArrowheads="1"/>
            </p:cNvSpPr>
            <p:nvPr/>
          </p:nvSpPr>
          <p:spPr bwMode="auto">
            <a:xfrm>
              <a:off x="5265831" y="5103252"/>
              <a:ext cx="40941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chemically equiv.  but </a:t>
              </a:r>
              <a:r>
                <a:rPr lang="en-GB" sz="1400" dirty="0" smtClean="0">
                  <a:solidFill>
                    <a:srgbClr val="FF0000"/>
                  </a:solidFill>
                </a:rPr>
                <a:t>magnetically non equivalent 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4" name="Rectangle 9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Protonen die nicht äquivalent sind</a:t>
            </a:r>
            <a:endParaRPr kumimoji="0" lang="de-DE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Text Box 3"/>
          <p:cNvSpPr txBox="1">
            <a:spLocks noChangeArrowheads="1"/>
          </p:cNvSpPr>
          <p:nvPr/>
        </p:nvSpPr>
        <p:spPr bwMode="auto">
          <a:xfrm>
            <a:off x="971550" y="684213"/>
            <a:ext cx="2821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Freely rotating methylene  groups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96" name="Group 4"/>
          <p:cNvGrpSpPr>
            <a:grpSpLocks/>
          </p:cNvGrpSpPr>
          <p:nvPr/>
        </p:nvGrpSpPr>
        <p:grpSpPr bwMode="auto">
          <a:xfrm>
            <a:off x="1062038" y="1449388"/>
            <a:ext cx="1844675" cy="1835150"/>
            <a:chOff x="669" y="913"/>
            <a:chExt cx="1162" cy="1156"/>
          </a:xfrm>
        </p:grpSpPr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>
              <a:off x="1066" y="913"/>
              <a:ext cx="3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Ra</a:t>
              </a:r>
            </a:p>
          </p:txBody>
        </p:sp>
        <p:grpSp>
          <p:nvGrpSpPr>
            <p:cNvPr id="98" name="Group 6"/>
            <p:cNvGrpSpPr>
              <a:grpSpLocks/>
            </p:cNvGrpSpPr>
            <p:nvPr/>
          </p:nvGrpSpPr>
          <p:grpSpPr bwMode="auto">
            <a:xfrm>
              <a:off x="669" y="1083"/>
              <a:ext cx="1162" cy="929"/>
              <a:chOff x="669" y="1083"/>
              <a:chExt cx="1162" cy="929"/>
            </a:xfrm>
          </p:grpSpPr>
          <p:sp>
            <p:nvSpPr>
              <p:cNvPr id="105" name="Oval 7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06" name="Line 8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" name="Line 9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8" name="Line 10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9" name="Text Box 11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Rc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Text Box 12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Rb</a:t>
                </a:r>
              </a:p>
            </p:txBody>
          </p:sp>
        </p:grpSp>
        <p:sp>
          <p:nvSpPr>
            <p:cNvPr id="99" name="Line 13"/>
            <p:cNvSpPr>
              <a:spLocks noChangeShapeType="1"/>
            </p:cNvSpPr>
            <p:nvPr/>
          </p:nvSpPr>
          <p:spPr bwMode="auto">
            <a:xfrm flipV="1">
              <a:off x="1179" y="1338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Line 14"/>
            <p:cNvSpPr>
              <a:spLocks noChangeShapeType="1"/>
            </p:cNvSpPr>
            <p:nvPr/>
          </p:nvSpPr>
          <p:spPr bwMode="auto">
            <a:xfrm>
              <a:off x="1179" y="1508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Line 15"/>
            <p:cNvSpPr>
              <a:spLocks noChangeShapeType="1"/>
            </p:cNvSpPr>
            <p:nvPr/>
          </p:nvSpPr>
          <p:spPr bwMode="auto">
            <a:xfrm flipH="1" flipV="1">
              <a:off x="868" y="1309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Text Box 16"/>
            <p:cNvSpPr txBox="1">
              <a:spLocks noChangeArrowheads="1"/>
            </p:cNvSpPr>
            <p:nvPr/>
          </p:nvSpPr>
          <p:spPr bwMode="auto">
            <a:xfrm>
              <a:off x="1548" y="1224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03" name="Text Box 17"/>
            <p:cNvSpPr txBox="1">
              <a:spLocks noChangeArrowheads="1"/>
            </p:cNvSpPr>
            <p:nvPr/>
          </p:nvSpPr>
          <p:spPr bwMode="auto">
            <a:xfrm>
              <a:off x="669" y="116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04" name="Text Box 18"/>
            <p:cNvSpPr txBox="1">
              <a:spLocks noChangeArrowheads="1"/>
            </p:cNvSpPr>
            <p:nvPr/>
          </p:nvSpPr>
          <p:spPr bwMode="auto">
            <a:xfrm>
              <a:off x="1066" y="1877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11" name="Group 19"/>
          <p:cNvGrpSpPr>
            <a:grpSpLocks/>
          </p:cNvGrpSpPr>
          <p:nvPr/>
        </p:nvGrpSpPr>
        <p:grpSpPr bwMode="auto">
          <a:xfrm>
            <a:off x="3671888" y="1403350"/>
            <a:ext cx="4500562" cy="1970088"/>
            <a:chOff x="2313" y="884"/>
            <a:chExt cx="2835" cy="1241"/>
          </a:xfrm>
        </p:grpSpPr>
        <p:sp>
          <p:nvSpPr>
            <p:cNvPr id="112" name="Text Box 20"/>
            <p:cNvSpPr txBox="1">
              <a:spLocks noChangeArrowheads="1"/>
            </p:cNvSpPr>
            <p:nvPr/>
          </p:nvSpPr>
          <p:spPr bwMode="auto">
            <a:xfrm>
              <a:off x="2780" y="193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grpSp>
          <p:nvGrpSpPr>
            <p:cNvPr id="113" name="Group 21"/>
            <p:cNvGrpSpPr>
              <a:grpSpLocks/>
            </p:cNvGrpSpPr>
            <p:nvPr/>
          </p:nvGrpSpPr>
          <p:grpSpPr bwMode="auto">
            <a:xfrm>
              <a:off x="2341" y="1083"/>
              <a:ext cx="1162" cy="929"/>
              <a:chOff x="669" y="1083"/>
              <a:chExt cx="1162" cy="929"/>
            </a:xfrm>
          </p:grpSpPr>
          <p:sp>
            <p:nvSpPr>
              <p:cNvPr id="134" name="Oval 22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5" name="Line 23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" name="Line 24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" name="Line 25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" name="Text Box 26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Rc</a:t>
                </a:r>
              </a:p>
            </p:txBody>
          </p:sp>
          <p:sp>
            <p:nvSpPr>
              <p:cNvPr id="139" name="Text Box 27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Rb</a:t>
                </a:r>
              </a:p>
            </p:txBody>
          </p:sp>
        </p:grp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 rot="6754844" flipV="1">
              <a:off x="2652" y="1655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 rot="6754844">
              <a:off x="2679" y="1269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 rot="6754844" flipH="1" flipV="1">
              <a:off x="2863" y="1305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Text Box 31"/>
            <p:cNvSpPr txBox="1">
              <a:spLocks noChangeArrowheads="1"/>
            </p:cNvSpPr>
            <p:nvPr/>
          </p:nvSpPr>
          <p:spPr bwMode="auto">
            <a:xfrm>
              <a:off x="3163" y="1196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18" name="Text Box 32"/>
            <p:cNvSpPr txBox="1">
              <a:spLocks noChangeArrowheads="1"/>
            </p:cNvSpPr>
            <p:nvPr/>
          </p:nvSpPr>
          <p:spPr bwMode="auto">
            <a:xfrm>
              <a:off x="2313" y="125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19" name="Text Box 33"/>
            <p:cNvSpPr txBox="1">
              <a:spLocks noChangeArrowheads="1"/>
            </p:cNvSpPr>
            <p:nvPr/>
          </p:nvSpPr>
          <p:spPr bwMode="auto">
            <a:xfrm>
              <a:off x="2695" y="913"/>
              <a:ext cx="3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  Ra</a:t>
              </a:r>
            </a:p>
          </p:txBody>
        </p:sp>
        <p:grpSp>
          <p:nvGrpSpPr>
            <p:cNvPr id="120" name="Group 34"/>
            <p:cNvGrpSpPr>
              <a:grpSpLocks/>
            </p:cNvGrpSpPr>
            <p:nvPr/>
          </p:nvGrpSpPr>
          <p:grpSpPr bwMode="auto">
            <a:xfrm>
              <a:off x="3986" y="1083"/>
              <a:ext cx="1162" cy="929"/>
              <a:chOff x="669" y="1083"/>
              <a:chExt cx="1162" cy="929"/>
            </a:xfrm>
          </p:grpSpPr>
          <p:sp>
            <p:nvSpPr>
              <p:cNvPr id="128" name="Oval 35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9" name="Line 36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Line 37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Line 38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" name="Text Box 39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Rc</a:t>
                </a:r>
              </a:p>
            </p:txBody>
          </p:sp>
          <p:sp>
            <p:nvSpPr>
              <p:cNvPr id="133" name="Text Box 40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Rb</a:t>
                </a:r>
              </a:p>
            </p:txBody>
          </p:sp>
        </p:grpSp>
        <p:sp>
          <p:nvSpPr>
            <p:cNvPr id="121" name="Line 41"/>
            <p:cNvSpPr>
              <a:spLocks noChangeShapeType="1"/>
            </p:cNvSpPr>
            <p:nvPr/>
          </p:nvSpPr>
          <p:spPr bwMode="auto">
            <a:xfrm rot="14244295" flipV="1">
              <a:off x="4122" y="1329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42"/>
            <p:cNvSpPr>
              <a:spLocks noChangeShapeType="1"/>
            </p:cNvSpPr>
            <p:nvPr/>
          </p:nvSpPr>
          <p:spPr bwMode="auto">
            <a:xfrm rot="-7355705">
              <a:off x="4655" y="1253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43"/>
            <p:cNvSpPr>
              <a:spLocks noChangeShapeType="1"/>
            </p:cNvSpPr>
            <p:nvPr/>
          </p:nvSpPr>
          <p:spPr bwMode="auto">
            <a:xfrm rot="-7355705" flipH="1" flipV="1">
              <a:off x="4365" y="1631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Text Box 44"/>
            <p:cNvSpPr txBox="1">
              <a:spLocks noChangeArrowheads="1"/>
            </p:cNvSpPr>
            <p:nvPr/>
          </p:nvSpPr>
          <p:spPr bwMode="auto">
            <a:xfrm>
              <a:off x="3929" y="116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25" name="Text Box 45"/>
            <p:cNvSpPr txBox="1">
              <a:spLocks noChangeArrowheads="1"/>
            </p:cNvSpPr>
            <p:nvPr/>
          </p:nvSpPr>
          <p:spPr bwMode="auto">
            <a:xfrm>
              <a:off x="4397" y="1905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26" name="Text Box 46"/>
            <p:cNvSpPr txBox="1">
              <a:spLocks noChangeArrowheads="1"/>
            </p:cNvSpPr>
            <p:nvPr/>
          </p:nvSpPr>
          <p:spPr bwMode="auto">
            <a:xfrm>
              <a:off x="4832" y="1237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27" name="Text Box 47"/>
            <p:cNvSpPr txBox="1">
              <a:spLocks noChangeArrowheads="1"/>
            </p:cNvSpPr>
            <p:nvPr/>
          </p:nvSpPr>
          <p:spPr bwMode="auto">
            <a:xfrm>
              <a:off x="4326" y="884"/>
              <a:ext cx="3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  Ra</a:t>
              </a:r>
            </a:p>
          </p:txBody>
        </p:sp>
      </p:grpSp>
      <p:sp>
        <p:nvSpPr>
          <p:cNvPr id="140" name="Text Box 48"/>
          <p:cNvSpPr txBox="1">
            <a:spLocks noChangeArrowheads="1"/>
          </p:cNvSpPr>
          <p:nvPr/>
        </p:nvSpPr>
        <p:spPr bwMode="auto">
          <a:xfrm>
            <a:off x="971550" y="1042988"/>
            <a:ext cx="2271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CH2 next to a stereo centre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41" name="Group 49"/>
          <p:cNvGrpSpPr>
            <a:grpSpLocks/>
          </p:cNvGrpSpPr>
          <p:nvPr/>
        </p:nvGrpSpPr>
        <p:grpSpPr bwMode="auto">
          <a:xfrm>
            <a:off x="1016000" y="3338513"/>
            <a:ext cx="4210059" cy="315912"/>
            <a:chOff x="640" y="2103"/>
            <a:chExt cx="2652" cy="199"/>
          </a:xfrm>
        </p:grpSpPr>
        <p:sp>
          <p:nvSpPr>
            <p:cNvPr id="142" name="Text Box 50"/>
            <p:cNvSpPr txBox="1">
              <a:spLocks noChangeArrowheads="1"/>
            </p:cNvSpPr>
            <p:nvPr/>
          </p:nvSpPr>
          <p:spPr bwMode="auto">
            <a:xfrm>
              <a:off x="640" y="21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43" name="Text Box 51"/>
            <p:cNvSpPr txBox="1">
              <a:spLocks noChangeArrowheads="1"/>
            </p:cNvSpPr>
            <p:nvPr/>
          </p:nvSpPr>
          <p:spPr bwMode="auto">
            <a:xfrm>
              <a:off x="894" y="2108"/>
              <a:ext cx="3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and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44" name="Text Box 52"/>
            <p:cNvSpPr txBox="1">
              <a:spLocks noChangeArrowheads="1"/>
            </p:cNvSpPr>
            <p:nvPr/>
          </p:nvSpPr>
          <p:spPr bwMode="auto">
            <a:xfrm>
              <a:off x="1264" y="21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45" name="Text Box 53"/>
            <p:cNvSpPr txBox="1">
              <a:spLocks noChangeArrowheads="1"/>
            </p:cNvSpPr>
            <p:nvPr/>
          </p:nvSpPr>
          <p:spPr bwMode="auto">
            <a:xfrm>
              <a:off x="1491" y="2103"/>
              <a:ext cx="18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Never  see the same surrounding.   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6" name="Text Box 54"/>
          <p:cNvSpPr txBox="1">
            <a:spLocks noChangeArrowheads="1"/>
          </p:cNvSpPr>
          <p:nvPr/>
        </p:nvSpPr>
        <p:spPr bwMode="auto">
          <a:xfrm>
            <a:off x="937550" y="4180832"/>
            <a:ext cx="4945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hold  as well  if  Ra  equals  CH</a:t>
            </a:r>
            <a:r>
              <a:rPr lang="en-GB" sz="1000" dirty="0" smtClean="0">
                <a:solidFill>
                  <a:srgbClr val="FF0000"/>
                </a:solidFill>
              </a:rPr>
              <a:t>2</a:t>
            </a:r>
            <a:r>
              <a:rPr lang="en-GB" sz="1400" dirty="0" smtClean="0">
                <a:solidFill>
                  <a:srgbClr val="FF0000"/>
                </a:solidFill>
              </a:rPr>
              <a:t> – R ,   diastereotopic protons </a:t>
            </a:r>
            <a:endParaRPr lang="en-GB" sz="1400" dirty="0">
              <a:solidFill>
                <a:srgbClr val="FF0000"/>
              </a:solidFill>
            </a:endParaRPr>
          </a:p>
        </p:txBody>
      </p:sp>
      <p:grpSp>
        <p:nvGrpSpPr>
          <p:cNvPr id="147" name="Group 76"/>
          <p:cNvGrpSpPr>
            <a:grpSpLocks/>
          </p:cNvGrpSpPr>
          <p:nvPr/>
        </p:nvGrpSpPr>
        <p:grpSpPr bwMode="auto">
          <a:xfrm>
            <a:off x="1016000" y="3676650"/>
            <a:ext cx="6297628" cy="315913"/>
            <a:chOff x="640" y="2103"/>
            <a:chExt cx="3967" cy="199"/>
          </a:xfrm>
        </p:grpSpPr>
        <p:sp>
          <p:nvSpPr>
            <p:cNvPr id="148" name="Text Box 77"/>
            <p:cNvSpPr txBox="1">
              <a:spLocks noChangeArrowheads="1"/>
            </p:cNvSpPr>
            <p:nvPr/>
          </p:nvSpPr>
          <p:spPr bwMode="auto">
            <a:xfrm>
              <a:off x="640" y="21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49" name="Text Box 78"/>
            <p:cNvSpPr txBox="1">
              <a:spLocks noChangeArrowheads="1"/>
            </p:cNvSpPr>
            <p:nvPr/>
          </p:nvSpPr>
          <p:spPr bwMode="auto">
            <a:xfrm>
              <a:off x="894" y="2108"/>
              <a:ext cx="3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and 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 Box 79"/>
            <p:cNvSpPr txBox="1">
              <a:spLocks noChangeArrowheads="1"/>
            </p:cNvSpPr>
            <p:nvPr/>
          </p:nvSpPr>
          <p:spPr bwMode="auto">
            <a:xfrm>
              <a:off x="1264" y="21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51" name="Text Box 80"/>
            <p:cNvSpPr txBox="1">
              <a:spLocks noChangeArrowheads="1"/>
            </p:cNvSpPr>
            <p:nvPr/>
          </p:nvSpPr>
          <p:spPr bwMode="auto">
            <a:xfrm>
              <a:off x="1491" y="2103"/>
              <a:ext cx="3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Will therefore constitute  an AB system   (e.g.  ascorbic acid</a:t>
              </a:r>
              <a:r>
                <a:rPr lang="de-DE" sz="1400" dirty="0" smtClean="0">
                  <a:solidFill>
                    <a:schemeClr val="tx1"/>
                  </a:solidFill>
                </a:rPr>
                <a:t>).  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2" name="Text Box 89"/>
          <p:cNvSpPr txBox="1">
            <a:spLocks noChangeArrowheads="1"/>
          </p:cNvSpPr>
          <p:nvPr/>
        </p:nvSpPr>
        <p:spPr bwMode="auto">
          <a:xfrm>
            <a:off x="3301064" y="6268766"/>
            <a:ext cx="4773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holds as well  for methylene and methyl groups,    ( CH</a:t>
            </a:r>
            <a:r>
              <a:rPr lang="en-GB" sz="1000" dirty="0" smtClean="0">
                <a:solidFill>
                  <a:schemeClr val="tx1"/>
                </a:solidFill>
              </a:rPr>
              <a:t>3</a:t>
            </a:r>
            <a:r>
              <a:rPr lang="en-GB" sz="1400" dirty="0" smtClean="0">
                <a:solidFill>
                  <a:schemeClr val="tx1"/>
                </a:solidFill>
              </a:rPr>
              <a:t> )</a:t>
            </a:r>
            <a:r>
              <a:rPr lang="en-GB" sz="1000" dirty="0" smtClean="0">
                <a:solidFill>
                  <a:schemeClr val="tx1"/>
                </a:solidFill>
              </a:rPr>
              <a:t>2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53" name="Picture 9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54" name="Rectangle 9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Protons which aren't  Equivalent 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6" grpId="0"/>
      <p:bldP spid="152" grpId="0"/>
      <p:bldP spid="152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348" name="Picture 9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24349" name="Rectangle 9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   Non Equivalent Protons 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154" name="Ellipse 153"/>
          <p:cNvSpPr/>
          <p:nvPr/>
        </p:nvSpPr>
        <p:spPr bwMode="auto">
          <a:xfrm rot="7200000">
            <a:off x="1167339" y="1875079"/>
            <a:ext cx="1440000" cy="14400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3" name="Gruppieren 202"/>
          <p:cNvGrpSpPr/>
          <p:nvPr/>
        </p:nvGrpSpPr>
        <p:grpSpPr>
          <a:xfrm rot="711914">
            <a:off x="2763" y="1642824"/>
            <a:ext cx="1524000" cy="1593885"/>
            <a:chOff x="217170" y="1396245"/>
            <a:chExt cx="1524000" cy="1593885"/>
          </a:xfrm>
        </p:grpSpPr>
        <p:grpSp>
          <p:nvGrpSpPr>
            <p:cNvPr id="158" name="Gruppieren 157"/>
            <p:cNvGrpSpPr/>
            <p:nvPr/>
          </p:nvGrpSpPr>
          <p:grpSpPr>
            <a:xfrm>
              <a:off x="751058" y="1396245"/>
              <a:ext cx="432000" cy="1459739"/>
              <a:chOff x="2928538" y="1510545"/>
              <a:chExt cx="432000" cy="1459739"/>
            </a:xfrm>
          </p:grpSpPr>
          <p:grpSp>
            <p:nvGrpSpPr>
              <p:cNvPr id="149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147" name="Gerade Verbindung 146"/>
                <p:cNvCxnSpPr>
                  <a:endCxn id="139" idx="4"/>
                </p:cNvCxnSpPr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Gerade Verbindung 156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36" name="Ellipse 135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59" name="Gruppieren 158"/>
            <p:cNvGrpSpPr/>
            <p:nvPr/>
          </p:nvGrpSpPr>
          <p:grpSpPr>
            <a:xfrm rot="7200000">
              <a:off x="754653" y="1395689"/>
              <a:ext cx="432000" cy="1459739"/>
              <a:chOff x="2928538" y="1510545"/>
              <a:chExt cx="432000" cy="1459739"/>
            </a:xfrm>
          </p:grpSpPr>
          <p:grpSp>
            <p:nvGrpSpPr>
              <p:cNvPr id="160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162" name="Gerade Verbindung 161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Gerade Verbindung 162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61" name="Ellipse 160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64" name="Gruppieren 163"/>
            <p:cNvGrpSpPr/>
            <p:nvPr/>
          </p:nvGrpSpPr>
          <p:grpSpPr>
            <a:xfrm rot="14400000">
              <a:off x="750844" y="1391880"/>
              <a:ext cx="432000" cy="1459739"/>
              <a:chOff x="2928538" y="1510545"/>
              <a:chExt cx="432000" cy="1459739"/>
            </a:xfrm>
          </p:grpSpPr>
          <p:grpSp>
            <p:nvGrpSpPr>
              <p:cNvPr id="165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167" name="Gerade Verbindung 166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Gerade Verbindung 167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66" name="Ellipse 165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70" name="Ellipse 169"/>
            <p:cNvSpPr/>
            <p:nvPr/>
          </p:nvSpPr>
          <p:spPr bwMode="auto">
            <a:xfrm>
              <a:off x="1466850" y="1626870"/>
              <a:ext cx="274320" cy="273600"/>
            </a:xfrm>
            <a:prstGeom prst="ellipse">
              <a:avLst/>
            </a:prstGeom>
            <a:solidFill>
              <a:srgbClr val="00CC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Ellipse 170"/>
            <p:cNvSpPr/>
            <p:nvPr/>
          </p:nvSpPr>
          <p:spPr bwMode="auto">
            <a:xfrm>
              <a:off x="217170" y="1611630"/>
              <a:ext cx="274320" cy="273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Ellipse 171"/>
            <p:cNvSpPr/>
            <p:nvPr/>
          </p:nvSpPr>
          <p:spPr bwMode="auto">
            <a:xfrm>
              <a:off x="830580" y="2716530"/>
              <a:ext cx="274320" cy="273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7" name="Gerade Verbindung 196"/>
            <p:cNvCxnSpPr/>
            <p:nvPr/>
          </p:nvCxnSpPr>
          <p:spPr bwMode="auto">
            <a:xfrm rot="16200000" flipH="1">
              <a:off x="553880" y="1712120"/>
              <a:ext cx="296058" cy="51642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Gerade Verbindung 198"/>
            <p:cNvCxnSpPr/>
            <p:nvPr/>
          </p:nvCxnSpPr>
          <p:spPr bwMode="auto">
            <a:xfrm rot="5400000">
              <a:off x="1070303" y="1719741"/>
              <a:ext cx="292248" cy="51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Gerade Verbindung 200"/>
            <p:cNvCxnSpPr/>
            <p:nvPr/>
          </p:nvCxnSpPr>
          <p:spPr bwMode="auto">
            <a:xfrm rot="16200000" flipH="1">
              <a:off x="664845" y="2409825"/>
              <a:ext cx="586740" cy="38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4" name="Gruppieren 203"/>
          <p:cNvGrpSpPr/>
          <p:nvPr/>
        </p:nvGrpSpPr>
        <p:grpSpPr>
          <a:xfrm rot="3339493">
            <a:off x="-81056" y="1616154"/>
            <a:ext cx="1524000" cy="1593885"/>
            <a:chOff x="217170" y="1396245"/>
            <a:chExt cx="1524000" cy="1593885"/>
          </a:xfrm>
        </p:grpSpPr>
        <p:grpSp>
          <p:nvGrpSpPr>
            <p:cNvPr id="205" name="Gruppieren 204"/>
            <p:cNvGrpSpPr/>
            <p:nvPr/>
          </p:nvGrpSpPr>
          <p:grpSpPr>
            <a:xfrm>
              <a:off x="751058" y="1396245"/>
              <a:ext cx="432000" cy="1459739"/>
              <a:chOff x="2928538" y="1510545"/>
              <a:chExt cx="432000" cy="1459739"/>
            </a:xfrm>
          </p:grpSpPr>
          <p:grpSp>
            <p:nvGrpSpPr>
              <p:cNvPr id="222" name="Gruppieren 221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224" name="Gerade Verbindung 223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3" name="Ellipse 222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06" name="Gruppieren 205"/>
            <p:cNvGrpSpPr/>
            <p:nvPr/>
          </p:nvGrpSpPr>
          <p:grpSpPr>
            <a:xfrm rot="7200000">
              <a:off x="754654" y="1395689"/>
              <a:ext cx="432000" cy="1459739"/>
              <a:chOff x="2928538" y="1510545"/>
              <a:chExt cx="432000" cy="1459739"/>
            </a:xfrm>
          </p:grpSpPr>
          <p:grpSp>
            <p:nvGrpSpPr>
              <p:cNvPr id="218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220" name="Gerade Verbindung 219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Gerade Verbindung 220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9" name="Ellipse 218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07" name="Gruppieren 206"/>
            <p:cNvGrpSpPr/>
            <p:nvPr/>
          </p:nvGrpSpPr>
          <p:grpSpPr>
            <a:xfrm rot="14400000">
              <a:off x="750845" y="1391880"/>
              <a:ext cx="432000" cy="1459739"/>
              <a:chOff x="2928538" y="1510545"/>
              <a:chExt cx="432000" cy="1459739"/>
            </a:xfrm>
          </p:grpSpPr>
          <p:grpSp>
            <p:nvGrpSpPr>
              <p:cNvPr id="214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216" name="Gerade Verbindung 215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5" name="Ellipse 214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08" name="Ellipse 207"/>
            <p:cNvSpPr/>
            <p:nvPr/>
          </p:nvSpPr>
          <p:spPr bwMode="auto">
            <a:xfrm>
              <a:off x="1466850" y="1626870"/>
              <a:ext cx="274320" cy="2736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9" name="Ellipse 208"/>
            <p:cNvSpPr/>
            <p:nvPr/>
          </p:nvSpPr>
          <p:spPr bwMode="auto">
            <a:xfrm>
              <a:off x="217170" y="1611630"/>
              <a:ext cx="274320" cy="2736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" name="Ellipse 209"/>
            <p:cNvSpPr/>
            <p:nvPr/>
          </p:nvSpPr>
          <p:spPr bwMode="auto">
            <a:xfrm>
              <a:off x="830580" y="2716530"/>
              <a:ext cx="274320" cy="273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1" name="Gerade Verbindung 210"/>
            <p:cNvCxnSpPr/>
            <p:nvPr/>
          </p:nvCxnSpPr>
          <p:spPr bwMode="auto">
            <a:xfrm rot="16200000" flipH="1">
              <a:off x="553880" y="1712120"/>
              <a:ext cx="296058" cy="51642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Gerade Verbindung 211"/>
            <p:cNvCxnSpPr/>
            <p:nvPr/>
          </p:nvCxnSpPr>
          <p:spPr bwMode="auto">
            <a:xfrm rot="5400000">
              <a:off x="1070303" y="1719741"/>
              <a:ext cx="292248" cy="51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Gerade Verbindung 212"/>
            <p:cNvCxnSpPr/>
            <p:nvPr/>
          </p:nvCxnSpPr>
          <p:spPr bwMode="auto">
            <a:xfrm rot="16200000" flipH="1">
              <a:off x="664845" y="2409825"/>
              <a:ext cx="586740" cy="38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6" name="Gruppieren 225"/>
          <p:cNvGrpSpPr/>
          <p:nvPr/>
        </p:nvGrpSpPr>
        <p:grpSpPr>
          <a:xfrm rot="958248">
            <a:off x="1698685" y="1642825"/>
            <a:ext cx="1524000" cy="1593885"/>
            <a:chOff x="217170" y="1396245"/>
            <a:chExt cx="1524000" cy="1593885"/>
          </a:xfrm>
        </p:grpSpPr>
        <p:grpSp>
          <p:nvGrpSpPr>
            <p:cNvPr id="227" name="Gruppieren 226"/>
            <p:cNvGrpSpPr/>
            <p:nvPr/>
          </p:nvGrpSpPr>
          <p:grpSpPr>
            <a:xfrm>
              <a:off x="751058" y="1396245"/>
              <a:ext cx="432000" cy="1459739"/>
              <a:chOff x="2928538" y="1510545"/>
              <a:chExt cx="432000" cy="1459739"/>
            </a:xfrm>
          </p:grpSpPr>
          <p:grpSp>
            <p:nvGrpSpPr>
              <p:cNvPr id="244" name="Gruppieren 243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246" name="Gerade Verbindung 245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Gerade Verbindung 246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5" name="Ellipse 244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28" name="Gruppieren 227"/>
            <p:cNvGrpSpPr/>
            <p:nvPr/>
          </p:nvGrpSpPr>
          <p:grpSpPr>
            <a:xfrm rot="7200000">
              <a:off x="754654" y="1395689"/>
              <a:ext cx="432000" cy="1459739"/>
              <a:chOff x="2928538" y="1510545"/>
              <a:chExt cx="432000" cy="1459739"/>
            </a:xfrm>
          </p:grpSpPr>
          <p:grpSp>
            <p:nvGrpSpPr>
              <p:cNvPr id="240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242" name="Gerade Verbindung 241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Gerade Verbindung 242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1" name="Ellipse 240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29" name="Gruppieren 228"/>
            <p:cNvGrpSpPr/>
            <p:nvPr/>
          </p:nvGrpSpPr>
          <p:grpSpPr>
            <a:xfrm rot="14400000">
              <a:off x="750845" y="1391880"/>
              <a:ext cx="432000" cy="1459739"/>
              <a:chOff x="2928538" y="1510545"/>
              <a:chExt cx="432000" cy="1459739"/>
            </a:xfrm>
          </p:grpSpPr>
          <p:grpSp>
            <p:nvGrpSpPr>
              <p:cNvPr id="236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238" name="Gerade Verbindung 237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9" name="Gerade Verbindung 238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7" name="Ellipse 236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30" name="Ellipse 229"/>
            <p:cNvSpPr/>
            <p:nvPr/>
          </p:nvSpPr>
          <p:spPr bwMode="auto">
            <a:xfrm>
              <a:off x="1466850" y="1626870"/>
              <a:ext cx="274320" cy="273600"/>
            </a:xfrm>
            <a:prstGeom prst="ellipse">
              <a:avLst/>
            </a:prstGeom>
            <a:solidFill>
              <a:srgbClr val="00CC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1" name="Ellipse 230"/>
            <p:cNvSpPr/>
            <p:nvPr/>
          </p:nvSpPr>
          <p:spPr bwMode="auto">
            <a:xfrm>
              <a:off x="217170" y="1611630"/>
              <a:ext cx="274320" cy="273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Ellipse 231"/>
            <p:cNvSpPr/>
            <p:nvPr/>
          </p:nvSpPr>
          <p:spPr bwMode="auto">
            <a:xfrm>
              <a:off x="830580" y="2716530"/>
              <a:ext cx="274320" cy="273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3" name="Gerade Verbindung 232"/>
            <p:cNvCxnSpPr/>
            <p:nvPr/>
          </p:nvCxnSpPr>
          <p:spPr bwMode="auto">
            <a:xfrm rot="16200000" flipH="1">
              <a:off x="553880" y="1712120"/>
              <a:ext cx="296058" cy="51642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Gerade Verbindung 233"/>
            <p:cNvCxnSpPr/>
            <p:nvPr/>
          </p:nvCxnSpPr>
          <p:spPr bwMode="auto">
            <a:xfrm rot="5400000">
              <a:off x="1070303" y="1719741"/>
              <a:ext cx="292248" cy="51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Gerade Verbindung 234"/>
            <p:cNvCxnSpPr/>
            <p:nvPr/>
          </p:nvCxnSpPr>
          <p:spPr bwMode="auto">
            <a:xfrm rot="16200000" flipH="1">
              <a:off x="664845" y="2409825"/>
              <a:ext cx="586740" cy="38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8" name="Gruppieren 247"/>
          <p:cNvGrpSpPr/>
          <p:nvPr/>
        </p:nvGrpSpPr>
        <p:grpSpPr>
          <a:xfrm rot="10800000">
            <a:off x="1687256" y="1509475"/>
            <a:ext cx="1524000" cy="1593885"/>
            <a:chOff x="217170" y="1396245"/>
            <a:chExt cx="1524000" cy="1593885"/>
          </a:xfrm>
        </p:grpSpPr>
        <p:grpSp>
          <p:nvGrpSpPr>
            <p:cNvPr id="249" name="Gruppieren 248"/>
            <p:cNvGrpSpPr/>
            <p:nvPr/>
          </p:nvGrpSpPr>
          <p:grpSpPr>
            <a:xfrm>
              <a:off x="751058" y="1396245"/>
              <a:ext cx="432000" cy="1459739"/>
              <a:chOff x="2928538" y="1510545"/>
              <a:chExt cx="432000" cy="1459739"/>
            </a:xfrm>
          </p:grpSpPr>
          <p:grpSp>
            <p:nvGrpSpPr>
              <p:cNvPr id="266" name="Gruppieren 265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268" name="Gerade Verbindung 267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9" name="Gerade Verbindung 268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67" name="Ellipse 266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50" name="Gruppieren 249"/>
            <p:cNvGrpSpPr/>
            <p:nvPr/>
          </p:nvGrpSpPr>
          <p:grpSpPr>
            <a:xfrm rot="7200000">
              <a:off x="754655" y="1395689"/>
              <a:ext cx="432000" cy="1459739"/>
              <a:chOff x="2928538" y="1510545"/>
              <a:chExt cx="432000" cy="1459739"/>
            </a:xfrm>
          </p:grpSpPr>
          <p:grpSp>
            <p:nvGrpSpPr>
              <p:cNvPr id="262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264" name="Gerade Verbindung 263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5" name="Gerade Verbindung 264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63" name="Ellipse 262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51" name="Gruppieren 250"/>
            <p:cNvGrpSpPr/>
            <p:nvPr/>
          </p:nvGrpSpPr>
          <p:grpSpPr>
            <a:xfrm rot="14400000">
              <a:off x="750846" y="1391880"/>
              <a:ext cx="432000" cy="1459739"/>
              <a:chOff x="2928538" y="1510545"/>
              <a:chExt cx="432000" cy="1459739"/>
            </a:xfrm>
          </p:grpSpPr>
          <p:grpSp>
            <p:nvGrpSpPr>
              <p:cNvPr id="258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260" name="Gerade Verbindung 259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1" name="Gerade Verbindung 260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59" name="Ellipse 258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52" name="Ellipse 251"/>
            <p:cNvSpPr/>
            <p:nvPr/>
          </p:nvSpPr>
          <p:spPr bwMode="auto">
            <a:xfrm>
              <a:off x="1466850" y="1626870"/>
              <a:ext cx="274320" cy="2736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3" name="Ellipse 252"/>
            <p:cNvSpPr/>
            <p:nvPr/>
          </p:nvSpPr>
          <p:spPr bwMode="auto">
            <a:xfrm>
              <a:off x="217170" y="1611630"/>
              <a:ext cx="274320" cy="2736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4" name="Ellipse 253"/>
            <p:cNvSpPr/>
            <p:nvPr/>
          </p:nvSpPr>
          <p:spPr bwMode="auto">
            <a:xfrm>
              <a:off x="830580" y="2716530"/>
              <a:ext cx="274320" cy="273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5" name="Gerade Verbindung 254"/>
            <p:cNvCxnSpPr/>
            <p:nvPr/>
          </p:nvCxnSpPr>
          <p:spPr bwMode="auto">
            <a:xfrm rot="16200000" flipH="1">
              <a:off x="553880" y="1712120"/>
              <a:ext cx="296058" cy="51642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Gerade Verbindung 255"/>
            <p:cNvCxnSpPr/>
            <p:nvPr/>
          </p:nvCxnSpPr>
          <p:spPr bwMode="auto">
            <a:xfrm rot="5400000">
              <a:off x="1070303" y="1719741"/>
              <a:ext cx="292248" cy="51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Gerade Verbindung 256"/>
            <p:cNvCxnSpPr/>
            <p:nvPr/>
          </p:nvCxnSpPr>
          <p:spPr bwMode="auto">
            <a:xfrm rot="16200000" flipH="1">
              <a:off x="664845" y="2409825"/>
              <a:ext cx="586740" cy="38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4" name="Gruppieren 313"/>
          <p:cNvGrpSpPr/>
          <p:nvPr/>
        </p:nvGrpSpPr>
        <p:grpSpPr>
          <a:xfrm rot="958248">
            <a:off x="3630227" y="1683921"/>
            <a:ext cx="1524000" cy="1593885"/>
            <a:chOff x="217170" y="1396245"/>
            <a:chExt cx="1524000" cy="1593885"/>
          </a:xfrm>
        </p:grpSpPr>
        <p:grpSp>
          <p:nvGrpSpPr>
            <p:cNvPr id="315" name="Gruppieren 314"/>
            <p:cNvGrpSpPr/>
            <p:nvPr/>
          </p:nvGrpSpPr>
          <p:grpSpPr>
            <a:xfrm>
              <a:off x="751058" y="1396245"/>
              <a:ext cx="432000" cy="1459739"/>
              <a:chOff x="2928538" y="1510545"/>
              <a:chExt cx="432000" cy="1459739"/>
            </a:xfrm>
          </p:grpSpPr>
          <p:grpSp>
            <p:nvGrpSpPr>
              <p:cNvPr id="332" name="Gruppieren 331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34" name="Gerade Verbindung 333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Gerade Verbindung 334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33" name="Ellipse 332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16" name="Gruppieren 315"/>
            <p:cNvGrpSpPr/>
            <p:nvPr/>
          </p:nvGrpSpPr>
          <p:grpSpPr>
            <a:xfrm rot="7200000">
              <a:off x="754655" y="1395689"/>
              <a:ext cx="432000" cy="1459739"/>
              <a:chOff x="2928538" y="1510545"/>
              <a:chExt cx="432000" cy="1459739"/>
            </a:xfrm>
          </p:grpSpPr>
          <p:grpSp>
            <p:nvGrpSpPr>
              <p:cNvPr id="328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30" name="Gerade Verbindung 329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1" name="Gerade Verbindung 330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9" name="Ellipse 328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17" name="Gruppieren 316"/>
            <p:cNvGrpSpPr/>
            <p:nvPr/>
          </p:nvGrpSpPr>
          <p:grpSpPr>
            <a:xfrm rot="14400000">
              <a:off x="750846" y="1391880"/>
              <a:ext cx="432000" cy="1459739"/>
              <a:chOff x="2928538" y="1510545"/>
              <a:chExt cx="432000" cy="1459739"/>
            </a:xfrm>
          </p:grpSpPr>
          <p:grpSp>
            <p:nvGrpSpPr>
              <p:cNvPr id="324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26" name="Gerade Verbindung 325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7" name="Gerade Verbindung 326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5" name="Ellipse 324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18" name="Ellipse 317"/>
            <p:cNvSpPr/>
            <p:nvPr/>
          </p:nvSpPr>
          <p:spPr bwMode="auto">
            <a:xfrm>
              <a:off x="1466850" y="1626870"/>
              <a:ext cx="274320" cy="273600"/>
            </a:xfrm>
            <a:prstGeom prst="ellipse">
              <a:avLst/>
            </a:prstGeom>
            <a:solidFill>
              <a:srgbClr val="00CC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9" name="Ellipse 318"/>
            <p:cNvSpPr/>
            <p:nvPr/>
          </p:nvSpPr>
          <p:spPr bwMode="auto">
            <a:xfrm>
              <a:off x="217170" y="1611630"/>
              <a:ext cx="274320" cy="273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0" name="Ellipse 319"/>
            <p:cNvSpPr/>
            <p:nvPr/>
          </p:nvSpPr>
          <p:spPr bwMode="auto">
            <a:xfrm>
              <a:off x="830580" y="2716530"/>
              <a:ext cx="274320" cy="273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1" name="Gerade Verbindung 320"/>
            <p:cNvCxnSpPr/>
            <p:nvPr/>
          </p:nvCxnSpPr>
          <p:spPr bwMode="auto">
            <a:xfrm rot="16200000" flipH="1">
              <a:off x="553880" y="1712120"/>
              <a:ext cx="296058" cy="51642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Gerade Verbindung 321"/>
            <p:cNvCxnSpPr/>
            <p:nvPr/>
          </p:nvCxnSpPr>
          <p:spPr bwMode="auto">
            <a:xfrm rot="5400000">
              <a:off x="1070303" y="1719741"/>
              <a:ext cx="292248" cy="51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Gerade Verbindung 322"/>
            <p:cNvCxnSpPr/>
            <p:nvPr/>
          </p:nvCxnSpPr>
          <p:spPr bwMode="auto">
            <a:xfrm rot="16200000" flipH="1">
              <a:off x="664845" y="2409825"/>
              <a:ext cx="586740" cy="38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6" name="Gruppieren 335"/>
          <p:cNvGrpSpPr/>
          <p:nvPr/>
        </p:nvGrpSpPr>
        <p:grpSpPr>
          <a:xfrm rot="18024748">
            <a:off x="3711265" y="1612218"/>
            <a:ext cx="1524000" cy="1593885"/>
            <a:chOff x="217170" y="1396245"/>
            <a:chExt cx="1524000" cy="1593885"/>
          </a:xfrm>
        </p:grpSpPr>
        <p:grpSp>
          <p:nvGrpSpPr>
            <p:cNvPr id="337" name="Gruppieren 336"/>
            <p:cNvGrpSpPr/>
            <p:nvPr/>
          </p:nvGrpSpPr>
          <p:grpSpPr>
            <a:xfrm>
              <a:off x="751058" y="1396245"/>
              <a:ext cx="432000" cy="1459739"/>
              <a:chOff x="2928538" y="1510545"/>
              <a:chExt cx="432000" cy="1459739"/>
            </a:xfrm>
          </p:grpSpPr>
          <p:grpSp>
            <p:nvGrpSpPr>
              <p:cNvPr id="354" name="Gruppieren 353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56" name="Gerade Verbindung 355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7" name="Gerade Verbindung 356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55" name="Ellipse 354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38" name="Gruppieren 337"/>
            <p:cNvGrpSpPr/>
            <p:nvPr/>
          </p:nvGrpSpPr>
          <p:grpSpPr>
            <a:xfrm rot="7200000">
              <a:off x="754656" y="1395689"/>
              <a:ext cx="432000" cy="1459739"/>
              <a:chOff x="2928538" y="1510545"/>
              <a:chExt cx="432000" cy="1459739"/>
            </a:xfrm>
          </p:grpSpPr>
          <p:grpSp>
            <p:nvGrpSpPr>
              <p:cNvPr id="350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52" name="Gerade Verbindung 351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3" name="Gerade Verbindung 352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51" name="Ellipse 350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39" name="Gruppieren 338"/>
            <p:cNvGrpSpPr/>
            <p:nvPr/>
          </p:nvGrpSpPr>
          <p:grpSpPr>
            <a:xfrm rot="14400000">
              <a:off x="750847" y="1391880"/>
              <a:ext cx="432000" cy="1459739"/>
              <a:chOff x="2928538" y="1510545"/>
              <a:chExt cx="432000" cy="1459739"/>
            </a:xfrm>
          </p:grpSpPr>
          <p:grpSp>
            <p:nvGrpSpPr>
              <p:cNvPr id="346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48" name="Gerade Verbindung 347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9" name="Gerade Verbindung 348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7" name="Ellipse 346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40" name="Ellipse 339"/>
            <p:cNvSpPr/>
            <p:nvPr/>
          </p:nvSpPr>
          <p:spPr bwMode="auto">
            <a:xfrm>
              <a:off x="1466850" y="1626870"/>
              <a:ext cx="274320" cy="2736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1" name="Ellipse 340"/>
            <p:cNvSpPr/>
            <p:nvPr/>
          </p:nvSpPr>
          <p:spPr bwMode="auto">
            <a:xfrm>
              <a:off x="217170" y="1611630"/>
              <a:ext cx="274320" cy="2736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2" name="Ellipse 341"/>
            <p:cNvSpPr/>
            <p:nvPr/>
          </p:nvSpPr>
          <p:spPr bwMode="auto">
            <a:xfrm>
              <a:off x="830580" y="2716530"/>
              <a:ext cx="274320" cy="273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3" name="Gerade Verbindung 342"/>
            <p:cNvCxnSpPr/>
            <p:nvPr/>
          </p:nvCxnSpPr>
          <p:spPr bwMode="auto">
            <a:xfrm rot="16200000" flipH="1">
              <a:off x="553880" y="1712120"/>
              <a:ext cx="296058" cy="51642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4" name="Gerade Verbindung 343"/>
            <p:cNvCxnSpPr/>
            <p:nvPr/>
          </p:nvCxnSpPr>
          <p:spPr bwMode="auto">
            <a:xfrm rot="5400000">
              <a:off x="1070303" y="1719741"/>
              <a:ext cx="292248" cy="51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Gerade Verbindung 344"/>
            <p:cNvCxnSpPr/>
            <p:nvPr/>
          </p:nvCxnSpPr>
          <p:spPr bwMode="auto">
            <a:xfrm rot="16200000" flipH="1">
              <a:off x="664845" y="2409825"/>
              <a:ext cx="586740" cy="38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58" name="Gruppieren 357"/>
          <p:cNvGrpSpPr/>
          <p:nvPr/>
        </p:nvGrpSpPr>
        <p:grpSpPr>
          <a:xfrm rot="958248">
            <a:off x="5654238" y="1776389"/>
            <a:ext cx="1524000" cy="1593885"/>
            <a:chOff x="217170" y="1396245"/>
            <a:chExt cx="1524000" cy="1593885"/>
          </a:xfrm>
        </p:grpSpPr>
        <p:grpSp>
          <p:nvGrpSpPr>
            <p:cNvPr id="359" name="Gruppieren 358"/>
            <p:cNvGrpSpPr/>
            <p:nvPr/>
          </p:nvGrpSpPr>
          <p:grpSpPr>
            <a:xfrm>
              <a:off x="751058" y="1396245"/>
              <a:ext cx="432000" cy="1459739"/>
              <a:chOff x="2928538" y="1510545"/>
              <a:chExt cx="432000" cy="1459739"/>
            </a:xfrm>
          </p:grpSpPr>
          <p:grpSp>
            <p:nvGrpSpPr>
              <p:cNvPr id="376" name="Gruppieren 375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78" name="Gerade Verbindung 377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9" name="Gerade Verbindung 378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77" name="Ellipse 376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60" name="Gruppieren 359"/>
            <p:cNvGrpSpPr/>
            <p:nvPr/>
          </p:nvGrpSpPr>
          <p:grpSpPr>
            <a:xfrm rot="7200000">
              <a:off x="754656" y="1395689"/>
              <a:ext cx="432000" cy="1459739"/>
              <a:chOff x="2928538" y="1510545"/>
              <a:chExt cx="432000" cy="1459739"/>
            </a:xfrm>
          </p:grpSpPr>
          <p:grpSp>
            <p:nvGrpSpPr>
              <p:cNvPr id="372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74" name="Gerade Verbindung 373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5" name="Gerade Verbindung 374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73" name="Ellipse 372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61" name="Gruppieren 360"/>
            <p:cNvGrpSpPr/>
            <p:nvPr/>
          </p:nvGrpSpPr>
          <p:grpSpPr>
            <a:xfrm rot="14400000">
              <a:off x="750847" y="1391880"/>
              <a:ext cx="432000" cy="1459739"/>
              <a:chOff x="2928538" y="1510545"/>
              <a:chExt cx="432000" cy="1459739"/>
            </a:xfrm>
          </p:grpSpPr>
          <p:grpSp>
            <p:nvGrpSpPr>
              <p:cNvPr id="368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70" name="Gerade Verbindung 369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1" name="Gerade Verbindung 370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69" name="Ellipse 368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62" name="Ellipse 361"/>
            <p:cNvSpPr/>
            <p:nvPr/>
          </p:nvSpPr>
          <p:spPr bwMode="auto">
            <a:xfrm>
              <a:off x="1466850" y="1626870"/>
              <a:ext cx="274320" cy="273600"/>
            </a:xfrm>
            <a:prstGeom prst="ellipse">
              <a:avLst/>
            </a:prstGeom>
            <a:solidFill>
              <a:srgbClr val="00CC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3" name="Ellipse 362"/>
            <p:cNvSpPr/>
            <p:nvPr/>
          </p:nvSpPr>
          <p:spPr bwMode="auto">
            <a:xfrm>
              <a:off x="217170" y="1611630"/>
              <a:ext cx="274320" cy="273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4" name="Ellipse 363"/>
            <p:cNvSpPr/>
            <p:nvPr/>
          </p:nvSpPr>
          <p:spPr bwMode="auto">
            <a:xfrm>
              <a:off x="830580" y="2716530"/>
              <a:ext cx="274320" cy="273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5" name="Gerade Verbindung 364"/>
            <p:cNvCxnSpPr/>
            <p:nvPr/>
          </p:nvCxnSpPr>
          <p:spPr bwMode="auto">
            <a:xfrm rot="16200000" flipH="1">
              <a:off x="553880" y="1712120"/>
              <a:ext cx="296058" cy="51642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Gerade Verbindung 365"/>
            <p:cNvCxnSpPr/>
            <p:nvPr/>
          </p:nvCxnSpPr>
          <p:spPr bwMode="auto">
            <a:xfrm rot="5400000">
              <a:off x="1070303" y="1719741"/>
              <a:ext cx="292248" cy="51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7" name="Gerade Verbindung 366"/>
            <p:cNvCxnSpPr/>
            <p:nvPr/>
          </p:nvCxnSpPr>
          <p:spPr bwMode="auto">
            <a:xfrm rot="16200000" flipH="1">
              <a:off x="664845" y="2409825"/>
              <a:ext cx="586740" cy="38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0" name="Gruppieren 379"/>
          <p:cNvGrpSpPr/>
          <p:nvPr/>
        </p:nvGrpSpPr>
        <p:grpSpPr>
          <a:xfrm rot="18024748">
            <a:off x="5735276" y="1704686"/>
            <a:ext cx="1524000" cy="1593885"/>
            <a:chOff x="217170" y="1396245"/>
            <a:chExt cx="1524000" cy="1593885"/>
          </a:xfrm>
        </p:grpSpPr>
        <p:grpSp>
          <p:nvGrpSpPr>
            <p:cNvPr id="381" name="Gruppieren 380"/>
            <p:cNvGrpSpPr/>
            <p:nvPr/>
          </p:nvGrpSpPr>
          <p:grpSpPr>
            <a:xfrm>
              <a:off x="751058" y="1396245"/>
              <a:ext cx="432000" cy="1459739"/>
              <a:chOff x="2928538" y="1510545"/>
              <a:chExt cx="432000" cy="1459739"/>
            </a:xfrm>
          </p:grpSpPr>
          <p:grpSp>
            <p:nvGrpSpPr>
              <p:cNvPr id="398" name="Gruppieren 397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400" name="Gerade Verbindung 399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1" name="Gerade Verbindung 400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9" name="Ellipse 398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82" name="Gruppieren 381"/>
            <p:cNvGrpSpPr/>
            <p:nvPr/>
          </p:nvGrpSpPr>
          <p:grpSpPr>
            <a:xfrm rot="7200000">
              <a:off x="754657" y="1395689"/>
              <a:ext cx="432000" cy="1459739"/>
              <a:chOff x="2928538" y="1510545"/>
              <a:chExt cx="432000" cy="1459739"/>
            </a:xfrm>
          </p:grpSpPr>
          <p:grpSp>
            <p:nvGrpSpPr>
              <p:cNvPr id="394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96" name="Gerade Verbindung 395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7" name="Gerade Verbindung 396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5" name="Ellipse 394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83" name="Gruppieren 382"/>
            <p:cNvGrpSpPr/>
            <p:nvPr/>
          </p:nvGrpSpPr>
          <p:grpSpPr>
            <a:xfrm rot="14400000">
              <a:off x="750848" y="1391880"/>
              <a:ext cx="432000" cy="1459739"/>
              <a:chOff x="2928538" y="1510545"/>
              <a:chExt cx="432000" cy="1459739"/>
            </a:xfrm>
          </p:grpSpPr>
          <p:grpSp>
            <p:nvGrpSpPr>
              <p:cNvPr id="390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392" name="Gerade Verbindung 391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3" name="Gerade Verbindung 392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1" name="Ellipse 390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84" name="Ellipse 383"/>
            <p:cNvSpPr/>
            <p:nvPr/>
          </p:nvSpPr>
          <p:spPr bwMode="auto">
            <a:xfrm>
              <a:off x="1466850" y="1626870"/>
              <a:ext cx="274320" cy="273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5" name="Ellipse 384"/>
            <p:cNvSpPr/>
            <p:nvPr/>
          </p:nvSpPr>
          <p:spPr bwMode="auto">
            <a:xfrm>
              <a:off x="217170" y="1611630"/>
              <a:ext cx="274320" cy="2736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6" name="Ellipse 385"/>
            <p:cNvSpPr/>
            <p:nvPr/>
          </p:nvSpPr>
          <p:spPr bwMode="auto">
            <a:xfrm>
              <a:off x="830580" y="2716530"/>
              <a:ext cx="274320" cy="273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7" name="Gerade Verbindung 386"/>
            <p:cNvCxnSpPr/>
            <p:nvPr/>
          </p:nvCxnSpPr>
          <p:spPr bwMode="auto">
            <a:xfrm rot="16200000" flipH="1">
              <a:off x="553880" y="1712120"/>
              <a:ext cx="296058" cy="51642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8" name="Gerade Verbindung 387"/>
            <p:cNvCxnSpPr/>
            <p:nvPr/>
          </p:nvCxnSpPr>
          <p:spPr bwMode="auto">
            <a:xfrm rot="5400000">
              <a:off x="1070303" y="1719741"/>
              <a:ext cx="292248" cy="51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Gerade Verbindung 388"/>
            <p:cNvCxnSpPr/>
            <p:nvPr/>
          </p:nvCxnSpPr>
          <p:spPr bwMode="auto">
            <a:xfrm rot="16200000" flipH="1">
              <a:off x="664845" y="2409825"/>
              <a:ext cx="586740" cy="38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4" name="Gruppieren 423"/>
          <p:cNvGrpSpPr/>
          <p:nvPr/>
        </p:nvGrpSpPr>
        <p:grpSpPr>
          <a:xfrm rot="18024748">
            <a:off x="7541556" y="1735509"/>
            <a:ext cx="1524000" cy="1593885"/>
            <a:chOff x="217170" y="1396245"/>
            <a:chExt cx="1524000" cy="1593885"/>
          </a:xfrm>
        </p:grpSpPr>
        <p:grpSp>
          <p:nvGrpSpPr>
            <p:cNvPr id="425" name="Gruppieren 424"/>
            <p:cNvGrpSpPr/>
            <p:nvPr/>
          </p:nvGrpSpPr>
          <p:grpSpPr>
            <a:xfrm>
              <a:off x="751058" y="1396245"/>
              <a:ext cx="432000" cy="1459739"/>
              <a:chOff x="2928538" y="1510545"/>
              <a:chExt cx="432000" cy="1459739"/>
            </a:xfrm>
          </p:grpSpPr>
          <p:grpSp>
            <p:nvGrpSpPr>
              <p:cNvPr id="442" name="Gruppieren 441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444" name="Gerade Verbindung 443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5" name="Gerade Verbindung 444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43" name="Ellipse 442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26" name="Gruppieren 425"/>
            <p:cNvGrpSpPr/>
            <p:nvPr/>
          </p:nvGrpSpPr>
          <p:grpSpPr>
            <a:xfrm rot="7200000">
              <a:off x="754658" y="1395689"/>
              <a:ext cx="432000" cy="1459739"/>
              <a:chOff x="2928538" y="1510545"/>
              <a:chExt cx="432000" cy="1459739"/>
            </a:xfrm>
          </p:grpSpPr>
          <p:grpSp>
            <p:nvGrpSpPr>
              <p:cNvPr id="438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440" name="Gerade Verbindung 439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1" name="Gerade Verbindung 440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39" name="Ellipse 438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27" name="Gruppieren 426"/>
            <p:cNvGrpSpPr/>
            <p:nvPr/>
          </p:nvGrpSpPr>
          <p:grpSpPr>
            <a:xfrm rot="14400000">
              <a:off x="750849" y="1391880"/>
              <a:ext cx="432000" cy="1459739"/>
              <a:chOff x="2928538" y="1510545"/>
              <a:chExt cx="432000" cy="1459739"/>
            </a:xfrm>
          </p:grpSpPr>
          <p:grpSp>
            <p:nvGrpSpPr>
              <p:cNvPr id="434" name="Gruppieren 148"/>
              <p:cNvGrpSpPr/>
              <p:nvPr/>
            </p:nvGrpSpPr>
            <p:grpSpPr>
              <a:xfrm>
                <a:off x="3134479" y="1510545"/>
                <a:ext cx="1588" cy="1459739"/>
                <a:chOff x="1541986" y="1510545"/>
                <a:chExt cx="1588" cy="1459739"/>
              </a:xfrm>
            </p:grpSpPr>
            <p:cxnSp>
              <p:nvCxnSpPr>
                <p:cNvPr id="436" name="Gerade Verbindung 435"/>
                <p:cNvCxnSpPr/>
                <p:nvPr/>
              </p:nvCxnSpPr>
              <p:spPr bwMode="auto">
                <a:xfrm rot="16200000" flipH="1">
                  <a:off x="822780" y="2249490"/>
                  <a:ext cx="1440000" cy="158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7" name="Gerade Verbindung 436"/>
                <p:cNvCxnSpPr/>
                <p:nvPr/>
              </p:nvCxnSpPr>
              <p:spPr bwMode="auto">
                <a:xfrm rot="16200000" flipH="1">
                  <a:off x="1182780" y="1869751"/>
                  <a:ext cx="720000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35" name="Ellipse 434"/>
              <p:cNvSpPr/>
              <p:nvPr/>
            </p:nvSpPr>
            <p:spPr bwMode="auto">
              <a:xfrm>
                <a:off x="2928538" y="2024414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28" name="Ellipse 427"/>
            <p:cNvSpPr/>
            <p:nvPr/>
          </p:nvSpPr>
          <p:spPr bwMode="auto">
            <a:xfrm>
              <a:off x="1466850" y="1626870"/>
              <a:ext cx="274320" cy="273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9" name="Ellipse 428"/>
            <p:cNvSpPr/>
            <p:nvPr/>
          </p:nvSpPr>
          <p:spPr bwMode="auto">
            <a:xfrm>
              <a:off x="217170" y="1611630"/>
              <a:ext cx="274320" cy="2736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0" name="Ellipse 429"/>
            <p:cNvSpPr/>
            <p:nvPr/>
          </p:nvSpPr>
          <p:spPr bwMode="auto">
            <a:xfrm>
              <a:off x="830580" y="2716530"/>
              <a:ext cx="274320" cy="273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31" name="Gerade Verbindung 430"/>
            <p:cNvCxnSpPr/>
            <p:nvPr/>
          </p:nvCxnSpPr>
          <p:spPr bwMode="auto">
            <a:xfrm rot="16200000" flipH="1">
              <a:off x="553880" y="1712120"/>
              <a:ext cx="296058" cy="51642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2" name="Gerade Verbindung 431"/>
            <p:cNvCxnSpPr/>
            <p:nvPr/>
          </p:nvCxnSpPr>
          <p:spPr bwMode="auto">
            <a:xfrm rot="5400000">
              <a:off x="1070303" y="1719741"/>
              <a:ext cx="292248" cy="51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3" name="Gerade Verbindung 432"/>
            <p:cNvCxnSpPr/>
            <p:nvPr/>
          </p:nvCxnSpPr>
          <p:spPr bwMode="auto">
            <a:xfrm rot="16200000" flipH="1">
              <a:off x="664845" y="2409825"/>
              <a:ext cx="586740" cy="38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4" name="Gruppieren 453"/>
          <p:cNvGrpSpPr/>
          <p:nvPr/>
        </p:nvGrpSpPr>
        <p:grpSpPr>
          <a:xfrm>
            <a:off x="7344000" y="1504180"/>
            <a:ext cx="1800000" cy="1958212"/>
            <a:chOff x="3191202" y="4504234"/>
            <a:chExt cx="1800000" cy="1958212"/>
          </a:xfrm>
        </p:grpSpPr>
        <p:sp>
          <p:nvSpPr>
            <p:cNvPr id="447" name="Torte 446"/>
            <p:cNvSpPr/>
            <p:nvPr/>
          </p:nvSpPr>
          <p:spPr bwMode="auto">
            <a:xfrm rot="3704581">
              <a:off x="3846586" y="5298315"/>
              <a:ext cx="469971" cy="432000"/>
            </a:xfrm>
            <a:prstGeom prst="pie">
              <a:avLst>
                <a:gd name="adj1" fmla="val 9239203"/>
                <a:gd name="adj2" fmla="val 162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9" name="Torte 448"/>
            <p:cNvSpPr/>
            <p:nvPr/>
          </p:nvSpPr>
          <p:spPr bwMode="auto">
            <a:xfrm rot="11032758">
              <a:off x="3873191" y="5279329"/>
              <a:ext cx="432000" cy="469971"/>
            </a:xfrm>
            <a:prstGeom prst="pie">
              <a:avLst>
                <a:gd name="adj1" fmla="val 9239203"/>
                <a:gd name="adj2" fmla="val 162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0" name="Torte 449"/>
            <p:cNvSpPr/>
            <p:nvPr/>
          </p:nvSpPr>
          <p:spPr bwMode="auto">
            <a:xfrm rot="18004054">
              <a:off x="3838965" y="5298315"/>
              <a:ext cx="469971" cy="432000"/>
            </a:xfrm>
            <a:prstGeom prst="pie">
              <a:avLst>
                <a:gd name="adj1" fmla="val 9239203"/>
                <a:gd name="adj2" fmla="val 162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7" name="Ellipse 416"/>
            <p:cNvSpPr/>
            <p:nvPr/>
          </p:nvSpPr>
          <p:spPr bwMode="auto">
            <a:xfrm rot="7200000">
              <a:off x="3840014" y="5296891"/>
              <a:ext cx="469971" cy="432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6" name="Ellipse 405"/>
            <p:cNvSpPr/>
            <p:nvPr/>
          </p:nvSpPr>
          <p:spPr bwMode="auto">
            <a:xfrm>
              <a:off x="4571192" y="4970370"/>
              <a:ext cx="274320" cy="297648"/>
            </a:xfrm>
            <a:prstGeom prst="ellipse">
              <a:avLst/>
            </a:prstGeom>
            <a:solidFill>
              <a:srgbClr val="00CC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7" name="Ellipse 406"/>
            <p:cNvSpPr/>
            <p:nvPr/>
          </p:nvSpPr>
          <p:spPr bwMode="auto">
            <a:xfrm>
              <a:off x="3321512" y="4953790"/>
              <a:ext cx="274320" cy="297648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8" name="Ellipse 407"/>
            <p:cNvSpPr/>
            <p:nvPr/>
          </p:nvSpPr>
          <p:spPr bwMode="auto">
            <a:xfrm>
              <a:off x="3934922" y="6155806"/>
              <a:ext cx="274320" cy="29764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9" name="Gerade Verbindung 408"/>
            <p:cNvCxnSpPr/>
            <p:nvPr/>
          </p:nvCxnSpPr>
          <p:spPr bwMode="auto">
            <a:xfrm>
              <a:off x="3548039" y="5182981"/>
              <a:ext cx="540094" cy="3415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Gerade Verbindung 409"/>
            <p:cNvCxnSpPr/>
            <p:nvPr/>
          </p:nvCxnSpPr>
          <p:spPr bwMode="auto">
            <a:xfrm rot="5400000">
              <a:off x="4161801" y="5093932"/>
              <a:ext cx="317935" cy="5126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" name="Gerade Verbindung 410"/>
            <p:cNvCxnSpPr/>
            <p:nvPr/>
          </p:nvCxnSpPr>
          <p:spPr bwMode="auto">
            <a:xfrm rot="16200000" flipH="1">
              <a:off x="3743401" y="5822310"/>
              <a:ext cx="638312" cy="38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1" name="Ellipse 450"/>
            <p:cNvSpPr/>
            <p:nvPr/>
          </p:nvSpPr>
          <p:spPr bwMode="auto">
            <a:xfrm>
              <a:off x="3191202" y="4504234"/>
              <a:ext cx="1800000" cy="1958212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55" name="Text Box 3"/>
          <p:cNvSpPr txBox="1">
            <a:spLocks noChangeArrowheads="1"/>
          </p:cNvSpPr>
          <p:nvPr/>
        </p:nvSpPr>
        <p:spPr bwMode="auto">
          <a:xfrm>
            <a:off x="971550" y="684213"/>
            <a:ext cx="2821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Freely rotating methylene  groups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56" name="Text Box 48"/>
          <p:cNvSpPr txBox="1">
            <a:spLocks noChangeArrowheads="1"/>
          </p:cNvSpPr>
          <p:nvPr/>
        </p:nvSpPr>
        <p:spPr bwMode="auto">
          <a:xfrm>
            <a:off x="932492" y="1073810"/>
            <a:ext cx="2271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CH2 next to a stereo centre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57" name="Text Box 50"/>
          <p:cNvSpPr txBox="1">
            <a:spLocks noChangeArrowheads="1"/>
          </p:cNvSpPr>
          <p:nvPr/>
        </p:nvSpPr>
        <p:spPr bwMode="auto">
          <a:xfrm>
            <a:off x="985178" y="3502900"/>
            <a:ext cx="31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458" name="Text Box 51"/>
          <p:cNvSpPr txBox="1">
            <a:spLocks noChangeArrowheads="1"/>
          </p:cNvSpPr>
          <p:nvPr/>
        </p:nvSpPr>
        <p:spPr bwMode="auto">
          <a:xfrm>
            <a:off x="1388404" y="3510837"/>
            <a:ext cx="51752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and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59" name="Text Box 52"/>
          <p:cNvSpPr txBox="1">
            <a:spLocks noChangeArrowheads="1"/>
          </p:cNvSpPr>
          <p:nvPr/>
        </p:nvSpPr>
        <p:spPr bwMode="auto">
          <a:xfrm>
            <a:off x="1975780" y="3502900"/>
            <a:ext cx="31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460" name="Text Box 53"/>
          <p:cNvSpPr txBox="1">
            <a:spLocks noChangeArrowheads="1"/>
          </p:cNvSpPr>
          <p:nvPr/>
        </p:nvSpPr>
        <p:spPr bwMode="auto">
          <a:xfrm>
            <a:off x="2336143" y="3502900"/>
            <a:ext cx="285909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Never  see the same surrounding.  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61" name="Text Box 54"/>
          <p:cNvSpPr txBox="1">
            <a:spLocks noChangeArrowheads="1"/>
          </p:cNvSpPr>
          <p:nvPr/>
        </p:nvSpPr>
        <p:spPr bwMode="auto">
          <a:xfrm>
            <a:off x="1096101" y="5411502"/>
            <a:ext cx="4945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hold  as well  if  Ra  equals  CH</a:t>
            </a:r>
            <a:r>
              <a:rPr lang="en-GB" sz="1000" dirty="0" smtClean="0">
                <a:solidFill>
                  <a:schemeClr val="tx1"/>
                </a:solidFill>
              </a:rPr>
              <a:t>2</a:t>
            </a:r>
            <a:r>
              <a:rPr lang="en-GB" sz="1400" dirty="0" smtClean="0">
                <a:solidFill>
                  <a:schemeClr val="tx1"/>
                </a:solidFill>
              </a:rPr>
              <a:t> – R ,   diastereotopic protons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462" name="Group 76"/>
          <p:cNvGrpSpPr>
            <a:grpSpLocks/>
          </p:cNvGrpSpPr>
          <p:nvPr/>
        </p:nvGrpSpPr>
        <p:grpSpPr bwMode="auto">
          <a:xfrm>
            <a:off x="1005726" y="4025972"/>
            <a:ext cx="6297628" cy="315913"/>
            <a:chOff x="640" y="2103"/>
            <a:chExt cx="3967" cy="199"/>
          </a:xfrm>
        </p:grpSpPr>
        <p:sp>
          <p:nvSpPr>
            <p:cNvPr id="463" name="Text Box 77"/>
            <p:cNvSpPr txBox="1">
              <a:spLocks noChangeArrowheads="1"/>
            </p:cNvSpPr>
            <p:nvPr/>
          </p:nvSpPr>
          <p:spPr bwMode="auto">
            <a:xfrm>
              <a:off x="640" y="21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64" name="Text Box 78"/>
            <p:cNvSpPr txBox="1">
              <a:spLocks noChangeArrowheads="1"/>
            </p:cNvSpPr>
            <p:nvPr/>
          </p:nvSpPr>
          <p:spPr bwMode="auto">
            <a:xfrm>
              <a:off x="894" y="2108"/>
              <a:ext cx="3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and 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465" name="Text Box 79"/>
            <p:cNvSpPr txBox="1">
              <a:spLocks noChangeArrowheads="1"/>
            </p:cNvSpPr>
            <p:nvPr/>
          </p:nvSpPr>
          <p:spPr bwMode="auto">
            <a:xfrm>
              <a:off x="1264" y="21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466" name="Text Box 80"/>
            <p:cNvSpPr txBox="1">
              <a:spLocks noChangeArrowheads="1"/>
            </p:cNvSpPr>
            <p:nvPr/>
          </p:nvSpPr>
          <p:spPr bwMode="auto">
            <a:xfrm>
              <a:off x="1491" y="2103"/>
              <a:ext cx="3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Will therefore constitute  an AB system   (e.g.  ascorbic acid</a:t>
              </a:r>
              <a:r>
                <a:rPr lang="de-DE" sz="1400" dirty="0" smtClean="0">
                  <a:solidFill>
                    <a:schemeClr val="tx1"/>
                  </a:solidFill>
                </a:rPr>
                <a:t>).  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7" name="Text Box 89"/>
          <p:cNvSpPr txBox="1">
            <a:spLocks noChangeArrowheads="1"/>
          </p:cNvSpPr>
          <p:nvPr/>
        </p:nvSpPr>
        <p:spPr bwMode="auto">
          <a:xfrm>
            <a:off x="955214" y="4833355"/>
            <a:ext cx="7062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holds as well  for methylene and methyl groups,    ( CH</a:t>
            </a:r>
            <a:r>
              <a:rPr lang="en-GB" sz="1000" dirty="0" smtClean="0">
                <a:solidFill>
                  <a:schemeClr val="tx1"/>
                </a:solidFill>
              </a:rPr>
              <a:t>3</a:t>
            </a:r>
            <a:r>
              <a:rPr lang="en-GB" sz="1400" dirty="0" smtClean="0">
                <a:solidFill>
                  <a:schemeClr val="tx1"/>
                </a:solidFill>
              </a:rPr>
              <a:t> )</a:t>
            </a:r>
            <a:r>
              <a:rPr lang="en-GB" sz="1000" dirty="0" smtClean="0">
                <a:solidFill>
                  <a:schemeClr val="tx1"/>
                </a:solidFill>
              </a:rPr>
              <a:t>2 </a:t>
            </a:r>
            <a:r>
              <a:rPr lang="en-GB" sz="1400" dirty="0" smtClean="0">
                <a:solidFill>
                  <a:schemeClr val="tx1"/>
                </a:solidFill>
              </a:rPr>
              <a:t> - CH -  close to a stereo centre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68" name="Text Box 89"/>
          <p:cNvSpPr txBox="1">
            <a:spLocks noChangeArrowheads="1"/>
          </p:cNvSpPr>
          <p:nvPr/>
        </p:nvSpPr>
        <p:spPr bwMode="auto">
          <a:xfrm>
            <a:off x="973875" y="4506784"/>
            <a:ext cx="5612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 stereo centre in the vicinity (somewhere) suffices.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7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/>
      <p:bldP spid="461" grpId="0"/>
      <p:bldP spid="467" grpId="0"/>
      <p:bldP spid="467" grpId="1"/>
      <p:bldP spid="468" grpId="0"/>
      <p:bldP spid="468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947481" y="2412460"/>
            <a:ext cx="1653702" cy="128405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 descr="xr032_1h1"/>
          <p:cNvPicPr>
            <a:picLocks noChangeAspect="1" noChangeArrowheads="1"/>
          </p:cNvPicPr>
          <p:nvPr/>
        </p:nvPicPr>
        <p:blipFill>
          <a:blip r:embed="rId4">
            <a:lum bright="-12000" contrast="60000"/>
          </a:blip>
          <a:srcRect l="6776" t="10648" r="7071" b="4112"/>
          <a:stretch>
            <a:fillRect/>
          </a:stretch>
        </p:blipFill>
        <p:spPr bwMode="auto">
          <a:xfrm>
            <a:off x="319088" y="1889125"/>
            <a:ext cx="8045450" cy="4968875"/>
          </a:xfrm>
          <a:prstGeom prst="rect">
            <a:avLst/>
          </a:prstGeom>
          <a:noFill/>
        </p:spPr>
      </p:pic>
      <p:graphicFrame>
        <p:nvGraphicFramePr>
          <p:cNvPr id="460803" name="Object 3"/>
          <p:cNvGraphicFramePr>
            <a:graphicFrameLocks noChangeAspect="1"/>
          </p:cNvGraphicFramePr>
          <p:nvPr/>
        </p:nvGraphicFramePr>
        <p:xfrm>
          <a:off x="803081" y="736406"/>
          <a:ext cx="6816725" cy="1646238"/>
        </p:xfrm>
        <a:graphic>
          <a:graphicData uri="http://schemas.openxmlformats.org/presentationml/2006/ole">
            <p:oleObj spid="_x0000_s460803" name="CS ChemDraw Drawing" r:id="rId5" imgW="7315200" imgH="1828800" progId="ChemDraw.Document.6.0">
              <p:embed/>
            </p:oleObj>
          </a:graphicData>
        </a:graphic>
      </p:graphicFrame>
      <p:grpSp>
        <p:nvGrpSpPr>
          <p:cNvPr id="460804" name="Group 4"/>
          <p:cNvGrpSpPr>
            <a:grpSpLocks/>
          </p:cNvGrpSpPr>
          <p:nvPr/>
        </p:nvGrpSpPr>
        <p:grpSpPr bwMode="auto">
          <a:xfrm>
            <a:off x="525463" y="3276600"/>
            <a:ext cx="3619500" cy="3122613"/>
            <a:chOff x="162" y="2160"/>
            <a:chExt cx="2280" cy="1967"/>
          </a:xfrm>
        </p:grpSpPr>
        <p:pic>
          <p:nvPicPr>
            <p:cNvPr id="460805" name="Picture 5" descr="xr0322_1h2"/>
            <p:cNvPicPr>
              <a:picLocks noChangeAspect="1" noChangeArrowheads="1"/>
            </p:cNvPicPr>
            <p:nvPr/>
          </p:nvPicPr>
          <p:blipFill>
            <a:blip r:embed="rId6">
              <a:lum bright="-36000" contrast="66000"/>
            </a:blip>
            <a:srcRect l="6776" t="13617" r="6923" b="3731"/>
            <a:stretch>
              <a:fillRect/>
            </a:stretch>
          </p:blipFill>
          <p:spPr bwMode="auto">
            <a:xfrm>
              <a:off x="162" y="2160"/>
              <a:ext cx="2280" cy="1967"/>
            </a:xfrm>
            <a:prstGeom prst="rect">
              <a:avLst/>
            </a:prstGeom>
            <a:noFill/>
          </p:spPr>
        </p:pic>
        <p:sp>
          <p:nvSpPr>
            <p:cNvPr id="460806" name="Line 6"/>
            <p:cNvSpPr>
              <a:spLocks noChangeShapeType="1"/>
            </p:cNvSpPr>
            <p:nvPr/>
          </p:nvSpPr>
          <p:spPr bwMode="auto">
            <a:xfrm flipV="1">
              <a:off x="384" y="281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07" name="Line 7"/>
            <p:cNvSpPr>
              <a:spLocks noChangeShapeType="1"/>
            </p:cNvSpPr>
            <p:nvPr/>
          </p:nvSpPr>
          <p:spPr bwMode="auto">
            <a:xfrm flipV="1">
              <a:off x="1138" y="2784"/>
              <a:ext cx="0" cy="24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08" name="Line 8"/>
            <p:cNvSpPr>
              <a:spLocks noChangeShapeType="1"/>
            </p:cNvSpPr>
            <p:nvPr/>
          </p:nvSpPr>
          <p:spPr bwMode="auto">
            <a:xfrm flipV="1">
              <a:off x="1337" y="2771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09" name="Line 9"/>
            <p:cNvSpPr>
              <a:spLocks noChangeShapeType="1"/>
            </p:cNvSpPr>
            <p:nvPr/>
          </p:nvSpPr>
          <p:spPr bwMode="auto">
            <a:xfrm flipV="1">
              <a:off x="2277" y="2757"/>
              <a:ext cx="0" cy="24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60810" name="Group 10"/>
          <p:cNvGrpSpPr>
            <a:grpSpLocks/>
          </p:cNvGrpSpPr>
          <p:nvPr/>
        </p:nvGrpSpPr>
        <p:grpSpPr bwMode="auto">
          <a:xfrm>
            <a:off x="1103119" y="836419"/>
            <a:ext cx="6588125" cy="1339850"/>
            <a:chOff x="579" y="337"/>
            <a:chExt cx="4150" cy="844"/>
          </a:xfrm>
        </p:grpSpPr>
        <p:graphicFrame>
          <p:nvGraphicFramePr>
            <p:cNvPr id="460811" name="Object 11"/>
            <p:cNvGraphicFramePr>
              <a:graphicFrameLocks noChangeAspect="1"/>
            </p:cNvGraphicFramePr>
            <p:nvPr/>
          </p:nvGraphicFramePr>
          <p:xfrm>
            <a:off x="579" y="337"/>
            <a:ext cx="4150" cy="844"/>
          </p:xfrm>
          <a:graphic>
            <a:graphicData uri="http://schemas.openxmlformats.org/presentationml/2006/ole">
              <p:oleObj spid="_x0000_s460811" name="CS ChemDraw Drawing" r:id="rId7" imgW="7315200" imgH="1485900" progId="ChemDraw.Document.6.0">
                <p:embed/>
              </p:oleObj>
            </a:graphicData>
          </a:graphic>
        </p:graphicFrame>
        <p:sp>
          <p:nvSpPr>
            <p:cNvPr id="460812" name="Text Box 12"/>
            <p:cNvSpPr txBox="1">
              <a:spLocks noChangeArrowheads="1"/>
            </p:cNvSpPr>
            <p:nvPr/>
          </p:nvSpPr>
          <p:spPr bwMode="auto">
            <a:xfrm>
              <a:off x="1719" y="384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60813" name="Text Box 13"/>
            <p:cNvSpPr txBox="1">
              <a:spLocks noChangeArrowheads="1"/>
            </p:cNvSpPr>
            <p:nvPr/>
          </p:nvSpPr>
          <p:spPr bwMode="auto">
            <a:xfrm>
              <a:off x="1699" y="946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60814" name="Text Box 14"/>
            <p:cNvSpPr txBox="1">
              <a:spLocks noChangeArrowheads="1"/>
            </p:cNvSpPr>
            <p:nvPr/>
          </p:nvSpPr>
          <p:spPr bwMode="auto">
            <a:xfrm>
              <a:off x="1438" y="960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FF00"/>
                  </a:solidFill>
                </a:rPr>
                <a:t>H</a:t>
              </a:r>
            </a:p>
          </p:txBody>
        </p:sp>
        <p:sp>
          <p:nvSpPr>
            <p:cNvPr id="460815" name="Text Box 15"/>
            <p:cNvSpPr txBox="1">
              <a:spLocks noChangeArrowheads="1"/>
            </p:cNvSpPr>
            <p:nvPr/>
          </p:nvSpPr>
          <p:spPr bwMode="auto">
            <a:xfrm>
              <a:off x="1438" y="377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FF00"/>
                  </a:solidFill>
                </a:rPr>
                <a:t>H</a:t>
              </a:r>
            </a:p>
          </p:txBody>
        </p:sp>
        <p:sp>
          <p:nvSpPr>
            <p:cNvPr id="460816" name="Text Box 16"/>
            <p:cNvSpPr txBox="1">
              <a:spLocks noChangeArrowheads="1"/>
            </p:cNvSpPr>
            <p:nvPr/>
          </p:nvSpPr>
          <p:spPr bwMode="auto">
            <a:xfrm>
              <a:off x="2186" y="938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460817" name="Text Box 17"/>
            <p:cNvSpPr txBox="1">
              <a:spLocks noChangeArrowheads="1"/>
            </p:cNvSpPr>
            <p:nvPr/>
          </p:nvSpPr>
          <p:spPr bwMode="auto">
            <a:xfrm>
              <a:off x="2165" y="395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460818" name="Text Box 18"/>
            <p:cNvSpPr txBox="1">
              <a:spLocks noChangeArrowheads="1"/>
            </p:cNvSpPr>
            <p:nvPr/>
          </p:nvSpPr>
          <p:spPr bwMode="auto">
            <a:xfrm>
              <a:off x="2453" y="388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60819" name="Text Box 19"/>
            <p:cNvSpPr txBox="1">
              <a:spLocks noChangeArrowheads="1"/>
            </p:cNvSpPr>
            <p:nvPr/>
          </p:nvSpPr>
          <p:spPr bwMode="auto">
            <a:xfrm>
              <a:off x="2439" y="938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460820" name="Group 20"/>
          <p:cNvGrpSpPr>
            <a:grpSpLocks/>
          </p:cNvGrpSpPr>
          <p:nvPr/>
        </p:nvGrpSpPr>
        <p:grpSpPr bwMode="auto">
          <a:xfrm>
            <a:off x="806451" y="658036"/>
            <a:ext cx="7161213" cy="1724025"/>
            <a:chOff x="453" y="1479"/>
            <a:chExt cx="4511" cy="1086"/>
          </a:xfrm>
        </p:grpSpPr>
        <p:graphicFrame>
          <p:nvGraphicFramePr>
            <p:cNvPr id="460821" name="Object 21"/>
            <p:cNvGraphicFramePr>
              <a:graphicFrameLocks noChangeAspect="1"/>
            </p:cNvGraphicFramePr>
            <p:nvPr/>
          </p:nvGraphicFramePr>
          <p:xfrm>
            <a:off x="633" y="1602"/>
            <a:ext cx="4150" cy="844"/>
          </p:xfrm>
          <a:graphic>
            <a:graphicData uri="http://schemas.openxmlformats.org/presentationml/2006/ole">
              <p:oleObj spid="_x0000_s460821" name="CS ChemDraw Drawing" r:id="rId8" imgW="7315200" imgH="1485900" progId="ChemDraw.Document.6.0">
                <p:embed/>
              </p:oleObj>
            </a:graphicData>
          </a:graphic>
        </p:graphicFrame>
        <p:sp>
          <p:nvSpPr>
            <p:cNvPr id="460822" name="Text Box 22"/>
            <p:cNvSpPr txBox="1">
              <a:spLocks noChangeArrowheads="1"/>
            </p:cNvSpPr>
            <p:nvPr/>
          </p:nvSpPr>
          <p:spPr bwMode="auto">
            <a:xfrm>
              <a:off x="784" y="1665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chemeClr val="accent2"/>
                  </a:solidFill>
                </a:rPr>
                <a:t>H3</a:t>
              </a:r>
            </a:p>
          </p:txBody>
        </p:sp>
        <p:sp>
          <p:nvSpPr>
            <p:cNvPr id="460823" name="Text Box 23"/>
            <p:cNvSpPr txBox="1">
              <a:spLocks noChangeArrowheads="1"/>
            </p:cNvSpPr>
            <p:nvPr/>
          </p:nvSpPr>
          <p:spPr bwMode="auto">
            <a:xfrm>
              <a:off x="598" y="1870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chemeClr val="accent2"/>
                  </a:solidFill>
                </a:rPr>
                <a:t>H3</a:t>
              </a:r>
            </a:p>
          </p:txBody>
        </p:sp>
        <p:sp>
          <p:nvSpPr>
            <p:cNvPr id="460824" name="Text Box 24"/>
            <p:cNvSpPr txBox="1">
              <a:spLocks noChangeArrowheads="1"/>
            </p:cNvSpPr>
            <p:nvPr/>
          </p:nvSpPr>
          <p:spPr bwMode="auto">
            <a:xfrm>
              <a:off x="1009" y="2254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chemeClr val="accent1"/>
                  </a:solidFill>
                </a:rPr>
                <a:t>H3</a:t>
              </a:r>
            </a:p>
          </p:txBody>
        </p:sp>
        <p:sp>
          <p:nvSpPr>
            <p:cNvPr id="460825" name="Text Box 25"/>
            <p:cNvSpPr txBox="1">
              <a:spLocks noChangeArrowheads="1"/>
            </p:cNvSpPr>
            <p:nvPr/>
          </p:nvSpPr>
          <p:spPr bwMode="auto">
            <a:xfrm>
              <a:off x="762" y="2391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chemeClr val="accent1"/>
                  </a:solidFill>
                </a:rPr>
                <a:t>H3</a:t>
              </a:r>
            </a:p>
          </p:txBody>
        </p:sp>
        <p:sp>
          <p:nvSpPr>
            <p:cNvPr id="460826" name="Text Box 26"/>
            <p:cNvSpPr txBox="1">
              <a:spLocks noChangeArrowheads="1"/>
            </p:cNvSpPr>
            <p:nvPr/>
          </p:nvSpPr>
          <p:spPr bwMode="auto">
            <a:xfrm>
              <a:off x="453" y="2137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chemeClr val="accent1"/>
                  </a:solidFill>
                </a:rPr>
                <a:t>H3</a:t>
              </a:r>
            </a:p>
          </p:txBody>
        </p:sp>
        <p:sp>
          <p:nvSpPr>
            <p:cNvPr id="460827" name="Text Box 27"/>
            <p:cNvSpPr txBox="1">
              <a:spLocks noChangeArrowheads="1"/>
            </p:cNvSpPr>
            <p:nvPr/>
          </p:nvSpPr>
          <p:spPr bwMode="auto">
            <a:xfrm>
              <a:off x="4382" y="2411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rgbClr val="FFFF00"/>
                  </a:solidFill>
                </a:rPr>
                <a:t>H3</a:t>
              </a:r>
            </a:p>
          </p:txBody>
        </p:sp>
        <p:sp>
          <p:nvSpPr>
            <p:cNvPr id="460828" name="Text Box 28"/>
            <p:cNvSpPr txBox="1">
              <a:spLocks noChangeArrowheads="1"/>
            </p:cNvSpPr>
            <p:nvPr/>
          </p:nvSpPr>
          <p:spPr bwMode="auto">
            <a:xfrm>
              <a:off x="4711" y="2226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rgbClr val="FFFF00"/>
                  </a:solidFill>
                </a:rPr>
                <a:t>H3</a:t>
              </a:r>
            </a:p>
          </p:txBody>
        </p:sp>
        <p:sp>
          <p:nvSpPr>
            <p:cNvPr id="460829" name="Text Box 29"/>
            <p:cNvSpPr txBox="1">
              <a:spLocks noChangeArrowheads="1"/>
            </p:cNvSpPr>
            <p:nvPr/>
          </p:nvSpPr>
          <p:spPr bwMode="auto">
            <a:xfrm>
              <a:off x="4293" y="1479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rgbClr val="FFFF00"/>
                  </a:solidFill>
                </a:rPr>
                <a:t>H3</a:t>
              </a:r>
            </a:p>
          </p:txBody>
        </p:sp>
        <p:sp>
          <p:nvSpPr>
            <p:cNvPr id="460830" name="Text Box 30"/>
            <p:cNvSpPr txBox="1">
              <a:spLocks noChangeArrowheads="1"/>
            </p:cNvSpPr>
            <p:nvPr/>
          </p:nvSpPr>
          <p:spPr bwMode="auto">
            <a:xfrm>
              <a:off x="4506" y="1733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H2</a:t>
              </a:r>
            </a:p>
          </p:txBody>
        </p:sp>
        <p:sp>
          <p:nvSpPr>
            <p:cNvPr id="460831" name="Text Box 31"/>
            <p:cNvSpPr txBox="1">
              <a:spLocks noChangeArrowheads="1"/>
            </p:cNvSpPr>
            <p:nvPr/>
          </p:nvSpPr>
          <p:spPr bwMode="auto">
            <a:xfrm>
              <a:off x="4650" y="1947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H2</a:t>
              </a:r>
            </a:p>
          </p:txBody>
        </p:sp>
        <p:sp>
          <p:nvSpPr>
            <p:cNvPr id="460832" name="Text Box 32"/>
            <p:cNvSpPr txBox="1">
              <a:spLocks noChangeArrowheads="1"/>
            </p:cNvSpPr>
            <p:nvPr/>
          </p:nvSpPr>
          <p:spPr bwMode="auto">
            <a:xfrm>
              <a:off x="4369" y="2146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H2</a:t>
              </a:r>
            </a:p>
          </p:txBody>
        </p:sp>
      </p:grpSp>
      <p:grpSp>
        <p:nvGrpSpPr>
          <p:cNvPr id="460833" name="Group 33"/>
          <p:cNvGrpSpPr>
            <a:grpSpLocks/>
          </p:cNvGrpSpPr>
          <p:nvPr/>
        </p:nvGrpSpPr>
        <p:grpSpPr bwMode="auto">
          <a:xfrm>
            <a:off x="4732338" y="2944813"/>
            <a:ext cx="3584575" cy="3422650"/>
            <a:chOff x="2887" y="1852"/>
            <a:chExt cx="2258" cy="2156"/>
          </a:xfrm>
        </p:grpSpPr>
        <p:pic>
          <p:nvPicPr>
            <p:cNvPr id="460834" name="Picture 34" descr="xr032_1h3"/>
            <p:cNvPicPr>
              <a:picLocks noChangeAspect="1" noChangeArrowheads="1"/>
            </p:cNvPicPr>
            <p:nvPr/>
          </p:nvPicPr>
          <p:blipFill>
            <a:blip r:embed="rId9">
              <a:lum bright="-42000" contrast="72000"/>
            </a:blip>
            <a:srcRect l="6482" t="9151" r="5934" b="3731"/>
            <a:stretch>
              <a:fillRect/>
            </a:stretch>
          </p:blipFill>
          <p:spPr bwMode="auto">
            <a:xfrm>
              <a:off x="2887" y="2023"/>
              <a:ext cx="2258" cy="1985"/>
            </a:xfrm>
            <a:prstGeom prst="rect">
              <a:avLst/>
            </a:prstGeom>
            <a:noFill/>
          </p:spPr>
        </p:pic>
        <p:sp>
          <p:nvSpPr>
            <p:cNvPr id="460835" name="Line 35"/>
            <p:cNvSpPr>
              <a:spLocks noChangeShapeType="1"/>
            </p:cNvSpPr>
            <p:nvPr/>
          </p:nvSpPr>
          <p:spPr bwMode="auto">
            <a:xfrm flipV="1">
              <a:off x="3991" y="3134"/>
              <a:ext cx="0" cy="2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36" name="Line 36"/>
            <p:cNvSpPr>
              <a:spLocks noChangeShapeType="1"/>
            </p:cNvSpPr>
            <p:nvPr/>
          </p:nvSpPr>
          <p:spPr bwMode="auto">
            <a:xfrm flipV="1">
              <a:off x="3497" y="2462"/>
              <a:ext cx="0" cy="2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37" name="Line 37"/>
            <p:cNvSpPr>
              <a:spLocks noChangeShapeType="1"/>
            </p:cNvSpPr>
            <p:nvPr/>
          </p:nvSpPr>
          <p:spPr bwMode="auto">
            <a:xfrm flipV="1">
              <a:off x="3415" y="2263"/>
              <a:ext cx="0" cy="2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38" name="Line 38"/>
            <p:cNvSpPr>
              <a:spLocks noChangeShapeType="1"/>
            </p:cNvSpPr>
            <p:nvPr/>
          </p:nvSpPr>
          <p:spPr bwMode="auto">
            <a:xfrm flipV="1">
              <a:off x="3339" y="2469"/>
              <a:ext cx="0" cy="2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39" name="Line 39"/>
            <p:cNvSpPr>
              <a:spLocks noChangeShapeType="1"/>
            </p:cNvSpPr>
            <p:nvPr/>
          </p:nvSpPr>
          <p:spPr bwMode="auto">
            <a:xfrm flipV="1">
              <a:off x="3099" y="2675"/>
              <a:ext cx="0" cy="2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40" name="Line 40"/>
            <p:cNvSpPr>
              <a:spLocks noChangeShapeType="1"/>
            </p:cNvSpPr>
            <p:nvPr/>
          </p:nvSpPr>
          <p:spPr bwMode="auto">
            <a:xfrm flipV="1">
              <a:off x="4958" y="2243"/>
              <a:ext cx="0" cy="2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41" name="Line 41"/>
            <p:cNvSpPr>
              <a:spLocks noChangeShapeType="1"/>
            </p:cNvSpPr>
            <p:nvPr/>
          </p:nvSpPr>
          <p:spPr bwMode="auto">
            <a:xfrm flipV="1">
              <a:off x="4629" y="1852"/>
              <a:ext cx="0" cy="2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42" name="Line 42"/>
            <p:cNvSpPr>
              <a:spLocks noChangeShapeType="1"/>
            </p:cNvSpPr>
            <p:nvPr/>
          </p:nvSpPr>
          <p:spPr bwMode="auto">
            <a:xfrm flipV="1">
              <a:off x="3374" y="1859"/>
              <a:ext cx="0" cy="2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43" name="Line 43"/>
            <p:cNvSpPr>
              <a:spLocks noChangeShapeType="1"/>
            </p:cNvSpPr>
            <p:nvPr/>
          </p:nvSpPr>
          <p:spPr bwMode="auto">
            <a:xfrm flipV="1">
              <a:off x="3058" y="1853"/>
              <a:ext cx="0" cy="2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60844" name="Group 44"/>
          <p:cNvGrpSpPr>
            <a:grpSpLocks/>
          </p:cNvGrpSpPr>
          <p:nvPr/>
        </p:nvGrpSpPr>
        <p:grpSpPr bwMode="auto">
          <a:xfrm>
            <a:off x="6394450" y="4260850"/>
            <a:ext cx="1228725" cy="285750"/>
            <a:chOff x="4028" y="2684"/>
            <a:chExt cx="774" cy="180"/>
          </a:xfrm>
        </p:grpSpPr>
        <p:sp>
          <p:nvSpPr>
            <p:cNvPr id="460845" name="Line 45"/>
            <p:cNvSpPr>
              <a:spLocks noChangeShapeType="1"/>
            </p:cNvSpPr>
            <p:nvPr/>
          </p:nvSpPr>
          <p:spPr bwMode="auto">
            <a:xfrm flipV="1">
              <a:off x="4644" y="2748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46" name="Line 46"/>
            <p:cNvSpPr>
              <a:spLocks noChangeShapeType="1"/>
            </p:cNvSpPr>
            <p:nvPr/>
          </p:nvSpPr>
          <p:spPr bwMode="auto">
            <a:xfrm flipV="1">
              <a:off x="4802" y="274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47" name="Line 47"/>
            <p:cNvSpPr>
              <a:spLocks noChangeShapeType="1"/>
            </p:cNvSpPr>
            <p:nvPr/>
          </p:nvSpPr>
          <p:spPr bwMode="auto">
            <a:xfrm>
              <a:off x="4642" y="274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848" name="Text Box 48"/>
            <p:cNvSpPr txBox="1">
              <a:spLocks noChangeArrowheads="1"/>
            </p:cNvSpPr>
            <p:nvPr/>
          </p:nvSpPr>
          <p:spPr bwMode="auto">
            <a:xfrm>
              <a:off x="4028" y="2684"/>
              <a:ext cx="5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>
                  <a:solidFill>
                    <a:schemeClr val="tx1"/>
                  </a:solidFill>
                </a:rPr>
                <a:t>2J Si-H 6 Hz</a:t>
              </a:r>
            </a:p>
          </p:txBody>
        </p:sp>
      </p:grpSp>
      <p:pic>
        <p:nvPicPr>
          <p:cNvPr id="49" name="Picture 21" descr="Logo_RG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62809" y="0"/>
            <a:ext cx="2447925" cy="647700"/>
          </a:xfrm>
          <a:prstGeom prst="rect">
            <a:avLst/>
          </a:prstGeom>
          <a:noFill/>
        </p:spPr>
      </p:pic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79071" y="-1"/>
            <a:ext cx="5947084" cy="597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Systems (</a:t>
            </a:r>
            <a:r>
              <a:rPr lang="en-GB" dirty="0" err="1" smtClean="0"/>
              <a:t>para</a:t>
            </a:r>
            <a:r>
              <a:rPr lang="en-GB" dirty="0" smtClean="0"/>
              <a:t> Substitution) 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92" name="Picture 24" descr="pharm400_1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95413" y="-468313"/>
            <a:ext cx="5930900" cy="8721725"/>
          </a:xfrm>
          <a:prstGeom prst="rect">
            <a:avLst/>
          </a:prstGeom>
          <a:noFill/>
        </p:spPr>
      </p:pic>
      <p:sp>
        <p:nvSpPr>
          <p:cNvPr id="4679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A2B2C- System (Glycerin)</a:t>
            </a:r>
          </a:p>
        </p:txBody>
      </p:sp>
      <p:pic>
        <p:nvPicPr>
          <p:cNvPr id="467989" name="Picture 2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67990" name="Rectangle 2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/>
              <a:t>ABMX - System (19F)</a:t>
            </a:r>
            <a:endParaRPr lang="de-DE" b="0">
              <a:solidFill>
                <a:srgbClr val="66FFFF"/>
              </a:solidFill>
            </a:endParaRPr>
          </a:p>
        </p:txBody>
      </p:sp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295275" y="411163"/>
          <a:ext cx="3735388" cy="2601912"/>
        </p:xfrm>
        <a:graphic>
          <a:graphicData uri="http://schemas.openxmlformats.org/presentationml/2006/ole">
            <p:oleObj spid="_x0000_s467991" name="CS ChemDraw Drawing" r:id="rId5" imgW="7315200" imgH="5092700" progId="ChemDraw.Document.6.0">
              <p:embed/>
            </p:oleObj>
          </a:graphicData>
        </a:graphic>
      </p:graphicFrame>
      <p:pic>
        <p:nvPicPr>
          <p:cNvPr id="467998" name="Picture 30" descr="pharm400_1h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73969" y="604579"/>
            <a:ext cx="3565525" cy="4705350"/>
          </a:xfrm>
          <a:prstGeom prst="rect">
            <a:avLst/>
          </a:prstGeom>
          <a:noFill/>
        </p:spPr>
      </p:pic>
      <p:pic>
        <p:nvPicPr>
          <p:cNvPr id="467999" name="Picture 31" descr="pharm400_1h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794251" y="-930444"/>
            <a:ext cx="3565525" cy="4705350"/>
          </a:xfrm>
          <a:prstGeom prst="rect">
            <a:avLst/>
          </a:prstGeom>
          <a:noFill/>
        </p:spPr>
      </p:pic>
      <p:grpSp>
        <p:nvGrpSpPr>
          <p:cNvPr id="468009" name="Group 41"/>
          <p:cNvGrpSpPr>
            <a:grpSpLocks/>
          </p:cNvGrpSpPr>
          <p:nvPr/>
        </p:nvGrpSpPr>
        <p:grpSpPr bwMode="auto">
          <a:xfrm>
            <a:off x="1571625" y="2036763"/>
            <a:ext cx="995363" cy="992187"/>
            <a:chOff x="990" y="1283"/>
            <a:chExt cx="627" cy="625"/>
          </a:xfrm>
        </p:grpSpPr>
        <p:grpSp>
          <p:nvGrpSpPr>
            <p:cNvPr id="468003" name="Group 35"/>
            <p:cNvGrpSpPr>
              <a:grpSpLocks/>
            </p:cNvGrpSpPr>
            <p:nvPr/>
          </p:nvGrpSpPr>
          <p:grpSpPr bwMode="auto">
            <a:xfrm>
              <a:off x="1294" y="1302"/>
              <a:ext cx="150" cy="606"/>
              <a:chOff x="1294" y="1302"/>
              <a:chExt cx="150" cy="606"/>
            </a:xfrm>
          </p:grpSpPr>
          <p:sp>
            <p:nvSpPr>
              <p:cNvPr id="468000" name="Line 32"/>
              <p:cNvSpPr>
                <a:spLocks noChangeShapeType="1"/>
              </p:cNvSpPr>
              <p:nvPr/>
            </p:nvSpPr>
            <p:spPr bwMode="auto">
              <a:xfrm flipH="1">
                <a:off x="1294" y="1302"/>
                <a:ext cx="8" cy="19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8001" name="Line 33"/>
              <p:cNvSpPr>
                <a:spLocks noChangeShapeType="1"/>
              </p:cNvSpPr>
              <p:nvPr/>
            </p:nvSpPr>
            <p:spPr bwMode="auto">
              <a:xfrm>
                <a:off x="1294" y="1481"/>
                <a:ext cx="150" cy="21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8002" name="Line 34"/>
              <p:cNvSpPr>
                <a:spLocks noChangeShapeType="1"/>
              </p:cNvSpPr>
              <p:nvPr/>
            </p:nvSpPr>
            <p:spPr bwMode="auto">
              <a:xfrm flipH="1">
                <a:off x="1317" y="1691"/>
                <a:ext cx="119" cy="217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68004" name="Line 36"/>
            <p:cNvSpPr>
              <a:spLocks noChangeShapeType="1"/>
            </p:cNvSpPr>
            <p:nvPr/>
          </p:nvSpPr>
          <p:spPr bwMode="auto">
            <a:xfrm flipH="1" flipV="1">
              <a:off x="1145" y="1466"/>
              <a:ext cx="142" cy="15"/>
            </a:xfrm>
            <a:prstGeom prst="line">
              <a:avLst/>
            </a:prstGeom>
            <a:noFill/>
            <a:ln w="9525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8005" name="Line 37"/>
            <p:cNvSpPr>
              <a:spLocks noChangeShapeType="1"/>
            </p:cNvSpPr>
            <p:nvPr/>
          </p:nvSpPr>
          <p:spPr bwMode="auto">
            <a:xfrm flipV="1">
              <a:off x="1287" y="1399"/>
              <a:ext cx="164" cy="82"/>
            </a:xfrm>
            <a:prstGeom prst="line">
              <a:avLst/>
            </a:prstGeom>
            <a:noFill/>
            <a:ln w="9525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8006" name="Text Box 38"/>
            <p:cNvSpPr txBox="1">
              <a:spLocks noChangeArrowheads="1"/>
            </p:cNvSpPr>
            <p:nvPr/>
          </p:nvSpPr>
          <p:spPr bwMode="auto">
            <a:xfrm>
              <a:off x="1401" y="1283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rgbClr val="9933FF"/>
                  </a:solidFill>
                </a:rPr>
                <a:t>H</a:t>
              </a:r>
            </a:p>
          </p:txBody>
        </p:sp>
        <p:sp>
          <p:nvSpPr>
            <p:cNvPr id="468008" name="Text Box 40"/>
            <p:cNvSpPr txBox="1">
              <a:spLocks noChangeArrowheads="1"/>
            </p:cNvSpPr>
            <p:nvPr/>
          </p:nvSpPr>
          <p:spPr bwMode="auto">
            <a:xfrm>
              <a:off x="990" y="1335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rgbClr val="9933FF"/>
                  </a:solidFill>
                </a:rPr>
                <a:t>H</a:t>
              </a:r>
            </a:p>
          </p:txBody>
        </p:sp>
      </p:grp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583587" y="684998"/>
            <a:ext cx="22872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atropisomeres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037" name="Oval 93"/>
          <p:cNvSpPr>
            <a:spLocks noChangeArrowheads="1"/>
          </p:cNvSpPr>
          <p:nvPr/>
        </p:nvSpPr>
        <p:spPr bwMode="auto">
          <a:xfrm>
            <a:off x="4603944" y="3190066"/>
            <a:ext cx="2070100" cy="1333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971550" y="684213"/>
            <a:ext cx="27059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Freely rotating methylene group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466948" name="Group 4"/>
          <p:cNvGrpSpPr>
            <a:grpSpLocks/>
          </p:cNvGrpSpPr>
          <p:nvPr/>
        </p:nvGrpSpPr>
        <p:grpSpPr bwMode="auto">
          <a:xfrm>
            <a:off x="1052707" y="2326466"/>
            <a:ext cx="1844675" cy="1835150"/>
            <a:chOff x="669" y="913"/>
            <a:chExt cx="1162" cy="1156"/>
          </a:xfrm>
        </p:grpSpPr>
        <p:sp>
          <p:nvSpPr>
            <p:cNvPr id="466949" name="Text Box 5"/>
            <p:cNvSpPr txBox="1">
              <a:spLocks noChangeArrowheads="1"/>
            </p:cNvSpPr>
            <p:nvPr/>
          </p:nvSpPr>
          <p:spPr bwMode="auto">
            <a:xfrm>
              <a:off x="1066" y="913"/>
              <a:ext cx="3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Ra</a:t>
              </a:r>
            </a:p>
          </p:txBody>
        </p:sp>
        <p:grpSp>
          <p:nvGrpSpPr>
            <p:cNvPr id="466950" name="Group 6"/>
            <p:cNvGrpSpPr>
              <a:grpSpLocks/>
            </p:cNvGrpSpPr>
            <p:nvPr/>
          </p:nvGrpSpPr>
          <p:grpSpPr bwMode="auto">
            <a:xfrm>
              <a:off x="669" y="1083"/>
              <a:ext cx="1162" cy="929"/>
              <a:chOff x="669" y="1083"/>
              <a:chExt cx="1162" cy="929"/>
            </a:xfrm>
          </p:grpSpPr>
          <p:sp>
            <p:nvSpPr>
              <p:cNvPr id="466951" name="Oval 7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66952" name="Line 8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6953" name="Line 9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6954" name="Line 10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6955" name="Text Box 11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Rc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6956" name="Text Box 12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Rb</a:t>
                </a:r>
              </a:p>
            </p:txBody>
          </p:sp>
        </p:grpSp>
        <p:sp>
          <p:nvSpPr>
            <p:cNvPr id="466957" name="Line 13"/>
            <p:cNvSpPr>
              <a:spLocks noChangeShapeType="1"/>
            </p:cNvSpPr>
            <p:nvPr/>
          </p:nvSpPr>
          <p:spPr bwMode="auto">
            <a:xfrm flipV="1">
              <a:off x="1179" y="1338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6958" name="Line 14"/>
            <p:cNvSpPr>
              <a:spLocks noChangeShapeType="1"/>
            </p:cNvSpPr>
            <p:nvPr/>
          </p:nvSpPr>
          <p:spPr bwMode="auto">
            <a:xfrm>
              <a:off x="1179" y="1508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6959" name="Line 15"/>
            <p:cNvSpPr>
              <a:spLocks noChangeShapeType="1"/>
            </p:cNvSpPr>
            <p:nvPr/>
          </p:nvSpPr>
          <p:spPr bwMode="auto">
            <a:xfrm flipH="1" flipV="1">
              <a:off x="868" y="1309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6960" name="Text Box 16"/>
            <p:cNvSpPr txBox="1">
              <a:spLocks noChangeArrowheads="1"/>
            </p:cNvSpPr>
            <p:nvPr/>
          </p:nvSpPr>
          <p:spPr bwMode="auto">
            <a:xfrm>
              <a:off x="1548" y="1224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66961" name="Text Box 17"/>
            <p:cNvSpPr txBox="1">
              <a:spLocks noChangeArrowheads="1"/>
            </p:cNvSpPr>
            <p:nvPr/>
          </p:nvSpPr>
          <p:spPr bwMode="auto">
            <a:xfrm>
              <a:off x="669" y="116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466962" name="Text Box 18"/>
            <p:cNvSpPr txBox="1">
              <a:spLocks noChangeArrowheads="1"/>
            </p:cNvSpPr>
            <p:nvPr/>
          </p:nvSpPr>
          <p:spPr bwMode="auto">
            <a:xfrm>
              <a:off x="1066" y="1877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467046" name="Group 102"/>
          <p:cNvGrpSpPr>
            <a:grpSpLocks/>
          </p:cNvGrpSpPr>
          <p:nvPr/>
        </p:nvGrpSpPr>
        <p:grpSpPr bwMode="auto">
          <a:xfrm>
            <a:off x="5036441" y="2714823"/>
            <a:ext cx="1393825" cy="1376362"/>
            <a:chOff x="3340" y="2703"/>
            <a:chExt cx="878" cy="867"/>
          </a:xfrm>
        </p:grpSpPr>
        <p:sp>
          <p:nvSpPr>
            <p:cNvPr id="466974" name="Line 30"/>
            <p:cNvSpPr>
              <a:spLocks noChangeShapeType="1"/>
            </p:cNvSpPr>
            <p:nvPr/>
          </p:nvSpPr>
          <p:spPr bwMode="auto">
            <a:xfrm rot="6754844" flipH="1" flipV="1">
              <a:off x="3741" y="2875"/>
              <a:ext cx="340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6964" name="Text Box 20"/>
            <p:cNvSpPr txBox="1">
              <a:spLocks noChangeArrowheads="1"/>
            </p:cNvSpPr>
            <p:nvPr/>
          </p:nvSpPr>
          <p:spPr bwMode="auto">
            <a:xfrm>
              <a:off x="3340" y="2754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66972" name="Line 28"/>
            <p:cNvSpPr>
              <a:spLocks noChangeShapeType="1"/>
            </p:cNvSpPr>
            <p:nvPr/>
          </p:nvSpPr>
          <p:spPr bwMode="auto">
            <a:xfrm rot="6754844" flipV="1">
              <a:off x="3655" y="3165"/>
              <a:ext cx="256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6973" name="Line 29"/>
            <p:cNvSpPr>
              <a:spLocks noChangeShapeType="1"/>
            </p:cNvSpPr>
            <p:nvPr/>
          </p:nvSpPr>
          <p:spPr bwMode="auto">
            <a:xfrm rot="6754844" flipV="1">
              <a:off x="3603" y="2819"/>
              <a:ext cx="56" cy="3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6975" name="Text Box 31"/>
            <p:cNvSpPr txBox="1">
              <a:spLocks noChangeArrowheads="1"/>
            </p:cNvSpPr>
            <p:nvPr/>
          </p:nvSpPr>
          <p:spPr bwMode="auto">
            <a:xfrm>
              <a:off x="4019" y="27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466976" name="Text Box 32"/>
            <p:cNvSpPr txBox="1">
              <a:spLocks noChangeArrowheads="1"/>
            </p:cNvSpPr>
            <p:nvPr/>
          </p:nvSpPr>
          <p:spPr bwMode="auto">
            <a:xfrm>
              <a:off x="3704" y="337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</p:grpSp>
      <p:sp>
        <p:nvSpPr>
          <p:cNvPr id="466992" name="Text Box 48"/>
          <p:cNvSpPr txBox="1">
            <a:spLocks noChangeArrowheads="1"/>
          </p:cNvSpPr>
          <p:nvPr/>
        </p:nvSpPr>
        <p:spPr bwMode="auto">
          <a:xfrm>
            <a:off x="971550" y="1042988"/>
            <a:ext cx="2042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Stereo centre in  vicinity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467035" name="Picture 9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67036" name="Rectangle 9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Non Equivalent Protons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467039" name="Oval 95"/>
          <p:cNvSpPr>
            <a:spLocks noChangeArrowheads="1"/>
          </p:cNvSpPr>
          <p:nvPr/>
        </p:nvSpPr>
        <p:spPr bwMode="auto">
          <a:xfrm>
            <a:off x="6648644" y="3040841"/>
            <a:ext cx="698500" cy="471487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67040" name="Oval 96"/>
          <p:cNvSpPr>
            <a:spLocks noChangeArrowheads="1"/>
          </p:cNvSpPr>
          <p:nvPr/>
        </p:nvSpPr>
        <p:spPr bwMode="auto">
          <a:xfrm>
            <a:off x="3932432" y="2986866"/>
            <a:ext cx="698500" cy="471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930095" y="998577"/>
            <a:ext cx="4952648" cy="30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Atropisomers i.e. stereoisomers created by hindered rotation.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7" name="Oval 93"/>
          <p:cNvSpPr>
            <a:spLocks noChangeArrowheads="1"/>
          </p:cNvSpPr>
          <p:nvPr/>
        </p:nvSpPr>
        <p:spPr bwMode="auto">
          <a:xfrm>
            <a:off x="4682003" y="5063471"/>
            <a:ext cx="2070100" cy="1333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" name="Group 102"/>
          <p:cNvGrpSpPr>
            <a:grpSpLocks/>
          </p:cNvGrpSpPr>
          <p:nvPr/>
        </p:nvGrpSpPr>
        <p:grpSpPr bwMode="auto">
          <a:xfrm rot="10800000">
            <a:off x="5114500" y="4443262"/>
            <a:ext cx="1393825" cy="1376362"/>
            <a:chOff x="3340" y="2703"/>
            <a:chExt cx="878" cy="867"/>
          </a:xfrm>
        </p:grpSpPr>
        <p:sp>
          <p:nvSpPr>
            <p:cNvPr id="39" name="Line 30"/>
            <p:cNvSpPr>
              <a:spLocks noChangeShapeType="1"/>
            </p:cNvSpPr>
            <p:nvPr/>
          </p:nvSpPr>
          <p:spPr bwMode="auto">
            <a:xfrm rot="6754844" flipH="1" flipV="1">
              <a:off x="3741" y="2875"/>
              <a:ext cx="340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3340" y="2754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rot="6754844" flipV="1">
              <a:off x="3655" y="3165"/>
              <a:ext cx="256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rot="6754844" flipV="1">
              <a:off x="3603" y="2819"/>
              <a:ext cx="56" cy="3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4019" y="27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3704" y="337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</p:grpSp>
      <p:sp>
        <p:nvSpPr>
          <p:cNvPr id="45" name="Oval 95"/>
          <p:cNvSpPr>
            <a:spLocks noChangeArrowheads="1"/>
          </p:cNvSpPr>
          <p:nvPr/>
        </p:nvSpPr>
        <p:spPr bwMode="auto">
          <a:xfrm>
            <a:off x="6726703" y="4914246"/>
            <a:ext cx="698500" cy="471487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Oval 96"/>
          <p:cNvSpPr>
            <a:spLocks noChangeArrowheads="1"/>
          </p:cNvSpPr>
          <p:nvPr/>
        </p:nvSpPr>
        <p:spPr bwMode="auto">
          <a:xfrm>
            <a:off x="4010491" y="4860271"/>
            <a:ext cx="698500" cy="471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0" name="Gerade Verbindung 49"/>
          <p:cNvCxnSpPr>
            <a:stCxn id="467039" idx="0"/>
          </p:cNvCxnSpPr>
          <p:nvPr/>
        </p:nvCxnSpPr>
        <p:spPr bwMode="auto">
          <a:xfrm rot="16200000" flipV="1">
            <a:off x="6828284" y="2871230"/>
            <a:ext cx="334963" cy="42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 rot="16200000" flipV="1">
            <a:off x="6917494" y="4789240"/>
            <a:ext cx="334963" cy="42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feld 51"/>
          <p:cNvSpPr txBox="1"/>
          <p:nvPr/>
        </p:nvSpPr>
        <p:spPr>
          <a:xfrm>
            <a:off x="6848670" y="246055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9933FF"/>
                </a:solidFill>
              </a:rPr>
              <a:t>F</a:t>
            </a:r>
            <a:endParaRPr lang="de-DE" sz="1600" dirty="0">
              <a:solidFill>
                <a:srgbClr val="9933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915578" y="4278201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9933FF"/>
                </a:solidFill>
              </a:rPr>
              <a:t>F</a:t>
            </a:r>
            <a:endParaRPr lang="de-DE" sz="1600" dirty="0">
              <a:solidFill>
                <a:srgbClr val="9933FF"/>
              </a:solidFill>
            </a:endParaRP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3911434" y="1838332"/>
            <a:ext cx="4952648" cy="30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Ph-F  Fluorine has been turned out of plain.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4" name="Oval 95"/>
          <p:cNvSpPr>
            <a:spLocks noChangeArrowheads="1"/>
          </p:cNvSpPr>
          <p:nvPr/>
        </p:nvSpPr>
        <p:spPr bwMode="auto">
          <a:xfrm>
            <a:off x="7861624" y="2135771"/>
            <a:ext cx="698500" cy="471487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cxnSp>
        <p:nvCxnSpPr>
          <p:cNvPr id="55" name="Gerade Verbindung 54"/>
          <p:cNvCxnSpPr>
            <a:stCxn id="54" idx="0"/>
          </p:cNvCxnSpPr>
          <p:nvPr/>
        </p:nvCxnSpPr>
        <p:spPr bwMode="auto">
          <a:xfrm rot="16200000" flipV="1">
            <a:off x="8041264" y="1966160"/>
            <a:ext cx="334963" cy="42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8061650" y="155548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9933FF"/>
                </a:solidFill>
              </a:rPr>
              <a:t>F</a:t>
            </a:r>
            <a:endParaRPr lang="de-DE" sz="1600" dirty="0">
              <a:solidFill>
                <a:srgbClr val="9933FF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8089642" y="2189964"/>
            <a:ext cx="3097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9933FF"/>
                </a:solidFill>
              </a:rPr>
              <a:t>F</a:t>
            </a:r>
            <a:endParaRPr lang="de-DE" sz="1600" dirty="0">
              <a:solidFill>
                <a:srgbClr val="9933FF"/>
              </a:solidFill>
            </a:endParaRP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3986079" y="5981123"/>
            <a:ext cx="495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A stereo centre has been created.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67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49" grpId="0"/>
      <p:bldP spid="54" grpId="0" animBg="1"/>
      <p:bldP spid="56" grpId="0"/>
      <p:bldP spid="56" grpId="1"/>
      <p:bldP spid="57" grpId="0" animBg="1"/>
      <p:bldP spid="57" grpId="1" animBg="1"/>
      <p:bldP spid="57" grpId="2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88" name="Rectangle 48"/>
          <p:cNvSpPr>
            <a:spLocks noChangeArrowheads="1"/>
          </p:cNvSpPr>
          <p:nvPr/>
        </p:nvSpPr>
        <p:spPr bwMode="auto">
          <a:xfrm>
            <a:off x="6821491" y="163922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5555" name="Text Box 115"/>
          <p:cNvSpPr txBox="1">
            <a:spLocks noChangeArrowheads="1"/>
          </p:cNvSpPr>
          <p:nvPr/>
        </p:nvSpPr>
        <p:spPr bwMode="auto">
          <a:xfrm>
            <a:off x="471488" y="803275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(F  # G ) ( t) =  </a:t>
            </a:r>
            <a:endParaRPr lang="de-DE" sz="1400" i="1" dirty="0">
              <a:solidFill>
                <a:schemeClr val="tx1"/>
              </a:solidFill>
            </a:endParaRPr>
          </a:p>
        </p:txBody>
      </p: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1831975" y="488950"/>
            <a:ext cx="2378075" cy="842963"/>
            <a:chOff x="1171" y="246"/>
            <a:chExt cx="1498" cy="531"/>
          </a:xfrm>
        </p:grpSpPr>
        <p:sp>
          <p:nvSpPr>
            <p:cNvPr id="445557" name="Freeform 117"/>
            <p:cNvSpPr>
              <a:spLocks/>
            </p:cNvSpPr>
            <p:nvPr/>
          </p:nvSpPr>
          <p:spPr bwMode="auto">
            <a:xfrm>
              <a:off x="1232" y="420"/>
              <a:ext cx="204" cy="195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234" y="18"/>
                </a:cxn>
                <a:cxn ang="0">
                  <a:pos x="180" y="108"/>
                </a:cxn>
                <a:cxn ang="0">
                  <a:pos x="171" y="378"/>
                </a:cxn>
                <a:cxn ang="0">
                  <a:pos x="171" y="783"/>
                </a:cxn>
                <a:cxn ang="0">
                  <a:pos x="126" y="954"/>
                </a:cxn>
                <a:cxn ang="0">
                  <a:pos x="0" y="981"/>
                </a:cxn>
              </a:cxnLst>
              <a:rect l="0" t="0" r="r" b="b"/>
              <a:pathLst>
                <a:path w="360" h="987">
                  <a:moveTo>
                    <a:pt x="360" y="0"/>
                  </a:moveTo>
                  <a:cubicBezTo>
                    <a:pt x="312" y="0"/>
                    <a:pt x="264" y="0"/>
                    <a:pt x="234" y="18"/>
                  </a:cubicBezTo>
                  <a:cubicBezTo>
                    <a:pt x="204" y="36"/>
                    <a:pt x="190" y="48"/>
                    <a:pt x="180" y="108"/>
                  </a:cubicBezTo>
                  <a:cubicBezTo>
                    <a:pt x="170" y="168"/>
                    <a:pt x="172" y="266"/>
                    <a:pt x="171" y="378"/>
                  </a:cubicBezTo>
                  <a:cubicBezTo>
                    <a:pt x="170" y="490"/>
                    <a:pt x="179" y="687"/>
                    <a:pt x="171" y="783"/>
                  </a:cubicBezTo>
                  <a:cubicBezTo>
                    <a:pt x="163" y="879"/>
                    <a:pt x="155" y="921"/>
                    <a:pt x="126" y="954"/>
                  </a:cubicBezTo>
                  <a:cubicBezTo>
                    <a:pt x="97" y="987"/>
                    <a:pt x="24" y="977"/>
                    <a:pt x="0" y="9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45558" name="Text Box 118"/>
            <p:cNvSpPr txBox="1">
              <a:spLocks noChangeArrowheads="1"/>
            </p:cNvSpPr>
            <p:nvPr/>
          </p:nvSpPr>
          <p:spPr bwMode="auto">
            <a:xfrm>
              <a:off x="1424" y="429"/>
              <a:ext cx="1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F ( t´ )  G( t  - t´)  dt´</a:t>
              </a:r>
              <a:endParaRPr lang="de-DE" sz="1400" i="1">
                <a:solidFill>
                  <a:schemeClr val="tx1"/>
                </a:solidFill>
              </a:endParaRPr>
            </a:p>
          </p:txBody>
        </p:sp>
        <p:sp>
          <p:nvSpPr>
            <p:cNvPr id="445559" name="Text Box 119"/>
            <p:cNvSpPr txBox="1">
              <a:spLocks noChangeArrowheads="1"/>
            </p:cNvSpPr>
            <p:nvPr/>
          </p:nvSpPr>
          <p:spPr bwMode="auto">
            <a:xfrm>
              <a:off x="1185" y="246"/>
              <a:ext cx="1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+</a:t>
              </a:r>
            </a:p>
          </p:txBody>
        </p:sp>
        <p:grpSp>
          <p:nvGrpSpPr>
            <p:cNvPr id="15" name="Group 120"/>
            <p:cNvGrpSpPr>
              <a:grpSpLocks/>
            </p:cNvGrpSpPr>
            <p:nvPr/>
          </p:nvGrpSpPr>
          <p:grpSpPr bwMode="auto">
            <a:xfrm>
              <a:off x="1338" y="329"/>
              <a:ext cx="147" cy="35"/>
              <a:chOff x="2898" y="2160"/>
              <a:chExt cx="216" cy="63"/>
            </a:xfrm>
          </p:grpSpPr>
          <p:sp>
            <p:nvSpPr>
              <p:cNvPr id="445561" name="Oval 121"/>
              <p:cNvSpPr>
                <a:spLocks noChangeArrowheads="1"/>
              </p:cNvSpPr>
              <p:nvPr/>
            </p:nvSpPr>
            <p:spPr bwMode="auto">
              <a:xfrm>
                <a:off x="2898" y="2160"/>
                <a:ext cx="117" cy="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5562" name="Oval 122"/>
              <p:cNvSpPr>
                <a:spLocks noChangeArrowheads="1"/>
              </p:cNvSpPr>
              <p:nvPr/>
            </p:nvSpPr>
            <p:spPr bwMode="auto">
              <a:xfrm>
                <a:off x="2997" y="2160"/>
                <a:ext cx="117" cy="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45563" name="Text Box 123"/>
            <p:cNvSpPr txBox="1">
              <a:spLocks noChangeArrowheads="1"/>
            </p:cNvSpPr>
            <p:nvPr/>
          </p:nvSpPr>
          <p:spPr bwMode="auto">
            <a:xfrm>
              <a:off x="1171" y="585"/>
              <a:ext cx="1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16" name="Group 124"/>
            <p:cNvGrpSpPr>
              <a:grpSpLocks/>
            </p:cNvGrpSpPr>
            <p:nvPr/>
          </p:nvGrpSpPr>
          <p:grpSpPr bwMode="auto">
            <a:xfrm>
              <a:off x="1334" y="676"/>
              <a:ext cx="147" cy="35"/>
              <a:chOff x="2898" y="2160"/>
              <a:chExt cx="216" cy="63"/>
            </a:xfrm>
          </p:grpSpPr>
          <p:sp>
            <p:nvSpPr>
              <p:cNvPr id="445565" name="Oval 125"/>
              <p:cNvSpPr>
                <a:spLocks noChangeArrowheads="1"/>
              </p:cNvSpPr>
              <p:nvPr/>
            </p:nvSpPr>
            <p:spPr bwMode="auto">
              <a:xfrm>
                <a:off x="2898" y="2160"/>
                <a:ext cx="117" cy="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5566" name="Oval 126"/>
              <p:cNvSpPr>
                <a:spLocks noChangeArrowheads="1"/>
              </p:cNvSpPr>
              <p:nvPr/>
            </p:nvSpPr>
            <p:spPr bwMode="auto">
              <a:xfrm>
                <a:off x="2997" y="2160"/>
                <a:ext cx="117" cy="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4256088" y="650875"/>
            <a:ext cx="2814637" cy="603250"/>
            <a:chOff x="2698" y="348"/>
            <a:chExt cx="1773" cy="380"/>
          </a:xfrm>
        </p:grpSpPr>
        <p:sp>
          <p:nvSpPr>
            <p:cNvPr id="445568" name="Text Box 128"/>
            <p:cNvSpPr txBox="1">
              <a:spLocks noChangeArrowheads="1"/>
            </p:cNvSpPr>
            <p:nvPr/>
          </p:nvSpPr>
          <p:spPr bwMode="auto">
            <a:xfrm>
              <a:off x="2698" y="348"/>
              <a:ext cx="17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(F  # G ) </a:t>
              </a:r>
              <a:r>
                <a:rPr lang="de-DE" sz="1600" baseline="-25000" dirty="0">
                  <a:solidFill>
                    <a:srgbClr val="FF3300"/>
                  </a:solidFill>
                </a:rPr>
                <a:t>i</a:t>
              </a:r>
              <a:r>
                <a:rPr lang="de-DE" sz="1400" dirty="0">
                  <a:solidFill>
                    <a:schemeClr val="tx1"/>
                  </a:solidFill>
                </a:rPr>
                <a:t>= </a:t>
              </a:r>
              <a:r>
                <a:rPr lang="de-DE" dirty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de-DE" sz="1400" dirty="0">
                  <a:solidFill>
                    <a:schemeClr val="tx1"/>
                  </a:solidFill>
                </a:rPr>
                <a:t>     F </a:t>
              </a:r>
              <a:r>
                <a:rPr lang="de-DE" sz="1600" baseline="-25000" dirty="0">
                  <a:solidFill>
                    <a:srgbClr val="FF3300"/>
                  </a:solidFill>
                </a:rPr>
                <a:t>j</a:t>
              </a:r>
              <a:r>
                <a:rPr lang="de-DE" sz="1400" dirty="0">
                  <a:solidFill>
                    <a:schemeClr val="tx1"/>
                  </a:solidFill>
                </a:rPr>
                <a:t>  G </a:t>
              </a:r>
              <a:r>
                <a:rPr lang="de-DE" sz="1800" baseline="-25000" dirty="0">
                  <a:solidFill>
                    <a:srgbClr val="FF3300"/>
                  </a:solidFill>
                </a:rPr>
                <a:t>( i - j)</a:t>
              </a:r>
              <a:endParaRPr lang="de-DE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5569" name="Text Box 129"/>
            <p:cNvSpPr txBox="1">
              <a:spLocks noChangeArrowheads="1"/>
            </p:cNvSpPr>
            <p:nvPr/>
          </p:nvSpPr>
          <p:spPr bwMode="auto">
            <a:xfrm>
              <a:off x="3455" y="555"/>
              <a:ext cx="1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FF3300"/>
                  </a:solidFill>
                </a:rPr>
                <a:t>j</a:t>
              </a:r>
            </a:p>
          </p:txBody>
        </p:sp>
      </p:grpSp>
      <p:sp>
        <p:nvSpPr>
          <p:cNvPr id="445593" name="Rectangle 153"/>
          <p:cNvSpPr>
            <a:spLocks noChangeArrowheads="1"/>
          </p:cNvSpPr>
          <p:nvPr/>
        </p:nvSpPr>
        <p:spPr bwMode="auto">
          <a:xfrm>
            <a:off x="45720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Convolution</a:t>
            </a:r>
            <a:endParaRPr lang="de-DE" sz="4400" b="0" dirty="0">
              <a:solidFill>
                <a:schemeClr val="tx2"/>
              </a:solidFill>
            </a:endParaRPr>
          </a:p>
        </p:txBody>
      </p:sp>
      <p:pic>
        <p:nvPicPr>
          <p:cNvPr id="445594" name="Picture 154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1513" y="2085975"/>
            <a:ext cx="6710362" cy="195263"/>
            <a:chOff x="598" y="786"/>
            <a:chExt cx="4227" cy="123"/>
          </a:xfrm>
        </p:grpSpPr>
        <p:sp>
          <p:nvSpPr>
            <p:cNvPr id="445467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445469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0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1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2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3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4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5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6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7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445479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0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1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2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3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4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5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6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7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7" name="Gruppieren 156"/>
          <p:cNvGrpSpPr/>
          <p:nvPr/>
        </p:nvGrpSpPr>
        <p:grpSpPr>
          <a:xfrm>
            <a:off x="736669" y="1619250"/>
            <a:ext cx="1034981" cy="474371"/>
            <a:chOff x="736669" y="1619250"/>
            <a:chExt cx="1034981" cy="474371"/>
          </a:xfrm>
        </p:grpSpPr>
        <p:sp>
          <p:nvSpPr>
            <p:cNvPr id="445465" name="Rectangle 25"/>
            <p:cNvSpPr>
              <a:spLocks noChangeArrowheads="1"/>
            </p:cNvSpPr>
            <p:nvPr/>
          </p:nvSpPr>
          <p:spPr bwMode="auto">
            <a:xfrm>
              <a:off x="1433384" y="1619250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Rectangle 25"/>
            <p:cNvSpPr>
              <a:spLocks noChangeArrowheads="1"/>
            </p:cNvSpPr>
            <p:nvPr/>
          </p:nvSpPr>
          <p:spPr bwMode="auto">
            <a:xfrm>
              <a:off x="736669" y="1622133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8" name="Group 26"/>
          <p:cNvGrpSpPr>
            <a:grpSpLocks/>
          </p:cNvGrpSpPr>
          <p:nvPr/>
        </p:nvGrpSpPr>
        <p:grpSpPr bwMode="auto">
          <a:xfrm>
            <a:off x="6782946" y="2097550"/>
            <a:ext cx="6710362" cy="195263"/>
            <a:chOff x="598" y="786"/>
            <a:chExt cx="4227" cy="123"/>
          </a:xfrm>
        </p:grpSpPr>
        <p:sp>
          <p:nvSpPr>
            <p:cNvPr id="159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0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171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3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7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1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162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0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0" name="Rectangle 48"/>
          <p:cNvSpPr>
            <a:spLocks noChangeArrowheads="1"/>
          </p:cNvSpPr>
          <p:nvPr/>
        </p:nvSpPr>
        <p:spPr bwMode="auto">
          <a:xfrm>
            <a:off x="6092285" y="161607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1" name="Rectangle 48"/>
          <p:cNvSpPr>
            <a:spLocks noChangeArrowheads="1"/>
          </p:cNvSpPr>
          <p:nvPr/>
        </p:nvSpPr>
        <p:spPr bwMode="auto">
          <a:xfrm>
            <a:off x="2133744" y="161607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2" name="Rectangle 48"/>
          <p:cNvSpPr>
            <a:spLocks noChangeArrowheads="1"/>
          </p:cNvSpPr>
          <p:nvPr/>
        </p:nvSpPr>
        <p:spPr bwMode="auto">
          <a:xfrm>
            <a:off x="6768151" y="313274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3" name="Group 26"/>
          <p:cNvGrpSpPr>
            <a:grpSpLocks/>
          </p:cNvGrpSpPr>
          <p:nvPr/>
        </p:nvGrpSpPr>
        <p:grpSpPr bwMode="auto">
          <a:xfrm>
            <a:off x="618173" y="3579495"/>
            <a:ext cx="6710362" cy="195263"/>
            <a:chOff x="598" y="786"/>
            <a:chExt cx="4227" cy="123"/>
          </a:xfrm>
        </p:grpSpPr>
        <p:sp>
          <p:nvSpPr>
            <p:cNvPr id="184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5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196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8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9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0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1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2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3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4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6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187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8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0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5" name="Gruppieren 204"/>
          <p:cNvGrpSpPr/>
          <p:nvPr/>
        </p:nvGrpSpPr>
        <p:grpSpPr>
          <a:xfrm>
            <a:off x="683329" y="3112770"/>
            <a:ext cx="1034981" cy="474371"/>
            <a:chOff x="736669" y="1619250"/>
            <a:chExt cx="1034981" cy="474371"/>
          </a:xfrm>
        </p:grpSpPr>
        <p:sp>
          <p:nvSpPr>
            <p:cNvPr id="206" name="Rectangle 25"/>
            <p:cNvSpPr>
              <a:spLocks noChangeArrowheads="1"/>
            </p:cNvSpPr>
            <p:nvPr/>
          </p:nvSpPr>
          <p:spPr bwMode="auto">
            <a:xfrm>
              <a:off x="1433384" y="1619250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7" name="Rectangle 25"/>
            <p:cNvSpPr>
              <a:spLocks noChangeArrowheads="1"/>
            </p:cNvSpPr>
            <p:nvPr/>
          </p:nvSpPr>
          <p:spPr bwMode="auto">
            <a:xfrm>
              <a:off x="736669" y="1622133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8" name="Rectangle 48"/>
          <p:cNvSpPr>
            <a:spLocks noChangeArrowheads="1"/>
          </p:cNvSpPr>
          <p:nvPr/>
        </p:nvSpPr>
        <p:spPr bwMode="auto">
          <a:xfrm>
            <a:off x="2800445" y="313245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9" name="Rectangle 48"/>
          <p:cNvSpPr>
            <a:spLocks noChangeArrowheads="1"/>
          </p:cNvSpPr>
          <p:nvPr/>
        </p:nvSpPr>
        <p:spPr bwMode="auto">
          <a:xfrm>
            <a:off x="2080404" y="310959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0" name="Rectangle 48"/>
          <p:cNvSpPr>
            <a:spLocks noChangeArrowheads="1"/>
          </p:cNvSpPr>
          <p:nvPr/>
        </p:nvSpPr>
        <p:spPr bwMode="auto">
          <a:xfrm>
            <a:off x="6691951" y="528920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11" name="Group 26"/>
          <p:cNvGrpSpPr>
            <a:grpSpLocks/>
          </p:cNvGrpSpPr>
          <p:nvPr/>
        </p:nvGrpSpPr>
        <p:grpSpPr bwMode="auto">
          <a:xfrm>
            <a:off x="541973" y="5735955"/>
            <a:ext cx="6710362" cy="195263"/>
            <a:chOff x="598" y="786"/>
            <a:chExt cx="4227" cy="123"/>
          </a:xfrm>
        </p:grpSpPr>
        <p:sp>
          <p:nvSpPr>
            <p:cNvPr id="212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3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224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0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2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4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215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6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7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8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9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0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1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2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3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33" name="Gruppieren 232"/>
          <p:cNvGrpSpPr/>
          <p:nvPr/>
        </p:nvGrpSpPr>
        <p:grpSpPr>
          <a:xfrm>
            <a:off x="607129" y="5269230"/>
            <a:ext cx="1034981" cy="474371"/>
            <a:chOff x="736669" y="1619250"/>
            <a:chExt cx="1034981" cy="474371"/>
          </a:xfrm>
        </p:grpSpPr>
        <p:sp>
          <p:nvSpPr>
            <p:cNvPr id="234" name="Rectangle 25"/>
            <p:cNvSpPr>
              <a:spLocks noChangeArrowheads="1"/>
            </p:cNvSpPr>
            <p:nvPr/>
          </p:nvSpPr>
          <p:spPr bwMode="auto">
            <a:xfrm>
              <a:off x="1433384" y="1619250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" name="Rectangle 25"/>
            <p:cNvSpPr>
              <a:spLocks noChangeArrowheads="1"/>
            </p:cNvSpPr>
            <p:nvPr/>
          </p:nvSpPr>
          <p:spPr bwMode="auto">
            <a:xfrm>
              <a:off x="736669" y="1622133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6" name="Rectangle 48"/>
          <p:cNvSpPr>
            <a:spLocks noChangeArrowheads="1"/>
          </p:cNvSpPr>
          <p:nvPr/>
        </p:nvSpPr>
        <p:spPr bwMode="auto">
          <a:xfrm>
            <a:off x="5962745" y="526605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Rectangle 48"/>
          <p:cNvSpPr>
            <a:spLocks noChangeArrowheads="1"/>
          </p:cNvSpPr>
          <p:nvPr/>
        </p:nvSpPr>
        <p:spPr bwMode="auto">
          <a:xfrm>
            <a:off x="2004204" y="526605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Rectangle 48"/>
          <p:cNvSpPr>
            <a:spLocks noChangeArrowheads="1"/>
          </p:cNvSpPr>
          <p:nvPr/>
        </p:nvSpPr>
        <p:spPr bwMode="auto">
          <a:xfrm>
            <a:off x="6054185" y="311721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9" name="Group 26"/>
          <p:cNvGrpSpPr>
            <a:grpSpLocks/>
          </p:cNvGrpSpPr>
          <p:nvPr/>
        </p:nvGrpSpPr>
        <p:grpSpPr bwMode="auto">
          <a:xfrm>
            <a:off x="6729606" y="3583450"/>
            <a:ext cx="6710362" cy="195263"/>
            <a:chOff x="598" y="786"/>
            <a:chExt cx="4227" cy="123"/>
          </a:xfrm>
        </p:grpSpPr>
        <p:sp>
          <p:nvSpPr>
            <p:cNvPr id="240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1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252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3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4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5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8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9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0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2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243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4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61" name="Group 26"/>
          <p:cNvGrpSpPr>
            <a:grpSpLocks/>
          </p:cNvGrpSpPr>
          <p:nvPr/>
        </p:nvGrpSpPr>
        <p:grpSpPr bwMode="auto">
          <a:xfrm>
            <a:off x="6638166" y="5739910"/>
            <a:ext cx="6710362" cy="195263"/>
            <a:chOff x="598" y="786"/>
            <a:chExt cx="4227" cy="123"/>
          </a:xfrm>
        </p:grpSpPr>
        <p:sp>
          <p:nvSpPr>
            <p:cNvPr id="262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3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274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5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64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265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8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9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0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1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2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3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3" name="Rectangle 48"/>
          <p:cNvSpPr>
            <a:spLocks noChangeArrowheads="1"/>
          </p:cNvSpPr>
          <p:nvPr/>
        </p:nvSpPr>
        <p:spPr bwMode="auto">
          <a:xfrm>
            <a:off x="7476811" y="311750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4" name="Rectangle 48"/>
          <p:cNvSpPr>
            <a:spLocks noChangeArrowheads="1"/>
          </p:cNvSpPr>
          <p:nvPr/>
        </p:nvSpPr>
        <p:spPr bwMode="auto">
          <a:xfrm>
            <a:off x="6768151" y="266030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5" name="Rectangle 48"/>
          <p:cNvSpPr>
            <a:spLocks noChangeArrowheads="1"/>
          </p:cNvSpPr>
          <p:nvPr/>
        </p:nvSpPr>
        <p:spPr bwMode="auto">
          <a:xfrm>
            <a:off x="2724245" y="526605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" name="Rectangle 48"/>
          <p:cNvSpPr>
            <a:spLocks noChangeArrowheads="1"/>
          </p:cNvSpPr>
          <p:nvPr/>
        </p:nvSpPr>
        <p:spPr bwMode="auto">
          <a:xfrm>
            <a:off x="3438211" y="527396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7" name="Rectangle 48"/>
          <p:cNvSpPr>
            <a:spLocks noChangeArrowheads="1"/>
          </p:cNvSpPr>
          <p:nvPr/>
        </p:nvSpPr>
        <p:spPr bwMode="auto">
          <a:xfrm>
            <a:off x="2729551" y="479390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8" name="Rectangle 48"/>
          <p:cNvSpPr>
            <a:spLocks noChangeArrowheads="1"/>
          </p:cNvSpPr>
          <p:nvPr/>
        </p:nvSpPr>
        <p:spPr bwMode="auto">
          <a:xfrm>
            <a:off x="7377751" y="526634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9" name="Rectangle 48"/>
          <p:cNvSpPr>
            <a:spLocks noChangeArrowheads="1"/>
          </p:cNvSpPr>
          <p:nvPr/>
        </p:nvSpPr>
        <p:spPr bwMode="auto">
          <a:xfrm>
            <a:off x="8086411" y="527396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0" name="Rectangle 48"/>
          <p:cNvSpPr>
            <a:spLocks noChangeArrowheads="1"/>
          </p:cNvSpPr>
          <p:nvPr/>
        </p:nvSpPr>
        <p:spPr bwMode="auto">
          <a:xfrm>
            <a:off x="6684331" y="480914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1" name="Rectangle 48"/>
          <p:cNvSpPr>
            <a:spLocks noChangeArrowheads="1"/>
          </p:cNvSpPr>
          <p:nvPr/>
        </p:nvSpPr>
        <p:spPr bwMode="auto">
          <a:xfrm>
            <a:off x="7377751" y="479390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2" name="Rectangle 48"/>
          <p:cNvSpPr>
            <a:spLocks noChangeArrowheads="1"/>
          </p:cNvSpPr>
          <p:nvPr/>
        </p:nvSpPr>
        <p:spPr bwMode="auto">
          <a:xfrm>
            <a:off x="6684331" y="434432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3" name="Rectangle 48"/>
          <p:cNvSpPr>
            <a:spLocks noChangeArrowheads="1"/>
          </p:cNvSpPr>
          <p:nvPr/>
        </p:nvSpPr>
        <p:spPr bwMode="auto">
          <a:xfrm>
            <a:off x="7385371" y="432146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4028 0.0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007 L 0.07778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-0.00023 L 0.11354 -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5 -0.00023 L 0.15435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-0.00023 L 0.19184 -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84 -0.00023 L 0.23854 -0.001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54 -0.00116 L 0.27691 0.0011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1 0.00116 L 0.31528 0.0032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0.00324 L 0.35452 0.0020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52 0.00209 L 0.39288 0.0020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8 0.00209 L 0.4349 0.001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9 0.00116 L 0.475 -1.85185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4028 0.000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007 L 0.07778 -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-0.00023 L 0.11354 -0.000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5 -0.00023 L 0.15435 -0.000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-0.00023 L 0.19184 -0.000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84 -0.00023 L 0.23854 -0.0011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54 -0.00116 L 0.27691 0.0011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1 0.00116 L 0.31528 0.00324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0.00324 L 0.35452 0.00209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52 0.00209 L 0.39288 0.00209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8 0.00209 L 0.4349 0.00116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9 0.00116 L 0.475 -1.85185E-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4028 0.00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007 L 0.07778 -0.0002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-0.00023 L 0.11354 -0.0002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5 -0.00023 L 0.15435 -0.0002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-0.00023 L 0.19184 -0.0002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84 -0.00023 L 0.23854 -0.0011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54 -0.00116 L 0.27691 0.0011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1 0.00116 L 0.31528 0.00324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0.00324 L 0.35452 0.00209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52 0.00209 L 0.39288 0.00209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8 0.00209 L 0.4349 0.00116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9 0.00116 L 0.475 -1.85185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88" grpId="0" animBg="1"/>
      <p:bldP spid="180" grpId="0" animBg="1"/>
      <p:bldP spid="182" grpId="0" animBg="1"/>
      <p:bldP spid="208" grpId="0" animBg="1"/>
      <p:bldP spid="209" grpId="0" animBg="1"/>
      <p:bldP spid="210" grpId="0" animBg="1"/>
      <p:bldP spid="236" grpId="0" animBg="1"/>
      <p:bldP spid="237" grpId="0" animBg="1"/>
      <p:bldP spid="238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9" name="Picture 3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/>
              <a:t>ABMX - System (19F)</a:t>
            </a:r>
            <a:endParaRPr lang="de-DE" b="0">
              <a:solidFill>
                <a:srgbClr val="66FFFF"/>
              </a:solidFill>
            </a:endParaRPr>
          </a:p>
        </p:txBody>
      </p:sp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295275" y="411163"/>
          <a:ext cx="3735388" cy="2601912"/>
        </p:xfrm>
        <a:graphic>
          <a:graphicData uri="http://schemas.openxmlformats.org/presentationml/2006/ole">
            <p:oleObj spid="_x0000_s470021" name="CS ChemDraw Drawing" r:id="rId4" imgW="7315200" imgH="5092700" progId="ChemDraw.Document.6.0">
              <p:embed/>
            </p:oleObj>
          </a:graphicData>
        </a:graphic>
      </p:graphicFrame>
      <p:pic>
        <p:nvPicPr>
          <p:cNvPr id="470025" name="Picture 9" descr="pharm400_1h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789237" y="503238"/>
            <a:ext cx="3565525" cy="9144000"/>
          </a:xfrm>
          <a:prstGeom prst="rect">
            <a:avLst/>
          </a:prstGeom>
          <a:noFill/>
        </p:spPr>
      </p:pic>
      <p:pic>
        <p:nvPicPr>
          <p:cNvPr id="470026" name="Picture 10" descr="pharm400_1h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5754687" y="644526"/>
            <a:ext cx="2530475" cy="4705350"/>
          </a:xfrm>
          <a:prstGeom prst="rect">
            <a:avLst/>
          </a:prstGeom>
          <a:noFill/>
        </p:spPr>
      </p:pic>
      <p:pic>
        <p:nvPicPr>
          <p:cNvPr id="470027" name="Picture 11" descr="pharm400_1h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67482" y="261143"/>
            <a:ext cx="3833812" cy="4705351"/>
          </a:xfrm>
          <a:prstGeom prst="rect">
            <a:avLst/>
          </a:prstGeom>
          <a:noFill/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331310" y="1940968"/>
            <a:ext cx="495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Two AA’BB’ system  leaving two multiplets to be assigned.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A2B2C- System (Glycerin)</a:t>
            </a:r>
          </a:p>
        </p:txBody>
      </p:sp>
      <p:pic>
        <p:nvPicPr>
          <p:cNvPr id="470019" name="Picture 3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/>
              <a:t>ABMX - System (19F)</a:t>
            </a:r>
            <a:endParaRPr lang="de-DE" b="0" dirty="0">
              <a:solidFill>
                <a:srgbClr val="66FFFF"/>
              </a:solidFill>
            </a:endParaRPr>
          </a:p>
        </p:txBody>
      </p:sp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295275" y="411163"/>
          <a:ext cx="3735388" cy="2601912"/>
        </p:xfrm>
        <a:graphic>
          <a:graphicData uri="http://schemas.openxmlformats.org/presentationml/2006/ole">
            <p:oleObj spid="_x0000_s473090" name="CS ChemDraw Drawing" r:id="rId4" imgW="7315200" imgH="5092700" progId="ChemDraw.Document.6.0">
              <p:embed/>
            </p:oleObj>
          </a:graphicData>
        </a:graphic>
      </p:graphicFrame>
      <p:pic>
        <p:nvPicPr>
          <p:cNvPr id="470026" name="Picture 10" descr="pharm400_1h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53901" y="2960001"/>
            <a:ext cx="2530475" cy="4705350"/>
          </a:xfrm>
          <a:prstGeom prst="rect">
            <a:avLst/>
          </a:prstGeom>
          <a:noFill/>
        </p:spPr>
      </p:pic>
      <p:pic>
        <p:nvPicPr>
          <p:cNvPr id="470027" name="Picture 11" descr="pharm400_1h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35769" y="2389048"/>
            <a:ext cx="3833812" cy="4705351"/>
          </a:xfrm>
          <a:prstGeom prst="rect">
            <a:avLst/>
          </a:prstGeom>
          <a:noFill/>
        </p:spPr>
      </p:pic>
      <p:pic>
        <p:nvPicPr>
          <p:cNvPr id="10" name="Grafik 9" descr="pharm6_1h2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954999" y="730229"/>
            <a:ext cx="4121766" cy="4256236"/>
          </a:xfrm>
          <a:prstGeom prst="rect">
            <a:avLst/>
          </a:prstGeom>
        </p:spPr>
      </p:pic>
      <p:pic>
        <p:nvPicPr>
          <p:cNvPr id="11" name="Grafik 10" descr="pharm6_1h3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06883" y="1047665"/>
            <a:ext cx="3340920" cy="421307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955633" y="5067222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400 MHz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563880" y="5084748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400 MHz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19387" y="3201446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700 MHz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15541" y="3131337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700 MHz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3790134" y="2258209"/>
            <a:ext cx="495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Measurements at different field strength allow to distinguish  between couplings and shifts.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pharm6_1h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74978" y="-2478277"/>
            <a:ext cx="5708593" cy="8289420"/>
          </a:xfrm>
          <a:prstGeom prst="rect">
            <a:avLst/>
          </a:prstGeom>
        </p:spPr>
      </p:pic>
      <p:pic>
        <p:nvPicPr>
          <p:cNvPr id="470019" name="Picture 3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/>
              <a:t>ABMX - System (19F)</a:t>
            </a:r>
            <a:endParaRPr lang="de-DE" b="0" dirty="0">
              <a:solidFill>
                <a:srgbClr val="66FFFF"/>
              </a:solidFill>
            </a:endParaRPr>
          </a:p>
        </p:txBody>
      </p:sp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295275" y="411163"/>
          <a:ext cx="2832486" cy="1699648"/>
        </p:xfrm>
        <a:graphic>
          <a:graphicData uri="http://schemas.openxmlformats.org/presentationml/2006/ole">
            <p:oleObj spid="_x0000_s474114" name="CS ChemDraw Drawing" r:id="rId5" imgW="7315200" imgH="5092700" progId="ChemDraw.Document.6.0">
              <p:embed/>
            </p:oleObj>
          </a:graphicData>
        </a:graphic>
      </p:graphicFrame>
      <p:pic>
        <p:nvPicPr>
          <p:cNvPr id="470026" name="Picture 10" descr="pharm400_1h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095156" y="1401177"/>
            <a:ext cx="2732742" cy="7826705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2392822" y="5101839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400 MHz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726108" y="2162086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700 MHz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 bwMode="auto">
          <a:xfrm flipV="1">
            <a:off x="4554908" y="5640224"/>
            <a:ext cx="914400" cy="794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>
            <a:off x="5460763" y="5614587"/>
            <a:ext cx="948583" cy="863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 rot="5400000" flipH="1" flipV="1">
            <a:off x="4965110" y="5554768"/>
            <a:ext cx="931493" cy="846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 rot="16200000" flipH="1">
            <a:off x="5823963" y="5550492"/>
            <a:ext cx="957125" cy="880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 flipV="1">
            <a:off x="5033473" y="2580830"/>
            <a:ext cx="854579" cy="7349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5870961" y="2572283"/>
            <a:ext cx="769121" cy="7605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 flipV="1">
            <a:off x="5426585" y="2640650"/>
            <a:ext cx="794753" cy="632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>
            <a:off x="6187155" y="2615013"/>
            <a:ext cx="974222" cy="683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762142" y="1231842"/>
            <a:ext cx="495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Measurements at different field strength allow to distinguish  between couplings and shifts</a:t>
            </a:r>
            <a:r>
              <a:rPr lang="en-GB" sz="1400" dirty="0" smtClean="0">
                <a:solidFill>
                  <a:srgbClr val="FF0000"/>
                </a:solidFill>
              </a:rPr>
              <a:t>.   Two AB systems 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856255" y="770003"/>
            <a:ext cx="3402013" cy="4049712"/>
            <a:chOff x="3617" y="-195"/>
            <a:chExt cx="2143" cy="2551"/>
          </a:xfrm>
        </p:grpSpPr>
        <p:pic>
          <p:nvPicPr>
            <p:cNvPr id="372754" name="Picture 18" descr="pharm6_1h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13" y="9"/>
              <a:ext cx="2551" cy="2143"/>
            </a:xfrm>
            <a:prstGeom prst="rect">
              <a:avLst/>
            </a:prstGeom>
            <a:noFill/>
          </p:spPr>
        </p:pic>
        <p:pic>
          <p:nvPicPr>
            <p:cNvPr id="372750" name="Picture 1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16" y="180"/>
              <a:ext cx="1780" cy="1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74625" y="1069392"/>
            <a:ext cx="3343275" cy="3716338"/>
            <a:chOff x="152" y="773"/>
            <a:chExt cx="2106" cy="2341"/>
          </a:xfrm>
        </p:grpSpPr>
        <p:pic>
          <p:nvPicPr>
            <p:cNvPr id="372751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2" y="773"/>
              <a:ext cx="1268" cy="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2753" name="Picture 17" descr="pharm6_1h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39" y="1396"/>
              <a:ext cx="1331" cy="2106"/>
            </a:xfrm>
            <a:prstGeom prst="rect">
              <a:avLst/>
            </a:prstGeom>
            <a:noFill/>
          </p:spPr>
        </p:pic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025419" y="1123626"/>
            <a:ext cx="2713037" cy="3122613"/>
            <a:chOff x="1797" y="804"/>
            <a:chExt cx="1709" cy="1967"/>
          </a:xfrm>
        </p:grpSpPr>
        <p:graphicFrame>
          <p:nvGraphicFramePr>
            <p:cNvPr id="372755" name="Object 19"/>
            <p:cNvGraphicFramePr>
              <a:graphicFrameLocks noChangeAspect="1"/>
            </p:cNvGraphicFramePr>
            <p:nvPr/>
          </p:nvGraphicFramePr>
          <p:xfrm>
            <a:off x="2356" y="1436"/>
            <a:ext cx="1150" cy="939"/>
          </p:xfrm>
          <a:graphic>
            <a:graphicData uri="http://schemas.openxmlformats.org/presentationml/2006/ole">
              <p:oleObj spid="_x0000_s482306" name="CS ChemDraw Drawing" r:id="rId7" imgW="7315200" imgH="5778500" progId="ChemDraw.Document.6.0">
                <p:embed/>
              </p:oleObj>
            </a:graphicData>
          </a:graphic>
        </p:graphicFrame>
        <p:sp>
          <p:nvSpPr>
            <p:cNvPr id="372758" name="AutoShape 22"/>
            <p:cNvSpPr>
              <a:spLocks/>
            </p:cNvSpPr>
            <p:nvPr/>
          </p:nvSpPr>
          <p:spPr bwMode="auto">
            <a:xfrm rot="10655654">
              <a:off x="3047" y="1406"/>
              <a:ext cx="202" cy="659"/>
            </a:xfrm>
            <a:prstGeom prst="leftBrace">
              <a:avLst>
                <a:gd name="adj1" fmla="val 271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372759" name="Text Box 23"/>
            <p:cNvSpPr txBox="1">
              <a:spLocks noChangeArrowheads="1"/>
            </p:cNvSpPr>
            <p:nvPr/>
          </p:nvSpPr>
          <p:spPr bwMode="auto">
            <a:xfrm>
              <a:off x="3117" y="1516"/>
              <a:ext cx="37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dirty="0">
                  <a:latin typeface="+mj-lt"/>
                </a:rPr>
                <a:t>2 Hz</a:t>
              </a:r>
            </a:p>
          </p:txBody>
        </p:sp>
        <p:sp>
          <p:nvSpPr>
            <p:cNvPr id="372760" name="AutoShape 24"/>
            <p:cNvSpPr>
              <a:spLocks/>
            </p:cNvSpPr>
            <p:nvPr/>
          </p:nvSpPr>
          <p:spPr bwMode="auto">
            <a:xfrm rot="5400000">
              <a:off x="2683" y="935"/>
              <a:ext cx="178" cy="357"/>
            </a:xfrm>
            <a:prstGeom prst="leftBrace">
              <a:avLst>
                <a:gd name="adj1" fmla="val 167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372761" name="Text Box 25"/>
            <p:cNvSpPr txBox="1">
              <a:spLocks noChangeArrowheads="1"/>
            </p:cNvSpPr>
            <p:nvPr/>
          </p:nvSpPr>
          <p:spPr bwMode="auto">
            <a:xfrm>
              <a:off x="2559" y="804"/>
              <a:ext cx="37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dirty="0">
                  <a:latin typeface="+mj-lt"/>
                </a:rPr>
                <a:t>8 Hz</a:t>
              </a:r>
            </a:p>
          </p:txBody>
        </p:sp>
        <p:sp>
          <p:nvSpPr>
            <p:cNvPr id="372762" name="AutoShape 26"/>
            <p:cNvSpPr>
              <a:spLocks/>
            </p:cNvSpPr>
            <p:nvPr/>
          </p:nvSpPr>
          <p:spPr bwMode="auto">
            <a:xfrm>
              <a:off x="2192" y="1322"/>
              <a:ext cx="202" cy="659"/>
            </a:xfrm>
            <a:prstGeom prst="leftBrace">
              <a:avLst>
                <a:gd name="adj1" fmla="val 271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372763" name="Line 27"/>
            <p:cNvSpPr>
              <a:spLocks noChangeShapeType="1"/>
            </p:cNvSpPr>
            <p:nvPr/>
          </p:nvSpPr>
          <p:spPr bwMode="auto">
            <a:xfrm flipH="1" flipV="1">
              <a:off x="2067" y="1728"/>
              <a:ext cx="34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372764" name="AutoShape 28"/>
            <p:cNvSpPr>
              <a:spLocks/>
            </p:cNvSpPr>
            <p:nvPr/>
          </p:nvSpPr>
          <p:spPr bwMode="auto">
            <a:xfrm rot="-5207071">
              <a:off x="2585" y="2234"/>
              <a:ext cx="178" cy="357"/>
            </a:xfrm>
            <a:prstGeom prst="leftBrace">
              <a:avLst>
                <a:gd name="adj1" fmla="val 167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372765" name="Text Box 29"/>
            <p:cNvSpPr txBox="1">
              <a:spLocks noChangeArrowheads="1"/>
            </p:cNvSpPr>
            <p:nvPr/>
          </p:nvSpPr>
          <p:spPr bwMode="auto">
            <a:xfrm>
              <a:off x="1797" y="1440"/>
              <a:ext cx="4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dirty="0">
                  <a:latin typeface="+mj-lt"/>
                </a:rPr>
                <a:t>8.8 Hz</a:t>
              </a:r>
            </a:p>
          </p:txBody>
        </p:sp>
        <p:sp>
          <p:nvSpPr>
            <p:cNvPr id="372766" name="Text Box 30"/>
            <p:cNvSpPr txBox="1">
              <a:spLocks noChangeArrowheads="1"/>
            </p:cNvSpPr>
            <p:nvPr/>
          </p:nvSpPr>
          <p:spPr bwMode="auto">
            <a:xfrm>
              <a:off x="2525" y="2558"/>
              <a:ext cx="4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dirty="0">
                  <a:latin typeface="+mj-lt"/>
                </a:rPr>
                <a:t>11 Hz</a:t>
              </a:r>
            </a:p>
          </p:txBody>
        </p:sp>
        <p:sp>
          <p:nvSpPr>
            <p:cNvPr id="372767" name="Line 31"/>
            <p:cNvSpPr>
              <a:spLocks noChangeShapeType="1"/>
            </p:cNvSpPr>
            <p:nvPr/>
          </p:nvSpPr>
          <p:spPr bwMode="auto">
            <a:xfrm flipH="1" flipV="1">
              <a:off x="2533" y="1339"/>
              <a:ext cx="5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372768" name="Line 32"/>
            <p:cNvSpPr>
              <a:spLocks noChangeShapeType="1"/>
            </p:cNvSpPr>
            <p:nvPr/>
          </p:nvSpPr>
          <p:spPr bwMode="auto">
            <a:xfrm flipV="1">
              <a:off x="2905" y="1338"/>
              <a:ext cx="127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372769" name="Line 33"/>
            <p:cNvSpPr>
              <a:spLocks noChangeShapeType="1"/>
            </p:cNvSpPr>
            <p:nvPr/>
          </p:nvSpPr>
          <p:spPr bwMode="auto">
            <a:xfrm>
              <a:off x="2880" y="2067"/>
              <a:ext cx="93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372770" name="Text Box 34"/>
            <p:cNvSpPr txBox="1">
              <a:spLocks noChangeArrowheads="1"/>
            </p:cNvSpPr>
            <p:nvPr/>
          </p:nvSpPr>
          <p:spPr bwMode="auto">
            <a:xfrm>
              <a:off x="2389" y="1151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>
                  <a:latin typeface="+mj-lt"/>
                </a:rPr>
                <a:t>Hm</a:t>
              </a:r>
            </a:p>
          </p:txBody>
        </p:sp>
        <p:sp>
          <p:nvSpPr>
            <p:cNvPr id="372771" name="Text Box 35"/>
            <p:cNvSpPr txBox="1">
              <a:spLocks noChangeArrowheads="1"/>
            </p:cNvSpPr>
            <p:nvPr/>
          </p:nvSpPr>
          <p:spPr bwMode="auto">
            <a:xfrm>
              <a:off x="3041" y="1160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>
                  <a:latin typeface="+mj-lt"/>
                </a:rPr>
                <a:t>Ha</a:t>
              </a:r>
            </a:p>
          </p:txBody>
        </p:sp>
        <p:sp>
          <p:nvSpPr>
            <p:cNvPr id="372772" name="Text Box 36"/>
            <p:cNvSpPr txBox="1">
              <a:spLocks noChangeArrowheads="1"/>
            </p:cNvSpPr>
            <p:nvPr/>
          </p:nvSpPr>
          <p:spPr bwMode="auto">
            <a:xfrm>
              <a:off x="3007" y="2185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err="1">
                  <a:latin typeface="+mj-lt"/>
                </a:rPr>
                <a:t>Hb</a:t>
              </a:r>
              <a:endParaRPr lang="de-DE" sz="1400" b="1" dirty="0">
                <a:latin typeface="+mj-lt"/>
              </a:endParaRPr>
            </a:p>
          </p:txBody>
        </p:sp>
      </p:grpSp>
      <p:sp>
        <p:nvSpPr>
          <p:cNvPr id="372774" name="Rectangle 3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 dirty="0">
                <a:solidFill>
                  <a:srgbClr val="336699"/>
                </a:solidFill>
                <a:latin typeface="+mj-lt"/>
              </a:rPr>
              <a:t>ABMX - System (</a:t>
            </a:r>
            <a:r>
              <a:rPr lang="de-DE" sz="2400" b="1" baseline="30000" dirty="0">
                <a:solidFill>
                  <a:srgbClr val="336699"/>
                </a:solidFill>
                <a:latin typeface="+mj-lt"/>
              </a:rPr>
              <a:t>19</a:t>
            </a:r>
            <a:r>
              <a:rPr lang="de-DE" sz="2400" b="1" dirty="0">
                <a:solidFill>
                  <a:srgbClr val="336699"/>
                </a:solidFill>
                <a:latin typeface="+mj-lt"/>
              </a:rPr>
              <a:t>F)</a:t>
            </a:r>
            <a:endParaRPr lang="de-DE" sz="2400" dirty="0">
              <a:solidFill>
                <a:srgbClr val="66FFFF"/>
              </a:solidFill>
              <a:latin typeface="+mj-lt"/>
            </a:endParaRPr>
          </a:p>
        </p:txBody>
      </p:sp>
      <p:pic>
        <p:nvPicPr>
          <p:cNvPr id="372776" name="Picture 40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2019300" y="4702628"/>
            <a:ext cx="5467350" cy="2155371"/>
            <a:chOff x="1272" y="2745"/>
            <a:chExt cx="3444" cy="1575"/>
          </a:xfrm>
        </p:grpSpPr>
        <p:pic>
          <p:nvPicPr>
            <p:cNvPr id="372778" name="Picture 42" descr="pharm400_19f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2266" y="1871"/>
              <a:ext cx="1455" cy="3444"/>
            </a:xfrm>
            <a:prstGeom prst="rect">
              <a:avLst/>
            </a:prstGeom>
            <a:noFill/>
          </p:spPr>
        </p:pic>
        <p:sp>
          <p:nvSpPr>
            <p:cNvPr id="372779" name="Rectangle 43"/>
            <p:cNvSpPr>
              <a:spLocks noChangeArrowheads="1"/>
            </p:cNvSpPr>
            <p:nvPr/>
          </p:nvSpPr>
          <p:spPr bwMode="auto">
            <a:xfrm>
              <a:off x="1712" y="3032"/>
              <a:ext cx="2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baseline="30000">
                  <a:solidFill>
                    <a:srgbClr val="336699"/>
                  </a:solidFill>
                  <a:latin typeface="+mj-lt"/>
                </a:rPr>
                <a:t>19</a:t>
              </a:r>
              <a:r>
                <a:rPr lang="de-DE" b="1">
                  <a:solidFill>
                    <a:srgbClr val="336699"/>
                  </a:solidFill>
                  <a:latin typeface="+mj-lt"/>
                </a:rPr>
                <a:t>F</a:t>
              </a:r>
            </a:p>
          </p:txBody>
        </p:sp>
        <p:sp>
          <p:nvSpPr>
            <p:cNvPr id="372781" name="Rectangle 45"/>
            <p:cNvSpPr>
              <a:spLocks noChangeArrowheads="1"/>
            </p:cNvSpPr>
            <p:nvPr/>
          </p:nvSpPr>
          <p:spPr bwMode="auto">
            <a:xfrm>
              <a:off x="2915" y="2745"/>
              <a:ext cx="2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336699"/>
                  </a:solidFill>
                  <a:latin typeface="+mj-lt"/>
                </a:rPr>
                <a:t>8.8</a:t>
              </a:r>
            </a:p>
          </p:txBody>
        </p:sp>
        <p:sp>
          <p:nvSpPr>
            <p:cNvPr id="372782" name="Rectangle 46"/>
            <p:cNvSpPr>
              <a:spLocks noChangeArrowheads="1"/>
            </p:cNvSpPr>
            <p:nvPr/>
          </p:nvSpPr>
          <p:spPr bwMode="auto">
            <a:xfrm>
              <a:off x="2533" y="2745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336699"/>
                  </a:solidFill>
                  <a:latin typeface="+mj-lt"/>
                </a:rPr>
                <a:t>11</a:t>
              </a:r>
            </a:p>
          </p:txBody>
        </p:sp>
      </p:grp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933343" y="765311"/>
            <a:ext cx="495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Fluorine proton couplings can be gained from fluorine NMR.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3077096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400 MHz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0" y="116371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700 MHz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8005666" y="3002452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400 MHz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996335" y="977098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700 MHz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6" name="Picture 4" descr="pharm6_1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50294" y="-804814"/>
            <a:ext cx="2039937" cy="6740525"/>
          </a:xfrm>
          <a:prstGeom prst="rect">
            <a:avLst/>
          </a:prstGeom>
          <a:noFill/>
        </p:spPr>
      </p:pic>
      <p:pic>
        <p:nvPicPr>
          <p:cNvPr id="381957" name="Picture 5" descr="pharm6_1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162969" y="2312194"/>
            <a:ext cx="2505075" cy="6173787"/>
          </a:xfrm>
          <a:prstGeom prst="rect">
            <a:avLst/>
          </a:prstGeom>
          <a:noFill/>
        </p:spPr>
      </p:pic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2209800" y="3903663"/>
            <a:ext cx="723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8.56</a:t>
            </a:r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4054475" y="3935413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latin typeface="+mj-lt"/>
              </a:rPr>
              <a:t>8.49</a:t>
            </a:r>
          </a:p>
        </p:txBody>
      </p:sp>
      <p:sp>
        <p:nvSpPr>
          <p:cNvPr id="381962" name="Text Box 10"/>
          <p:cNvSpPr txBox="1">
            <a:spLocks noChangeArrowheads="1"/>
          </p:cNvSpPr>
          <p:nvPr/>
        </p:nvSpPr>
        <p:spPr bwMode="auto">
          <a:xfrm>
            <a:off x="5394325" y="1289892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latin typeface="+mj-lt"/>
              </a:rPr>
              <a:t>2.36</a:t>
            </a:r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3911600" y="1321642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latin typeface="+mj-lt"/>
              </a:rPr>
              <a:t>2.43</a:t>
            </a:r>
          </a:p>
        </p:txBody>
      </p:sp>
      <p:sp>
        <p:nvSpPr>
          <p:cNvPr id="381964" name="Text Box 12"/>
          <p:cNvSpPr txBox="1">
            <a:spLocks noChangeArrowheads="1"/>
          </p:cNvSpPr>
          <p:nvPr/>
        </p:nvSpPr>
        <p:spPr bwMode="auto">
          <a:xfrm>
            <a:off x="822325" y="1305767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latin typeface="+mj-lt"/>
              </a:rPr>
              <a:t>2.36</a:t>
            </a:r>
          </a:p>
        </p:txBody>
      </p: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2003425" y="1305767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latin typeface="+mj-lt"/>
              </a:rPr>
              <a:t>2.55</a:t>
            </a:r>
          </a:p>
        </p:txBody>
      </p:sp>
      <p:sp>
        <p:nvSpPr>
          <p:cNvPr id="381966" name="Text Box 14"/>
          <p:cNvSpPr txBox="1">
            <a:spLocks noChangeArrowheads="1"/>
          </p:cNvSpPr>
          <p:nvPr/>
        </p:nvSpPr>
        <p:spPr bwMode="auto">
          <a:xfrm>
            <a:off x="1420942" y="1070915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latin typeface="+mj-lt"/>
              </a:rPr>
              <a:t>8.37</a:t>
            </a:r>
          </a:p>
        </p:txBody>
      </p:sp>
      <p:sp>
        <p:nvSpPr>
          <p:cNvPr id="381967" name="Text Box 15"/>
          <p:cNvSpPr txBox="1">
            <a:spLocks noChangeArrowheads="1"/>
          </p:cNvSpPr>
          <p:nvPr/>
        </p:nvSpPr>
        <p:spPr bwMode="auto">
          <a:xfrm>
            <a:off x="4591666" y="1070915"/>
            <a:ext cx="860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11.18</a:t>
            </a:r>
          </a:p>
        </p:txBody>
      </p:sp>
      <p:sp>
        <p:nvSpPr>
          <p:cNvPr id="381968" name="Rectangle 16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336699"/>
                </a:solidFill>
                <a:latin typeface="+mj-lt"/>
              </a:rPr>
              <a:t>ABM??? </a:t>
            </a:r>
            <a:r>
              <a:rPr lang="de-DE" sz="2400" b="1" dirty="0">
                <a:solidFill>
                  <a:srgbClr val="336699"/>
                </a:solidFill>
                <a:latin typeface="+mj-lt"/>
              </a:rPr>
              <a:t>- System </a:t>
            </a:r>
            <a:endParaRPr lang="de-DE" sz="2400" dirty="0">
              <a:solidFill>
                <a:srgbClr val="66FFFF"/>
              </a:solidFill>
              <a:latin typeface="+mj-lt"/>
            </a:endParaRPr>
          </a:p>
        </p:txBody>
      </p:sp>
      <p:pic>
        <p:nvPicPr>
          <p:cNvPr id="381969" name="Picture 17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81970" name="Line 18"/>
          <p:cNvSpPr>
            <a:spLocks noChangeShapeType="1"/>
          </p:cNvSpPr>
          <p:nvPr/>
        </p:nvSpPr>
        <p:spPr bwMode="auto">
          <a:xfrm flipV="1">
            <a:off x="0" y="724742"/>
            <a:ext cx="3216275" cy="2430463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381971" name="Line 19"/>
          <p:cNvSpPr>
            <a:spLocks noChangeShapeType="1"/>
          </p:cNvSpPr>
          <p:nvPr/>
        </p:nvSpPr>
        <p:spPr bwMode="auto">
          <a:xfrm>
            <a:off x="3200400" y="758080"/>
            <a:ext cx="4114800" cy="258603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381972" name="Line 20"/>
          <p:cNvSpPr>
            <a:spLocks noChangeShapeType="1"/>
          </p:cNvSpPr>
          <p:nvPr/>
        </p:nvSpPr>
        <p:spPr bwMode="auto">
          <a:xfrm>
            <a:off x="2490788" y="1262905"/>
            <a:ext cx="3230562" cy="205105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381973" name="Line 21"/>
          <p:cNvSpPr>
            <a:spLocks noChangeShapeType="1"/>
          </p:cNvSpPr>
          <p:nvPr/>
        </p:nvSpPr>
        <p:spPr bwMode="auto">
          <a:xfrm flipV="1">
            <a:off x="866775" y="1104155"/>
            <a:ext cx="2917825" cy="2208212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j-lt"/>
            </a:endParaRPr>
          </a:p>
        </p:txBody>
      </p:sp>
      <p:grpSp>
        <p:nvGrpSpPr>
          <p:cNvPr id="18" name="Group 41"/>
          <p:cNvGrpSpPr>
            <a:grpSpLocks/>
          </p:cNvGrpSpPr>
          <p:nvPr/>
        </p:nvGrpSpPr>
        <p:grpSpPr bwMode="auto">
          <a:xfrm>
            <a:off x="6213698" y="3100669"/>
            <a:ext cx="2713037" cy="3122613"/>
            <a:chOff x="1797" y="804"/>
            <a:chExt cx="1709" cy="1967"/>
          </a:xfrm>
        </p:grpSpPr>
        <p:graphicFrame>
          <p:nvGraphicFramePr>
            <p:cNvPr id="19" name="Object 19"/>
            <p:cNvGraphicFramePr>
              <a:graphicFrameLocks noChangeAspect="1"/>
            </p:cNvGraphicFramePr>
            <p:nvPr/>
          </p:nvGraphicFramePr>
          <p:xfrm>
            <a:off x="2356" y="1436"/>
            <a:ext cx="1150" cy="939"/>
          </p:xfrm>
          <a:graphic>
            <a:graphicData uri="http://schemas.openxmlformats.org/presentationml/2006/ole">
              <p:oleObj spid="_x0000_s483330" name="CS ChemDraw Drawing" r:id="rId6" imgW="7315200" imgH="5778500" progId="ChemDraw.Document.6.0">
                <p:embed/>
              </p:oleObj>
            </a:graphicData>
          </a:graphic>
        </p:graphicFrame>
        <p:sp>
          <p:nvSpPr>
            <p:cNvPr id="20" name="AutoShape 22"/>
            <p:cNvSpPr>
              <a:spLocks/>
            </p:cNvSpPr>
            <p:nvPr/>
          </p:nvSpPr>
          <p:spPr bwMode="auto">
            <a:xfrm rot="10655654">
              <a:off x="3047" y="1406"/>
              <a:ext cx="202" cy="659"/>
            </a:xfrm>
            <a:prstGeom prst="leftBrace">
              <a:avLst>
                <a:gd name="adj1" fmla="val 271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3117" y="1516"/>
              <a:ext cx="37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>
                  <a:latin typeface="+mj-lt"/>
                </a:rPr>
                <a:t>2 Hz</a:t>
              </a:r>
            </a:p>
          </p:txBody>
        </p:sp>
        <p:sp>
          <p:nvSpPr>
            <p:cNvPr id="22" name="AutoShape 24"/>
            <p:cNvSpPr>
              <a:spLocks/>
            </p:cNvSpPr>
            <p:nvPr/>
          </p:nvSpPr>
          <p:spPr bwMode="auto">
            <a:xfrm rot="5400000">
              <a:off x="2683" y="935"/>
              <a:ext cx="178" cy="357"/>
            </a:xfrm>
            <a:prstGeom prst="leftBrace">
              <a:avLst>
                <a:gd name="adj1" fmla="val 167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2559" y="804"/>
              <a:ext cx="37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dirty="0">
                  <a:latin typeface="+mj-lt"/>
                </a:rPr>
                <a:t>8 Hz</a:t>
              </a:r>
            </a:p>
          </p:txBody>
        </p:sp>
        <p:sp>
          <p:nvSpPr>
            <p:cNvPr id="24" name="AutoShape 26"/>
            <p:cNvSpPr>
              <a:spLocks/>
            </p:cNvSpPr>
            <p:nvPr/>
          </p:nvSpPr>
          <p:spPr bwMode="auto">
            <a:xfrm>
              <a:off x="2192" y="1322"/>
              <a:ext cx="202" cy="659"/>
            </a:xfrm>
            <a:prstGeom prst="leftBrace">
              <a:avLst>
                <a:gd name="adj1" fmla="val 271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H="1" flipV="1">
              <a:off x="2067" y="1728"/>
              <a:ext cx="34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6" name="AutoShape 28"/>
            <p:cNvSpPr>
              <a:spLocks/>
            </p:cNvSpPr>
            <p:nvPr/>
          </p:nvSpPr>
          <p:spPr bwMode="auto">
            <a:xfrm rot="-5207071">
              <a:off x="2585" y="2234"/>
              <a:ext cx="178" cy="357"/>
            </a:xfrm>
            <a:prstGeom prst="leftBrace">
              <a:avLst>
                <a:gd name="adj1" fmla="val 167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1797" y="1440"/>
              <a:ext cx="4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>
                  <a:latin typeface="+mj-lt"/>
                </a:rPr>
                <a:t>8.8 Hz</a:t>
              </a: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2525" y="2558"/>
              <a:ext cx="4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>
                  <a:latin typeface="+mj-lt"/>
                </a:rPr>
                <a:t>11 Hz</a:t>
              </a: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H="1" flipV="1">
              <a:off x="2533" y="1339"/>
              <a:ext cx="5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2905" y="1338"/>
              <a:ext cx="127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2880" y="2067"/>
              <a:ext cx="93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2389" y="1151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+mj-lt"/>
                </a:rPr>
                <a:t>Hm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3041" y="1160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+mj-lt"/>
                </a:rPr>
                <a:t>Ha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3007" y="2185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+mj-lt"/>
                </a:rPr>
                <a:t>Hb</a:t>
              </a:r>
            </a:p>
          </p:txBody>
        </p:sp>
      </p:grp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3203915" y="3855206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  <a:latin typeface="+mj-lt"/>
              </a:rPr>
              <a:t>Hm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58813" y="852916"/>
            <a:ext cx="41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  <a:latin typeface="+mj-lt"/>
              </a:rPr>
              <a:t>Ha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812670" y="779402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rgbClr val="FF0000"/>
                </a:solidFill>
                <a:latin typeface="+mj-lt"/>
              </a:rPr>
              <a:t>Hb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77765" y="541376"/>
            <a:ext cx="8069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Fluorine couplings  give rise to two AB systems (compare ascorbic acid ABM (X) system  M=19F  ). 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253831" y="4805465"/>
            <a:ext cx="6109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One proton and  one fluorine coupling create the splitting pattern of </a:t>
            </a:r>
            <a:r>
              <a:rPr lang="en-GB" sz="1400" dirty="0" err="1" smtClean="0">
                <a:solidFill>
                  <a:schemeClr val="tx1"/>
                </a:solidFill>
              </a:rPr>
              <a:t>Hm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6698255" y="1136849"/>
            <a:ext cx="2199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fluorine coupling 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0" y="3968184"/>
            <a:ext cx="2199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fluorine coupling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6" name="Rectangle 10"/>
          <p:cNvSpPr>
            <a:spLocks noChangeArrowheads="1"/>
          </p:cNvSpPr>
          <p:nvPr/>
        </p:nvSpPr>
        <p:spPr bwMode="auto">
          <a:xfrm>
            <a:off x="0" y="-338138"/>
            <a:ext cx="463550" cy="7196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7867" name="Rectangle 11"/>
          <p:cNvSpPr>
            <a:spLocks noChangeArrowheads="1"/>
          </p:cNvSpPr>
          <p:nvPr/>
        </p:nvSpPr>
        <p:spPr bwMode="auto">
          <a:xfrm>
            <a:off x="3846513" y="-338138"/>
            <a:ext cx="463550" cy="7196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77868" name="Rectangle 12"/>
          <p:cNvSpPr>
            <a:spLocks noChangeArrowheads="1"/>
          </p:cNvSpPr>
          <p:nvPr/>
        </p:nvSpPr>
        <p:spPr bwMode="auto">
          <a:xfrm>
            <a:off x="4460875" y="-500063"/>
            <a:ext cx="463550" cy="7196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7869" name="Rectangle 13"/>
          <p:cNvSpPr>
            <a:spLocks noChangeArrowheads="1"/>
          </p:cNvSpPr>
          <p:nvPr/>
        </p:nvSpPr>
        <p:spPr bwMode="auto">
          <a:xfrm>
            <a:off x="8356600" y="-338138"/>
            <a:ext cx="463550" cy="7196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7870" name="Text Box 14"/>
          <p:cNvSpPr txBox="1">
            <a:spLocks noChangeArrowheads="1"/>
          </p:cNvSpPr>
          <p:nvPr/>
        </p:nvSpPr>
        <p:spPr bwMode="auto">
          <a:xfrm>
            <a:off x="647700" y="639763"/>
            <a:ext cx="69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latin typeface="+mj-lt"/>
              </a:rPr>
              <a:t>299 K</a:t>
            </a:r>
          </a:p>
        </p:txBody>
      </p:sp>
      <p:sp>
        <p:nvSpPr>
          <p:cNvPr id="377871" name="Text Box 15"/>
          <p:cNvSpPr txBox="1">
            <a:spLocks noChangeArrowheads="1"/>
          </p:cNvSpPr>
          <p:nvPr/>
        </p:nvSpPr>
        <p:spPr bwMode="auto">
          <a:xfrm>
            <a:off x="6580188" y="733425"/>
            <a:ext cx="69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latin typeface="+mj-lt"/>
              </a:rPr>
              <a:t>349 K</a:t>
            </a:r>
          </a:p>
        </p:txBody>
      </p:sp>
      <p:sp>
        <p:nvSpPr>
          <p:cNvPr id="377872" name="Rectangle 16"/>
          <p:cNvSpPr>
            <a:spLocks noChangeArrowheads="1"/>
          </p:cNvSpPr>
          <p:nvPr/>
        </p:nvSpPr>
        <p:spPr bwMode="auto">
          <a:xfrm>
            <a:off x="0" y="-1020763"/>
            <a:ext cx="9144000" cy="13652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377874" name="Picture 18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9463" y="-190500"/>
            <a:ext cx="2447925" cy="647700"/>
          </a:xfrm>
          <a:prstGeom prst="rect">
            <a:avLst/>
          </a:prstGeom>
          <a:noFill/>
        </p:spPr>
      </p:pic>
      <p:sp>
        <p:nvSpPr>
          <p:cNvPr id="377875" name="Rectangle 19"/>
          <p:cNvSpPr>
            <a:spLocks noChangeArrowheads="1"/>
          </p:cNvSpPr>
          <p:nvPr/>
        </p:nvSpPr>
        <p:spPr bwMode="auto">
          <a:xfrm>
            <a:off x="0" y="3419475"/>
            <a:ext cx="8393113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j-lt"/>
            </a:endParaRPr>
          </a:p>
        </p:txBody>
      </p:sp>
      <p:sp>
        <p:nvSpPr>
          <p:cNvPr id="377876" name="Text Box 20"/>
          <p:cNvSpPr txBox="1">
            <a:spLocks noChangeArrowheads="1"/>
          </p:cNvSpPr>
          <p:nvPr/>
        </p:nvSpPr>
        <p:spPr bwMode="auto">
          <a:xfrm>
            <a:off x="660400" y="4105275"/>
            <a:ext cx="69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latin typeface="+mj-lt"/>
              </a:rPr>
              <a:t>379 K</a:t>
            </a:r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6681788" y="4027488"/>
            <a:ext cx="69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latin typeface="+mj-lt"/>
              </a:rPr>
              <a:t>409 K</a:t>
            </a:r>
          </a:p>
        </p:txBody>
      </p:sp>
      <p:pic>
        <p:nvPicPr>
          <p:cNvPr id="377887" name="Picture 31" descr="pharmdpx37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5282" y="2809081"/>
            <a:ext cx="3994150" cy="4103687"/>
          </a:xfrm>
          <a:prstGeom prst="rect">
            <a:avLst/>
          </a:prstGeom>
          <a:noFill/>
        </p:spPr>
      </p:pic>
      <p:pic>
        <p:nvPicPr>
          <p:cNvPr id="377885" name="Picture 29" descr="pharmdpx29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59569" y="-273844"/>
            <a:ext cx="3994150" cy="4103688"/>
          </a:xfrm>
          <a:prstGeom prst="rect">
            <a:avLst/>
          </a:prstGeom>
          <a:noFill/>
        </p:spPr>
      </p:pic>
      <p:pic>
        <p:nvPicPr>
          <p:cNvPr id="377888" name="Picture 32" descr="pharmdpx40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714082" y="2809081"/>
            <a:ext cx="3994150" cy="4103687"/>
          </a:xfrm>
          <a:prstGeom prst="rect">
            <a:avLst/>
          </a:prstGeom>
          <a:noFill/>
        </p:spPr>
      </p:pic>
      <p:sp>
        <p:nvSpPr>
          <p:cNvPr id="377889" name="Text Box 33"/>
          <p:cNvSpPr txBox="1">
            <a:spLocks noChangeArrowheads="1"/>
          </p:cNvSpPr>
          <p:nvPr/>
        </p:nvSpPr>
        <p:spPr bwMode="auto">
          <a:xfrm>
            <a:off x="4086225" y="6715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336699"/>
                </a:solidFill>
                <a:latin typeface="+mj-lt"/>
              </a:rPr>
              <a:t>400 MHz </a:t>
            </a:r>
          </a:p>
        </p:txBody>
      </p:sp>
      <p:pic>
        <p:nvPicPr>
          <p:cNvPr id="377886" name="Picture 30" descr="pharmdpx34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714082" y="-270669"/>
            <a:ext cx="3994150" cy="4103687"/>
          </a:xfrm>
          <a:prstGeom prst="rect">
            <a:avLst/>
          </a:prstGeom>
          <a:noFill/>
        </p:spPr>
      </p:pic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670055" y="0"/>
            <a:ext cx="5545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336699"/>
                </a:solidFill>
                <a:latin typeface="+mj-lt"/>
              </a:rPr>
              <a:t>Chemical   Exchange  (Aromatic Region)</a:t>
            </a:r>
            <a:endParaRPr lang="en-GB" sz="2400" b="1" dirty="0">
              <a:solidFill>
                <a:srgbClr val="3366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63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>
                <a:latin typeface="+mj-lt"/>
              </a:rPr>
              <a:t>Exchange Spectrum</a:t>
            </a:r>
            <a:endParaRPr lang="en-GB" sz="2400" dirty="0">
              <a:solidFill>
                <a:srgbClr val="66FFFF"/>
              </a:solidFill>
              <a:latin typeface="+mj-lt"/>
            </a:endParaRPr>
          </a:p>
        </p:txBody>
      </p:sp>
      <p:pic>
        <p:nvPicPr>
          <p:cNvPr id="4" name="Picture 1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 bwMode="auto">
          <a:xfrm>
            <a:off x="2789853" y="3844213"/>
            <a:ext cx="578498" cy="50385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3517641" y="3834882"/>
            <a:ext cx="578498" cy="50385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V="1">
            <a:off x="2472613" y="475860"/>
            <a:ext cx="1614196" cy="119432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4814596" y="412848"/>
            <a:ext cx="1819469" cy="122001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4049486" y="457200"/>
            <a:ext cx="1334277" cy="116632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3265714" y="395029"/>
            <a:ext cx="1573245" cy="1200506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3107695" y="461030"/>
            <a:ext cx="41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  <a:latin typeface="+mj-lt"/>
              </a:rPr>
              <a:t>Ha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5279201" y="583460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rgbClr val="FF0000"/>
                </a:solidFill>
                <a:latin typeface="+mj-lt"/>
              </a:rPr>
              <a:t>Hb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551996" y="2099590"/>
            <a:ext cx="2153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Fluorine spin up or down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</a:p>
        </p:txBody>
      </p:sp>
      <p:cxnSp>
        <p:nvCxnSpPr>
          <p:cNvPr id="17" name="Gerade Verbindung mit Pfeil 16"/>
          <p:cNvCxnSpPr/>
          <p:nvPr/>
        </p:nvCxnSpPr>
        <p:spPr bwMode="auto">
          <a:xfrm rot="5400000" flipH="1" flipV="1">
            <a:off x="2640563" y="2258012"/>
            <a:ext cx="690465" cy="186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 rot="16200000" flipH="1">
            <a:off x="5668348" y="2309327"/>
            <a:ext cx="671801" cy="933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 rot="5400000" flipH="1" flipV="1">
            <a:off x="4683968" y="2248681"/>
            <a:ext cx="690465" cy="186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 rot="16200000" flipH="1">
            <a:off x="3354356" y="2299997"/>
            <a:ext cx="671801" cy="933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449359" y="4684170"/>
            <a:ext cx="31798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FF0000"/>
                </a:solidFill>
              </a:rPr>
              <a:t>During mixing time 19F spin flip occur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2437196" y="2739670"/>
            <a:ext cx="2153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´</a:t>
            </a: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</a:rPr>
              <a:t>Hm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  spin up or down.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850" name="Object 2"/>
          <p:cNvGraphicFramePr>
            <a:graphicFrameLocks noChangeAspect="1"/>
          </p:cNvGraphicFramePr>
          <p:nvPr/>
        </p:nvGraphicFramePr>
        <p:xfrm>
          <a:off x="611188" y="368300"/>
          <a:ext cx="6303962" cy="1784350"/>
        </p:xfrm>
        <a:graphic>
          <a:graphicData uri="http://schemas.openxmlformats.org/presentationml/2006/ole">
            <p:oleObj spid="_x0000_s462850" name="CS ChemDraw Drawing" r:id="rId4" imgW="7315200" imgH="2070100" progId="ChemDraw.Document.6.0">
              <p:embed/>
            </p:oleObj>
          </a:graphicData>
        </a:graphic>
      </p:graphicFrame>
      <p:pic>
        <p:nvPicPr>
          <p:cNvPr id="462851" name="Picture 3" descr="ib1_1h"/>
          <p:cNvPicPr>
            <a:picLocks noChangeAspect="1" noChangeArrowheads="1"/>
          </p:cNvPicPr>
          <p:nvPr/>
        </p:nvPicPr>
        <p:blipFill>
          <a:blip r:embed="rId5">
            <a:lum bright="-54000" contrast="78000"/>
          </a:blip>
          <a:srcRect/>
          <a:stretch>
            <a:fillRect/>
          </a:stretch>
        </p:blipFill>
        <p:spPr bwMode="auto">
          <a:xfrm>
            <a:off x="0" y="2052638"/>
            <a:ext cx="7543800" cy="4805362"/>
          </a:xfrm>
          <a:prstGeom prst="rect">
            <a:avLst/>
          </a:prstGeom>
          <a:noFill/>
        </p:spPr>
      </p:pic>
      <p:pic>
        <p:nvPicPr>
          <p:cNvPr id="462852" name="Picture 4" descr="ib5_1h"/>
          <p:cNvPicPr>
            <a:picLocks noChangeAspect="1" noChangeArrowheads="1"/>
          </p:cNvPicPr>
          <p:nvPr/>
        </p:nvPicPr>
        <p:blipFill>
          <a:blip r:embed="rId6">
            <a:lum bright="-60000" contrast="78000"/>
          </a:blip>
          <a:srcRect/>
          <a:stretch>
            <a:fillRect/>
          </a:stretch>
        </p:blipFill>
        <p:spPr bwMode="auto">
          <a:xfrm>
            <a:off x="5472113" y="3087688"/>
            <a:ext cx="3276600" cy="3770312"/>
          </a:xfrm>
          <a:prstGeom prst="rect">
            <a:avLst/>
          </a:prstGeom>
          <a:noFill/>
        </p:spPr>
      </p:pic>
      <p:pic>
        <p:nvPicPr>
          <p:cNvPr id="462853" name="Picture 5" descr="ib2_1h"/>
          <p:cNvPicPr>
            <a:picLocks noChangeAspect="1" noChangeArrowheads="1"/>
          </p:cNvPicPr>
          <p:nvPr/>
        </p:nvPicPr>
        <p:blipFill>
          <a:blip r:embed="rId7">
            <a:lum bright="-60000" contrast="78000"/>
          </a:blip>
          <a:srcRect/>
          <a:stretch>
            <a:fillRect/>
          </a:stretch>
        </p:blipFill>
        <p:spPr bwMode="auto">
          <a:xfrm>
            <a:off x="161925" y="4010025"/>
            <a:ext cx="3411538" cy="2847975"/>
          </a:xfrm>
          <a:prstGeom prst="rect">
            <a:avLst/>
          </a:prstGeom>
          <a:noFill/>
        </p:spPr>
      </p:pic>
      <p:grpSp>
        <p:nvGrpSpPr>
          <p:cNvPr id="462854" name="Group 6"/>
          <p:cNvGrpSpPr>
            <a:grpSpLocks/>
          </p:cNvGrpSpPr>
          <p:nvPr/>
        </p:nvGrpSpPr>
        <p:grpSpPr bwMode="auto">
          <a:xfrm>
            <a:off x="476250" y="549275"/>
            <a:ext cx="2025650" cy="3914775"/>
            <a:chOff x="300" y="346"/>
            <a:chExt cx="1276" cy="2466"/>
          </a:xfrm>
        </p:grpSpPr>
        <p:sp>
          <p:nvSpPr>
            <p:cNvPr id="462855" name="Text Box 7"/>
            <p:cNvSpPr txBox="1">
              <a:spLocks noChangeArrowheads="1"/>
            </p:cNvSpPr>
            <p:nvPr/>
          </p:nvSpPr>
          <p:spPr bwMode="auto">
            <a:xfrm>
              <a:off x="867" y="516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0066"/>
                  </a:solidFill>
                  <a:latin typeface="Helvetica"/>
                </a:rPr>
                <a:t>H</a:t>
              </a:r>
            </a:p>
          </p:txBody>
        </p:sp>
        <p:sp>
          <p:nvSpPr>
            <p:cNvPr id="462856" name="Text Box 8"/>
            <p:cNvSpPr txBox="1">
              <a:spLocks noChangeArrowheads="1"/>
            </p:cNvSpPr>
            <p:nvPr/>
          </p:nvSpPr>
          <p:spPr bwMode="auto">
            <a:xfrm>
              <a:off x="1151" y="346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0066"/>
                  </a:solidFill>
                  <a:latin typeface="Helvetica"/>
                </a:rPr>
                <a:t>H</a:t>
              </a:r>
            </a:p>
          </p:txBody>
        </p:sp>
        <p:sp>
          <p:nvSpPr>
            <p:cNvPr id="462857" name="Text Box 9"/>
            <p:cNvSpPr txBox="1">
              <a:spLocks noChangeArrowheads="1"/>
            </p:cNvSpPr>
            <p:nvPr/>
          </p:nvSpPr>
          <p:spPr bwMode="auto">
            <a:xfrm>
              <a:off x="1151" y="998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0066"/>
                  </a:solidFill>
                  <a:latin typeface="Helvetica"/>
                </a:rPr>
                <a:t>H</a:t>
              </a:r>
            </a:p>
          </p:txBody>
        </p:sp>
        <p:sp>
          <p:nvSpPr>
            <p:cNvPr id="462858" name="Text Box 10"/>
            <p:cNvSpPr txBox="1">
              <a:spLocks noChangeArrowheads="1"/>
            </p:cNvSpPr>
            <p:nvPr/>
          </p:nvSpPr>
          <p:spPr bwMode="auto">
            <a:xfrm>
              <a:off x="1406" y="856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0066"/>
                  </a:solidFill>
                  <a:latin typeface="Helvetica"/>
                </a:rPr>
                <a:t>H</a:t>
              </a:r>
            </a:p>
          </p:txBody>
        </p:sp>
        <p:sp>
          <p:nvSpPr>
            <p:cNvPr id="462859" name="Line 11"/>
            <p:cNvSpPr>
              <a:spLocks noChangeShapeType="1"/>
            </p:cNvSpPr>
            <p:nvPr/>
          </p:nvSpPr>
          <p:spPr bwMode="auto">
            <a:xfrm flipV="1">
              <a:off x="981" y="2585"/>
              <a:ext cx="0" cy="17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2860" name="Line 12"/>
            <p:cNvSpPr>
              <a:spLocks noChangeShapeType="1"/>
            </p:cNvSpPr>
            <p:nvPr/>
          </p:nvSpPr>
          <p:spPr bwMode="auto">
            <a:xfrm flipV="1">
              <a:off x="300" y="2642"/>
              <a:ext cx="0" cy="17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62861" name="Group 13"/>
          <p:cNvGrpSpPr>
            <a:grpSpLocks/>
          </p:cNvGrpSpPr>
          <p:nvPr/>
        </p:nvGrpSpPr>
        <p:grpSpPr bwMode="auto">
          <a:xfrm>
            <a:off x="2097088" y="2168525"/>
            <a:ext cx="6030912" cy="1530350"/>
            <a:chOff x="1321" y="1366"/>
            <a:chExt cx="3799" cy="964"/>
          </a:xfrm>
        </p:grpSpPr>
        <p:pic>
          <p:nvPicPr>
            <p:cNvPr id="462862" name="Picture 14" descr="ib1_1h"/>
            <p:cNvPicPr>
              <a:picLocks noChangeAspect="1" noChangeArrowheads="1"/>
            </p:cNvPicPr>
            <p:nvPr/>
          </p:nvPicPr>
          <p:blipFill>
            <a:blip r:embed="rId5">
              <a:lum bright="-54000" contrast="78000"/>
            </a:blip>
            <a:srcRect t="20459" b="18230"/>
            <a:stretch>
              <a:fillRect/>
            </a:stretch>
          </p:blipFill>
          <p:spPr bwMode="auto">
            <a:xfrm>
              <a:off x="1746" y="1395"/>
              <a:ext cx="2750" cy="935"/>
            </a:xfrm>
            <a:prstGeom prst="rect">
              <a:avLst/>
            </a:prstGeom>
            <a:noFill/>
          </p:spPr>
        </p:pic>
        <p:sp>
          <p:nvSpPr>
            <p:cNvPr id="462863" name="Rectangle 15"/>
            <p:cNvSpPr>
              <a:spLocks noChangeArrowheads="1"/>
            </p:cNvSpPr>
            <p:nvPr/>
          </p:nvSpPr>
          <p:spPr bwMode="auto">
            <a:xfrm>
              <a:off x="1321" y="1536"/>
              <a:ext cx="425" cy="3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62864" name="Rectangle 16"/>
            <p:cNvSpPr>
              <a:spLocks noChangeArrowheads="1"/>
            </p:cNvSpPr>
            <p:nvPr/>
          </p:nvSpPr>
          <p:spPr bwMode="auto">
            <a:xfrm>
              <a:off x="4524" y="1366"/>
              <a:ext cx="596" cy="5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462865" name="Group 17"/>
          <p:cNvGrpSpPr>
            <a:grpSpLocks/>
          </p:cNvGrpSpPr>
          <p:nvPr/>
        </p:nvGrpSpPr>
        <p:grpSpPr bwMode="auto">
          <a:xfrm>
            <a:off x="3446463" y="593725"/>
            <a:ext cx="4816475" cy="4860925"/>
            <a:chOff x="2171" y="374"/>
            <a:chExt cx="3034" cy="3062"/>
          </a:xfrm>
        </p:grpSpPr>
        <p:grpSp>
          <p:nvGrpSpPr>
            <p:cNvPr id="462866" name="Group 18"/>
            <p:cNvGrpSpPr>
              <a:grpSpLocks/>
            </p:cNvGrpSpPr>
            <p:nvPr/>
          </p:nvGrpSpPr>
          <p:grpSpPr bwMode="auto">
            <a:xfrm>
              <a:off x="2171" y="374"/>
              <a:ext cx="3034" cy="3062"/>
              <a:chOff x="2171" y="374"/>
              <a:chExt cx="3034" cy="3062"/>
            </a:xfrm>
          </p:grpSpPr>
          <p:sp>
            <p:nvSpPr>
              <p:cNvPr id="462867" name="Text Box 19"/>
              <p:cNvSpPr txBox="1">
                <a:spLocks noChangeArrowheads="1"/>
              </p:cNvSpPr>
              <p:nvPr/>
            </p:nvSpPr>
            <p:spPr bwMode="auto">
              <a:xfrm>
                <a:off x="2171" y="601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1B1FCD"/>
                    </a:solidFill>
                    <a:latin typeface="Helvetica"/>
                  </a:rPr>
                  <a:t>H2</a:t>
                </a:r>
              </a:p>
            </p:txBody>
          </p:sp>
          <p:sp>
            <p:nvSpPr>
              <p:cNvPr id="462868" name="Text Box 20"/>
              <p:cNvSpPr txBox="1">
                <a:spLocks noChangeArrowheads="1"/>
              </p:cNvSpPr>
              <p:nvPr/>
            </p:nvSpPr>
            <p:spPr bwMode="auto">
              <a:xfrm>
                <a:off x="2370" y="374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4F9B4D"/>
                    </a:solidFill>
                    <a:latin typeface="Helvetica"/>
                  </a:rPr>
                  <a:t>H2</a:t>
                </a:r>
              </a:p>
            </p:txBody>
          </p:sp>
          <p:sp>
            <p:nvSpPr>
              <p:cNvPr id="462869" name="Text Box 21"/>
              <p:cNvSpPr txBox="1">
                <a:spLocks noChangeArrowheads="1"/>
              </p:cNvSpPr>
              <p:nvPr/>
            </p:nvSpPr>
            <p:spPr bwMode="auto">
              <a:xfrm>
                <a:off x="2568" y="601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66"/>
                    </a:solidFill>
                    <a:latin typeface="Helvetica"/>
                  </a:rPr>
                  <a:t>H2</a:t>
                </a:r>
              </a:p>
            </p:txBody>
          </p:sp>
          <p:sp>
            <p:nvSpPr>
              <p:cNvPr id="462870" name="Text Box 22"/>
              <p:cNvSpPr txBox="1">
                <a:spLocks noChangeArrowheads="1"/>
              </p:cNvSpPr>
              <p:nvPr/>
            </p:nvSpPr>
            <p:spPr bwMode="auto">
              <a:xfrm>
                <a:off x="2795" y="374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66"/>
                    </a:solidFill>
                    <a:latin typeface="Helvetica"/>
                  </a:rPr>
                  <a:t>H2</a:t>
                </a:r>
              </a:p>
            </p:txBody>
          </p:sp>
          <p:sp>
            <p:nvSpPr>
              <p:cNvPr id="462871" name="Text Box 23"/>
              <p:cNvSpPr txBox="1">
                <a:spLocks noChangeArrowheads="1"/>
              </p:cNvSpPr>
              <p:nvPr/>
            </p:nvSpPr>
            <p:spPr bwMode="auto">
              <a:xfrm>
                <a:off x="2993" y="601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66"/>
                    </a:solidFill>
                    <a:latin typeface="Helvetica"/>
                  </a:rPr>
                  <a:t>H2</a:t>
                </a:r>
              </a:p>
            </p:txBody>
          </p:sp>
          <p:sp>
            <p:nvSpPr>
              <p:cNvPr id="462872" name="Text Box 24"/>
              <p:cNvSpPr txBox="1">
                <a:spLocks noChangeArrowheads="1"/>
              </p:cNvSpPr>
              <p:nvPr/>
            </p:nvSpPr>
            <p:spPr bwMode="auto">
              <a:xfrm>
                <a:off x="3192" y="374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66"/>
                    </a:solidFill>
                    <a:latin typeface="Helvetica"/>
                  </a:rPr>
                  <a:t>H2</a:t>
                </a:r>
              </a:p>
            </p:txBody>
          </p:sp>
          <p:sp>
            <p:nvSpPr>
              <p:cNvPr id="462873" name="Text Box 25"/>
              <p:cNvSpPr txBox="1">
                <a:spLocks noChangeArrowheads="1"/>
              </p:cNvSpPr>
              <p:nvPr/>
            </p:nvSpPr>
            <p:spPr bwMode="auto">
              <a:xfrm>
                <a:off x="3419" y="601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66"/>
                    </a:solidFill>
                    <a:latin typeface="Helvetica"/>
                  </a:rPr>
                  <a:t>H2</a:t>
                </a:r>
              </a:p>
            </p:txBody>
          </p:sp>
          <p:sp>
            <p:nvSpPr>
              <p:cNvPr id="462874" name="Text Box 26"/>
              <p:cNvSpPr txBox="1">
                <a:spLocks noChangeArrowheads="1"/>
              </p:cNvSpPr>
              <p:nvPr/>
            </p:nvSpPr>
            <p:spPr bwMode="auto">
              <a:xfrm>
                <a:off x="3617" y="374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66"/>
                    </a:solidFill>
                    <a:latin typeface="Helvetica"/>
                  </a:rPr>
                  <a:t>H2</a:t>
                </a:r>
              </a:p>
            </p:txBody>
          </p:sp>
          <p:sp>
            <p:nvSpPr>
              <p:cNvPr id="462875" name="Text Box 27"/>
              <p:cNvSpPr txBox="1">
                <a:spLocks noChangeArrowheads="1"/>
              </p:cNvSpPr>
              <p:nvPr/>
            </p:nvSpPr>
            <p:spPr bwMode="auto">
              <a:xfrm>
                <a:off x="3816" y="601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66"/>
                    </a:solidFill>
                    <a:latin typeface="Helvetica"/>
                  </a:rPr>
                  <a:t>H2</a:t>
                </a:r>
              </a:p>
            </p:txBody>
          </p:sp>
          <p:sp>
            <p:nvSpPr>
              <p:cNvPr id="462876" name="Text Box 28"/>
              <p:cNvSpPr txBox="1">
                <a:spLocks noChangeArrowheads="1"/>
              </p:cNvSpPr>
              <p:nvPr/>
            </p:nvSpPr>
            <p:spPr bwMode="auto">
              <a:xfrm>
                <a:off x="4014" y="374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9B4D9B"/>
                    </a:solidFill>
                    <a:latin typeface="Helvetica"/>
                  </a:rPr>
                  <a:t>H2</a:t>
                </a:r>
              </a:p>
            </p:txBody>
          </p:sp>
          <p:sp>
            <p:nvSpPr>
              <p:cNvPr id="462877" name="Text Box 29"/>
              <p:cNvSpPr txBox="1">
                <a:spLocks noChangeArrowheads="1"/>
              </p:cNvSpPr>
              <p:nvPr/>
            </p:nvSpPr>
            <p:spPr bwMode="auto">
              <a:xfrm>
                <a:off x="4241" y="544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chemeClr val="tx1"/>
                    </a:solidFill>
                    <a:latin typeface="Helvetica"/>
                  </a:rPr>
                  <a:t>H3</a:t>
                </a:r>
              </a:p>
            </p:txBody>
          </p:sp>
          <p:sp>
            <p:nvSpPr>
              <p:cNvPr id="462878" name="Line 30"/>
              <p:cNvSpPr>
                <a:spLocks noChangeShapeType="1"/>
              </p:cNvSpPr>
              <p:nvPr/>
            </p:nvSpPr>
            <p:spPr bwMode="auto">
              <a:xfrm flipV="1">
                <a:off x="3844" y="326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1B1FC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2879" name="Line 31"/>
              <p:cNvSpPr>
                <a:spLocks noChangeShapeType="1"/>
              </p:cNvSpPr>
              <p:nvPr/>
            </p:nvSpPr>
            <p:spPr bwMode="auto">
              <a:xfrm flipV="1">
                <a:off x="4269" y="3266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2880" name="Line 32"/>
              <p:cNvSpPr>
                <a:spLocks noChangeShapeType="1"/>
              </p:cNvSpPr>
              <p:nvPr/>
            </p:nvSpPr>
            <p:spPr bwMode="auto">
              <a:xfrm flipV="1">
                <a:off x="5205" y="2019"/>
                <a:ext cx="0" cy="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2881" name="Line 33"/>
              <p:cNvSpPr>
                <a:spLocks noChangeShapeType="1"/>
              </p:cNvSpPr>
              <p:nvPr/>
            </p:nvSpPr>
            <p:spPr bwMode="auto">
              <a:xfrm flipV="1">
                <a:off x="4354" y="3237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9B4D9B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2882" name="Line 34"/>
              <p:cNvSpPr>
                <a:spLocks noChangeShapeType="1"/>
              </p:cNvSpPr>
              <p:nvPr/>
            </p:nvSpPr>
            <p:spPr bwMode="auto">
              <a:xfrm flipV="1">
                <a:off x="4468" y="2160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462883" name="Rectangle 35"/>
            <p:cNvSpPr>
              <a:spLocks noChangeArrowheads="1"/>
            </p:cNvSpPr>
            <p:nvPr/>
          </p:nvSpPr>
          <p:spPr bwMode="auto">
            <a:xfrm>
              <a:off x="3816" y="1366"/>
              <a:ext cx="311" cy="936"/>
            </a:xfrm>
            <a:prstGeom prst="rect">
              <a:avLst/>
            </a:prstGeom>
            <a:gradFill rotWithShape="1">
              <a:gsLst>
                <a:gs pos="0">
                  <a:srgbClr val="FF0066">
                    <a:alpha val="20000"/>
                  </a:srgbClr>
                </a:gs>
                <a:gs pos="100000">
                  <a:srgbClr val="FF0066">
                    <a:gamma/>
                    <a:shade val="46275"/>
                    <a:invGamma/>
                    <a:alpha val="2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462884" name="Group 36"/>
          <p:cNvGrpSpPr>
            <a:grpSpLocks/>
          </p:cNvGrpSpPr>
          <p:nvPr/>
        </p:nvGrpSpPr>
        <p:grpSpPr bwMode="auto">
          <a:xfrm>
            <a:off x="3132138" y="593725"/>
            <a:ext cx="2338387" cy="3060700"/>
            <a:chOff x="1973" y="374"/>
            <a:chExt cx="1473" cy="1928"/>
          </a:xfrm>
        </p:grpSpPr>
        <p:sp>
          <p:nvSpPr>
            <p:cNvPr id="462885" name="Text Box 37"/>
            <p:cNvSpPr txBox="1">
              <a:spLocks noChangeArrowheads="1"/>
            </p:cNvSpPr>
            <p:nvPr/>
          </p:nvSpPr>
          <p:spPr bwMode="auto">
            <a:xfrm>
              <a:off x="1973" y="374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0066"/>
                  </a:solidFill>
                  <a:latin typeface="Helvetica"/>
                </a:rPr>
                <a:t>H2</a:t>
              </a:r>
            </a:p>
          </p:txBody>
        </p:sp>
        <p:sp>
          <p:nvSpPr>
            <p:cNvPr id="462886" name="Rectangle 38"/>
            <p:cNvSpPr>
              <a:spLocks noChangeArrowheads="1"/>
            </p:cNvSpPr>
            <p:nvPr/>
          </p:nvSpPr>
          <p:spPr bwMode="auto">
            <a:xfrm>
              <a:off x="3135" y="1990"/>
              <a:ext cx="311" cy="312"/>
            </a:xfrm>
            <a:prstGeom prst="rect">
              <a:avLst/>
            </a:prstGeom>
            <a:gradFill rotWithShape="1">
              <a:gsLst>
                <a:gs pos="0">
                  <a:srgbClr val="FF0066">
                    <a:alpha val="20000"/>
                  </a:srgbClr>
                </a:gs>
                <a:gs pos="100000">
                  <a:srgbClr val="FF0066">
                    <a:gamma/>
                    <a:shade val="46275"/>
                    <a:invGamma/>
                    <a:alpha val="2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462887" name="Group 39"/>
          <p:cNvGrpSpPr>
            <a:grpSpLocks/>
          </p:cNvGrpSpPr>
          <p:nvPr/>
        </p:nvGrpSpPr>
        <p:grpSpPr bwMode="auto">
          <a:xfrm>
            <a:off x="2816225" y="1268413"/>
            <a:ext cx="1260475" cy="2386012"/>
            <a:chOff x="1774" y="799"/>
            <a:chExt cx="794" cy="1503"/>
          </a:xfrm>
        </p:grpSpPr>
        <p:sp>
          <p:nvSpPr>
            <p:cNvPr id="462888" name="Text Box 40"/>
            <p:cNvSpPr txBox="1">
              <a:spLocks noChangeArrowheads="1"/>
            </p:cNvSpPr>
            <p:nvPr/>
          </p:nvSpPr>
          <p:spPr bwMode="auto">
            <a:xfrm>
              <a:off x="1774" y="799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0066"/>
                  </a:solidFill>
                  <a:latin typeface="Helvetica"/>
                </a:rPr>
                <a:t>H</a:t>
              </a:r>
            </a:p>
          </p:txBody>
        </p:sp>
        <p:sp>
          <p:nvSpPr>
            <p:cNvPr id="462889" name="Rectangle 41"/>
            <p:cNvSpPr>
              <a:spLocks noChangeArrowheads="1"/>
            </p:cNvSpPr>
            <p:nvPr/>
          </p:nvSpPr>
          <p:spPr bwMode="auto">
            <a:xfrm>
              <a:off x="2370" y="2075"/>
              <a:ext cx="198" cy="227"/>
            </a:xfrm>
            <a:prstGeom prst="rect">
              <a:avLst/>
            </a:prstGeom>
            <a:gradFill rotWithShape="1">
              <a:gsLst>
                <a:gs pos="0">
                  <a:srgbClr val="FF0066">
                    <a:alpha val="20000"/>
                  </a:srgbClr>
                </a:gs>
                <a:gs pos="100000">
                  <a:srgbClr val="FF0066">
                    <a:gamma/>
                    <a:shade val="46275"/>
                    <a:invGamma/>
                    <a:alpha val="2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462890" name="Group 42"/>
          <p:cNvGrpSpPr>
            <a:grpSpLocks/>
          </p:cNvGrpSpPr>
          <p:nvPr/>
        </p:nvGrpSpPr>
        <p:grpSpPr bwMode="auto">
          <a:xfrm>
            <a:off x="385763" y="1179513"/>
            <a:ext cx="3105150" cy="4273550"/>
            <a:chOff x="243" y="743"/>
            <a:chExt cx="1956" cy="2692"/>
          </a:xfrm>
        </p:grpSpPr>
        <p:sp>
          <p:nvSpPr>
            <p:cNvPr id="462891" name="Text Box 43"/>
            <p:cNvSpPr txBox="1">
              <a:spLocks noChangeArrowheads="1"/>
            </p:cNvSpPr>
            <p:nvPr/>
          </p:nvSpPr>
          <p:spPr bwMode="auto">
            <a:xfrm>
              <a:off x="499" y="743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  <a:latin typeface="Helvetica"/>
                </a:rPr>
                <a:t>H</a:t>
              </a:r>
            </a:p>
          </p:txBody>
        </p:sp>
        <p:sp>
          <p:nvSpPr>
            <p:cNvPr id="462892" name="Text Box 44"/>
            <p:cNvSpPr txBox="1">
              <a:spLocks noChangeArrowheads="1"/>
            </p:cNvSpPr>
            <p:nvPr/>
          </p:nvSpPr>
          <p:spPr bwMode="auto">
            <a:xfrm>
              <a:off x="272" y="856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1B1FCD"/>
                  </a:solidFill>
                  <a:latin typeface="Helvetica"/>
                </a:rPr>
                <a:t>H</a:t>
              </a:r>
            </a:p>
          </p:txBody>
        </p:sp>
        <p:sp>
          <p:nvSpPr>
            <p:cNvPr id="462893" name="Text Box 45"/>
            <p:cNvSpPr txBox="1">
              <a:spLocks noChangeArrowheads="1"/>
            </p:cNvSpPr>
            <p:nvPr/>
          </p:nvSpPr>
          <p:spPr bwMode="auto">
            <a:xfrm>
              <a:off x="243" y="1168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tx1"/>
                  </a:solidFill>
                  <a:latin typeface="Helvetica"/>
                </a:rPr>
                <a:t>H</a:t>
              </a:r>
            </a:p>
          </p:txBody>
        </p:sp>
        <p:sp>
          <p:nvSpPr>
            <p:cNvPr id="462894" name="Text Box 46"/>
            <p:cNvSpPr txBox="1">
              <a:spLocks noChangeArrowheads="1"/>
            </p:cNvSpPr>
            <p:nvPr/>
          </p:nvSpPr>
          <p:spPr bwMode="auto">
            <a:xfrm>
              <a:off x="527" y="1310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1B1FCD"/>
                  </a:solidFill>
                  <a:latin typeface="Helvetica"/>
                </a:rPr>
                <a:t>H</a:t>
              </a:r>
            </a:p>
          </p:txBody>
        </p:sp>
        <p:sp>
          <p:nvSpPr>
            <p:cNvPr id="462895" name="Text Box 47"/>
            <p:cNvSpPr txBox="1">
              <a:spLocks noChangeArrowheads="1"/>
            </p:cNvSpPr>
            <p:nvPr/>
          </p:nvSpPr>
          <p:spPr bwMode="auto">
            <a:xfrm>
              <a:off x="810" y="1168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  <a:latin typeface="Helvetica"/>
                </a:rPr>
                <a:t>H</a:t>
              </a:r>
            </a:p>
          </p:txBody>
        </p:sp>
        <p:sp>
          <p:nvSpPr>
            <p:cNvPr id="462896" name="Line 48"/>
            <p:cNvSpPr>
              <a:spLocks noChangeShapeType="1"/>
            </p:cNvSpPr>
            <p:nvPr/>
          </p:nvSpPr>
          <p:spPr bwMode="auto">
            <a:xfrm flipV="1">
              <a:off x="1661" y="2840"/>
              <a:ext cx="0" cy="170"/>
            </a:xfrm>
            <a:prstGeom prst="line">
              <a:avLst/>
            </a:prstGeom>
            <a:noFill/>
            <a:ln w="9525">
              <a:solidFill>
                <a:srgbClr val="1B1FC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2897" name="Line 49"/>
            <p:cNvSpPr>
              <a:spLocks noChangeShapeType="1"/>
            </p:cNvSpPr>
            <p:nvPr/>
          </p:nvSpPr>
          <p:spPr bwMode="auto">
            <a:xfrm flipV="1">
              <a:off x="1151" y="2925"/>
              <a:ext cx="0" cy="170"/>
            </a:xfrm>
            <a:prstGeom prst="line">
              <a:avLst/>
            </a:prstGeom>
            <a:noFill/>
            <a:ln w="952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2898" name="Line 50"/>
            <p:cNvSpPr>
              <a:spLocks noChangeShapeType="1"/>
            </p:cNvSpPr>
            <p:nvPr/>
          </p:nvSpPr>
          <p:spPr bwMode="auto">
            <a:xfrm flipV="1">
              <a:off x="1944" y="3265"/>
              <a:ext cx="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2899" name="Rectangle 51"/>
            <p:cNvSpPr>
              <a:spLocks noChangeArrowheads="1"/>
            </p:cNvSpPr>
            <p:nvPr/>
          </p:nvSpPr>
          <p:spPr bwMode="auto">
            <a:xfrm>
              <a:off x="1888" y="1820"/>
              <a:ext cx="311" cy="482"/>
            </a:xfrm>
            <a:prstGeom prst="rect">
              <a:avLst/>
            </a:prstGeom>
            <a:gradFill rotWithShape="1">
              <a:gsLst>
                <a:gs pos="0">
                  <a:srgbClr val="FF0066">
                    <a:alpha val="20000"/>
                  </a:srgbClr>
                </a:gs>
                <a:gs pos="100000">
                  <a:srgbClr val="FF0066">
                    <a:gamma/>
                    <a:shade val="46275"/>
                    <a:invGamma/>
                    <a:alpha val="2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pic>
        <p:nvPicPr>
          <p:cNvPr id="462900" name="Picture 52" descr="hfr_ch21"/>
          <p:cNvPicPr>
            <a:picLocks noChangeAspect="1" noChangeArrowheads="1"/>
          </p:cNvPicPr>
          <p:nvPr/>
        </p:nvPicPr>
        <p:blipFill>
          <a:blip r:embed="rId8">
            <a:lum bright="-42000" contrast="70000"/>
          </a:blip>
          <a:srcRect l="32617" t="25816" r="27020" b="5801"/>
          <a:stretch>
            <a:fillRect/>
          </a:stretch>
        </p:blipFill>
        <p:spPr bwMode="auto">
          <a:xfrm>
            <a:off x="5627688" y="3905250"/>
            <a:ext cx="949325" cy="1414463"/>
          </a:xfrm>
          <a:prstGeom prst="rect">
            <a:avLst/>
          </a:prstGeom>
          <a:noFill/>
        </p:spPr>
      </p:pic>
      <p:pic>
        <p:nvPicPr>
          <p:cNvPr id="462901" name="Picture 53" descr="hfr_hcoh1"/>
          <p:cNvPicPr>
            <a:picLocks noChangeAspect="1" noChangeArrowheads="1"/>
          </p:cNvPicPr>
          <p:nvPr/>
        </p:nvPicPr>
        <p:blipFill>
          <a:blip r:embed="rId9">
            <a:lum bright="-30000" contrast="60000"/>
          </a:blip>
          <a:srcRect l="42508" t="43681" r="29462" b="4330"/>
          <a:stretch>
            <a:fillRect/>
          </a:stretch>
        </p:blipFill>
        <p:spPr bwMode="auto">
          <a:xfrm>
            <a:off x="4586288" y="4413250"/>
            <a:ext cx="1104900" cy="2116138"/>
          </a:xfrm>
          <a:prstGeom prst="rect">
            <a:avLst/>
          </a:prstGeom>
          <a:noFill/>
        </p:spPr>
      </p:pic>
      <p:grpSp>
        <p:nvGrpSpPr>
          <p:cNvPr id="462902" name="Group 54"/>
          <p:cNvGrpSpPr>
            <a:grpSpLocks/>
          </p:cNvGrpSpPr>
          <p:nvPr/>
        </p:nvGrpSpPr>
        <p:grpSpPr bwMode="auto">
          <a:xfrm>
            <a:off x="3302000" y="4478338"/>
            <a:ext cx="1204913" cy="1966912"/>
            <a:chOff x="2080" y="2821"/>
            <a:chExt cx="759" cy="1239"/>
          </a:xfrm>
        </p:grpSpPr>
        <p:pic>
          <p:nvPicPr>
            <p:cNvPr id="462903" name="Picture 55" descr="hfr_nh1"/>
            <p:cNvPicPr>
              <a:picLocks noChangeAspect="1" noChangeArrowheads="1"/>
            </p:cNvPicPr>
            <p:nvPr/>
          </p:nvPicPr>
          <p:blipFill>
            <a:blip r:embed="rId10">
              <a:lum bright="-66000" contrast="90000"/>
            </a:blip>
            <a:srcRect l="18750" t="37173" r="20581" b="5147"/>
            <a:stretch>
              <a:fillRect/>
            </a:stretch>
          </p:blipFill>
          <p:spPr bwMode="auto">
            <a:xfrm>
              <a:off x="2080" y="2821"/>
              <a:ext cx="759" cy="1239"/>
            </a:xfrm>
            <a:prstGeom prst="rect">
              <a:avLst/>
            </a:prstGeom>
            <a:noFill/>
          </p:spPr>
        </p:pic>
        <p:sp>
          <p:nvSpPr>
            <p:cNvPr id="462904" name="Line 56"/>
            <p:cNvSpPr>
              <a:spLocks noChangeShapeType="1"/>
            </p:cNvSpPr>
            <p:nvPr/>
          </p:nvSpPr>
          <p:spPr bwMode="auto">
            <a:xfrm flipV="1">
              <a:off x="2409" y="3172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2905" name="Line 57"/>
            <p:cNvSpPr>
              <a:spLocks noChangeShapeType="1"/>
            </p:cNvSpPr>
            <p:nvPr/>
          </p:nvSpPr>
          <p:spPr bwMode="auto">
            <a:xfrm flipV="1">
              <a:off x="2468" y="2858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2906" name="Line 58"/>
            <p:cNvSpPr>
              <a:spLocks noChangeShapeType="1"/>
            </p:cNvSpPr>
            <p:nvPr/>
          </p:nvSpPr>
          <p:spPr bwMode="auto">
            <a:xfrm flipV="1">
              <a:off x="2523" y="3166"/>
              <a:ext cx="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GB" dirty="0" smtClean="0">
              <a:latin typeface="+mj-lt"/>
            </a:endParaRPr>
          </a:p>
          <a:p>
            <a:pPr algn="ctr"/>
            <a:r>
              <a:rPr lang="en-GB" dirty="0" smtClean="0">
                <a:latin typeface="+mj-lt"/>
              </a:rPr>
              <a:t> Some more Splitting</a:t>
            </a:r>
          </a:p>
          <a:p>
            <a:pPr algn="ctr"/>
            <a:endParaRPr lang="en-GB" sz="2400" dirty="0">
              <a:solidFill>
                <a:srgbClr val="66FFFF"/>
              </a:solidFill>
              <a:latin typeface="+mj-lt"/>
            </a:endParaRPr>
          </a:p>
        </p:txBody>
      </p:sp>
      <p:pic>
        <p:nvPicPr>
          <p:cNvPr id="60" name="Picture 17" descr="Logo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62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6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62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4170784" y="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AA´BB´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37242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042302" y="277738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A´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50848" y="220481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A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59393" y="33499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B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42302" y="393961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B´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947481" y="2412460"/>
            <a:ext cx="1653702" cy="128405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371" name="Group 3"/>
          <p:cNvGrpSpPr>
            <a:grpSpLocks/>
          </p:cNvGrpSpPr>
          <p:nvPr/>
        </p:nvGrpSpPr>
        <p:grpSpPr bwMode="auto">
          <a:xfrm>
            <a:off x="685800" y="6662738"/>
            <a:ext cx="6710363" cy="195262"/>
            <a:chOff x="598" y="786"/>
            <a:chExt cx="4227" cy="123"/>
          </a:xfrm>
        </p:grpSpPr>
        <p:sp>
          <p:nvSpPr>
            <p:cNvPr id="314372" name="Line 4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4373" name="Group 5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314374" name="Line 6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75" name="Line 7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76" name="Line 8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77" name="Line 9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78" name="Line 10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79" name="Line 11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0" name="Line 12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1" name="Line 13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2" name="Line 14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4383" name="Group 15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314384" name="Line 16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5" name="Line 17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6" name="Line 18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7" name="Line 19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8" name="Line 20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9" name="Line 21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90" name="Line 22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91" name="Line 23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92" name="Line 24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4393" name="Rectangle 25"/>
          <p:cNvSpPr>
            <a:spLocks noChangeArrowheads="1"/>
          </p:cNvSpPr>
          <p:nvPr/>
        </p:nvSpPr>
        <p:spPr bwMode="auto">
          <a:xfrm>
            <a:off x="681038" y="889000"/>
            <a:ext cx="1090612" cy="369888"/>
          </a:xfrm>
          <a:prstGeom prst="rect">
            <a:avLst/>
          </a:prstGeom>
          <a:gradFill rotWithShape="1">
            <a:gsLst>
              <a:gs pos="0">
                <a:schemeClr val="accent1">
                  <a:alpha val="67000"/>
                </a:schemeClr>
              </a:gs>
              <a:gs pos="50000">
                <a:schemeClr val="accent1">
                  <a:gamma/>
                  <a:shade val="46275"/>
                  <a:invGamma/>
                  <a:alpha val="42000"/>
                </a:schemeClr>
              </a:gs>
              <a:gs pos="100000">
                <a:schemeClr val="accent1">
                  <a:alpha val="67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14394" name="Group 26"/>
          <p:cNvGrpSpPr>
            <a:grpSpLocks/>
          </p:cNvGrpSpPr>
          <p:nvPr/>
        </p:nvGrpSpPr>
        <p:grpSpPr bwMode="auto">
          <a:xfrm>
            <a:off x="671513" y="1254125"/>
            <a:ext cx="6710362" cy="195263"/>
            <a:chOff x="598" y="786"/>
            <a:chExt cx="4227" cy="123"/>
          </a:xfrm>
        </p:grpSpPr>
        <p:sp>
          <p:nvSpPr>
            <p:cNvPr id="314395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4396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314397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98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99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0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1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2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3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4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5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4406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314407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8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9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0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1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2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3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4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5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4416" name="Rectangle 48"/>
          <p:cNvSpPr>
            <a:spLocks noChangeArrowheads="1"/>
          </p:cNvSpPr>
          <p:nvPr/>
        </p:nvSpPr>
        <p:spPr bwMode="auto">
          <a:xfrm>
            <a:off x="2838450" y="885825"/>
            <a:ext cx="366713" cy="3698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17" name="Rectangle 49"/>
          <p:cNvSpPr>
            <a:spLocks noChangeArrowheads="1"/>
          </p:cNvSpPr>
          <p:nvPr/>
        </p:nvSpPr>
        <p:spPr bwMode="auto">
          <a:xfrm>
            <a:off x="630238" y="1670050"/>
            <a:ext cx="1141412" cy="369888"/>
          </a:xfrm>
          <a:prstGeom prst="rect">
            <a:avLst/>
          </a:prstGeom>
          <a:gradFill rotWithShape="1">
            <a:gsLst>
              <a:gs pos="0">
                <a:schemeClr val="accent1">
                  <a:alpha val="67000"/>
                </a:schemeClr>
              </a:gs>
              <a:gs pos="50000">
                <a:schemeClr val="accent1">
                  <a:gamma/>
                  <a:shade val="46275"/>
                  <a:invGamma/>
                  <a:alpha val="42000"/>
                </a:schemeClr>
              </a:gs>
              <a:gs pos="100000">
                <a:schemeClr val="accent1">
                  <a:alpha val="67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14418" name="Group 50"/>
          <p:cNvGrpSpPr>
            <a:grpSpLocks/>
          </p:cNvGrpSpPr>
          <p:nvPr/>
        </p:nvGrpSpPr>
        <p:grpSpPr bwMode="auto">
          <a:xfrm>
            <a:off x="671513" y="2035175"/>
            <a:ext cx="6710362" cy="195263"/>
            <a:chOff x="598" y="786"/>
            <a:chExt cx="4227" cy="123"/>
          </a:xfrm>
        </p:grpSpPr>
        <p:sp>
          <p:nvSpPr>
            <p:cNvPr id="314419" name="Line 51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4420" name="Group 52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314421" name="Line 53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2" name="Line 54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3" name="Line 55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4" name="Line 56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5" name="Line 57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6" name="Line 58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7" name="Line 59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8" name="Line 60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9" name="Line 61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4430" name="Group 62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314431" name="Line 63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2" name="Line 64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3" name="Line 65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4" name="Line 66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5" name="Line 67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6" name="Line 68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7" name="Line 69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8" name="Line 70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9" name="Line 71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4440" name="Rectangle 72"/>
          <p:cNvSpPr>
            <a:spLocks noChangeArrowheads="1"/>
          </p:cNvSpPr>
          <p:nvPr/>
        </p:nvSpPr>
        <p:spPr bwMode="auto">
          <a:xfrm>
            <a:off x="2852738" y="1654175"/>
            <a:ext cx="355600" cy="3698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41" name="Rectangle 73"/>
          <p:cNvSpPr>
            <a:spLocks noChangeArrowheads="1"/>
          </p:cNvSpPr>
          <p:nvPr/>
        </p:nvSpPr>
        <p:spPr bwMode="auto">
          <a:xfrm>
            <a:off x="3221038" y="1654175"/>
            <a:ext cx="355600" cy="3698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42" name="Rectangle 74"/>
          <p:cNvSpPr>
            <a:spLocks noChangeArrowheads="1"/>
          </p:cNvSpPr>
          <p:nvPr/>
        </p:nvSpPr>
        <p:spPr bwMode="auto">
          <a:xfrm>
            <a:off x="592138" y="3319463"/>
            <a:ext cx="1208087" cy="369887"/>
          </a:xfrm>
          <a:prstGeom prst="rect">
            <a:avLst/>
          </a:prstGeom>
          <a:gradFill rotWithShape="1">
            <a:gsLst>
              <a:gs pos="0">
                <a:schemeClr val="accent1">
                  <a:alpha val="67000"/>
                </a:schemeClr>
              </a:gs>
              <a:gs pos="50000">
                <a:schemeClr val="accent1">
                  <a:gamma/>
                  <a:shade val="46275"/>
                  <a:invGamma/>
                  <a:alpha val="42000"/>
                </a:schemeClr>
              </a:gs>
              <a:gs pos="100000">
                <a:schemeClr val="accent1">
                  <a:alpha val="67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14443" name="Group 75"/>
          <p:cNvGrpSpPr>
            <a:grpSpLocks/>
          </p:cNvGrpSpPr>
          <p:nvPr/>
        </p:nvGrpSpPr>
        <p:grpSpPr bwMode="auto">
          <a:xfrm>
            <a:off x="700088" y="3684588"/>
            <a:ext cx="6710362" cy="195262"/>
            <a:chOff x="598" y="786"/>
            <a:chExt cx="4227" cy="123"/>
          </a:xfrm>
        </p:grpSpPr>
        <p:sp>
          <p:nvSpPr>
            <p:cNvPr id="314444" name="Line 76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4445" name="Group 77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314446" name="Line 78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47" name="Line 79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48" name="Line 80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49" name="Line 81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0" name="Line 82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1" name="Line 83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2" name="Line 84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3" name="Line 85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4" name="Line 86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4455" name="Group 87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314456" name="Line 88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7" name="Line 89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8" name="Line 90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9" name="Line 91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60" name="Line 92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61" name="Line 93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62" name="Line 94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63" name="Line 95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64" name="Line 96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4465" name="Rectangle 97"/>
          <p:cNvSpPr>
            <a:spLocks noChangeArrowheads="1"/>
          </p:cNvSpPr>
          <p:nvPr/>
        </p:nvSpPr>
        <p:spPr bwMode="auto">
          <a:xfrm>
            <a:off x="2881313" y="3303588"/>
            <a:ext cx="355600" cy="369887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66" name="Rectangle 98"/>
          <p:cNvSpPr>
            <a:spLocks noChangeArrowheads="1"/>
          </p:cNvSpPr>
          <p:nvPr/>
        </p:nvSpPr>
        <p:spPr bwMode="auto">
          <a:xfrm>
            <a:off x="3249613" y="2944813"/>
            <a:ext cx="355600" cy="728662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67" name="Rectangle 99"/>
          <p:cNvSpPr>
            <a:spLocks noChangeArrowheads="1"/>
          </p:cNvSpPr>
          <p:nvPr/>
        </p:nvSpPr>
        <p:spPr bwMode="auto">
          <a:xfrm>
            <a:off x="3603625" y="2546350"/>
            <a:ext cx="387350" cy="1127125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68" name="Rectangle 100"/>
          <p:cNvSpPr>
            <a:spLocks noChangeArrowheads="1"/>
          </p:cNvSpPr>
          <p:nvPr/>
        </p:nvSpPr>
        <p:spPr bwMode="auto">
          <a:xfrm>
            <a:off x="2865438" y="6294438"/>
            <a:ext cx="355600" cy="369887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69" name="Rectangle 101"/>
          <p:cNvSpPr>
            <a:spLocks noChangeArrowheads="1"/>
          </p:cNvSpPr>
          <p:nvPr/>
        </p:nvSpPr>
        <p:spPr bwMode="auto">
          <a:xfrm>
            <a:off x="3224213" y="5603875"/>
            <a:ext cx="355600" cy="1063625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70" name="Rectangle 102"/>
          <p:cNvSpPr>
            <a:spLocks noChangeArrowheads="1"/>
          </p:cNvSpPr>
          <p:nvPr/>
        </p:nvSpPr>
        <p:spPr bwMode="auto">
          <a:xfrm>
            <a:off x="3581400" y="4781550"/>
            <a:ext cx="355600" cy="1889125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71" name="Rectangle 103"/>
          <p:cNvSpPr>
            <a:spLocks noChangeArrowheads="1"/>
          </p:cNvSpPr>
          <p:nvPr/>
        </p:nvSpPr>
        <p:spPr bwMode="auto">
          <a:xfrm>
            <a:off x="3943350" y="4354513"/>
            <a:ext cx="355600" cy="2309812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72" name="Rectangle 104"/>
          <p:cNvSpPr>
            <a:spLocks noChangeArrowheads="1"/>
          </p:cNvSpPr>
          <p:nvPr/>
        </p:nvSpPr>
        <p:spPr bwMode="auto">
          <a:xfrm>
            <a:off x="5057775" y="1139825"/>
            <a:ext cx="2876550" cy="5716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314473" name="Text Box 105"/>
          <p:cNvSpPr txBox="1">
            <a:spLocks noChangeArrowheads="1"/>
          </p:cNvSpPr>
          <p:nvPr/>
        </p:nvSpPr>
        <p:spPr bwMode="auto">
          <a:xfrm>
            <a:off x="6948488" y="833438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474" name="Text Box 106"/>
          <p:cNvSpPr txBox="1">
            <a:spLocks noChangeArrowheads="1"/>
          </p:cNvSpPr>
          <p:nvPr/>
        </p:nvSpPr>
        <p:spPr bwMode="auto">
          <a:xfrm>
            <a:off x="6937375" y="1585913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475" name="Text Box 107"/>
          <p:cNvSpPr txBox="1">
            <a:spLocks noChangeArrowheads="1"/>
          </p:cNvSpPr>
          <p:nvPr/>
        </p:nvSpPr>
        <p:spPr bwMode="auto">
          <a:xfrm>
            <a:off x="7424738" y="15859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476" name="Text Box 108"/>
          <p:cNvSpPr txBox="1">
            <a:spLocks noChangeArrowheads="1"/>
          </p:cNvSpPr>
          <p:nvPr/>
        </p:nvSpPr>
        <p:spPr bwMode="auto">
          <a:xfrm>
            <a:off x="6946900" y="2951163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477" name="Text Box 109"/>
          <p:cNvSpPr txBox="1">
            <a:spLocks noChangeArrowheads="1"/>
          </p:cNvSpPr>
          <p:nvPr/>
        </p:nvSpPr>
        <p:spPr bwMode="auto">
          <a:xfrm>
            <a:off x="7446963" y="29575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4478" name="Text Box 110"/>
          <p:cNvSpPr txBox="1">
            <a:spLocks noChangeArrowheads="1"/>
          </p:cNvSpPr>
          <p:nvPr/>
        </p:nvSpPr>
        <p:spPr bwMode="auto">
          <a:xfrm>
            <a:off x="7889875" y="2955925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4479" name="Text Box 111"/>
          <p:cNvSpPr txBox="1">
            <a:spLocks noChangeArrowheads="1"/>
          </p:cNvSpPr>
          <p:nvPr/>
        </p:nvSpPr>
        <p:spPr bwMode="auto">
          <a:xfrm>
            <a:off x="6035675" y="4949825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480" name="Text Box 112"/>
          <p:cNvSpPr txBox="1">
            <a:spLocks noChangeArrowheads="1"/>
          </p:cNvSpPr>
          <p:nvPr/>
        </p:nvSpPr>
        <p:spPr bwMode="auto">
          <a:xfrm>
            <a:off x="6527800" y="4949825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4481" name="Text Box 113"/>
          <p:cNvSpPr txBox="1">
            <a:spLocks noChangeArrowheads="1"/>
          </p:cNvSpPr>
          <p:nvPr/>
        </p:nvSpPr>
        <p:spPr bwMode="auto">
          <a:xfrm>
            <a:off x="6992938" y="4949825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4482" name="Text Box 114"/>
          <p:cNvSpPr txBox="1">
            <a:spLocks noChangeArrowheads="1"/>
          </p:cNvSpPr>
          <p:nvPr/>
        </p:nvSpPr>
        <p:spPr bwMode="auto">
          <a:xfrm>
            <a:off x="7469188" y="4941888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4498" name="Text Box 130"/>
          <p:cNvSpPr txBox="1">
            <a:spLocks noChangeArrowheads="1"/>
          </p:cNvSpPr>
          <p:nvPr/>
        </p:nvSpPr>
        <p:spPr bwMode="auto">
          <a:xfrm>
            <a:off x="6502400" y="1581150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499" name="Text Box 131"/>
          <p:cNvSpPr txBox="1">
            <a:spLocks noChangeArrowheads="1"/>
          </p:cNvSpPr>
          <p:nvPr/>
        </p:nvSpPr>
        <p:spPr bwMode="auto">
          <a:xfrm>
            <a:off x="6037263" y="158115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00" name="Text Box 132"/>
          <p:cNvSpPr txBox="1">
            <a:spLocks noChangeArrowheads="1"/>
          </p:cNvSpPr>
          <p:nvPr/>
        </p:nvSpPr>
        <p:spPr bwMode="auto">
          <a:xfrm>
            <a:off x="5561013" y="157480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01" name="Text Box 133"/>
          <p:cNvSpPr txBox="1">
            <a:spLocks noChangeArrowheads="1"/>
          </p:cNvSpPr>
          <p:nvPr/>
        </p:nvSpPr>
        <p:spPr bwMode="auto">
          <a:xfrm>
            <a:off x="7869238" y="1576388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502" name="Text Box 134"/>
          <p:cNvSpPr txBox="1">
            <a:spLocks noChangeArrowheads="1"/>
          </p:cNvSpPr>
          <p:nvPr/>
        </p:nvSpPr>
        <p:spPr bwMode="auto">
          <a:xfrm>
            <a:off x="8355013" y="1576388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grpSp>
        <p:nvGrpSpPr>
          <p:cNvPr id="314503" name="Group 135"/>
          <p:cNvGrpSpPr>
            <a:grpSpLocks/>
          </p:cNvGrpSpPr>
          <p:nvPr/>
        </p:nvGrpSpPr>
        <p:grpSpPr bwMode="auto">
          <a:xfrm>
            <a:off x="5561013" y="827088"/>
            <a:ext cx="3192462" cy="320675"/>
            <a:chOff x="3503" y="1045"/>
            <a:chExt cx="2011" cy="202"/>
          </a:xfrm>
        </p:grpSpPr>
        <p:sp>
          <p:nvSpPr>
            <p:cNvPr id="314504" name="Text Box 136"/>
            <p:cNvSpPr txBox="1">
              <a:spLocks noChangeArrowheads="1"/>
            </p:cNvSpPr>
            <p:nvPr/>
          </p:nvSpPr>
          <p:spPr bwMode="auto">
            <a:xfrm>
              <a:off x="4096" y="1055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14505" name="Text Box 137"/>
            <p:cNvSpPr txBox="1">
              <a:spLocks noChangeArrowheads="1"/>
            </p:cNvSpPr>
            <p:nvPr/>
          </p:nvSpPr>
          <p:spPr bwMode="auto">
            <a:xfrm>
              <a:off x="3803" y="1055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14506" name="Text Box 138"/>
            <p:cNvSpPr txBox="1">
              <a:spLocks noChangeArrowheads="1"/>
            </p:cNvSpPr>
            <p:nvPr/>
          </p:nvSpPr>
          <p:spPr bwMode="auto">
            <a:xfrm>
              <a:off x="3503" y="1051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14507" name="Text Box 139"/>
            <p:cNvSpPr txBox="1">
              <a:spLocks noChangeArrowheads="1"/>
            </p:cNvSpPr>
            <p:nvPr/>
          </p:nvSpPr>
          <p:spPr bwMode="auto">
            <a:xfrm>
              <a:off x="4957" y="1052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14508" name="Text Box 140"/>
            <p:cNvSpPr txBox="1">
              <a:spLocks noChangeArrowheads="1"/>
            </p:cNvSpPr>
            <p:nvPr/>
          </p:nvSpPr>
          <p:spPr bwMode="auto">
            <a:xfrm>
              <a:off x="5263" y="1052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14509" name="Text Box 141"/>
            <p:cNvSpPr txBox="1">
              <a:spLocks noChangeArrowheads="1"/>
            </p:cNvSpPr>
            <p:nvPr/>
          </p:nvSpPr>
          <p:spPr bwMode="auto">
            <a:xfrm>
              <a:off x="4667" y="1045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</p:grpSp>
      <p:sp>
        <p:nvSpPr>
          <p:cNvPr id="314510" name="Text Box 142"/>
          <p:cNvSpPr txBox="1">
            <a:spLocks noChangeArrowheads="1"/>
          </p:cNvSpPr>
          <p:nvPr/>
        </p:nvSpPr>
        <p:spPr bwMode="auto">
          <a:xfrm>
            <a:off x="6527800" y="2944813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1" name="Text Box 143"/>
          <p:cNvSpPr txBox="1">
            <a:spLocks noChangeArrowheads="1"/>
          </p:cNvSpPr>
          <p:nvPr/>
        </p:nvSpPr>
        <p:spPr bwMode="auto">
          <a:xfrm>
            <a:off x="6062663" y="29448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2" name="Text Box 144"/>
          <p:cNvSpPr txBox="1">
            <a:spLocks noChangeArrowheads="1"/>
          </p:cNvSpPr>
          <p:nvPr/>
        </p:nvSpPr>
        <p:spPr bwMode="auto">
          <a:xfrm>
            <a:off x="5586413" y="293846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3" name="Text Box 145"/>
          <p:cNvSpPr txBox="1">
            <a:spLocks noChangeArrowheads="1"/>
          </p:cNvSpPr>
          <p:nvPr/>
        </p:nvSpPr>
        <p:spPr bwMode="auto">
          <a:xfrm>
            <a:off x="8370888" y="295910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4514" name="Text Box 146"/>
          <p:cNvSpPr txBox="1">
            <a:spLocks noChangeArrowheads="1"/>
          </p:cNvSpPr>
          <p:nvPr/>
        </p:nvSpPr>
        <p:spPr bwMode="auto">
          <a:xfrm>
            <a:off x="8745538" y="295275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515" name="Text Box 147"/>
          <p:cNvSpPr txBox="1">
            <a:spLocks noChangeArrowheads="1"/>
          </p:cNvSpPr>
          <p:nvPr/>
        </p:nvSpPr>
        <p:spPr bwMode="auto">
          <a:xfrm>
            <a:off x="5610225" y="4959350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6" name="Text Box 148"/>
          <p:cNvSpPr txBox="1">
            <a:spLocks noChangeArrowheads="1"/>
          </p:cNvSpPr>
          <p:nvPr/>
        </p:nvSpPr>
        <p:spPr bwMode="auto">
          <a:xfrm>
            <a:off x="5168900" y="4959350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7" name="Text Box 149"/>
          <p:cNvSpPr txBox="1">
            <a:spLocks noChangeArrowheads="1"/>
          </p:cNvSpPr>
          <p:nvPr/>
        </p:nvSpPr>
        <p:spPr bwMode="auto">
          <a:xfrm>
            <a:off x="4706938" y="49768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8" name="Text Box 150"/>
          <p:cNvSpPr txBox="1">
            <a:spLocks noChangeArrowheads="1"/>
          </p:cNvSpPr>
          <p:nvPr/>
        </p:nvSpPr>
        <p:spPr bwMode="auto">
          <a:xfrm>
            <a:off x="7827963" y="49387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4519" name="Text Box 151"/>
          <p:cNvSpPr txBox="1">
            <a:spLocks noChangeArrowheads="1"/>
          </p:cNvSpPr>
          <p:nvPr/>
        </p:nvSpPr>
        <p:spPr bwMode="auto">
          <a:xfrm>
            <a:off x="8745538" y="158115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20" name="Text Box 152"/>
          <p:cNvSpPr txBox="1">
            <a:spLocks noChangeArrowheads="1"/>
          </p:cNvSpPr>
          <p:nvPr/>
        </p:nvSpPr>
        <p:spPr bwMode="auto">
          <a:xfrm>
            <a:off x="8745538" y="83820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21" name="Rectangle 153"/>
          <p:cNvSpPr>
            <a:spLocks noChangeArrowheads="1"/>
          </p:cNvSpPr>
          <p:nvPr/>
        </p:nvSpPr>
        <p:spPr bwMode="auto">
          <a:xfrm>
            <a:off x="3552825" y="1654175"/>
            <a:ext cx="355600" cy="3698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2" name="Rectangle 154"/>
          <p:cNvSpPr>
            <a:spLocks noChangeArrowheads="1"/>
          </p:cNvSpPr>
          <p:nvPr/>
        </p:nvSpPr>
        <p:spPr bwMode="auto">
          <a:xfrm>
            <a:off x="3981450" y="2962275"/>
            <a:ext cx="355600" cy="728663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3" name="Rectangle 155"/>
          <p:cNvSpPr>
            <a:spLocks noChangeArrowheads="1"/>
          </p:cNvSpPr>
          <p:nvPr/>
        </p:nvSpPr>
        <p:spPr bwMode="auto">
          <a:xfrm>
            <a:off x="4310063" y="3303588"/>
            <a:ext cx="355600" cy="369887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4" name="Rectangle 156"/>
          <p:cNvSpPr>
            <a:spLocks noChangeArrowheads="1"/>
          </p:cNvSpPr>
          <p:nvPr/>
        </p:nvSpPr>
        <p:spPr bwMode="auto">
          <a:xfrm>
            <a:off x="4313238" y="4764088"/>
            <a:ext cx="355600" cy="1889125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5" name="Rectangle 157"/>
          <p:cNvSpPr>
            <a:spLocks noChangeArrowheads="1"/>
          </p:cNvSpPr>
          <p:nvPr/>
        </p:nvSpPr>
        <p:spPr bwMode="auto">
          <a:xfrm>
            <a:off x="4652963" y="5586413"/>
            <a:ext cx="355600" cy="1063625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6" name="Rectangle 158"/>
          <p:cNvSpPr>
            <a:spLocks noChangeArrowheads="1"/>
          </p:cNvSpPr>
          <p:nvPr/>
        </p:nvSpPr>
        <p:spPr bwMode="auto">
          <a:xfrm>
            <a:off x="5010150" y="6276975"/>
            <a:ext cx="355600" cy="3698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7" name="Text Box 159"/>
          <p:cNvSpPr txBox="1">
            <a:spLocks noChangeArrowheads="1"/>
          </p:cNvSpPr>
          <p:nvPr/>
        </p:nvSpPr>
        <p:spPr bwMode="auto">
          <a:xfrm>
            <a:off x="8218488" y="49260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4528" name="Text Box 160"/>
          <p:cNvSpPr txBox="1">
            <a:spLocks noChangeArrowheads="1"/>
          </p:cNvSpPr>
          <p:nvPr/>
        </p:nvSpPr>
        <p:spPr bwMode="auto">
          <a:xfrm>
            <a:off x="8599488" y="49260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14531" name="Picture 16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48" name="Rectangle 153"/>
          <p:cNvSpPr>
            <a:spLocks noChangeArrowheads="1"/>
          </p:cNvSpPr>
          <p:nvPr/>
        </p:nvSpPr>
        <p:spPr bwMode="auto">
          <a:xfrm>
            <a:off x="45720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Convolution</a:t>
            </a:r>
            <a:endParaRPr lang="de-DE" sz="44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4027 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7 2.22222E-6 L 0.07708 2.22222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708 2.22222E-6 L 0.11666 2.22222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4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666 2.22222E-6 L 0.15764 2.22222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2.22222E-6 L 0.19514 2.22222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14 2.22222E-6 L 0.2368 2.22222E-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63" presetClass="path" presetSubtype="0" accel="50000" decel="5000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368 2.22222E-6 L 0.27639 2.22222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63" presetClass="path" presetSubtype="0" accel="50000" decel="5000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7639 2.22222E-6 L 0.31319 2.22222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63" presetClass="path" presetSubtype="0" accel="50000" decel="50000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319 2.22222E-6 L 0.35416 2.22222E-6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4027 2.22222E-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63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027 2.22222E-6 L 0.07708 2.22222E-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708 2.22222E-6 L 0.11666 2.22222E-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2.22222E-6 L 0.15764 2.22222E-6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2.22222E-6 L 0.19514 2.22222E-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14 2.22222E-6 L 0.2368 2.22222E-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8 2.22222E-6 L 0.27639 2.22222E-6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3" presetClass="path" presetSubtype="0" accel="50000" decel="5000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7639 2.22222E-6 L 0.31319 2.22222E-6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319 2.22222E-6 L 0.35416 2.22222E-6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4027 2.22222E-6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63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027 2.22222E-6 L 0.07708 2.22222E-6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63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708 2.22222E-6 L 0.11666 2.22222E-6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2.22222E-6 L 0.15764 2.22222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2.22222E-6 L 0.19514 2.22222E-6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14 2.22222E-6 L 0.2368 2.22222E-6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8 2.22222E-6 L 0.27639 2.22222E-6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39 2.22222E-6 L 0.31319 2.22222E-6 " pathEditMode="relative" rAng="0" ptsTypes="AA">
                                      <p:cBhvr>
                                        <p:cTn id="219" dur="5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63" presetClass="path" presetSubtype="0" accel="50000" decel="50000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319 2.22222E-6 L 0.35416 2.22222E-6 " pathEditMode="relative" rAng="0" ptsTypes="AA">
                                      <p:cBhvr>
                                        <p:cTn id="225" dur="5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93" grpId="0" animBg="1"/>
      <p:bldP spid="314393" grpId="1" animBg="1"/>
      <p:bldP spid="314393" grpId="2" animBg="1"/>
      <p:bldP spid="314393" grpId="3" animBg="1"/>
      <p:bldP spid="314393" grpId="4" animBg="1"/>
      <p:bldP spid="314393" grpId="5" animBg="1"/>
      <p:bldP spid="314393" grpId="6" animBg="1"/>
      <p:bldP spid="314393" grpId="7" animBg="1"/>
      <p:bldP spid="314393" grpId="8" animBg="1"/>
      <p:bldP spid="314393" grpId="9" animBg="1"/>
      <p:bldP spid="314416" grpId="0" animBg="1"/>
      <p:bldP spid="314417" grpId="0" animBg="1"/>
      <p:bldP spid="314417" grpId="1" animBg="1"/>
      <p:bldP spid="314417" grpId="2" animBg="1"/>
      <p:bldP spid="314417" grpId="3" animBg="1"/>
      <p:bldP spid="314417" grpId="4" animBg="1"/>
      <p:bldP spid="314417" grpId="5" animBg="1"/>
      <p:bldP spid="314417" grpId="6" animBg="1"/>
      <p:bldP spid="314417" grpId="7" animBg="1"/>
      <p:bldP spid="314417" grpId="8" animBg="1"/>
      <p:bldP spid="314417" grpId="9" animBg="1"/>
      <p:bldP spid="314440" grpId="0" animBg="1"/>
      <p:bldP spid="314441" grpId="0" animBg="1"/>
      <p:bldP spid="314442" grpId="0" animBg="1"/>
      <p:bldP spid="314442" grpId="1" animBg="1"/>
      <p:bldP spid="314442" grpId="2" animBg="1"/>
      <p:bldP spid="314442" grpId="3" animBg="1"/>
      <p:bldP spid="314442" grpId="4" animBg="1"/>
      <p:bldP spid="314442" grpId="5" animBg="1"/>
      <p:bldP spid="314442" grpId="6" animBg="1"/>
      <p:bldP spid="314442" grpId="7" animBg="1"/>
      <p:bldP spid="314442" grpId="8" animBg="1"/>
      <p:bldP spid="314442" grpId="9" animBg="1"/>
      <p:bldP spid="314465" grpId="0" animBg="1"/>
      <p:bldP spid="314466" grpId="0" animBg="1"/>
      <p:bldP spid="314467" grpId="0" animBg="1"/>
      <p:bldP spid="314468" grpId="0" animBg="1"/>
      <p:bldP spid="314469" grpId="0" animBg="1"/>
      <p:bldP spid="314470" grpId="0" animBg="1"/>
      <p:bldP spid="314471" grpId="0" animBg="1"/>
      <p:bldP spid="314473" grpId="0"/>
      <p:bldP spid="314474" grpId="0"/>
      <p:bldP spid="314475" grpId="0"/>
      <p:bldP spid="314476" grpId="0"/>
      <p:bldP spid="314477" grpId="0"/>
      <p:bldP spid="314479" grpId="0"/>
      <p:bldP spid="314480" grpId="0"/>
      <p:bldP spid="314481" grpId="0"/>
      <p:bldP spid="314482" grpId="0"/>
      <p:bldP spid="314498" grpId="0"/>
      <p:bldP spid="314499" grpId="0"/>
      <p:bldP spid="314500" grpId="0"/>
      <p:bldP spid="314501" grpId="0"/>
      <p:bldP spid="314502" grpId="0"/>
      <p:bldP spid="314510" grpId="0"/>
      <p:bldP spid="314511" grpId="0"/>
      <p:bldP spid="314512" grpId="0"/>
      <p:bldP spid="314513" grpId="0"/>
      <p:bldP spid="314514" grpId="0"/>
      <p:bldP spid="314515" grpId="0"/>
      <p:bldP spid="314516" grpId="0"/>
      <p:bldP spid="314517" grpId="0"/>
      <p:bldP spid="314518" grpId="0"/>
      <p:bldP spid="314519" grpId="0"/>
      <p:bldP spid="314520" grpId="0"/>
      <p:bldP spid="314521" grpId="0" animBg="1"/>
      <p:bldP spid="314522" grpId="0" animBg="1"/>
      <p:bldP spid="314523" grpId="0" animBg="1"/>
      <p:bldP spid="314524" grpId="0" animBg="1"/>
      <p:bldP spid="314525" grpId="0" animBg="1"/>
      <p:bldP spid="314526" grpId="0" animBg="1"/>
      <p:bldP spid="314527" grpId="0"/>
      <p:bldP spid="314528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5003</Words>
  <Application>Microsoft PowerPoint</Application>
  <PresentationFormat>Bildschirmpräsentation (4:3)</PresentationFormat>
  <Paragraphs>1302</Paragraphs>
  <Slides>89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89</vt:i4>
      </vt:variant>
    </vt:vector>
  </HeadingPairs>
  <TitlesOfParts>
    <vt:vector size="98" baseType="lpstr">
      <vt:lpstr>Arial</vt:lpstr>
      <vt:lpstr>Times New Roman</vt:lpstr>
      <vt:lpstr>Symbol</vt:lpstr>
      <vt:lpstr>MT Extra</vt:lpstr>
      <vt:lpstr>Wingdings 3</vt:lpstr>
      <vt:lpstr>Euclid Symbol</vt:lpstr>
      <vt:lpstr>Helvetica</vt:lpstr>
      <vt:lpstr>Standarddesign</vt:lpstr>
      <vt:lpstr>CS ChemDraw Drawing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Beispiel</vt:lpstr>
      <vt:lpstr>Folie 14</vt:lpstr>
      <vt:lpstr>Weitreichende Kopplung, Dihydrobenzol</vt:lpstr>
      <vt:lpstr>Spinsysteme höherer Ordnung (ABC)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Äquivalente Protonen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AA´BB´- System</vt:lpstr>
      <vt:lpstr>Folie 45</vt:lpstr>
      <vt:lpstr>Folie 46</vt:lpstr>
      <vt:lpstr>AA´BB´- System (Satelliten)</vt:lpstr>
      <vt:lpstr>Folie 48</vt:lpstr>
      <vt:lpstr>AA´BB´- System (Simulation)</vt:lpstr>
      <vt:lpstr>Folie 50</vt:lpstr>
      <vt:lpstr>Folie 51</vt:lpstr>
      <vt:lpstr>Folie 52</vt:lpstr>
      <vt:lpstr>Folie 53</vt:lpstr>
      <vt:lpstr>Folie 54</vt:lpstr>
      <vt:lpstr>19F- 1H -Kopplungen</vt:lpstr>
      <vt:lpstr>Folie 56</vt:lpstr>
      <vt:lpstr>Weitere AA´BB´- Systeme</vt:lpstr>
      <vt:lpstr>A2B2C- System (Glycerin)</vt:lpstr>
      <vt:lpstr>1,4- Butandiol A2A2´B2 B2´- System</vt:lpstr>
      <vt:lpstr>A2A2´B2B2´- System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  <vt:lpstr>A2B2C- System (Glycerin)</vt:lpstr>
      <vt:lpstr>Folie 79</vt:lpstr>
      <vt:lpstr>Folie 80</vt:lpstr>
      <vt:lpstr>A2B2C- System (Glycerin)</vt:lpstr>
      <vt:lpstr>Folie 82</vt:lpstr>
      <vt:lpstr>Folie 83</vt:lpstr>
      <vt:lpstr>Folie 84</vt:lpstr>
      <vt:lpstr>Folie 85</vt:lpstr>
      <vt:lpstr>Folie 86</vt:lpstr>
      <vt:lpstr>Folie 87</vt:lpstr>
      <vt:lpstr>Folie 88</vt:lpstr>
      <vt:lpstr>Folie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schaefer</dc:creator>
  <cp:lastModifiedBy>schaefer</cp:lastModifiedBy>
  <cp:revision>523</cp:revision>
  <dcterms:created xsi:type="dcterms:W3CDTF">2017-11-07T06:06:40Z</dcterms:created>
  <dcterms:modified xsi:type="dcterms:W3CDTF">2017-11-07T11:54:38Z</dcterms:modified>
</cp:coreProperties>
</file>