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41"/>
  </p:notesMasterIdLst>
  <p:sldIdLst>
    <p:sldId id="642" r:id="rId2"/>
    <p:sldId id="643" r:id="rId3"/>
    <p:sldId id="644" r:id="rId4"/>
    <p:sldId id="647" r:id="rId5"/>
    <p:sldId id="648" r:id="rId6"/>
    <p:sldId id="649" r:id="rId7"/>
    <p:sldId id="427" r:id="rId8"/>
    <p:sldId id="633" r:id="rId9"/>
    <p:sldId id="445" r:id="rId10"/>
    <p:sldId id="651" r:id="rId11"/>
    <p:sldId id="652" r:id="rId12"/>
    <p:sldId id="653" r:id="rId13"/>
    <p:sldId id="654" r:id="rId14"/>
    <p:sldId id="655" r:id="rId15"/>
    <p:sldId id="656" r:id="rId16"/>
    <p:sldId id="619" r:id="rId17"/>
    <p:sldId id="645" r:id="rId18"/>
    <p:sldId id="646" r:id="rId19"/>
    <p:sldId id="384" r:id="rId20"/>
    <p:sldId id="386" r:id="rId21"/>
    <p:sldId id="610" r:id="rId22"/>
    <p:sldId id="380" r:id="rId23"/>
    <p:sldId id="381" r:id="rId24"/>
    <p:sldId id="615" r:id="rId25"/>
    <p:sldId id="632" r:id="rId26"/>
    <p:sldId id="476" r:id="rId27"/>
    <p:sldId id="484" r:id="rId28"/>
    <p:sldId id="383" r:id="rId29"/>
    <p:sldId id="657" r:id="rId30"/>
    <p:sldId id="658" r:id="rId31"/>
    <p:sldId id="587" r:id="rId32"/>
    <p:sldId id="401" r:id="rId33"/>
    <p:sldId id="611" r:id="rId34"/>
    <p:sldId id="482" r:id="rId35"/>
    <p:sldId id="410" r:id="rId36"/>
    <p:sldId id="403" r:id="rId37"/>
    <p:sldId id="404" r:id="rId38"/>
    <p:sldId id="471" r:id="rId39"/>
    <p:sldId id="477" r:id="rId40"/>
  </p:sldIdLst>
  <p:sldSz cx="9144000" cy="6858000" type="screen4x3"/>
  <p:notesSz cx="6858000" cy="9144000"/>
  <p:embeddedFontLst>
    <p:embeddedFont>
      <p:font typeface="MT Extra" pitchFamily="18" charset="2"/>
      <p:regular r:id="rId42"/>
    </p:embeddedFont>
    <p:embeddedFont>
      <p:font typeface="Monotype Corsiva" pitchFamily="66" charset="0"/>
      <p:italic r:id="rId43"/>
    </p:embeddedFont>
    <p:embeddedFont>
      <p:font typeface="Script MT Bold" pitchFamily="66" charset="0"/>
      <p:bold r:id="rId44"/>
    </p:embeddedFont>
    <p:embeddedFont>
      <p:font typeface="Wingdings 3" pitchFamily="18" charset="2"/>
      <p:regular r:id="rId45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99"/>
    <a:srgbClr val="505C82"/>
    <a:srgbClr val="36369C"/>
    <a:srgbClr val="202084"/>
    <a:srgbClr val="1004A8"/>
    <a:srgbClr val="990099"/>
    <a:srgbClr val="1E1E7C"/>
    <a:srgbClr val="00FFCC"/>
    <a:srgbClr val="FF99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1585" autoAdjust="0"/>
    <p:restoredTop sz="94603" autoAdjust="0"/>
  </p:normalViewPr>
  <p:slideViewPr>
    <p:cSldViewPr snapToGrid="0">
      <p:cViewPr varScale="1">
        <p:scale>
          <a:sx n="73" d="100"/>
          <a:sy n="73" d="100"/>
        </p:scale>
        <p:origin x="-590" y="-72"/>
      </p:cViewPr>
      <p:guideLst>
        <p:guide orient="horz" pos="255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0C52208-6E74-4653-899F-D123817700F4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52208-6E74-4653-899F-D123817700F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52208-6E74-4653-899F-D123817700F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7CB4D-3198-4837-81C6-E691A31A72B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38482-7B84-4222-A2BB-4D28B1B2D69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2931-A07C-44A5-84F2-39722DF355F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89179-7212-45A8-A08D-CF37BD4E988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98851-830F-4E94-ADAA-A8E945098AE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0DCD-4E7C-433E-A8E6-6FEBE658B9E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74482-AEC4-48F8-9FAE-FDED350B743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66D77-8F27-4014-8BED-5BCFCB0BACC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6D66E-A2FB-4BB4-8BAB-B3ED43A1FDB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AAC3D-7C8B-4278-BBEE-6DBE6753D4E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50925-C61B-41EA-A54B-3165DFF4062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F041B2-3A0E-4A61-9DC5-12D911A5138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0.jpeg"/><Relationship Id="rId4" Type="http://schemas.openxmlformats.org/officeDocument/2006/relationships/image" Target="../media/image18.jpe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3200400" y="4684713"/>
            <a:ext cx="1633538" cy="1636712"/>
            <a:chOff x="238" y="3021"/>
            <a:chExt cx="1029" cy="1031"/>
          </a:xfrm>
        </p:grpSpPr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238" y="3021"/>
              <a:ext cx="1029" cy="1031"/>
              <a:chOff x="264" y="606"/>
              <a:chExt cx="1333" cy="1547"/>
            </a:xfrm>
          </p:grpSpPr>
          <p:grpSp>
            <p:nvGrpSpPr>
              <p:cNvPr id="4" name="Group 99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620" name="Oval 100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1" name="Oval 101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2" name="Oval 102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3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619" name="Line 104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615" name="Line 105"/>
            <p:cNvSpPr>
              <a:spLocks noChangeShapeType="1"/>
            </p:cNvSpPr>
            <p:nvPr/>
          </p:nvSpPr>
          <p:spPr bwMode="auto">
            <a:xfrm flipH="1">
              <a:off x="758" y="3562"/>
              <a:ext cx="14" cy="3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16" name="Line 106"/>
            <p:cNvSpPr>
              <a:spLocks noChangeShapeType="1"/>
            </p:cNvSpPr>
            <p:nvPr/>
          </p:nvSpPr>
          <p:spPr bwMode="auto">
            <a:xfrm>
              <a:off x="776" y="3559"/>
              <a:ext cx="99" cy="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17" name="Line 107"/>
            <p:cNvSpPr>
              <a:spLocks noChangeShapeType="1"/>
            </p:cNvSpPr>
            <p:nvPr/>
          </p:nvSpPr>
          <p:spPr bwMode="auto">
            <a:xfrm>
              <a:off x="776" y="3561"/>
              <a:ext cx="66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532" name="Rectangle 5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COSY  , Two RF- pulses </a:t>
            </a:r>
            <a:r>
              <a:rPr lang="en-US" sz="2400" dirty="0" smtClean="0">
                <a:solidFill>
                  <a:srgbClr val="66FFFF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66FFFF"/>
              </a:solidFill>
              <a:latin typeface="Arial" charset="0"/>
            </a:endParaRPr>
          </a:p>
        </p:txBody>
      </p:sp>
      <p:pic>
        <p:nvPicPr>
          <p:cNvPr id="22533" name="Picture 5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365125" y="547688"/>
            <a:ext cx="3254376" cy="1084263"/>
            <a:chOff x="230" y="345"/>
            <a:chExt cx="2050" cy="683"/>
          </a:xfrm>
        </p:grpSpPr>
        <p:sp>
          <p:nvSpPr>
            <p:cNvPr id="22607" name="Line 61"/>
            <p:cNvSpPr>
              <a:spLocks noChangeShapeType="1"/>
            </p:cNvSpPr>
            <p:nvPr/>
          </p:nvSpPr>
          <p:spPr bwMode="auto">
            <a:xfrm>
              <a:off x="287" y="811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08" name="Rectangle 62"/>
            <p:cNvSpPr>
              <a:spLocks noChangeArrowheads="1"/>
            </p:cNvSpPr>
            <p:nvPr/>
          </p:nvSpPr>
          <p:spPr bwMode="auto">
            <a:xfrm>
              <a:off x="305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9" name="Rectangle 63"/>
            <p:cNvSpPr>
              <a:spLocks noChangeArrowheads="1"/>
            </p:cNvSpPr>
            <p:nvPr/>
          </p:nvSpPr>
          <p:spPr bwMode="auto">
            <a:xfrm>
              <a:off x="1293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0" name="Text Box 64"/>
            <p:cNvSpPr txBox="1">
              <a:spLocks noChangeArrowheads="1"/>
            </p:cNvSpPr>
            <p:nvPr/>
          </p:nvSpPr>
          <p:spPr bwMode="auto">
            <a:xfrm>
              <a:off x="1218" y="345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90°</a:t>
              </a:r>
            </a:p>
          </p:txBody>
        </p:sp>
        <p:sp>
          <p:nvSpPr>
            <p:cNvPr id="22611" name="Text Box 65"/>
            <p:cNvSpPr txBox="1">
              <a:spLocks noChangeArrowheads="1"/>
            </p:cNvSpPr>
            <p:nvPr/>
          </p:nvSpPr>
          <p:spPr bwMode="auto">
            <a:xfrm>
              <a:off x="230" y="354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22612" name="Text Box 66"/>
            <p:cNvSpPr txBox="1">
              <a:spLocks noChangeArrowheads="1"/>
            </p:cNvSpPr>
            <p:nvPr/>
          </p:nvSpPr>
          <p:spPr bwMode="auto">
            <a:xfrm>
              <a:off x="1637" y="536"/>
              <a:ext cx="6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acquisition</a:t>
              </a:r>
              <a:endParaRPr lang="en-US" sz="1400" b="1" dirty="0"/>
            </a:p>
          </p:txBody>
        </p:sp>
        <p:sp>
          <p:nvSpPr>
            <p:cNvPr id="22613" name="Text Box 67"/>
            <p:cNvSpPr txBox="1">
              <a:spLocks noChangeArrowheads="1"/>
            </p:cNvSpPr>
            <p:nvPr/>
          </p:nvSpPr>
          <p:spPr bwMode="auto">
            <a:xfrm>
              <a:off x="411" y="528"/>
              <a:ext cx="9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t</a:t>
              </a:r>
              <a:r>
                <a:rPr lang="de-DE" sz="1400" b="1" baseline="-25000" dirty="0"/>
                <a:t>1</a:t>
              </a:r>
              <a:r>
                <a:rPr lang="de-DE" sz="1400" b="1" dirty="0"/>
                <a:t> </a:t>
              </a:r>
              <a:r>
                <a:rPr lang="de-DE" sz="1400" b="1" dirty="0" smtClean="0"/>
                <a:t>  </a:t>
              </a:r>
              <a:r>
                <a:rPr lang="de-DE" sz="1400" b="1" dirty="0" err="1" smtClean="0">
                  <a:latin typeface="Symbol" pitchFamily="18" charset="2"/>
                </a:rPr>
                <a:t>d</a:t>
              </a:r>
              <a:r>
                <a:rPr lang="de-DE" sz="1400" b="1" dirty="0" err="1" smtClean="0"/>
                <a:t>t</a:t>
              </a:r>
              <a:r>
                <a:rPr lang="de-DE" sz="1400" b="1" dirty="0" smtClean="0"/>
                <a:t> </a:t>
              </a:r>
              <a:r>
                <a:rPr lang="en-US" sz="1400" b="1" dirty="0" smtClean="0"/>
                <a:t>increments</a:t>
              </a:r>
              <a:endParaRPr lang="en-US" sz="1400" b="1" dirty="0"/>
            </a:p>
          </p:txBody>
        </p:sp>
        <p:sp>
          <p:nvSpPr>
            <p:cNvPr id="101" name="Text Box 67"/>
            <p:cNvSpPr txBox="1">
              <a:spLocks noChangeArrowheads="1"/>
            </p:cNvSpPr>
            <p:nvPr/>
          </p:nvSpPr>
          <p:spPr bwMode="auto">
            <a:xfrm>
              <a:off x="472" y="834"/>
              <a:ext cx="7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err="1" smtClean="0">
                  <a:latin typeface="Symbol" pitchFamily="18" charset="2"/>
                </a:rPr>
                <a:t>d</a:t>
              </a:r>
              <a:r>
                <a:rPr lang="de-DE" sz="1400" b="1" dirty="0" err="1" smtClean="0"/>
                <a:t>t</a:t>
              </a:r>
              <a:r>
                <a:rPr lang="de-DE" sz="1400" b="1" dirty="0" smtClean="0"/>
                <a:t>  </a:t>
              </a:r>
              <a:r>
                <a:rPr lang="en-US" sz="1400" b="1" dirty="0" smtClean="0"/>
                <a:t>dwell time</a:t>
              </a:r>
              <a:endParaRPr lang="en-US" sz="1400" b="1" dirty="0"/>
            </a:p>
          </p:txBody>
        </p:sp>
      </p:grpSp>
      <p:sp>
        <p:nvSpPr>
          <p:cNvPr id="22535" name="Text Box 68"/>
          <p:cNvSpPr txBox="1">
            <a:spLocks noChangeArrowheads="1"/>
          </p:cNvSpPr>
          <p:nvPr/>
        </p:nvSpPr>
        <p:spPr bwMode="auto">
          <a:xfrm>
            <a:off x="2324100" y="18938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90°</a:t>
            </a:r>
          </a:p>
        </p:txBody>
      </p: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377825" y="4795838"/>
            <a:ext cx="1633538" cy="1636712"/>
            <a:chOff x="238" y="3021"/>
            <a:chExt cx="1029" cy="1031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38" y="3021"/>
              <a:ext cx="1029" cy="1031"/>
              <a:chOff x="264" y="606"/>
              <a:chExt cx="1333" cy="1547"/>
            </a:xfrm>
          </p:grpSpPr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603" name="Oval 31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4" name="Oval 32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5" name="Oval 33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602" name="Line 35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98" name="Line 36"/>
            <p:cNvSpPr>
              <a:spLocks noChangeShapeType="1"/>
            </p:cNvSpPr>
            <p:nvPr/>
          </p:nvSpPr>
          <p:spPr bwMode="auto">
            <a:xfrm flipH="1">
              <a:off x="758" y="3562"/>
              <a:ext cx="14" cy="3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9" name="Line 37"/>
            <p:cNvSpPr>
              <a:spLocks noChangeShapeType="1"/>
            </p:cNvSpPr>
            <p:nvPr/>
          </p:nvSpPr>
          <p:spPr bwMode="auto">
            <a:xfrm>
              <a:off x="776" y="3559"/>
              <a:ext cx="99" cy="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00" name="Line 38"/>
            <p:cNvSpPr>
              <a:spLocks noChangeShapeType="1"/>
            </p:cNvSpPr>
            <p:nvPr/>
          </p:nvSpPr>
          <p:spPr bwMode="auto">
            <a:xfrm>
              <a:off x="776" y="3561"/>
              <a:ext cx="66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384175" y="2012950"/>
            <a:ext cx="1917700" cy="1636713"/>
            <a:chOff x="202" y="997"/>
            <a:chExt cx="1411" cy="1188"/>
          </a:xfrm>
        </p:grpSpPr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202" y="997"/>
              <a:ext cx="1202" cy="1188"/>
              <a:chOff x="264" y="606"/>
              <a:chExt cx="1333" cy="1547"/>
            </a:xfrm>
          </p:grpSpPr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593" name="Oval 19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4" name="Oval 20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5" name="Oval 21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92" name="Line 23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88" name="Line 24"/>
            <p:cNvSpPr>
              <a:spLocks noChangeShapeType="1"/>
            </p:cNvSpPr>
            <p:nvPr/>
          </p:nvSpPr>
          <p:spPr bwMode="auto">
            <a:xfrm flipV="1">
              <a:off x="821" y="1009"/>
              <a:ext cx="5" cy="5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89" name="Line 39"/>
            <p:cNvSpPr>
              <a:spLocks noChangeShapeType="1"/>
            </p:cNvSpPr>
            <p:nvPr/>
          </p:nvSpPr>
          <p:spPr bwMode="auto">
            <a:xfrm>
              <a:off x="356" y="1377"/>
              <a:ext cx="1166" cy="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0" name="Arc 40"/>
            <p:cNvSpPr>
              <a:spLocks/>
            </p:cNvSpPr>
            <p:nvPr/>
          </p:nvSpPr>
          <p:spPr bwMode="auto">
            <a:xfrm rot="9409742" flipV="1">
              <a:off x="1376" y="1944"/>
              <a:ext cx="237" cy="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3211513" y="1685925"/>
            <a:ext cx="1641475" cy="2266950"/>
            <a:chOff x="1955" y="1013"/>
            <a:chExt cx="1207" cy="1644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955" y="1191"/>
              <a:ext cx="1202" cy="1188"/>
              <a:chOff x="264" y="606"/>
              <a:chExt cx="1333" cy="1547"/>
            </a:xfrm>
          </p:grpSpPr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583" name="Oval 12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4" name="Oval 13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5" name="Oval 14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82" name="Line 16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78" name="Line 25"/>
            <p:cNvSpPr>
              <a:spLocks noChangeShapeType="1"/>
            </p:cNvSpPr>
            <p:nvPr/>
          </p:nvSpPr>
          <p:spPr bwMode="auto">
            <a:xfrm flipV="1">
              <a:off x="2583" y="1809"/>
              <a:ext cx="579" cy="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79" name="Line 43"/>
            <p:cNvSpPr>
              <a:spLocks noChangeShapeType="1"/>
            </p:cNvSpPr>
            <p:nvPr/>
          </p:nvSpPr>
          <p:spPr bwMode="auto">
            <a:xfrm flipH="1">
              <a:off x="2574" y="1013"/>
              <a:ext cx="10" cy="1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80" name="Arc 44"/>
            <p:cNvSpPr>
              <a:spLocks/>
            </p:cNvSpPr>
            <p:nvPr/>
          </p:nvSpPr>
          <p:spPr bwMode="auto">
            <a:xfrm rot="5591711" flipV="1">
              <a:off x="2462" y="2469"/>
              <a:ext cx="202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688" name="Line 56"/>
          <p:cNvSpPr>
            <a:spLocks noChangeShapeType="1"/>
          </p:cNvSpPr>
          <p:nvPr/>
        </p:nvSpPr>
        <p:spPr bwMode="auto">
          <a:xfrm flipH="1">
            <a:off x="4017963" y="4351338"/>
            <a:ext cx="14287" cy="2162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89" name="Arc 57"/>
          <p:cNvSpPr>
            <a:spLocks/>
          </p:cNvSpPr>
          <p:nvPr/>
        </p:nvSpPr>
        <p:spPr bwMode="auto">
          <a:xfrm rot="5591711" flipV="1">
            <a:off x="3769518" y="6377782"/>
            <a:ext cx="277813" cy="234950"/>
          </a:xfrm>
          <a:custGeom>
            <a:avLst/>
            <a:gdLst>
              <a:gd name="T0" fmla="*/ 0 w 21600"/>
              <a:gd name="T1" fmla="*/ 0 h 21600"/>
              <a:gd name="T2" fmla="*/ 45956826 w 21600"/>
              <a:gd name="T3" fmla="*/ 27798328 h 21600"/>
              <a:gd name="T4" fmla="*/ 0 w 21600"/>
              <a:gd name="T5" fmla="*/ 2779832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402388" y="2049463"/>
            <a:ext cx="1633537" cy="1638300"/>
            <a:chOff x="264" y="606"/>
            <a:chExt cx="1333" cy="1547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264" y="606"/>
              <a:ext cx="1333" cy="1547"/>
              <a:chOff x="264" y="606"/>
              <a:chExt cx="1333" cy="1547"/>
            </a:xfrm>
          </p:grpSpPr>
          <p:sp>
            <p:nvSpPr>
              <p:cNvPr id="22573" name="Oval 4"/>
              <p:cNvSpPr>
                <a:spLocks noChangeArrowheads="1"/>
              </p:cNvSpPr>
              <p:nvPr/>
            </p:nvSpPr>
            <p:spPr bwMode="auto">
              <a:xfrm>
                <a:off x="284" y="617"/>
                <a:ext cx="1313" cy="15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4" name="Oval 5"/>
              <p:cNvSpPr>
                <a:spLocks noChangeArrowheads="1"/>
              </p:cNvSpPr>
              <p:nvPr/>
            </p:nvSpPr>
            <p:spPr bwMode="auto">
              <a:xfrm>
                <a:off x="758" y="606"/>
                <a:ext cx="395" cy="15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5" name="Oval 6"/>
              <p:cNvSpPr>
                <a:spLocks noChangeArrowheads="1"/>
              </p:cNvSpPr>
              <p:nvPr/>
            </p:nvSpPr>
            <p:spPr bwMode="auto">
              <a:xfrm>
                <a:off x="264" y="1284"/>
                <a:ext cx="1324" cy="27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6" name="Line 7"/>
              <p:cNvSpPr>
                <a:spLocks noChangeShapeType="1"/>
              </p:cNvSpPr>
              <p:nvPr/>
            </p:nvSpPr>
            <p:spPr bwMode="auto">
              <a:xfrm flipH="1">
                <a:off x="1146" y="1294"/>
                <a:ext cx="5" cy="2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72" name="Line 8"/>
            <p:cNvSpPr>
              <a:spLocks noChangeShapeType="1"/>
            </p:cNvSpPr>
            <p:nvPr/>
          </p:nvSpPr>
          <p:spPr bwMode="auto">
            <a:xfrm>
              <a:off x="753" y="1296"/>
              <a:ext cx="9" cy="24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7250113" y="2909888"/>
            <a:ext cx="477837" cy="6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>
            <a:off x="7256463" y="2905125"/>
            <a:ext cx="152400" cy="904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7254875" y="2908300"/>
            <a:ext cx="576263" cy="98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>
            <a:off x="6653213" y="2593975"/>
            <a:ext cx="1584325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74" name="Arc 42"/>
          <p:cNvSpPr>
            <a:spLocks/>
          </p:cNvSpPr>
          <p:nvPr/>
        </p:nvSpPr>
        <p:spPr bwMode="auto">
          <a:xfrm rot="9409742" flipV="1">
            <a:off x="8010525" y="3351213"/>
            <a:ext cx="322263" cy="204787"/>
          </a:xfrm>
          <a:custGeom>
            <a:avLst/>
            <a:gdLst>
              <a:gd name="T0" fmla="*/ 0 w 21600"/>
              <a:gd name="T1" fmla="*/ 0 h 21600"/>
              <a:gd name="T2" fmla="*/ 71733778 w 21600"/>
              <a:gd name="T3" fmla="*/ 18407704 h 21600"/>
              <a:gd name="T4" fmla="*/ 0 w 21600"/>
              <a:gd name="T5" fmla="*/ 1840770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01" name="Text Box 69"/>
          <p:cNvSpPr txBox="1">
            <a:spLocks noChangeArrowheads="1"/>
          </p:cNvSpPr>
          <p:nvPr/>
        </p:nvSpPr>
        <p:spPr bwMode="auto">
          <a:xfrm>
            <a:off x="8448675" y="19573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90°</a:t>
            </a:r>
          </a:p>
        </p:txBody>
      </p:sp>
      <p:sp>
        <p:nvSpPr>
          <p:cNvPr id="22548" name="Text Box 70"/>
          <p:cNvSpPr txBox="1">
            <a:spLocks noChangeArrowheads="1"/>
          </p:cNvSpPr>
          <p:nvPr/>
        </p:nvSpPr>
        <p:spPr bwMode="auto">
          <a:xfrm>
            <a:off x="5027702" y="2054921"/>
            <a:ext cx="1317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 –evolution,</a:t>
            </a:r>
          </a:p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incremented</a:t>
            </a:r>
            <a:endParaRPr lang="en-US" sz="1400" b="1" dirty="0"/>
          </a:p>
        </p:txBody>
      </p:sp>
      <p:sp>
        <p:nvSpPr>
          <p:cNvPr id="69703" name="Text Box 71"/>
          <p:cNvSpPr txBox="1">
            <a:spLocks noChangeArrowheads="1"/>
          </p:cNvSpPr>
          <p:nvPr/>
        </p:nvSpPr>
        <p:spPr bwMode="auto">
          <a:xfrm>
            <a:off x="4211064" y="4202822"/>
            <a:ext cx="3387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– evolution, acquisition M</a:t>
            </a:r>
            <a:r>
              <a:rPr lang="en-US" sz="1400" b="1" baseline="-25000" dirty="0" smtClean="0"/>
              <a:t>+</a:t>
            </a:r>
            <a:r>
              <a:rPr lang="en-US" sz="1400" b="1" dirty="0" smtClean="0"/>
              <a:t> = M</a:t>
            </a:r>
            <a:r>
              <a:rPr lang="en-US" sz="1400" b="1" baseline="-25000" dirty="0" smtClean="0"/>
              <a:t>x</a:t>
            </a:r>
            <a:r>
              <a:rPr lang="en-US" sz="1400" b="1" dirty="0" smtClean="0"/>
              <a:t>+ i M</a:t>
            </a:r>
            <a:r>
              <a:rPr lang="en-US" sz="1400" b="1" baseline="-25000" dirty="0" smtClean="0"/>
              <a:t>y</a:t>
            </a:r>
            <a:endParaRPr lang="en-US" sz="1400" b="1" baseline="-25000" dirty="0"/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6429375" y="4656138"/>
            <a:ext cx="1631950" cy="1638300"/>
            <a:chOff x="264" y="606"/>
            <a:chExt cx="1333" cy="1547"/>
          </a:xfrm>
        </p:grpSpPr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264" y="606"/>
              <a:ext cx="1333" cy="1547"/>
              <a:chOff x="264" y="606"/>
              <a:chExt cx="1333" cy="1547"/>
            </a:xfrm>
          </p:grpSpPr>
          <p:sp>
            <p:nvSpPr>
              <p:cNvPr id="22567" name="Oval 82"/>
              <p:cNvSpPr>
                <a:spLocks noChangeArrowheads="1"/>
              </p:cNvSpPr>
              <p:nvPr/>
            </p:nvSpPr>
            <p:spPr bwMode="auto">
              <a:xfrm>
                <a:off x="284" y="617"/>
                <a:ext cx="1313" cy="15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68" name="Oval 83"/>
              <p:cNvSpPr>
                <a:spLocks noChangeArrowheads="1"/>
              </p:cNvSpPr>
              <p:nvPr/>
            </p:nvSpPr>
            <p:spPr bwMode="auto">
              <a:xfrm>
                <a:off x="758" y="606"/>
                <a:ext cx="395" cy="15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69" name="Oval 84"/>
              <p:cNvSpPr>
                <a:spLocks noChangeArrowheads="1"/>
              </p:cNvSpPr>
              <p:nvPr/>
            </p:nvSpPr>
            <p:spPr bwMode="auto">
              <a:xfrm>
                <a:off x="264" y="1284"/>
                <a:ext cx="1324" cy="27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70" name="Line 85"/>
              <p:cNvSpPr>
                <a:spLocks noChangeShapeType="1"/>
              </p:cNvSpPr>
              <p:nvPr/>
            </p:nvSpPr>
            <p:spPr bwMode="auto">
              <a:xfrm flipH="1">
                <a:off x="1146" y="1294"/>
                <a:ext cx="5" cy="2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22566" name="Line 86"/>
            <p:cNvSpPr>
              <a:spLocks noChangeShapeType="1"/>
            </p:cNvSpPr>
            <p:nvPr/>
          </p:nvSpPr>
          <p:spPr bwMode="auto">
            <a:xfrm>
              <a:off x="753" y="1296"/>
              <a:ext cx="9" cy="24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9719" name="Line 87"/>
          <p:cNvSpPr>
            <a:spLocks noChangeShapeType="1"/>
          </p:cNvSpPr>
          <p:nvPr/>
        </p:nvSpPr>
        <p:spPr bwMode="auto">
          <a:xfrm flipH="1">
            <a:off x="7254875" y="5516563"/>
            <a:ext cx="22225" cy="638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0" name="Line 88"/>
          <p:cNvSpPr>
            <a:spLocks noChangeShapeType="1"/>
          </p:cNvSpPr>
          <p:nvPr/>
        </p:nvSpPr>
        <p:spPr bwMode="auto">
          <a:xfrm flipH="1">
            <a:off x="6935788" y="5510213"/>
            <a:ext cx="347662" cy="49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1" name="Line 89"/>
          <p:cNvSpPr>
            <a:spLocks noChangeShapeType="1"/>
          </p:cNvSpPr>
          <p:nvPr/>
        </p:nvSpPr>
        <p:spPr bwMode="auto">
          <a:xfrm flipH="1">
            <a:off x="6950075" y="5514975"/>
            <a:ext cx="331788" cy="71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6" name="Line 94"/>
          <p:cNvSpPr>
            <a:spLocks noChangeShapeType="1"/>
          </p:cNvSpPr>
          <p:nvPr/>
        </p:nvSpPr>
        <p:spPr bwMode="auto">
          <a:xfrm flipH="1" flipV="1">
            <a:off x="7391400" y="3000375"/>
            <a:ext cx="4000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7" name="Line 95"/>
          <p:cNvSpPr>
            <a:spLocks noChangeShapeType="1"/>
          </p:cNvSpPr>
          <p:nvPr/>
        </p:nvSpPr>
        <p:spPr bwMode="auto">
          <a:xfrm>
            <a:off x="7724775" y="2909888"/>
            <a:ext cx="90488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41" name="Line 109"/>
          <p:cNvSpPr>
            <a:spLocks noChangeShapeType="1"/>
          </p:cNvSpPr>
          <p:nvPr/>
        </p:nvSpPr>
        <p:spPr bwMode="auto">
          <a:xfrm>
            <a:off x="6673850" y="5149850"/>
            <a:ext cx="1584325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19" name="Group 113"/>
          <p:cNvGrpSpPr>
            <a:grpSpLocks/>
          </p:cNvGrpSpPr>
          <p:nvPr/>
        </p:nvGrpSpPr>
        <p:grpSpPr bwMode="auto">
          <a:xfrm>
            <a:off x="8039100" y="5695950"/>
            <a:ext cx="382588" cy="544513"/>
            <a:chOff x="5387" y="3173"/>
            <a:chExt cx="231" cy="343"/>
          </a:xfrm>
        </p:grpSpPr>
        <p:sp>
          <p:nvSpPr>
            <p:cNvPr id="22562" name="Oval 110"/>
            <p:cNvSpPr>
              <a:spLocks noChangeArrowheads="1"/>
            </p:cNvSpPr>
            <p:nvPr/>
          </p:nvSpPr>
          <p:spPr bwMode="auto">
            <a:xfrm>
              <a:off x="5387" y="317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2563" name="Oval 111"/>
            <p:cNvSpPr>
              <a:spLocks noChangeArrowheads="1"/>
            </p:cNvSpPr>
            <p:nvPr/>
          </p:nvSpPr>
          <p:spPr bwMode="auto">
            <a:xfrm>
              <a:off x="5417" y="319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2564" name="Oval 112"/>
            <p:cNvSpPr>
              <a:spLocks noChangeArrowheads="1"/>
            </p:cNvSpPr>
            <p:nvPr/>
          </p:nvSpPr>
          <p:spPr bwMode="auto">
            <a:xfrm>
              <a:off x="5457" y="321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69746" name="Text Box 114"/>
          <p:cNvSpPr txBox="1">
            <a:spLocks noChangeArrowheads="1"/>
          </p:cNvSpPr>
          <p:nvPr/>
        </p:nvSpPr>
        <p:spPr bwMode="auto">
          <a:xfrm>
            <a:off x="6330950" y="3786188"/>
            <a:ext cx="82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cos </a:t>
            </a:r>
            <a:r>
              <a:rPr lang="de-DE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chemeClr val="accent2"/>
                </a:solidFill>
              </a:rPr>
              <a:t> t</a:t>
            </a:r>
            <a:r>
              <a:rPr lang="de-DE" baseline="-25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9747" name="Text Box 115"/>
          <p:cNvSpPr txBox="1">
            <a:spLocks noChangeArrowheads="1"/>
          </p:cNvSpPr>
          <p:nvPr/>
        </p:nvSpPr>
        <p:spPr bwMode="auto">
          <a:xfrm>
            <a:off x="7350125" y="3781425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9748" name="Text Box 116"/>
          <p:cNvSpPr txBox="1">
            <a:spLocks noChangeArrowheads="1"/>
          </p:cNvSpPr>
          <p:nvPr/>
        </p:nvSpPr>
        <p:spPr bwMode="auto">
          <a:xfrm>
            <a:off x="1833563" y="6251575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9749" name="Text Box 117"/>
          <p:cNvSpPr txBox="1">
            <a:spLocks noChangeArrowheads="1"/>
          </p:cNvSpPr>
          <p:nvPr/>
        </p:nvSpPr>
        <p:spPr bwMode="auto">
          <a:xfrm>
            <a:off x="5121275" y="6219825"/>
            <a:ext cx="1903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 </a:t>
            </a:r>
            <a:r>
              <a:rPr lang="de-DE" dirty="0">
                <a:solidFill>
                  <a:srgbClr val="008000"/>
                </a:solidFill>
              </a:rPr>
              <a:t>(exp (i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2 </a:t>
            </a:r>
            <a:r>
              <a:rPr lang="de-DE" dirty="0">
                <a:solidFill>
                  <a:srgbClr val="008000"/>
                </a:solidFill>
              </a:rPr>
              <a:t>))</a:t>
            </a:r>
          </a:p>
        </p:txBody>
      </p:sp>
      <p:sp>
        <p:nvSpPr>
          <p:cNvPr id="97" name="Text Box 98"/>
          <p:cNvSpPr txBox="1">
            <a:spLocks noChangeArrowheads="1"/>
          </p:cNvSpPr>
          <p:nvPr/>
        </p:nvSpPr>
        <p:spPr bwMode="auto">
          <a:xfrm>
            <a:off x="7428466" y="4396055"/>
            <a:ext cx="1593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- magnetization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8" grpId="0" animBg="1"/>
      <p:bldP spid="69689" grpId="0" animBg="1"/>
      <p:bldP spid="69658" grpId="0" animBg="1"/>
      <p:bldP spid="69659" grpId="0" animBg="1"/>
      <p:bldP spid="69660" grpId="0" animBg="1"/>
      <p:bldP spid="69673" grpId="0" animBg="1"/>
      <p:bldP spid="69674" grpId="0" animBg="1"/>
      <p:bldP spid="69701" grpId="0"/>
      <p:bldP spid="69703" grpId="0"/>
      <p:bldP spid="69719" grpId="0" animBg="1"/>
      <p:bldP spid="69720" grpId="0" animBg="1"/>
      <p:bldP spid="69721" grpId="0" animBg="1"/>
      <p:bldP spid="69726" grpId="0" animBg="1"/>
      <p:bldP spid="69726" grpId="1" animBg="1"/>
      <p:bldP spid="69727" grpId="0" animBg="1"/>
      <p:bldP spid="69741" grpId="0" animBg="1"/>
      <p:bldP spid="69746" grpId="0"/>
      <p:bldP spid="69747" grpId="0"/>
      <p:bldP spid="69748" grpId="0"/>
      <p:bldP spid="69749" grpId="0"/>
      <p:bldP spid="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QM for Ensembles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0" y="698509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Single particle state             </a:t>
            </a:r>
            <a:r>
              <a:rPr lang="en-US" b="1" dirty="0" smtClean="0"/>
              <a:t>  :    Wave functions as linear combination of    </a:t>
            </a:r>
            <a:r>
              <a:rPr lang="de-DE" b="1" dirty="0" smtClean="0">
                <a:latin typeface="Symbol" pitchFamily="18" charset="2"/>
              </a:rPr>
              <a:t>a, b     F  =   a + b </a:t>
            </a:r>
            <a:r>
              <a:rPr lang="en-US" b="1" dirty="0" smtClean="0"/>
              <a:t>  </a:t>
            </a:r>
          </a:p>
        </p:txBody>
      </p:sp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1" y="149989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State evolution during exp.   </a:t>
            </a:r>
            <a:r>
              <a:rPr lang="en-US" b="1" dirty="0" smtClean="0"/>
              <a:t>:    d/</a:t>
            </a:r>
            <a:r>
              <a:rPr lang="en-US" b="1" dirty="0" err="1" smtClean="0"/>
              <a:t>dt</a:t>
            </a:r>
            <a:r>
              <a:rPr lang="en-US" b="1" dirty="0" smtClean="0"/>
              <a:t> 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en-US" b="1" dirty="0" smtClean="0">
                <a:latin typeface="Symbol" pitchFamily="18" charset="2"/>
              </a:rPr>
              <a:t>  </a:t>
            </a:r>
            <a:r>
              <a:rPr lang="en-US" b="1" dirty="0" smtClean="0"/>
              <a:t>=  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dirty="0" smtClean="0">
                <a:latin typeface="MT Extra" pitchFamily="18" charset="2"/>
              </a:rPr>
              <a:t> </a:t>
            </a:r>
            <a:r>
              <a:rPr lang="en-US" sz="1800" b="1" dirty="0" smtClean="0">
                <a:latin typeface="MT Extra" pitchFamily="18" charset="2"/>
              </a:rPr>
              <a:t>h</a:t>
            </a:r>
            <a:r>
              <a:rPr lang="en-US" b="1" dirty="0" smtClean="0">
                <a:latin typeface="MT Extra" pitchFamily="18" charset="2"/>
              </a:rPr>
              <a:t>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latin typeface="Symbol" pitchFamily="18" charset="2"/>
              </a:rPr>
              <a:t>F</a:t>
            </a:r>
            <a:r>
              <a:rPr lang="en-US" b="1" dirty="0" smtClean="0">
                <a:latin typeface="+mj-lt"/>
              </a:rPr>
              <a:t>      solve for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i="1" baseline="-25000" dirty="0" smtClean="0">
                <a:latin typeface="+mj-lt"/>
              </a:rPr>
              <a:t>1</a:t>
            </a:r>
            <a:r>
              <a:rPr lang="en-US" b="1" i="1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during t</a:t>
            </a:r>
            <a:r>
              <a:rPr lang="en-US" b="1" baseline="-25000" dirty="0" smtClean="0">
                <a:latin typeface="+mj-lt"/>
              </a:rPr>
              <a:t>1 </a:t>
            </a:r>
            <a:r>
              <a:rPr lang="en-US" b="1" dirty="0" smtClean="0">
                <a:latin typeface="+mj-lt"/>
              </a:rPr>
              <a:t>, 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i="1" baseline="-25000" dirty="0" smtClean="0">
                <a:latin typeface="+mj-lt"/>
              </a:rPr>
              <a:t>2</a:t>
            </a:r>
            <a:r>
              <a:rPr lang="en-US" b="1" i="1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during t</a:t>
            </a:r>
            <a:r>
              <a:rPr lang="en-US" b="1" baseline="-25000" dirty="0" smtClean="0">
                <a:latin typeface="+mj-lt"/>
              </a:rPr>
              <a:t>2     </a:t>
            </a:r>
            <a:r>
              <a:rPr lang="en-US" b="1" dirty="0" smtClean="0">
                <a:latin typeface="+mj-lt"/>
              </a:rPr>
              <a:t>…..</a:t>
            </a:r>
            <a:r>
              <a:rPr lang="en-US" b="1" baseline="-25000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  <p:sp>
        <p:nvSpPr>
          <p:cNvPr id="33" name="Text Box 85"/>
          <p:cNvSpPr txBox="1">
            <a:spLocks noChangeArrowheads="1"/>
          </p:cNvSpPr>
          <p:nvPr/>
        </p:nvSpPr>
        <p:spPr bwMode="auto">
          <a:xfrm>
            <a:off x="0" y="1140298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Determine initial states         </a:t>
            </a:r>
            <a:r>
              <a:rPr lang="en-US" b="1" dirty="0" smtClean="0"/>
              <a:t>:    Probability(</a:t>
            </a:r>
            <a:r>
              <a:rPr lang="de-DE" sz="1400" b="1" dirty="0" smtClean="0">
                <a:latin typeface="Symbol" pitchFamily="18" charset="2"/>
              </a:rPr>
              <a:t>a)</a:t>
            </a:r>
            <a:r>
              <a:rPr lang="de-DE" b="1" dirty="0" smtClean="0">
                <a:latin typeface="Symbol" pitchFamily="18" charset="2"/>
              </a:rPr>
              <a:t>  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 =  a ,  </a:t>
            </a:r>
            <a:r>
              <a:rPr lang="en-US" b="1" dirty="0" smtClean="0"/>
              <a:t>Probability(</a:t>
            </a:r>
            <a:r>
              <a:rPr lang="de-DE" sz="1400" b="1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)   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 =  b </a:t>
            </a:r>
            <a:r>
              <a:rPr lang="en-US" b="1" dirty="0" smtClean="0"/>
              <a:t>  </a:t>
            </a:r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0" y="193013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Measure  outcome for  initial states </a:t>
            </a:r>
            <a:r>
              <a:rPr lang="en-US" b="1" dirty="0" smtClean="0"/>
              <a:t>:    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en-US" b="1" dirty="0" smtClean="0"/>
              <a:t>) =  &lt;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| </a:t>
            </a:r>
            <a:r>
              <a:rPr lang="en-US" b="1" dirty="0" smtClean="0">
                <a:latin typeface="+mj-lt"/>
              </a:rPr>
              <a:t>I</a:t>
            </a:r>
            <a:r>
              <a:rPr lang="en-US" b="1" baseline="-25000" dirty="0" smtClean="0">
                <a:latin typeface="+mj-lt"/>
              </a:rPr>
              <a:t>x</a:t>
            </a:r>
            <a:r>
              <a:rPr lang="en-US" b="1" dirty="0" smtClean="0">
                <a:latin typeface="Symbol" pitchFamily="18" charset="2"/>
              </a:rPr>
              <a:t> |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en-US" b="1" dirty="0" smtClean="0">
                <a:latin typeface="Symbol" pitchFamily="18" charset="2"/>
              </a:rPr>
              <a:t>  &gt;       ,   </a:t>
            </a:r>
            <a:r>
              <a:rPr lang="en-US" b="1" dirty="0" smtClean="0"/>
              <a:t>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en-US" b="1" dirty="0" smtClean="0"/>
              <a:t>)  =  &lt; 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| </a:t>
            </a:r>
            <a:r>
              <a:rPr lang="en-US" b="1" dirty="0" smtClean="0">
                <a:latin typeface="+mn-lt"/>
              </a:rPr>
              <a:t>I</a:t>
            </a:r>
            <a:r>
              <a:rPr lang="en-US" b="1" baseline="-25000" dirty="0" smtClean="0">
                <a:latin typeface="+mn-lt"/>
              </a:rPr>
              <a:t>x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latin typeface="Symbol" pitchFamily="18" charset="2"/>
              </a:rPr>
              <a:t>|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en-US" b="1" baseline="-25000" dirty="0" smtClean="0">
                <a:latin typeface="Symbol" pitchFamily="18" charset="2"/>
              </a:rPr>
              <a:t>b</a:t>
            </a:r>
            <a:r>
              <a:rPr lang="en-US" b="1" dirty="0" smtClean="0">
                <a:latin typeface="Symbol" pitchFamily="18" charset="2"/>
              </a:rPr>
              <a:t> &gt; </a:t>
            </a:r>
            <a:r>
              <a:rPr lang="en-US" b="1" baseline="-25000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  <p:sp>
        <p:nvSpPr>
          <p:cNvPr id="35" name="Text Box 85"/>
          <p:cNvSpPr txBox="1">
            <a:spLocks noChangeArrowheads="1"/>
          </p:cNvSpPr>
          <p:nvPr/>
        </p:nvSpPr>
        <p:spPr bwMode="auto">
          <a:xfrm>
            <a:off x="0" y="240274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Calculate ensemble average              </a:t>
            </a:r>
            <a:r>
              <a:rPr lang="en-US" b="1" dirty="0" smtClean="0"/>
              <a:t>: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/>
              <a:t>M </a:t>
            </a:r>
            <a:r>
              <a:rPr lang="en-US" b="1" baseline="-25000" dirty="0" smtClean="0"/>
              <a:t>x  </a:t>
            </a:r>
            <a:r>
              <a:rPr lang="en-US" b="1" dirty="0" smtClean="0"/>
              <a:t>=  Probability(</a:t>
            </a:r>
            <a:r>
              <a:rPr lang="de-DE" sz="1400" b="1" dirty="0" smtClean="0"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en-US" b="1" dirty="0" smtClean="0"/>
              <a:t>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baseline="-25000" dirty="0" smtClean="0"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en-US" b="1" dirty="0" smtClean="0"/>
              <a:t>)  +  Probability(</a:t>
            </a:r>
            <a:r>
              <a:rPr lang="de-DE" sz="1400" b="1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en-US" b="1" dirty="0" smtClean="0"/>
              <a:t>M </a:t>
            </a:r>
            <a:r>
              <a:rPr lang="en-US" b="1" baseline="-25000" dirty="0" smtClean="0"/>
              <a:t>x</a:t>
            </a:r>
            <a:r>
              <a:rPr lang="en-US" b="1" dirty="0" smtClean="0"/>
              <a:t> (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baseline="-25000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en-US" b="1" dirty="0" smtClean="0"/>
              <a:t>)  </a:t>
            </a: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1062164" y="2799232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Different Approach </a:t>
            </a:r>
            <a:endParaRPr lang="en-US" sz="4400" dirty="0">
              <a:solidFill>
                <a:schemeClr val="tx2"/>
              </a:solidFill>
            </a:endParaRPr>
          </a:p>
        </p:txBody>
      </p:sp>
      <p:grpSp>
        <p:nvGrpSpPr>
          <p:cNvPr id="2" name="Gruppieren 23"/>
          <p:cNvGrpSpPr/>
          <p:nvPr/>
        </p:nvGrpSpPr>
        <p:grpSpPr>
          <a:xfrm>
            <a:off x="0" y="3433554"/>
            <a:ext cx="8832915" cy="584775"/>
            <a:chOff x="0" y="3744638"/>
            <a:chExt cx="8832915" cy="584775"/>
          </a:xfrm>
        </p:grpSpPr>
        <p:sp>
          <p:nvSpPr>
            <p:cNvPr id="37" name="Text Box 85"/>
            <p:cNvSpPr txBox="1">
              <a:spLocks noChangeArrowheads="1"/>
            </p:cNvSpPr>
            <p:nvPr/>
          </p:nvSpPr>
          <p:spPr bwMode="auto">
            <a:xfrm>
              <a:off x="0" y="3744638"/>
              <a:ext cx="883291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   Identify  state with operator    </a:t>
              </a:r>
              <a:r>
                <a:rPr lang="en-US" b="1" dirty="0" smtClean="0"/>
                <a:t>:  </a:t>
              </a:r>
              <a:r>
                <a:rPr lang="de-DE" b="1" dirty="0" smtClean="0">
                  <a:latin typeface="Symbol" pitchFamily="18" charset="2"/>
                </a:rPr>
                <a:t>F         </a:t>
              </a:r>
              <a:r>
                <a:rPr lang="de-DE" b="1" dirty="0" smtClean="0">
                  <a:latin typeface="+mj-lt"/>
                </a:rPr>
                <a:t>O</a:t>
              </a:r>
              <a:r>
                <a:rPr lang="de-DE" b="1" baseline="-25000" dirty="0" smtClean="0">
                  <a:latin typeface="Symbol" pitchFamily="18" charset="2"/>
                </a:rPr>
                <a:t>F</a:t>
              </a:r>
              <a:r>
                <a:rPr lang="de-DE" b="1" dirty="0" smtClean="0">
                  <a:latin typeface="+mj-lt"/>
                </a:rPr>
                <a:t>   </a:t>
              </a:r>
              <a:r>
                <a:rPr lang="en-US" b="1" dirty="0" smtClean="0">
                  <a:latin typeface="+mj-lt"/>
                </a:rPr>
                <a:t>if</a:t>
              </a:r>
              <a:r>
                <a:rPr lang="de-DE" b="1" dirty="0" smtClean="0">
                  <a:latin typeface="+mj-lt"/>
                </a:rPr>
                <a:t>   O</a:t>
              </a:r>
              <a:r>
                <a:rPr lang="de-DE" b="1" baseline="-25000" dirty="0" smtClean="0">
                  <a:latin typeface="Symbol" pitchFamily="18" charset="2"/>
                </a:rPr>
                <a:t>F</a:t>
              </a:r>
              <a:r>
                <a:rPr lang="de-DE" b="1" dirty="0" smtClean="0">
                  <a:latin typeface="+mj-lt"/>
                </a:rPr>
                <a:t> </a:t>
              </a:r>
              <a:r>
                <a:rPr lang="de-DE" b="1" dirty="0" smtClean="0">
                  <a:latin typeface="Symbol" pitchFamily="18" charset="2"/>
                </a:rPr>
                <a:t>F  =  </a:t>
              </a:r>
              <a:r>
                <a:rPr lang="de-DE" b="1" dirty="0" err="1" smtClean="0">
                  <a:solidFill>
                    <a:schemeClr val="bg1">
                      <a:lumMod val="95000"/>
                    </a:schemeClr>
                  </a:solidFill>
                  <a:latin typeface="Symbol" pitchFamily="18" charset="2"/>
                </a:rPr>
                <a:t>o</a:t>
              </a:r>
              <a:r>
                <a:rPr lang="de-DE" b="1" baseline="-25000" dirty="0" err="1" smtClean="0">
                  <a:solidFill>
                    <a:schemeClr val="bg1">
                      <a:lumMod val="95000"/>
                    </a:schemeClr>
                  </a:solidFill>
                  <a:latin typeface="Symbol" pitchFamily="18" charset="2"/>
                </a:rPr>
                <a:t>F</a:t>
              </a:r>
              <a:r>
                <a:rPr lang="de-DE" b="1" dirty="0" smtClean="0">
                  <a:latin typeface="Symbol" pitchFamily="18" charset="2"/>
                </a:rPr>
                <a:t>  F        ,  </a:t>
              </a:r>
              <a:r>
                <a:rPr lang="de-DE" b="1" dirty="0" smtClean="0">
                  <a:latin typeface="+mj-lt"/>
                </a:rPr>
                <a:t>O</a:t>
              </a:r>
              <a:r>
                <a:rPr lang="de-DE" b="1" baseline="-25000" dirty="0" smtClean="0">
                  <a:latin typeface="Symbol" pitchFamily="18" charset="2"/>
                </a:rPr>
                <a:t>F</a:t>
              </a:r>
              <a:r>
                <a:rPr lang="de-DE" b="1" dirty="0" smtClean="0">
                  <a:latin typeface="+mj-lt"/>
                </a:rPr>
                <a:t> </a:t>
              </a:r>
              <a:r>
                <a:rPr lang="de-DE" b="1" dirty="0" smtClean="0">
                  <a:latin typeface="Symbol" pitchFamily="18" charset="2"/>
                </a:rPr>
                <a:t>Y  =  0    &lt; F Y &gt; =  0                </a:t>
              </a:r>
            </a:p>
            <a:p>
              <a:r>
                <a:rPr lang="de-DE" b="1" dirty="0" smtClean="0">
                  <a:latin typeface="+mn-lt"/>
                </a:rPr>
                <a:t>                                                                                                                            Basis  :      </a:t>
              </a:r>
              <a:r>
                <a:rPr lang="de-DE" b="1" dirty="0" err="1" smtClean="0">
                  <a:latin typeface="+mn-lt"/>
                </a:rPr>
                <a:t>I</a:t>
              </a:r>
              <a:r>
                <a:rPr lang="de-DE" b="1" baseline="-25000" dirty="0" err="1" smtClean="0">
                  <a:latin typeface="+mn-lt"/>
                </a:rPr>
                <a:t>z</a:t>
              </a:r>
              <a:r>
                <a:rPr lang="de-DE" b="1" dirty="0" smtClean="0">
                  <a:latin typeface="+mn-lt"/>
                </a:rPr>
                <a:t>  ,  </a:t>
              </a:r>
              <a:r>
                <a:rPr lang="de-DE" b="1" dirty="0" err="1" smtClean="0">
                  <a:latin typeface="+mn-lt"/>
                </a:rPr>
                <a:t>I</a:t>
              </a:r>
              <a:r>
                <a:rPr lang="de-DE" b="1" baseline="-25000" dirty="0" err="1" smtClean="0">
                  <a:latin typeface="+mn-lt"/>
                </a:rPr>
                <a:t>y</a:t>
              </a:r>
              <a:r>
                <a:rPr lang="de-DE" b="1" dirty="0" smtClean="0">
                  <a:latin typeface="+mn-lt"/>
                </a:rPr>
                <a:t> </a:t>
              </a:r>
              <a:r>
                <a:rPr lang="de-DE" b="1" i="1" dirty="0" smtClean="0">
                  <a:latin typeface="+mn-lt"/>
                </a:rPr>
                <a:t> </a:t>
              </a:r>
              <a:r>
                <a:rPr lang="de-DE" b="1" dirty="0" smtClean="0">
                  <a:latin typeface="+mn-lt"/>
                </a:rPr>
                <a:t>,  </a:t>
              </a:r>
              <a:r>
                <a:rPr lang="de-DE" b="1" dirty="0" err="1" smtClean="0">
                  <a:latin typeface="+mn-lt"/>
                </a:rPr>
                <a:t>I</a:t>
              </a:r>
              <a:r>
                <a:rPr lang="de-DE" b="1" baseline="-25000" dirty="0" err="1" smtClean="0">
                  <a:latin typeface="+mn-lt"/>
                </a:rPr>
                <a:t>x</a:t>
              </a:r>
              <a:r>
                <a:rPr lang="de-DE" b="1" baseline="-25000" dirty="0" smtClean="0">
                  <a:latin typeface="+mn-lt"/>
                </a:rPr>
                <a:t>  </a:t>
              </a:r>
              <a:r>
                <a:rPr lang="de-DE" b="1" dirty="0" smtClean="0">
                  <a:latin typeface="Symbol" pitchFamily="18" charset="2"/>
                </a:rPr>
                <a:t>,  </a:t>
              </a:r>
              <a:r>
                <a:rPr lang="de-DE" b="1" i="1" dirty="0" smtClean="0">
                  <a:latin typeface="+mn-lt"/>
                </a:rPr>
                <a:t>1      </a:t>
              </a:r>
              <a:r>
                <a:rPr lang="de-DE" b="1" dirty="0" smtClean="0">
                  <a:latin typeface="+mn-lt"/>
                </a:rPr>
                <a:t>  </a:t>
              </a:r>
              <a:r>
                <a:rPr lang="de-DE" b="1" dirty="0" smtClean="0">
                  <a:latin typeface="Symbol" pitchFamily="18" charset="2"/>
                </a:rPr>
                <a:t> </a:t>
              </a:r>
            </a:p>
          </p:txBody>
        </p:sp>
        <p:cxnSp>
          <p:nvCxnSpPr>
            <p:cNvPr id="42" name="Gerade Verbindung mit Pfeil 41"/>
            <p:cNvCxnSpPr/>
            <p:nvPr/>
          </p:nvCxnSpPr>
          <p:spPr>
            <a:xfrm>
              <a:off x="3376807" y="3899730"/>
              <a:ext cx="33904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2"/>
          <p:cNvGrpSpPr/>
          <p:nvPr/>
        </p:nvGrpSpPr>
        <p:grpSpPr>
          <a:xfrm>
            <a:off x="0" y="3941910"/>
            <a:ext cx="9575516" cy="338554"/>
            <a:chOff x="0" y="4244788"/>
            <a:chExt cx="9575516" cy="338554"/>
          </a:xfrm>
        </p:grpSpPr>
        <p:sp>
          <p:nvSpPr>
            <p:cNvPr id="39" name="Text Box 85"/>
            <p:cNvSpPr txBox="1">
              <a:spLocks noChangeArrowheads="1"/>
            </p:cNvSpPr>
            <p:nvPr/>
          </p:nvSpPr>
          <p:spPr bwMode="auto">
            <a:xfrm>
              <a:off x="0" y="4244788"/>
              <a:ext cx="95755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b="1" dirty="0" smtClean="0">
                  <a:latin typeface="Symbol" pitchFamily="18" charset="2"/>
                </a:rPr>
                <a:t>   </a:t>
              </a:r>
              <a:r>
                <a:rPr lang="en-US" b="1" dirty="0" smtClean="0">
                  <a:solidFill>
                    <a:srgbClr val="FF0000"/>
                  </a:solidFill>
                </a:rPr>
                <a:t>projector  </a:t>
              </a:r>
              <a:r>
                <a:rPr lang="de-DE" b="1" dirty="0" smtClean="0">
                  <a:latin typeface="Symbol" pitchFamily="18" charset="2"/>
                </a:rPr>
                <a:t>a         (</a:t>
              </a:r>
              <a:r>
                <a:rPr lang="de-DE" b="1" i="1" dirty="0" smtClean="0">
                  <a:latin typeface="+mn-lt"/>
                </a:rPr>
                <a:t>1/2</a:t>
              </a:r>
              <a:r>
                <a:rPr lang="de-DE" b="1" dirty="0" smtClean="0">
                  <a:latin typeface="+mn-lt"/>
                </a:rPr>
                <a:t> + I </a:t>
              </a:r>
              <a:r>
                <a:rPr lang="de-DE" b="1" baseline="-25000" dirty="0" smtClean="0">
                  <a:latin typeface="+mn-lt"/>
                </a:rPr>
                <a:t>z</a:t>
              </a:r>
              <a:r>
                <a:rPr lang="de-DE" b="1" dirty="0" smtClean="0">
                  <a:latin typeface="+mn-lt"/>
                </a:rPr>
                <a:t> ) </a:t>
              </a:r>
              <a:r>
                <a:rPr lang="en-US" b="1" dirty="0" smtClean="0">
                  <a:latin typeface="+mn-lt"/>
                </a:rPr>
                <a:t>because </a:t>
              </a:r>
              <a:r>
                <a:rPr lang="de-DE" b="1" dirty="0" smtClean="0">
                  <a:latin typeface="+mn-lt"/>
                </a:rPr>
                <a:t> </a:t>
              </a:r>
              <a:r>
                <a:rPr lang="de-DE" b="1" dirty="0" smtClean="0">
                  <a:latin typeface="Symbol" pitchFamily="18" charset="2"/>
                </a:rPr>
                <a:t>( </a:t>
              </a:r>
              <a:r>
                <a:rPr lang="de-DE" b="1" i="1" dirty="0" smtClean="0">
                  <a:latin typeface="+mn-lt"/>
                </a:rPr>
                <a:t>1/2 </a:t>
              </a:r>
              <a:r>
                <a:rPr lang="de-DE" b="1" dirty="0" smtClean="0">
                  <a:latin typeface="+mn-lt"/>
                </a:rPr>
                <a:t>+ I </a:t>
              </a:r>
              <a:r>
                <a:rPr lang="de-DE" b="1" baseline="-25000" dirty="0" smtClean="0">
                  <a:latin typeface="+mn-lt"/>
                </a:rPr>
                <a:t>z</a:t>
              </a:r>
              <a:r>
                <a:rPr lang="de-DE" b="1" dirty="0" smtClean="0">
                  <a:latin typeface="+mn-lt"/>
                </a:rPr>
                <a:t> )</a:t>
              </a:r>
              <a:r>
                <a:rPr lang="de-DE" b="1" dirty="0" smtClean="0">
                  <a:latin typeface="Symbol" pitchFamily="18" charset="2"/>
                </a:rPr>
                <a:t> a </a:t>
              </a:r>
              <a:r>
                <a:rPr lang="de-DE" b="1" dirty="0" smtClean="0">
                  <a:latin typeface="+mn-lt"/>
                </a:rPr>
                <a:t> </a:t>
              </a:r>
              <a:r>
                <a:rPr lang="de-DE" b="1" dirty="0" smtClean="0">
                  <a:latin typeface="Symbol" pitchFamily="18" charset="2"/>
                </a:rPr>
                <a:t>= a        b         (</a:t>
              </a:r>
              <a:r>
                <a:rPr lang="de-DE" b="1" i="1" dirty="0" smtClean="0">
                  <a:latin typeface="+mn-lt"/>
                </a:rPr>
                <a:t>1 /2 </a:t>
              </a:r>
              <a:r>
                <a:rPr lang="de-DE" b="1" dirty="0" smtClean="0">
                  <a:latin typeface="+mn-lt"/>
                </a:rPr>
                <a:t>– I </a:t>
              </a:r>
              <a:r>
                <a:rPr lang="de-DE" b="1" baseline="-25000" dirty="0" smtClean="0">
                  <a:latin typeface="+mn-lt"/>
                </a:rPr>
                <a:t>z</a:t>
              </a:r>
              <a:r>
                <a:rPr lang="de-DE" b="1" dirty="0" smtClean="0">
                  <a:latin typeface="+mn-lt"/>
                </a:rPr>
                <a:t> ) </a:t>
              </a:r>
              <a:r>
                <a:rPr lang="en-US" b="1" dirty="0" smtClean="0">
                  <a:latin typeface="+mn-lt"/>
                </a:rPr>
                <a:t>because</a:t>
              </a:r>
              <a:r>
                <a:rPr lang="de-DE" b="1" dirty="0" smtClean="0">
                  <a:latin typeface="+mn-lt"/>
                </a:rPr>
                <a:t>  </a:t>
              </a:r>
              <a:r>
                <a:rPr lang="de-DE" b="1" dirty="0" smtClean="0">
                  <a:latin typeface="Symbol" pitchFamily="18" charset="2"/>
                </a:rPr>
                <a:t>( </a:t>
              </a:r>
              <a:r>
                <a:rPr lang="de-DE" b="1" i="1" dirty="0" smtClean="0">
                  <a:latin typeface="+mn-lt"/>
                </a:rPr>
                <a:t>1/2</a:t>
              </a:r>
              <a:r>
                <a:rPr lang="de-DE" b="1" dirty="0" smtClean="0">
                  <a:latin typeface="+mn-lt"/>
                </a:rPr>
                <a:t> -  I </a:t>
              </a:r>
              <a:r>
                <a:rPr lang="de-DE" b="1" baseline="-25000" dirty="0" smtClean="0">
                  <a:latin typeface="+mn-lt"/>
                </a:rPr>
                <a:t>z</a:t>
              </a:r>
              <a:r>
                <a:rPr lang="de-DE" b="1" dirty="0" smtClean="0">
                  <a:latin typeface="+mn-lt"/>
                </a:rPr>
                <a:t> )</a:t>
              </a:r>
              <a:r>
                <a:rPr lang="de-DE" b="1" dirty="0" smtClean="0">
                  <a:latin typeface="Symbol" pitchFamily="18" charset="2"/>
                </a:rPr>
                <a:t> b</a:t>
              </a:r>
              <a:r>
                <a:rPr lang="de-DE" b="1" dirty="0" smtClean="0">
                  <a:latin typeface="+mn-lt"/>
                </a:rPr>
                <a:t>   </a:t>
              </a:r>
              <a:r>
                <a:rPr lang="de-DE" b="1" dirty="0" smtClean="0">
                  <a:latin typeface="Symbol" pitchFamily="18" charset="2"/>
                </a:rPr>
                <a:t>= b</a:t>
              </a:r>
            </a:p>
          </p:txBody>
        </p:sp>
        <p:cxnSp>
          <p:nvCxnSpPr>
            <p:cNvPr id="41" name="Gerade Verbindung mit Pfeil 40"/>
            <p:cNvCxnSpPr/>
            <p:nvPr/>
          </p:nvCxnSpPr>
          <p:spPr>
            <a:xfrm>
              <a:off x="5528954" y="4418251"/>
              <a:ext cx="33904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>
              <a:off x="1328395" y="4450525"/>
              <a:ext cx="33904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85"/>
          <p:cNvSpPr txBox="1">
            <a:spLocks noChangeArrowheads="1"/>
          </p:cNvSpPr>
          <p:nvPr/>
        </p:nvSpPr>
        <p:spPr bwMode="auto">
          <a:xfrm>
            <a:off x="0" y="5033084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Determine initial state              </a:t>
            </a:r>
            <a:r>
              <a:rPr lang="en-US" b="1" dirty="0" smtClean="0"/>
              <a:t>:    </a:t>
            </a:r>
            <a:r>
              <a:rPr lang="de-DE" b="1" dirty="0" smtClean="0">
                <a:latin typeface="Symbol" pitchFamily="18" charset="2"/>
              </a:rPr>
              <a:t>s  =  </a:t>
            </a:r>
            <a:r>
              <a:rPr lang="en-US" b="1" dirty="0" smtClean="0"/>
              <a:t>Probability(</a:t>
            </a:r>
            <a:r>
              <a:rPr lang="de-DE" sz="1400" b="1" dirty="0" smtClean="0">
                <a:latin typeface="Symbol" pitchFamily="18" charset="2"/>
              </a:rPr>
              <a:t>a)</a:t>
            </a:r>
            <a:r>
              <a:rPr lang="de-DE" b="1" dirty="0" smtClean="0">
                <a:latin typeface="Symbol" pitchFamily="18" charset="2"/>
              </a:rPr>
              <a:t> ( </a:t>
            </a:r>
            <a:r>
              <a:rPr lang="de-DE" b="1" i="1" dirty="0" smtClean="0">
                <a:latin typeface="+mn-lt"/>
              </a:rPr>
              <a:t>½  </a:t>
            </a:r>
            <a:r>
              <a:rPr lang="de-DE" b="1" dirty="0" smtClean="0">
                <a:latin typeface="+mn-lt"/>
              </a:rPr>
              <a:t>+ I </a:t>
            </a:r>
            <a:r>
              <a:rPr lang="de-DE" b="1" baseline="-25000" dirty="0" smtClean="0">
                <a:latin typeface="+mn-lt"/>
              </a:rPr>
              <a:t>z</a:t>
            </a:r>
            <a:r>
              <a:rPr lang="de-DE" b="1" dirty="0" smtClean="0">
                <a:latin typeface="+mn-lt"/>
              </a:rPr>
              <a:t> )</a:t>
            </a:r>
            <a:r>
              <a:rPr lang="de-DE" b="1" dirty="0" smtClean="0">
                <a:latin typeface="Symbol" pitchFamily="18" charset="2"/>
              </a:rPr>
              <a:t> + </a:t>
            </a:r>
            <a:r>
              <a:rPr lang="en-US" b="1" dirty="0" smtClean="0"/>
              <a:t>Probability(</a:t>
            </a:r>
            <a:r>
              <a:rPr lang="de-DE" sz="1400" b="1" dirty="0" smtClean="0"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) </a:t>
            </a:r>
            <a:r>
              <a:rPr lang="en-US" b="1" dirty="0" smtClean="0">
                <a:latin typeface="+mn-lt"/>
              </a:rPr>
              <a:t>for</a:t>
            </a:r>
            <a:r>
              <a:rPr lang="de-DE" b="1" dirty="0" smtClean="0">
                <a:latin typeface="+mn-lt"/>
              </a:rPr>
              <a:t>  </a:t>
            </a:r>
            <a:r>
              <a:rPr lang="de-DE" b="1" dirty="0" smtClean="0">
                <a:latin typeface="Symbol" pitchFamily="18" charset="2"/>
              </a:rPr>
              <a:t>( </a:t>
            </a:r>
            <a:r>
              <a:rPr lang="de-DE" b="1" i="1" dirty="0" smtClean="0">
                <a:latin typeface="+mn-lt"/>
              </a:rPr>
              <a:t>½ </a:t>
            </a:r>
            <a:r>
              <a:rPr lang="de-DE" b="1" dirty="0" smtClean="0">
                <a:latin typeface="+mn-lt"/>
              </a:rPr>
              <a:t> -  I </a:t>
            </a:r>
            <a:r>
              <a:rPr lang="de-DE" b="1" baseline="-25000" dirty="0" smtClean="0">
                <a:latin typeface="+mn-lt"/>
              </a:rPr>
              <a:t>z</a:t>
            </a:r>
            <a:r>
              <a:rPr lang="de-DE" b="1" dirty="0" smtClean="0">
                <a:latin typeface="+mn-lt"/>
              </a:rPr>
              <a:t> )</a:t>
            </a:r>
            <a:r>
              <a:rPr lang="de-DE" b="1" dirty="0" smtClean="0">
                <a:latin typeface="Symbol" pitchFamily="18" charset="2"/>
              </a:rPr>
              <a:t>  =   </a:t>
            </a:r>
            <a:r>
              <a:rPr lang="de-DE" b="1" dirty="0" smtClean="0">
                <a:latin typeface="+mn-lt"/>
              </a:rPr>
              <a:t>I </a:t>
            </a:r>
            <a:r>
              <a:rPr lang="de-DE" b="1" baseline="-25000" dirty="0" smtClean="0">
                <a:latin typeface="+mn-lt"/>
              </a:rPr>
              <a:t>z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en-US" b="1" dirty="0" smtClean="0"/>
              <a:t>  </a:t>
            </a:r>
          </a:p>
        </p:txBody>
      </p:sp>
      <p:sp>
        <p:nvSpPr>
          <p:cNvPr id="45" name="Text Box 85"/>
          <p:cNvSpPr txBox="1">
            <a:spLocks noChangeArrowheads="1"/>
          </p:cNvSpPr>
          <p:nvPr/>
        </p:nvSpPr>
        <p:spPr bwMode="auto">
          <a:xfrm>
            <a:off x="0" y="546036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State evolution during exp.   </a:t>
            </a:r>
            <a:r>
              <a:rPr lang="en-US" b="1" dirty="0" smtClean="0"/>
              <a:t>:    d/</a:t>
            </a:r>
            <a:r>
              <a:rPr lang="en-US" b="1" dirty="0" err="1" smtClean="0"/>
              <a:t>dt</a:t>
            </a:r>
            <a:r>
              <a:rPr lang="en-US" b="1" dirty="0" smtClean="0"/>
              <a:t>  </a:t>
            </a:r>
            <a:r>
              <a:rPr lang="de-DE" b="1" dirty="0" smtClean="0">
                <a:latin typeface="Symbol" pitchFamily="18" charset="2"/>
              </a:rPr>
              <a:t>s</a:t>
            </a:r>
            <a:r>
              <a:rPr lang="en-US" b="1" dirty="0" smtClean="0">
                <a:latin typeface="Symbol" pitchFamily="18" charset="2"/>
              </a:rPr>
              <a:t>  </a:t>
            </a:r>
            <a:r>
              <a:rPr lang="en-US" b="1" dirty="0" smtClean="0"/>
              <a:t>=  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dirty="0" smtClean="0">
                <a:latin typeface="MT Extra" pitchFamily="18" charset="2"/>
              </a:rPr>
              <a:t> </a:t>
            </a:r>
            <a:r>
              <a:rPr lang="en-US" sz="1800" b="1" dirty="0" smtClean="0">
                <a:latin typeface="MT Extra" pitchFamily="18" charset="2"/>
              </a:rPr>
              <a:t>h</a:t>
            </a:r>
            <a:r>
              <a:rPr lang="en-US" b="1" dirty="0" smtClean="0">
                <a:latin typeface="MT Extra" pitchFamily="18" charset="2"/>
              </a:rPr>
              <a:t> </a:t>
            </a:r>
            <a:r>
              <a:rPr lang="en-US" b="1" dirty="0" smtClean="0">
                <a:latin typeface="+mj-lt"/>
              </a:rPr>
              <a:t>[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,</a:t>
            </a:r>
            <a:r>
              <a:rPr lang="en-US" b="1" dirty="0" smtClean="0">
                <a:latin typeface="Symbol" pitchFamily="18" charset="2"/>
              </a:rPr>
              <a:t> s</a:t>
            </a:r>
            <a:r>
              <a:rPr lang="en-US" b="1" dirty="0" smtClean="0">
                <a:latin typeface="+mj-lt"/>
              </a:rPr>
              <a:t>]     solve for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i="1" baseline="-25000" dirty="0" smtClean="0">
                <a:latin typeface="+mj-lt"/>
              </a:rPr>
              <a:t>1</a:t>
            </a:r>
            <a:r>
              <a:rPr lang="en-US" b="1" i="1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during t</a:t>
            </a:r>
            <a:r>
              <a:rPr lang="en-US" b="1" baseline="-25000" dirty="0" smtClean="0">
                <a:latin typeface="+mj-lt"/>
              </a:rPr>
              <a:t>1 </a:t>
            </a:r>
            <a:r>
              <a:rPr lang="en-US" b="1" dirty="0" smtClean="0">
                <a:latin typeface="+mj-lt"/>
              </a:rPr>
              <a:t>, 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i="1" baseline="-25000" dirty="0" smtClean="0">
                <a:latin typeface="+mj-lt"/>
              </a:rPr>
              <a:t>2</a:t>
            </a:r>
            <a:r>
              <a:rPr lang="en-US" b="1" i="1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during t</a:t>
            </a:r>
            <a:r>
              <a:rPr lang="en-US" b="1" baseline="-25000" dirty="0" smtClean="0">
                <a:latin typeface="+mj-lt"/>
              </a:rPr>
              <a:t>2     </a:t>
            </a:r>
            <a:r>
              <a:rPr lang="en-US" b="1" dirty="0" smtClean="0">
                <a:latin typeface="+mj-lt"/>
              </a:rPr>
              <a:t>…..</a:t>
            </a:r>
            <a:r>
              <a:rPr lang="en-US" b="1" baseline="-25000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  <p:sp>
        <p:nvSpPr>
          <p:cNvPr id="47" name="Text Box 85"/>
          <p:cNvSpPr txBox="1">
            <a:spLocks noChangeArrowheads="1"/>
          </p:cNvSpPr>
          <p:nvPr/>
        </p:nvSpPr>
        <p:spPr bwMode="auto">
          <a:xfrm>
            <a:off x="0" y="635919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Measure  outcome for  initial state </a:t>
            </a:r>
            <a:r>
              <a:rPr lang="en-US" b="1" dirty="0" smtClean="0"/>
              <a:t>:    M </a:t>
            </a:r>
            <a:r>
              <a:rPr lang="en-US" b="1" baseline="-25000" dirty="0" smtClean="0"/>
              <a:t>x          </a:t>
            </a:r>
            <a:r>
              <a:rPr lang="en-US" b="1" dirty="0" smtClean="0"/>
              <a:t>    </a:t>
            </a:r>
            <a:r>
              <a:rPr lang="de-DE" b="1" dirty="0" err="1" smtClean="0">
                <a:latin typeface="+mn-lt"/>
              </a:rPr>
              <a:t>c</a:t>
            </a:r>
            <a:r>
              <a:rPr lang="de-DE" b="1" baseline="-25000" dirty="0" err="1" smtClean="0">
                <a:latin typeface="+mn-lt"/>
              </a:rPr>
              <a:t>x</a:t>
            </a:r>
            <a:r>
              <a:rPr lang="en-US" b="1" dirty="0" smtClean="0"/>
              <a:t>(t)</a:t>
            </a:r>
            <a:r>
              <a:rPr lang="de-DE" b="1" dirty="0" smtClean="0">
                <a:latin typeface="+mn-lt"/>
              </a:rPr>
              <a:t>  </a:t>
            </a:r>
            <a:endParaRPr lang="en-US" b="1" dirty="0" smtClean="0"/>
          </a:p>
        </p:txBody>
      </p:sp>
      <p:sp>
        <p:nvSpPr>
          <p:cNvPr id="48" name="Text Box 85"/>
          <p:cNvSpPr txBox="1">
            <a:spLocks noChangeArrowheads="1"/>
          </p:cNvSpPr>
          <p:nvPr/>
        </p:nvSpPr>
        <p:spPr bwMode="auto">
          <a:xfrm>
            <a:off x="0" y="594409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Decompose state into basis    </a:t>
            </a:r>
            <a:r>
              <a:rPr lang="en-US" b="1" dirty="0" smtClean="0"/>
              <a:t>:     </a:t>
            </a:r>
            <a:r>
              <a:rPr lang="de-DE" b="1" dirty="0" smtClean="0">
                <a:latin typeface="Symbol" pitchFamily="18" charset="2"/>
              </a:rPr>
              <a:t>s</a:t>
            </a:r>
            <a:r>
              <a:rPr lang="en-US" b="1" dirty="0" smtClean="0">
                <a:latin typeface="Symbol" pitchFamily="18" charset="2"/>
              </a:rPr>
              <a:t> </a:t>
            </a:r>
            <a:r>
              <a:rPr lang="en-US" b="1" dirty="0" smtClean="0"/>
              <a:t>(t)   =   </a:t>
            </a:r>
            <a:r>
              <a:rPr lang="de-DE" b="1" dirty="0" err="1" smtClean="0">
                <a:latin typeface="+mn-lt"/>
              </a:rPr>
              <a:t>c</a:t>
            </a:r>
            <a:r>
              <a:rPr lang="de-DE" b="1" baseline="-25000" dirty="0" err="1" smtClean="0">
                <a:latin typeface="+mn-lt"/>
              </a:rPr>
              <a:t>z</a:t>
            </a:r>
            <a:r>
              <a:rPr lang="en-US" b="1" dirty="0" smtClean="0"/>
              <a:t>(t)</a:t>
            </a:r>
            <a:r>
              <a:rPr lang="de-DE" b="1" dirty="0" smtClean="0">
                <a:latin typeface="+mn-lt"/>
              </a:rPr>
              <a:t>  </a:t>
            </a:r>
            <a:r>
              <a:rPr lang="de-DE" b="1" dirty="0" err="1" smtClean="0">
                <a:latin typeface="+mn-lt"/>
              </a:rPr>
              <a:t>I</a:t>
            </a:r>
            <a:r>
              <a:rPr lang="de-DE" b="1" baseline="-25000" dirty="0" err="1" smtClean="0">
                <a:latin typeface="+mn-lt"/>
              </a:rPr>
              <a:t>z</a:t>
            </a:r>
            <a:r>
              <a:rPr lang="de-DE" b="1" dirty="0" smtClean="0">
                <a:latin typeface="+mn-lt"/>
              </a:rPr>
              <a:t>  ,+ </a:t>
            </a:r>
            <a:r>
              <a:rPr lang="de-DE" b="1" dirty="0" err="1" smtClean="0">
                <a:latin typeface="+mn-lt"/>
              </a:rPr>
              <a:t>c</a:t>
            </a:r>
            <a:r>
              <a:rPr lang="de-DE" b="1" baseline="-25000" dirty="0" err="1" smtClean="0">
                <a:latin typeface="+mn-lt"/>
              </a:rPr>
              <a:t>y</a:t>
            </a:r>
            <a:r>
              <a:rPr lang="en-US" b="1" dirty="0" smtClean="0"/>
              <a:t>(t)</a:t>
            </a:r>
            <a:r>
              <a:rPr lang="de-DE" b="1" dirty="0" smtClean="0">
                <a:latin typeface="+mn-lt"/>
              </a:rPr>
              <a:t>    </a:t>
            </a:r>
            <a:r>
              <a:rPr lang="de-DE" b="1" dirty="0" err="1" smtClean="0">
                <a:latin typeface="+mn-lt"/>
              </a:rPr>
              <a:t>I</a:t>
            </a:r>
            <a:r>
              <a:rPr lang="de-DE" b="1" baseline="-25000" dirty="0" err="1" smtClean="0">
                <a:latin typeface="+mn-lt"/>
              </a:rPr>
              <a:t>y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i="1" dirty="0" smtClean="0">
                <a:latin typeface="+mn-lt"/>
              </a:rPr>
              <a:t> + </a:t>
            </a:r>
            <a:r>
              <a:rPr lang="de-DE" b="1" dirty="0" err="1" smtClean="0">
                <a:latin typeface="+mn-lt"/>
              </a:rPr>
              <a:t>c</a:t>
            </a:r>
            <a:r>
              <a:rPr lang="de-DE" b="1" baseline="-25000" dirty="0" err="1" smtClean="0">
                <a:latin typeface="+mn-lt"/>
              </a:rPr>
              <a:t>x</a:t>
            </a:r>
            <a:r>
              <a:rPr lang="en-US" b="1" dirty="0" smtClean="0"/>
              <a:t>(t)</a:t>
            </a:r>
            <a:r>
              <a:rPr lang="de-DE" b="1" dirty="0" smtClean="0">
                <a:latin typeface="+mn-lt"/>
              </a:rPr>
              <a:t>  </a:t>
            </a:r>
            <a:r>
              <a:rPr lang="de-DE" b="1" dirty="0" err="1" smtClean="0">
                <a:latin typeface="+mn-lt"/>
              </a:rPr>
              <a:t>I</a:t>
            </a:r>
            <a:r>
              <a:rPr lang="de-DE" b="1" baseline="-25000" dirty="0" err="1" smtClean="0">
                <a:latin typeface="+mn-lt"/>
              </a:rPr>
              <a:t>x</a:t>
            </a:r>
            <a:r>
              <a:rPr lang="de-DE" b="1" baseline="-25000" dirty="0" smtClean="0">
                <a:latin typeface="+mn-lt"/>
              </a:rPr>
              <a:t>  </a:t>
            </a:r>
            <a:r>
              <a:rPr lang="de-DE" b="1" dirty="0" smtClean="0">
                <a:latin typeface="Symbol" pitchFamily="18" charset="2"/>
              </a:rPr>
              <a:t>  +  </a:t>
            </a:r>
            <a:r>
              <a:rPr lang="de-DE" b="1" dirty="0" smtClean="0">
                <a:latin typeface="+mn-lt"/>
              </a:rPr>
              <a:t>c</a:t>
            </a:r>
            <a:r>
              <a:rPr lang="de-DE" b="1" baseline="-25000" dirty="0" smtClean="0">
                <a:latin typeface="+mn-lt"/>
              </a:rPr>
              <a:t>1</a:t>
            </a:r>
            <a:r>
              <a:rPr lang="en-US" b="1" dirty="0" smtClean="0"/>
              <a:t>(t)</a:t>
            </a:r>
            <a:r>
              <a:rPr lang="de-DE" b="1" dirty="0" smtClean="0">
                <a:latin typeface="+mn-lt"/>
              </a:rPr>
              <a:t>  </a:t>
            </a:r>
            <a:r>
              <a:rPr lang="de-DE" b="1" i="1" dirty="0" smtClean="0">
                <a:latin typeface="+mn-lt"/>
              </a:rPr>
              <a:t>1 </a:t>
            </a:r>
            <a:r>
              <a:rPr lang="en-US" b="1" dirty="0" smtClean="0"/>
              <a:t>  </a:t>
            </a:r>
            <a:r>
              <a:rPr lang="en-US" b="1" baseline="-25000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3914454" y="6551993"/>
            <a:ext cx="33904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85"/>
          <p:cNvSpPr txBox="1">
            <a:spLocks noChangeArrowheads="1"/>
          </p:cNvSpPr>
          <p:nvPr/>
        </p:nvSpPr>
        <p:spPr bwMode="auto">
          <a:xfrm>
            <a:off x="0" y="456778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Arbitrary state linear combination  </a:t>
            </a:r>
            <a:r>
              <a:rPr lang="en-US" b="1" dirty="0" smtClean="0"/>
              <a:t>:     </a:t>
            </a:r>
            <a:r>
              <a:rPr lang="de-DE" b="1" dirty="0" smtClean="0">
                <a:latin typeface="Symbol" pitchFamily="18" charset="2"/>
              </a:rPr>
              <a:t>s</a:t>
            </a:r>
            <a:r>
              <a:rPr lang="en-US" b="1" dirty="0" smtClean="0">
                <a:latin typeface="Symbol" pitchFamily="18" charset="2"/>
              </a:rPr>
              <a:t> </a:t>
            </a:r>
            <a:r>
              <a:rPr lang="en-US" b="1" dirty="0" smtClean="0"/>
              <a:t>  =   </a:t>
            </a:r>
            <a:r>
              <a:rPr lang="de-DE" b="1" dirty="0" smtClean="0">
                <a:latin typeface="+mn-lt"/>
              </a:rPr>
              <a:t>c </a:t>
            </a:r>
            <a:r>
              <a:rPr lang="de-DE" b="1" baseline="-25000" dirty="0" smtClean="0">
                <a:latin typeface="+mn-lt"/>
              </a:rPr>
              <a:t>z</a:t>
            </a:r>
            <a:r>
              <a:rPr lang="de-DE" b="1" dirty="0" smtClean="0">
                <a:latin typeface="+mn-lt"/>
              </a:rPr>
              <a:t> I </a:t>
            </a:r>
            <a:r>
              <a:rPr lang="de-DE" b="1" baseline="-25000" dirty="0" smtClean="0">
                <a:latin typeface="+mn-lt"/>
              </a:rPr>
              <a:t>z</a:t>
            </a:r>
            <a:r>
              <a:rPr lang="de-DE" b="1" dirty="0" smtClean="0">
                <a:latin typeface="+mn-lt"/>
              </a:rPr>
              <a:t>  ,+ c </a:t>
            </a:r>
            <a:r>
              <a:rPr lang="de-DE" b="1" baseline="-25000" dirty="0" smtClean="0">
                <a:latin typeface="+mn-lt"/>
              </a:rPr>
              <a:t>y</a:t>
            </a:r>
            <a:r>
              <a:rPr lang="de-DE" b="1" dirty="0" smtClean="0">
                <a:latin typeface="+mn-lt"/>
              </a:rPr>
              <a:t> I </a:t>
            </a:r>
            <a:r>
              <a:rPr lang="de-DE" b="1" baseline="-25000" dirty="0" smtClean="0">
                <a:latin typeface="+mn-lt"/>
              </a:rPr>
              <a:t>y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i="1" dirty="0" smtClean="0">
                <a:latin typeface="+mn-lt"/>
              </a:rPr>
              <a:t> + </a:t>
            </a:r>
            <a:r>
              <a:rPr lang="de-DE" b="1" dirty="0" smtClean="0">
                <a:latin typeface="+mn-lt"/>
              </a:rPr>
              <a:t>c </a:t>
            </a:r>
            <a:r>
              <a:rPr lang="de-DE" b="1" baseline="-25000" dirty="0" smtClean="0">
                <a:latin typeface="+mn-lt"/>
              </a:rPr>
              <a:t>x</a:t>
            </a:r>
            <a:r>
              <a:rPr lang="de-DE" b="1" dirty="0" smtClean="0">
                <a:latin typeface="+mn-lt"/>
              </a:rPr>
              <a:t> I </a:t>
            </a:r>
            <a:r>
              <a:rPr lang="de-DE" b="1" baseline="-25000" dirty="0" smtClean="0">
                <a:latin typeface="+mn-lt"/>
              </a:rPr>
              <a:t>x  </a:t>
            </a:r>
            <a:r>
              <a:rPr lang="de-DE" b="1" dirty="0" smtClean="0">
                <a:latin typeface="Symbol" pitchFamily="18" charset="2"/>
              </a:rPr>
              <a:t>  +  </a:t>
            </a:r>
            <a:r>
              <a:rPr lang="de-DE" b="1" dirty="0" smtClean="0">
                <a:latin typeface="+mn-lt"/>
              </a:rPr>
              <a:t>c </a:t>
            </a:r>
            <a:r>
              <a:rPr lang="de-DE" b="1" baseline="-25000" dirty="0" smtClean="0">
                <a:latin typeface="+mn-lt"/>
              </a:rPr>
              <a:t>1 </a:t>
            </a:r>
            <a:r>
              <a:rPr lang="de-DE" b="1" i="1" dirty="0" smtClean="0">
                <a:latin typeface="+mn-lt"/>
              </a:rPr>
              <a:t>1 </a:t>
            </a:r>
            <a:r>
              <a:rPr lang="en-US" b="1" dirty="0" smtClean="0"/>
              <a:t>  </a:t>
            </a:r>
            <a:r>
              <a:rPr lang="en-US" b="1" baseline="-25000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45" grpId="0"/>
      <p:bldP spid="47" grpId="0"/>
      <p:bldP spid="4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Solution for 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d/</a:t>
            </a:r>
            <a:r>
              <a:rPr lang="en-US" sz="2400" b="1" dirty="0" err="1" smtClean="0">
                <a:solidFill>
                  <a:srgbClr val="336699"/>
                </a:solidFill>
                <a:latin typeface="+mj-lt"/>
              </a:rPr>
              <a:t>dt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336699"/>
                </a:solidFill>
                <a:latin typeface="Symbol" pitchFamily="18" charset="2"/>
              </a:rPr>
              <a:t>s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   = </a:t>
            </a:r>
            <a:r>
              <a:rPr lang="en-US" sz="2400" b="1" dirty="0" err="1" smtClean="0">
                <a:solidFill>
                  <a:srgbClr val="336699"/>
                </a:solidFill>
                <a:latin typeface="+mj-lt"/>
              </a:rPr>
              <a:t>i</a:t>
            </a:r>
            <a:r>
              <a:rPr lang="en-US" sz="2400" b="1" dirty="0" smtClean="0">
                <a:solidFill>
                  <a:srgbClr val="336699"/>
                </a:solidFill>
                <a:latin typeface="MT Extra" pitchFamily="18" charset="2"/>
              </a:rPr>
              <a:t> h 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[ </a:t>
            </a:r>
            <a:r>
              <a:rPr lang="en-US" sz="2400" b="1" i="1" dirty="0" smtClean="0">
                <a:solidFill>
                  <a:srgbClr val="336699"/>
                </a:solidFill>
                <a:latin typeface="+mj-lt"/>
              </a:rPr>
              <a:t>H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 ,</a:t>
            </a:r>
            <a:r>
              <a:rPr lang="en-US" sz="2400" b="1" dirty="0" smtClean="0">
                <a:solidFill>
                  <a:srgbClr val="336699"/>
                </a:solidFill>
                <a:latin typeface="Symbol" pitchFamily="18" charset="2"/>
              </a:rPr>
              <a:t> s </a:t>
            </a:r>
            <a:r>
              <a:rPr lang="en-US" sz="2400" b="1" dirty="0" smtClean="0">
                <a:solidFill>
                  <a:srgbClr val="336699"/>
                </a:solidFill>
                <a:latin typeface="+mj-lt"/>
              </a:rPr>
              <a:t>]</a:t>
            </a:r>
            <a:r>
              <a:rPr lang="en-US" sz="2400" b="1" dirty="0" smtClean="0">
                <a:solidFill>
                  <a:srgbClr val="336699"/>
                </a:solidFill>
              </a:rPr>
              <a:t> </a:t>
            </a:r>
            <a:endParaRPr lang="en-US" sz="4400" dirty="0">
              <a:solidFill>
                <a:srgbClr val="336699"/>
              </a:solidFill>
            </a:endParaRPr>
          </a:p>
        </p:txBody>
      </p:sp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0" y="1088928"/>
            <a:ext cx="95755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Classical  mechanics      </a:t>
            </a:r>
            <a:r>
              <a:rPr lang="en-US" b="1" dirty="0" smtClean="0"/>
              <a:t>:  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en-US" b="1" dirty="0" smtClean="0">
                <a:latin typeface="+mn-lt"/>
              </a:rPr>
              <a:t>Solution to    </a:t>
            </a:r>
            <a:r>
              <a:rPr lang="en-US" b="1" dirty="0" smtClean="0"/>
              <a:t>dl/</a:t>
            </a:r>
            <a:r>
              <a:rPr lang="en-US" b="1" dirty="0" err="1" smtClean="0"/>
              <a:t>dt</a:t>
            </a:r>
            <a:r>
              <a:rPr lang="en-US" b="1" dirty="0" smtClean="0"/>
              <a:t>  = torque   by </a:t>
            </a:r>
            <a:r>
              <a:rPr lang="en-GB" b="1" dirty="0" smtClean="0"/>
              <a:t>diagonalization</a:t>
            </a:r>
            <a:r>
              <a:rPr lang="en-US" b="1" dirty="0" smtClean="0"/>
              <a:t> : calculate M</a:t>
            </a:r>
            <a:r>
              <a:rPr lang="en-US" b="1" baseline="-25000" dirty="0" smtClean="0"/>
              <a:t>+</a:t>
            </a:r>
            <a:r>
              <a:rPr lang="en-US" b="1" dirty="0" smtClean="0"/>
              <a:t> and M</a:t>
            </a:r>
            <a:r>
              <a:rPr lang="en-US" b="1" baseline="-25000" dirty="0" smtClean="0"/>
              <a:t>-</a:t>
            </a:r>
            <a:r>
              <a:rPr lang="en-US" b="1" dirty="0" smtClean="0"/>
              <a:t>  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latin typeface="+mn-lt"/>
              </a:rPr>
              <a:t>       </a:t>
            </a:r>
            <a:endParaRPr lang="de-DE" b="1" dirty="0" smtClean="0">
              <a:latin typeface="Symbol" pitchFamily="18" charset="2"/>
            </a:endParaRPr>
          </a:p>
        </p:txBody>
      </p:sp>
      <p:sp>
        <p:nvSpPr>
          <p:cNvPr id="32" name="Text Box 85"/>
          <p:cNvSpPr txBox="1">
            <a:spLocks noChangeArrowheads="1"/>
          </p:cNvSpPr>
          <p:nvPr/>
        </p:nvSpPr>
        <p:spPr bwMode="auto">
          <a:xfrm>
            <a:off x="0" y="1448523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/>
              <a:t>                                             </a:t>
            </a:r>
            <a:r>
              <a:rPr lang="de-DE" b="1" dirty="0" smtClean="0"/>
              <a:t> </a:t>
            </a:r>
            <a:r>
              <a:rPr lang="en-US" b="1" dirty="0" smtClean="0"/>
              <a:t>rotations (precession)  about axis of torque  </a:t>
            </a:r>
            <a:r>
              <a:rPr lang="en-US" b="1" dirty="0" smtClean="0">
                <a:latin typeface="+mn-lt"/>
              </a:rPr>
              <a:t>       </a:t>
            </a:r>
            <a:endParaRPr lang="de-DE" b="1" dirty="0" smtClean="0">
              <a:latin typeface="Symbol" pitchFamily="18" charset="2"/>
            </a:endParaRPr>
          </a:p>
        </p:txBody>
      </p:sp>
      <p:sp>
        <p:nvSpPr>
          <p:cNvPr id="33" name="Text Box 83"/>
          <p:cNvSpPr txBox="1">
            <a:spLocks noChangeArrowheads="1"/>
          </p:cNvSpPr>
          <p:nvPr/>
        </p:nvSpPr>
        <p:spPr bwMode="auto">
          <a:xfrm>
            <a:off x="0" y="1789647"/>
            <a:ext cx="87946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     </a:t>
            </a:r>
            <a:r>
              <a:rPr lang="de-DE" sz="1400" b="1" dirty="0" err="1" smtClean="0"/>
              <a:t>M</a:t>
            </a:r>
            <a:r>
              <a:rPr lang="de-DE" sz="1400" b="1" baseline="-25000" dirty="0" err="1" smtClean="0"/>
              <a:t>x</a:t>
            </a:r>
            <a:r>
              <a:rPr lang="de-DE" sz="1400" b="1" baseline="-25000" dirty="0" smtClean="0"/>
              <a:t>   </a:t>
            </a:r>
            <a:r>
              <a:rPr lang="de-DE" sz="1400" b="1" dirty="0" smtClean="0">
                <a:latin typeface="Symbol" pitchFamily="18" charset="2"/>
              </a:rPr>
              <a:t>(</a:t>
            </a:r>
            <a:r>
              <a:rPr lang="de-DE" sz="1400" b="1" dirty="0" smtClean="0">
                <a:latin typeface="+mn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/>
              <a:t>  </a:t>
            </a:r>
            <a:r>
              <a:rPr lang="de-DE" b="1" dirty="0">
                <a:latin typeface="MT Extra" pitchFamily="18" charset="2"/>
              </a:rPr>
              <a:t>a</a:t>
            </a:r>
            <a:r>
              <a:rPr lang="de-DE" b="1" dirty="0">
                <a:latin typeface="Monotype Corsiva" pitchFamily="66" charset="0"/>
              </a:rPr>
              <a:t> </a:t>
            </a:r>
            <a:r>
              <a:rPr lang="de-DE" b="1" dirty="0" err="1"/>
              <a:t>M</a:t>
            </a:r>
            <a:r>
              <a:rPr lang="de-DE" b="1" baseline="-25000" dirty="0" err="1"/>
              <a:t>x</a:t>
            </a:r>
            <a:r>
              <a:rPr lang="de-DE" b="1" baseline="-25000" dirty="0"/>
              <a:t> 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dirty="0" smtClean="0"/>
              <a:t>cos </a:t>
            </a:r>
            <a:r>
              <a:rPr lang="de-DE" b="1" dirty="0"/>
              <a:t>( </a:t>
            </a:r>
            <a:r>
              <a:rPr lang="de-DE" b="1" dirty="0">
                <a:latin typeface="Symbol" pitchFamily="18" charset="2"/>
              </a:rPr>
              <a:t>w </a:t>
            </a:r>
            <a:r>
              <a:rPr lang="de-DE" b="1" dirty="0"/>
              <a:t>t</a:t>
            </a:r>
            <a:r>
              <a:rPr lang="de-DE" b="1" baseline="-25000" dirty="0"/>
              <a:t>  </a:t>
            </a:r>
            <a:r>
              <a:rPr lang="de-DE" b="1" dirty="0"/>
              <a:t>)  </a:t>
            </a:r>
            <a:r>
              <a:rPr lang="de-DE" b="1" dirty="0">
                <a:latin typeface="Symbol" pitchFamily="18" charset="2"/>
              </a:rPr>
              <a:t>+</a:t>
            </a:r>
            <a:r>
              <a:rPr lang="de-DE" b="1" dirty="0"/>
              <a:t> </a:t>
            </a:r>
            <a:r>
              <a:rPr lang="de-DE" b="1" dirty="0" err="1"/>
              <a:t>M</a:t>
            </a:r>
            <a:r>
              <a:rPr lang="de-DE" b="1" baseline="-25000" dirty="0" err="1"/>
              <a:t>y</a:t>
            </a:r>
            <a:r>
              <a:rPr lang="de-DE" b="1" baseline="-25000" dirty="0"/>
              <a:t> 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dirty="0" smtClean="0"/>
              <a:t>sin </a:t>
            </a:r>
            <a:r>
              <a:rPr lang="de-DE" b="1" dirty="0"/>
              <a:t>( </a:t>
            </a:r>
            <a:r>
              <a:rPr lang="de-DE" b="1" dirty="0">
                <a:latin typeface="Symbol" pitchFamily="18" charset="2"/>
              </a:rPr>
              <a:t>w </a:t>
            </a:r>
            <a:r>
              <a:rPr lang="de-DE" b="1" dirty="0"/>
              <a:t>t</a:t>
            </a:r>
            <a:r>
              <a:rPr lang="de-DE" b="1" baseline="-25000" dirty="0"/>
              <a:t> </a:t>
            </a:r>
            <a:r>
              <a:rPr lang="de-DE" b="1" dirty="0" smtClean="0"/>
              <a:t>)                          M</a:t>
            </a:r>
            <a:r>
              <a:rPr lang="de-DE" b="1" baseline="-25000" dirty="0" smtClean="0"/>
              <a:t>+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latin typeface="+mn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/>
              <a:t>    </a:t>
            </a:r>
            <a:r>
              <a:rPr lang="de-DE" b="1" dirty="0" smtClean="0">
                <a:latin typeface="MT Extra" pitchFamily="18" charset="2"/>
              </a:rPr>
              <a:t>a</a:t>
            </a:r>
            <a:r>
              <a:rPr lang="de-DE" b="1" dirty="0" smtClean="0">
                <a:latin typeface="Monotype Corsiva" pitchFamily="66" charset="0"/>
              </a:rPr>
              <a:t> </a:t>
            </a:r>
            <a:r>
              <a:rPr lang="de-DE" b="1" dirty="0" smtClean="0"/>
              <a:t>M</a:t>
            </a:r>
            <a:r>
              <a:rPr lang="de-DE" b="1" baseline="-25000" dirty="0" smtClean="0"/>
              <a:t>+ 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  </a:t>
            </a:r>
            <a:r>
              <a:rPr lang="de-DE" b="1" dirty="0" err="1" smtClean="0"/>
              <a:t>exp</a:t>
            </a:r>
            <a:r>
              <a:rPr lang="de-DE" b="1" dirty="0" smtClean="0"/>
              <a:t>( </a:t>
            </a:r>
            <a:r>
              <a:rPr lang="de-DE" b="1" dirty="0" smtClean="0">
                <a:latin typeface="Symbol" pitchFamily="18" charset="2"/>
              </a:rPr>
              <a:t>-</a:t>
            </a:r>
            <a:r>
              <a:rPr lang="de-DE" b="1" dirty="0" smtClean="0"/>
              <a:t> i </a:t>
            </a:r>
            <a:r>
              <a:rPr lang="de-DE" b="1" dirty="0" smtClean="0">
                <a:latin typeface="Symbol" pitchFamily="18" charset="2"/>
              </a:rPr>
              <a:t>w </a:t>
            </a:r>
            <a:r>
              <a:rPr lang="de-DE" b="1" dirty="0" smtClean="0"/>
              <a:t>t) </a:t>
            </a:r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0" y="2196417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QM wave function          </a:t>
            </a:r>
            <a:r>
              <a:rPr lang="en-US" b="1" dirty="0" smtClean="0"/>
              <a:t>:  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en-US" b="1" dirty="0" smtClean="0">
                <a:latin typeface="+mn-lt"/>
              </a:rPr>
              <a:t>Solution for  </a:t>
            </a:r>
            <a:r>
              <a:rPr lang="en-US" b="1" dirty="0" smtClean="0"/>
              <a:t>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en-US" b="1" dirty="0" smtClean="0">
                <a:latin typeface="Symbol" pitchFamily="18" charset="2"/>
              </a:rPr>
              <a:t>F</a:t>
            </a:r>
            <a:r>
              <a:rPr lang="en-US" b="1" dirty="0" smtClean="0"/>
              <a:t>  =      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smtClean="0">
                <a:latin typeface="MT Extra" pitchFamily="18" charset="2"/>
              </a:rPr>
              <a:t>h</a:t>
            </a:r>
            <a:r>
              <a:rPr lang="en-US" b="1" dirty="0" smtClean="0"/>
              <a:t> </a:t>
            </a:r>
            <a:r>
              <a:rPr lang="en-US" b="1" i="1" dirty="0" err="1" smtClean="0"/>
              <a:t>H</a:t>
            </a:r>
            <a:r>
              <a:rPr lang="en-US" b="1" dirty="0" smtClean="0">
                <a:latin typeface="Symbol" pitchFamily="18" charset="2"/>
              </a:rPr>
              <a:t> F      s</a:t>
            </a:r>
            <a:r>
              <a:rPr lang="en-US" b="1" dirty="0" smtClean="0">
                <a:latin typeface="+mj-lt"/>
              </a:rPr>
              <a:t> (t)   = exp (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dirty="0" smtClean="0">
                <a:latin typeface="MT Extra" pitchFamily="18" charset="2"/>
              </a:rPr>
              <a:t> h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H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t ) 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dirty="0" smtClean="0">
                <a:latin typeface="+mj-lt"/>
              </a:rPr>
              <a:t>(0)</a:t>
            </a:r>
            <a:r>
              <a:rPr lang="en-US" b="1" dirty="0" smtClean="0">
                <a:latin typeface="Symbol" pitchFamily="18" charset="2"/>
              </a:rPr>
              <a:t>  </a:t>
            </a:r>
            <a:endParaRPr lang="en-US" b="1" dirty="0" smtClean="0"/>
          </a:p>
        </p:txBody>
      </p:sp>
      <p:sp>
        <p:nvSpPr>
          <p:cNvPr id="35" name="Text Box 85"/>
          <p:cNvSpPr txBox="1">
            <a:spLocks noChangeArrowheads="1"/>
          </p:cNvSpPr>
          <p:nvPr/>
        </p:nvSpPr>
        <p:spPr bwMode="auto">
          <a:xfrm>
            <a:off x="0" y="315562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Statistical operator         </a:t>
            </a:r>
            <a:r>
              <a:rPr lang="en-US" b="1" dirty="0" smtClean="0"/>
              <a:t>:   Solution  of  d/</a:t>
            </a:r>
            <a:r>
              <a:rPr lang="en-US" b="1" dirty="0" err="1" smtClean="0"/>
              <a:t>dt</a:t>
            </a:r>
            <a:r>
              <a:rPr lang="en-US" b="1" dirty="0" smtClean="0"/>
              <a:t>  </a:t>
            </a:r>
            <a:r>
              <a:rPr lang="de-DE" b="1" dirty="0" smtClean="0">
                <a:latin typeface="Symbol" pitchFamily="18" charset="2"/>
              </a:rPr>
              <a:t>s</a:t>
            </a:r>
            <a:r>
              <a:rPr lang="en-US" b="1" dirty="0" smtClean="0">
                <a:latin typeface="Symbol" pitchFamily="18" charset="2"/>
              </a:rPr>
              <a:t>  </a:t>
            </a:r>
            <a:r>
              <a:rPr lang="en-US" b="1" dirty="0" smtClean="0"/>
              <a:t>=  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dirty="0" smtClean="0">
                <a:latin typeface="MT Extra" pitchFamily="18" charset="2"/>
              </a:rPr>
              <a:t> </a:t>
            </a:r>
            <a:r>
              <a:rPr lang="en-US" sz="1800" b="1" dirty="0" smtClean="0">
                <a:latin typeface="MT Extra" pitchFamily="18" charset="2"/>
              </a:rPr>
              <a:t>h</a:t>
            </a:r>
            <a:r>
              <a:rPr lang="en-US" b="1" dirty="0" smtClean="0">
                <a:latin typeface="MT Extra" pitchFamily="18" charset="2"/>
              </a:rPr>
              <a:t> </a:t>
            </a:r>
            <a:r>
              <a:rPr lang="en-US" b="1" dirty="0" smtClean="0">
                <a:latin typeface="+mj-lt"/>
              </a:rPr>
              <a:t>[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,</a:t>
            </a:r>
            <a:r>
              <a:rPr lang="en-US" b="1" dirty="0" smtClean="0">
                <a:latin typeface="Symbol" pitchFamily="18" charset="2"/>
              </a:rPr>
              <a:t> s</a:t>
            </a:r>
            <a:r>
              <a:rPr lang="en-US" b="1" dirty="0" smtClean="0">
                <a:latin typeface="+mj-lt"/>
              </a:rPr>
              <a:t>]  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n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/>
              <a:t>  </a:t>
            </a:r>
            <a:r>
              <a:rPr lang="de-DE" b="1" dirty="0" smtClean="0">
                <a:latin typeface="Monotype Corsiva" pitchFamily="66" charset="0"/>
              </a:rPr>
              <a:t>= </a:t>
            </a:r>
            <a:r>
              <a:rPr lang="de-DE" b="1" dirty="0" err="1" smtClean="0"/>
              <a:t>exp</a:t>
            </a:r>
            <a:r>
              <a:rPr lang="de-DE" b="1" dirty="0" smtClean="0"/>
              <a:t>(-i  </a:t>
            </a:r>
            <a:r>
              <a:rPr lang="en-US" b="1" dirty="0" smtClean="0">
                <a:latin typeface="MT Extra" pitchFamily="18" charset="2"/>
              </a:rPr>
              <a:t>h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baseline="-25000" dirty="0" smtClean="0"/>
              <a:t>  </a:t>
            </a:r>
            <a:r>
              <a:rPr lang="de-DE" b="1" dirty="0" err="1" smtClean="0"/>
              <a:t>exp</a:t>
            </a:r>
            <a:r>
              <a:rPr lang="de-DE" b="1" dirty="0" smtClean="0"/>
              <a:t>(  i</a:t>
            </a:r>
            <a:r>
              <a:rPr lang="de-DE" b="1" i="1" dirty="0" smtClean="0"/>
              <a:t> </a:t>
            </a:r>
            <a:r>
              <a:rPr lang="en-US" b="1" dirty="0" smtClean="0">
                <a:latin typeface="MT Extra" pitchFamily="18" charset="2"/>
              </a:rPr>
              <a:t>h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/>
              <a:t>t) </a:t>
            </a:r>
            <a:r>
              <a:rPr lang="en-US" b="1" baseline="-25000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  <p:sp>
        <p:nvSpPr>
          <p:cNvPr id="36" name="Text Box 85"/>
          <p:cNvSpPr txBox="1">
            <a:spLocks noChangeArrowheads="1"/>
          </p:cNvSpPr>
          <p:nvPr/>
        </p:nvSpPr>
        <p:spPr bwMode="auto">
          <a:xfrm>
            <a:off x="0" y="490778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err="1" smtClean="0"/>
              <a:t>exp</a:t>
            </a:r>
            <a:r>
              <a:rPr lang="de-DE" b="1" dirty="0" smtClean="0"/>
              <a:t>(-i  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baseline="-25000" dirty="0" smtClean="0"/>
              <a:t>  </a:t>
            </a:r>
            <a:r>
              <a:rPr lang="de-DE" b="1" dirty="0" err="1" smtClean="0"/>
              <a:t>exp</a:t>
            </a:r>
            <a:r>
              <a:rPr lang="de-DE" b="1" dirty="0" smtClean="0"/>
              <a:t>(  i</a:t>
            </a:r>
            <a:r>
              <a:rPr lang="de-DE" b="1" i="1" dirty="0" smtClean="0"/>
              <a:t>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/>
              <a:t>t)) </a:t>
            </a:r>
            <a:r>
              <a:rPr lang="en-US" b="1" dirty="0" smtClean="0">
                <a:latin typeface="Symbol" pitchFamily="18" charset="2"/>
              </a:rPr>
              <a:t> </a:t>
            </a:r>
            <a:r>
              <a:rPr lang="en-US" b="1" dirty="0" smtClean="0"/>
              <a:t>= -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de-DE" b="1" i="1" dirty="0" smtClean="0"/>
              <a:t>H </a:t>
            </a:r>
            <a:r>
              <a:rPr lang="de-DE" b="1" dirty="0" err="1" smtClean="0"/>
              <a:t>exp</a:t>
            </a:r>
            <a:r>
              <a:rPr lang="de-DE" b="1" dirty="0" smtClean="0"/>
              <a:t>(-i  </a:t>
            </a:r>
            <a:r>
              <a:rPr lang="de-DE" b="1" i="1" dirty="0" smtClean="0"/>
              <a:t>H</a:t>
            </a:r>
            <a:r>
              <a:rPr lang="de-DE" b="1" dirty="0" smtClean="0"/>
              <a:t> t)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baseline="-25000" dirty="0" smtClean="0"/>
              <a:t> </a:t>
            </a:r>
            <a:r>
              <a:rPr lang="de-DE" b="1" dirty="0" err="1" smtClean="0"/>
              <a:t>exp</a:t>
            </a:r>
            <a:r>
              <a:rPr lang="de-DE" b="1" dirty="0" smtClean="0"/>
              <a:t>( i</a:t>
            </a:r>
            <a:r>
              <a:rPr lang="de-DE" b="1" i="1" dirty="0" smtClean="0"/>
              <a:t>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/>
              <a:t>t) + </a:t>
            </a:r>
            <a:r>
              <a:rPr lang="de-DE" b="1" dirty="0" err="1" smtClean="0"/>
              <a:t>exp</a:t>
            </a:r>
            <a:r>
              <a:rPr lang="de-DE" b="1" dirty="0" smtClean="0"/>
              <a:t>(-i  </a:t>
            </a:r>
            <a:r>
              <a:rPr lang="de-DE" b="1" i="1" dirty="0" smtClean="0"/>
              <a:t>H</a:t>
            </a:r>
            <a:r>
              <a:rPr lang="de-DE" b="1" dirty="0" smtClean="0"/>
              <a:t> t)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 </a:t>
            </a:r>
            <a:r>
              <a:rPr lang="de-DE" b="1" dirty="0" smtClean="0"/>
              <a:t>i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/>
              <a:t> </a:t>
            </a:r>
            <a:r>
              <a:rPr lang="de-DE" b="1" dirty="0" err="1" smtClean="0"/>
              <a:t>exp</a:t>
            </a:r>
            <a:r>
              <a:rPr lang="de-DE" b="1" dirty="0" smtClean="0"/>
              <a:t>( i</a:t>
            </a:r>
            <a:r>
              <a:rPr lang="de-DE" b="1" i="1" dirty="0" smtClean="0"/>
              <a:t>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/>
              <a:t>t) </a:t>
            </a:r>
            <a:endParaRPr lang="en-US" b="1" dirty="0" smtClean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3884749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Meaning of  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exp</a:t>
            </a:r>
            <a:r>
              <a:rPr lang="de-DE" b="1" dirty="0" smtClean="0">
                <a:solidFill>
                  <a:srgbClr val="FF0000"/>
                </a:solidFill>
              </a:rPr>
              <a:t> (</a:t>
            </a:r>
            <a:r>
              <a:rPr lang="de-DE" b="1" dirty="0" err="1" smtClean="0">
                <a:solidFill>
                  <a:srgbClr val="FF0000"/>
                </a:solidFill>
              </a:rPr>
              <a:t>operator</a:t>
            </a:r>
            <a:r>
              <a:rPr lang="de-DE" b="1" dirty="0" smtClean="0"/>
              <a:t>)  :   </a:t>
            </a:r>
            <a:r>
              <a:rPr lang="de-DE" b="1" dirty="0" err="1" smtClean="0"/>
              <a:t>exp</a:t>
            </a:r>
            <a:r>
              <a:rPr lang="de-DE" b="1" dirty="0" smtClean="0"/>
              <a:t> </a:t>
            </a:r>
            <a:r>
              <a:rPr lang="de-DE" b="1" dirty="0"/>
              <a:t>( c </a:t>
            </a:r>
            <a:r>
              <a:rPr lang="de-DE" b="1" i="1" dirty="0" smtClean="0"/>
              <a:t>H</a:t>
            </a:r>
            <a:r>
              <a:rPr lang="de-DE" b="1" dirty="0" smtClean="0"/>
              <a:t>  t)   </a:t>
            </a:r>
            <a:r>
              <a:rPr lang="de-DE" b="1" dirty="0"/>
              <a:t>=   1  +  1/1!  </a:t>
            </a:r>
            <a:r>
              <a:rPr lang="de-DE" b="1" i="1" dirty="0" smtClean="0"/>
              <a:t>H</a:t>
            </a:r>
            <a:r>
              <a:rPr lang="de-DE" b="1" dirty="0" smtClean="0"/>
              <a:t> t  </a:t>
            </a:r>
            <a:r>
              <a:rPr lang="de-DE" b="1" dirty="0"/>
              <a:t>c  +  1/2!  </a:t>
            </a:r>
            <a:r>
              <a:rPr lang="de-DE" b="1" i="1" dirty="0" smtClean="0"/>
              <a:t>H</a:t>
            </a:r>
            <a:r>
              <a:rPr lang="de-DE" b="1" baseline="30000" dirty="0" smtClean="0"/>
              <a:t>2</a:t>
            </a:r>
            <a:r>
              <a:rPr lang="de-DE" b="1" dirty="0" smtClean="0"/>
              <a:t>  t</a:t>
            </a:r>
            <a:r>
              <a:rPr lang="de-DE" b="1" baseline="30000" dirty="0" smtClean="0"/>
              <a:t>2</a:t>
            </a:r>
            <a:r>
              <a:rPr lang="de-DE" b="1" dirty="0" smtClean="0"/>
              <a:t> </a:t>
            </a:r>
            <a:r>
              <a:rPr lang="de-DE" b="1" dirty="0"/>
              <a:t>c</a:t>
            </a:r>
            <a:r>
              <a:rPr lang="de-DE" b="1" baseline="30000" dirty="0"/>
              <a:t>2</a:t>
            </a:r>
            <a:r>
              <a:rPr lang="de-DE" b="1" dirty="0"/>
              <a:t> + 1/3!  </a:t>
            </a:r>
            <a:r>
              <a:rPr lang="de-DE" b="1" i="1" dirty="0" smtClean="0"/>
              <a:t>H</a:t>
            </a:r>
            <a:r>
              <a:rPr lang="de-DE" b="1" baseline="30000" dirty="0" smtClean="0"/>
              <a:t>3</a:t>
            </a:r>
            <a:r>
              <a:rPr lang="de-DE" b="1" dirty="0" smtClean="0"/>
              <a:t>   t</a:t>
            </a:r>
            <a:r>
              <a:rPr lang="de-DE" b="1" baseline="30000" dirty="0" smtClean="0"/>
              <a:t>3</a:t>
            </a:r>
            <a:r>
              <a:rPr lang="de-DE" b="1" dirty="0" smtClean="0"/>
              <a:t>c</a:t>
            </a:r>
            <a:r>
              <a:rPr lang="de-DE" b="1" baseline="30000" dirty="0" smtClean="0"/>
              <a:t>3</a:t>
            </a:r>
            <a:r>
              <a:rPr lang="de-DE" b="1" dirty="0" smtClean="0"/>
              <a:t> </a:t>
            </a:r>
            <a:r>
              <a:rPr lang="de-DE" b="1" dirty="0"/>
              <a:t>+ …       </a:t>
            </a:r>
          </a:p>
        </p:txBody>
      </p:sp>
      <p:sp>
        <p:nvSpPr>
          <p:cNvPr id="38" name="Text Box 85"/>
          <p:cNvSpPr txBox="1">
            <a:spLocks noChangeArrowheads="1"/>
          </p:cNvSpPr>
          <p:nvPr/>
        </p:nvSpPr>
        <p:spPr bwMode="auto">
          <a:xfrm>
            <a:off x="0" y="535984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err="1" smtClean="0"/>
              <a:t>exp</a:t>
            </a:r>
            <a:r>
              <a:rPr lang="de-DE" b="1" dirty="0" smtClean="0"/>
              <a:t>(-i  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baseline="-25000" dirty="0" smtClean="0"/>
              <a:t>  </a:t>
            </a:r>
            <a:r>
              <a:rPr lang="de-DE" b="1" dirty="0" err="1" smtClean="0"/>
              <a:t>exp</a:t>
            </a:r>
            <a:r>
              <a:rPr lang="de-DE" b="1" dirty="0" smtClean="0"/>
              <a:t>(  i</a:t>
            </a:r>
            <a:r>
              <a:rPr lang="de-DE" b="1" i="1" dirty="0" smtClean="0"/>
              <a:t>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/>
              <a:t>t)) </a:t>
            </a:r>
            <a:r>
              <a:rPr lang="en-US" b="1" dirty="0" smtClean="0">
                <a:latin typeface="Symbol" pitchFamily="18" charset="2"/>
              </a:rPr>
              <a:t> </a:t>
            </a:r>
            <a:r>
              <a:rPr lang="en-US" b="1" dirty="0" smtClean="0"/>
              <a:t>= -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de-DE" b="1" i="1" dirty="0" smtClean="0"/>
              <a:t>H </a:t>
            </a:r>
            <a:r>
              <a:rPr lang="de-DE" b="1" dirty="0" err="1" smtClean="0"/>
              <a:t>exp</a:t>
            </a:r>
            <a:r>
              <a:rPr lang="de-DE" b="1" dirty="0" smtClean="0"/>
              <a:t>(-i  </a:t>
            </a:r>
            <a:r>
              <a:rPr lang="de-DE" b="1" i="1" dirty="0" smtClean="0"/>
              <a:t>H</a:t>
            </a:r>
            <a:r>
              <a:rPr lang="de-DE" b="1" dirty="0" smtClean="0"/>
              <a:t> t)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baseline="-25000" dirty="0" smtClean="0"/>
              <a:t> </a:t>
            </a:r>
            <a:r>
              <a:rPr lang="de-DE" b="1" dirty="0" err="1" smtClean="0"/>
              <a:t>exp</a:t>
            </a:r>
            <a:r>
              <a:rPr lang="de-DE" b="1" dirty="0" smtClean="0"/>
              <a:t>( i</a:t>
            </a:r>
            <a:r>
              <a:rPr lang="de-DE" b="1" i="1" dirty="0" smtClean="0"/>
              <a:t>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/>
              <a:t>t) + </a:t>
            </a:r>
            <a:r>
              <a:rPr lang="de-DE" b="1" dirty="0" err="1" smtClean="0"/>
              <a:t>exp</a:t>
            </a:r>
            <a:r>
              <a:rPr lang="de-DE" b="1" dirty="0" smtClean="0"/>
              <a:t>(-i  </a:t>
            </a:r>
            <a:r>
              <a:rPr lang="de-DE" b="1" i="1" dirty="0" smtClean="0"/>
              <a:t>H</a:t>
            </a:r>
            <a:r>
              <a:rPr lang="de-DE" b="1" dirty="0" smtClean="0"/>
              <a:t> t)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0) </a:t>
            </a:r>
            <a:r>
              <a:rPr lang="de-DE" b="1" dirty="0" err="1" smtClean="0"/>
              <a:t>exp</a:t>
            </a:r>
            <a:r>
              <a:rPr lang="de-DE" b="1" dirty="0" smtClean="0"/>
              <a:t>( i</a:t>
            </a:r>
            <a:r>
              <a:rPr lang="de-DE" b="1" i="1" dirty="0" smtClean="0"/>
              <a:t>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/>
              <a:t>t)</a:t>
            </a:r>
            <a:r>
              <a:rPr lang="de-DE" b="1" dirty="0" smtClean="0">
                <a:latin typeface="Symbol" pitchFamily="18" charset="2"/>
              </a:rPr>
              <a:t> )</a:t>
            </a:r>
            <a:r>
              <a:rPr lang="de-DE" b="1" baseline="-25000" dirty="0" smtClean="0">
                <a:latin typeface="Symbol" pitchFamily="18" charset="2"/>
              </a:rPr>
              <a:t>  </a:t>
            </a:r>
            <a:r>
              <a:rPr lang="de-DE" b="1" dirty="0" smtClean="0"/>
              <a:t>i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/>
              <a:t>  </a:t>
            </a:r>
            <a:endParaRPr lang="en-US" b="1" dirty="0" smtClean="0"/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0" y="576053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err="1" smtClean="0"/>
              <a:t>exp</a:t>
            </a:r>
            <a:r>
              <a:rPr lang="de-DE" b="1" dirty="0" smtClean="0"/>
              <a:t>(-i  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baseline="-25000" dirty="0" smtClean="0"/>
              <a:t>  </a:t>
            </a:r>
            <a:r>
              <a:rPr lang="de-DE" b="1" dirty="0" err="1" smtClean="0"/>
              <a:t>exp</a:t>
            </a:r>
            <a:r>
              <a:rPr lang="de-DE" b="1" dirty="0" smtClean="0"/>
              <a:t>(  i</a:t>
            </a:r>
            <a:r>
              <a:rPr lang="de-DE" b="1" i="1" dirty="0" smtClean="0"/>
              <a:t>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/>
              <a:t>t)) </a:t>
            </a:r>
            <a:r>
              <a:rPr lang="en-US" b="1" dirty="0" smtClean="0">
                <a:latin typeface="Symbol" pitchFamily="18" charset="2"/>
              </a:rPr>
              <a:t> </a:t>
            </a:r>
            <a:r>
              <a:rPr lang="en-US" b="1" dirty="0" smtClean="0"/>
              <a:t>= -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de-DE" b="1" i="1" dirty="0" smtClean="0"/>
              <a:t>H </a:t>
            </a:r>
            <a:r>
              <a:rPr lang="de-DE" b="1" dirty="0" smtClean="0"/>
              <a:t>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baseline="-25000" dirty="0" smtClean="0"/>
              <a:t> </a:t>
            </a:r>
            <a:r>
              <a:rPr lang="de-DE" b="1" dirty="0" smtClean="0"/>
              <a:t>+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t) 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dirty="0" smtClean="0"/>
              <a:t>i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/>
              <a:t>  </a:t>
            </a:r>
            <a:endParaRPr lang="en-US" b="1" dirty="0" smtClean="0"/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0" y="6161227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err="1" smtClean="0"/>
              <a:t>exp</a:t>
            </a:r>
            <a:r>
              <a:rPr lang="de-DE" b="1" dirty="0" smtClean="0"/>
              <a:t>(-i  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0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baseline="-25000" dirty="0" smtClean="0"/>
              <a:t>  </a:t>
            </a:r>
            <a:r>
              <a:rPr lang="de-DE" b="1" dirty="0" err="1" smtClean="0"/>
              <a:t>exp</a:t>
            </a:r>
            <a:r>
              <a:rPr lang="de-DE" b="1" dirty="0" smtClean="0"/>
              <a:t>(  i</a:t>
            </a:r>
            <a:r>
              <a:rPr lang="de-DE" b="1" i="1" dirty="0" smtClean="0"/>
              <a:t> </a:t>
            </a:r>
            <a:r>
              <a:rPr lang="de-DE" b="1" i="1" dirty="0" smtClean="0">
                <a:latin typeface="Symbol" pitchFamily="18" charset="2"/>
              </a:rPr>
              <a:t>H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/>
              <a:t>t)) </a:t>
            </a:r>
            <a:r>
              <a:rPr lang="en-US" b="1" dirty="0" smtClean="0">
                <a:latin typeface="Symbol" pitchFamily="18" charset="2"/>
              </a:rPr>
              <a:t> </a:t>
            </a:r>
            <a:r>
              <a:rPr lang="en-US" b="1" dirty="0" smtClean="0"/>
              <a:t>=   </a:t>
            </a:r>
            <a:r>
              <a:rPr lang="en-US" b="1" dirty="0" err="1" smtClean="0"/>
              <a:t>i</a:t>
            </a:r>
            <a:r>
              <a:rPr lang="en-US" b="1" dirty="0" smtClean="0"/>
              <a:t>  </a:t>
            </a:r>
            <a:r>
              <a:rPr lang="en-US" b="1" dirty="0" smtClean="0">
                <a:latin typeface="+mj-lt"/>
              </a:rPr>
              <a:t>[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,</a:t>
            </a:r>
            <a:r>
              <a:rPr lang="en-US" b="1" dirty="0" smtClean="0">
                <a:latin typeface="Symbol" pitchFamily="18" charset="2"/>
              </a:rPr>
              <a:t> s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latin typeface="+mj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en-US" b="1" dirty="0" smtClean="0">
                <a:latin typeface="+mj-lt"/>
              </a:rPr>
              <a:t>]</a:t>
            </a:r>
            <a:r>
              <a:rPr lang="en-US" b="1" dirty="0" smtClean="0"/>
              <a:t>   =   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j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en-US" b="1" dirty="0" smtClean="0">
                <a:latin typeface="+mj-lt"/>
              </a:rPr>
              <a:t>        </a:t>
            </a:r>
            <a:r>
              <a:rPr lang="de-DE" b="1" dirty="0" smtClean="0"/>
              <a:t> </a:t>
            </a:r>
            <a:endParaRPr lang="en-US" b="1" dirty="0" smtClean="0"/>
          </a:p>
        </p:txBody>
      </p:sp>
      <p:sp>
        <p:nvSpPr>
          <p:cNvPr id="14" name="Text Box 85"/>
          <p:cNvSpPr txBox="1">
            <a:spLocks noChangeArrowheads="1"/>
          </p:cNvSpPr>
          <p:nvPr/>
        </p:nvSpPr>
        <p:spPr bwMode="auto">
          <a:xfrm>
            <a:off x="0" y="427618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en-US" b="1" dirty="0" smtClean="0"/>
              <a:t>d/</a:t>
            </a:r>
            <a:r>
              <a:rPr lang="en-US" b="1" dirty="0" err="1" smtClean="0"/>
              <a:t>dt</a:t>
            </a:r>
            <a:r>
              <a:rPr lang="en-US" b="1" dirty="0" smtClean="0"/>
              <a:t> </a:t>
            </a:r>
            <a:r>
              <a:rPr lang="de-DE" b="1" dirty="0" err="1" smtClean="0"/>
              <a:t>exp</a:t>
            </a:r>
            <a:r>
              <a:rPr lang="de-DE" b="1" dirty="0" smtClean="0"/>
              <a:t>(c </a:t>
            </a:r>
            <a:r>
              <a:rPr lang="de-DE" b="1" i="1" dirty="0" smtClean="0"/>
              <a:t>H</a:t>
            </a:r>
            <a:r>
              <a:rPr lang="de-DE" b="1" dirty="0" smtClean="0"/>
              <a:t> t)  </a:t>
            </a:r>
            <a:r>
              <a:rPr lang="en-US" b="1" dirty="0" smtClean="0">
                <a:latin typeface="Symbol" pitchFamily="18" charset="2"/>
              </a:rPr>
              <a:t> </a:t>
            </a:r>
            <a:r>
              <a:rPr lang="en-US" b="1" dirty="0" smtClean="0"/>
              <a:t>=    c  </a:t>
            </a:r>
            <a:r>
              <a:rPr lang="de-DE" b="1" i="1" dirty="0" smtClean="0"/>
              <a:t>H </a:t>
            </a:r>
            <a:r>
              <a:rPr lang="de-DE" b="1" dirty="0" err="1" smtClean="0"/>
              <a:t>exp</a:t>
            </a:r>
            <a:r>
              <a:rPr lang="de-DE" b="1" dirty="0" smtClean="0"/>
              <a:t>( c </a:t>
            </a:r>
            <a:r>
              <a:rPr lang="de-DE" b="1" i="1" dirty="0" smtClean="0"/>
              <a:t>H</a:t>
            </a:r>
            <a:r>
              <a:rPr lang="de-DE" b="1" dirty="0" smtClean="0"/>
              <a:t> t)    =   </a:t>
            </a:r>
            <a:r>
              <a:rPr lang="de-DE" b="1" dirty="0" err="1" smtClean="0"/>
              <a:t>exp</a:t>
            </a:r>
            <a:r>
              <a:rPr lang="de-DE" b="1" dirty="0" smtClean="0"/>
              <a:t>( c </a:t>
            </a:r>
            <a:r>
              <a:rPr lang="de-DE" b="1" i="1" dirty="0" smtClean="0"/>
              <a:t>H</a:t>
            </a:r>
            <a:r>
              <a:rPr lang="de-DE" b="1" dirty="0" smtClean="0"/>
              <a:t> t)</a:t>
            </a:r>
            <a:r>
              <a:rPr lang="en-US" b="1" dirty="0" smtClean="0"/>
              <a:t> c  </a:t>
            </a:r>
            <a:r>
              <a:rPr lang="de-DE" b="1" i="1" dirty="0" smtClean="0"/>
              <a:t>H     </a:t>
            </a:r>
            <a:r>
              <a:rPr lang="de-DE" b="1" i="1" dirty="0" err="1" smtClean="0"/>
              <a:t>H</a:t>
            </a:r>
            <a:r>
              <a:rPr lang="de-DE" b="1" i="1" dirty="0" smtClean="0"/>
              <a:t> </a:t>
            </a:r>
            <a:r>
              <a:rPr lang="de-DE" b="1" dirty="0" smtClean="0"/>
              <a:t>: </a:t>
            </a:r>
            <a:r>
              <a:rPr lang="en-US" b="1" dirty="0" smtClean="0"/>
              <a:t>constant</a:t>
            </a:r>
            <a:r>
              <a:rPr lang="de-DE" b="1" dirty="0" smtClean="0"/>
              <a:t>     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0" y="842963"/>
            <a:ext cx="7947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/>
              <a:t>exponential function </a:t>
            </a:r>
            <a:r>
              <a:rPr lang="de-DE" b="1" dirty="0" smtClean="0"/>
              <a:t>  </a:t>
            </a:r>
            <a:r>
              <a:rPr lang="de-DE" b="1" dirty="0" err="1"/>
              <a:t>exp</a:t>
            </a:r>
            <a:r>
              <a:rPr lang="de-DE" b="1" dirty="0"/>
              <a:t> ( c </a:t>
            </a:r>
            <a:r>
              <a:rPr lang="de-DE" b="1" i="1" dirty="0"/>
              <a:t>A</a:t>
            </a:r>
            <a:r>
              <a:rPr lang="de-DE" b="1" dirty="0"/>
              <a:t>  )   =   1  +  1/1!  </a:t>
            </a:r>
            <a:r>
              <a:rPr lang="de-DE" b="1" i="1" dirty="0"/>
              <a:t>A</a:t>
            </a:r>
            <a:r>
              <a:rPr lang="de-DE" b="1" dirty="0"/>
              <a:t>   c  +  1/2!  </a:t>
            </a:r>
            <a:r>
              <a:rPr lang="de-DE" b="1" i="1" dirty="0"/>
              <a:t>A</a:t>
            </a:r>
            <a:r>
              <a:rPr lang="de-DE" b="1" baseline="30000" dirty="0"/>
              <a:t>2</a:t>
            </a:r>
            <a:r>
              <a:rPr lang="de-DE" b="1" dirty="0"/>
              <a:t>   c</a:t>
            </a:r>
            <a:r>
              <a:rPr lang="de-DE" b="1" baseline="30000" dirty="0"/>
              <a:t>2</a:t>
            </a:r>
            <a:r>
              <a:rPr lang="de-DE" b="1" dirty="0"/>
              <a:t> + 1/3!  </a:t>
            </a:r>
            <a:r>
              <a:rPr lang="de-DE" b="1" i="1" dirty="0"/>
              <a:t>A</a:t>
            </a:r>
            <a:r>
              <a:rPr lang="de-DE" b="1" baseline="30000" dirty="0"/>
              <a:t>3</a:t>
            </a:r>
            <a:r>
              <a:rPr lang="de-DE" b="1" dirty="0"/>
              <a:t>   c</a:t>
            </a:r>
            <a:r>
              <a:rPr lang="de-DE" b="1" baseline="30000" dirty="0"/>
              <a:t>3</a:t>
            </a:r>
            <a:r>
              <a:rPr lang="de-DE" b="1" dirty="0"/>
              <a:t> + …       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0" y="1239838"/>
            <a:ext cx="7947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/>
              <a:t> </a:t>
            </a:r>
            <a:r>
              <a:rPr lang="de-DE" b="1" dirty="0" smtClean="0"/>
              <a:t>c   </a:t>
            </a:r>
            <a:r>
              <a:rPr lang="de-DE" b="1" dirty="0"/>
              <a:t>= i  </a:t>
            </a:r>
            <a:r>
              <a:rPr lang="de-DE" b="1" dirty="0">
                <a:latin typeface="Symbol" pitchFamily="18" charset="2"/>
              </a:rPr>
              <a:t>f </a:t>
            </a:r>
            <a:r>
              <a:rPr lang="de-DE" b="1" dirty="0" smtClean="0">
                <a:latin typeface="Symbol" pitchFamily="18" charset="2"/>
              </a:rPr>
              <a:t>      </a:t>
            </a:r>
            <a:r>
              <a:rPr lang="de-DE" b="1" dirty="0" err="1" smtClean="0">
                <a:latin typeface="Symbol" pitchFamily="18" charset="2"/>
              </a:rPr>
              <a:t>f</a:t>
            </a:r>
            <a:r>
              <a:rPr lang="de-DE" b="1" dirty="0" smtClean="0">
                <a:latin typeface="Symbol" pitchFamily="18" charset="2"/>
              </a:rPr>
              <a:t>   </a:t>
            </a:r>
            <a:r>
              <a:rPr lang="de-DE" b="1" dirty="0" smtClean="0">
                <a:latin typeface="+mj-lt"/>
              </a:rPr>
              <a:t> real      </a:t>
            </a:r>
            <a:r>
              <a:rPr lang="de-DE" b="1" i="1" dirty="0" smtClean="0">
                <a:latin typeface="+mj-lt"/>
              </a:rPr>
              <a:t> </a:t>
            </a:r>
            <a:r>
              <a:rPr lang="de-DE" b="1" dirty="0" smtClean="0">
                <a:latin typeface="+mj-lt"/>
              </a:rPr>
              <a:t>     </a:t>
            </a:r>
            <a:r>
              <a:rPr lang="de-DE" b="1" i="1" dirty="0" smtClean="0"/>
              <a:t>A</a:t>
            </a:r>
            <a:r>
              <a:rPr lang="de-DE" b="1" baseline="30000" dirty="0" smtClean="0"/>
              <a:t>2</a:t>
            </a:r>
            <a:r>
              <a:rPr lang="de-DE" b="1" dirty="0" smtClean="0"/>
              <a:t>    </a:t>
            </a:r>
            <a:r>
              <a:rPr lang="en-US" b="1" dirty="0" smtClean="0"/>
              <a:t>multiple of  unity    </a:t>
            </a:r>
            <a:r>
              <a:rPr lang="de-DE" b="1" i="1" dirty="0" smtClean="0"/>
              <a:t>A</a:t>
            </a:r>
            <a:r>
              <a:rPr lang="de-DE" b="1" baseline="30000" dirty="0" smtClean="0"/>
              <a:t>2</a:t>
            </a:r>
            <a:r>
              <a:rPr lang="de-DE" b="1" dirty="0" smtClean="0"/>
              <a:t> </a:t>
            </a:r>
            <a:r>
              <a:rPr lang="de-DE" b="1" dirty="0"/>
              <a:t>=    a </a:t>
            </a:r>
            <a:r>
              <a:rPr lang="de-DE" b="1" baseline="30000" dirty="0"/>
              <a:t>2</a:t>
            </a:r>
            <a:r>
              <a:rPr lang="de-DE" b="1" dirty="0"/>
              <a:t>  *  </a:t>
            </a:r>
            <a:r>
              <a:rPr lang="de-DE" b="1" i="1" dirty="0" smtClean="0"/>
              <a:t>1            </a:t>
            </a:r>
            <a:r>
              <a:rPr lang="de-DE" b="1" dirty="0" smtClean="0"/>
              <a:t>n! </a:t>
            </a:r>
            <a:r>
              <a:rPr lang="en-US" b="1" dirty="0" smtClean="0"/>
              <a:t>factorial of </a:t>
            </a:r>
            <a:r>
              <a:rPr lang="de-DE" b="1" dirty="0" smtClean="0"/>
              <a:t>n</a:t>
            </a:r>
            <a:endParaRPr lang="de-DE" b="1" dirty="0"/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0" y="2955051"/>
            <a:ext cx="7894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/>
              <a:t>cos ( a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)   </a:t>
            </a:r>
            <a:r>
              <a:rPr lang="de-DE" sz="1400" b="1" dirty="0" smtClean="0"/>
              <a:t>               </a:t>
            </a:r>
            <a:r>
              <a:rPr lang="de-DE" sz="1400" b="1" dirty="0"/>
              <a:t>=  </a:t>
            </a:r>
            <a:r>
              <a:rPr lang="de-DE" sz="1400" b="1" dirty="0" smtClean="0"/>
              <a:t> </a:t>
            </a:r>
            <a:r>
              <a:rPr lang="de-DE" sz="1400" b="1" dirty="0"/>
              <a:t>1   </a:t>
            </a:r>
            <a:r>
              <a:rPr lang="de-DE" sz="1400" b="1" dirty="0" smtClean="0"/>
              <a:t>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   1/2!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</a:t>
            </a:r>
            <a:r>
              <a:rPr lang="de-DE" sz="1400" b="1" baseline="30000" dirty="0"/>
              <a:t>2 </a:t>
            </a:r>
            <a:r>
              <a:rPr lang="de-DE" sz="1400" b="1" dirty="0"/>
              <a:t>  </a:t>
            </a:r>
            <a:r>
              <a:rPr lang="de-DE" sz="1400" b="1" dirty="0" smtClean="0"/>
              <a:t>     </a:t>
            </a:r>
            <a:r>
              <a:rPr lang="de-DE" sz="1400" b="1" dirty="0"/>
              <a:t>+   1/4!  ( </a:t>
            </a:r>
            <a:r>
              <a:rPr lang="de-DE" sz="1400" b="1" dirty="0">
                <a:latin typeface="Symbol" pitchFamily="18" charset="2"/>
              </a:rPr>
              <a:t>f  </a:t>
            </a:r>
            <a:r>
              <a:rPr lang="de-DE" sz="1400" b="1" dirty="0"/>
              <a:t>a )</a:t>
            </a:r>
            <a:r>
              <a:rPr lang="de-DE" sz="1400" b="1" baseline="30000" dirty="0"/>
              <a:t>4</a:t>
            </a:r>
            <a:r>
              <a:rPr lang="de-DE" sz="1400" b="1" dirty="0"/>
              <a:t>  </a:t>
            </a:r>
            <a:r>
              <a:rPr lang="de-DE" sz="1400" b="1" dirty="0" smtClean="0"/>
              <a:t>       </a:t>
            </a:r>
            <a:r>
              <a:rPr lang="de-DE" sz="1400" b="1" dirty="0">
                <a:latin typeface="Symbol" pitchFamily="18" charset="2"/>
              </a:rPr>
              <a:t>-  </a:t>
            </a:r>
            <a:r>
              <a:rPr lang="de-DE" sz="1400" b="1" dirty="0"/>
              <a:t>1/6!  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</a:t>
            </a:r>
            <a:r>
              <a:rPr lang="de-DE" sz="1400" b="1" baseline="30000" dirty="0"/>
              <a:t>6</a:t>
            </a:r>
            <a:r>
              <a:rPr lang="de-DE" sz="1400" b="1" dirty="0"/>
              <a:t>  </a:t>
            </a:r>
            <a:r>
              <a:rPr lang="de-DE" sz="1400" b="1" dirty="0" smtClean="0"/>
              <a:t>        </a:t>
            </a:r>
            <a:r>
              <a:rPr lang="de-DE" sz="1400" b="1" dirty="0"/>
              <a:t>. . . </a:t>
            </a:r>
            <a:r>
              <a:rPr lang="de-DE" sz="1400" dirty="0"/>
              <a:t>.</a:t>
            </a:r>
          </a:p>
        </p:txBody>
      </p:sp>
      <p:sp>
        <p:nvSpPr>
          <p:cNvPr id="618502" name="Text Box 6"/>
          <p:cNvSpPr txBox="1">
            <a:spLocks noChangeArrowheads="1"/>
          </p:cNvSpPr>
          <p:nvPr/>
        </p:nvSpPr>
        <p:spPr bwMode="auto">
          <a:xfrm>
            <a:off x="0" y="4348228"/>
            <a:ext cx="8567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/>
              <a:t>sin ( a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)                 =   1/1! 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                </a:t>
            </a:r>
            <a:r>
              <a:rPr lang="de-DE" sz="1400" b="1" dirty="0">
                <a:latin typeface="Symbol" pitchFamily="18" charset="2"/>
              </a:rPr>
              <a:t>-   </a:t>
            </a:r>
            <a:r>
              <a:rPr lang="de-DE" sz="1400" b="1" dirty="0"/>
              <a:t>1/3!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</a:t>
            </a:r>
            <a:r>
              <a:rPr lang="de-DE" sz="1400" b="1" baseline="30000" dirty="0"/>
              <a:t>3 </a:t>
            </a:r>
            <a:r>
              <a:rPr lang="de-DE" sz="1400" b="1" dirty="0"/>
              <a:t>                 +   1/5! (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 </a:t>
            </a:r>
            <a:r>
              <a:rPr lang="de-DE" sz="1400" b="1" baseline="30000" dirty="0"/>
              <a:t>5</a:t>
            </a:r>
            <a:r>
              <a:rPr lang="de-DE" sz="1400" b="1" dirty="0"/>
              <a:t>            . . . .</a:t>
            </a:r>
          </a:p>
        </p:txBody>
      </p:sp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0" y="1753605"/>
            <a:ext cx="881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/>
              <a:t>exp</a:t>
            </a:r>
            <a:r>
              <a:rPr lang="de-DE" sz="1400" b="1" dirty="0"/>
              <a:t> (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i="1" dirty="0"/>
              <a:t>A</a:t>
            </a:r>
            <a:r>
              <a:rPr lang="de-DE" sz="1400" b="1" dirty="0"/>
              <a:t>  )   =   1  +  1/1!  i  </a:t>
            </a:r>
            <a:r>
              <a:rPr lang="de-DE" sz="1400" b="1" dirty="0">
                <a:latin typeface="Symbol" pitchFamily="18" charset="2"/>
              </a:rPr>
              <a:t>f   </a:t>
            </a:r>
            <a:r>
              <a:rPr lang="de-DE" sz="1400" b="1" i="1" dirty="0"/>
              <a:t>A</a:t>
            </a:r>
            <a:r>
              <a:rPr lang="de-DE" sz="1400" b="1" dirty="0"/>
              <a:t>  </a:t>
            </a:r>
            <a:r>
              <a:rPr lang="de-DE" sz="1400" b="1" dirty="0">
                <a:latin typeface="Symbol" pitchFamily="18" charset="2"/>
              </a:rPr>
              <a:t>- </a:t>
            </a:r>
            <a:r>
              <a:rPr lang="de-DE" sz="1400" b="1" dirty="0"/>
              <a:t>  1/2!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2   </a:t>
            </a:r>
            <a:r>
              <a:rPr lang="de-DE" sz="1400" b="1" dirty="0"/>
              <a:t>a </a:t>
            </a:r>
            <a:r>
              <a:rPr lang="de-DE" sz="1400" b="1" baseline="30000" dirty="0"/>
              <a:t>2</a:t>
            </a:r>
            <a:r>
              <a:rPr lang="de-DE" sz="1400" b="1" dirty="0"/>
              <a:t> </a:t>
            </a:r>
            <a:r>
              <a:rPr lang="de-DE" sz="1400" b="1" i="1" dirty="0"/>
              <a:t>1</a:t>
            </a:r>
            <a:r>
              <a:rPr lang="de-DE" sz="1400" b="1" dirty="0"/>
              <a:t>   </a:t>
            </a:r>
            <a:r>
              <a:rPr lang="de-DE" sz="1400" b="1" dirty="0">
                <a:latin typeface="Symbol" pitchFamily="18" charset="2"/>
              </a:rPr>
              <a:t>-    </a:t>
            </a:r>
            <a:r>
              <a:rPr lang="de-DE" sz="1400" b="1" dirty="0"/>
              <a:t>1/3!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3</a:t>
            </a:r>
            <a:r>
              <a:rPr lang="de-DE" sz="1400" b="1" dirty="0">
                <a:latin typeface="Symbol" pitchFamily="18" charset="2"/>
              </a:rPr>
              <a:t>  </a:t>
            </a:r>
            <a:r>
              <a:rPr lang="de-DE" sz="1400" b="1" dirty="0"/>
              <a:t>a </a:t>
            </a:r>
            <a:r>
              <a:rPr lang="de-DE" sz="1400" b="1" baseline="30000" dirty="0"/>
              <a:t>2</a:t>
            </a:r>
            <a:r>
              <a:rPr lang="de-DE" sz="1400" b="1" dirty="0"/>
              <a:t> </a:t>
            </a:r>
            <a:r>
              <a:rPr lang="de-DE" sz="1400" b="1" i="1" dirty="0"/>
              <a:t>A</a:t>
            </a:r>
            <a:r>
              <a:rPr lang="de-DE" sz="1400" b="1" dirty="0"/>
              <a:t>  +   1/4!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4 </a:t>
            </a:r>
            <a:r>
              <a:rPr lang="de-DE" sz="1400" b="1" dirty="0"/>
              <a:t>a </a:t>
            </a:r>
            <a:r>
              <a:rPr lang="de-DE" sz="1400" b="1" baseline="30000" dirty="0"/>
              <a:t>4</a:t>
            </a:r>
            <a:r>
              <a:rPr lang="de-DE" sz="1400" b="1" dirty="0"/>
              <a:t>  </a:t>
            </a:r>
            <a:r>
              <a:rPr lang="de-DE" sz="1400" b="1" i="1" dirty="0"/>
              <a:t>1 </a:t>
            </a:r>
            <a:r>
              <a:rPr lang="de-DE" sz="1400" b="1" dirty="0"/>
              <a:t>  +   1/5! 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5</a:t>
            </a:r>
            <a:r>
              <a:rPr lang="de-DE" sz="1400" b="1" dirty="0">
                <a:latin typeface="Symbol" pitchFamily="18" charset="2"/>
              </a:rPr>
              <a:t>  </a:t>
            </a:r>
            <a:r>
              <a:rPr lang="de-DE" sz="1400" b="1" dirty="0"/>
              <a:t>a </a:t>
            </a:r>
            <a:r>
              <a:rPr lang="de-DE" sz="1400" b="1" baseline="30000" dirty="0"/>
              <a:t>4 </a:t>
            </a:r>
            <a:r>
              <a:rPr lang="de-DE" sz="1400" b="1" dirty="0"/>
              <a:t> </a:t>
            </a:r>
            <a:r>
              <a:rPr lang="de-DE" sz="1400" b="1" i="1" dirty="0"/>
              <a:t>A </a:t>
            </a:r>
            <a:r>
              <a:rPr lang="de-DE" sz="1400" b="1" dirty="0"/>
              <a:t>   </a:t>
            </a:r>
            <a:r>
              <a:rPr lang="de-DE" sz="1400" dirty="0"/>
              <a:t>…</a:t>
            </a:r>
            <a:r>
              <a:rPr lang="de-DE" sz="1400" i="1" dirty="0"/>
              <a:t>  </a:t>
            </a:r>
            <a:r>
              <a:rPr lang="de-DE" sz="1400" dirty="0"/>
              <a:t>     </a:t>
            </a:r>
          </a:p>
        </p:txBody>
      </p:sp>
      <p:sp>
        <p:nvSpPr>
          <p:cNvPr id="618504" name="Text Box 8"/>
          <p:cNvSpPr txBox="1">
            <a:spLocks noChangeArrowheads="1"/>
          </p:cNvSpPr>
          <p:nvPr/>
        </p:nvSpPr>
        <p:spPr bwMode="auto">
          <a:xfrm>
            <a:off x="0" y="2669527"/>
            <a:ext cx="871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Re ( </a:t>
            </a:r>
            <a:r>
              <a:rPr lang="de-DE" sz="1400" b="1" dirty="0" err="1"/>
              <a:t>exp</a:t>
            </a:r>
            <a:r>
              <a:rPr lang="de-DE" sz="1400" b="1" dirty="0"/>
              <a:t> (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i="1" dirty="0"/>
              <a:t>A</a:t>
            </a:r>
            <a:r>
              <a:rPr lang="de-DE" sz="1400" b="1" dirty="0"/>
              <a:t>  ) )  =   1  </a:t>
            </a:r>
            <a:r>
              <a:rPr lang="de-DE" sz="1400" b="1" i="1" dirty="0"/>
              <a:t>1</a:t>
            </a:r>
            <a:r>
              <a:rPr lang="de-DE" sz="1400" b="1" dirty="0"/>
              <a:t>  </a:t>
            </a:r>
            <a:r>
              <a:rPr lang="de-DE" sz="1400" b="1" dirty="0">
                <a:latin typeface="Symbol" pitchFamily="18" charset="2"/>
              </a:rPr>
              <a:t>- </a:t>
            </a:r>
            <a:r>
              <a:rPr lang="de-DE" sz="1400" b="1" dirty="0"/>
              <a:t>  1/2!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 </a:t>
            </a:r>
            <a:r>
              <a:rPr lang="de-DE" sz="1400" b="1" dirty="0"/>
              <a:t>a ) </a:t>
            </a:r>
            <a:r>
              <a:rPr lang="de-DE" sz="1400" b="1" baseline="30000" dirty="0"/>
              <a:t>2</a:t>
            </a:r>
            <a:r>
              <a:rPr lang="de-DE" sz="1400" b="1" dirty="0"/>
              <a:t> </a:t>
            </a:r>
            <a:r>
              <a:rPr lang="de-DE" sz="1400" b="1" i="1" dirty="0"/>
              <a:t>1 </a:t>
            </a:r>
            <a:r>
              <a:rPr lang="de-DE" sz="1400" b="1" dirty="0"/>
              <a:t>  +   1/4!  (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 </a:t>
            </a:r>
            <a:r>
              <a:rPr lang="de-DE" sz="1400" b="1" dirty="0"/>
              <a:t>a ) </a:t>
            </a:r>
            <a:r>
              <a:rPr lang="de-DE" sz="1400" b="1" baseline="30000" dirty="0"/>
              <a:t>4</a:t>
            </a:r>
            <a:r>
              <a:rPr lang="de-DE" sz="1400" b="1" dirty="0"/>
              <a:t>  </a:t>
            </a:r>
            <a:r>
              <a:rPr lang="de-DE" sz="1400" b="1" i="1" dirty="0"/>
              <a:t>1</a:t>
            </a:r>
            <a:r>
              <a:rPr lang="de-DE" sz="1400" b="1" dirty="0"/>
              <a:t>    </a:t>
            </a:r>
            <a:r>
              <a:rPr lang="de-DE" sz="1400" b="1" dirty="0">
                <a:latin typeface="Symbol" pitchFamily="18" charset="2"/>
              </a:rPr>
              <a:t>- </a:t>
            </a:r>
            <a:r>
              <a:rPr lang="de-DE" sz="1400" b="1" dirty="0"/>
              <a:t>  1/6! 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 </a:t>
            </a:r>
            <a:r>
              <a:rPr lang="de-DE" sz="1400" b="1" dirty="0"/>
              <a:t>a ) </a:t>
            </a:r>
            <a:r>
              <a:rPr lang="de-DE" sz="1400" b="1" baseline="30000" dirty="0"/>
              <a:t>6</a:t>
            </a:r>
            <a:r>
              <a:rPr lang="de-DE" sz="1400" b="1" dirty="0"/>
              <a:t>  </a:t>
            </a:r>
            <a:r>
              <a:rPr lang="de-DE" sz="1400" b="1" i="1" dirty="0"/>
              <a:t>1</a:t>
            </a:r>
            <a:r>
              <a:rPr lang="de-DE" sz="1400" b="1" dirty="0"/>
              <a:t>     …       </a:t>
            </a:r>
          </a:p>
        </p:txBody>
      </p:sp>
      <p:sp>
        <p:nvSpPr>
          <p:cNvPr id="618505" name="Text Box 9"/>
          <p:cNvSpPr txBox="1">
            <a:spLocks noChangeArrowheads="1"/>
          </p:cNvSpPr>
          <p:nvPr/>
        </p:nvSpPr>
        <p:spPr bwMode="auto">
          <a:xfrm>
            <a:off x="0" y="4002153"/>
            <a:ext cx="871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Im ( </a:t>
            </a:r>
            <a:r>
              <a:rPr lang="de-DE" sz="1400" b="1" dirty="0" err="1"/>
              <a:t>exp</a:t>
            </a:r>
            <a:r>
              <a:rPr lang="de-DE" sz="1400" b="1" dirty="0"/>
              <a:t> (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i="1" dirty="0"/>
              <a:t>A </a:t>
            </a:r>
            <a:r>
              <a:rPr lang="de-DE" sz="1400" b="1" dirty="0"/>
              <a:t> )   =   1/1! 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a )   i/a </a:t>
            </a:r>
            <a:r>
              <a:rPr lang="de-DE" sz="1400" b="1" i="1" dirty="0" err="1"/>
              <a:t>A</a:t>
            </a:r>
            <a:r>
              <a:rPr lang="de-DE" sz="1400" b="1" dirty="0"/>
              <a:t>     </a:t>
            </a:r>
            <a:r>
              <a:rPr lang="de-DE" sz="1400" b="1" dirty="0">
                <a:latin typeface="Symbol" pitchFamily="18" charset="2"/>
              </a:rPr>
              <a:t>-     </a:t>
            </a:r>
            <a:r>
              <a:rPr lang="de-DE" sz="1400" b="1" dirty="0"/>
              <a:t>1/3!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 a  ) </a:t>
            </a:r>
            <a:r>
              <a:rPr lang="de-DE" sz="1400" b="1" baseline="30000" dirty="0"/>
              <a:t>3 </a:t>
            </a:r>
            <a:r>
              <a:rPr lang="de-DE" sz="1400" b="1" dirty="0"/>
              <a:t> i /a </a:t>
            </a:r>
            <a:r>
              <a:rPr lang="de-DE" sz="1400" b="1" i="1" dirty="0" err="1"/>
              <a:t>A</a:t>
            </a:r>
            <a:r>
              <a:rPr lang="de-DE" sz="1400" b="1" dirty="0"/>
              <a:t>    +   1/5!  (</a:t>
            </a:r>
            <a:r>
              <a:rPr lang="de-DE" sz="1400" b="1" dirty="0">
                <a:latin typeface="Symbol" pitchFamily="18" charset="2"/>
              </a:rPr>
              <a:t>f  </a:t>
            </a:r>
            <a:r>
              <a:rPr lang="de-DE" sz="1400" b="1" dirty="0"/>
              <a:t>a</a:t>
            </a:r>
            <a:r>
              <a:rPr lang="de-DE" sz="1400" b="1" dirty="0">
                <a:latin typeface="Symbol" pitchFamily="18" charset="2"/>
              </a:rPr>
              <a:t>) </a:t>
            </a:r>
            <a:r>
              <a:rPr lang="de-DE" sz="1400" b="1" baseline="30000" dirty="0"/>
              <a:t>5</a:t>
            </a:r>
            <a:r>
              <a:rPr lang="de-DE" sz="1400" b="1" dirty="0">
                <a:latin typeface="Symbol" pitchFamily="18" charset="2"/>
              </a:rPr>
              <a:t>  </a:t>
            </a:r>
            <a:r>
              <a:rPr lang="de-DE" sz="1400" b="1" dirty="0"/>
              <a:t>i /a </a:t>
            </a:r>
            <a:r>
              <a:rPr lang="de-DE" sz="1400" b="1" i="1" dirty="0" err="1"/>
              <a:t>A</a:t>
            </a:r>
            <a:r>
              <a:rPr lang="de-DE" sz="1400" b="1" i="1" dirty="0"/>
              <a:t> </a:t>
            </a:r>
            <a:r>
              <a:rPr lang="de-DE" sz="1400" b="1" dirty="0"/>
              <a:t>   </a:t>
            </a:r>
            <a:r>
              <a:rPr lang="de-DE" sz="1400" dirty="0"/>
              <a:t>…       </a:t>
            </a:r>
          </a:p>
        </p:txBody>
      </p:sp>
      <p:sp>
        <p:nvSpPr>
          <p:cNvPr id="618506" name="Text Box 10"/>
          <p:cNvSpPr txBox="1">
            <a:spLocks noChangeArrowheads="1"/>
          </p:cNvSpPr>
          <p:nvPr/>
        </p:nvSpPr>
        <p:spPr bwMode="auto">
          <a:xfrm>
            <a:off x="0" y="3267982"/>
            <a:ext cx="314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Re ( </a:t>
            </a:r>
            <a:r>
              <a:rPr lang="de-DE" sz="1400" b="1" dirty="0" err="1"/>
              <a:t>exp</a:t>
            </a:r>
            <a:r>
              <a:rPr lang="de-DE" sz="1400" b="1" dirty="0"/>
              <a:t> (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i="1" dirty="0"/>
              <a:t>A</a:t>
            </a:r>
            <a:r>
              <a:rPr lang="de-DE" sz="1400" b="1" dirty="0"/>
              <a:t>  ) )  =    cos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 </a:t>
            </a:r>
            <a:r>
              <a:rPr lang="de-DE" sz="1400" b="1" dirty="0"/>
              <a:t>a )  </a:t>
            </a:r>
            <a:r>
              <a:rPr lang="de-DE" sz="1400" b="1" i="1" dirty="0"/>
              <a:t>1</a:t>
            </a:r>
            <a:r>
              <a:rPr lang="de-DE" sz="1400" b="1" dirty="0"/>
              <a:t> </a:t>
            </a:r>
          </a:p>
        </p:txBody>
      </p:sp>
      <p:sp>
        <p:nvSpPr>
          <p:cNvPr id="618507" name="Text Box 11"/>
          <p:cNvSpPr txBox="1">
            <a:spLocks noChangeArrowheads="1"/>
          </p:cNvSpPr>
          <p:nvPr/>
        </p:nvSpPr>
        <p:spPr bwMode="auto">
          <a:xfrm>
            <a:off x="0" y="4743515"/>
            <a:ext cx="369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Im ( </a:t>
            </a:r>
            <a:r>
              <a:rPr lang="de-DE" sz="1400" b="1" dirty="0" err="1"/>
              <a:t>exp</a:t>
            </a:r>
            <a:r>
              <a:rPr lang="de-DE" sz="1400" b="1" dirty="0"/>
              <a:t> ( i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i="1" dirty="0"/>
              <a:t>A</a:t>
            </a:r>
            <a:r>
              <a:rPr lang="de-DE" sz="1400" b="1" dirty="0"/>
              <a:t>  ) )  =   sin  (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baseline="30000" dirty="0"/>
              <a:t> </a:t>
            </a:r>
            <a:r>
              <a:rPr lang="de-DE" sz="1400" b="1" dirty="0"/>
              <a:t>a )  i /a </a:t>
            </a:r>
            <a:r>
              <a:rPr lang="de-DE" sz="1400" b="1" i="1" dirty="0" err="1"/>
              <a:t>A</a:t>
            </a:r>
            <a:r>
              <a:rPr lang="de-DE" sz="1400" b="1" i="1" dirty="0"/>
              <a:t> </a:t>
            </a:r>
          </a:p>
        </p:txBody>
      </p:sp>
      <p:sp>
        <p:nvSpPr>
          <p:cNvPr id="618508" name="Rectangle 12"/>
          <p:cNvSpPr>
            <a:spLocks noChangeArrowheads="1"/>
          </p:cNvSpPr>
          <p:nvPr/>
        </p:nvSpPr>
        <p:spPr bwMode="auto">
          <a:xfrm>
            <a:off x="638175" y="5992165"/>
            <a:ext cx="77724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2000"/>
          </a:p>
        </p:txBody>
      </p:sp>
      <p:sp>
        <p:nvSpPr>
          <p:cNvPr id="618510" name="Rectangle 14"/>
          <p:cNvSpPr>
            <a:spLocks noChangeArrowheads="1"/>
          </p:cNvSpPr>
          <p:nvPr/>
        </p:nvSpPr>
        <p:spPr bwMode="auto">
          <a:xfrm>
            <a:off x="1346200" y="1739242"/>
            <a:ext cx="220663" cy="32018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1" name="Rectangle 15"/>
          <p:cNvSpPr>
            <a:spLocks noChangeArrowheads="1"/>
          </p:cNvSpPr>
          <p:nvPr/>
        </p:nvSpPr>
        <p:spPr bwMode="auto">
          <a:xfrm>
            <a:off x="2692400" y="1724575"/>
            <a:ext cx="1344613" cy="3374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2" name="Rectangle 16"/>
          <p:cNvSpPr>
            <a:spLocks noChangeArrowheads="1"/>
          </p:cNvSpPr>
          <p:nvPr/>
        </p:nvSpPr>
        <p:spPr bwMode="auto">
          <a:xfrm>
            <a:off x="5514975" y="1726162"/>
            <a:ext cx="1344613" cy="3374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3" name="Rectangle 17"/>
          <p:cNvSpPr>
            <a:spLocks noChangeArrowheads="1"/>
          </p:cNvSpPr>
          <p:nvPr/>
        </p:nvSpPr>
        <p:spPr bwMode="auto">
          <a:xfrm>
            <a:off x="1568450" y="1724575"/>
            <a:ext cx="1344613" cy="3374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4" name="Rectangle 18"/>
          <p:cNvSpPr>
            <a:spLocks noChangeArrowheads="1"/>
          </p:cNvSpPr>
          <p:nvPr/>
        </p:nvSpPr>
        <p:spPr bwMode="auto">
          <a:xfrm>
            <a:off x="4049713" y="1724575"/>
            <a:ext cx="1462087" cy="3374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5" name="Rectangle 19"/>
          <p:cNvSpPr>
            <a:spLocks noChangeArrowheads="1"/>
          </p:cNvSpPr>
          <p:nvPr/>
        </p:nvSpPr>
        <p:spPr bwMode="auto">
          <a:xfrm>
            <a:off x="6884988" y="1724575"/>
            <a:ext cx="1462087" cy="33748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8516" name="Text Box 20"/>
          <p:cNvSpPr txBox="1">
            <a:spLocks noChangeArrowheads="1"/>
          </p:cNvSpPr>
          <p:nvPr/>
        </p:nvSpPr>
        <p:spPr bwMode="auto">
          <a:xfrm>
            <a:off x="0" y="5819127"/>
            <a:ext cx="78946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>
                <a:solidFill>
                  <a:srgbClr val="FF3300"/>
                </a:solidFill>
              </a:rPr>
              <a:t>exp</a:t>
            </a:r>
            <a:r>
              <a:rPr lang="de-DE" b="1" dirty="0">
                <a:solidFill>
                  <a:srgbClr val="FF3300"/>
                </a:solidFill>
              </a:rPr>
              <a:t>( i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i="1" dirty="0">
                <a:solidFill>
                  <a:srgbClr val="FF3300"/>
                </a:solidFill>
              </a:rPr>
              <a:t>A</a:t>
            </a:r>
            <a:r>
              <a:rPr lang="de-DE" b="1" dirty="0">
                <a:solidFill>
                  <a:srgbClr val="FF3300"/>
                </a:solidFill>
              </a:rPr>
              <a:t> </a:t>
            </a:r>
            <a:r>
              <a:rPr lang="de-DE" b="1" baseline="-25000" dirty="0">
                <a:solidFill>
                  <a:srgbClr val="FF3300"/>
                </a:solidFill>
              </a:rPr>
              <a:t> </a:t>
            </a:r>
            <a:r>
              <a:rPr lang="de-DE" b="1" dirty="0">
                <a:solidFill>
                  <a:srgbClr val="FF3300"/>
                </a:solidFill>
              </a:rPr>
              <a:t>) =  cos (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dirty="0">
                <a:solidFill>
                  <a:srgbClr val="FF3300"/>
                </a:solidFill>
              </a:rPr>
              <a:t> a  )</a:t>
            </a:r>
            <a:r>
              <a:rPr lang="de-DE" b="1" i="1" dirty="0">
                <a:solidFill>
                  <a:srgbClr val="FF3300"/>
                </a:solidFill>
              </a:rPr>
              <a:t> 1      </a:t>
            </a:r>
            <a:r>
              <a:rPr lang="de-DE" b="1" dirty="0">
                <a:solidFill>
                  <a:srgbClr val="FF3300"/>
                </a:solidFill>
              </a:rPr>
              <a:t>+    i /a   sin (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dirty="0">
                <a:solidFill>
                  <a:srgbClr val="FF3300"/>
                </a:solidFill>
              </a:rPr>
              <a:t>a  ) </a:t>
            </a:r>
            <a:r>
              <a:rPr lang="de-DE" b="1" i="1" dirty="0">
                <a:solidFill>
                  <a:srgbClr val="FF3300"/>
                </a:solidFill>
              </a:rPr>
              <a:t>A</a:t>
            </a:r>
            <a:r>
              <a:rPr lang="de-DE" b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618517" name="Text Box 21"/>
          <p:cNvSpPr txBox="1">
            <a:spLocks noChangeArrowheads="1"/>
          </p:cNvSpPr>
          <p:nvPr/>
        </p:nvSpPr>
        <p:spPr bwMode="auto">
          <a:xfrm>
            <a:off x="0" y="6222322"/>
            <a:ext cx="78946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>
                <a:solidFill>
                  <a:srgbClr val="FF3300"/>
                </a:solidFill>
              </a:rPr>
              <a:t>exp</a:t>
            </a:r>
            <a:r>
              <a:rPr lang="de-DE" b="1" dirty="0">
                <a:solidFill>
                  <a:srgbClr val="FF3300"/>
                </a:solidFill>
              </a:rPr>
              <a:t>( i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i="1" dirty="0">
                <a:solidFill>
                  <a:srgbClr val="FF3300"/>
                </a:solidFill>
              </a:rPr>
              <a:t>A</a:t>
            </a:r>
            <a:r>
              <a:rPr lang="de-DE" b="1" dirty="0">
                <a:solidFill>
                  <a:srgbClr val="FF3300"/>
                </a:solidFill>
              </a:rPr>
              <a:t> ) </a:t>
            </a:r>
            <a:r>
              <a:rPr lang="de-DE" b="1" baseline="30000" dirty="0">
                <a:solidFill>
                  <a:srgbClr val="FF3300"/>
                </a:solidFill>
                <a:latin typeface="Symbol" pitchFamily="18" charset="2"/>
              </a:rPr>
              <a:t>*</a:t>
            </a:r>
            <a:r>
              <a:rPr lang="de-DE" b="1" dirty="0">
                <a:solidFill>
                  <a:srgbClr val="FF3300"/>
                </a:solidFill>
              </a:rPr>
              <a:t> =  cos (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dirty="0">
                <a:solidFill>
                  <a:srgbClr val="FF3300"/>
                </a:solidFill>
              </a:rPr>
              <a:t> a  ) </a:t>
            </a:r>
            <a:r>
              <a:rPr lang="de-DE" b="1" i="1" dirty="0">
                <a:solidFill>
                  <a:srgbClr val="FF3300"/>
                </a:solidFill>
              </a:rPr>
              <a:t>1</a:t>
            </a:r>
            <a:r>
              <a:rPr lang="de-DE" b="1" dirty="0">
                <a:solidFill>
                  <a:srgbClr val="FF3300"/>
                </a:solidFill>
              </a:rPr>
              <a:t>   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- </a:t>
            </a:r>
            <a:r>
              <a:rPr lang="de-DE" b="1" dirty="0">
                <a:solidFill>
                  <a:srgbClr val="FF3300"/>
                </a:solidFill>
              </a:rPr>
              <a:t>   i /a   sin ( </a:t>
            </a:r>
            <a:r>
              <a:rPr lang="de-DE" b="1" dirty="0">
                <a:solidFill>
                  <a:srgbClr val="FF3300"/>
                </a:solidFill>
                <a:latin typeface="Symbol" pitchFamily="18" charset="2"/>
              </a:rPr>
              <a:t>f </a:t>
            </a:r>
            <a:r>
              <a:rPr lang="de-DE" b="1" dirty="0">
                <a:solidFill>
                  <a:srgbClr val="FF3300"/>
                </a:solidFill>
              </a:rPr>
              <a:t>a  ) </a:t>
            </a:r>
            <a:r>
              <a:rPr lang="de-DE" b="1" i="1" dirty="0">
                <a:solidFill>
                  <a:srgbClr val="FF3300"/>
                </a:solidFill>
              </a:rPr>
              <a:t>A</a:t>
            </a:r>
            <a:r>
              <a:rPr lang="de-DE" b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Auxiliary Calculation : exp(c </a:t>
            </a:r>
            <a:r>
              <a:rPr lang="en-US" sz="2400" b="1" i="1" dirty="0" smtClean="0">
                <a:solidFill>
                  <a:srgbClr val="336699"/>
                </a:solidFill>
              </a:rPr>
              <a:t>A</a:t>
            </a:r>
            <a:r>
              <a:rPr lang="en-US" sz="2400" b="1" dirty="0" smtClean="0">
                <a:solidFill>
                  <a:srgbClr val="336699"/>
                </a:solidFill>
              </a:rPr>
              <a:t>)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2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2261217"/>
            <a:ext cx="794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real part</a:t>
            </a:r>
            <a:r>
              <a:rPr lang="de-DE" sz="1400" b="1" dirty="0" smtClean="0"/>
              <a:t>       </a:t>
            </a:r>
            <a:endParaRPr lang="de-DE" sz="1400" b="1" dirty="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3632817"/>
            <a:ext cx="794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imaginary  part</a:t>
            </a:r>
            <a:r>
              <a:rPr lang="de-DE" sz="1400" b="1" dirty="0" smtClean="0"/>
              <a:t>       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8" grpId="0"/>
      <p:bldP spid="618499" grpId="0"/>
      <p:bldP spid="618501" grpId="0"/>
      <p:bldP spid="618502" grpId="0"/>
      <p:bldP spid="618503" grpId="0"/>
      <p:bldP spid="618504" grpId="0"/>
      <p:bldP spid="618505" grpId="0"/>
      <p:bldP spid="618505" grpId="1"/>
      <p:bldP spid="618505" grpId="2"/>
      <p:bldP spid="618506" grpId="0"/>
      <p:bldP spid="618507" grpId="0"/>
      <p:bldP spid="618510" grpId="0" animBg="1"/>
      <p:bldP spid="618510" grpId="1" animBg="1"/>
      <p:bldP spid="618511" grpId="0" animBg="1"/>
      <p:bldP spid="618511" grpId="1" animBg="1"/>
      <p:bldP spid="618512" grpId="0" animBg="1"/>
      <p:bldP spid="618512" grpId="1" animBg="1"/>
      <p:bldP spid="618513" grpId="0" animBg="1"/>
      <p:bldP spid="618513" grpId="1" animBg="1"/>
      <p:bldP spid="618514" grpId="0" animBg="1"/>
      <p:bldP spid="618514" grpId="1" animBg="1"/>
      <p:bldP spid="618515" grpId="0" animBg="1"/>
      <p:bldP spid="618515" grpId="1" animBg="1"/>
      <p:bldP spid="618516" grpId="0"/>
      <p:bldP spid="618517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Statistical Operator  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0" y="698509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Initial state              </a:t>
            </a:r>
            <a:r>
              <a:rPr lang="en-US" b="1" dirty="0" smtClean="0"/>
              <a:t>  :        </a:t>
            </a:r>
            <a:r>
              <a:rPr lang="de-DE" b="1" dirty="0" smtClean="0">
                <a:latin typeface="Symbol" pitchFamily="18" charset="2"/>
              </a:rPr>
              <a:t>s</a:t>
            </a:r>
            <a:r>
              <a:rPr lang="en-US" b="1" dirty="0" smtClean="0">
                <a:latin typeface="+mn-lt"/>
              </a:rPr>
              <a:t>(0)    </a:t>
            </a:r>
            <a:r>
              <a:rPr lang="en-US" b="1" dirty="0" smtClean="0"/>
              <a:t>=  exp ( </a:t>
            </a:r>
            <a:r>
              <a:rPr lang="en-US" b="1" dirty="0" smtClean="0">
                <a:latin typeface="+mj-lt"/>
              </a:rPr>
              <a:t>-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/</a:t>
            </a:r>
            <a:r>
              <a:rPr lang="en-US" b="1" dirty="0" err="1" smtClean="0">
                <a:latin typeface="+mj-lt"/>
              </a:rPr>
              <a:t>kT</a:t>
            </a:r>
            <a:r>
              <a:rPr lang="en-US" b="1" dirty="0" smtClean="0">
                <a:latin typeface="+mj-lt"/>
              </a:rPr>
              <a:t> )   =  1   - 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/</a:t>
            </a:r>
            <a:r>
              <a:rPr lang="en-US" b="1" dirty="0" err="1" smtClean="0">
                <a:latin typeface="+mj-lt"/>
              </a:rPr>
              <a:t>kT</a:t>
            </a:r>
            <a:r>
              <a:rPr lang="en-US" b="1" dirty="0" smtClean="0">
                <a:latin typeface="+mj-lt"/>
              </a:rPr>
              <a:t>   + ½  (</a:t>
            </a:r>
            <a:r>
              <a:rPr lang="en-US" b="1" i="1" dirty="0" smtClean="0">
                <a:latin typeface="+mj-lt"/>
              </a:rPr>
              <a:t>H</a:t>
            </a:r>
            <a:r>
              <a:rPr lang="en-US" b="1" dirty="0" smtClean="0">
                <a:latin typeface="+mj-lt"/>
              </a:rPr>
              <a:t> /</a:t>
            </a:r>
            <a:r>
              <a:rPr lang="en-US" b="1" dirty="0" err="1" smtClean="0">
                <a:latin typeface="+mj-lt"/>
              </a:rPr>
              <a:t>kT</a:t>
            </a:r>
            <a:r>
              <a:rPr lang="en-US" b="1" dirty="0" smtClean="0">
                <a:latin typeface="+mj-lt"/>
              </a:rPr>
              <a:t>)²    …..</a:t>
            </a:r>
          </a:p>
        </p:txBody>
      </p:sp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1" y="149989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evolution during </a:t>
            </a:r>
            <a:r>
              <a:rPr lang="en-US" b="1" dirty="0" err="1" smtClean="0">
                <a:solidFill>
                  <a:srgbClr val="FF0000"/>
                </a:solidFill>
              </a:rPr>
              <a:t>r.f</a:t>
            </a:r>
            <a:r>
              <a:rPr lang="en-US" b="1" dirty="0" smtClean="0">
                <a:solidFill>
                  <a:srgbClr val="FF0000"/>
                </a:solidFill>
              </a:rPr>
              <a:t>.   </a:t>
            </a:r>
            <a:r>
              <a:rPr lang="en-US" b="1" dirty="0" smtClean="0"/>
              <a:t>:        </a:t>
            </a:r>
            <a:r>
              <a:rPr lang="en-US" b="1" i="1" dirty="0" smtClean="0">
                <a:latin typeface="+mj-lt"/>
              </a:rPr>
              <a:t>H   </a:t>
            </a:r>
            <a:r>
              <a:rPr lang="en-US" b="1" dirty="0" smtClean="0"/>
              <a:t>=  </a:t>
            </a:r>
            <a:r>
              <a:rPr lang="de-DE" b="1" dirty="0" smtClean="0"/>
              <a:t>B</a:t>
            </a:r>
            <a:r>
              <a:rPr lang="de-DE" b="1" baseline="-25000" dirty="0" smtClean="0"/>
              <a:t>1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baseline="-25000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                           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baseline="-25000" dirty="0" smtClean="0">
                <a:latin typeface="Symbol" pitchFamily="18" charset="2"/>
              </a:rPr>
              <a:t>1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err="1" smtClean="0"/>
              <a:t>t</a:t>
            </a:r>
            <a:r>
              <a:rPr lang="de-DE" b="1" baseline="-25000" dirty="0" err="1" smtClean="0"/>
              <a:t>pulse</a:t>
            </a:r>
            <a:r>
              <a:rPr lang="de-DE" b="1" baseline="-25000" dirty="0" smtClean="0"/>
              <a:t> </a:t>
            </a:r>
            <a:r>
              <a:rPr lang="de-DE" b="1" dirty="0" smtClean="0"/>
              <a:t>  =  </a:t>
            </a:r>
            <a:r>
              <a:rPr lang="de-DE" b="1" dirty="0" smtClean="0">
                <a:latin typeface="Symbol" pitchFamily="18" charset="2"/>
              </a:rPr>
              <a:t>f        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>
                <a:latin typeface="+mn-lt"/>
              </a:rPr>
              <a:t>²   =  ¼  </a:t>
            </a:r>
            <a:r>
              <a:rPr lang="de-DE" b="1" i="1" dirty="0" smtClean="0">
                <a:latin typeface="+mn-lt"/>
              </a:rPr>
              <a:t>1</a:t>
            </a:r>
            <a:r>
              <a:rPr lang="de-DE" b="1" dirty="0" smtClean="0">
                <a:latin typeface="+mn-lt"/>
              </a:rPr>
              <a:t> </a:t>
            </a:r>
            <a:endParaRPr lang="de-DE" dirty="0" smtClean="0"/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0" y="533321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Measure  outcome for  initial states </a:t>
            </a:r>
            <a:r>
              <a:rPr lang="en-US" b="1" dirty="0" smtClean="0"/>
              <a:t>:   M </a:t>
            </a:r>
            <a:r>
              <a:rPr lang="en-US" b="1" baseline="-25000" dirty="0" smtClean="0"/>
              <a:t>x          </a:t>
            </a:r>
            <a:r>
              <a:rPr lang="en-US" b="1" dirty="0" smtClean="0"/>
              <a:t>   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en-US" b="1" dirty="0" smtClean="0"/>
              <a:t>    M </a:t>
            </a:r>
            <a:r>
              <a:rPr lang="en-US" b="1" baseline="-25000" dirty="0" smtClean="0"/>
              <a:t>x</a:t>
            </a:r>
            <a:r>
              <a:rPr lang="en-US" b="1" dirty="0" smtClean="0"/>
              <a:t>    =  </a:t>
            </a:r>
            <a:r>
              <a:rPr lang="de-DE" b="1" dirty="0" smtClean="0"/>
              <a:t>cos 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>
                <a:cs typeface="Times New Roman" pitchFamily="18" charset="0"/>
              </a:rPr>
              <a:t> </a:t>
            </a:r>
            <a:r>
              <a:rPr lang="de-DE" b="1" dirty="0" smtClean="0"/>
              <a:t>t</a:t>
            </a:r>
            <a:r>
              <a:rPr lang="de-DE" b="1" baseline="-25000" dirty="0" smtClean="0"/>
              <a:t> </a:t>
            </a:r>
            <a:r>
              <a:rPr lang="de-DE" b="1" dirty="0" smtClean="0"/>
              <a:t>)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  <p:sp>
        <p:nvSpPr>
          <p:cNvPr id="47" name="Text Box 85"/>
          <p:cNvSpPr txBox="1">
            <a:spLocks noChangeArrowheads="1"/>
          </p:cNvSpPr>
          <p:nvPr/>
        </p:nvSpPr>
        <p:spPr bwMode="auto">
          <a:xfrm>
            <a:off x="-141402" y="940792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Measure  outcome for  initial state </a:t>
            </a:r>
            <a:r>
              <a:rPr lang="en-US" b="1" dirty="0" smtClean="0"/>
              <a:t>:    M </a:t>
            </a:r>
            <a:r>
              <a:rPr lang="en-US" b="1" baseline="-25000" dirty="0" smtClean="0"/>
              <a:t>x          </a:t>
            </a:r>
            <a:r>
              <a:rPr lang="en-US" b="1" dirty="0" smtClean="0"/>
              <a:t>    </a:t>
            </a:r>
            <a:r>
              <a:rPr lang="de-DE" b="1" dirty="0" err="1" smtClean="0">
                <a:latin typeface="+mn-lt"/>
              </a:rPr>
              <a:t>c</a:t>
            </a:r>
            <a:r>
              <a:rPr lang="de-DE" b="1" baseline="-25000" dirty="0" err="1" smtClean="0">
                <a:latin typeface="+mn-lt"/>
              </a:rPr>
              <a:t>x</a:t>
            </a:r>
            <a:r>
              <a:rPr lang="en-US" b="1" dirty="0" smtClean="0"/>
              <a:t>(t)</a:t>
            </a:r>
            <a:r>
              <a:rPr lang="de-DE" b="1" dirty="0" smtClean="0">
                <a:latin typeface="+mn-lt"/>
              </a:rPr>
              <a:t>  </a:t>
            </a:r>
            <a:endParaRPr lang="en-US" b="1" dirty="0" smtClean="0"/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3773052" y="9572443"/>
            <a:ext cx="33904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85"/>
          <p:cNvSpPr txBox="1">
            <a:spLocks noChangeArrowheads="1"/>
          </p:cNvSpPr>
          <p:nvPr/>
        </p:nvSpPr>
        <p:spPr bwMode="auto">
          <a:xfrm>
            <a:off x="0" y="1037874"/>
            <a:ext cx="9575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en-US" b="1" dirty="0" smtClean="0"/>
              <a:t>  :        </a:t>
            </a:r>
            <a:r>
              <a:rPr lang="de-DE" b="1" dirty="0" smtClean="0">
                <a:latin typeface="Symbol" pitchFamily="18" charset="2"/>
              </a:rPr>
              <a:t>s</a:t>
            </a:r>
            <a:r>
              <a:rPr lang="en-US" b="1" dirty="0" smtClean="0">
                <a:latin typeface="+mn-lt"/>
              </a:rPr>
              <a:t>(0)    </a:t>
            </a:r>
            <a:r>
              <a:rPr lang="en-US" b="1" dirty="0" smtClean="0"/>
              <a:t>=   </a:t>
            </a:r>
            <a:r>
              <a:rPr lang="en-US" b="1" dirty="0" smtClean="0">
                <a:latin typeface="+mj-lt"/>
              </a:rPr>
              <a:t>1  </a:t>
            </a:r>
            <a:r>
              <a:rPr lang="en-US" sz="1800" b="1" dirty="0" smtClean="0">
                <a:latin typeface="+mn-lt"/>
              </a:rPr>
              <a:t> -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b="1" baseline="-25000" dirty="0" smtClean="0"/>
              <a:t> </a:t>
            </a:r>
            <a:r>
              <a:rPr lang="de-DE" b="1" dirty="0" smtClean="0">
                <a:latin typeface="MT Extra" pitchFamily="18" charset="2"/>
              </a:rPr>
              <a:t>h </a:t>
            </a:r>
            <a:r>
              <a:rPr lang="de-DE" b="1" dirty="0" smtClean="0">
                <a:cs typeface="Times New Roman" pitchFamily="18" charset="0"/>
              </a:rPr>
              <a:t>(1+ </a:t>
            </a:r>
            <a:r>
              <a:rPr lang="de-DE" b="1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de-DE" b="1" dirty="0" smtClean="0">
                <a:cs typeface="Times New Roman" pitchFamily="18" charset="0"/>
              </a:rPr>
              <a:t>) </a:t>
            </a:r>
            <a:r>
              <a:rPr lang="de-DE" b="1" dirty="0" smtClean="0"/>
              <a:t>B</a:t>
            </a:r>
            <a:r>
              <a:rPr lang="de-DE" b="1" baseline="-25000" dirty="0" smtClean="0"/>
              <a:t>0 </a:t>
            </a:r>
            <a:r>
              <a:rPr lang="en-US" b="1" dirty="0" smtClean="0">
                <a:latin typeface="+mj-lt"/>
              </a:rPr>
              <a:t>  /</a:t>
            </a:r>
            <a:r>
              <a:rPr lang="en-US" b="1" dirty="0" err="1" smtClean="0">
                <a:latin typeface="+mj-lt"/>
              </a:rPr>
              <a:t>kT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en-US" b="1" baseline="-25000" dirty="0" smtClean="0">
                <a:latin typeface="+mj-lt"/>
              </a:rPr>
              <a:t>                 </a:t>
            </a:r>
            <a:endParaRPr lang="en-US" b="1" dirty="0" smtClean="0">
              <a:latin typeface="+mj-lt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145192" y="1040885"/>
            <a:ext cx="1604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       ….   =     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/>
              </a:rPr>
              <a:t>z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de-DE" dirty="0"/>
          </a:p>
        </p:txBody>
      </p:sp>
      <p:sp>
        <p:nvSpPr>
          <p:cNvPr id="24" name="Text Box 83"/>
          <p:cNvSpPr txBox="1">
            <a:spLocks noChangeArrowheads="1"/>
          </p:cNvSpPr>
          <p:nvPr/>
        </p:nvSpPr>
        <p:spPr bwMode="auto">
          <a:xfrm>
            <a:off x="0" y="409252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/>
              <a:t>                              </a:t>
            </a:r>
            <a:r>
              <a:rPr lang="de-DE" b="1" dirty="0" smtClean="0">
                <a:latin typeface="Symbol" pitchFamily="18" charset="2"/>
              </a:rPr>
              <a:t>s(</a:t>
            </a:r>
            <a:r>
              <a:rPr lang="de-DE" b="1" dirty="0" smtClean="0">
                <a:latin typeface="+mn-lt"/>
              </a:rPr>
              <a:t>t</a:t>
            </a:r>
            <a:r>
              <a:rPr lang="de-DE" b="1" dirty="0" smtClean="0">
                <a:latin typeface="Symbol" pitchFamily="18" charset="2"/>
              </a:rPr>
              <a:t>)</a:t>
            </a:r>
            <a:r>
              <a:rPr lang="de-DE" b="1" baseline="-25000" dirty="0" smtClean="0"/>
              <a:t>  </a:t>
            </a:r>
            <a:r>
              <a:rPr lang="de-DE" b="1" dirty="0" smtClean="0">
                <a:latin typeface="Monotype Corsiva" pitchFamily="66" charset="0"/>
              </a:rPr>
              <a:t>= </a:t>
            </a:r>
            <a:r>
              <a:rPr lang="de-DE" b="1" dirty="0" smtClean="0"/>
              <a:t>(cos (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>
                <a:cs typeface="Times New Roman" pitchFamily="18" charset="0"/>
              </a:rPr>
              <a:t>/2 </a:t>
            </a:r>
            <a:r>
              <a:rPr lang="de-DE" b="1" dirty="0" smtClean="0"/>
              <a:t>t ) </a:t>
            </a:r>
            <a:r>
              <a:rPr lang="de-DE" b="1" i="1" dirty="0" smtClean="0"/>
              <a:t>1</a:t>
            </a:r>
            <a:r>
              <a:rPr lang="de-DE" b="1" dirty="0" smtClean="0"/>
              <a:t> + 2i sin(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/2 t)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r>
              <a:rPr lang="de-DE" b="1" dirty="0" smtClean="0"/>
              <a:t>)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de-DE" b="1" baseline="-25000" dirty="0" smtClean="0"/>
              <a:t> </a:t>
            </a:r>
            <a:r>
              <a:rPr lang="de-DE" b="1" dirty="0" smtClean="0"/>
              <a:t>(cos(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>
                <a:cs typeface="Times New Roman" pitchFamily="18" charset="0"/>
              </a:rPr>
              <a:t>/2 </a:t>
            </a:r>
            <a:r>
              <a:rPr lang="de-DE" b="1" dirty="0" smtClean="0"/>
              <a:t>t ) </a:t>
            </a:r>
            <a:r>
              <a:rPr lang="de-DE" b="1" i="1" dirty="0" smtClean="0"/>
              <a:t>1</a:t>
            </a:r>
            <a:r>
              <a:rPr lang="de-DE" b="1" dirty="0" smtClean="0"/>
              <a:t> -  2i sin 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/2 t)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r>
              <a:rPr lang="de-DE" b="1" dirty="0" smtClean="0"/>
              <a:t> )   </a:t>
            </a:r>
            <a:endParaRPr lang="de-DE" b="1" dirty="0"/>
          </a:p>
        </p:txBody>
      </p:sp>
      <p:sp>
        <p:nvSpPr>
          <p:cNvPr id="26" name="Text Box 83"/>
          <p:cNvSpPr txBox="1">
            <a:spLocks noChangeArrowheads="1"/>
          </p:cNvSpPr>
          <p:nvPr/>
        </p:nvSpPr>
        <p:spPr bwMode="auto">
          <a:xfrm>
            <a:off x="1401725" y="2868150"/>
            <a:ext cx="3240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r>
              <a:rPr lang="de-DE" b="1" baseline="-25000" dirty="0" smtClean="0"/>
              <a:t>      </a:t>
            </a:r>
            <a:r>
              <a:rPr lang="de-DE" b="1" dirty="0" smtClean="0">
                <a:latin typeface="MT Extra" pitchFamily="18" charset="2"/>
              </a:rPr>
              <a:t>a  </a:t>
            </a:r>
            <a:r>
              <a:rPr lang="de-DE" b="1" dirty="0" smtClean="0">
                <a:latin typeface="Monotype Corsiva" pitchFamily="66" charset="0"/>
              </a:rPr>
              <a:t>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r>
              <a:rPr lang="de-DE" b="1" baseline="-25000" dirty="0" smtClean="0"/>
              <a:t> </a:t>
            </a:r>
            <a:r>
              <a:rPr lang="de-DE" b="1" dirty="0"/>
              <a:t>cos </a:t>
            </a:r>
            <a:r>
              <a:rPr lang="de-DE" b="1" dirty="0" smtClean="0"/>
              <a:t>(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baseline="-25000" dirty="0" smtClean="0"/>
              <a:t> </a:t>
            </a:r>
            <a:r>
              <a:rPr lang="de-DE" b="1" dirty="0"/>
              <a:t>)  </a:t>
            </a:r>
            <a:r>
              <a:rPr lang="de-DE" b="1" dirty="0">
                <a:latin typeface="Symbol" pitchFamily="18" charset="2"/>
              </a:rPr>
              <a:t>+</a:t>
            </a:r>
            <a:r>
              <a:rPr lang="de-DE" b="1" dirty="0"/>
              <a:t>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de-DE" b="1" baseline="-25000" dirty="0" smtClean="0"/>
              <a:t>  </a:t>
            </a:r>
            <a:r>
              <a:rPr lang="de-DE" b="1" dirty="0"/>
              <a:t>sin </a:t>
            </a:r>
            <a:r>
              <a:rPr lang="de-DE" b="1" dirty="0" smtClean="0"/>
              <a:t>(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de-DE" b="1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de-DE" b="1" dirty="0" smtClean="0"/>
              <a:t>)   </a:t>
            </a:r>
            <a:endParaRPr lang="de-DE" b="1" dirty="0"/>
          </a:p>
        </p:txBody>
      </p:sp>
      <p:sp>
        <p:nvSpPr>
          <p:cNvPr id="28" name="Text Box 85"/>
          <p:cNvSpPr txBox="1">
            <a:spLocks noChangeArrowheads="1"/>
          </p:cNvSpPr>
          <p:nvPr/>
        </p:nvSpPr>
        <p:spPr bwMode="auto">
          <a:xfrm>
            <a:off x="0" y="187696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s(f)</a:t>
            </a:r>
            <a:r>
              <a:rPr lang="de-DE" b="1" baseline="-25000" dirty="0" smtClean="0"/>
              <a:t>  </a:t>
            </a:r>
            <a:r>
              <a:rPr lang="de-DE" b="1" dirty="0" smtClean="0">
                <a:latin typeface="Monotype Corsiva" pitchFamily="66" charset="0"/>
              </a:rPr>
              <a:t>=    </a:t>
            </a:r>
            <a:r>
              <a:rPr lang="de-DE" b="1" dirty="0" smtClean="0"/>
              <a:t>(cos ( </a:t>
            </a:r>
            <a:r>
              <a:rPr lang="de-DE" b="1" dirty="0" smtClean="0">
                <a:latin typeface="Symbol" pitchFamily="18" charset="2"/>
              </a:rPr>
              <a:t>f /2 </a:t>
            </a:r>
            <a:r>
              <a:rPr lang="de-DE" b="1" dirty="0" smtClean="0"/>
              <a:t>)</a:t>
            </a:r>
            <a:r>
              <a:rPr lang="de-DE" b="1" i="1" dirty="0" smtClean="0"/>
              <a:t> 1 </a:t>
            </a:r>
            <a:r>
              <a:rPr lang="de-DE" b="1" dirty="0" smtClean="0"/>
              <a:t>+ 2 i  sin ( </a:t>
            </a:r>
            <a:r>
              <a:rPr lang="de-DE" b="1" dirty="0" smtClean="0">
                <a:latin typeface="Symbol" pitchFamily="18" charset="2"/>
              </a:rPr>
              <a:t>f /2)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/>
              <a:t>)</a:t>
            </a:r>
            <a:r>
              <a:rPr lang="de-DE" b="1" dirty="0" smtClean="0">
                <a:latin typeface="Symbol" pitchFamily="18" charset="2"/>
              </a:rPr>
              <a:t>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de-DE" b="1" baseline="-25000" dirty="0" smtClean="0">
                <a:latin typeface="Symbol" pitchFamily="18" charset="2"/>
              </a:rPr>
              <a:t>   </a:t>
            </a:r>
            <a:r>
              <a:rPr lang="de-DE" b="1" dirty="0" smtClean="0"/>
              <a:t>(cos ( </a:t>
            </a:r>
            <a:r>
              <a:rPr lang="de-DE" b="1" dirty="0" smtClean="0">
                <a:latin typeface="Symbol" pitchFamily="18" charset="2"/>
              </a:rPr>
              <a:t>f /2 </a:t>
            </a:r>
            <a:r>
              <a:rPr lang="de-DE" b="1" dirty="0" smtClean="0"/>
              <a:t>)</a:t>
            </a:r>
            <a:r>
              <a:rPr lang="de-DE" b="1" i="1" dirty="0" smtClean="0"/>
              <a:t> 1 </a:t>
            </a:r>
            <a:r>
              <a:rPr lang="de-DE" sz="1800" b="1" i="1" dirty="0" smtClean="0"/>
              <a:t>-</a:t>
            </a:r>
            <a:r>
              <a:rPr lang="de-DE" b="1" i="1" dirty="0" smtClean="0"/>
              <a:t> </a:t>
            </a:r>
            <a:r>
              <a:rPr lang="de-DE" b="1" dirty="0" smtClean="0"/>
              <a:t> 2 i  sin ( </a:t>
            </a:r>
            <a:r>
              <a:rPr lang="de-DE" b="1" dirty="0" smtClean="0">
                <a:latin typeface="Symbol" pitchFamily="18" charset="2"/>
              </a:rPr>
              <a:t>f /2</a:t>
            </a:r>
            <a:r>
              <a:rPr lang="de-DE" b="1" dirty="0" smtClean="0"/>
              <a:t> )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baseline="-25000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)</a:t>
            </a:r>
            <a:r>
              <a:rPr lang="de-DE" b="1" dirty="0" smtClean="0">
                <a:latin typeface="Symbol" pitchFamily="18" charset="2"/>
              </a:rPr>
              <a:t>  </a:t>
            </a:r>
            <a:r>
              <a:rPr lang="en-US" b="1" baseline="-25000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     </a:t>
            </a:r>
            <a:r>
              <a:rPr lang="en-US" b="1" dirty="0" smtClean="0"/>
              <a:t>  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  <p:sp>
        <p:nvSpPr>
          <p:cNvPr id="30" name="Text Box 85"/>
          <p:cNvSpPr txBox="1">
            <a:spLocks noChangeArrowheads="1"/>
          </p:cNvSpPr>
          <p:nvPr/>
        </p:nvSpPr>
        <p:spPr bwMode="auto">
          <a:xfrm>
            <a:off x="0" y="2225757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s(f)</a:t>
            </a:r>
            <a:r>
              <a:rPr lang="de-DE" b="1" baseline="-25000" dirty="0" smtClean="0"/>
              <a:t>  </a:t>
            </a:r>
            <a:r>
              <a:rPr lang="de-DE" b="1" dirty="0" smtClean="0">
                <a:latin typeface="Monotype Corsiva" pitchFamily="66" charset="0"/>
              </a:rPr>
              <a:t>=    </a:t>
            </a:r>
            <a:r>
              <a:rPr lang="de-DE" b="1" dirty="0" smtClean="0"/>
              <a:t>(cos ( </a:t>
            </a:r>
            <a:r>
              <a:rPr lang="de-DE" b="1" dirty="0" smtClean="0">
                <a:latin typeface="Symbol" pitchFamily="18" charset="2"/>
              </a:rPr>
              <a:t>f /2 </a:t>
            </a:r>
            <a:r>
              <a:rPr lang="de-DE" b="1" dirty="0" smtClean="0"/>
              <a:t>)</a:t>
            </a:r>
            <a:r>
              <a:rPr lang="de-DE" b="1" i="1" dirty="0" smtClean="0"/>
              <a:t>²  -  </a:t>
            </a:r>
            <a:r>
              <a:rPr lang="de-DE" b="1" dirty="0" smtClean="0"/>
              <a:t>sin ( </a:t>
            </a:r>
            <a:r>
              <a:rPr lang="de-DE" b="1" dirty="0" smtClean="0">
                <a:latin typeface="Symbol" pitchFamily="18" charset="2"/>
              </a:rPr>
              <a:t>f /2 </a:t>
            </a:r>
            <a:r>
              <a:rPr lang="de-DE" b="1" dirty="0" smtClean="0"/>
              <a:t>)</a:t>
            </a:r>
            <a:r>
              <a:rPr lang="de-DE" b="1" i="1" dirty="0" smtClean="0"/>
              <a:t>² </a:t>
            </a:r>
            <a:r>
              <a:rPr lang="de-DE" b="1" dirty="0" smtClean="0"/>
              <a:t>)</a:t>
            </a:r>
            <a:r>
              <a:rPr lang="de-DE" b="1" i="1" dirty="0" smtClean="0"/>
              <a:t>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en-US" b="1" baseline="-25000" dirty="0" smtClean="0">
                <a:latin typeface="+mj-lt"/>
              </a:rPr>
              <a:t>   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dirty="0" smtClean="0"/>
              <a:t>+  2 (cos ( </a:t>
            </a:r>
            <a:r>
              <a:rPr lang="de-DE" b="1" dirty="0" smtClean="0">
                <a:latin typeface="Symbol" pitchFamily="18" charset="2"/>
              </a:rPr>
              <a:t>f /2 </a:t>
            </a:r>
            <a:r>
              <a:rPr lang="de-DE" b="1" dirty="0" smtClean="0"/>
              <a:t>)sin ( </a:t>
            </a:r>
            <a:r>
              <a:rPr lang="de-DE" b="1" dirty="0" smtClean="0">
                <a:latin typeface="Symbol" pitchFamily="18" charset="2"/>
              </a:rPr>
              <a:t>f /2))    </a:t>
            </a:r>
            <a:r>
              <a:rPr lang="en-US" b="1" dirty="0" smtClean="0">
                <a:latin typeface="+mj-lt"/>
              </a:rPr>
              <a:t>I</a:t>
            </a:r>
            <a:r>
              <a:rPr lang="en-US" b="1" baseline="-25000" dirty="0" smtClean="0">
                <a:latin typeface="+mj-lt"/>
              </a:rPr>
              <a:t>x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en-US" b="1" baseline="-25000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     </a:t>
            </a:r>
            <a:r>
              <a:rPr lang="en-US" b="1" dirty="0" smtClean="0"/>
              <a:t>  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  <p:sp>
        <p:nvSpPr>
          <p:cNvPr id="38" name="Text Box 85"/>
          <p:cNvSpPr txBox="1">
            <a:spLocks noChangeArrowheads="1"/>
          </p:cNvSpPr>
          <p:nvPr/>
        </p:nvSpPr>
        <p:spPr bwMode="auto">
          <a:xfrm>
            <a:off x="0" y="253684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</a:t>
            </a:r>
            <a:r>
              <a:rPr lang="en-US" b="1" dirty="0" smtClean="0"/>
              <a:t> </a:t>
            </a:r>
            <a:r>
              <a:rPr lang="de-DE" b="1" dirty="0" smtClean="0">
                <a:latin typeface="Symbol" pitchFamily="18" charset="2"/>
              </a:rPr>
              <a:t>s(f)</a:t>
            </a:r>
            <a:r>
              <a:rPr lang="de-DE" b="1" baseline="-25000" dirty="0" smtClean="0"/>
              <a:t>  </a:t>
            </a:r>
            <a:r>
              <a:rPr lang="de-DE" b="1" dirty="0" smtClean="0">
                <a:latin typeface="Monotype Corsiva" pitchFamily="66" charset="0"/>
              </a:rPr>
              <a:t>=      </a:t>
            </a:r>
            <a:r>
              <a:rPr lang="de-DE" b="1" dirty="0" smtClean="0"/>
              <a:t>cos ( </a:t>
            </a:r>
            <a:r>
              <a:rPr lang="de-DE" b="1" dirty="0" smtClean="0">
                <a:latin typeface="Symbol" pitchFamily="18" charset="2"/>
              </a:rPr>
              <a:t>f )</a:t>
            </a:r>
            <a:r>
              <a:rPr lang="de-DE" b="1" i="1" dirty="0" smtClean="0"/>
              <a:t> 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en-US" b="1" baseline="-25000" dirty="0" smtClean="0">
                <a:latin typeface="+mj-lt"/>
              </a:rPr>
              <a:t>   </a:t>
            </a:r>
            <a:r>
              <a:rPr lang="de-DE" b="1" baseline="-25000" dirty="0" smtClean="0">
                <a:latin typeface="Symbol" pitchFamily="18" charset="2"/>
              </a:rPr>
              <a:t> </a:t>
            </a:r>
            <a:r>
              <a:rPr lang="de-DE" b="1" dirty="0" smtClean="0"/>
              <a:t>+   sin ( </a:t>
            </a:r>
            <a:r>
              <a:rPr lang="de-DE" b="1" dirty="0" smtClean="0">
                <a:latin typeface="Symbol" pitchFamily="18" charset="2"/>
              </a:rPr>
              <a:t>f ) </a:t>
            </a:r>
            <a:r>
              <a:rPr lang="en-US" b="1" dirty="0" smtClean="0">
                <a:latin typeface="+mj-lt"/>
              </a:rPr>
              <a:t>I</a:t>
            </a:r>
            <a:r>
              <a:rPr lang="en-US" b="1" baseline="-25000" dirty="0" smtClean="0">
                <a:latin typeface="+mj-lt"/>
              </a:rPr>
              <a:t>x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en-US" b="1" baseline="-25000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     </a:t>
            </a:r>
            <a:r>
              <a:rPr lang="en-US" b="1" dirty="0" smtClean="0"/>
              <a:t>  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0" y="33192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Free precession           </a:t>
            </a:r>
            <a:r>
              <a:rPr lang="en-US" b="1" dirty="0" smtClean="0"/>
              <a:t>:        </a:t>
            </a:r>
            <a:r>
              <a:rPr lang="en-US" b="1" i="1" dirty="0" smtClean="0">
                <a:latin typeface="+mj-lt"/>
              </a:rPr>
              <a:t>H   </a:t>
            </a:r>
            <a:r>
              <a:rPr lang="en-US" b="1" dirty="0" smtClean="0"/>
              <a:t>=  </a:t>
            </a:r>
            <a:r>
              <a:rPr lang="en-US" sz="1800" b="1" dirty="0" smtClean="0">
                <a:latin typeface="+mn-lt"/>
              </a:rPr>
              <a:t>-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b="1" baseline="-25000" dirty="0" smtClean="0"/>
              <a:t> </a:t>
            </a:r>
            <a:r>
              <a:rPr lang="de-DE" b="1" dirty="0" smtClean="0">
                <a:latin typeface="MT Extra" pitchFamily="18" charset="2"/>
              </a:rPr>
              <a:t>h </a:t>
            </a:r>
            <a:r>
              <a:rPr lang="de-DE" b="1" dirty="0" smtClean="0">
                <a:cs typeface="Times New Roman" pitchFamily="18" charset="0"/>
              </a:rPr>
              <a:t>(1+ </a:t>
            </a:r>
            <a:r>
              <a:rPr lang="de-DE" b="1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de-DE" b="1" dirty="0" smtClean="0">
                <a:cs typeface="Times New Roman" pitchFamily="18" charset="0"/>
              </a:rPr>
              <a:t>) </a:t>
            </a:r>
            <a:r>
              <a:rPr lang="de-DE" b="1" dirty="0" smtClean="0"/>
              <a:t>B</a:t>
            </a:r>
            <a:r>
              <a:rPr lang="de-DE" b="1" baseline="-25000" dirty="0" smtClean="0"/>
              <a:t>0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en-US" b="1" baseline="-25000" dirty="0" smtClean="0">
                <a:latin typeface="+mj-lt"/>
              </a:rPr>
              <a:t>   </a:t>
            </a:r>
            <a:r>
              <a:rPr lang="de-DE" b="1" dirty="0" smtClean="0"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       </a:t>
            </a:r>
            <a:r>
              <a:rPr lang="de-DE" b="1" i="1" dirty="0" smtClean="0"/>
              <a:t> H </a:t>
            </a:r>
            <a:r>
              <a:rPr lang="de-DE" b="1" baseline="-25000" dirty="0" smtClean="0"/>
              <a:t> </a:t>
            </a:r>
            <a:r>
              <a:rPr lang="de-DE" b="1" dirty="0" smtClean="0"/>
              <a:t> =  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r>
              <a:rPr lang="de-DE" b="1" baseline="-25000" dirty="0" smtClean="0"/>
              <a:t>  </a:t>
            </a:r>
            <a:r>
              <a:rPr lang="de-DE" b="1" dirty="0" smtClean="0"/>
              <a:t>          </a:t>
            </a:r>
            <a:r>
              <a:rPr lang="de-DE" b="1" i="1" dirty="0" smtClean="0"/>
              <a:t>H</a:t>
            </a:r>
            <a:r>
              <a:rPr lang="de-DE" b="1" baseline="30000" dirty="0" smtClean="0"/>
              <a:t>2</a:t>
            </a:r>
            <a:r>
              <a:rPr lang="de-DE" b="1" i="1" dirty="0" smtClean="0"/>
              <a:t> </a:t>
            </a:r>
            <a:r>
              <a:rPr lang="de-DE" b="1" baseline="-25000" dirty="0" smtClean="0"/>
              <a:t> </a:t>
            </a:r>
            <a:r>
              <a:rPr lang="de-DE" b="1" dirty="0" smtClean="0"/>
              <a:t> =  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baseline="30000" dirty="0" smtClean="0">
                <a:latin typeface="Symbol" pitchFamily="18" charset="2"/>
              </a:rPr>
              <a:t>2</a:t>
            </a:r>
            <a:r>
              <a:rPr lang="de-DE" b="1" dirty="0" smtClean="0"/>
              <a:t> I</a:t>
            </a:r>
            <a:r>
              <a:rPr lang="de-DE" b="1" baseline="-25000" dirty="0" smtClean="0"/>
              <a:t>z</a:t>
            </a:r>
            <a:r>
              <a:rPr lang="de-DE" b="1" baseline="30000" dirty="0" smtClean="0"/>
              <a:t>2</a:t>
            </a:r>
            <a:r>
              <a:rPr lang="de-DE" b="1" baseline="-25000" dirty="0" smtClean="0"/>
              <a:t> </a:t>
            </a:r>
            <a:r>
              <a:rPr lang="de-DE" b="1" dirty="0" smtClean="0"/>
              <a:t>  =  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baseline="30000" dirty="0" smtClean="0">
                <a:latin typeface="Symbol" pitchFamily="18" charset="2"/>
              </a:rPr>
              <a:t>2 </a:t>
            </a:r>
            <a:r>
              <a:rPr lang="de-DE" b="1" dirty="0" smtClean="0"/>
              <a:t> ¼  </a:t>
            </a:r>
            <a:r>
              <a:rPr lang="de-DE" b="1" i="1" dirty="0" smtClean="0"/>
              <a:t>1</a:t>
            </a:r>
            <a:r>
              <a:rPr lang="de-DE" b="1" baseline="-25000" dirty="0" smtClean="0"/>
              <a:t> </a:t>
            </a:r>
            <a:r>
              <a:rPr lang="de-DE" b="1" dirty="0" smtClean="0"/>
              <a:t> 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1501073" y="3683474"/>
            <a:ext cx="5927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err="1"/>
              <a:t>exp</a:t>
            </a:r>
            <a:r>
              <a:rPr lang="de-DE" b="1" dirty="0"/>
              <a:t>( i </a:t>
            </a:r>
            <a:r>
              <a:rPr lang="de-DE" b="1" dirty="0" smtClean="0">
                <a:latin typeface="Symbol" pitchFamily="18" charset="2"/>
              </a:rPr>
              <a:t>w </a:t>
            </a:r>
            <a:r>
              <a:rPr lang="de-DE" b="1" dirty="0" err="1" smtClean="0">
                <a:latin typeface="Symbol" pitchFamily="18" charset="2"/>
              </a:rPr>
              <a:t>I</a:t>
            </a:r>
            <a:r>
              <a:rPr lang="de-DE" b="1" baseline="-25000" dirty="0" err="1" smtClean="0">
                <a:latin typeface="+mn-lt"/>
              </a:rPr>
              <a:t>z</a:t>
            </a:r>
            <a:r>
              <a:rPr lang="de-DE" b="1" dirty="0" smtClean="0"/>
              <a:t>  t) </a:t>
            </a:r>
            <a:r>
              <a:rPr lang="de-DE" b="1" dirty="0"/>
              <a:t>=  cos (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>
                <a:cs typeface="Times New Roman" pitchFamily="18" charset="0"/>
              </a:rPr>
              <a:t>/2 </a:t>
            </a:r>
            <a:r>
              <a:rPr lang="de-DE" b="1" dirty="0" smtClean="0"/>
              <a:t>t ) </a:t>
            </a:r>
            <a:r>
              <a:rPr lang="de-DE" b="1" i="1" dirty="0"/>
              <a:t>1</a:t>
            </a:r>
            <a:r>
              <a:rPr lang="de-DE" b="1" dirty="0"/>
              <a:t>      +    i </a:t>
            </a:r>
            <a:r>
              <a:rPr lang="de-DE" b="1" dirty="0" smtClean="0"/>
              <a:t>2  sin 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/>
              <a:t>/2 t  </a:t>
            </a:r>
            <a:r>
              <a:rPr lang="de-DE" b="1" dirty="0"/>
              <a:t>)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z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1505420" y="4414146"/>
            <a:ext cx="32400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de-DE" b="1" baseline="-25000" dirty="0" smtClean="0"/>
              <a:t>     </a:t>
            </a:r>
            <a:r>
              <a:rPr lang="de-DE" b="1" dirty="0" smtClean="0">
                <a:latin typeface="MT Extra" pitchFamily="18" charset="2"/>
              </a:rPr>
              <a:t>a  </a:t>
            </a:r>
            <a:r>
              <a:rPr lang="de-DE" b="1" dirty="0" smtClean="0">
                <a:latin typeface="Monotype Corsiva" pitchFamily="66" charset="0"/>
              </a:rPr>
              <a:t>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de-DE" b="1" baseline="-25000" dirty="0" smtClean="0"/>
              <a:t> </a:t>
            </a:r>
            <a:r>
              <a:rPr lang="de-DE" b="1" dirty="0"/>
              <a:t>cos </a:t>
            </a:r>
            <a:r>
              <a:rPr lang="de-DE" b="1" dirty="0" smtClean="0"/>
              <a:t>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>
                <a:cs typeface="Times New Roman" pitchFamily="18" charset="0"/>
              </a:rPr>
              <a:t> </a:t>
            </a:r>
            <a:r>
              <a:rPr lang="de-DE" b="1" dirty="0" smtClean="0"/>
              <a:t>t</a:t>
            </a:r>
            <a:r>
              <a:rPr lang="de-DE" b="1" baseline="-25000" dirty="0" smtClean="0"/>
              <a:t> </a:t>
            </a:r>
            <a:r>
              <a:rPr lang="de-DE" b="1" dirty="0"/>
              <a:t>)  </a:t>
            </a:r>
            <a:r>
              <a:rPr lang="de-DE" b="1" dirty="0">
                <a:latin typeface="Symbol" pitchFamily="18" charset="2"/>
              </a:rPr>
              <a:t>+</a:t>
            </a:r>
            <a:r>
              <a:rPr lang="de-DE" b="1" dirty="0"/>
              <a:t>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y</a:t>
            </a:r>
            <a:r>
              <a:rPr lang="de-DE" b="1" baseline="-25000" dirty="0" smtClean="0"/>
              <a:t>  </a:t>
            </a:r>
            <a:r>
              <a:rPr lang="de-DE" b="1" dirty="0"/>
              <a:t>sin </a:t>
            </a:r>
            <a:r>
              <a:rPr lang="de-DE" b="1" dirty="0" smtClean="0"/>
              <a:t>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>
                <a:cs typeface="Times New Roman" pitchFamily="18" charset="0"/>
              </a:rPr>
              <a:t> </a:t>
            </a:r>
            <a:r>
              <a:rPr lang="de-DE" b="1" dirty="0" smtClean="0"/>
              <a:t>t)   </a:t>
            </a:r>
            <a:endParaRPr lang="de-DE" b="1" dirty="0"/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3971014" y="5537771"/>
            <a:ext cx="33904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85"/>
          <p:cNvSpPr txBox="1">
            <a:spLocks noChangeArrowheads="1"/>
          </p:cNvSpPr>
          <p:nvPr/>
        </p:nvSpPr>
        <p:spPr bwMode="auto">
          <a:xfrm>
            <a:off x="0" y="5672577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</a:t>
            </a:r>
            <a:r>
              <a:rPr lang="en-US" b="1" dirty="0" smtClean="0"/>
              <a:t>  M </a:t>
            </a:r>
            <a:r>
              <a:rPr lang="en-US" b="1" baseline="-25000" dirty="0" smtClean="0"/>
              <a:t>y          </a:t>
            </a:r>
            <a:r>
              <a:rPr lang="en-US" b="1" dirty="0" smtClean="0"/>
              <a:t>   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y</a:t>
            </a:r>
            <a:r>
              <a:rPr lang="en-US" b="1" dirty="0" smtClean="0"/>
              <a:t>     M </a:t>
            </a:r>
            <a:r>
              <a:rPr lang="en-US" b="1" baseline="-25000" dirty="0" smtClean="0"/>
              <a:t>y</a:t>
            </a:r>
            <a:r>
              <a:rPr lang="en-US" b="1" dirty="0" smtClean="0"/>
              <a:t>   =  </a:t>
            </a:r>
            <a:r>
              <a:rPr lang="de-DE" b="1" dirty="0" smtClean="0"/>
              <a:t>sin (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>
                <a:cs typeface="Times New Roman" pitchFamily="18" charset="0"/>
              </a:rPr>
              <a:t> </a:t>
            </a:r>
            <a:r>
              <a:rPr lang="de-DE" b="1" dirty="0" smtClean="0"/>
              <a:t>t</a:t>
            </a:r>
            <a:r>
              <a:rPr lang="de-DE" b="1" baseline="-25000" dirty="0" smtClean="0"/>
              <a:t> </a:t>
            </a:r>
            <a:r>
              <a:rPr lang="de-DE" b="1" dirty="0" smtClean="0"/>
              <a:t>)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  <p:sp>
        <p:nvSpPr>
          <p:cNvPr id="55" name="Text Box 85"/>
          <p:cNvSpPr txBox="1">
            <a:spLocks noChangeArrowheads="1"/>
          </p:cNvSpPr>
          <p:nvPr/>
        </p:nvSpPr>
        <p:spPr bwMode="auto">
          <a:xfrm>
            <a:off x="0" y="603079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</a:t>
            </a:r>
            <a:r>
              <a:rPr lang="en-US" b="1" dirty="0" smtClean="0"/>
              <a:t>  M </a:t>
            </a:r>
            <a:r>
              <a:rPr lang="en-US" b="1" baseline="-25000" dirty="0" smtClean="0"/>
              <a:t>+/-          </a:t>
            </a:r>
            <a:r>
              <a:rPr lang="en-US" b="1" dirty="0" smtClean="0"/>
              <a:t>    </a:t>
            </a:r>
            <a:r>
              <a:rPr lang="de-DE" b="1" dirty="0" smtClean="0"/>
              <a:t>I</a:t>
            </a:r>
            <a:r>
              <a:rPr lang="de-DE" b="1" baseline="-25000" dirty="0" smtClean="0"/>
              <a:t>+/-</a:t>
            </a:r>
            <a:r>
              <a:rPr lang="en-US" b="1" dirty="0" smtClean="0"/>
              <a:t>   M </a:t>
            </a:r>
            <a:r>
              <a:rPr lang="en-US" b="1" baseline="-25000" dirty="0" smtClean="0"/>
              <a:t>+/-</a:t>
            </a:r>
            <a:r>
              <a:rPr lang="en-US" b="1" dirty="0" smtClean="0"/>
              <a:t> =  </a:t>
            </a:r>
            <a:r>
              <a:rPr lang="de-DE" b="1" dirty="0" err="1" smtClean="0"/>
              <a:t>exp</a:t>
            </a:r>
            <a:r>
              <a:rPr lang="de-DE" b="1" dirty="0" smtClean="0"/>
              <a:t> (+/- i </a:t>
            </a:r>
            <a:r>
              <a:rPr lang="de-DE" b="1" dirty="0" smtClean="0">
                <a:latin typeface="Symbol" pitchFamily="18" charset="2"/>
              </a:rPr>
              <a:t>w</a:t>
            </a:r>
            <a:r>
              <a:rPr lang="de-DE" b="1" dirty="0" smtClean="0">
                <a:cs typeface="Times New Roman" pitchFamily="18" charset="0"/>
              </a:rPr>
              <a:t> </a:t>
            </a:r>
            <a:r>
              <a:rPr lang="de-DE" b="1" dirty="0" smtClean="0"/>
              <a:t>t</a:t>
            </a:r>
            <a:r>
              <a:rPr lang="de-DE" b="1" baseline="-25000" dirty="0" smtClean="0"/>
              <a:t> </a:t>
            </a:r>
            <a:r>
              <a:rPr lang="de-DE" b="1" dirty="0" smtClean="0"/>
              <a:t>)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smtClean="0">
                <a:latin typeface="Symbol" pitchFamily="18" charset="2"/>
              </a:rPr>
              <a:t> </a:t>
            </a:r>
            <a:endParaRPr lang="en-US" b="1" dirty="0" smtClean="0"/>
          </a:p>
        </p:txBody>
      </p:sp>
      <p:cxnSp>
        <p:nvCxnSpPr>
          <p:cNvPr id="56" name="Gerade Verbindung mit Pfeil 55"/>
          <p:cNvCxnSpPr/>
          <p:nvPr/>
        </p:nvCxnSpPr>
        <p:spPr>
          <a:xfrm>
            <a:off x="3971014" y="5858282"/>
            <a:ext cx="33904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3961587" y="6159939"/>
            <a:ext cx="33904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4" grpId="0"/>
      <p:bldP spid="26" grpId="0"/>
      <p:bldP spid="46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0" y="441500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/>
              <a:t>                      </a:t>
            </a:r>
            <a:r>
              <a:rPr lang="en-US" b="1" dirty="0" smtClean="0"/>
              <a:t>Hamiltonian  for  time evolution        </a:t>
            </a:r>
            <a:r>
              <a:rPr lang="en-US" b="1" i="1" dirty="0" smtClean="0"/>
              <a:t>H</a:t>
            </a:r>
            <a:r>
              <a:rPr lang="en-US" b="1" dirty="0" smtClean="0"/>
              <a:t> =  </a:t>
            </a:r>
            <a:r>
              <a:rPr lang="en-US" b="1" dirty="0" err="1" smtClean="0">
                <a:latin typeface="Symbol" pitchFamily="18" charset="2"/>
              </a:rPr>
              <a:t>w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smtClean="0"/>
              <a:t> </a:t>
            </a:r>
            <a:r>
              <a:rPr lang="en-US" b="1" dirty="0" smtClean="0">
                <a:latin typeface="+mj-lt"/>
              </a:rPr>
              <a:t>+</a:t>
            </a:r>
            <a:r>
              <a:rPr lang="en-US" b="1" dirty="0" smtClean="0"/>
              <a:t>  </a:t>
            </a:r>
            <a:r>
              <a:rPr lang="en-US" b="1" dirty="0" err="1" smtClean="0">
                <a:latin typeface="Symbol" pitchFamily="18" charset="2"/>
              </a:rPr>
              <a:t>w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 +  J (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x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x</a:t>
            </a:r>
            <a:r>
              <a:rPr lang="en-US" b="1" baseline="-25000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+  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+ 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)     </a:t>
            </a:r>
            <a:r>
              <a:rPr lang="en-US" b="1" baseline="-25000" dirty="0" smtClean="0">
                <a:latin typeface="+mj-lt"/>
              </a:rPr>
              <a:t> </a:t>
            </a:r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                      AX –approximation                             </a:t>
            </a:r>
            <a:r>
              <a:rPr lang="en-US" b="1" i="1" dirty="0" smtClean="0"/>
              <a:t>H</a:t>
            </a:r>
            <a:r>
              <a:rPr lang="en-US" b="1" dirty="0" smtClean="0"/>
              <a:t> =  </a:t>
            </a:r>
            <a:r>
              <a:rPr lang="en-US" b="1" dirty="0" err="1" smtClean="0">
                <a:latin typeface="Symbol" pitchFamily="18" charset="2"/>
              </a:rPr>
              <a:t>w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latin typeface="+mj-lt"/>
              </a:rPr>
              <a:t>+</a:t>
            </a:r>
            <a:r>
              <a:rPr lang="en-US" b="1" dirty="0" smtClean="0"/>
              <a:t>  </a:t>
            </a:r>
            <a:r>
              <a:rPr lang="en-US" b="1" dirty="0" err="1" smtClean="0">
                <a:latin typeface="Symbol" pitchFamily="18" charset="2"/>
              </a:rPr>
              <a:t>w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 +  J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</a:t>
            </a: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319775" y="3930977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Scalar Coupling (Quantum Mechanical)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1" name="Text Box 83"/>
          <p:cNvSpPr txBox="1">
            <a:spLocks noChangeArrowheads="1"/>
          </p:cNvSpPr>
          <p:nvPr/>
        </p:nvSpPr>
        <p:spPr bwMode="auto">
          <a:xfrm>
            <a:off x="0" y="5793619"/>
            <a:ext cx="87197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/>
              <a:t>                       </a:t>
            </a:r>
            <a:r>
              <a:rPr lang="de-DE" b="1" dirty="0" err="1" smtClean="0"/>
              <a:t>I</a:t>
            </a:r>
            <a:r>
              <a:rPr lang="de-DE" b="1" baseline="-25000" dirty="0" err="1" smtClean="0"/>
              <a:t>x</a:t>
            </a:r>
            <a:r>
              <a:rPr lang="de-DE" b="1" baseline="-25000" dirty="0" smtClean="0"/>
              <a:t>     </a:t>
            </a:r>
            <a:r>
              <a:rPr lang="de-DE" b="1" dirty="0" smtClean="0">
                <a:latin typeface="MT Extra" pitchFamily="18" charset="2"/>
              </a:rPr>
              <a:t>a   </a:t>
            </a:r>
            <a:r>
              <a:rPr lang="de-DE" b="1" dirty="0" smtClean="0"/>
              <a:t>(cos ( J</a:t>
            </a:r>
            <a:r>
              <a:rPr lang="de-DE" b="1" dirty="0" smtClean="0">
                <a:cs typeface="Times New Roman" pitchFamily="18" charset="0"/>
              </a:rPr>
              <a:t>/4 </a:t>
            </a:r>
            <a:r>
              <a:rPr lang="de-DE" b="1" dirty="0" smtClean="0"/>
              <a:t>t ) </a:t>
            </a:r>
            <a:r>
              <a:rPr lang="de-DE" b="1" i="1" dirty="0" smtClean="0"/>
              <a:t>1</a:t>
            </a:r>
            <a:r>
              <a:rPr lang="de-DE" b="1" dirty="0" smtClean="0"/>
              <a:t> + 4i sin (J/4 t) </a:t>
            </a:r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z</a:t>
            </a:r>
            <a:r>
              <a:rPr lang="de-DE" b="1" dirty="0" err="1" smtClean="0">
                <a:solidFill>
                  <a:srgbClr val="00B050"/>
                </a:solidFill>
              </a:rPr>
              <a:t>S</a:t>
            </a:r>
            <a:r>
              <a:rPr lang="de-DE" b="1" baseline="-25000" dirty="0" err="1" smtClean="0">
                <a:solidFill>
                  <a:srgbClr val="00B050"/>
                </a:solidFill>
              </a:rPr>
              <a:t>z</a:t>
            </a:r>
            <a:r>
              <a:rPr lang="de-DE" b="1" dirty="0" smtClean="0"/>
              <a:t>)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x</a:t>
            </a:r>
            <a:r>
              <a:rPr lang="de-DE" b="1" baseline="-25000" dirty="0" smtClean="0">
                <a:solidFill>
                  <a:srgbClr val="0070C0"/>
                </a:solidFill>
              </a:rPr>
              <a:t> </a:t>
            </a:r>
            <a:r>
              <a:rPr lang="de-DE" b="1" dirty="0" smtClean="0"/>
              <a:t>(cos ( J</a:t>
            </a:r>
            <a:r>
              <a:rPr lang="de-DE" b="1" dirty="0" smtClean="0">
                <a:cs typeface="Times New Roman" pitchFamily="18" charset="0"/>
              </a:rPr>
              <a:t>/4 </a:t>
            </a:r>
            <a:r>
              <a:rPr lang="de-DE" b="1" dirty="0" smtClean="0"/>
              <a:t>t ) </a:t>
            </a:r>
            <a:r>
              <a:rPr lang="de-DE" b="1" i="1" dirty="0" smtClean="0"/>
              <a:t>1</a:t>
            </a:r>
            <a:r>
              <a:rPr lang="de-DE" b="1" dirty="0" smtClean="0"/>
              <a:t> </a:t>
            </a:r>
            <a:r>
              <a:rPr lang="de-DE" b="1" dirty="0" smtClean="0">
                <a:latin typeface="Symbol" pitchFamily="18" charset="2"/>
              </a:rPr>
              <a:t>- </a:t>
            </a:r>
            <a:r>
              <a:rPr lang="de-DE" b="1" dirty="0" smtClean="0"/>
              <a:t>4i sin (J/4 t) </a:t>
            </a:r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z</a:t>
            </a:r>
            <a:r>
              <a:rPr lang="de-DE" b="1" dirty="0" err="1" smtClean="0">
                <a:solidFill>
                  <a:srgbClr val="00B050"/>
                </a:solidFill>
              </a:rPr>
              <a:t>S</a:t>
            </a:r>
            <a:r>
              <a:rPr lang="de-DE" b="1" baseline="-25000" dirty="0" err="1" smtClean="0">
                <a:solidFill>
                  <a:srgbClr val="00B050"/>
                </a:solidFill>
              </a:rPr>
              <a:t>z</a:t>
            </a:r>
            <a:r>
              <a:rPr lang="de-DE" b="1" dirty="0" smtClean="0"/>
              <a:t> )   </a:t>
            </a:r>
            <a:endParaRPr lang="de-DE" b="1" dirty="0"/>
          </a:p>
        </p:txBody>
      </p:sp>
      <p:sp>
        <p:nvSpPr>
          <p:cNvPr id="42" name="Rechteck 41"/>
          <p:cNvSpPr/>
          <p:nvPr/>
        </p:nvSpPr>
        <p:spPr>
          <a:xfrm>
            <a:off x="1146564" y="5073847"/>
            <a:ext cx="2965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 smtClean="0"/>
              <a:t> </a:t>
            </a:r>
            <a:r>
              <a:rPr lang="de-DE" sz="1400" b="1" i="1" dirty="0" smtClean="0"/>
              <a:t>H</a:t>
            </a:r>
            <a:r>
              <a:rPr lang="de-DE" sz="1400" b="1" baseline="30000" dirty="0" smtClean="0"/>
              <a:t>2</a:t>
            </a:r>
            <a:r>
              <a:rPr lang="de-DE" sz="1400" b="1" i="1" dirty="0" smtClean="0"/>
              <a:t> </a:t>
            </a:r>
            <a:r>
              <a:rPr lang="de-DE" sz="1400" b="1" baseline="-25000" dirty="0" smtClean="0"/>
              <a:t> </a:t>
            </a:r>
            <a:r>
              <a:rPr lang="de-DE" sz="1400" b="1" dirty="0" smtClean="0"/>
              <a:t> =   </a:t>
            </a:r>
            <a:r>
              <a:rPr lang="de-DE" sz="1400" b="1" dirty="0" smtClean="0">
                <a:latin typeface="+mj-lt"/>
              </a:rPr>
              <a:t>J</a:t>
            </a:r>
            <a:r>
              <a:rPr lang="de-DE" sz="1400" b="1" baseline="30000" dirty="0" smtClean="0">
                <a:latin typeface="Symbol" pitchFamily="18" charset="2"/>
              </a:rPr>
              <a:t>2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0070C0"/>
                </a:solidFill>
              </a:rPr>
              <a:t>I</a:t>
            </a:r>
            <a:r>
              <a:rPr lang="de-DE" sz="1400" b="1" baseline="-25000" dirty="0" smtClean="0">
                <a:solidFill>
                  <a:srgbClr val="0070C0"/>
                </a:solidFill>
              </a:rPr>
              <a:t>z</a:t>
            </a:r>
            <a:r>
              <a:rPr lang="de-DE" sz="1400" b="1" baseline="30000" dirty="0" smtClean="0"/>
              <a:t>2</a:t>
            </a:r>
            <a:r>
              <a:rPr lang="de-DE" sz="1400" b="1" baseline="-25000" dirty="0" smtClean="0"/>
              <a:t> 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00B050"/>
                </a:solidFill>
              </a:rPr>
              <a:t>S</a:t>
            </a:r>
            <a:r>
              <a:rPr lang="de-DE" sz="1400" b="1" baseline="-25000" dirty="0" smtClean="0">
                <a:solidFill>
                  <a:srgbClr val="00B050"/>
                </a:solidFill>
              </a:rPr>
              <a:t>z</a:t>
            </a:r>
            <a:r>
              <a:rPr lang="de-DE" sz="1400" b="1" baseline="30000" dirty="0" smtClean="0"/>
              <a:t>2  </a:t>
            </a:r>
            <a:r>
              <a:rPr lang="de-DE" sz="1400" b="1" dirty="0" smtClean="0"/>
              <a:t> =   </a:t>
            </a:r>
            <a:r>
              <a:rPr lang="de-DE" sz="1400" b="1" dirty="0" smtClean="0">
                <a:latin typeface="+mj-lt"/>
              </a:rPr>
              <a:t>J</a:t>
            </a:r>
            <a:r>
              <a:rPr lang="de-DE" sz="1400" b="1" baseline="30000" dirty="0" smtClean="0">
                <a:latin typeface="Symbol" pitchFamily="18" charset="2"/>
              </a:rPr>
              <a:t>2 </a:t>
            </a:r>
            <a:r>
              <a:rPr lang="de-DE" sz="1400" b="1" dirty="0" smtClean="0"/>
              <a:t> 1/16  </a:t>
            </a:r>
            <a:r>
              <a:rPr lang="de-DE" sz="1400" b="1" i="1" dirty="0" smtClean="0"/>
              <a:t>1</a:t>
            </a:r>
            <a:r>
              <a:rPr lang="de-DE" sz="1400" b="1" baseline="-25000" dirty="0" smtClean="0"/>
              <a:t>  </a:t>
            </a:r>
            <a:r>
              <a:rPr lang="de-DE" sz="1400" b="1" dirty="0" smtClean="0"/>
              <a:t> </a:t>
            </a:r>
            <a:r>
              <a:rPr lang="de-DE" sz="1400" b="1" i="1" dirty="0" smtClean="0"/>
              <a:t>1</a:t>
            </a:r>
            <a:r>
              <a:rPr lang="de-DE" sz="1400" b="1" dirty="0" smtClean="0"/>
              <a:t>     </a:t>
            </a:r>
            <a:endParaRPr lang="de-DE" sz="1400" b="1" dirty="0"/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1119195" y="5440882"/>
            <a:ext cx="4715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 err="1"/>
              <a:t>exp</a:t>
            </a:r>
            <a:r>
              <a:rPr lang="de-DE" sz="1400" b="1" dirty="0"/>
              <a:t>( i </a:t>
            </a:r>
            <a:r>
              <a:rPr lang="de-DE" sz="1400" b="1" dirty="0" smtClean="0">
                <a:latin typeface="+mj-lt"/>
              </a:rPr>
              <a:t>J </a:t>
            </a:r>
            <a:r>
              <a:rPr lang="de-DE" sz="1400" b="1" dirty="0" err="1" smtClean="0">
                <a:solidFill>
                  <a:srgbClr val="0070C0"/>
                </a:solidFill>
                <a:latin typeface="Symbol" pitchFamily="18" charset="2"/>
              </a:rPr>
              <a:t>I</a:t>
            </a:r>
            <a:r>
              <a:rPr lang="de-DE" sz="1400" b="1" baseline="-25000" dirty="0" err="1" smtClean="0">
                <a:solidFill>
                  <a:srgbClr val="0070C0"/>
                </a:solidFill>
                <a:latin typeface="+mn-lt"/>
              </a:rPr>
              <a:t>z</a:t>
            </a:r>
            <a:r>
              <a:rPr lang="de-DE" sz="1400" b="1" dirty="0" smtClean="0"/>
              <a:t> </a:t>
            </a:r>
            <a:r>
              <a:rPr lang="de-DE" sz="1400" b="1" dirty="0" err="1" smtClean="0">
                <a:solidFill>
                  <a:srgbClr val="00B05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00B050"/>
                </a:solidFill>
                <a:latin typeface="+mn-lt"/>
              </a:rPr>
              <a:t>z</a:t>
            </a:r>
            <a:r>
              <a:rPr lang="de-DE" sz="1400" b="1" dirty="0" smtClean="0"/>
              <a:t>   t) </a:t>
            </a:r>
            <a:r>
              <a:rPr lang="de-DE" sz="1400" b="1" dirty="0"/>
              <a:t>=  cos ( </a:t>
            </a:r>
            <a:r>
              <a:rPr lang="de-DE" sz="1400" b="1" dirty="0" smtClean="0">
                <a:latin typeface="+mj-lt"/>
              </a:rPr>
              <a:t>J</a:t>
            </a:r>
            <a:r>
              <a:rPr lang="de-DE" sz="1400" b="1" dirty="0" smtClean="0">
                <a:cs typeface="Times New Roman" pitchFamily="18" charset="0"/>
              </a:rPr>
              <a:t>/4 </a:t>
            </a:r>
            <a:r>
              <a:rPr lang="de-DE" sz="1400" b="1" dirty="0" smtClean="0"/>
              <a:t>t ) </a:t>
            </a:r>
            <a:r>
              <a:rPr lang="de-DE" sz="1400" b="1" i="1" dirty="0"/>
              <a:t>1</a:t>
            </a:r>
            <a:r>
              <a:rPr lang="de-DE" sz="1400" b="1" dirty="0"/>
              <a:t>      +   </a:t>
            </a:r>
            <a:r>
              <a:rPr lang="de-DE" sz="1400" b="1" dirty="0" smtClean="0"/>
              <a:t>4 i  sin (</a:t>
            </a:r>
            <a:r>
              <a:rPr lang="de-DE" sz="1400" b="1" dirty="0" smtClean="0">
                <a:latin typeface="+mj-lt"/>
              </a:rPr>
              <a:t>J</a:t>
            </a:r>
            <a:r>
              <a:rPr lang="de-DE" sz="1400" b="1" dirty="0" smtClean="0"/>
              <a:t>/4 t </a:t>
            </a:r>
            <a:r>
              <a:rPr lang="de-DE" sz="1400" b="1" dirty="0" smtClean="0">
                <a:solidFill>
                  <a:srgbClr val="0070C0"/>
                </a:solidFill>
              </a:rPr>
              <a:t>) </a:t>
            </a:r>
            <a:r>
              <a:rPr lang="de-DE" sz="1400" b="1" dirty="0" err="1" smtClean="0">
                <a:solidFill>
                  <a:srgbClr val="0070C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0070C0"/>
                </a:solidFill>
                <a:latin typeface="+mn-lt"/>
              </a:rPr>
              <a:t>z</a:t>
            </a:r>
            <a:r>
              <a:rPr lang="de-DE" sz="1400" b="1" dirty="0" err="1" smtClean="0">
                <a:solidFill>
                  <a:srgbClr val="00B05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00B050"/>
                </a:solidFill>
              </a:rPr>
              <a:t>z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Two Spin System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6" name="Text Box 85"/>
          <p:cNvSpPr txBox="1">
            <a:spLocks noChangeArrowheads="1"/>
          </p:cNvSpPr>
          <p:nvPr/>
        </p:nvSpPr>
        <p:spPr bwMode="auto">
          <a:xfrm>
            <a:off x="0" y="698509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Single particle states   </a:t>
            </a:r>
            <a:r>
              <a:rPr lang="en-US" b="1" dirty="0" smtClean="0"/>
              <a:t>:   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en-US" b="1" dirty="0" smtClean="0">
                <a:latin typeface="Symbol" pitchFamily="18" charset="2"/>
              </a:rPr>
              <a:t>  </a:t>
            </a:r>
            <a:r>
              <a:rPr lang="en-US" b="1" dirty="0" smtClean="0"/>
              <a:t>linear combination of basis </a:t>
            </a:r>
            <a:r>
              <a:rPr lang="de-DE" b="1" dirty="0" smtClean="0">
                <a:latin typeface="Symbol" pitchFamily="18" charset="2"/>
              </a:rPr>
              <a:t> 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de-DE" b="1" dirty="0" smtClean="0">
                <a:latin typeface="Symbol" pitchFamily="18" charset="2"/>
              </a:rPr>
              <a:t>, </a:t>
            </a:r>
            <a:r>
              <a:rPr lang="de-DE" b="1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b </a:t>
            </a:r>
            <a:r>
              <a:rPr lang="de-DE" b="1" dirty="0" smtClean="0">
                <a:latin typeface="Symbol" pitchFamily="18" charset="2"/>
              </a:rPr>
              <a:t>, 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, 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    </a:t>
            </a:r>
            <a:r>
              <a:rPr lang="de-DE" b="1" dirty="0" smtClean="0">
                <a:latin typeface="+mn-lt"/>
              </a:rPr>
              <a:t>e.g.   </a:t>
            </a:r>
            <a:r>
              <a:rPr lang="de-DE" b="1" dirty="0" smtClean="0">
                <a:latin typeface="Symbol" pitchFamily="18" charset="2"/>
              </a:rPr>
              <a:t>F  =  </a:t>
            </a:r>
            <a:r>
              <a:rPr lang="de-DE" b="1" dirty="0" smtClean="0">
                <a:solidFill>
                  <a:srgbClr val="00B050"/>
                </a:solidFill>
                <a:latin typeface="Symbol" pitchFamily="18" charset="2"/>
              </a:rPr>
              <a:t>b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+ 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en-US" b="1" dirty="0" smtClean="0"/>
              <a:t>  </a:t>
            </a:r>
          </a:p>
        </p:txBody>
      </p:sp>
      <p:sp>
        <p:nvSpPr>
          <p:cNvPr id="47" name="Text Box 83"/>
          <p:cNvSpPr txBox="1">
            <a:spLocks noChangeArrowheads="1"/>
          </p:cNvSpPr>
          <p:nvPr/>
        </p:nvSpPr>
        <p:spPr bwMode="auto">
          <a:xfrm>
            <a:off x="0" y="188506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/>
              <a:t>              </a:t>
            </a:r>
            <a:r>
              <a:rPr lang="en-US" b="1" dirty="0" smtClean="0"/>
              <a:t>         </a:t>
            </a:r>
            <a:r>
              <a:rPr lang="en-US" b="1" dirty="0" smtClean="0">
                <a:latin typeface="+mj-lt"/>
              </a:rPr>
              <a:t>[ </a:t>
            </a:r>
            <a:r>
              <a:rPr lang="en-US" b="1" i="1" dirty="0" smtClean="0">
                <a:latin typeface="+mj-lt"/>
              </a:rPr>
              <a:t>A, B</a:t>
            </a:r>
            <a:r>
              <a:rPr lang="en-US" b="1" dirty="0" smtClean="0">
                <a:latin typeface="+mj-lt"/>
              </a:rPr>
              <a:t> ]</a:t>
            </a:r>
            <a:r>
              <a:rPr lang="en-US" b="1" dirty="0" smtClean="0">
                <a:latin typeface="Symbol" pitchFamily="18" charset="2"/>
              </a:rPr>
              <a:t> = 0         </a:t>
            </a:r>
            <a:r>
              <a:rPr lang="de-DE" b="1" dirty="0" smtClean="0">
                <a:latin typeface="MT Extra" pitchFamily="18" charset="2"/>
              </a:rPr>
              <a:t>a</a:t>
            </a:r>
            <a:r>
              <a:rPr lang="en-US" b="1" dirty="0" smtClean="0">
                <a:latin typeface="Symbol" pitchFamily="18" charset="2"/>
              </a:rPr>
              <a:t>    </a:t>
            </a:r>
            <a:r>
              <a:rPr lang="de-DE" b="1" dirty="0" err="1" smtClean="0"/>
              <a:t>exp</a:t>
            </a:r>
            <a:r>
              <a:rPr lang="de-DE" b="1" dirty="0" smtClean="0"/>
              <a:t>( i (</a:t>
            </a:r>
            <a:r>
              <a:rPr lang="de-DE" b="1" i="1" dirty="0" smtClean="0">
                <a:latin typeface="+mj-lt"/>
              </a:rPr>
              <a:t>A </a:t>
            </a:r>
            <a:r>
              <a:rPr lang="de-DE" b="1" dirty="0" smtClean="0">
                <a:latin typeface="+mj-lt"/>
              </a:rPr>
              <a:t>+ </a:t>
            </a:r>
            <a:r>
              <a:rPr lang="de-DE" b="1" i="1" dirty="0" smtClean="0">
                <a:latin typeface="+mj-lt"/>
              </a:rPr>
              <a:t>B</a:t>
            </a:r>
            <a:r>
              <a:rPr lang="de-DE" b="1" dirty="0" smtClean="0">
                <a:latin typeface="+mj-lt"/>
              </a:rPr>
              <a:t>) </a:t>
            </a:r>
            <a:r>
              <a:rPr lang="de-DE" b="1" dirty="0" smtClean="0"/>
              <a:t>t) =  </a:t>
            </a:r>
            <a:r>
              <a:rPr lang="de-DE" b="1" dirty="0" err="1" smtClean="0"/>
              <a:t>exp</a:t>
            </a:r>
            <a:r>
              <a:rPr lang="de-DE" b="1" dirty="0" smtClean="0"/>
              <a:t>( i </a:t>
            </a:r>
            <a:r>
              <a:rPr lang="de-DE" b="1" i="1" dirty="0" smtClean="0">
                <a:latin typeface="+mj-lt"/>
              </a:rPr>
              <a:t>A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smtClean="0"/>
              <a:t>t) </a:t>
            </a:r>
            <a:r>
              <a:rPr lang="de-DE" b="1" dirty="0" err="1" smtClean="0"/>
              <a:t>exp</a:t>
            </a:r>
            <a:r>
              <a:rPr lang="de-DE" b="1" dirty="0" smtClean="0"/>
              <a:t>( i </a:t>
            </a:r>
            <a:r>
              <a:rPr lang="de-DE" b="1" i="1" dirty="0" smtClean="0">
                <a:latin typeface="+mj-lt"/>
              </a:rPr>
              <a:t>B</a:t>
            </a:r>
            <a:r>
              <a:rPr lang="de-DE" b="1" dirty="0" smtClean="0"/>
              <a:t> t)  =   </a:t>
            </a:r>
            <a:r>
              <a:rPr lang="de-DE" b="1" dirty="0" err="1" smtClean="0"/>
              <a:t>exp</a:t>
            </a:r>
            <a:r>
              <a:rPr lang="de-DE" b="1" dirty="0" smtClean="0"/>
              <a:t>( i </a:t>
            </a:r>
            <a:r>
              <a:rPr lang="de-DE" b="1" i="1" dirty="0" smtClean="0">
                <a:latin typeface="+mj-lt"/>
              </a:rPr>
              <a:t>B</a:t>
            </a:r>
            <a:r>
              <a:rPr lang="de-DE" b="1" dirty="0" smtClean="0"/>
              <a:t> t)  </a:t>
            </a:r>
            <a:r>
              <a:rPr lang="de-DE" b="1" dirty="0" err="1" smtClean="0"/>
              <a:t>exp</a:t>
            </a:r>
            <a:r>
              <a:rPr lang="de-DE" b="1" dirty="0" smtClean="0"/>
              <a:t>( i </a:t>
            </a:r>
            <a:r>
              <a:rPr lang="de-DE" b="1" i="1" dirty="0" smtClean="0">
                <a:latin typeface="+mj-lt"/>
              </a:rPr>
              <a:t>A</a:t>
            </a:r>
            <a:r>
              <a:rPr lang="de-DE" b="1" dirty="0" smtClean="0">
                <a:latin typeface="+mj-lt"/>
              </a:rPr>
              <a:t> </a:t>
            </a:r>
            <a:r>
              <a:rPr lang="de-DE" b="1" dirty="0" smtClean="0"/>
              <a:t>t</a:t>
            </a:r>
            <a:r>
              <a:rPr lang="de-DE" sz="1400" b="1" dirty="0" smtClean="0"/>
              <a:t>)    </a:t>
            </a:r>
            <a:r>
              <a:rPr lang="en-US" sz="1400" b="1" dirty="0" smtClean="0">
                <a:latin typeface="Symbol" pitchFamily="18" charset="2"/>
              </a:rPr>
              <a:t>  </a:t>
            </a:r>
            <a:endParaRPr lang="en-US" sz="1400" b="1" dirty="0" smtClean="0"/>
          </a:p>
        </p:txBody>
      </p:sp>
      <p:sp>
        <p:nvSpPr>
          <p:cNvPr id="49" name="Text Box 83"/>
          <p:cNvSpPr txBox="1">
            <a:spLocks noChangeArrowheads="1"/>
          </p:cNvSpPr>
          <p:nvPr/>
        </p:nvSpPr>
        <p:spPr bwMode="auto">
          <a:xfrm>
            <a:off x="0" y="149146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              </a:t>
            </a:r>
            <a:r>
              <a:rPr lang="en-US" sz="1400" b="1" dirty="0" smtClean="0"/>
              <a:t>            </a:t>
            </a:r>
            <a:r>
              <a:rPr lang="en-US" b="1" dirty="0" smtClean="0"/>
              <a:t>If there is no coupling spins evolve independently    </a:t>
            </a:r>
            <a:r>
              <a:rPr lang="en-US" b="1" dirty="0" smtClean="0">
                <a:latin typeface="Symbol" pitchFamily="18" charset="2"/>
              </a:rPr>
              <a:t>  </a:t>
            </a:r>
            <a:endParaRPr lang="en-US" b="1" dirty="0" smtClean="0"/>
          </a:p>
        </p:txBody>
      </p:sp>
      <p:sp>
        <p:nvSpPr>
          <p:cNvPr id="50" name="Text Box 83"/>
          <p:cNvSpPr txBox="1">
            <a:spLocks noChangeArrowheads="1"/>
          </p:cNvSpPr>
          <p:nvPr/>
        </p:nvSpPr>
        <p:spPr bwMode="auto">
          <a:xfrm>
            <a:off x="0" y="233168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/>
              <a:t>                       </a:t>
            </a:r>
            <a:r>
              <a:rPr lang="en-US" b="1" dirty="0" smtClean="0"/>
              <a:t>e.g.    </a:t>
            </a:r>
            <a:r>
              <a:rPr lang="en-US" b="1" dirty="0" err="1" smtClean="0"/>
              <a:t>r.f</a:t>
            </a:r>
            <a:r>
              <a:rPr lang="en-US" b="1" dirty="0" smtClean="0"/>
              <a:t>. pulse      </a:t>
            </a:r>
            <a:r>
              <a:rPr lang="en-US" b="1" i="1" dirty="0" smtClean="0"/>
              <a:t>H</a:t>
            </a:r>
            <a:r>
              <a:rPr lang="en-US" b="1" dirty="0" smtClean="0"/>
              <a:t>    =    </a:t>
            </a:r>
            <a:r>
              <a:rPr lang="en-US" b="1" dirty="0" smtClean="0">
                <a:latin typeface="Symbol" pitchFamily="18" charset="2"/>
              </a:rPr>
              <a:t>w</a:t>
            </a:r>
            <a:r>
              <a:rPr lang="en-US" b="1" baseline="-25000" dirty="0" smtClean="0"/>
              <a:t>1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smtClean="0"/>
              <a:t> </a:t>
            </a:r>
            <a:r>
              <a:rPr lang="en-US" b="1" dirty="0" smtClean="0">
                <a:latin typeface="+mj-lt"/>
              </a:rPr>
              <a:t>+</a:t>
            </a:r>
            <a:r>
              <a:rPr lang="en-US" b="1" dirty="0" smtClean="0"/>
              <a:t>  </a:t>
            </a:r>
            <a:r>
              <a:rPr lang="en-US" b="1" dirty="0" smtClean="0">
                <a:latin typeface="Symbol" pitchFamily="18" charset="2"/>
              </a:rPr>
              <a:t>w</a:t>
            </a:r>
            <a:r>
              <a:rPr lang="en-US" b="1" baseline="-25000" dirty="0" smtClean="0"/>
              <a:t>1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    =   </a:t>
            </a:r>
            <a:r>
              <a:rPr lang="en-US" b="1" dirty="0" smtClean="0">
                <a:latin typeface="Symbol" pitchFamily="18" charset="2"/>
              </a:rPr>
              <a:t>w</a:t>
            </a:r>
            <a:r>
              <a:rPr lang="en-US" b="1" baseline="-25000" dirty="0" smtClean="0"/>
              <a:t>1 </a:t>
            </a:r>
            <a:r>
              <a:rPr lang="en-US" b="1" dirty="0" smtClean="0">
                <a:latin typeface="+mj-lt"/>
              </a:rPr>
              <a:t>(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en-US" b="1" baseline="-2500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smtClean="0">
                <a:latin typeface="+mj-lt"/>
              </a:rPr>
              <a:t>+ </a:t>
            </a:r>
            <a:r>
              <a:rPr lang="en-US" b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en-US" b="1" dirty="0" smtClean="0">
                <a:latin typeface="+mj-lt"/>
              </a:rPr>
              <a:t> )            ,      [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] = 0        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</a:t>
            </a:r>
          </a:p>
        </p:txBody>
      </p:sp>
      <p:sp>
        <p:nvSpPr>
          <p:cNvPr id="51" name="Text Box 83"/>
          <p:cNvSpPr txBox="1">
            <a:spLocks noChangeArrowheads="1"/>
          </p:cNvSpPr>
          <p:nvPr/>
        </p:nvSpPr>
        <p:spPr bwMode="auto">
          <a:xfrm>
            <a:off x="0" y="112505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/>
              <a:t>                       </a:t>
            </a:r>
            <a:r>
              <a:rPr lang="en-US" b="1" dirty="0" smtClean="0"/>
              <a:t>Initial state       </a:t>
            </a:r>
            <a:r>
              <a:rPr lang="en-US" b="1" dirty="0" smtClean="0">
                <a:latin typeface="Symbol" pitchFamily="18" charset="2"/>
              </a:rPr>
              <a:t>s </a:t>
            </a:r>
            <a:r>
              <a:rPr lang="en-US" b="1" dirty="0" smtClean="0"/>
              <a:t>   =  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smtClean="0"/>
              <a:t> </a:t>
            </a:r>
            <a:r>
              <a:rPr lang="en-US" b="1" dirty="0" smtClean="0">
                <a:latin typeface="+mj-lt"/>
              </a:rPr>
              <a:t>+</a:t>
            </a:r>
            <a:r>
              <a:rPr lang="en-US" b="1" dirty="0" smtClean="0"/>
              <a:t>  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</a:t>
            </a:r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0" y="280302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/>
              <a:t>                    </a:t>
            </a:r>
            <a:r>
              <a:rPr lang="en-US" b="1" dirty="0" smtClean="0"/>
              <a:t>    </a:t>
            </a:r>
            <a:r>
              <a:rPr lang="en-US" b="1" dirty="0" smtClean="0">
                <a:latin typeface="Symbol" pitchFamily="18" charset="2"/>
              </a:rPr>
              <a:t>s </a:t>
            </a:r>
            <a:r>
              <a:rPr lang="en-US" b="1" dirty="0" smtClean="0"/>
              <a:t>   =   </a:t>
            </a:r>
            <a:r>
              <a:rPr lang="de-DE" b="1" dirty="0" err="1" smtClean="0"/>
              <a:t>exp</a:t>
            </a:r>
            <a:r>
              <a:rPr lang="de-DE" b="1" dirty="0" smtClean="0"/>
              <a:t>( i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</a:t>
            </a:r>
            <a:r>
              <a:rPr lang="de-DE" b="1" dirty="0" err="1" smtClean="0"/>
              <a:t>exp</a:t>
            </a:r>
            <a:r>
              <a:rPr lang="de-DE" b="1" dirty="0" smtClean="0"/>
              <a:t>( i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de-DE" b="1" dirty="0" smtClean="0"/>
              <a:t> 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  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smtClean="0"/>
              <a:t> </a:t>
            </a:r>
            <a:r>
              <a:rPr lang="en-US" b="1" dirty="0" smtClean="0">
                <a:latin typeface="+mj-lt"/>
              </a:rPr>
              <a:t>+</a:t>
            </a:r>
            <a:r>
              <a:rPr lang="en-US" b="1" dirty="0" smtClean="0"/>
              <a:t>  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)</a:t>
            </a:r>
            <a:r>
              <a:rPr lang="de-DE" b="1" dirty="0" smtClean="0"/>
              <a:t>  </a:t>
            </a:r>
            <a:r>
              <a:rPr lang="de-DE" b="1" dirty="0" err="1" smtClean="0"/>
              <a:t>exp</a:t>
            </a:r>
            <a:r>
              <a:rPr lang="de-DE" b="1" dirty="0" smtClean="0"/>
              <a:t>( -i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</a:t>
            </a:r>
            <a:r>
              <a:rPr lang="de-DE" b="1" dirty="0" err="1" smtClean="0"/>
              <a:t>exp</a:t>
            </a:r>
            <a:r>
              <a:rPr lang="de-DE" b="1" dirty="0" smtClean="0"/>
              <a:t>( -i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de-DE" b="1" dirty="0" smtClean="0"/>
              <a:t> 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</a:t>
            </a:r>
          </a:p>
        </p:txBody>
      </p:sp>
      <p:sp>
        <p:nvSpPr>
          <p:cNvPr id="53" name="Text Box 83"/>
          <p:cNvSpPr txBox="1">
            <a:spLocks noChangeArrowheads="1"/>
          </p:cNvSpPr>
          <p:nvPr/>
        </p:nvSpPr>
        <p:spPr bwMode="auto">
          <a:xfrm>
            <a:off x="0" y="3142389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/>
              <a:t>                    </a:t>
            </a:r>
            <a:r>
              <a:rPr lang="en-US" b="1" dirty="0" smtClean="0"/>
              <a:t>    </a:t>
            </a:r>
            <a:r>
              <a:rPr lang="en-US" b="1" dirty="0" smtClean="0">
                <a:latin typeface="Symbol" pitchFamily="18" charset="2"/>
              </a:rPr>
              <a:t>s </a:t>
            </a:r>
            <a:r>
              <a:rPr lang="en-US" b="1" dirty="0" smtClean="0"/>
              <a:t>   =   </a:t>
            </a:r>
            <a:r>
              <a:rPr lang="de-DE" b="1" dirty="0" err="1" smtClean="0"/>
              <a:t>exp</a:t>
            </a:r>
            <a:r>
              <a:rPr lang="de-DE" b="1" dirty="0" smtClean="0"/>
              <a:t>( i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b="1" dirty="0" smtClean="0"/>
              <a:t> </a:t>
            </a:r>
            <a:r>
              <a:rPr lang="de-DE" b="1" dirty="0" err="1" smtClean="0"/>
              <a:t>exp</a:t>
            </a:r>
            <a:r>
              <a:rPr lang="de-DE" b="1" dirty="0" smtClean="0"/>
              <a:t>( -i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  <a:latin typeface="+mj-lt"/>
              </a:rPr>
              <a:t>y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 </a:t>
            </a:r>
            <a:r>
              <a:rPr lang="en-US" b="1" dirty="0" smtClean="0">
                <a:latin typeface="+mj-lt"/>
              </a:rPr>
              <a:t>+</a:t>
            </a:r>
            <a:r>
              <a:rPr lang="en-US" b="1" dirty="0" smtClean="0"/>
              <a:t>   </a:t>
            </a:r>
            <a:r>
              <a:rPr lang="de-DE" b="1" dirty="0" err="1" smtClean="0"/>
              <a:t>exp</a:t>
            </a:r>
            <a:r>
              <a:rPr lang="de-DE" b="1" dirty="0" smtClean="0"/>
              <a:t>( i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de-DE" b="1" dirty="0" smtClean="0"/>
              <a:t> 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z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b="1" dirty="0" err="1" smtClean="0"/>
              <a:t>exp</a:t>
            </a:r>
            <a:r>
              <a:rPr lang="de-DE" b="1" dirty="0" smtClean="0"/>
              <a:t>( -i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y</a:t>
            </a:r>
            <a:r>
              <a:rPr lang="de-DE" b="1" dirty="0" smtClean="0"/>
              <a:t> </a:t>
            </a:r>
            <a:r>
              <a:rPr lang="de-DE" b="1" dirty="0" smtClean="0">
                <a:latin typeface="Symbol" pitchFamily="18" charset="2"/>
              </a:rPr>
              <a:t>f </a:t>
            </a:r>
            <a:r>
              <a:rPr lang="de-DE" b="1" dirty="0" smtClean="0"/>
              <a:t>) 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     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</a:t>
            </a:r>
          </a:p>
        </p:txBody>
      </p:sp>
      <p:sp>
        <p:nvSpPr>
          <p:cNvPr id="54" name="Text Box 83"/>
          <p:cNvSpPr txBox="1">
            <a:spLocks noChangeArrowheads="1"/>
          </p:cNvSpPr>
          <p:nvPr/>
        </p:nvSpPr>
        <p:spPr bwMode="auto">
          <a:xfrm>
            <a:off x="0" y="349118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smtClean="0"/>
              <a:t>                    </a:t>
            </a:r>
            <a:r>
              <a:rPr lang="en-US" b="1" dirty="0" smtClean="0"/>
              <a:t>    </a:t>
            </a:r>
            <a:r>
              <a:rPr lang="en-US" b="1" dirty="0" smtClean="0">
                <a:latin typeface="Symbol" pitchFamily="18" charset="2"/>
              </a:rPr>
              <a:t>s </a:t>
            </a:r>
            <a:r>
              <a:rPr lang="en-US" b="1" dirty="0" smtClean="0"/>
              <a:t>   =   </a:t>
            </a:r>
            <a:r>
              <a:rPr lang="de-DE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en-US" b="1" baseline="-25000" dirty="0" smtClean="0">
                <a:solidFill>
                  <a:srgbClr val="0070C0"/>
                </a:solidFill>
                <a:latin typeface="+mj-lt"/>
              </a:rPr>
              <a:t>x </a:t>
            </a:r>
            <a:r>
              <a:rPr lang="en-US" b="1" dirty="0" smtClean="0"/>
              <a:t> </a:t>
            </a:r>
            <a:r>
              <a:rPr lang="de-DE" b="1" dirty="0" smtClean="0"/>
              <a:t> </a:t>
            </a:r>
            <a:r>
              <a:rPr lang="en-US" b="1" dirty="0" smtClean="0">
                <a:latin typeface="+mj-lt"/>
              </a:rPr>
              <a:t>+</a:t>
            </a:r>
            <a:r>
              <a:rPr lang="en-US" b="1" dirty="0" smtClean="0"/>
              <a:t>  </a:t>
            </a:r>
            <a:r>
              <a:rPr lang="de-DE" b="1" dirty="0" smtClean="0"/>
              <a:t>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S</a:t>
            </a:r>
            <a:r>
              <a:rPr lang="en-US" b="1" baseline="-25000" dirty="0" err="1" smtClean="0">
                <a:solidFill>
                  <a:srgbClr val="00B050"/>
                </a:solidFill>
                <a:latin typeface="+mj-lt"/>
              </a:rPr>
              <a:t>x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   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</a:t>
            </a:r>
          </a:p>
        </p:txBody>
      </p:sp>
      <p:sp>
        <p:nvSpPr>
          <p:cNvPr id="55" name="Text Box 83"/>
          <p:cNvSpPr txBox="1">
            <a:spLocks noChangeArrowheads="1"/>
          </p:cNvSpPr>
          <p:nvPr/>
        </p:nvSpPr>
        <p:spPr bwMode="auto">
          <a:xfrm>
            <a:off x="1082488" y="6362032"/>
            <a:ext cx="3781744" cy="33855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x</a:t>
            </a:r>
            <a:r>
              <a:rPr lang="de-DE" b="1" baseline="-25000" dirty="0" smtClean="0">
                <a:solidFill>
                  <a:srgbClr val="0070C0"/>
                </a:solidFill>
              </a:rPr>
              <a:t> </a:t>
            </a:r>
            <a:r>
              <a:rPr lang="de-DE" b="1" baseline="-25000" dirty="0" smtClean="0">
                <a:solidFill>
                  <a:srgbClr val="FF0000"/>
                </a:solidFill>
              </a:rPr>
              <a:t>   </a:t>
            </a:r>
            <a:r>
              <a:rPr lang="de-DE" b="1" dirty="0">
                <a:latin typeface="MT Extra" pitchFamily="18" charset="2"/>
              </a:rPr>
              <a:t>a</a:t>
            </a:r>
            <a:r>
              <a:rPr lang="de-DE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x</a:t>
            </a:r>
            <a:r>
              <a:rPr lang="de-DE" b="1" baseline="-25000" dirty="0" smtClean="0">
                <a:solidFill>
                  <a:srgbClr val="0070C0"/>
                </a:solidFill>
              </a:rPr>
              <a:t>  </a:t>
            </a:r>
            <a:r>
              <a:rPr lang="de-DE" b="1" dirty="0" smtClean="0"/>
              <a:t>cos (</a:t>
            </a:r>
            <a:r>
              <a:rPr lang="de-DE" b="1" dirty="0" smtClean="0">
                <a:latin typeface="+mj-lt"/>
              </a:rPr>
              <a:t>J/2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dirty="0" smtClean="0">
                <a:cs typeface="Times New Roman" pitchFamily="18" charset="0"/>
              </a:rPr>
              <a:t>t</a:t>
            </a:r>
            <a:r>
              <a:rPr lang="de-DE" b="1" dirty="0" smtClean="0">
                <a:latin typeface="Symbol" pitchFamily="18" charset="2"/>
              </a:rPr>
              <a:t> </a:t>
            </a:r>
            <a:r>
              <a:rPr lang="de-DE" b="1" baseline="-25000" dirty="0" smtClean="0"/>
              <a:t> </a:t>
            </a:r>
            <a:r>
              <a:rPr lang="de-DE" b="1" dirty="0"/>
              <a:t>)  </a:t>
            </a:r>
            <a:r>
              <a:rPr lang="de-DE" b="1" dirty="0">
                <a:latin typeface="Symbol" pitchFamily="18" charset="2"/>
              </a:rPr>
              <a:t>+</a:t>
            </a:r>
            <a:r>
              <a:rPr lang="de-DE" b="1" dirty="0"/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I</a:t>
            </a:r>
            <a:r>
              <a:rPr lang="de-DE" b="1" baseline="-25000" dirty="0" err="1" smtClean="0">
                <a:solidFill>
                  <a:srgbClr val="0070C0"/>
                </a:solidFill>
              </a:rPr>
              <a:t>y</a:t>
            </a:r>
            <a:r>
              <a:rPr lang="de-DE" b="1" baseline="-25000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S</a:t>
            </a:r>
            <a:r>
              <a:rPr lang="de-DE" b="1" baseline="-25000" dirty="0" err="1" smtClean="0">
                <a:solidFill>
                  <a:srgbClr val="00B050"/>
                </a:solidFill>
              </a:rPr>
              <a:t>z</a:t>
            </a:r>
            <a:r>
              <a:rPr lang="de-DE" b="1" baseline="-25000" dirty="0" smtClean="0">
                <a:solidFill>
                  <a:srgbClr val="00B050"/>
                </a:solidFill>
              </a:rPr>
              <a:t> </a:t>
            </a:r>
            <a:r>
              <a:rPr lang="de-DE" b="1" baseline="-25000" dirty="0" smtClean="0">
                <a:solidFill>
                  <a:srgbClr val="FF0000"/>
                </a:solidFill>
              </a:rPr>
              <a:t>  </a:t>
            </a:r>
            <a:r>
              <a:rPr lang="de-DE" b="1" dirty="0" smtClean="0"/>
              <a:t>sin </a:t>
            </a:r>
            <a:r>
              <a:rPr lang="de-DE" b="1" dirty="0"/>
              <a:t>( </a:t>
            </a:r>
            <a:r>
              <a:rPr lang="de-DE" b="1" dirty="0" smtClean="0">
                <a:latin typeface="+mj-lt"/>
              </a:rPr>
              <a:t>J/2</a:t>
            </a:r>
            <a:r>
              <a:rPr lang="de-DE" b="1" dirty="0" smtClean="0">
                <a:latin typeface="Symbol" pitchFamily="18" charset="2"/>
              </a:rPr>
              <a:t>  </a:t>
            </a:r>
            <a:r>
              <a:rPr lang="de-DE" b="1" dirty="0" smtClean="0">
                <a:cs typeface="Times New Roman" pitchFamily="18" charset="0"/>
              </a:rPr>
              <a:t>t</a:t>
            </a:r>
            <a:r>
              <a:rPr lang="de-DE" b="1" baseline="-25000" dirty="0" smtClean="0"/>
              <a:t> </a:t>
            </a:r>
            <a:r>
              <a:rPr lang="de-DE" b="1" dirty="0"/>
              <a:t>)   </a:t>
            </a:r>
          </a:p>
        </p:txBody>
      </p:sp>
      <p:grpSp>
        <p:nvGrpSpPr>
          <p:cNvPr id="2" name="Gruppieren 19"/>
          <p:cNvGrpSpPr/>
          <p:nvPr/>
        </p:nvGrpSpPr>
        <p:grpSpPr>
          <a:xfrm>
            <a:off x="4994612" y="6203947"/>
            <a:ext cx="4328498" cy="524920"/>
            <a:chOff x="4994612" y="6203947"/>
            <a:chExt cx="4328498" cy="524920"/>
          </a:xfrm>
        </p:grpSpPr>
        <p:sp>
          <p:nvSpPr>
            <p:cNvPr id="18" name="Text Box 83"/>
            <p:cNvSpPr txBox="1">
              <a:spLocks noChangeArrowheads="1"/>
            </p:cNvSpPr>
            <p:nvPr/>
          </p:nvSpPr>
          <p:spPr bwMode="auto">
            <a:xfrm>
              <a:off x="4994612" y="6390313"/>
              <a:ext cx="4328498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  <a:latin typeface="Monotype Corsiva" pitchFamily="66" charset="0"/>
                </a:rPr>
                <a:t> 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z</a:t>
              </a:r>
              <a:r>
                <a:rPr lang="de-DE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 smtClean="0">
                  <a:solidFill>
                    <a:srgbClr val="00B050"/>
                  </a:solidFill>
                </a:rPr>
                <a:t>S</a:t>
              </a:r>
              <a:r>
                <a:rPr lang="de-DE" b="1" baseline="-25000" dirty="0" err="1" smtClean="0">
                  <a:solidFill>
                    <a:srgbClr val="00B050"/>
                  </a:solidFill>
                </a:rPr>
                <a:t>z</a:t>
              </a:r>
              <a:r>
                <a:rPr lang="de-DE" b="1" baseline="-25000" dirty="0" smtClean="0">
                  <a:solidFill>
                    <a:srgbClr val="00B050"/>
                  </a:solidFill>
                </a:rPr>
                <a:t> </a:t>
              </a:r>
              <a:r>
                <a:rPr lang="de-DE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x</a:t>
              </a:r>
              <a:r>
                <a:rPr lang="de-DE" b="1" baseline="-25000" dirty="0" smtClean="0">
                  <a:solidFill>
                    <a:srgbClr val="0070C0"/>
                  </a:solidFill>
                </a:rPr>
                <a:t> </a:t>
              </a:r>
              <a:r>
                <a:rPr lang="de-DE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smtClean="0"/>
                <a:t>=  </a:t>
              </a:r>
              <a:r>
                <a:rPr lang="de-DE" sz="1400" b="1" dirty="0" smtClean="0"/>
                <a:t>i</a:t>
              </a:r>
              <a:r>
                <a:rPr lang="de-DE" b="1" dirty="0" smtClean="0"/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z</a:t>
              </a:r>
              <a:r>
                <a:rPr lang="de-DE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x</a:t>
              </a:r>
              <a:r>
                <a:rPr lang="de-DE" b="1" baseline="-25000" dirty="0" smtClean="0">
                  <a:solidFill>
                    <a:srgbClr val="0070C0"/>
                  </a:solidFill>
                </a:rPr>
                <a:t> </a:t>
              </a:r>
              <a:r>
                <a:rPr lang="de-DE" b="1" dirty="0" err="1" smtClean="0">
                  <a:solidFill>
                    <a:srgbClr val="00B050"/>
                  </a:solidFill>
                </a:rPr>
                <a:t>S</a:t>
              </a:r>
              <a:r>
                <a:rPr lang="de-DE" b="1" baseline="-25000" dirty="0" err="1" smtClean="0">
                  <a:solidFill>
                    <a:srgbClr val="00B050"/>
                  </a:solidFill>
                </a:rPr>
                <a:t>z</a:t>
              </a:r>
              <a:r>
                <a:rPr lang="de-DE" b="1" baseline="-25000" dirty="0" smtClean="0">
                  <a:solidFill>
                    <a:srgbClr val="00B050"/>
                  </a:solidFill>
                </a:rPr>
                <a:t>    </a:t>
              </a:r>
              <a:r>
                <a:rPr lang="de-DE" b="1" dirty="0" smtClean="0"/>
                <a:t>=  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y</a:t>
              </a:r>
              <a:r>
                <a:rPr lang="de-DE" b="1" dirty="0" err="1" smtClean="0">
                  <a:solidFill>
                    <a:srgbClr val="00B050"/>
                  </a:solidFill>
                </a:rPr>
                <a:t>S</a:t>
              </a:r>
              <a:r>
                <a:rPr lang="de-DE" b="1" baseline="-25000" dirty="0" err="1" smtClean="0">
                  <a:solidFill>
                    <a:srgbClr val="00B050"/>
                  </a:solidFill>
                </a:rPr>
                <a:t>z</a:t>
              </a:r>
              <a:r>
                <a:rPr lang="de-DE" b="1" baseline="-25000" dirty="0" smtClean="0">
                  <a:solidFill>
                    <a:srgbClr val="00B050"/>
                  </a:solidFill>
                </a:rPr>
                <a:t>  </a:t>
              </a:r>
              <a:r>
                <a:rPr lang="de-DE" b="1" baseline="-25000" dirty="0" smtClean="0"/>
                <a:t>,</a:t>
              </a:r>
              <a:r>
                <a:rPr lang="de-DE" b="1" baseline="-25000" dirty="0" smtClean="0">
                  <a:solidFill>
                    <a:srgbClr val="00B050"/>
                  </a:solidFill>
                </a:rPr>
                <a:t>         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x</a:t>
              </a:r>
              <a:r>
                <a:rPr lang="de-DE" b="1" baseline="-25000" dirty="0" smtClean="0">
                  <a:solidFill>
                    <a:srgbClr val="0070C0"/>
                  </a:solidFill>
                </a:rPr>
                <a:t>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z</a:t>
              </a:r>
              <a:r>
                <a:rPr lang="de-DE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 smtClean="0">
                  <a:solidFill>
                    <a:srgbClr val="00B050"/>
                  </a:solidFill>
                </a:rPr>
                <a:t>S</a:t>
              </a:r>
              <a:r>
                <a:rPr lang="de-DE" b="1" baseline="-25000" dirty="0" err="1" smtClean="0">
                  <a:solidFill>
                    <a:srgbClr val="00B050"/>
                  </a:solidFill>
                </a:rPr>
                <a:t>z</a:t>
              </a:r>
              <a:r>
                <a:rPr lang="de-DE" b="1" baseline="-25000" dirty="0" smtClean="0">
                  <a:solidFill>
                    <a:srgbClr val="00B050"/>
                  </a:solidFill>
                </a:rPr>
                <a:t> </a:t>
              </a:r>
              <a:r>
                <a:rPr lang="de-DE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smtClean="0"/>
                <a:t>= -</a:t>
              </a:r>
              <a:r>
                <a:rPr lang="de-DE" sz="1400" b="1" dirty="0" smtClean="0"/>
                <a:t>i</a:t>
              </a:r>
              <a:r>
                <a:rPr lang="de-DE" b="1" dirty="0" smtClean="0"/>
                <a:t> 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I</a:t>
              </a:r>
              <a:r>
                <a:rPr lang="de-DE" b="1" baseline="-25000" dirty="0" err="1" smtClean="0">
                  <a:solidFill>
                    <a:srgbClr val="0070C0"/>
                  </a:solidFill>
                </a:rPr>
                <a:t>y</a:t>
              </a:r>
              <a:r>
                <a:rPr lang="de-DE" b="1" dirty="0" err="1" smtClean="0">
                  <a:solidFill>
                    <a:srgbClr val="00B050"/>
                  </a:solidFill>
                </a:rPr>
                <a:t>S</a:t>
              </a:r>
              <a:r>
                <a:rPr lang="de-DE" b="1" baseline="-25000" dirty="0" err="1" smtClean="0">
                  <a:solidFill>
                    <a:srgbClr val="00B050"/>
                  </a:solidFill>
                </a:rPr>
                <a:t>z</a:t>
              </a:r>
              <a:r>
                <a:rPr lang="de-DE" b="1" baseline="-25000" dirty="0" smtClean="0">
                  <a:solidFill>
                    <a:srgbClr val="00B050"/>
                  </a:solidFill>
                </a:rPr>
                <a:t> </a:t>
              </a:r>
              <a:endParaRPr lang="de-DE" b="1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5739794" y="6203947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000000"/>
                  </a:solidFill>
                </a:rPr>
                <a:t>?</a:t>
              </a: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  <p:bldP spid="41" grpId="0"/>
      <p:bldP spid="42" grpId="0"/>
      <p:bldP spid="44" grpId="0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5763" y="0"/>
            <a:ext cx="6300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Two Spin System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 l="1471"/>
          <a:stretch>
            <a:fillRect/>
          </a:stretch>
        </p:blipFill>
        <p:spPr bwMode="auto">
          <a:xfrm>
            <a:off x="6732072" y="0"/>
            <a:ext cx="2411928" cy="647700"/>
          </a:xfrm>
          <a:prstGeom prst="rect">
            <a:avLst/>
          </a:prstGeom>
          <a:noFill/>
        </p:spPr>
      </p:pic>
      <p:sp>
        <p:nvSpPr>
          <p:cNvPr id="127" name="Text Box 85"/>
          <p:cNvSpPr txBox="1">
            <a:spLocks noChangeArrowheads="1"/>
          </p:cNvSpPr>
          <p:nvPr/>
        </p:nvSpPr>
        <p:spPr bwMode="auto">
          <a:xfrm>
            <a:off x="1744469" y="2270887"/>
            <a:ext cx="4842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b="1" dirty="0" smtClean="0"/>
              <a:t> only</a:t>
            </a:r>
            <a:r>
              <a:rPr lang="en-US" b="1" dirty="0" smtClean="0">
                <a:latin typeface="+mj-lt"/>
              </a:rPr>
              <a:t>  I</a:t>
            </a:r>
            <a:r>
              <a:rPr lang="en-US" b="1" baseline="-25000" dirty="0" smtClean="0">
                <a:latin typeface="+mj-lt"/>
              </a:rPr>
              <a:t>x </a:t>
            </a:r>
            <a:r>
              <a:rPr lang="en-US" b="1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S</a:t>
            </a:r>
            <a:r>
              <a:rPr lang="en-US" b="1" baseline="-25000" dirty="0" err="1" smtClean="0">
                <a:latin typeface="+mj-lt"/>
              </a:rPr>
              <a:t>x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,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,  </a:t>
            </a:r>
            <a:r>
              <a:rPr lang="en-US" b="1" dirty="0" err="1" smtClean="0">
                <a:latin typeface="+mj-lt"/>
              </a:rPr>
              <a:t>S</a:t>
            </a:r>
            <a:r>
              <a:rPr lang="en-US" b="1" baseline="-25000" dirty="0" err="1" smtClean="0">
                <a:latin typeface="+mj-lt"/>
              </a:rPr>
              <a:t>y</a:t>
            </a:r>
            <a:r>
              <a:rPr lang="en-US" b="1" baseline="-25000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I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,</a:t>
            </a:r>
            <a:r>
              <a:rPr lang="en-US" b="1" baseline="-25000" dirty="0" smtClean="0">
                <a:latin typeface="+mj-lt"/>
              </a:rPr>
              <a:t>  </a:t>
            </a:r>
            <a:r>
              <a:rPr lang="en-US" b="1" dirty="0" err="1" smtClean="0">
                <a:latin typeface="+mj-lt"/>
              </a:rPr>
              <a:t>S</a:t>
            </a:r>
            <a:r>
              <a:rPr lang="en-US" b="1" baseline="-25000" dirty="0" err="1" smtClean="0">
                <a:latin typeface="+mj-lt"/>
              </a:rPr>
              <a:t>z</a:t>
            </a:r>
            <a:r>
              <a:rPr lang="en-US" b="1" baseline="-25000" dirty="0" smtClean="0">
                <a:latin typeface="+mj-lt"/>
              </a:rPr>
              <a:t>  </a:t>
            </a:r>
            <a:r>
              <a:rPr lang="en-US" b="1" dirty="0" smtClean="0"/>
              <a:t>can be observed</a:t>
            </a:r>
            <a:r>
              <a:rPr lang="en-US" b="1" baseline="-25000" dirty="0" smtClean="0">
                <a:latin typeface="+mj-lt"/>
              </a:rPr>
              <a:t>   </a:t>
            </a:r>
            <a:r>
              <a:rPr lang="en-US" b="1" dirty="0" smtClean="0"/>
              <a:t>  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0" y="3088917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              </a:t>
            </a:r>
            <a:r>
              <a:rPr lang="en-US" sz="1400" b="1" dirty="0" smtClean="0"/>
              <a:t>                    </a:t>
            </a:r>
            <a:r>
              <a:rPr lang="en-US" sz="1400" b="1" dirty="0" smtClean="0">
                <a:latin typeface="+mj-lt"/>
              </a:rPr>
              <a:t>[ </a:t>
            </a:r>
            <a:r>
              <a:rPr lang="en-US" sz="1400" b="1" i="1" dirty="0" smtClean="0">
                <a:latin typeface="+mj-lt"/>
              </a:rPr>
              <a:t>A, B</a:t>
            </a:r>
            <a:r>
              <a:rPr lang="en-US" sz="1400" b="1" dirty="0" smtClean="0">
                <a:latin typeface="+mj-lt"/>
              </a:rPr>
              <a:t> ]</a:t>
            </a:r>
            <a:r>
              <a:rPr lang="en-US" sz="1400" b="1" dirty="0" smtClean="0">
                <a:latin typeface="Symbol" pitchFamily="18" charset="2"/>
              </a:rPr>
              <a:t> = 0         </a:t>
            </a:r>
            <a:r>
              <a:rPr lang="de-DE" sz="1400" b="1" dirty="0" smtClean="0">
                <a:latin typeface="MT Extra" pitchFamily="18" charset="2"/>
              </a:rPr>
              <a:t>a</a:t>
            </a:r>
            <a:r>
              <a:rPr lang="en-US" sz="1400" b="1" dirty="0" smtClean="0">
                <a:latin typeface="Symbol" pitchFamily="18" charset="2"/>
              </a:rPr>
              <a:t>    </a:t>
            </a:r>
            <a:r>
              <a:rPr lang="de-DE" sz="1400" b="1" dirty="0" err="1" smtClean="0"/>
              <a:t>exp</a:t>
            </a:r>
            <a:r>
              <a:rPr lang="de-DE" sz="1400" b="1" dirty="0" smtClean="0"/>
              <a:t>( i (</a:t>
            </a:r>
            <a:r>
              <a:rPr lang="de-DE" sz="1400" b="1" i="1" dirty="0" smtClean="0">
                <a:latin typeface="+mj-lt"/>
              </a:rPr>
              <a:t>A </a:t>
            </a:r>
            <a:r>
              <a:rPr lang="de-DE" sz="1400" b="1" dirty="0" smtClean="0">
                <a:latin typeface="+mj-lt"/>
              </a:rPr>
              <a:t>+ </a:t>
            </a:r>
            <a:r>
              <a:rPr lang="de-DE" sz="1400" b="1" i="1" dirty="0" smtClean="0">
                <a:latin typeface="+mj-lt"/>
              </a:rPr>
              <a:t>B</a:t>
            </a:r>
            <a:r>
              <a:rPr lang="de-DE" sz="1400" b="1" dirty="0" smtClean="0">
                <a:latin typeface="+mj-lt"/>
              </a:rPr>
              <a:t>) </a:t>
            </a:r>
            <a:r>
              <a:rPr lang="de-DE" sz="1400" b="1" dirty="0" smtClean="0"/>
              <a:t>t) =  </a:t>
            </a:r>
            <a:r>
              <a:rPr lang="de-DE" sz="1400" b="1" dirty="0" err="1" smtClean="0"/>
              <a:t>exp</a:t>
            </a:r>
            <a:r>
              <a:rPr lang="de-DE" sz="1400" b="1" dirty="0" smtClean="0"/>
              <a:t>( i </a:t>
            </a:r>
            <a:r>
              <a:rPr lang="de-DE" sz="1400" b="1" i="1" dirty="0" smtClean="0">
                <a:latin typeface="+mj-lt"/>
              </a:rPr>
              <a:t>A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smtClean="0"/>
              <a:t>t) </a:t>
            </a:r>
            <a:r>
              <a:rPr lang="de-DE" sz="1400" b="1" dirty="0" err="1" smtClean="0"/>
              <a:t>exp</a:t>
            </a:r>
            <a:r>
              <a:rPr lang="de-DE" sz="1400" b="1" dirty="0" smtClean="0"/>
              <a:t>( i </a:t>
            </a:r>
            <a:r>
              <a:rPr lang="de-DE" sz="1400" b="1" i="1" dirty="0" smtClean="0">
                <a:latin typeface="+mj-lt"/>
              </a:rPr>
              <a:t>B</a:t>
            </a:r>
            <a:r>
              <a:rPr lang="de-DE" sz="1400" b="1" dirty="0" smtClean="0"/>
              <a:t> t)  =   </a:t>
            </a:r>
            <a:r>
              <a:rPr lang="de-DE" sz="1400" b="1" dirty="0" err="1" smtClean="0"/>
              <a:t>exp</a:t>
            </a:r>
            <a:r>
              <a:rPr lang="de-DE" sz="1400" b="1" dirty="0" smtClean="0"/>
              <a:t>( i </a:t>
            </a:r>
            <a:r>
              <a:rPr lang="de-DE" sz="1400" b="1" i="1" dirty="0" smtClean="0">
                <a:latin typeface="+mj-lt"/>
              </a:rPr>
              <a:t>B</a:t>
            </a:r>
            <a:r>
              <a:rPr lang="de-DE" sz="1400" b="1" dirty="0" smtClean="0"/>
              <a:t> t)  </a:t>
            </a:r>
            <a:r>
              <a:rPr lang="de-DE" sz="1400" b="1" dirty="0" err="1" smtClean="0"/>
              <a:t>exp</a:t>
            </a:r>
            <a:r>
              <a:rPr lang="de-DE" sz="1400" b="1" dirty="0" smtClean="0"/>
              <a:t>( i </a:t>
            </a:r>
            <a:r>
              <a:rPr lang="de-DE" sz="1400" b="1" i="1" dirty="0" smtClean="0">
                <a:latin typeface="+mj-lt"/>
              </a:rPr>
              <a:t>A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smtClean="0"/>
              <a:t>t)    </a:t>
            </a:r>
            <a:r>
              <a:rPr lang="en-US" sz="1400" b="1" dirty="0" smtClean="0">
                <a:latin typeface="Symbol" pitchFamily="18" charset="2"/>
              </a:rPr>
              <a:t>  </a:t>
            </a:r>
            <a:endParaRPr lang="en-US" sz="1400" b="1" dirty="0" smtClean="0"/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0" y="3488967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              </a:t>
            </a:r>
            <a:r>
              <a:rPr lang="en-US" sz="1400" b="1" dirty="0" smtClean="0"/>
              <a:t>                    </a:t>
            </a:r>
            <a:r>
              <a:rPr lang="en-US" sz="1400" b="1" dirty="0" smtClean="0">
                <a:latin typeface="+mj-lt"/>
              </a:rPr>
              <a:t>[ </a:t>
            </a:r>
            <a:r>
              <a:rPr lang="en-US" sz="1400" b="1" dirty="0" err="1" smtClean="0">
                <a:latin typeface="+mj-lt"/>
              </a:rPr>
              <a:t>I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dirty="0" smtClean="0">
                <a:latin typeface="+mj-lt"/>
              </a:rPr>
              <a:t> , </a:t>
            </a:r>
            <a:r>
              <a:rPr lang="en-US" sz="1400" b="1" dirty="0" err="1" smtClean="0">
                <a:latin typeface="+mj-lt"/>
              </a:rPr>
              <a:t>I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dirty="0" err="1" smtClean="0">
                <a:latin typeface="+mj-lt"/>
              </a:rPr>
              <a:t>S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dirty="0" smtClean="0">
                <a:latin typeface="+mj-lt"/>
              </a:rPr>
              <a:t>]</a:t>
            </a:r>
            <a:r>
              <a:rPr lang="en-US" sz="1400" b="1" dirty="0" smtClean="0">
                <a:latin typeface="Symbol" pitchFamily="18" charset="2"/>
              </a:rPr>
              <a:t> = 0     </a:t>
            </a:r>
            <a:r>
              <a:rPr lang="de-DE" sz="1400" b="1" dirty="0" smtClean="0">
                <a:latin typeface="MT Extra" pitchFamily="18" charset="2"/>
              </a:rPr>
              <a:t>a</a:t>
            </a:r>
            <a:r>
              <a:rPr lang="en-US" sz="1400" b="1" dirty="0" smtClean="0">
                <a:latin typeface="Symbol" pitchFamily="18" charset="2"/>
              </a:rPr>
              <a:t>    </a:t>
            </a:r>
            <a:r>
              <a:rPr lang="de-DE" sz="1400" b="1" dirty="0" err="1" smtClean="0"/>
              <a:t>exp</a:t>
            </a:r>
            <a:r>
              <a:rPr lang="de-DE" sz="1400" b="1" dirty="0" smtClean="0"/>
              <a:t>( i </a:t>
            </a:r>
            <a:r>
              <a:rPr lang="de-DE" sz="1400" b="1" i="1" dirty="0" smtClean="0">
                <a:latin typeface="+mj-lt"/>
              </a:rPr>
              <a:t>H</a:t>
            </a:r>
            <a:r>
              <a:rPr lang="de-DE" sz="1400" b="1" dirty="0" smtClean="0"/>
              <a:t> t) =  </a:t>
            </a:r>
            <a:r>
              <a:rPr lang="de-DE" sz="1400" b="1" dirty="0" err="1" smtClean="0"/>
              <a:t>exp</a:t>
            </a:r>
            <a:r>
              <a:rPr lang="de-DE" sz="1400" b="1" dirty="0" smtClean="0"/>
              <a:t>( i </a:t>
            </a:r>
            <a:r>
              <a:rPr lang="de-DE" sz="1400" b="1" dirty="0" err="1" smtClean="0">
                <a:latin typeface="Symbol" pitchFamily="18" charset="2"/>
              </a:rPr>
              <a:t>w</a:t>
            </a:r>
            <a:r>
              <a:rPr lang="de-DE" sz="1400" b="1" baseline="-25000" dirty="0" err="1" smtClean="0">
                <a:latin typeface="Symbol" pitchFamily="18" charset="2"/>
              </a:rPr>
              <a:t>I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Symbol" pitchFamily="18" charset="2"/>
              </a:rPr>
              <a:t>I</a:t>
            </a:r>
            <a:r>
              <a:rPr lang="de-DE" sz="1400" b="1" baseline="-25000" dirty="0" err="1" smtClean="0">
                <a:latin typeface="+mn-lt"/>
              </a:rPr>
              <a:t>z</a:t>
            </a:r>
            <a:r>
              <a:rPr lang="de-DE" sz="1400" b="1" dirty="0" smtClean="0"/>
              <a:t> t)  </a:t>
            </a:r>
            <a:r>
              <a:rPr lang="de-DE" sz="1400" b="1" dirty="0" err="1" smtClean="0"/>
              <a:t>exp</a:t>
            </a:r>
            <a:r>
              <a:rPr lang="de-DE" sz="1400" b="1" dirty="0" smtClean="0"/>
              <a:t>( i </a:t>
            </a:r>
            <a:r>
              <a:rPr lang="de-DE" sz="1400" b="1" dirty="0" err="1" smtClean="0">
                <a:latin typeface="Symbol" pitchFamily="18" charset="2"/>
              </a:rPr>
              <a:t>w</a:t>
            </a:r>
            <a:r>
              <a:rPr lang="de-DE" sz="1400" b="1" baseline="-25000" dirty="0" err="1" smtClean="0">
                <a:latin typeface="+mn-lt"/>
              </a:rPr>
              <a:t>S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n-lt"/>
              </a:rPr>
              <a:t>S</a:t>
            </a:r>
            <a:r>
              <a:rPr lang="de-DE" sz="1400" b="1" baseline="-25000" dirty="0" err="1" smtClean="0">
                <a:latin typeface="+mn-lt"/>
              </a:rPr>
              <a:t>z</a:t>
            </a:r>
            <a:r>
              <a:rPr lang="de-DE" sz="1400" b="1" dirty="0" smtClean="0"/>
              <a:t> t)  </a:t>
            </a:r>
            <a:r>
              <a:rPr lang="de-DE" sz="1400" b="1" dirty="0" err="1" smtClean="0"/>
              <a:t>exp</a:t>
            </a:r>
            <a:r>
              <a:rPr lang="de-DE" sz="1400" b="1" dirty="0" smtClean="0"/>
              <a:t>( i </a:t>
            </a:r>
            <a:r>
              <a:rPr lang="de-DE" sz="1400" b="1" dirty="0" smtClean="0">
                <a:latin typeface="+mj-lt"/>
              </a:rPr>
              <a:t>J </a:t>
            </a:r>
            <a:r>
              <a:rPr lang="de-DE" sz="1400" b="1" dirty="0" err="1" smtClean="0">
                <a:latin typeface="Symbol" pitchFamily="18" charset="2"/>
              </a:rPr>
              <a:t>I</a:t>
            </a:r>
            <a:r>
              <a:rPr lang="de-DE" sz="1400" b="1" baseline="-25000" dirty="0" err="1" smtClean="0">
                <a:latin typeface="+mn-lt"/>
              </a:rPr>
              <a:t>z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>
                <a:latin typeface="+mn-lt"/>
              </a:rPr>
              <a:t>z</a:t>
            </a:r>
            <a:r>
              <a:rPr lang="de-DE" sz="1400" b="1" dirty="0" smtClean="0"/>
              <a:t> t)  </a:t>
            </a:r>
            <a:r>
              <a:rPr lang="en-US" sz="1400" b="1" dirty="0" smtClean="0">
                <a:latin typeface="Symbol" pitchFamily="18" charset="2"/>
              </a:rPr>
              <a:t>  </a:t>
            </a:r>
            <a:endParaRPr lang="en-US" sz="1400" b="1" dirty="0" smtClean="0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-122464" y="3920801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              </a:t>
            </a:r>
            <a:r>
              <a:rPr lang="en-US" sz="1400" b="1" dirty="0" smtClean="0"/>
              <a:t>                       Time evolution according to B</a:t>
            </a:r>
            <a:r>
              <a:rPr lang="en-US" sz="1400" b="1" baseline="-25000" dirty="0" smtClean="0"/>
              <a:t>0</a:t>
            </a:r>
            <a:r>
              <a:rPr lang="en-US" sz="1400" b="1" dirty="0" smtClean="0"/>
              <a:t> for spins I and S and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z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z</a:t>
            </a:r>
            <a:r>
              <a:rPr lang="en-US" sz="1400" b="1" dirty="0" smtClean="0"/>
              <a:t> can be calculated one by one.    </a:t>
            </a:r>
            <a:r>
              <a:rPr lang="en-US" sz="1400" b="1" dirty="0" smtClean="0">
                <a:latin typeface="Symbol" pitchFamily="18" charset="2"/>
              </a:rPr>
              <a:t>  </a:t>
            </a:r>
            <a:endParaRPr lang="en-US" sz="1400" b="1" dirty="0" smtClean="0"/>
          </a:p>
        </p:txBody>
      </p:sp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3400050" y="4816018"/>
            <a:ext cx="396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   </a:t>
            </a:r>
            <a:r>
              <a:rPr lang="de-DE" sz="1400" b="1" dirty="0">
                <a:solidFill>
                  <a:srgbClr val="FF0000"/>
                </a:solidFill>
                <a:latin typeface="MT Extra" pitchFamily="18" charset="2"/>
              </a:rPr>
              <a:t>a</a:t>
            </a:r>
            <a:r>
              <a:rPr lang="de-DE" sz="1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 </a:t>
            </a:r>
            <a:r>
              <a:rPr lang="de-DE" sz="1400" b="1" dirty="0" smtClean="0">
                <a:solidFill>
                  <a:srgbClr val="FF0000"/>
                </a:solidFill>
              </a:rPr>
              <a:t>cos (</a:t>
            </a:r>
            <a:r>
              <a:rPr lang="de-DE" sz="1400" b="1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>
                <a:solidFill>
                  <a:srgbClr val="FF0000"/>
                </a:solidFill>
              </a:rPr>
              <a:t>)  </a:t>
            </a:r>
            <a:r>
              <a:rPr lang="de-DE" sz="1400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y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sin </a:t>
            </a:r>
            <a:r>
              <a:rPr lang="de-DE" sz="1400" b="1" dirty="0">
                <a:solidFill>
                  <a:srgbClr val="FF0000"/>
                </a:solidFill>
              </a:rPr>
              <a:t>( </a:t>
            </a:r>
            <a:r>
              <a:rPr lang="de-DE" sz="1400" b="1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  </a:t>
            </a:r>
            <a:r>
              <a:rPr lang="de-DE" sz="1400" b="1" dirty="0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>
                <a:solidFill>
                  <a:srgbClr val="FF0000"/>
                </a:solidFill>
              </a:rPr>
              <a:t>)   </a:t>
            </a:r>
          </a:p>
        </p:txBody>
      </p:sp>
      <p:grpSp>
        <p:nvGrpSpPr>
          <p:cNvPr id="2" name="Gruppieren 22"/>
          <p:cNvGrpSpPr/>
          <p:nvPr/>
        </p:nvGrpSpPr>
        <p:grpSpPr>
          <a:xfrm>
            <a:off x="0" y="4387939"/>
            <a:ext cx="9144000" cy="307777"/>
            <a:chOff x="0" y="5948821"/>
            <a:chExt cx="9144000" cy="307777"/>
          </a:xfrm>
        </p:grpSpPr>
        <p:sp>
          <p:nvSpPr>
            <p:cNvPr id="15" name="Text Box 83"/>
            <p:cNvSpPr txBox="1">
              <a:spLocks noChangeArrowheads="1"/>
            </p:cNvSpPr>
            <p:nvPr/>
          </p:nvSpPr>
          <p:spPr bwMode="auto">
            <a:xfrm>
              <a:off x="0" y="5948821"/>
              <a:ext cx="9144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             </a:t>
              </a:r>
              <a:r>
                <a:rPr lang="en-US" sz="1400" b="1" dirty="0" smtClean="0"/>
                <a:t>  </a:t>
              </a:r>
              <a:r>
                <a:rPr lang="en-US" sz="1400" b="1" dirty="0" smtClean="0">
                  <a:latin typeface="+mj-lt"/>
                </a:rPr>
                <a:t>[ </a:t>
              </a:r>
              <a:r>
                <a:rPr lang="en-US" sz="1400" b="1" i="1" dirty="0" smtClean="0">
                  <a:latin typeface="+mj-lt"/>
                </a:rPr>
                <a:t>H, A</a:t>
              </a:r>
              <a:r>
                <a:rPr lang="en-US" sz="1400" b="1" dirty="0" smtClean="0">
                  <a:latin typeface="+mj-lt"/>
                </a:rPr>
                <a:t> ] </a:t>
              </a:r>
              <a:r>
                <a:rPr lang="en-US" sz="1400" b="1" dirty="0" smtClean="0">
                  <a:latin typeface="Symbol" pitchFamily="18" charset="2"/>
                </a:rPr>
                <a:t>=  0, </a:t>
              </a:r>
              <a:r>
                <a:rPr lang="en-US" sz="1400" b="1" dirty="0" smtClean="0"/>
                <a:t> </a:t>
              </a:r>
              <a:r>
                <a:rPr lang="en-US" sz="1400" b="1" dirty="0" smtClean="0">
                  <a:latin typeface="+mj-lt"/>
                </a:rPr>
                <a:t>[ </a:t>
              </a:r>
              <a:r>
                <a:rPr lang="en-US" sz="1400" b="1" i="1" dirty="0" smtClean="0">
                  <a:latin typeface="+mj-lt"/>
                </a:rPr>
                <a:t>H, C</a:t>
              </a:r>
              <a:r>
                <a:rPr lang="en-US" sz="1400" b="1" dirty="0" smtClean="0">
                  <a:latin typeface="+mj-lt"/>
                </a:rPr>
                <a:t> ]</a:t>
              </a:r>
              <a:r>
                <a:rPr lang="en-US" sz="1400" b="1" dirty="0" smtClean="0">
                  <a:latin typeface="Symbol" pitchFamily="18" charset="2"/>
                </a:rPr>
                <a:t> = 0     </a:t>
              </a:r>
              <a:r>
                <a:rPr lang="de-DE" sz="1400" b="1" dirty="0" smtClean="0">
                  <a:latin typeface="MT Extra" pitchFamily="18" charset="2"/>
                </a:rPr>
                <a:t>a</a:t>
              </a:r>
              <a:r>
                <a:rPr lang="en-US" sz="1400" b="1" dirty="0" smtClean="0">
                  <a:latin typeface="Symbol" pitchFamily="18" charset="2"/>
                </a:rPr>
                <a:t>    </a:t>
              </a:r>
              <a:r>
                <a:rPr lang="de-DE" sz="1400" b="1" dirty="0" err="1" smtClean="0"/>
                <a:t>exp</a:t>
              </a:r>
              <a:r>
                <a:rPr lang="de-DE" sz="1400" b="1" dirty="0" smtClean="0"/>
                <a:t>( i </a:t>
              </a:r>
              <a:r>
                <a:rPr lang="de-DE" sz="1400" b="1" i="1" dirty="0" smtClean="0">
                  <a:latin typeface="+mj-lt"/>
                </a:rPr>
                <a:t>H</a:t>
              </a:r>
              <a:r>
                <a:rPr lang="de-DE" sz="1400" b="1" dirty="0" smtClean="0">
                  <a:latin typeface="+mj-lt"/>
                </a:rPr>
                <a:t> </a:t>
              </a:r>
              <a:r>
                <a:rPr lang="de-DE" sz="1400" b="1" dirty="0" smtClean="0"/>
                <a:t>t) </a:t>
              </a:r>
              <a:r>
                <a:rPr lang="de-DE" sz="1400" b="1" i="1" dirty="0" smtClean="0"/>
                <a:t>AC</a:t>
              </a:r>
              <a:r>
                <a:rPr lang="de-DE" sz="1400" b="1" dirty="0" smtClean="0"/>
                <a:t>  </a:t>
              </a:r>
              <a:r>
                <a:rPr lang="de-DE" sz="1400" b="1" dirty="0" err="1" smtClean="0"/>
                <a:t>exp</a:t>
              </a:r>
              <a:r>
                <a:rPr lang="de-DE" sz="1400" b="1" dirty="0" smtClean="0"/>
                <a:t>(</a:t>
              </a:r>
              <a:r>
                <a:rPr lang="de-DE" sz="1400" b="1" dirty="0" smtClean="0">
                  <a:latin typeface="Symbol" pitchFamily="18" charset="2"/>
                </a:rPr>
                <a:t> - </a:t>
              </a:r>
              <a:r>
                <a:rPr lang="de-DE" sz="1400" b="1" dirty="0" smtClean="0"/>
                <a:t>i </a:t>
              </a:r>
              <a:r>
                <a:rPr lang="de-DE" sz="1400" b="1" i="1" dirty="0" smtClean="0">
                  <a:latin typeface="+mj-lt"/>
                </a:rPr>
                <a:t>H</a:t>
              </a:r>
              <a:r>
                <a:rPr lang="de-DE" sz="1400" b="1" dirty="0" smtClean="0">
                  <a:latin typeface="+mj-lt"/>
                </a:rPr>
                <a:t> </a:t>
              </a:r>
              <a:r>
                <a:rPr lang="de-DE" sz="1400" b="1" dirty="0" smtClean="0"/>
                <a:t>t)     = </a:t>
              </a:r>
              <a:r>
                <a:rPr lang="en-US" sz="1400" b="1" dirty="0" smtClean="0">
                  <a:latin typeface="Symbol" pitchFamily="18" charset="2"/>
                </a:rPr>
                <a:t> </a:t>
              </a:r>
              <a:r>
                <a:rPr lang="de-DE" sz="1400" b="1" dirty="0" err="1" smtClean="0"/>
                <a:t>exp</a:t>
              </a:r>
              <a:r>
                <a:rPr lang="de-DE" sz="1400" b="1" dirty="0" smtClean="0"/>
                <a:t>( i </a:t>
              </a:r>
              <a:r>
                <a:rPr lang="de-DE" sz="1400" b="1" i="1" dirty="0" smtClean="0">
                  <a:latin typeface="+mj-lt"/>
                </a:rPr>
                <a:t>H</a:t>
              </a:r>
              <a:r>
                <a:rPr lang="de-DE" sz="1400" b="1" dirty="0" smtClean="0">
                  <a:latin typeface="+mj-lt"/>
                </a:rPr>
                <a:t> </a:t>
              </a:r>
              <a:r>
                <a:rPr lang="de-DE" sz="1400" b="1" dirty="0" smtClean="0"/>
                <a:t>t) </a:t>
              </a:r>
              <a:r>
                <a:rPr lang="de-DE" sz="1400" b="1" i="1" dirty="0" smtClean="0"/>
                <a:t>A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exp</a:t>
              </a:r>
              <a:r>
                <a:rPr lang="de-DE" sz="1400" b="1" dirty="0" smtClean="0"/>
                <a:t>(</a:t>
              </a:r>
              <a:r>
                <a:rPr lang="de-DE" sz="1400" b="1" dirty="0" smtClean="0">
                  <a:latin typeface="Symbol" pitchFamily="18" charset="2"/>
                </a:rPr>
                <a:t> - </a:t>
              </a:r>
              <a:r>
                <a:rPr lang="de-DE" sz="1400" b="1" dirty="0" smtClean="0"/>
                <a:t>i </a:t>
              </a:r>
              <a:r>
                <a:rPr lang="de-DE" sz="1400" b="1" i="1" dirty="0" smtClean="0">
                  <a:latin typeface="+mj-lt"/>
                </a:rPr>
                <a:t>H</a:t>
              </a:r>
              <a:r>
                <a:rPr lang="de-DE" sz="1400" b="1" dirty="0" smtClean="0">
                  <a:latin typeface="+mj-lt"/>
                </a:rPr>
                <a:t> </a:t>
              </a:r>
              <a:r>
                <a:rPr lang="de-DE" sz="1400" b="1" dirty="0" smtClean="0"/>
                <a:t>t) </a:t>
              </a:r>
              <a:r>
                <a:rPr lang="de-DE" sz="1400" b="1" i="1" dirty="0" smtClean="0"/>
                <a:t>C</a:t>
              </a:r>
              <a:r>
                <a:rPr lang="de-DE" sz="1400" b="1" dirty="0" smtClean="0"/>
                <a:t>              </a:t>
              </a:r>
              <a:r>
                <a:rPr lang="en-US" sz="1400" b="1" dirty="0" smtClean="0">
                  <a:latin typeface="Symbol" pitchFamily="18" charset="2"/>
                </a:rPr>
                <a:t>  </a:t>
              </a:r>
              <a:endParaRPr lang="en-US" sz="1400" b="1" dirty="0" smtClean="0"/>
            </a:p>
          </p:txBody>
        </p:sp>
        <p:cxnSp>
          <p:nvCxnSpPr>
            <p:cNvPr id="20" name="Gerade Verbindung 19"/>
            <p:cNvCxnSpPr/>
            <p:nvPr/>
          </p:nvCxnSpPr>
          <p:spPr>
            <a:xfrm rot="5400000">
              <a:off x="1334045" y="6119405"/>
              <a:ext cx="106135" cy="8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Box 83"/>
          <p:cNvSpPr txBox="1">
            <a:spLocks noChangeArrowheads="1"/>
          </p:cNvSpPr>
          <p:nvPr/>
        </p:nvSpPr>
        <p:spPr bwMode="auto">
          <a:xfrm>
            <a:off x="636814" y="4821087"/>
            <a:ext cx="3207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            </a:t>
            </a:r>
            <a:r>
              <a:rPr lang="en-US" sz="1400" b="1" dirty="0" smtClean="0">
                <a:latin typeface="+mj-lt"/>
              </a:rPr>
              <a:t>            </a:t>
            </a:r>
            <a:r>
              <a:rPr lang="en-US" sz="1400" b="1" i="1" dirty="0" smtClean="0"/>
              <a:t>H</a:t>
            </a:r>
            <a:r>
              <a:rPr lang="en-US" sz="1400" b="1" dirty="0" smtClean="0"/>
              <a:t> =  </a:t>
            </a:r>
            <a:r>
              <a:rPr lang="en-US" sz="1400" b="1" dirty="0" err="1" smtClean="0">
                <a:latin typeface="Symbol" pitchFamily="18" charset="2"/>
              </a:rPr>
              <a:t>w</a:t>
            </a:r>
            <a:r>
              <a:rPr lang="en-US" sz="1400" b="1" baseline="-25000" dirty="0" err="1" smtClean="0"/>
              <a:t>I</a:t>
            </a:r>
            <a:r>
              <a:rPr lang="en-US" sz="1400" b="1" dirty="0" smtClean="0"/>
              <a:t> </a:t>
            </a:r>
            <a:r>
              <a:rPr lang="en-US" sz="1400" b="1" dirty="0" err="1" smtClean="0">
                <a:latin typeface="+mj-lt"/>
              </a:rPr>
              <a:t>I</a:t>
            </a:r>
            <a:r>
              <a:rPr lang="en-US" sz="1400" b="1" baseline="-25000" dirty="0" err="1" smtClean="0">
                <a:latin typeface="+mj-lt"/>
              </a:rPr>
              <a:t>z</a:t>
            </a:r>
            <a:r>
              <a:rPr lang="en-US" sz="1400" b="1" baseline="-25000" dirty="0" smtClean="0">
                <a:latin typeface="+mj-lt"/>
              </a:rPr>
              <a:t>          </a:t>
            </a:r>
            <a:r>
              <a:rPr lang="de-DE" sz="1400" b="1" dirty="0" smtClean="0">
                <a:latin typeface="MT Extra" pitchFamily="18" charset="2"/>
              </a:rPr>
              <a:t>a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dirty="0" smtClean="0"/>
              <a:t> </a:t>
            </a:r>
            <a:r>
              <a:rPr lang="en-US" sz="1400" b="1" baseline="-25000" dirty="0" smtClean="0">
                <a:latin typeface="+mj-lt"/>
              </a:rPr>
              <a:t>  </a:t>
            </a:r>
          </a:p>
        </p:txBody>
      </p:sp>
      <p:grpSp>
        <p:nvGrpSpPr>
          <p:cNvPr id="3" name="Gruppieren 39"/>
          <p:cNvGrpSpPr/>
          <p:nvPr/>
        </p:nvGrpSpPr>
        <p:grpSpPr>
          <a:xfrm>
            <a:off x="605249" y="1164150"/>
            <a:ext cx="9992166" cy="864067"/>
            <a:chOff x="1082938" y="3195081"/>
            <a:chExt cx="8538751" cy="864067"/>
          </a:xfrm>
        </p:grpSpPr>
        <p:sp>
          <p:nvSpPr>
            <p:cNvPr id="31" name="Text Box 85"/>
            <p:cNvSpPr txBox="1">
              <a:spLocks noChangeArrowheads="1"/>
            </p:cNvSpPr>
            <p:nvPr/>
          </p:nvSpPr>
          <p:spPr bwMode="auto">
            <a:xfrm>
              <a:off x="4774813" y="3218072"/>
              <a:ext cx="4842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 </a:t>
              </a:r>
              <a:r>
                <a:rPr lang="en-US" b="1" dirty="0" err="1" smtClean="0">
                  <a:latin typeface="+mj-lt"/>
                </a:rPr>
                <a:t>I</a:t>
              </a:r>
              <a:r>
                <a:rPr lang="en-US" b="1" baseline="-25000" dirty="0" err="1" smtClean="0">
                  <a:latin typeface="+mj-lt"/>
                </a:rPr>
                <a:t>z</a:t>
              </a:r>
              <a:r>
                <a:rPr lang="en-US" b="1" dirty="0" err="1" smtClean="0">
                  <a:latin typeface="+mj-lt"/>
                </a:rPr>
                <a:t>S</a:t>
              </a:r>
              <a:r>
                <a:rPr lang="en-US" b="1" baseline="-25000" dirty="0" err="1" smtClean="0">
                  <a:latin typeface="+mj-lt"/>
                </a:rPr>
                <a:t>z</a:t>
              </a:r>
              <a:r>
                <a:rPr lang="en-US" b="1" baseline="-25000" dirty="0" smtClean="0">
                  <a:latin typeface="+mj-lt"/>
                </a:rPr>
                <a:t>       </a:t>
              </a:r>
              <a:r>
                <a:rPr lang="en-US" b="1" dirty="0" smtClean="0">
                  <a:latin typeface="+mj-lt"/>
                </a:rPr>
                <a:t> </a:t>
              </a:r>
              <a:r>
                <a:rPr lang="en-US" b="1" dirty="0" err="1" smtClean="0"/>
                <a:t>I</a:t>
              </a:r>
              <a:r>
                <a:rPr lang="en-US" b="1" baseline="-25000" dirty="0" err="1" smtClean="0">
                  <a:latin typeface="+mj-lt"/>
                </a:rPr>
                <a:t>x</a:t>
              </a:r>
              <a:r>
                <a:rPr lang="en-US" b="1" dirty="0" err="1" smtClean="0">
                  <a:latin typeface="+mj-lt"/>
                </a:rPr>
                <a:t>S</a:t>
              </a:r>
              <a:r>
                <a:rPr lang="en-US" b="1" baseline="-25000" dirty="0" err="1" smtClean="0">
                  <a:latin typeface="+mj-lt"/>
                </a:rPr>
                <a:t>x</a:t>
              </a:r>
              <a:r>
                <a:rPr lang="en-US" b="1" baseline="-25000" dirty="0" smtClean="0">
                  <a:latin typeface="+mj-lt"/>
                </a:rPr>
                <a:t> </a:t>
              </a:r>
              <a:r>
                <a:rPr lang="en-US" b="1" dirty="0" smtClean="0">
                  <a:latin typeface="+mj-lt"/>
                </a:rPr>
                <a:t>     </a:t>
              </a:r>
              <a:r>
                <a:rPr lang="en-US" b="1" dirty="0" err="1" smtClean="0">
                  <a:latin typeface="+mj-lt"/>
                </a:rPr>
                <a:t>I</a:t>
              </a:r>
              <a:r>
                <a:rPr lang="en-US" b="1" baseline="-25000" dirty="0" err="1" smtClean="0">
                  <a:latin typeface="+mj-lt"/>
                </a:rPr>
                <a:t>y</a:t>
              </a:r>
              <a:r>
                <a:rPr lang="en-US" b="1" dirty="0" err="1" smtClean="0">
                  <a:latin typeface="+mj-lt"/>
                </a:rPr>
                <a:t>S</a:t>
              </a:r>
              <a:r>
                <a:rPr lang="en-US" b="1" baseline="-25000" dirty="0" err="1" smtClean="0">
                  <a:latin typeface="+mj-lt"/>
                </a:rPr>
                <a:t>y</a:t>
              </a:r>
              <a:r>
                <a:rPr lang="en-US" b="1" baseline="-25000" dirty="0" smtClean="0">
                  <a:latin typeface="+mj-lt"/>
                </a:rPr>
                <a:t>  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  </a:t>
              </a:r>
            </a:p>
          </p:txBody>
        </p:sp>
        <p:grpSp>
          <p:nvGrpSpPr>
            <p:cNvPr id="4" name="Gruppieren 26"/>
            <p:cNvGrpSpPr/>
            <p:nvPr/>
          </p:nvGrpSpPr>
          <p:grpSpPr>
            <a:xfrm>
              <a:off x="1082938" y="3195081"/>
              <a:ext cx="8538751" cy="864067"/>
              <a:chOff x="1082938" y="3195081"/>
              <a:chExt cx="8538751" cy="864067"/>
            </a:xfrm>
          </p:grpSpPr>
          <p:sp>
            <p:nvSpPr>
              <p:cNvPr id="23" name="Text Box 85"/>
              <p:cNvSpPr txBox="1">
                <a:spLocks noChangeArrowheads="1"/>
              </p:cNvSpPr>
              <p:nvPr/>
            </p:nvSpPr>
            <p:spPr bwMode="auto">
              <a:xfrm>
                <a:off x="1082938" y="3246577"/>
                <a:ext cx="48427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     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</a:t>
                </a:r>
                <a:r>
                  <a:rPr lang="en-US" b="1" dirty="0" smtClean="0">
                    <a:latin typeface="+mj-lt"/>
                  </a:rPr>
                  <a:t>   I</a:t>
                </a:r>
                <a:r>
                  <a:rPr lang="en-US" b="1" baseline="-25000" dirty="0" smtClean="0">
                    <a:latin typeface="+mj-lt"/>
                  </a:rPr>
                  <a:t>x       </a:t>
                </a:r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baseline="-25000" dirty="0" smtClean="0">
                    <a:latin typeface="+mj-lt"/>
                  </a:rPr>
                  <a:t> </a:t>
                </a:r>
                <a:r>
                  <a:rPr lang="en-US" b="1" dirty="0" smtClean="0">
                    <a:latin typeface="+mj-lt"/>
                  </a:rPr>
                  <a:t>     </a:t>
                </a:r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r>
                  <a:rPr lang="en-US" b="1" baseline="-25000" dirty="0" smtClean="0">
                    <a:latin typeface="+mj-lt"/>
                  </a:rPr>
                  <a:t> 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</a:p>
            </p:txBody>
          </p:sp>
          <p:sp>
            <p:nvSpPr>
              <p:cNvPr id="28" name="Text Box 85"/>
              <p:cNvSpPr txBox="1">
                <a:spLocks noChangeArrowheads="1"/>
              </p:cNvSpPr>
              <p:nvPr/>
            </p:nvSpPr>
            <p:spPr bwMode="auto">
              <a:xfrm>
                <a:off x="1108106" y="3691194"/>
                <a:ext cx="484272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     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</a:t>
                </a:r>
                <a:r>
                  <a:rPr lang="en-US" b="1" dirty="0" smtClean="0">
                    <a:latin typeface="+mj-lt"/>
                  </a:rPr>
                  <a:t>  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x</a:t>
                </a:r>
                <a:r>
                  <a:rPr lang="en-US" b="1" baseline="-25000" dirty="0" smtClean="0">
                    <a:latin typeface="+mj-lt"/>
                  </a:rPr>
                  <a:t>       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baseline="-25000" dirty="0" smtClean="0">
                    <a:latin typeface="+mj-lt"/>
                  </a:rPr>
                  <a:t> </a:t>
                </a:r>
                <a:r>
                  <a:rPr lang="en-US" b="1" dirty="0" smtClean="0">
                    <a:latin typeface="+mj-lt"/>
                  </a:rPr>
                  <a:t>    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r>
                  <a:rPr lang="en-US" b="1" baseline="-25000" dirty="0" smtClean="0">
                    <a:latin typeface="+mj-lt"/>
                  </a:rPr>
                  <a:t> 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</a:p>
            </p:txBody>
          </p:sp>
          <p:sp>
            <p:nvSpPr>
              <p:cNvPr id="29" name="Text Box 85"/>
              <p:cNvSpPr txBox="1">
                <a:spLocks noChangeArrowheads="1"/>
              </p:cNvSpPr>
              <p:nvPr/>
            </p:nvSpPr>
            <p:spPr bwMode="auto">
              <a:xfrm>
                <a:off x="3465413" y="3238188"/>
                <a:ext cx="48427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    </a:t>
                </a:r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x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r>
                  <a:rPr lang="en-US" b="1" baseline="-25000" dirty="0" smtClean="0">
                    <a:latin typeface="+mj-lt"/>
                  </a:rPr>
                  <a:t>     </a:t>
                </a:r>
                <a:r>
                  <a:rPr lang="en-US" b="1" dirty="0" smtClean="0">
                    <a:latin typeface="+mj-lt"/>
                  </a:rPr>
                  <a:t>  </a:t>
                </a:r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r>
                  <a:rPr lang="en-US" b="1" baseline="-25000" dirty="0" smtClean="0">
                    <a:latin typeface="+mj-lt"/>
                  </a:rPr>
                  <a:t>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</a:p>
            </p:txBody>
          </p:sp>
          <p:sp>
            <p:nvSpPr>
              <p:cNvPr id="30" name="Text Box 85"/>
              <p:cNvSpPr txBox="1">
                <a:spLocks noChangeArrowheads="1"/>
              </p:cNvSpPr>
              <p:nvPr/>
            </p:nvSpPr>
            <p:spPr bwMode="auto">
              <a:xfrm>
                <a:off x="3431857" y="3691194"/>
                <a:ext cx="48427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    </a:t>
                </a:r>
                <a:r>
                  <a:rPr lang="en-US" sz="1400" b="1" dirty="0" smtClean="0">
                    <a:latin typeface="+mj-lt"/>
                  </a:rPr>
                  <a:t> 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x</a:t>
                </a:r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r>
                  <a:rPr lang="en-US" b="1" baseline="-25000" dirty="0" smtClean="0">
                    <a:latin typeface="+mj-lt"/>
                  </a:rPr>
                  <a:t>     </a:t>
                </a:r>
                <a:r>
                  <a:rPr lang="en-US" b="1" dirty="0" smtClean="0">
                    <a:latin typeface="+mj-lt"/>
                  </a:rPr>
                  <a:t>  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dirty="0" err="1" smtClean="0">
                    <a:latin typeface="+mj-lt"/>
                  </a:rPr>
                  <a:t>I</a:t>
                </a:r>
                <a:r>
                  <a:rPr lang="en-US" b="1" baseline="-25000" dirty="0" err="1" smtClean="0">
                    <a:latin typeface="+mj-lt"/>
                  </a:rPr>
                  <a:t>z</a:t>
                </a:r>
                <a:r>
                  <a:rPr lang="en-US" b="1" baseline="-25000" dirty="0" smtClean="0">
                    <a:latin typeface="+mj-lt"/>
                  </a:rPr>
                  <a:t>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</a:p>
            </p:txBody>
          </p:sp>
          <p:sp>
            <p:nvSpPr>
              <p:cNvPr id="32" name="Text Box 85"/>
              <p:cNvSpPr txBox="1">
                <a:spLocks noChangeArrowheads="1"/>
              </p:cNvSpPr>
              <p:nvPr/>
            </p:nvSpPr>
            <p:spPr bwMode="auto">
              <a:xfrm>
                <a:off x="4778964" y="3699359"/>
                <a:ext cx="48427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/>
                  <a:t>  </a:t>
                </a:r>
                <a:r>
                  <a:rPr lang="en-US" b="1" dirty="0" err="1" smtClean="0"/>
                  <a:t>I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x</a:t>
                </a:r>
                <a:r>
                  <a:rPr lang="en-US" b="1" baseline="-25000" dirty="0" smtClean="0">
                    <a:latin typeface="+mj-lt"/>
                  </a:rPr>
                  <a:t> </a:t>
                </a:r>
                <a:r>
                  <a:rPr lang="en-US" b="1" dirty="0" smtClean="0">
                    <a:latin typeface="+mj-lt"/>
                  </a:rPr>
                  <a:t>   </a:t>
                </a:r>
                <a:r>
                  <a:rPr lang="en-US" b="1" dirty="0" err="1" smtClean="0"/>
                  <a:t>I</a:t>
                </a:r>
                <a:r>
                  <a:rPr lang="en-US" b="1" baseline="-25000" dirty="0" err="1" smtClean="0">
                    <a:latin typeface="+mj-lt"/>
                  </a:rPr>
                  <a:t>x</a:t>
                </a:r>
                <a:r>
                  <a:rPr lang="en-US" b="1" dirty="0" err="1" smtClean="0">
                    <a:latin typeface="+mj-lt"/>
                  </a:rPr>
                  <a:t>S</a:t>
                </a:r>
                <a:r>
                  <a:rPr lang="en-US" b="1" baseline="-25000" dirty="0" err="1" smtClean="0">
                    <a:latin typeface="+mj-lt"/>
                  </a:rPr>
                  <a:t>y</a:t>
                </a:r>
                <a:r>
                  <a:rPr lang="en-US" b="1" baseline="-25000" dirty="0" smtClean="0">
                    <a:latin typeface="+mj-lt"/>
                  </a:rPr>
                  <a:t>           </a:t>
                </a:r>
                <a:r>
                  <a:rPr lang="en-US" b="1" i="1" dirty="0" smtClean="0">
                    <a:latin typeface="+mj-lt"/>
                  </a:rPr>
                  <a:t>1</a:t>
                </a:r>
                <a:r>
                  <a:rPr lang="en-US" b="1" baseline="-25000" dirty="0" smtClean="0">
                    <a:latin typeface="+mj-lt"/>
                  </a:rPr>
                  <a:t>         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2186240" y="3195081"/>
                <a:ext cx="4303552" cy="86406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6" name="Text Box 83"/>
          <p:cNvSpPr txBox="1">
            <a:spLocks noChangeArrowheads="1"/>
          </p:cNvSpPr>
          <p:nvPr/>
        </p:nvSpPr>
        <p:spPr bwMode="auto">
          <a:xfrm>
            <a:off x="3425217" y="5126410"/>
            <a:ext cx="396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   </a:t>
            </a:r>
            <a:r>
              <a:rPr lang="de-DE" sz="1400" b="1" dirty="0">
                <a:solidFill>
                  <a:srgbClr val="FF0000"/>
                </a:solidFill>
                <a:latin typeface="MT Extra" pitchFamily="18" charset="2"/>
              </a:rPr>
              <a:t>a</a:t>
            </a:r>
            <a:r>
              <a:rPr lang="de-DE" sz="1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 </a:t>
            </a:r>
            <a:r>
              <a:rPr lang="de-DE" sz="1400" b="1" dirty="0" smtClean="0">
                <a:solidFill>
                  <a:srgbClr val="FF0000"/>
                </a:solidFill>
              </a:rPr>
              <a:t>cos (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f </a:t>
            </a:r>
            <a:r>
              <a:rPr lang="de-DE" sz="1400" b="1" dirty="0" smtClean="0">
                <a:solidFill>
                  <a:srgbClr val="FF0000"/>
                </a:solidFill>
              </a:rPr>
              <a:t>)  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de-DE" sz="1400" b="1" dirty="0" smtClean="0">
                <a:solidFill>
                  <a:srgbClr val="FF0000"/>
                </a:solidFill>
              </a:rPr>
              <a:t> 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y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sin </a:t>
            </a:r>
            <a:r>
              <a:rPr lang="de-DE" sz="1400" b="1" dirty="0">
                <a:solidFill>
                  <a:srgbClr val="FF0000"/>
                </a:solidFill>
              </a:rPr>
              <a:t>( </a:t>
            </a:r>
            <a:r>
              <a:rPr lang="de-DE" sz="1400" b="1" dirty="0" err="1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de-DE" sz="1400" b="1" dirty="0" smtClean="0">
                <a:solidFill>
                  <a:srgbClr val="FF0000"/>
                </a:solidFill>
              </a:rPr>
              <a:t>)   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37" name="Text Box 83"/>
          <p:cNvSpPr txBox="1">
            <a:spLocks noChangeArrowheads="1"/>
          </p:cNvSpPr>
          <p:nvPr/>
        </p:nvSpPr>
        <p:spPr bwMode="auto">
          <a:xfrm>
            <a:off x="661981" y="5131479"/>
            <a:ext cx="33489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            </a:t>
            </a:r>
            <a:r>
              <a:rPr lang="en-US" sz="1400" b="1" dirty="0" smtClean="0">
                <a:latin typeface="+mj-lt"/>
              </a:rPr>
              <a:t>           </a:t>
            </a:r>
            <a:r>
              <a:rPr lang="en-US" sz="1400" b="1" i="1" dirty="0" smtClean="0"/>
              <a:t>H</a:t>
            </a:r>
            <a:r>
              <a:rPr lang="en-US" sz="1400" b="1" dirty="0" smtClean="0"/>
              <a:t> =  </a:t>
            </a:r>
            <a:r>
              <a:rPr lang="en-US" sz="1400" b="1" dirty="0" smtClean="0">
                <a:latin typeface="Symbol" pitchFamily="18" charset="2"/>
              </a:rPr>
              <a:t>w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 </a:t>
            </a:r>
            <a:r>
              <a:rPr lang="en-US" sz="1400" b="1" dirty="0" err="1" smtClean="0">
                <a:latin typeface="+mj-lt"/>
              </a:rPr>
              <a:t>I</a:t>
            </a:r>
            <a:r>
              <a:rPr lang="en-US" sz="1400" b="1" baseline="-25000" dirty="0" err="1" smtClean="0">
                <a:latin typeface="+mj-lt"/>
              </a:rPr>
              <a:t>y</a:t>
            </a:r>
            <a:r>
              <a:rPr lang="en-US" sz="1400" b="1" baseline="-25000" dirty="0" smtClean="0">
                <a:latin typeface="+mj-lt"/>
              </a:rPr>
              <a:t>          </a:t>
            </a:r>
            <a:r>
              <a:rPr lang="de-DE" sz="1400" b="1" dirty="0" smtClean="0">
                <a:latin typeface="MT Extra" pitchFamily="18" charset="2"/>
              </a:rPr>
              <a:t>a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dirty="0" smtClean="0"/>
              <a:t> </a:t>
            </a:r>
            <a:r>
              <a:rPr lang="en-US" sz="1400" b="1" baseline="-25000" dirty="0" smtClean="0">
                <a:latin typeface="+mj-lt"/>
              </a:rPr>
              <a:t>  </a:t>
            </a:r>
          </a:p>
        </p:txBody>
      </p:sp>
      <p:sp>
        <p:nvSpPr>
          <p:cNvPr id="38" name="Text Box 83"/>
          <p:cNvSpPr txBox="1">
            <a:spLocks noChangeArrowheads="1"/>
          </p:cNvSpPr>
          <p:nvPr/>
        </p:nvSpPr>
        <p:spPr bwMode="auto">
          <a:xfrm>
            <a:off x="3475551" y="5496001"/>
            <a:ext cx="396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   </a:t>
            </a:r>
            <a:r>
              <a:rPr lang="de-DE" sz="1400" b="1" dirty="0">
                <a:solidFill>
                  <a:srgbClr val="FF0000"/>
                </a:solidFill>
                <a:latin typeface="MT Extra" pitchFamily="18" charset="2"/>
              </a:rPr>
              <a:t>a</a:t>
            </a:r>
            <a:r>
              <a:rPr lang="de-DE" sz="1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 </a:t>
            </a:r>
            <a:r>
              <a:rPr lang="de-DE" sz="1400" b="1" dirty="0" smtClean="0">
                <a:solidFill>
                  <a:srgbClr val="FF0000"/>
                </a:solidFill>
              </a:rPr>
              <a:t>cos (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f </a:t>
            </a:r>
            <a:r>
              <a:rPr lang="de-DE" sz="1400" b="1" dirty="0" smtClean="0">
                <a:solidFill>
                  <a:srgbClr val="FF0000"/>
                </a:solidFill>
              </a:rPr>
              <a:t>)  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de-DE" sz="1400" b="1" dirty="0" smtClean="0">
                <a:solidFill>
                  <a:srgbClr val="FF0000"/>
                </a:solidFill>
              </a:rPr>
              <a:t>  </a:t>
            </a:r>
            <a:r>
              <a:rPr lang="de-DE" sz="1400" b="1" dirty="0" err="1" smtClean="0">
                <a:solidFill>
                  <a:srgbClr val="FF0000"/>
                </a:solidFill>
              </a:rPr>
              <a:t>S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x</a:t>
            </a:r>
            <a:r>
              <a:rPr lang="de-DE" sz="1400" b="1" baseline="-25000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sin </a:t>
            </a:r>
            <a:r>
              <a:rPr lang="de-DE" sz="1400" b="1" dirty="0">
                <a:solidFill>
                  <a:srgbClr val="FF0000"/>
                </a:solidFill>
              </a:rPr>
              <a:t>( </a:t>
            </a:r>
            <a:r>
              <a:rPr lang="de-DE" sz="1400" b="1" dirty="0" err="1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de-DE" sz="1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de-DE" sz="1400" b="1" dirty="0" smtClean="0">
                <a:solidFill>
                  <a:srgbClr val="FF0000"/>
                </a:solidFill>
              </a:rPr>
              <a:t>)   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39" name="Text Box 83"/>
          <p:cNvSpPr txBox="1">
            <a:spLocks noChangeArrowheads="1"/>
          </p:cNvSpPr>
          <p:nvPr/>
        </p:nvSpPr>
        <p:spPr bwMode="auto">
          <a:xfrm>
            <a:off x="712315" y="5501070"/>
            <a:ext cx="3236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            </a:t>
            </a:r>
            <a:r>
              <a:rPr lang="en-US" sz="1400" b="1" dirty="0" smtClean="0">
                <a:latin typeface="+mj-lt"/>
              </a:rPr>
              <a:t>           </a:t>
            </a:r>
            <a:r>
              <a:rPr lang="en-US" sz="1400" b="1" i="1" dirty="0" smtClean="0"/>
              <a:t>H</a:t>
            </a:r>
            <a:r>
              <a:rPr lang="en-US" sz="1400" b="1" dirty="0" smtClean="0"/>
              <a:t> =  </a:t>
            </a:r>
            <a:r>
              <a:rPr lang="en-US" sz="1400" b="1" dirty="0" smtClean="0">
                <a:latin typeface="Symbol" pitchFamily="18" charset="2"/>
              </a:rPr>
              <a:t>w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>
                <a:latin typeface="+mj-lt"/>
              </a:rPr>
              <a:t>y</a:t>
            </a:r>
            <a:r>
              <a:rPr lang="en-US" sz="1400" b="1" baseline="-25000" dirty="0" smtClean="0">
                <a:latin typeface="+mj-lt"/>
              </a:rPr>
              <a:t>        </a:t>
            </a:r>
            <a:r>
              <a:rPr lang="de-DE" sz="1400" b="1" dirty="0" smtClean="0">
                <a:latin typeface="MT Extra" pitchFamily="18" charset="2"/>
              </a:rPr>
              <a:t>a</a:t>
            </a:r>
            <a:r>
              <a:rPr lang="en-US" sz="1400" b="1" baseline="-25000" dirty="0" smtClean="0">
                <a:latin typeface="+mj-lt"/>
              </a:rPr>
              <a:t> </a:t>
            </a:r>
            <a:r>
              <a:rPr lang="en-US" sz="1400" b="1" dirty="0" smtClean="0"/>
              <a:t> </a:t>
            </a:r>
            <a:r>
              <a:rPr lang="en-US" sz="1400" b="1" baseline="-25000" dirty="0" smtClean="0">
                <a:latin typeface="+mj-lt"/>
              </a:rPr>
              <a:t>  </a:t>
            </a:r>
          </a:p>
        </p:txBody>
      </p:sp>
      <p:sp>
        <p:nvSpPr>
          <p:cNvPr id="34" name="Text Box 85"/>
          <p:cNvSpPr txBox="1">
            <a:spLocks noChangeArrowheads="1"/>
          </p:cNvSpPr>
          <p:nvPr/>
        </p:nvSpPr>
        <p:spPr bwMode="auto">
          <a:xfrm>
            <a:off x="0" y="698509"/>
            <a:ext cx="9575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Single particle states   </a:t>
            </a:r>
            <a:r>
              <a:rPr lang="en-US" b="1" dirty="0" smtClean="0"/>
              <a:t>:    </a:t>
            </a:r>
            <a:r>
              <a:rPr lang="de-DE" b="1" dirty="0" smtClean="0">
                <a:latin typeface="Symbol" pitchFamily="18" charset="2"/>
              </a:rPr>
              <a:t>F</a:t>
            </a:r>
            <a:r>
              <a:rPr lang="en-US" b="1" dirty="0" smtClean="0">
                <a:latin typeface="Symbol" pitchFamily="18" charset="2"/>
              </a:rPr>
              <a:t>  </a:t>
            </a:r>
            <a:r>
              <a:rPr lang="en-US" b="1" dirty="0" smtClean="0"/>
              <a:t>linear combination of basis </a:t>
            </a:r>
            <a:r>
              <a:rPr lang="de-DE" b="1" dirty="0" smtClean="0">
                <a:latin typeface="Symbol" pitchFamily="18" charset="2"/>
              </a:rPr>
              <a:t> 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de-DE" b="1" dirty="0" smtClean="0">
                <a:latin typeface="Symbol" pitchFamily="18" charset="2"/>
              </a:rPr>
              <a:t>, </a:t>
            </a:r>
            <a:r>
              <a:rPr lang="de-DE" b="1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b </a:t>
            </a:r>
            <a:r>
              <a:rPr lang="de-DE" b="1" dirty="0" smtClean="0">
                <a:latin typeface="Symbol" pitchFamily="18" charset="2"/>
              </a:rPr>
              <a:t>, 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,  </a:t>
            </a:r>
            <a:r>
              <a:rPr lang="de-DE" b="1" dirty="0" err="1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de-DE" b="1" dirty="0" err="1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     </a:t>
            </a:r>
            <a:r>
              <a:rPr lang="de-DE" b="1" dirty="0" smtClean="0">
                <a:latin typeface="+mn-lt"/>
              </a:rPr>
              <a:t>e.g.   </a:t>
            </a:r>
            <a:r>
              <a:rPr lang="de-DE" b="1" dirty="0" smtClean="0">
                <a:latin typeface="Symbol" pitchFamily="18" charset="2"/>
              </a:rPr>
              <a:t>F  =  </a:t>
            </a:r>
            <a:r>
              <a:rPr lang="de-DE" b="1" dirty="0" smtClean="0">
                <a:solidFill>
                  <a:srgbClr val="00B050"/>
                </a:solidFill>
                <a:latin typeface="Symbol" pitchFamily="18" charset="2"/>
              </a:rPr>
              <a:t>b </a:t>
            </a:r>
            <a:r>
              <a:rPr lang="de-DE" b="1" dirty="0" smtClean="0">
                <a:latin typeface="Symbol" pitchFamily="18" charset="2"/>
              </a:rPr>
              <a:t>(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de-DE" b="1" dirty="0" smtClean="0">
                <a:latin typeface="Symbol" pitchFamily="18" charset="2"/>
              </a:rPr>
              <a:t> + </a:t>
            </a:r>
            <a:r>
              <a:rPr lang="de-DE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de-DE" b="1" dirty="0" smtClean="0">
                <a:latin typeface="Symbol" pitchFamily="18" charset="2"/>
              </a:rPr>
              <a:t>) </a:t>
            </a:r>
            <a:r>
              <a:rPr lang="en-US" b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" grpId="0"/>
      <p:bldP spid="13" grpId="0"/>
      <p:bldP spid="14" grpId="0"/>
      <p:bldP spid="17" grpId="0"/>
      <p:bldP spid="24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ieren 57"/>
          <p:cNvGrpSpPr/>
          <p:nvPr/>
        </p:nvGrpSpPr>
        <p:grpSpPr>
          <a:xfrm>
            <a:off x="4238384" y="2444435"/>
            <a:ext cx="804396" cy="796705"/>
            <a:chOff x="4156903" y="2444435"/>
            <a:chExt cx="804396" cy="796705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4156903" y="2444435"/>
              <a:ext cx="804396" cy="796705"/>
              <a:chOff x="4156903" y="2444435"/>
              <a:chExt cx="804396" cy="796705"/>
            </a:xfrm>
          </p:grpSpPr>
          <p:sp>
            <p:nvSpPr>
              <p:cNvPr id="51" name="Ellipse 50"/>
              <p:cNvSpPr/>
              <p:nvPr/>
            </p:nvSpPr>
            <p:spPr>
              <a:xfrm>
                <a:off x="4725909" y="2444435"/>
                <a:ext cx="235390" cy="7967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  <a:alpha val="28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54" name="Gerade Verbindung mit Pfeil 53"/>
              <p:cNvCxnSpPr/>
              <p:nvPr/>
            </p:nvCxnSpPr>
            <p:spPr>
              <a:xfrm>
                <a:off x="4156903" y="2950984"/>
                <a:ext cx="731968" cy="244890"/>
              </a:xfrm>
              <a:prstGeom prst="straightConnector1">
                <a:avLst/>
              </a:prstGeom>
              <a:ln w="34925">
                <a:solidFill>
                  <a:schemeClr val="accent1">
                    <a:lumMod val="75000"/>
                    <a:alpha val="24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Gerade Verbindung mit Pfeil 51"/>
            <p:cNvCxnSpPr>
              <a:endCxn id="19" idx="0"/>
            </p:cNvCxnSpPr>
            <p:nvPr/>
          </p:nvCxnSpPr>
          <p:spPr>
            <a:xfrm flipV="1">
              <a:off x="4229331" y="2498174"/>
              <a:ext cx="726201" cy="407542"/>
            </a:xfrm>
            <a:prstGeom prst="straightConnector1">
              <a:avLst/>
            </a:prstGeom>
            <a:ln w="34925">
              <a:solidFill>
                <a:schemeClr val="accent1">
                  <a:lumMod val="75000"/>
                  <a:alpha val="24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        Different Views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3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" name="Text Box 85"/>
          <p:cNvSpPr txBox="1">
            <a:spLocks noChangeArrowheads="1"/>
          </p:cNvSpPr>
          <p:nvPr/>
        </p:nvSpPr>
        <p:spPr bwMode="auto">
          <a:xfrm>
            <a:off x="221942" y="547979"/>
            <a:ext cx="27964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              </a:t>
            </a:r>
            <a:r>
              <a:rPr lang="en-US" b="1" dirty="0" smtClean="0"/>
              <a:t>Macroscopic View</a:t>
            </a:r>
            <a:endParaRPr lang="en-US" b="1" dirty="0"/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4492102" y="565735"/>
            <a:ext cx="27964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/>
              <a:t>            Quantum View</a:t>
            </a:r>
            <a:endParaRPr lang="en-US" b="1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 rot="16200000">
            <a:off x="3954520" y="2023710"/>
            <a:ext cx="377825" cy="381000"/>
            <a:chOff x="4116" y="3511"/>
            <a:chExt cx="315" cy="240"/>
          </a:xfrm>
        </p:grpSpPr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4116" y="3511"/>
              <a:ext cx="232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278" y="3594"/>
              <a:ext cx="153" cy="10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4263" y="3585"/>
              <a:ext cx="78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4344" y="3522"/>
              <a:ext cx="24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3113145" y="1864959"/>
            <a:ext cx="2254250" cy="2132013"/>
            <a:chOff x="3962" y="242"/>
            <a:chExt cx="1420" cy="1343"/>
          </a:xfrm>
        </p:grpSpPr>
        <p:grpSp>
          <p:nvGrpSpPr>
            <p:cNvPr id="20" name="Group 62"/>
            <p:cNvGrpSpPr>
              <a:grpSpLocks/>
            </p:cNvGrpSpPr>
            <p:nvPr/>
          </p:nvGrpSpPr>
          <p:grpSpPr bwMode="auto">
            <a:xfrm>
              <a:off x="4046" y="242"/>
              <a:ext cx="1336" cy="1140"/>
              <a:chOff x="304" y="127"/>
              <a:chExt cx="1336" cy="1140"/>
            </a:xfrm>
          </p:grpSpPr>
          <p:sp>
            <p:nvSpPr>
              <p:cNvPr id="27" name="Line 63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" name="Line 64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" name="Line 65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" name="Text Box 66"/>
              <p:cNvSpPr txBox="1">
                <a:spLocks noChangeArrowheads="1"/>
              </p:cNvSpPr>
              <p:nvPr/>
            </p:nvSpPr>
            <p:spPr bwMode="auto">
              <a:xfrm>
                <a:off x="936" y="127"/>
                <a:ext cx="15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z</a:t>
                </a:r>
              </a:p>
            </p:txBody>
          </p:sp>
          <p:sp>
            <p:nvSpPr>
              <p:cNvPr id="31" name="Text Box 67"/>
              <p:cNvSpPr txBox="1">
                <a:spLocks noChangeArrowheads="1"/>
              </p:cNvSpPr>
              <p:nvPr/>
            </p:nvSpPr>
            <p:spPr bwMode="auto">
              <a:xfrm>
                <a:off x="1484" y="843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x</a:t>
                </a:r>
              </a:p>
            </p:txBody>
          </p:sp>
          <p:sp>
            <p:nvSpPr>
              <p:cNvPr id="32" name="Text Box 68"/>
              <p:cNvSpPr txBox="1">
                <a:spLocks noChangeArrowheads="1"/>
              </p:cNvSpPr>
              <p:nvPr/>
            </p:nvSpPr>
            <p:spPr bwMode="auto">
              <a:xfrm>
                <a:off x="304" y="1113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y</a:t>
                </a:r>
              </a:p>
            </p:txBody>
          </p:sp>
        </p:grpSp>
        <p:sp>
          <p:nvSpPr>
            <p:cNvPr id="21" name="Line 69"/>
            <p:cNvSpPr>
              <a:spLocks noChangeShapeType="1"/>
            </p:cNvSpPr>
            <p:nvPr/>
          </p:nvSpPr>
          <p:spPr bwMode="auto">
            <a:xfrm>
              <a:off x="4648" y="923"/>
              <a:ext cx="0" cy="50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" name="Line 70"/>
            <p:cNvSpPr>
              <a:spLocks noChangeShapeType="1"/>
            </p:cNvSpPr>
            <p:nvPr/>
          </p:nvSpPr>
          <p:spPr bwMode="auto">
            <a:xfrm flipH="1">
              <a:off x="4166" y="916"/>
              <a:ext cx="47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" name="Line 71"/>
            <p:cNvSpPr>
              <a:spLocks noChangeShapeType="1"/>
            </p:cNvSpPr>
            <p:nvPr/>
          </p:nvSpPr>
          <p:spPr bwMode="auto">
            <a:xfrm flipH="1">
              <a:off x="4648" y="649"/>
              <a:ext cx="511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" name="Text Box 72"/>
            <p:cNvSpPr txBox="1">
              <a:spLocks noChangeArrowheads="1"/>
            </p:cNvSpPr>
            <p:nvPr/>
          </p:nvSpPr>
          <p:spPr bwMode="auto">
            <a:xfrm>
              <a:off x="4546" y="1431"/>
              <a:ext cx="17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-z</a:t>
              </a:r>
            </a:p>
          </p:txBody>
        </p:sp>
        <p:sp>
          <p:nvSpPr>
            <p:cNvPr id="25" name="Text Box 73"/>
            <p:cNvSpPr txBox="1">
              <a:spLocks noChangeArrowheads="1"/>
            </p:cNvSpPr>
            <p:nvPr/>
          </p:nvSpPr>
          <p:spPr bwMode="auto">
            <a:xfrm>
              <a:off x="3962" y="847"/>
              <a:ext cx="1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-x</a:t>
              </a:r>
            </a:p>
          </p:txBody>
        </p:sp>
        <p:sp>
          <p:nvSpPr>
            <p:cNvPr id="26" name="Text Box 74"/>
            <p:cNvSpPr txBox="1">
              <a:spLocks noChangeArrowheads="1"/>
            </p:cNvSpPr>
            <p:nvPr/>
          </p:nvSpPr>
          <p:spPr bwMode="auto">
            <a:xfrm>
              <a:off x="5189" y="514"/>
              <a:ext cx="1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-y</a:t>
              </a:r>
            </a:p>
          </p:txBody>
        </p:sp>
      </p:grpSp>
      <p:sp>
        <p:nvSpPr>
          <p:cNvPr id="16" name="Arc 75"/>
          <p:cNvSpPr>
            <a:spLocks/>
          </p:cNvSpPr>
          <p:nvPr/>
        </p:nvSpPr>
        <p:spPr bwMode="auto">
          <a:xfrm rot="13020293">
            <a:off x="3327458" y="3058759"/>
            <a:ext cx="169863" cy="1841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" name="Arc 76"/>
          <p:cNvSpPr>
            <a:spLocks/>
          </p:cNvSpPr>
          <p:nvPr/>
        </p:nvSpPr>
        <p:spPr bwMode="auto">
          <a:xfrm rot="16200000">
            <a:off x="3462522" y="2625498"/>
            <a:ext cx="328613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Arc 77"/>
          <p:cNvSpPr>
            <a:spLocks/>
          </p:cNvSpPr>
          <p:nvPr/>
        </p:nvSpPr>
        <p:spPr bwMode="auto">
          <a:xfrm rot="5040847">
            <a:off x="4892664" y="2984803"/>
            <a:ext cx="354630" cy="273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Arc 78"/>
          <p:cNvSpPr>
            <a:spLocks/>
          </p:cNvSpPr>
          <p:nvPr/>
        </p:nvSpPr>
        <p:spPr bwMode="auto">
          <a:xfrm rot="1245359">
            <a:off x="4905725" y="2522487"/>
            <a:ext cx="182563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2954175" y="1388381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             B</a:t>
            </a:r>
            <a:r>
              <a:rPr lang="en-US" sz="1400" b="1" baseline="-25000" dirty="0" smtClean="0">
                <a:solidFill>
                  <a:srgbClr val="FF3300"/>
                </a:solidFill>
              </a:rPr>
              <a:t>0 </a:t>
            </a:r>
            <a:r>
              <a:rPr lang="en-US" sz="1400" b="1" dirty="0" smtClean="0">
                <a:solidFill>
                  <a:srgbClr val="FF3300"/>
                </a:solidFill>
              </a:rPr>
              <a:t> evolution</a:t>
            </a:r>
            <a:r>
              <a:rPr lang="en-US" sz="1400" b="1" dirty="0" smtClean="0"/>
              <a:t>   </a:t>
            </a:r>
          </a:p>
          <a:p>
            <a:r>
              <a:rPr lang="de-DE" sz="1400" b="1" dirty="0" smtClean="0">
                <a:latin typeface="Symbol" pitchFamily="18" charset="2"/>
              </a:rPr>
              <a:t>                    </a:t>
            </a:r>
            <a:r>
              <a:rPr lang="de-DE" sz="1400" b="1" dirty="0">
                <a:latin typeface="Symbol" pitchFamily="18" charset="2"/>
              </a:rPr>
              <a:t>Dw  </a:t>
            </a:r>
            <a:r>
              <a:rPr lang="de-DE" sz="1400" b="1" dirty="0"/>
              <a:t>t  </a:t>
            </a:r>
            <a:endParaRPr lang="de-DE" sz="1400" b="1" dirty="0">
              <a:latin typeface="Symbol" pitchFamily="18" charset="2"/>
            </a:endParaRPr>
          </a:p>
        </p:txBody>
      </p:sp>
      <p:sp>
        <p:nvSpPr>
          <p:cNvPr id="34" name="Text Box 86"/>
          <p:cNvSpPr txBox="1">
            <a:spLocks noChangeArrowheads="1"/>
          </p:cNvSpPr>
          <p:nvPr/>
        </p:nvSpPr>
        <p:spPr bwMode="auto">
          <a:xfrm>
            <a:off x="7938" y="3244845"/>
            <a:ext cx="2574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+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/>
              <a:t>M</a:t>
            </a:r>
            <a:r>
              <a:rPr lang="de-DE" sz="1400" b="1" baseline="-25000" dirty="0"/>
              <a:t>+  </a:t>
            </a:r>
            <a:r>
              <a:rPr lang="de-DE" sz="1400" b="1" dirty="0"/>
              <a:t>exp(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b="1" dirty="0"/>
              <a:t> i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t) </a:t>
            </a:r>
          </a:p>
        </p:txBody>
      </p:sp>
      <p:sp>
        <p:nvSpPr>
          <p:cNvPr id="35" name="Text Box 87"/>
          <p:cNvSpPr txBox="1">
            <a:spLocks noChangeArrowheads="1"/>
          </p:cNvSpPr>
          <p:nvPr/>
        </p:nvSpPr>
        <p:spPr bwMode="auto">
          <a:xfrm>
            <a:off x="0" y="2940045"/>
            <a:ext cx="263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>
                <a:latin typeface="Symbol" pitchFamily="18" charset="2"/>
              </a:rPr>
              <a:t>- </a:t>
            </a:r>
            <a:r>
              <a:rPr lang="de-DE" sz="1400" b="1" baseline="-25000" dirty="0"/>
              <a:t>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/>
              <a:t>M</a:t>
            </a:r>
            <a:r>
              <a:rPr lang="de-DE" sz="1400" b="1" baseline="-25000" dirty="0">
                <a:latin typeface="Symbol" pitchFamily="18" charset="2"/>
              </a:rPr>
              <a:t>- </a:t>
            </a:r>
            <a:r>
              <a:rPr lang="de-DE" sz="1400" b="1" baseline="-25000" dirty="0"/>
              <a:t> </a:t>
            </a:r>
            <a:r>
              <a:rPr lang="de-DE" sz="1400" b="1" dirty="0"/>
              <a:t>exp(  i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t) </a:t>
            </a:r>
          </a:p>
        </p:txBody>
      </p:sp>
      <p:sp>
        <p:nvSpPr>
          <p:cNvPr id="36" name="Text Box 83"/>
          <p:cNvSpPr txBox="1">
            <a:spLocks noChangeArrowheads="1"/>
          </p:cNvSpPr>
          <p:nvPr/>
        </p:nvSpPr>
        <p:spPr bwMode="auto">
          <a:xfrm>
            <a:off x="0" y="1782160"/>
            <a:ext cx="3240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x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/>
              <a:t>M</a:t>
            </a:r>
            <a:r>
              <a:rPr lang="de-DE" sz="1400" b="1" baseline="-25000" dirty="0"/>
              <a:t>x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</a:t>
            </a:r>
            <a:r>
              <a:rPr lang="de-DE" sz="1400" b="1" baseline="-25000" dirty="0"/>
              <a:t>  </a:t>
            </a:r>
            <a:r>
              <a:rPr lang="de-DE" sz="1400" b="1" dirty="0"/>
              <a:t>)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M</a:t>
            </a:r>
            <a:r>
              <a:rPr lang="de-DE" sz="1400" b="1" baseline="-25000" dirty="0"/>
              <a:t>y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</a:t>
            </a:r>
            <a:r>
              <a:rPr lang="de-DE" sz="1400" b="1" baseline="-25000" dirty="0"/>
              <a:t> </a:t>
            </a:r>
            <a:r>
              <a:rPr lang="de-DE" sz="1400" b="1" dirty="0"/>
              <a:t>)   </a:t>
            </a:r>
          </a:p>
        </p:txBody>
      </p:sp>
      <p:sp>
        <p:nvSpPr>
          <p:cNvPr id="37" name="Text Box 84"/>
          <p:cNvSpPr txBox="1">
            <a:spLocks noChangeArrowheads="1"/>
          </p:cNvSpPr>
          <p:nvPr/>
        </p:nvSpPr>
        <p:spPr bwMode="auto">
          <a:xfrm>
            <a:off x="0" y="2086143"/>
            <a:ext cx="3162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y    </a:t>
            </a:r>
            <a:r>
              <a:rPr lang="de-DE" sz="1400" b="1" dirty="0">
                <a:latin typeface="MT Extra" pitchFamily="18" charset="2"/>
              </a:rPr>
              <a:t>a </a:t>
            </a:r>
            <a:r>
              <a:rPr lang="de-DE" sz="1400" b="1" dirty="0"/>
              <a:t>M</a:t>
            </a:r>
            <a:r>
              <a:rPr lang="de-DE" sz="1400" b="1" baseline="-25000" dirty="0"/>
              <a:t>y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</a:t>
            </a:r>
            <a:r>
              <a:rPr lang="de-DE" sz="1400" b="1" baseline="-25000" dirty="0"/>
              <a:t>  </a:t>
            </a:r>
            <a:r>
              <a:rPr lang="de-DE" sz="1400" b="1" dirty="0"/>
              <a:t>) 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b="1" dirty="0"/>
              <a:t> M</a:t>
            </a:r>
            <a:r>
              <a:rPr lang="de-DE" sz="1400" b="1" baseline="-25000" dirty="0"/>
              <a:t>x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w </a:t>
            </a:r>
            <a:r>
              <a:rPr lang="de-DE" sz="1400" b="1" dirty="0"/>
              <a:t>t</a:t>
            </a:r>
            <a:r>
              <a:rPr lang="de-DE" sz="1400" b="1" baseline="-25000" dirty="0"/>
              <a:t> </a:t>
            </a:r>
            <a:r>
              <a:rPr lang="de-DE" sz="1400" b="1" dirty="0"/>
              <a:t>)   </a:t>
            </a:r>
          </a:p>
        </p:txBody>
      </p:sp>
      <p:cxnSp>
        <p:nvCxnSpPr>
          <p:cNvPr id="39" name="Gerade Verbindung mit Pfeil 38"/>
          <p:cNvCxnSpPr>
            <a:endCxn id="19" idx="1"/>
          </p:cNvCxnSpPr>
          <p:nvPr/>
        </p:nvCxnSpPr>
        <p:spPr>
          <a:xfrm rot="5400000" flipH="1" flipV="1">
            <a:off x="4555639" y="2440981"/>
            <a:ext cx="129372" cy="836311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83"/>
          <p:cNvSpPr txBox="1">
            <a:spLocks noChangeArrowheads="1"/>
          </p:cNvSpPr>
          <p:nvPr/>
        </p:nvSpPr>
        <p:spPr bwMode="auto">
          <a:xfrm>
            <a:off x="199176" y="894920"/>
            <a:ext cx="3240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/>
              <a:t>M</a:t>
            </a:r>
            <a:r>
              <a:rPr lang="de-DE" sz="1400" b="1" baseline="-25000" dirty="0" err="1"/>
              <a:t>x</a:t>
            </a:r>
            <a:r>
              <a:rPr lang="de-DE" sz="1400" b="1" baseline="-25000" dirty="0"/>
              <a:t>   </a:t>
            </a:r>
            <a:r>
              <a:rPr lang="de-DE" sz="1400" b="1" dirty="0" smtClean="0">
                <a:latin typeface="Monotype Corsiva" pitchFamily="66" charset="0"/>
              </a:rPr>
              <a:t>, </a:t>
            </a:r>
            <a:r>
              <a:rPr lang="de-DE" sz="1400" b="1" dirty="0" err="1" smtClean="0"/>
              <a:t>M</a:t>
            </a:r>
            <a:r>
              <a:rPr lang="de-DE" sz="1400" b="1" baseline="-25000" dirty="0" err="1" smtClean="0"/>
              <a:t>y</a:t>
            </a:r>
            <a:r>
              <a:rPr lang="de-DE" sz="1400" b="1" baseline="-25000" dirty="0" smtClean="0"/>
              <a:t>  </a:t>
            </a:r>
            <a:r>
              <a:rPr lang="de-DE" sz="1400" b="1" dirty="0" smtClean="0">
                <a:latin typeface="Symbol" pitchFamily="18" charset="2"/>
              </a:rPr>
              <a:t>, </a:t>
            </a:r>
            <a:r>
              <a:rPr lang="de-DE" sz="1400" b="1" dirty="0" err="1" smtClean="0"/>
              <a:t>M</a:t>
            </a:r>
            <a:r>
              <a:rPr lang="de-DE" sz="1400" b="1" baseline="-25000" dirty="0" err="1" smtClean="0"/>
              <a:t>z</a:t>
            </a:r>
            <a:r>
              <a:rPr lang="de-DE" sz="1400" b="1" baseline="-25000" dirty="0" smtClean="0"/>
              <a:t>  </a:t>
            </a:r>
            <a:r>
              <a:rPr lang="de-DE" sz="1400" b="1" dirty="0" smtClean="0"/>
              <a:t> </a:t>
            </a:r>
            <a:r>
              <a:rPr lang="en-US" sz="1400" b="1" dirty="0" smtClean="0"/>
              <a:t>components of macroscopic  magnetization   </a:t>
            </a:r>
            <a:endParaRPr lang="en-US" sz="1400" b="1" dirty="0"/>
          </a:p>
        </p:txBody>
      </p:sp>
      <p:sp>
        <p:nvSpPr>
          <p:cNvPr id="50" name="Text Box 83"/>
          <p:cNvSpPr txBox="1">
            <a:spLocks noChangeArrowheads="1"/>
          </p:cNvSpPr>
          <p:nvPr/>
        </p:nvSpPr>
        <p:spPr bwMode="auto">
          <a:xfrm>
            <a:off x="5069940" y="949240"/>
            <a:ext cx="3240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baseline="-25000" dirty="0" smtClean="0"/>
              <a:t>   </a:t>
            </a:r>
            <a:r>
              <a:rPr lang="de-DE" sz="1400" b="1" dirty="0" smtClean="0">
                <a:latin typeface="Monotype Corsiva" pitchFamily="66" charset="0"/>
              </a:rPr>
              <a:t>,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baseline="-25000" dirty="0" smtClean="0"/>
              <a:t>  </a:t>
            </a:r>
            <a:r>
              <a:rPr lang="de-DE" sz="1400" b="1" dirty="0" smtClean="0">
                <a:latin typeface="Symbol" pitchFamily="18" charset="2"/>
              </a:rPr>
              <a:t>,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baseline="-25000" dirty="0" smtClean="0"/>
              <a:t>  </a:t>
            </a:r>
            <a:r>
              <a:rPr lang="de-DE" sz="1400" b="1" dirty="0" smtClean="0"/>
              <a:t> </a:t>
            </a:r>
            <a:r>
              <a:rPr lang="en-US" sz="1400" b="1" dirty="0" smtClean="0"/>
              <a:t>operators of components of macroscopic  magnetization   </a:t>
            </a:r>
            <a:endParaRPr lang="en-US" sz="1400" b="1" dirty="0"/>
          </a:p>
        </p:txBody>
      </p:sp>
      <p:grpSp>
        <p:nvGrpSpPr>
          <p:cNvPr id="65" name="Gruppieren 64"/>
          <p:cNvGrpSpPr/>
          <p:nvPr/>
        </p:nvGrpSpPr>
        <p:grpSpPr>
          <a:xfrm>
            <a:off x="5739897" y="1727840"/>
            <a:ext cx="3240088" cy="1803698"/>
            <a:chOff x="5739897" y="1727840"/>
            <a:chExt cx="3240088" cy="1803698"/>
          </a:xfrm>
        </p:grpSpPr>
        <p:grpSp>
          <p:nvGrpSpPr>
            <p:cNvPr id="57" name="Gruppieren 56"/>
            <p:cNvGrpSpPr/>
            <p:nvPr/>
          </p:nvGrpSpPr>
          <p:grpSpPr>
            <a:xfrm>
              <a:off x="5739897" y="1727840"/>
              <a:ext cx="3240087" cy="1803698"/>
              <a:chOff x="5739897" y="1727840"/>
              <a:chExt cx="3240087" cy="1803698"/>
            </a:xfrm>
          </p:grpSpPr>
          <p:sp>
            <p:nvSpPr>
              <p:cNvPr id="45" name="Text Box 86"/>
              <p:cNvSpPr txBox="1">
                <a:spLocks noChangeArrowheads="1"/>
              </p:cNvSpPr>
              <p:nvPr/>
            </p:nvSpPr>
            <p:spPr bwMode="auto">
              <a:xfrm>
                <a:off x="5756888" y="3226738"/>
                <a:ext cx="25749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400" b="1" dirty="0" smtClean="0"/>
                  <a:t>I</a:t>
                </a:r>
                <a:r>
                  <a:rPr lang="de-DE" sz="1400" b="1" baseline="-25000" dirty="0" smtClean="0"/>
                  <a:t>+    </a:t>
                </a:r>
                <a:r>
                  <a:rPr lang="de-DE" sz="1400" b="1" dirty="0">
                    <a:latin typeface="MT Extra" pitchFamily="18" charset="2"/>
                  </a:rPr>
                  <a:t>a</a:t>
                </a:r>
                <a:r>
                  <a:rPr lang="de-DE" sz="1400" b="1" dirty="0">
                    <a:latin typeface="Monotype Corsiva" pitchFamily="66" charset="0"/>
                  </a:rPr>
                  <a:t> </a:t>
                </a:r>
                <a:r>
                  <a:rPr lang="de-DE" sz="1400" b="1" dirty="0" smtClean="0"/>
                  <a:t>I</a:t>
                </a:r>
                <a:r>
                  <a:rPr lang="de-DE" sz="1400" b="1" baseline="-25000" dirty="0" smtClean="0"/>
                  <a:t>+  </a:t>
                </a:r>
                <a:r>
                  <a:rPr lang="de-DE" sz="1400" b="1" dirty="0"/>
                  <a:t>exp( </a:t>
                </a:r>
                <a:r>
                  <a:rPr lang="de-DE" sz="1400" b="1" dirty="0">
                    <a:solidFill>
                      <a:srgbClr val="FF3300"/>
                    </a:solidFill>
                    <a:latin typeface="Symbol" pitchFamily="18" charset="2"/>
                  </a:rPr>
                  <a:t>-</a:t>
                </a:r>
                <a:r>
                  <a:rPr lang="de-DE" sz="1400" b="1" dirty="0"/>
                  <a:t> i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t) </a:t>
                </a:r>
              </a:p>
            </p:txBody>
          </p:sp>
          <p:sp>
            <p:nvSpPr>
              <p:cNvPr id="46" name="Text Box 87"/>
              <p:cNvSpPr txBox="1">
                <a:spLocks noChangeArrowheads="1"/>
              </p:cNvSpPr>
              <p:nvPr/>
            </p:nvSpPr>
            <p:spPr bwMode="auto">
              <a:xfrm>
                <a:off x="5767058" y="2903832"/>
                <a:ext cx="263683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400" b="1" dirty="0" smtClean="0"/>
                  <a:t>I</a:t>
                </a:r>
                <a:r>
                  <a:rPr lang="de-DE" sz="1400" b="1" baseline="-25000" dirty="0" smtClean="0">
                    <a:latin typeface="Symbol" pitchFamily="18" charset="2"/>
                  </a:rPr>
                  <a:t>- </a:t>
                </a:r>
                <a:r>
                  <a:rPr lang="de-DE" sz="1400" b="1" baseline="-25000" dirty="0" smtClean="0"/>
                  <a:t>   </a:t>
                </a:r>
                <a:r>
                  <a:rPr lang="de-DE" sz="1400" b="1" dirty="0">
                    <a:latin typeface="MT Extra" pitchFamily="18" charset="2"/>
                  </a:rPr>
                  <a:t>a</a:t>
                </a:r>
                <a:r>
                  <a:rPr lang="de-DE" sz="1400" b="1" dirty="0">
                    <a:latin typeface="Monotype Corsiva" pitchFamily="66" charset="0"/>
                  </a:rPr>
                  <a:t> </a:t>
                </a:r>
                <a:r>
                  <a:rPr lang="de-DE" sz="1400" b="1" dirty="0" smtClean="0"/>
                  <a:t>I</a:t>
                </a:r>
                <a:r>
                  <a:rPr lang="de-DE" sz="1400" b="1" baseline="-25000" dirty="0" smtClean="0">
                    <a:latin typeface="Symbol" pitchFamily="18" charset="2"/>
                  </a:rPr>
                  <a:t>- </a:t>
                </a:r>
                <a:r>
                  <a:rPr lang="de-DE" sz="1400" b="1" baseline="-25000" dirty="0" smtClean="0"/>
                  <a:t> </a:t>
                </a:r>
                <a:r>
                  <a:rPr lang="de-DE" sz="1400" b="1" dirty="0"/>
                  <a:t>exp(  i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t) </a:t>
                </a:r>
              </a:p>
            </p:txBody>
          </p:sp>
          <p:sp>
            <p:nvSpPr>
              <p:cNvPr id="47" name="Text Box 83"/>
              <p:cNvSpPr txBox="1">
                <a:spLocks noChangeArrowheads="1"/>
              </p:cNvSpPr>
              <p:nvPr/>
            </p:nvSpPr>
            <p:spPr bwMode="auto">
              <a:xfrm>
                <a:off x="5739897" y="1727840"/>
                <a:ext cx="324008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baseline="-25000" dirty="0" smtClean="0"/>
                  <a:t>    </a:t>
                </a:r>
                <a:r>
                  <a:rPr lang="de-DE" sz="1400" b="1" dirty="0">
                    <a:latin typeface="MT Extra" pitchFamily="18" charset="2"/>
                  </a:rPr>
                  <a:t>a</a:t>
                </a:r>
                <a:r>
                  <a:rPr lang="de-DE" sz="1400" b="1" dirty="0">
                    <a:latin typeface="Monotype Corsiva" pitchFamily="66" charset="0"/>
                  </a:rPr>
                  <a:t> 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baseline="-25000" dirty="0" smtClean="0"/>
                  <a:t>  </a:t>
                </a:r>
                <a:r>
                  <a:rPr lang="de-DE" sz="1400" b="1" dirty="0"/>
                  <a:t>cos (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</a:t>
                </a:r>
                <a:r>
                  <a:rPr lang="de-DE" sz="1400" b="1" baseline="-25000" dirty="0"/>
                  <a:t>  </a:t>
                </a:r>
                <a:r>
                  <a:rPr lang="de-DE" sz="1400" b="1" dirty="0"/>
                  <a:t>)  </a:t>
                </a:r>
                <a:r>
                  <a:rPr lang="de-DE" sz="1400" b="1" dirty="0">
                    <a:latin typeface="Symbol" pitchFamily="18" charset="2"/>
                  </a:rPr>
                  <a:t>+</a:t>
                </a:r>
                <a:r>
                  <a:rPr lang="de-DE" sz="1400" b="1" dirty="0"/>
                  <a:t> 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y</a:t>
                </a:r>
                <a:r>
                  <a:rPr lang="de-DE" sz="1400" b="1" baseline="-25000" dirty="0" smtClean="0"/>
                  <a:t>  </a:t>
                </a:r>
                <a:r>
                  <a:rPr lang="de-DE" sz="1400" b="1" dirty="0"/>
                  <a:t>sin (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</a:t>
                </a:r>
                <a:r>
                  <a:rPr lang="de-DE" sz="1400" b="1" baseline="-25000" dirty="0"/>
                  <a:t> </a:t>
                </a:r>
                <a:r>
                  <a:rPr lang="de-DE" sz="1400" b="1" dirty="0"/>
                  <a:t>)   </a:t>
                </a:r>
              </a:p>
            </p:txBody>
          </p:sp>
          <p:sp>
            <p:nvSpPr>
              <p:cNvPr id="48" name="Text Box 84"/>
              <p:cNvSpPr txBox="1">
                <a:spLocks noChangeArrowheads="1"/>
              </p:cNvSpPr>
              <p:nvPr/>
            </p:nvSpPr>
            <p:spPr bwMode="auto">
              <a:xfrm>
                <a:off x="5739897" y="2031823"/>
                <a:ext cx="31623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y</a:t>
                </a:r>
                <a:r>
                  <a:rPr lang="de-DE" sz="1400" b="1" baseline="-25000" dirty="0" smtClean="0"/>
                  <a:t>    </a:t>
                </a:r>
                <a:r>
                  <a:rPr lang="de-DE" sz="1400" b="1" dirty="0">
                    <a:latin typeface="MT Extra" pitchFamily="18" charset="2"/>
                  </a:rPr>
                  <a:t>a 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y</a:t>
                </a:r>
                <a:r>
                  <a:rPr lang="de-DE" sz="1400" b="1" baseline="-25000" dirty="0" smtClean="0"/>
                  <a:t>  </a:t>
                </a:r>
                <a:r>
                  <a:rPr lang="de-DE" sz="1400" b="1" dirty="0"/>
                  <a:t>cos (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</a:t>
                </a:r>
                <a:r>
                  <a:rPr lang="de-DE" sz="1400" b="1" baseline="-25000" dirty="0"/>
                  <a:t>  </a:t>
                </a:r>
                <a:r>
                  <a:rPr lang="de-DE" sz="1400" b="1" dirty="0"/>
                  <a:t>)  </a:t>
                </a:r>
                <a:r>
                  <a:rPr lang="de-DE" sz="1400" b="1" dirty="0">
                    <a:solidFill>
                      <a:srgbClr val="FF3300"/>
                    </a:solidFill>
                    <a:latin typeface="Symbol" pitchFamily="18" charset="2"/>
                  </a:rPr>
                  <a:t>-</a:t>
                </a:r>
                <a:r>
                  <a:rPr lang="de-DE" sz="1400" b="1" dirty="0"/>
                  <a:t> 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baseline="-25000" dirty="0" smtClean="0"/>
                  <a:t>  </a:t>
                </a:r>
                <a:r>
                  <a:rPr lang="de-DE" sz="1400" b="1" dirty="0"/>
                  <a:t>sin ( </a:t>
                </a:r>
                <a:r>
                  <a:rPr lang="de-DE" sz="1400" b="1" dirty="0">
                    <a:latin typeface="Symbol" pitchFamily="18" charset="2"/>
                  </a:rPr>
                  <a:t>w </a:t>
                </a:r>
                <a:r>
                  <a:rPr lang="de-DE" sz="1400" b="1" dirty="0"/>
                  <a:t>t</a:t>
                </a:r>
                <a:r>
                  <a:rPr lang="de-DE" sz="1400" b="1" baseline="-25000" dirty="0"/>
                  <a:t> </a:t>
                </a:r>
                <a:r>
                  <a:rPr lang="de-DE" sz="1400" b="1" dirty="0"/>
                  <a:t>)   </a:t>
                </a:r>
              </a:p>
            </p:txBody>
          </p:sp>
        </p:grpSp>
        <p:grpSp>
          <p:nvGrpSpPr>
            <p:cNvPr id="61" name="Gruppieren 60"/>
            <p:cNvGrpSpPr/>
            <p:nvPr/>
          </p:nvGrpSpPr>
          <p:grpSpPr>
            <a:xfrm>
              <a:off x="5739898" y="2624133"/>
              <a:ext cx="3240087" cy="328661"/>
              <a:chOff x="0" y="2361582"/>
              <a:chExt cx="3240087" cy="328661"/>
            </a:xfrm>
          </p:grpSpPr>
          <p:sp>
            <p:nvSpPr>
              <p:cNvPr id="59" name="Text Box 83"/>
              <p:cNvSpPr txBox="1">
                <a:spLocks noChangeArrowheads="1"/>
              </p:cNvSpPr>
              <p:nvPr/>
            </p:nvSpPr>
            <p:spPr bwMode="auto">
              <a:xfrm>
                <a:off x="0" y="2361582"/>
                <a:ext cx="324008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400" b="1" dirty="0" smtClean="0"/>
                  <a:t>I</a:t>
                </a:r>
                <a:r>
                  <a:rPr lang="de-DE" sz="1400" b="1" baseline="-25000" dirty="0" smtClean="0"/>
                  <a:t>+   </a:t>
                </a:r>
                <a:r>
                  <a:rPr lang="de-DE" sz="1400" b="1" dirty="0" smtClean="0">
                    <a:latin typeface="Monotype Corsiva" pitchFamily="66" charset="0"/>
                  </a:rPr>
                  <a:t>=  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baseline="-25000" dirty="0" smtClean="0"/>
                  <a:t>  </a:t>
                </a:r>
                <a:r>
                  <a:rPr lang="de-DE" sz="1400" b="1" dirty="0" smtClean="0">
                    <a:latin typeface="Symbol" pitchFamily="18" charset="2"/>
                  </a:rPr>
                  <a:t> + i  </a:t>
                </a:r>
                <a:r>
                  <a:rPr lang="de-DE" sz="1400" b="1" dirty="0" err="1" smtClean="0"/>
                  <a:t>I</a:t>
                </a:r>
                <a:r>
                  <a:rPr lang="de-DE" sz="1400" b="1" baseline="-25000" dirty="0" err="1" smtClean="0"/>
                  <a:t>y</a:t>
                </a:r>
                <a:r>
                  <a:rPr lang="de-DE" sz="1400" b="1" baseline="-25000" dirty="0" smtClean="0"/>
                  <a:t>      </a:t>
                </a:r>
                <a:r>
                  <a:rPr lang="en-US" sz="1400" b="1" dirty="0" smtClean="0"/>
                  <a:t> </a:t>
                </a:r>
                <a:endParaRPr lang="en-US" sz="1400" b="1" dirty="0"/>
              </a:p>
            </p:txBody>
          </p:sp>
          <p:sp>
            <p:nvSpPr>
              <p:cNvPr id="60" name="Rechteck 59"/>
              <p:cNvSpPr/>
              <p:nvPr/>
            </p:nvSpPr>
            <p:spPr>
              <a:xfrm>
                <a:off x="1325270" y="2382466"/>
                <a:ext cx="13837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 smtClean="0">
                    <a:solidFill>
                      <a:srgbClr val="000000"/>
                    </a:solidFill>
                  </a:rPr>
                  <a:t>,   I</a:t>
                </a:r>
                <a:r>
                  <a:rPr lang="de-DE" sz="1400" b="1" baseline="-25000" dirty="0" smtClean="0">
                    <a:solidFill>
                      <a:srgbClr val="000000"/>
                    </a:solidFill>
                  </a:rPr>
                  <a:t>-   </a:t>
                </a:r>
                <a:r>
                  <a:rPr lang="de-DE" sz="1400" b="1" dirty="0" smtClean="0">
                    <a:solidFill>
                      <a:srgbClr val="000000"/>
                    </a:solidFill>
                    <a:latin typeface="Monotype Corsiva" pitchFamily="66" charset="0"/>
                  </a:rPr>
                  <a:t>=  </a:t>
                </a:r>
                <a:r>
                  <a:rPr lang="de-DE" sz="1400" b="1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de-DE" sz="1400" b="1" baseline="-25000" dirty="0" err="1" smtClean="0">
                    <a:solidFill>
                      <a:srgbClr val="000000"/>
                    </a:solidFill>
                  </a:rPr>
                  <a:t>x</a:t>
                </a:r>
                <a:r>
                  <a:rPr lang="de-DE" sz="1400" b="1" baseline="-250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de-DE" sz="1400" b="1" dirty="0" smtClean="0">
                    <a:solidFill>
                      <a:srgbClr val="000000"/>
                    </a:solidFill>
                    <a:latin typeface="Symbol" pitchFamily="18" charset="2"/>
                  </a:rPr>
                  <a:t>- i  </a:t>
                </a:r>
                <a:r>
                  <a:rPr lang="de-DE" sz="1400" b="1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de-DE" sz="1400" b="1" baseline="-25000" dirty="0" err="1" smtClean="0">
                    <a:solidFill>
                      <a:srgbClr val="000000"/>
                    </a:solidFill>
                  </a:rPr>
                  <a:t>y</a:t>
                </a:r>
                <a:r>
                  <a:rPr lang="de-DE" sz="1400" b="1" baseline="-25000" dirty="0" smtClean="0">
                    <a:solidFill>
                      <a:srgbClr val="000000"/>
                    </a:solidFill>
                  </a:rPr>
                  <a:t> </a:t>
                </a:r>
                <a:endParaRPr lang="de-DE" dirty="0"/>
              </a:p>
            </p:txBody>
          </p:sp>
        </p:grpSp>
      </p:grpSp>
      <p:grpSp>
        <p:nvGrpSpPr>
          <p:cNvPr id="62" name="Gruppieren 61"/>
          <p:cNvGrpSpPr/>
          <p:nvPr/>
        </p:nvGrpSpPr>
        <p:grpSpPr>
          <a:xfrm>
            <a:off x="0" y="2633187"/>
            <a:ext cx="3240087" cy="319608"/>
            <a:chOff x="0" y="2361582"/>
            <a:chExt cx="3240087" cy="319608"/>
          </a:xfrm>
        </p:grpSpPr>
        <p:sp>
          <p:nvSpPr>
            <p:cNvPr id="63" name="Text Box 83"/>
            <p:cNvSpPr txBox="1">
              <a:spLocks noChangeArrowheads="1"/>
            </p:cNvSpPr>
            <p:nvPr/>
          </p:nvSpPr>
          <p:spPr bwMode="auto">
            <a:xfrm>
              <a:off x="0" y="2361582"/>
              <a:ext cx="32400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b="1" dirty="0" smtClean="0"/>
                <a:t>M</a:t>
              </a:r>
              <a:r>
                <a:rPr lang="de-DE" sz="1400" b="1" baseline="-25000" dirty="0" smtClean="0"/>
                <a:t>+   </a:t>
              </a:r>
              <a:r>
                <a:rPr lang="de-DE" sz="1400" b="1" dirty="0" smtClean="0">
                  <a:latin typeface="Monotype Corsiva" pitchFamily="66" charset="0"/>
                </a:rPr>
                <a:t>=  </a:t>
              </a:r>
              <a:r>
                <a:rPr lang="de-DE" sz="1400" b="1" dirty="0" err="1" smtClean="0"/>
                <a:t>M</a:t>
              </a:r>
              <a:r>
                <a:rPr lang="de-DE" sz="1400" b="1" baseline="-25000" dirty="0" err="1" smtClean="0"/>
                <a:t>x</a:t>
              </a:r>
              <a:r>
                <a:rPr lang="de-DE" sz="1400" b="1" baseline="-25000" dirty="0" smtClean="0"/>
                <a:t>  </a:t>
              </a:r>
              <a:r>
                <a:rPr lang="de-DE" sz="1400" b="1" dirty="0" smtClean="0">
                  <a:latin typeface="Symbol" pitchFamily="18" charset="2"/>
                </a:rPr>
                <a:t> + i  </a:t>
              </a:r>
              <a:r>
                <a:rPr lang="de-DE" sz="1400" b="1" dirty="0" err="1" smtClean="0"/>
                <a:t>M</a:t>
              </a:r>
              <a:r>
                <a:rPr lang="de-DE" sz="1400" b="1" baseline="-25000" dirty="0" err="1" smtClean="0"/>
                <a:t>y</a:t>
              </a:r>
              <a:r>
                <a:rPr lang="de-DE" sz="1400" b="1" baseline="-25000" dirty="0" smtClean="0"/>
                <a:t>      </a:t>
              </a:r>
              <a:r>
                <a:rPr lang="en-US" sz="1400" b="1" dirty="0" smtClean="0"/>
                <a:t> </a:t>
              </a:r>
              <a:endParaRPr lang="en-US" sz="1400" b="1" dirty="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1515392" y="2373413"/>
              <a:ext cx="16818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rgbClr val="000000"/>
                  </a:solidFill>
                </a:rPr>
                <a:t>,   M</a:t>
              </a:r>
              <a:r>
                <a:rPr lang="de-DE" sz="1400" b="1" baseline="-25000" dirty="0" smtClean="0">
                  <a:solidFill>
                    <a:srgbClr val="000000"/>
                  </a:solidFill>
                </a:rPr>
                <a:t>-   </a:t>
              </a:r>
              <a:r>
                <a:rPr lang="de-DE" sz="1400" b="1" dirty="0" smtClean="0">
                  <a:solidFill>
                    <a:srgbClr val="000000"/>
                  </a:solidFill>
                  <a:latin typeface="Monotype Corsiva" pitchFamily="66" charset="0"/>
                </a:rPr>
                <a:t>=  </a:t>
              </a:r>
              <a:r>
                <a:rPr lang="de-DE" sz="1400" b="1" dirty="0" err="1" smtClean="0">
                  <a:solidFill>
                    <a:srgbClr val="000000"/>
                  </a:solidFill>
                </a:rPr>
                <a:t>M</a:t>
              </a:r>
              <a:r>
                <a:rPr lang="de-DE" sz="1400" b="1" baseline="-25000" dirty="0" err="1" smtClean="0">
                  <a:solidFill>
                    <a:srgbClr val="000000"/>
                  </a:solidFill>
                </a:rPr>
                <a:t>x</a:t>
              </a:r>
              <a:r>
                <a:rPr lang="de-DE" sz="1400" b="1" baseline="-25000" dirty="0" smtClean="0">
                  <a:solidFill>
                    <a:srgbClr val="000000"/>
                  </a:solidFill>
                </a:rPr>
                <a:t>  </a:t>
              </a:r>
              <a:r>
                <a:rPr lang="de-DE" sz="1400" b="1" dirty="0" smtClean="0">
                  <a:solidFill>
                    <a:srgbClr val="000000"/>
                  </a:solidFill>
                  <a:latin typeface="Symbol" pitchFamily="18" charset="2"/>
                </a:rPr>
                <a:t>- i  </a:t>
              </a:r>
              <a:r>
                <a:rPr lang="de-DE" sz="1400" b="1" dirty="0" err="1" smtClean="0">
                  <a:solidFill>
                    <a:srgbClr val="000000"/>
                  </a:solidFill>
                </a:rPr>
                <a:t>M</a:t>
              </a:r>
              <a:r>
                <a:rPr lang="de-DE" sz="1400" b="1" baseline="-25000" dirty="0" err="1" smtClean="0">
                  <a:solidFill>
                    <a:srgbClr val="000000"/>
                  </a:solidFill>
                </a:rPr>
                <a:t>y</a:t>
              </a:r>
              <a:r>
                <a:rPr lang="de-DE" sz="1400" b="1" baseline="-25000" dirty="0" smtClean="0">
                  <a:solidFill>
                    <a:srgbClr val="000000"/>
                  </a:solidFill>
                </a:rPr>
                <a:t> </a:t>
              </a:r>
              <a:endParaRPr lang="de-DE" dirty="0"/>
            </a:p>
          </p:txBody>
        </p:sp>
      </p:grp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14287" y="5644295"/>
            <a:ext cx="285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z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/>
              <a:t>M</a:t>
            </a:r>
            <a:r>
              <a:rPr lang="de-DE" sz="1400" b="1" baseline="-25000" dirty="0"/>
              <a:t>z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</a:t>
            </a:r>
            <a:r>
              <a:rPr lang="de-DE" sz="1400" b="1" dirty="0">
                <a:solidFill>
                  <a:srgbClr val="FF3300"/>
                </a:solidFill>
              </a:rPr>
              <a:t> 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b="1" dirty="0"/>
              <a:t> M</a:t>
            </a:r>
            <a:r>
              <a:rPr lang="de-DE" sz="1400" b="1" baseline="-25000" dirty="0"/>
              <a:t>y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0" y="6053637"/>
            <a:ext cx="288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y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/>
              <a:t>M</a:t>
            </a:r>
            <a:r>
              <a:rPr lang="de-DE" sz="1400" b="1" baseline="-25000" dirty="0"/>
              <a:t>y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</a:t>
            </a:r>
            <a:r>
              <a:rPr lang="de-DE" sz="1400" b="1" dirty="0">
                <a:solidFill>
                  <a:srgbClr val="FF3300"/>
                </a:solidFill>
              </a:rPr>
              <a:t>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M</a:t>
            </a:r>
            <a:r>
              <a:rPr lang="de-DE" sz="1400" b="1" baseline="-25000" dirty="0"/>
              <a:t>z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  <p:grpSp>
        <p:nvGrpSpPr>
          <p:cNvPr id="69" name="Group 42"/>
          <p:cNvGrpSpPr>
            <a:grpSpLocks/>
          </p:cNvGrpSpPr>
          <p:nvPr/>
        </p:nvGrpSpPr>
        <p:grpSpPr bwMode="auto">
          <a:xfrm>
            <a:off x="3387553" y="4430988"/>
            <a:ext cx="2254250" cy="2157412"/>
            <a:chOff x="3962" y="226"/>
            <a:chExt cx="1420" cy="1359"/>
          </a:xfrm>
        </p:grpSpPr>
        <p:grpSp>
          <p:nvGrpSpPr>
            <p:cNvPr id="74" name="Group 43"/>
            <p:cNvGrpSpPr>
              <a:grpSpLocks/>
            </p:cNvGrpSpPr>
            <p:nvPr/>
          </p:nvGrpSpPr>
          <p:grpSpPr bwMode="auto">
            <a:xfrm>
              <a:off x="4046" y="226"/>
              <a:ext cx="1336" cy="1156"/>
              <a:chOff x="304" y="111"/>
              <a:chExt cx="1336" cy="1156"/>
            </a:xfrm>
          </p:grpSpPr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Text Box 47"/>
              <p:cNvSpPr txBox="1">
                <a:spLocks noChangeArrowheads="1"/>
              </p:cNvSpPr>
              <p:nvPr/>
            </p:nvSpPr>
            <p:spPr bwMode="auto">
              <a:xfrm>
                <a:off x="888" y="111"/>
                <a:ext cx="15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z</a:t>
                </a:r>
              </a:p>
            </p:txBody>
          </p:sp>
          <p:sp>
            <p:nvSpPr>
              <p:cNvPr id="85" name="Text Box 48"/>
              <p:cNvSpPr txBox="1">
                <a:spLocks noChangeArrowheads="1"/>
              </p:cNvSpPr>
              <p:nvPr/>
            </p:nvSpPr>
            <p:spPr bwMode="auto">
              <a:xfrm>
                <a:off x="1484" y="843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/>
                  <a:t>x</a:t>
                </a:r>
              </a:p>
            </p:txBody>
          </p:sp>
          <p:sp>
            <p:nvSpPr>
              <p:cNvPr id="86" name="Text Box 49"/>
              <p:cNvSpPr txBox="1">
                <a:spLocks noChangeArrowheads="1"/>
              </p:cNvSpPr>
              <p:nvPr/>
            </p:nvSpPr>
            <p:spPr bwMode="auto">
              <a:xfrm>
                <a:off x="304" y="1113"/>
                <a:ext cx="1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/>
                  <a:t>y</a:t>
                </a:r>
              </a:p>
            </p:txBody>
          </p:sp>
        </p:grpSp>
        <p:sp>
          <p:nvSpPr>
            <p:cNvPr id="75" name="Line 50"/>
            <p:cNvSpPr>
              <a:spLocks noChangeShapeType="1"/>
            </p:cNvSpPr>
            <p:nvPr/>
          </p:nvSpPr>
          <p:spPr bwMode="auto">
            <a:xfrm>
              <a:off x="4648" y="923"/>
              <a:ext cx="0" cy="5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Line 51"/>
            <p:cNvSpPr>
              <a:spLocks noChangeShapeType="1"/>
            </p:cNvSpPr>
            <p:nvPr/>
          </p:nvSpPr>
          <p:spPr bwMode="auto">
            <a:xfrm flipH="1">
              <a:off x="4166" y="916"/>
              <a:ext cx="47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Line 52"/>
            <p:cNvSpPr>
              <a:spLocks noChangeShapeType="1"/>
            </p:cNvSpPr>
            <p:nvPr/>
          </p:nvSpPr>
          <p:spPr bwMode="auto">
            <a:xfrm flipH="1">
              <a:off x="4648" y="649"/>
              <a:ext cx="511" cy="2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Text Box 53"/>
            <p:cNvSpPr txBox="1">
              <a:spLocks noChangeArrowheads="1"/>
            </p:cNvSpPr>
            <p:nvPr/>
          </p:nvSpPr>
          <p:spPr bwMode="auto">
            <a:xfrm>
              <a:off x="4546" y="1431"/>
              <a:ext cx="17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/>
                <a:t>-z</a:t>
              </a:r>
            </a:p>
          </p:txBody>
        </p:sp>
        <p:sp>
          <p:nvSpPr>
            <p:cNvPr id="79" name="Text Box 54"/>
            <p:cNvSpPr txBox="1">
              <a:spLocks noChangeArrowheads="1"/>
            </p:cNvSpPr>
            <p:nvPr/>
          </p:nvSpPr>
          <p:spPr bwMode="auto">
            <a:xfrm>
              <a:off x="3962" y="847"/>
              <a:ext cx="1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/>
                <a:t>-x</a:t>
              </a:r>
            </a:p>
          </p:txBody>
        </p:sp>
        <p:sp>
          <p:nvSpPr>
            <p:cNvPr id="80" name="Text Box 55"/>
            <p:cNvSpPr txBox="1">
              <a:spLocks noChangeArrowheads="1"/>
            </p:cNvSpPr>
            <p:nvPr/>
          </p:nvSpPr>
          <p:spPr bwMode="auto">
            <a:xfrm>
              <a:off x="5173" y="530"/>
              <a:ext cx="1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-y</a:t>
              </a:r>
            </a:p>
          </p:txBody>
        </p:sp>
      </p:grpSp>
      <p:sp>
        <p:nvSpPr>
          <p:cNvPr id="70" name="Arc 56"/>
          <p:cNvSpPr>
            <a:spLocks/>
          </p:cNvSpPr>
          <p:nvPr/>
        </p:nvSpPr>
        <p:spPr bwMode="auto">
          <a:xfrm rot="15520111">
            <a:off x="3631999" y="5189681"/>
            <a:ext cx="328612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Arc 57"/>
          <p:cNvSpPr>
            <a:spLocks/>
          </p:cNvSpPr>
          <p:nvPr/>
        </p:nvSpPr>
        <p:spPr bwMode="auto">
          <a:xfrm rot="21185460">
            <a:off x="4471596" y="4618943"/>
            <a:ext cx="328613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2" name="Arc 58"/>
          <p:cNvSpPr>
            <a:spLocks/>
          </p:cNvSpPr>
          <p:nvPr/>
        </p:nvSpPr>
        <p:spPr bwMode="auto">
          <a:xfrm rot="4970077">
            <a:off x="5362251" y="5620108"/>
            <a:ext cx="328612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Arc 59"/>
          <p:cNvSpPr>
            <a:spLocks/>
          </p:cNvSpPr>
          <p:nvPr/>
        </p:nvSpPr>
        <p:spPr bwMode="auto">
          <a:xfrm rot="10471775">
            <a:off x="4112138" y="6134332"/>
            <a:ext cx="328613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Text Box 79"/>
          <p:cNvSpPr txBox="1">
            <a:spLocks noChangeArrowheads="1"/>
          </p:cNvSpPr>
          <p:nvPr/>
        </p:nvSpPr>
        <p:spPr bwMode="auto">
          <a:xfrm>
            <a:off x="3403608" y="3967874"/>
            <a:ext cx="1985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3300"/>
                </a:solidFill>
              </a:rPr>
              <a:t>1 </a:t>
            </a:r>
            <a:r>
              <a:rPr lang="en-US" sz="1400" b="1" dirty="0" smtClean="0">
                <a:solidFill>
                  <a:srgbClr val="FF3300"/>
                </a:solidFill>
              </a:rPr>
              <a:t>  evolution</a:t>
            </a:r>
            <a:r>
              <a:rPr lang="en-US" sz="1400" b="1" dirty="0" smtClean="0"/>
              <a:t>     x-pulse </a:t>
            </a:r>
          </a:p>
          <a:p>
            <a:r>
              <a:rPr lang="de-DE" sz="1400" b="1" dirty="0" smtClean="0">
                <a:latin typeface="Symbol" pitchFamily="18" charset="2"/>
              </a:rPr>
              <a:t>    </a:t>
            </a:r>
            <a:r>
              <a:rPr lang="de-DE" sz="1400" b="1" dirty="0">
                <a:latin typeface="Symbol" pitchFamily="18" charset="2"/>
              </a:rPr>
              <a:t>f </a:t>
            </a:r>
            <a:r>
              <a:rPr lang="de-DE" sz="1400" b="1" dirty="0"/>
              <a:t> =  </a:t>
            </a:r>
            <a:r>
              <a:rPr lang="de-DE" sz="1400" b="1" dirty="0">
                <a:latin typeface="Symbol" pitchFamily="18" charset="2"/>
              </a:rPr>
              <a:t>w</a:t>
            </a:r>
            <a:r>
              <a:rPr lang="de-DE" sz="1400" b="1" baseline="-25000" dirty="0">
                <a:latin typeface="Symbol" pitchFamily="18" charset="2"/>
              </a:rPr>
              <a:t>1</a:t>
            </a:r>
            <a:r>
              <a:rPr lang="de-DE" sz="1400" b="1" dirty="0">
                <a:latin typeface="Symbol" pitchFamily="18" charset="2"/>
              </a:rPr>
              <a:t> </a:t>
            </a:r>
            <a:r>
              <a:rPr lang="de-DE" sz="1400" b="1" dirty="0" err="1"/>
              <a:t>t</a:t>
            </a:r>
            <a:r>
              <a:rPr lang="de-DE" sz="1400" b="1" baseline="-25000" dirty="0" err="1"/>
              <a:t>pulse</a:t>
            </a:r>
            <a:r>
              <a:rPr lang="de-DE" sz="1400" b="1" baseline="-25000" dirty="0"/>
              <a:t> </a:t>
            </a:r>
            <a:endParaRPr lang="de-DE" sz="1400" b="1" dirty="0"/>
          </a:p>
        </p:txBody>
      </p:sp>
      <p:grpSp>
        <p:nvGrpSpPr>
          <p:cNvPr id="89" name="Group 2"/>
          <p:cNvGrpSpPr>
            <a:grpSpLocks/>
          </p:cNvGrpSpPr>
          <p:nvPr/>
        </p:nvGrpSpPr>
        <p:grpSpPr bwMode="auto">
          <a:xfrm rot="21244871">
            <a:off x="3536734" y="5698005"/>
            <a:ext cx="377825" cy="381000"/>
            <a:chOff x="4116" y="3511"/>
            <a:chExt cx="315" cy="240"/>
          </a:xfrm>
        </p:grpSpPr>
        <p:sp>
          <p:nvSpPr>
            <p:cNvPr id="90" name="Oval 3"/>
            <p:cNvSpPr>
              <a:spLocks noChangeArrowheads="1"/>
            </p:cNvSpPr>
            <p:nvPr/>
          </p:nvSpPr>
          <p:spPr bwMode="auto">
            <a:xfrm>
              <a:off x="4116" y="3511"/>
              <a:ext cx="232" cy="2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4278" y="3594"/>
              <a:ext cx="153" cy="10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" name="Line 5"/>
            <p:cNvSpPr>
              <a:spLocks noChangeShapeType="1"/>
            </p:cNvSpPr>
            <p:nvPr/>
          </p:nvSpPr>
          <p:spPr bwMode="auto">
            <a:xfrm>
              <a:off x="4263" y="3585"/>
              <a:ext cx="78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Line 6"/>
            <p:cNvSpPr>
              <a:spLocks noChangeShapeType="1"/>
            </p:cNvSpPr>
            <p:nvPr/>
          </p:nvSpPr>
          <p:spPr bwMode="auto">
            <a:xfrm flipV="1">
              <a:off x="4344" y="3522"/>
              <a:ext cx="24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" name="Gruppieren 93"/>
          <p:cNvGrpSpPr/>
          <p:nvPr/>
        </p:nvGrpSpPr>
        <p:grpSpPr>
          <a:xfrm rot="20013709">
            <a:off x="4376275" y="4764026"/>
            <a:ext cx="804396" cy="909330"/>
            <a:chOff x="4156903" y="2331810"/>
            <a:chExt cx="804396" cy="909330"/>
          </a:xfrm>
        </p:grpSpPr>
        <p:grpSp>
          <p:nvGrpSpPr>
            <p:cNvPr id="95" name="Gruppieren 94"/>
            <p:cNvGrpSpPr/>
            <p:nvPr/>
          </p:nvGrpSpPr>
          <p:grpSpPr>
            <a:xfrm>
              <a:off x="4156903" y="2444435"/>
              <a:ext cx="804396" cy="796705"/>
              <a:chOff x="4156903" y="2444435"/>
              <a:chExt cx="804396" cy="796705"/>
            </a:xfrm>
          </p:grpSpPr>
          <p:sp>
            <p:nvSpPr>
              <p:cNvPr id="97" name="Ellipse 96"/>
              <p:cNvSpPr/>
              <p:nvPr/>
            </p:nvSpPr>
            <p:spPr>
              <a:xfrm>
                <a:off x="4725909" y="2444435"/>
                <a:ext cx="235390" cy="7967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  <a:alpha val="28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8" name="Gerade Verbindung mit Pfeil 97"/>
              <p:cNvCxnSpPr/>
              <p:nvPr/>
            </p:nvCxnSpPr>
            <p:spPr>
              <a:xfrm>
                <a:off x="4156903" y="2950984"/>
                <a:ext cx="731968" cy="244890"/>
              </a:xfrm>
              <a:prstGeom prst="straightConnector1">
                <a:avLst/>
              </a:prstGeom>
              <a:ln w="34925">
                <a:solidFill>
                  <a:schemeClr val="accent1">
                    <a:lumMod val="75000"/>
                    <a:alpha val="24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Gerade Verbindung mit Pfeil 95"/>
            <p:cNvCxnSpPr>
              <a:endCxn id="97" idx="0"/>
            </p:cNvCxnSpPr>
            <p:nvPr/>
          </p:nvCxnSpPr>
          <p:spPr>
            <a:xfrm rot="6986291" flipH="1" flipV="1">
              <a:off x="4193202" y="2502750"/>
              <a:ext cx="686532" cy="344652"/>
            </a:xfrm>
            <a:prstGeom prst="straightConnector1">
              <a:avLst/>
            </a:prstGeom>
            <a:ln w="34925">
              <a:solidFill>
                <a:schemeClr val="accent1">
                  <a:lumMod val="75000"/>
                  <a:alpha val="24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Gerade Verbindung mit Pfeil 98"/>
          <p:cNvCxnSpPr/>
          <p:nvPr/>
        </p:nvCxnSpPr>
        <p:spPr>
          <a:xfrm rot="3813709" flipH="1" flipV="1">
            <a:off x="4718602" y="4867308"/>
            <a:ext cx="129372" cy="836311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85"/>
          <p:cNvSpPr txBox="1">
            <a:spLocks noChangeArrowheads="1"/>
          </p:cNvSpPr>
          <p:nvPr/>
        </p:nvSpPr>
        <p:spPr bwMode="auto">
          <a:xfrm>
            <a:off x="273188" y="5307080"/>
            <a:ext cx="2796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            x-pulse</a:t>
            </a:r>
            <a:endParaRPr lang="en-US" sz="1400" b="1" dirty="0"/>
          </a:p>
        </p:txBody>
      </p:sp>
      <p:sp>
        <p:nvSpPr>
          <p:cNvPr id="103" name="Text Box 85"/>
          <p:cNvSpPr txBox="1">
            <a:spLocks noChangeArrowheads="1"/>
          </p:cNvSpPr>
          <p:nvPr/>
        </p:nvSpPr>
        <p:spPr bwMode="auto">
          <a:xfrm>
            <a:off x="209814" y="4052503"/>
            <a:ext cx="2796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            y-pulse</a:t>
            </a:r>
            <a:endParaRPr lang="en-US" sz="1400" b="1" dirty="0"/>
          </a:p>
        </p:txBody>
      </p:sp>
      <p:sp>
        <p:nvSpPr>
          <p:cNvPr id="104" name="Text Box 26"/>
          <p:cNvSpPr txBox="1">
            <a:spLocks noChangeArrowheads="1"/>
          </p:cNvSpPr>
          <p:nvPr/>
        </p:nvSpPr>
        <p:spPr bwMode="auto">
          <a:xfrm>
            <a:off x="0" y="4430830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z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/>
              <a:t>M</a:t>
            </a:r>
            <a:r>
              <a:rPr lang="de-DE" sz="1400" b="1" baseline="-25000" dirty="0"/>
              <a:t>z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baseline="-25000" dirty="0"/>
              <a:t> </a:t>
            </a:r>
            <a:r>
              <a:rPr lang="de-DE" sz="1400" b="1" dirty="0"/>
              <a:t>)  + M</a:t>
            </a:r>
            <a:r>
              <a:rPr lang="de-DE" sz="1400" b="1" baseline="-25000" dirty="0"/>
              <a:t>x  </a:t>
            </a:r>
            <a:r>
              <a:rPr lang="de-DE" sz="1400" b="1" dirty="0"/>
              <a:t>sin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)   </a:t>
            </a:r>
          </a:p>
        </p:txBody>
      </p:sp>
      <p:sp>
        <p:nvSpPr>
          <p:cNvPr id="105" name="Text Box 38"/>
          <p:cNvSpPr txBox="1">
            <a:spLocks noChangeArrowheads="1"/>
          </p:cNvSpPr>
          <p:nvPr/>
        </p:nvSpPr>
        <p:spPr bwMode="auto">
          <a:xfrm>
            <a:off x="0" y="4788998"/>
            <a:ext cx="2752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M</a:t>
            </a:r>
            <a:r>
              <a:rPr lang="de-DE" sz="1400" b="1" baseline="-25000" dirty="0"/>
              <a:t>x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/>
              <a:t>M</a:t>
            </a:r>
            <a:r>
              <a:rPr lang="de-DE" sz="1400" b="1" baseline="-25000" dirty="0"/>
              <a:t>x  </a:t>
            </a:r>
            <a:r>
              <a:rPr lang="de-DE" sz="1400" b="1" dirty="0"/>
              <a:t>cos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 </a:t>
            </a:r>
            <a:r>
              <a:rPr lang="de-DE" sz="1400" b="1" dirty="0"/>
              <a:t>M</a:t>
            </a:r>
            <a:r>
              <a:rPr lang="de-DE" sz="1400" b="1" baseline="-25000" dirty="0"/>
              <a:t>z  </a:t>
            </a:r>
            <a:r>
              <a:rPr lang="de-DE" sz="1400" b="1" dirty="0"/>
              <a:t>sin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  <p:sp>
        <p:nvSpPr>
          <p:cNvPr id="106" name="Text Box 28"/>
          <p:cNvSpPr txBox="1">
            <a:spLocks noChangeArrowheads="1"/>
          </p:cNvSpPr>
          <p:nvPr/>
        </p:nvSpPr>
        <p:spPr bwMode="auto">
          <a:xfrm>
            <a:off x="5784899" y="5645273"/>
            <a:ext cx="2855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baseline="-25000" dirty="0" smtClean="0"/>
              <a:t>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baseline="-25000" dirty="0" smtClean="0"/>
              <a:t>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</a:t>
            </a:r>
            <a:r>
              <a:rPr lang="de-DE" sz="1400" b="1" dirty="0">
                <a:solidFill>
                  <a:srgbClr val="FF3300"/>
                </a:solidFill>
              </a:rPr>
              <a:t> 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b="1" dirty="0"/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baseline="-25000" dirty="0" smtClean="0"/>
              <a:t>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  <p:sp>
        <p:nvSpPr>
          <p:cNvPr id="107" name="Text Box 40"/>
          <p:cNvSpPr txBox="1">
            <a:spLocks noChangeArrowheads="1"/>
          </p:cNvSpPr>
          <p:nvPr/>
        </p:nvSpPr>
        <p:spPr bwMode="auto">
          <a:xfrm>
            <a:off x="5744975" y="6046539"/>
            <a:ext cx="288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baseline="-25000" dirty="0" smtClean="0"/>
              <a:t>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baseline="-25000" dirty="0" smtClean="0"/>
              <a:t>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</a:t>
            </a:r>
            <a:r>
              <a:rPr lang="de-DE" sz="1400" b="1" dirty="0">
                <a:solidFill>
                  <a:srgbClr val="FF3300"/>
                </a:solidFill>
              </a:rPr>
              <a:t>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baseline="-25000" dirty="0" smtClean="0"/>
              <a:t>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  <p:sp>
        <p:nvSpPr>
          <p:cNvPr id="108" name="Text Box 85"/>
          <p:cNvSpPr txBox="1">
            <a:spLocks noChangeArrowheads="1"/>
          </p:cNvSpPr>
          <p:nvPr/>
        </p:nvSpPr>
        <p:spPr bwMode="auto">
          <a:xfrm>
            <a:off x="6026708" y="5308057"/>
            <a:ext cx="2796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            x-pulse</a:t>
            </a:r>
            <a:endParaRPr lang="en-US" sz="1400" b="1" dirty="0"/>
          </a:p>
        </p:txBody>
      </p:sp>
      <p:sp>
        <p:nvSpPr>
          <p:cNvPr id="109" name="Text Box 85"/>
          <p:cNvSpPr txBox="1">
            <a:spLocks noChangeArrowheads="1"/>
          </p:cNvSpPr>
          <p:nvPr/>
        </p:nvSpPr>
        <p:spPr bwMode="auto">
          <a:xfrm>
            <a:off x="6002425" y="4066888"/>
            <a:ext cx="2796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            y-pulse</a:t>
            </a:r>
            <a:endParaRPr lang="en-US" sz="1400" b="1" dirty="0"/>
          </a:p>
        </p:txBody>
      </p:sp>
      <p:sp>
        <p:nvSpPr>
          <p:cNvPr id="110" name="Text Box 26"/>
          <p:cNvSpPr txBox="1">
            <a:spLocks noChangeArrowheads="1"/>
          </p:cNvSpPr>
          <p:nvPr/>
        </p:nvSpPr>
        <p:spPr bwMode="auto">
          <a:xfrm>
            <a:off x="5815288" y="44543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baseline="-25000" dirty="0" smtClean="0"/>
              <a:t>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baseline="-25000" dirty="0" smtClean="0"/>
              <a:t>  </a:t>
            </a:r>
            <a:r>
              <a:rPr lang="de-DE" sz="1400" b="1" dirty="0"/>
              <a:t>cos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baseline="-25000" dirty="0"/>
              <a:t> </a:t>
            </a:r>
            <a:r>
              <a:rPr lang="de-DE" sz="1400" b="1" dirty="0"/>
              <a:t>)  +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baseline="-25000" dirty="0" smtClean="0"/>
              <a:t>  </a:t>
            </a:r>
            <a:r>
              <a:rPr lang="de-DE" sz="1400" b="1" dirty="0"/>
              <a:t>sin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)   </a:t>
            </a:r>
          </a:p>
        </p:txBody>
      </p:sp>
      <p:sp>
        <p:nvSpPr>
          <p:cNvPr id="111" name="Text Box 38"/>
          <p:cNvSpPr txBox="1">
            <a:spLocks noChangeArrowheads="1"/>
          </p:cNvSpPr>
          <p:nvPr/>
        </p:nvSpPr>
        <p:spPr bwMode="auto">
          <a:xfrm>
            <a:off x="5792611" y="4854657"/>
            <a:ext cx="2752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baseline="-25000" dirty="0" smtClean="0"/>
              <a:t>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baseline="-25000" dirty="0" smtClean="0"/>
              <a:t>  </a:t>
            </a:r>
            <a:r>
              <a:rPr lang="de-DE" sz="1400" b="1" dirty="0"/>
              <a:t>cos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z</a:t>
            </a:r>
            <a:r>
              <a:rPr lang="de-DE" sz="1400" b="1" baseline="-25000" dirty="0" smtClean="0"/>
              <a:t>  </a:t>
            </a:r>
            <a:r>
              <a:rPr lang="de-DE" sz="1400" b="1" dirty="0"/>
              <a:t>sin (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50" grpId="0"/>
      <p:bldP spid="70" grpId="0" animBg="1"/>
      <p:bldP spid="71" grpId="0" animBg="1"/>
      <p:bldP spid="72" grpId="0" animBg="1"/>
      <p:bldP spid="73" grpId="0" animBg="1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414730"/>
            <a:ext cx="3314700" cy="2370138"/>
            <a:chOff x="120" y="2871"/>
            <a:chExt cx="2088" cy="122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95" y="3012"/>
              <a:ext cx="284" cy="144"/>
              <a:chOff x="3498" y="1464"/>
              <a:chExt cx="284" cy="144"/>
            </a:xfrm>
          </p:grpSpPr>
          <p:sp>
            <p:nvSpPr>
              <p:cNvPr id="171012" name="Oval 4"/>
              <p:cNvSpPr>
                <a:spLocks noChangeArrowheads="1"/>
              </p:cNvSpPr>
              <p:nvPr/>
            </p:nvSpPr>
            <p:spPr bwMode="auto">
              <a:xfrm>
                <a:off x="3498" y="1507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13" name="Rectangle 5"/>
              <p:cNvSpPr>
                <a:spLocks noChangeArrowheads="1"/>
              </p:cNvSpPr>
              <p:nvPr/>
            </p:nvSpPr>
            <p:spPr bwMode="auto">
              <a:xfrm>
                <a:off x="3570" y="1464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14" name="Line 6"/>
              <p:cNvSpPr>
                <a:spLocks noChangeShapeType="1"/>
              </p:cNvSpPr>
              <p:nvPr/>
            </p:nvSpPr>
            <p:spPr bwMode="auto">
              <a:xfrm>
                <a:off x="3699" y="1512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1015" name="Line 7"/>
              <p:cNvSpPr>
                <a:spLocks noChangeShapeType="1"/>
              </p:cNvSpPr>
              <p:nvPr/>
            </p:nvSpPr>
            <p:spPr bwMode="auto">
              <a:xfrm flipV="1">
                <a:off x="3699" y="1479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 flipV="1">
              <a:off x="1040" y="2975"/>
              <a:ext cx="0" cy="55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1054" y="2871"/>
              <a:ext cx="65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200" b="1" dirty="0" smtClean="0"/>
                <a:t>H= </a:t>
              </a:r>
              <a:r>
                <a:rPr lang="de-DE" sz="1200" b="1" dirty="0" err="1" smtClean="0"/>
                <a:t>IzSz</a:t>
              </a:r>
              <a:endParaRPr lang="de-DE" sz="1200" b="1" dirty="0"/>
            </a:p>
          </p:txBody>
        </p:sp>
        <p:sp>
          <p:nvSpPr>
            <p:cNvPr id="171018" name="Text Box 10"/>
            <p:cNvSpPr txBox="1">
              <a:spLocks noChangeArrowheads="1"/>
            </p:cNvSpPr>
            <p:nvPr/>
          </p:nvSpPr>
          <p:spPr bwMode="auto">
            <a:xfrm>
              <a:off x="1690" y="3455"/>
              <a:ext cx="518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2 IySz</a:t>
              </a:r>
            </a:p>
          </p:txBody>
        </p:sp>
        <p:sp>
          <p:nvSpPr>
            <p:cNvPr id="171019" name="Arc 11"/>
            <p:cNvSpPr>
              <a:spLocks/>
            </p:cNvSpPr>
            <p:nvPr/>
          </p:nvSpPr>
          <p:spPr bwMode="auto">
            <a:xfrm rot="7549139">
              <a:off x="763" y="3872"/>
              <a:ext cx="105" cy="1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1020" name="Arc 12"/>
            <p:cNvSpPr>
              <a:spLocks/>
            </p:cNvSpPr>
            <p:nvPr/>
          </p:nvSpPr>
          <p:spPr bwMode="auto">
            <a:xfrm rot="-3414909">
              <a:off x="1148" y="3149"/>
              <a:ext cx="105" cy="1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1021" name="Arc 13"/>
            <p:cNvSpPr>
              <a:spLocks/>
            </p:cNvSpPr>
            <p:nvPr/>
          </p:nvSpPr>
          <p:spPr bwMode="auto">
            <a:xfrm rot="1495708">
              <a:off x="1553" y="3348"/>
              <a:ext cx="101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1022" name="Arc 14"/>
            <p:cNvSpPr>
              <a:spLocks/>
            </p:cNvSpPr>
            <p:nvPr/>
          </p:nvSpPr>
          <p:spPr bwMode="auto">
            <a:xfrm rot="11469893">
              <a:off x="558" y="3574"/>
              <a:ext cx="102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120" y="3422"/>
              <a:ext cx="42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>
                  <a:latin typeface="Symbol" pitchFamily="18" charset="2"/>
                </a:rPr>
                <a:t>-</a:t>
              </a:r>
              <a:r>
                <a:rPr lang="de-DE" sz="1200" b="1" dirty="0"/>
                <a:t>2 IySz</a:t>
              </a:r>
            </a:p>
          </p:txBody>
        </p:sp>
        <p:sp>
          <p:nvSpPr>
            <p:cNvPr id="171024" name="Text Box 16"/>
            <p:cNvSpPr txBox="1">
              <a:spLocks noChangeArrowheads="1"/>
            </p:cNvSpPr>
            <p:nvPr/>
          </p:nvSpPr>
          <p:spPr bwMode="auto">
            <a:xfrm>
              <a:off x="1341" y="3024"/>
              <a:ext cx="411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>
                  <a:latin typeface="Symbol" pitchFamily="18" charset="2"/>
                </a:rPr>
                <a:t>-</a:t>
              </a:r>
              <a:r>
                <a:rPr lang="de-DE" sz="1200" b="1" dirty="0"/>
                <a:t> Ix</a:t>
              </a:r>
            </a:p>
          </p:txBody>
        </p:sp>
        <p:sp>
          <p:nvSpPr>
            <p:cNvPr id="171025" name="Line 17"/>
            <p:cNvSpPr>
              <a:spLocks noChangeShapeType="1"/>
            </p:cNvSpPr>
            <p:nvPr/>
          </p:nvSpPr>
          <p:spPr bwMode="auto">
            <a:xfrm flipV="1">
              <a:off x="669" y="3212"/>
              <a:ext cx="650" cy="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1026" name="Line 18"/>
            <p:cNvSpPr>
              <a:spLocks noChangeShapeType="1"/>
            </p:cNvSpPr>
            <p:nvPr/>
          </p:nvSpPr>
          <p:spPr bwMode="auto">
            <a:xfrm flipV="1">
              <a:off x="534" y="3522"/>
              <a:ext cx="108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479" y="3951"/>
              <a:ext cx="411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dirty="0"/>
                <a:t> </a:t>
              </a:r>
              <a:r>
                <a:rPr lang="de-DE" sz="1200" b="1" dirty="0"/>
                <a:t>Ix</a:t>
              </a:r>
            </a:p>
          </p:txBody>
        </p:sp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1071" y="3732"/>
              <a:ext cx="629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  </a:t>
              </a:r>
              <a:r>
                <a:rPr lang="de-DE" sz="1200" b="1" dirty="0">
                  <a:latin typeface="Symbol" pitchFamily="18" charset="2"/>
                </a:rPr>
                <a:t>p </a:t>
              </a:r>
              <a:r>
                <a:rPr lang="de-DE" sz="1200" b="1" dirty="0"/>
                <a:t>J t</a:t>
              </a:r>
              <a:r>
                <a:rPr lang="de-DE" sz="1200" b="1" baseline="-25000" dirty="0"/>
                <a:t> </a:t>
              </a:r>
              <a:endParaRPr lang="de-DE" sz="1200" b="1" dirty="0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794375" y="3295668"/>
            <a:ext cx="2974975" cy="2473325"/>
            <a:chOff x="2666" y="2862"/>
            <a:chExt cx="1874" cy="1307"/>
          </a:xfrm>
        </p:grpSpPr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>
              <a:off x="4158" y="3492"/>
              <a:ext cx="38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Iy</a:t>
              </a: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666" y="2862"/>
              <a:ext cx="1763" cy="1307"/>
              <a:chOff x="2666" y="2862"/>
              <a:chExt cx="1763" cy="1307"/>
            </a:xfrm>
          </p:grpSpPr>
          <p:sp>
            <p:nvSpPr>
              <p:cNvPr id="171032" name="Text Box 24"/>
              <p:cNvSpPr txBox="1">
                <a:spLocks noChangeArrowheads="1"/>
              </p:cNvSpPr>
              <p:nvPr/>
            </p:nvSpPr>
            <p:spPr bwMode="auto">
              <a:xfrm>
                <a:off x="3485" y="2862"/>
                <a:ext cx="792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de-DE" sz="1200" b="1" dirty="0" smtClean="0"/>
                  <a:t>H= </a:t>
                </a:r>
                <a:r>
                  <a:rPr lang="de-DE" sz="1200" b="1" dirty="0" err="1" smtClean="0"/>
                  <a:t>IzSz</a:t>
                </a:r>
                <a:endParaRPr lang="de-DE" sz="1200" b="1" dirty="0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3341" y="3055"/>
                <a:ext cx="242" cy="129"/>
                <a:chOff x="3498" y="1464"/>
                <a:chExt cx="284" cy="144"/>
              </a:xfrm>
            </p:grpSpPr>
            <p:sp>
              <p:nvSpPr>
                <p:cNvPr id="171034" name="Oval 26"/>
                <p:cNvSpPr>
                  <a:spLocks noChangeArrowheads="1"/>
                </p:cNvSpPr>
                <p:nvPr/>
              </p:nvSpPr>
              <p:spPr bwMode="auto">
                <a:xfrm>
                  <a:off x="3498" y="1507"/>
                  <a:ext cx="284" cy="10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71035" name="Rectangle 27"/>
                <p:cNvSpPr>
                  <a:spLocks noChangeArrowheads="1"/>
                </p:cNvSpPr>
                <p:nvPr/>
              </p:nvSpPr>
              <p:spPr bwMode="auto">
                <a:xfrm>
                  <a:off x="3570" y="1464"/>
                  <a:ext cx="141" cy="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 dirty="0"/>
                </a:p>
              </p:txBody>
            </p:sp>
            <p:sp>
              <p:nvSpPr>
                <p:cNvPr id="171036" name="Line 28"/>
                <p:cNvSpPr>
                  <a:spLocks noChangeShapeType="1"/>
                </p:cNvSpPr>
                <p:nvPr/>
              </p:nvSpPr>
              <p:spPr bwMode="auto">
                <a:xfrm>
                  <a:off x="3699" y="1512"/>
                  <a:ext cx="39" cy="4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17103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699" y="1479"/>
                  <a:ext cx="39" cy="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sp>
            <p:nvSpPr>
              <p:cNvPr id="171038" name="Line 30"/>
              <p:cNvSpPr>
                <a:spLocks noChangeShapeType="1"/>
              </p:cNvSpPr>
              <p:nvPr/>
            </p:nvSpPr>
            <p:spPr bwMode="auto">
              <a:xfrm flipV="1">
                <a:off x="3470" y="2973"/>
                <a:ext cx="0" cy="60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1039" name="Arc 31"/>
              <p:cNvSpPr>
                <a:spLocks/>
              </p:cNvSpPr>
              <p:nvPr/>
            </p:nvSpPr>
            <p:spPr bwMode="auto">
              <a:xfrm rot="7549139">
                <a:off x="3176" y="3940"/>
                <a:ext cx="113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40" name="Arc 32"/>
              <p:cNvSpPr>
                <a:spLocks/>
              </p:cNvSpPr>
              <p:nvPr/>
            </p:nvSpPr>
            <p:spPr bwMode="auto">
              <a:xfrm rot="-3414909">
                <a:off x="3584" y="3162"/>
                <a:ext cx="113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41" name="Arc 33"/>
              <p:cNvSpPr>
                <a:spLocks/>
              </p:cNvSpPr>
              <p:nvPr/>
            </p:nvSpPr>
            <p:spPr bwMode="auto">
              <a:xfrm rot="1495708">
                <a:off x="4013" y="3375"/>
                <a:ext cx="108" cy="1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42" name="Arc 34"/>
              <p:cNvSpPr>
                <a:spLocks/>
              </p:cNvSpPr>
              <p:nvPr/>
            </p:nvSpPr>
            <p:spPr bwMode="auto">
              <a:xfrm rot="11469893">
                <a:off x="2960" y="3635"/>
                <a:ext cx="107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71043" name="Text Box 35"/>
              <p:cNvSpPr txBox="1">
                <a:spLocks noChangeArrowheads="1"/>
              </p:cNvSpPr>
              <p:nvPr/>
            </p:nvSpPr>
            <p:spPr bwMode="auto">
              <a:xfrm>
                <a:off x="2666" y="3465"/>
                <a:ext cx="27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 Iy</a:t>
                </a:r>
              </a:p>
            </p:txBody>
          </p:sp>
          <p:sp>
            <p:nvSpPr>
              <p:cNvPr id="171044" name="Text Box 36"/>
              <p:cNvSpPr txBox="1">
                <a:spLocks noChangeArrowheads="1"/>
              </p:cNvSpPr>
              <p:nvPr/>
            </p:nvSpPr>
            <p:spPr bwMode="auto">
              <a:xfrm>
                <a:off x="3789" y="3028"/>
                <a:ext cx="640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 2 IxSz</a:t>
                </a:r>
              </a:p>
            </p:txBody>
          </p:sp>
          <p:sp>
            <p:nvSpPr>
              <p:cNvPr id="171045" name="Line 37"/>
              <p:cNvSpPr>
                <a:spLocks noChangeShapeType="1"/>
              </p:cNvSpPr>
              <p:nvPr/>
            </p:nvSpPr>
            <p:spPr bwMode="auto">
              <a:xfrm flipV="1">
                <a:off x="3078" y="3228"/>
                <a:ext cx="688" cy="7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1046" name="Line 38"/>
              <p:cNvSpPr>
                <a:spLocks noChangeShapeType="1"/>
              </p:cNvSpPr>
              <p:nvPr/>
            </p:nvSpPr>
            <p:spPr bwMode="auto">
              <a:xfrm flipV="1">
                <a:off x="2934" y="3563"/>
                <a:ext cx="114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1047" name="Text Box 39"/>
              <p:cNvSpPr txBox="1">
                <a:spLocks noChangeArrowheads="1"/>
              </p:cNvSpPr>
              <p:nvPr/>
            </p:nvSpPr>
            <p:spPr bwMode="auto">
              <a:xfrm>
                <a:off x="2876" y="4024"/>
                <a:ext cx="43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/>
                  <a:t> 2 IxSz</a:t>
                </a:r>
              </a:p>
            </p:txBody>
          </p:sp>
          <p:sp>
            <p:nvSpPr>
              <p:cNvPr id="171048" name="Text Box 40"/>
              <p:cNvSpPr txBox="1">
                <a:spLocks noChangeArrowheads="1"/>
              </p:cNvSpPr>
              <p:nvPr/>
            </p:nvSpPr>
            <p:spPr bwMode="auto">
              <a:xfrm>
                <a:off x="3602" y="3711"/>
                <a:ext cx="297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p</a:t>
                </a:r>
                <a:r>
                  <a:rPr lang="de-DE" sz="1200" b="1" dirty="0"/>
                  <a:t> J t</a:t>
                </a:r>
              </a:p>
            </p:txBody>
          </p:sp>
        </p:grpSp>
      </p:grpSp>
      <p:sp>
        <p:nvSpPr>
          <p:cNvPr id="171049" name="Rectangle 41"/>
          <p:cNvSpPr>
            <a:spLocks noChangeArrowheads="1"/>
          </p:cNvSpPr>
          <p:nvPr/>
        </p:nvSpPr>
        <p:spPr bwMode="auto">
          <a:xfrm>
            <a:off x="2203843" y="451014"/>
            <a:ext cx="40719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 smtClean="0"/>
              <a:t>B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- and B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- evolution</a:t>
            </a: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71050" name="Rectangle 42"/>
          <p:cNvSpPr>
            <a:spLocks noChangeArrowheads="1"/>
          </p:cNvSpPr>
          <p:nvPr/>
        </p:nvSpPr>
        <p:spPr bwMode="auto">
          <a:xfrm>
            <a:off x="2689225" y="3182955"/>
            <a:ext cx="353218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 smtClean="0"/>
              <a:t>J coupling evolution </a:t>
            </a:r>
            <a:endParaRPr lang="en-US" sz="2000" b="1" dirty="0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6366268" y="1024102"/>
            <a:ext cx="2325688" cy="2197100"/>
            <a:chOff x="4034" y="311"/>
            <a:chExt cx="1465" cy="1384"/>
          </a:xfrm>
        </p:grpSpPr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4034" y="311"/>
              <a:ext cx="1465" cy="1384"/>
              <a:chOff x="4053" y="-15"/>
              <a:chExt cx="1465" cy="1359"/>
            </a:xfrm>
          </p:grpSpPr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4582" y="206"/>
                <a:ext cx="284" cy="144"/>
                <a:chOff x="2055" y="513"/>
                <a:chExt cx="284" cy="144"/>
              </a:xfrm>
            </p:grpSpPr>
            <p:sp>
              <p:nvSpPr>
                <p:cNvPr id="171054" name="Oval 46"/>
                <p:cNvSpPr>
                  <a:spLocks noChangeArrowheads="1"/>
                </p:cNvSpPr>
                <p:nvPr/>
              </p:nvSpPr>
              <p:spPr bwMode="auto">
                <a:xfrm>
                  <a:off x="2055" y="556"/>
                  <a:ext cx="284" cy="10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55" name="Rectangle 47"/>
                <p:cNvSpPr>
                  <a:spLocks noChangeArrowheads="1"/>
                </p:cNvSpPr>
                <p:nvPr/>
              </p:nvSpPr>
              <p:spPr bwMode="auto">
                <a:xfrm>
                  <a:off x="2127" y="513"/>
                  <a:ext cx="141" cy="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56" name="Line 48"/>
                <p:cNvSpPr>
                  <a:spLocks noChangeShapeType="1"/>
                </p:cNvSpPr>
                <p:nvPr/>
              </p:nvSpPr>
              <p:spPr bwMode="auto">
                <a:xfrm>
                  <a:off x="2091" y="519"/>
                  <a:ext cx="39" cy="4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5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097" y="555"/>
                  <a:ext cx="39" cy="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4053" y="-15"/>
                <a:ext cx="1465" cy="1359"/>
                <a:chOff x="235" y="2747"/>
                <a:chExt cx="1465" cy="1359"/>
              </a:xfrm>
            </p:grpSpPr>
            <p:grpSp>
              <p:nvGrpSpPr>
                <p:cNvPr id="11" name="Group 51"/>
                <p:cNvGrpSpPr>
                  <a:grpSpLocks/>
                </p:cNvGrpSpPr>
                <p:nvPr/>
              </p:nvGrpSpPr>
              <p:grpSpPr bwMode="auto">
                <a:xfrm>
                  <a:off x="235" y="2747"/>
                  <a:ext cx="1465" cy="1359"/>
                  <a:chOff x="3962" y="227"/>
                  <a:chExt cx="1465" cy="1359"/>
                </a:xfrm>
              </p:grpSpPr>
              <p:grpSp>
                <p:nvGrpSpPr>
                  <p:cNvPr id="1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4046" y="227"/>
                    <a:ext cx="1381" cy="1156"/>
                    <a:chOff x="304" y="112"/>
                    <a:chExt cx="1381" cy="1156"/>
                  </a:xfrm>
                </p:grpSpPr>
                <p:sp>
                  <p:nvSpPr>
                    <p:cNvPr id="171061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01" y="251"/>
                      <a:ext cx="0" cy="5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33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62" name="Line 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0" y="799"/>
                      <a:ext cx="511" cy="2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63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1" y="799"/>
                      <a:ext cx="66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64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6" y="112"/>
                      <a:ext cx="196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Iz</a:t>
                      </a:r>
                    </a:p>
                  </p:txBody>
                </p:sp>
                <p:sp>
                  <p:nvSpPr>
                    <p:cNvPr id="171065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4" y="828"/>
                      <a:ext cx="201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Ix</a:t>
                      </a:r>
                    </a:p>
                  </p:txBody>
                </p:sp>
                <p:sp>
                  <p:nvSpPr>
                    <p:cNvPr id="171066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4" y="1098"/>
                      <a:ext cx="201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Iy</a:t>
                      </a:r>
                    </a:p>
                  </p:txBody>
                </p:sp>
              </p:grpSp>
              <p:sp>
                <p:nvSpPr>
                  <p:cNvPr id="17106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923"/>
                    <a:ext cx="0" cy="501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68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6" y="916"/>
                    <a:ext cx="470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6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8" y="649"/>
                    <a:ext cx="5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7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6" y="1416"/>
                    <a:ext cx="228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-Iz</a:t>
                    </a:r>
                  </a:p>
                </p:txBody>
              </p:sp>
              <p:sp>
                <p:nvSpPr>
                  <p:cNvPr id="171071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2" y="832"/>
                    <a:ext cx="233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-Ix</a:t>
                    </a:r>
                  </a:p>
                </p:txBody>
              </p:sp>
              <p:sp>
                <p:nvSpPr>
                  <p:cNvPr id="171072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9" y="499"/>
                    <a:ext cx="233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-Iy</a:t>
                    </a:r>
                  </a:p>
                </p:txBody>
              </p:sp>
            </p:grpSp>
            <p:sp>
              <p:nvSpPr>
                <p:cNvPr id="171073" name="Arc 65"/>
                <p:cNvSpPr>
                  <a:spLocks/>
                </p:cNvSpPr>
                <p:nvPr/>
              </p:nvSpPr>
              <p:spPr bwMode="auto">
                <a:xfrm rot="34620293">
                  <a:off x="370" y="3514"/>
                  <a:ext cx="107" cy="11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74" name="Arc 66"/>
                <p:cNvSpPr>
                  <a:spLocks/>
                </p:cNvSpPr>
                <p:nvPr/>
              </p:nvSpPr>
              <p:spPr bwMode="auto">
                <a:xfrm rot="39543409">
                  <a:off x="495" y="3281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75" name="Arc 67"/>
                <p:cNvSpPr>
                  <a:spLocks/>
                </p:cNvSpPr>
                <p:nvPr/>
              </p:nvSpPr>
              <p:spPr bwMode="auto">
                <a:xfrm rot="28558125">
                  <a:off x="1235" y="3476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76" name="Arc 68"/>
                <p:cNvSpPr>
                  <a:spLocks/>
                </p:cNvSpPr>
                <p:nvPr/>
              </p:nvSpPr>
              <p:spPr bwMode="auto">
                <a:xfrm rot="22845359">
                  <a:off x="1287" y="3249"/>
                  <a:ext cx="115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71077" name="Text Box 69"/>
            <p:cNvSpPr txBox="1">
              <a:spLocks noChangeArrowheads="1"/>
            </p:cNvSpPr>
            <p:nvPr/>
          </p:nvSpPr>
          <p:spPr bwMode="auto">
            <a:xfrm>
              <a:off x="4754" y="1120"/>
              <a:ext cx="2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>
                  <a:latin typeface="Symbol" pitchFamily="18" charset="2"/>
                </a:rPr>
                <a:t>w</a:t>
              </a:r>
              <a:r>
                <a:rPr lang="de-DE" sz="1200" b="1"/>
                <a:t> t</a:t>
              </a:r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3161106" y="1054264"/>
            <a:ext cx="2325687" cy="2197100"/>
            <a:chOff x="2015" y="330"/>
            <a:chExt cx="1465" cy="1384"/>
          </a:xfrm>
        </p:grpSpPr>
        <p:grpSp>
          <p:nvGrpSpPr>
            <p:cNvPr id="14" name="Group 71"/>
            <p:cNvGrpSpPr>
              <a:grpSpLocks/>
            </p:cNvGrpSpPr>
            <p:nvPr/>
          </p:nvGrpSpPr>
          <p:grpSpPr bwMode="auto">
            <a:xfrm>
              <a:off x="2015" y="330"/>
              <a:ext cx="1465" cy="1384"/>
              <a:chOff x="2151" y="813"/>
              <a:chExt cx="1465" cy="1359"/>
            </a:xfrm>
          </p:grpSpPr>
          <p:grpSp>
            <p:nvGrpSpPr>
              <p:cNvPr id="15" name="Group 72"/>
              <p:cNvGrpSpPr>
                <a:grpSpLocks/>
              </p:cNvGrpSpPr>
              <p:nvPr/>
            </p:nvGrpSpPr>
            <p:grpSpPr bwMode="auto">
              <a:xfrm>
                <a:off x="3351" y="1360"/>
                <a:ext cx="143" cy="284"/>
                <a:chOff x="2385" y="2540"/>
                <a:chExt cx="143" cy="284"/>
              </a:xfrm>
            </p:grpSpPr>
            <p:sp>
              <p:nvSpPr>
                <p:cNvPr id="171081" name="Oval 73"/>
                <p:cNvSpPr>
                  <a:spLocks noChangeArrowheads="1"/>
                </p:cNvSpPr>
                <p:nvPr/>
              </p:nvSpPr>
              <p:spPr bwMode="auto">
                <a:xfrm rot="5602554">
                  <a:off x="2294" y="2631"/>
                  <a:ext cx="284" cy="10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82" name="Rectangle 74"/>
                <p:cNvSpPr>
                  <a:spLocks noChangeArrowheads="1"/>
                </p:cNvSpPr>
                <p:nvPr/>
              </p:nvSpPr>
              <p:spPr bwMode="auto">
                <a:xfrm rot="5602554">
                  <a:off x="2414" y="2642"/>
                  <a:ext cx="141" cy="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083" name="Line 75"/>
                <p:cNvSpPr>
                  <a:spLocks noChangeShapeType="1"/>
                </p:cNvSpPr>
                <p:nvPr/>
              </p:nvSpPr>
              <p:spPr bwMode="auto">
                <a:xfrm rot="5602554">
                  <a:off x="2481" y="2580"/>
                  <a:ext cx="39" cy="4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84" name="Line 76"/>
                <p:cNvSpPr>
                  <a:spLocks noChangeShapeType="1"/>
                </p:cNvSpPr>
                <p:nvPr/>
              </p:nvSpPr>
              <p:spPr bwMode="auto">
                <a:xfrm rot="5602554" flipV="1">
                  <a:off x="2443" y="2580"/>
                  <a:ext cx="39" cy="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6" name="Group 77"/>
              <p:cNvGrpSpPr>
                <a:grpSpLocks/>
              </p:cNvGrpSpPr>
              <p:nvPr/>
            </p:nvGrpSpPr>
            <p:grpSpPr bwMode="auto">
              <a:xfrm>
                <a:off x="2151" y="813"/>
                <a:ext cx="1465" cy="1359"/>
                <a:chOff x="2151" y="293"/>
                <a:chExt cx="1465" cy="1359"/>
              </a:xfrm>
            </p:grpSpPr>
            <p:grpSp>
              <p:nvGrpSpPr>
                <p:cNvPr id="17" name="Group 78"/>
                <p:cNvGrpSpPr>
                  <a:grpSpLocks/>
                </p:cNvGrpSpPr>
                <p:nvPr/>
              </p:nvGrpSpPr>
              <p:grpSpPr bwMode="auto">
                <a:xfrm>
                  <a:off x="2151" y="293"/>
                  <a:ext cx="1465" cy="1359"/>
                  <a:chOff x="3962" y="227"/>
                  <a:chExt cx="1465" cy="1359"/>
                </a:xfrm>
              </p:grpSpPr>
              <p:grpSp>
                <p:nvGrpSpPr>
                  <p:cNvPr id="18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4046" y="227"/>
                    <a:ext cx="1381" cy="1156"/>
                    <a:chOff x="304" y="112"/>
                    <a:chExt cx="1381" cy="1156"/>
                  </a:xfrm>
                </p:grpSpPr>
                <p:sp>
                  <p:nvSpPr>
                    <p:cNvPr id="171088" name="Line 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01" y="251"/>
                      <a:ext cx="0" cy="5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89" name="Line 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0" y="799"/>
                      <a:ext cx="511" cy="2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90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1" y="799"/>
                      <a:ext cx="66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3300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1091" name="Text Box 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6" y="112"/>
                      <a:ext cx="196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Iz</a:t>
                      </a:r>
                    </a:p>
                  </p:txBody>
                </p:sp>
                <p:sp>
                  <p:nvSpPr>
                    <p:cNvPr id="171092" name="Text Box 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4" y="828"/>
                      <a:ext cx="201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Ix</a:t>
                      </a:r>
                    </a:p>
                  </p:txBody>
                </p:sp>
                <p:sp>
                  <p:nvSpPr>
                    <p:cNvPr id="171093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4" y="1098"/>
                      <a:ext cx="201" cy="1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sz="1200" b="1" dirty="0"/>
                        <a:t>Iy</a:t>
                      </a:r>
                    </a:p>
                  </p:txBody>
                </p:sp>
              </p:grpSp>
              <p:sp>
                <p:nvSpPr>
                  <p:cNvPr id="17109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923"/>
                    <a:ext cx="0" cy="50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95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6" y="916"/>
                    <a:ext cx="47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96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8" y="649"/>
                    <a:ext cx="5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097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6" y="1416"/>
                    <a:ext cx="228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-Iz</a:t>
                    </a:r>
                  </a:p>
                </p:txBody>
              </p:sp>
              <p:sp>
                <p:nvSpPr>
                  <p:cNvPr id="171098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2" y="832"/>
                    <a:ext cx="233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-Ix</a:t>
                    </a:r>
                  </a:p>
                </p:txBody>
              </p:sp>
              <p:sp>
                <p:nvSpPr>
                  <p:cNvPr id="171099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9" y="499"/>
                    <a:ext cx="233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-Iy</a:t>
                    </a:r>
                  </a:p>
                </p:txBody>
              </p:sp>
            </p:grpSp>
            <p:sp>
              <p:nvSpPr>
                <p:cNvPr id="171100" name="Arc 92"/>
                <p:cNvSpPr>
                  <a:spLocks/>
                </p:cNvSpPr>
                <p:nvPr/>
              </p:nvSpPr>
              <p:spPr bwMode="auto">
                <a:xfrm rot="13979263">
                  <a:off x="2396" y="933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101" name="Arc 93"/>
                <p:cNvSpPr>
                  <a:spLocks/>
                </p:cNvSpPr>
                <p:nvPr/>
              </p:nvSpPr>
              <p:spPr bwMode="auto">
                <a:xfrm rot="21185460">
                  <a:off x="2855" y="504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102" name="Arc 94"/>
                <p:cNvSpPr>
                  <a:spLocks/>
                </p:cNvSpPr>
                <p:nvPr/>
              </p:nvSpPr>
              <p:spPr bwMode="auto">
                <a:xfrm rot="25593585">
                  <a:off x="3113" y="855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103" name="Arc 95"/>
                <p:cNvSpPr>
                  <a:spLocks/>
                </p:cNvSpPr>
                <p:nvPr/>
              </p:nvSpPr>
              <p:spPr bwMode="auto">
                <a:xfrm rot="33247874">
                  <a:off x="2618" y="1254"/>
                  <a:ext cx="207" cy="1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71104" name="Text Box 96"/>
            <p:cNvSpPr txBox="1">
              <a:spLocks noChangeArrowheads="1"/>
            </p:cNvSpPr>
            <p:nvPr/>
          </p:nvSpPr>
          <p:spPr bwMode="auto">
            <a:xfrm>
              <a:off x="2821" y="1204"/>
              <a:ext cx="1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>
                  <a:latin typeface="Symbol" pitchFamily="18" charset="2"/>
                </a:rPr>
                <a:t>f</a:t>
              </a:r>
              <a:endParaRPr lang="de-DE" sz="1200" b="1"/>
            </a:p>
          </p:txBody>
        </p:sp>
      </p:grpSp>
      <p:grpSp>
        <p:nvGrpSpPr>
          <p:cNvPr id="19" name="Group 97"/>
          <p:cNvGrpSpPr>
            <a:grpSpLocks/>
          </p:cNvGrpSpPr>
          <p:nvPr/>
        </p:nvGrpSpPr>
        <p:grpSpPr bwMode="auto">
          <a:xfrm>
            <a:off x="148031" y="1009814"/>
            <a:ext cx="2395537" cy="2197100"/>
            <a:chOff x="117" y="302"/>
            <a:chExt cx="1509" cy="1384"/>
          </a:xfrm>
        </p:grpSpPr>
        <p:grpSp>
          <p:nvGrpSpPr>
            <p:cNvPr id="20" name="Group 98"/>
            <p:cNvGrpSpPr>
              <a:grpSpLocks/>
            </p:cNvGrpSpPr>
            <p:nvPr/>
          </p:nvGrpSpPr>
          <p:grpSpPr bwMode="auto">
            <a:xfrm>
              <a:off x="117" y="302"/>
              <a:ext cx="1509" cy="1384"/>
              <a:chOff x="416" y="888"/>
              <a:chExt cx="1509" cy="1359"/>
            </a:xfrm>
          </p:grpSpPr>
          <p:grpSp>
            <p:nvGrpSpPr>
              <p:cNvPr id="21" name="Group 99"/>
              <p:cNvGrpSpPr>
                <a:grpSpLocks/>
              </p:cNvGrpSpPr>
              <p:nvPr/>
            </p:nvGrpSpPr>
            <p:grpSpPr bwMode="auto">
              <a:xfrm>
                <a:off x="416" y="1526"/>
                <a:ext cx="570" cy="564"/>
                <a:chOff x="3276" y="3531"/>
                <a:chExt cx="570" cy="564"/>
              </a:xfrm>
            </p:grpSpPr>
            <p:sp>
              <p:nvSpPr>
                <p:cNvPr id="171108" name="Oval 100"/>
                <p:cNvSpPr>
                  <a:spLocks noChangeArrowheads="1"/>
                </p:cNvSpPr>
                <p:nvPr/>
              </p:nvSpPr>
              <p:spPr bwMode="auto">
                <a:xfrm>
                  <a:off x="3276" y="3531"/>
                  <a:ext cx="570" cy="56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2" name="Group 101"/>
                <p:cNvGrpSpPr>
                  <a:grpSpLocks/>
                </p:cNvGrpSpPr>
                <p:nvPr/>
              </p:nvGrpSpPr>
              <p:grpSpPr bwMode="auto">
                <a:xfrm>
                  <a:off x="3444" y="3679"/>
                  <a:ext cx="315" cy="240"/>
                  <a:chOff x="4116" y="3511"/>
                  <a:chExt cx="315" cy="240"/>
                </a:xfrm>
              </p:grpSpPr>
              <p:sp>
                <p:nvSpPr>
                  <p:cNvPr id="171110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116" y="3511"/>
                    <a:ext cx="232" cy="24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7111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4278" y="3594"/>
                    <a:ext cx="153" cy="10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71112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4263" y="3585"/>
                    <a:ext cx="78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1113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44" y="3522"/>
                    <a:ext cx="24" cy="6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3" name="Group 106"/>
              <p:cNvGrpSpPr>
                <a:grpSpLocks/>
              </p:cNvGrpSpPr>
              <p:nvPr/>
            </p:nvGrpSpPr>
            <p:grpSpPr bwMode="auto">
              <a:xfrm>
                <a:off x="544" y="888"/>
                <a:ext cx="1381" cy="1156"/>
                <a:chOff x="304" y="112"/>
                <a:chExt cx="1381" cy="1156"/>
              </a:xfrm>
            </p:grpSpPr>
            <p:sp>
              <p:nvSpPr>
                <p:cNvPr id="171115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901" y="251"/>
                  <a:ext cx="0" cy="5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16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390" y="799"/>
                  <a:ext cx="511" cy="26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17" name="Line 109"/>
                <p:cNvSpPr>
                  <a:spLocks noChangeShapeType="1"/>
                </p:cNvSpPr>
                <p:nvPr/>
              </p:nvSpPr>
              <p:spPr bwMode="auto">
                <a:xfrm>
                  <a:off x="901" y="799"/>
                  <a:ext cx="66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18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936" y="112"/>
                  <a:ext cx="196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Iz</a:t>
                  </a:r>
                </a:p>
              </p:txBody>
            </p:sp>
            <p:sp>
              <p:nvSpPr>
                <p:cNvPr id="17111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484" y="828"/>
                  <a:ext cx="201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Ix</a:t>
                  </a:r>
                </a:p>
              </p:txBody>
            </p:sp>
            <p:sp>
              <p:nvSpPr>
                <p:cNvPr id="171120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04" y="1098"/>
                  <a:ext cx="201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Iy</a:t>
                  </a:r>
                </a:p>
              </p:txBody>
            </p:sp>
          </p:grpSp>
          <p:sp>
            <p:nvSpPr>
              <p:cNvPr id="171121" name="Arc 113"/>
              <p:cNvSpPr>
                <a:spLocks/>
              </p:cNvSpPr>
              <p:nvPr/>
            </p:nvSpPr>
            <p:spPr bwMode="auto">
              <a:xfrm rot="10217601">
                <a:off x="929" y="1877"/>
                <a:ext cx="126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122" name="Line 114"/>
              <p:cNvSpPr>
                <a:spLocks noChangeShapeType="1"/>
              </p:cNvSpPr>
              <p:nvPr/>
            </p:nvSpPr>
            <p:spPr bwMode="auto">
              <a:xfrm>
                <a:off x="1146" y="1584"/>
                <a:ext cx="0" cy="5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23" name="Line 115"/>
              <p:cNvSpPr>
                <a:spLocks noChangeShapeType="1"/>
              </p:cNvSpPr>
              <p:nvPr/>
            </p:nvSpPr>
            <p:spPr bwMode="auto">
              <a:xfrm flipH="1">
                <a:off x="664" y="1577"/>
                <a:ext cx="470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24" name="Arc 116"/>
              <p:cNvSpPr>
                <a:spLocks/>
              </p:cNvSpPr>
              <p:nvPr/>
            </p:nvSpPr>
            <p:spPr bwMode="auto">
              <a:xfrm>
                <a:off x="1224" y="1066"/>
                <a:ext cx="126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125" name="Arc 117"/>
              <p:cNvSpPr>
                <a:spLocks/>
              </p:cNvSpPr>
              <p:nvPr/>
            </p:nvSpPr>
            <p:spPr bwMode="auto">
              <a:xfrm rot="5400000">
                <a:off x="1618" y="1619"/>
                <a:ext cx="126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126" name="Arc 118"/>
              <p:cNvSpPr>
                <a:spLocks/>
              </p:cNvSpPr>
              <p:nvPr/>
            </p:nvSpPr>
            <p:spPr bwMode="auto">
              <a:xfrm rot="16200000">
                <a:off x="662" y="1370"/>
                <a:ext cx="126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127" name="Line 119"/>
              <p:cNvSpPr>
                <a:spLocks noChangeShapeType="1"/>
              </p:cNvSpPr>
              <p:nvPr/>
            </p:nvSpPr>
            <p:spPr bwMode="auto">
              <a:xfrm flipH="1">
                <a:off x="1146" y="1310"/>
                <a:ext cx="511" cy="26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128" name="Text Box 120"/>
              <p:cNvSpPr txBox="1">
                <a:spLocks noChangeArrowheads="1"/>
              </p:cNvSpPr>
              <p:nvPr/>
            </p:nvSpPr>
            <p:spPr bwMode="auto">
              <a:xfrm>
                <a:off x="1044" y="2077"/>
                <a:ext cx="228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-Iz</a:t>
                </a:r>
              </a:p>
            </p:txBody>
          </p:sp>
          <p:sp>
            <p:nvSpPr>
              <p:cNvPr id="171129" name="Text Box 121"/>
              <p:cNvSpPr txBox="1">
                <a:spLocks noChangeArrowheads="1"/>
              </p:cNvSpPr>
              <p:nvPr/>
            </p:nvSpPr>
            <p:spPr bwMode="auto">
              <a:xfrm>
                <a:off x="460" y="1493"/>
                <a:ext cx="233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-Ix</a:t>
                </a:r>
              </a:p>
            </p:txBody>
          </p:sp>
          <p:sp>
            <p:nvSpPr>
              <p:cNvPr id="171130" name="Text Box 122"/>
              <p:cNvSpPr txBox="1">
                <a:spLocks noChangeArrowheads="1"/>
              </p:cNvSpPr>
              <p:nvPr/>
            </p:nvSpPr>
            <p:spPr bwMode="auto">
              <a:xfrm>
                <a:off x="1687" y="1160"/>
                <a:ext cx="233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-Iy</a:t>
                </a:r>
              </a:p>
            </p:txBody>
          </p:sp>
        </p:grpSp>
        <p:sp>
          <p:nvSpPr>
            <p:cNvPr id="171131" name="Text Box 123"/>
            <p:cNvSpPr txBox="1">
              <a:spLocks noChangeArrowheads="1"/>
            </p:cNvSpPr>
            <p:nvPr/>
          </p:nvSpPr>
          <p:spPr bwMode="auto">
            <a:xfrm>
              <a:off x="981" y="1213"/>
              <a:ext cx="1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>
                  <a:latin typeface="Symbol" pitchFamily="18" charset="2"/>
                </a:rPr>
                <a:t>f</a:t>
              </a:r>
              <a:endParaRPr lang="de-DE" sz="1200" b="1"/>
            </a:p>
          </p:txBody>
        </p:sp>
      </p:grpSp>
      <p:sp>
        <p:nvSpPr>
          <p:cNvPr id="171133" name="Rectangle 125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Time Evolution / Rotation of Operators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71134" name="Picture 126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6" name="Text Box 40"/>
          <p:cNvSpPr txBox="1">
            <a:spLocks noChangeArrowheads="1"/>
          </p:cNvSpPr>
          <p:nvPr/>
        </p:nvSpPr>
        <p:spPr bwMode="auto">
          <a:xfrm>
            <a:off x="451162" y="5951992"/>
            <a:ext cx="1019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I</a:t>
            </a:r>
            <a:r>
              <a:rPr lang="de-DE" sz="1400" b="1" baseline="-25000" dirty="0" smtClean="0"/>
              <a:t>+  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 smtClean="0">
                <a:latin typeface="Monotype Corsiva" pitchFamily="66" charset="0"/>
              </a:rPr>
              <a:t> </a:t>
            </a:r>
            <a:r>
              <a:rPr lang="de-DE" sz="1400" b="1" dirty="0" smtClean="0"/>
              <a:t>?  :      </a:t>
            </a:r>
            <a:endParaRPr lang="de-DE" sz="1400" b="1" dirty="0"/>
          </a:p>
        </p:txBody>
      </p: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1591805" y="5951992"/>
            <a:ext cx="6948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(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dirty="0" smtClean="0"/>
              <a:t> </a:t>
            </a:r>
            <a:r>
              <a:rPr lang="de-DE" sz="1400" b="1" baseline="-25000" dirty="0" smtClean="0"/>
              <a:t>  </a:t>
            </a:r>
            <a:r>
              <a:rPr lang="de-DE" sz="1400" b="1" dirty="0" smtClean="0">
                <a:latin typeface="Symbol" pitchFamily="18" charset="2"/>
              </a:rPr>
              <a:t>+ </a:t>
            </a:r>
            <a:r>
              <a:rPr lang="de-DE" sz="1400" b="1" dirty="0" smtClean="0">
                <a:latin typeface="+mj-lt"/>
              </a:rPr>
              <a:t>i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baseline="-25000" dirty="0" smtClean="0"/>
              <a:t>   </a:t>
            </a:r>
            <a:r>
              <a:rPr lang="de-DE" sz="1400" b="1" dirty="0" smtClean="0"/>
              <a:t>) </a:t>
            </a:r>
            <a:r>
              <a:rPr lang="de-DE" sz="1400" b="1" baseline="-25000" dirty="0" smtClean="0"/>
              <a:t>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 smtClean="0">
                <a:latin typeface="Monotype Corsiva" pitchFamily="66" charset="0"/>
              </a:rPr>
              <a:t>  </a:t>
            </a:r>
            <a:r>
              <a:rPr lang="de-DE" sz="1400" b="1" dirty="0" smtClean="0"/>
              <a:t>(</a:t>
            </a:r>
            <a:r>
              <a:rPr lang="de-DE" sz="1400" b="1" dirty="0" smtClean="0">
                <a:latin typeface="Monotype Corsiva" pitchFamily="66" charset="0"/>
              </a:rPr>
              <a:t> 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baseline="-25000" dirty="0" smtClean="0"/>
              <a:t>  </a:t>
            </a:r>
            <a:r>
              <a:rPr lang="de-DE" sz="1400" b="1" dirty="0"/>
              <a:t>cos ( </a:t>
            </a:r>
            <a:r>
              <a:rPr lang="de-DE" sz="1400" b="1" dirty="0" smtClean="0">
                <a:latin typeface="Symbol" pitchFamily="18" charset="2"/>
              </a:rPr>
              <a:t>f</a:t>
            </a:r>
            <a:r>
              <a:rPr lang="de-DE" sz="1400" b="1" dirty="0" smtClean="0"/>
              <a:t>) </a:t>
            </a:r>
            <a:r>
              <a:rPr lang="de-DE" sz="1400" b="1" dirty="0" smtClean="0">
                <a:solidFill>
                  <a:srgbClr val="FF3300"/>
                </a:solidFill>
              </a:rPr>
              <a:t>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</a:t>
            </a:r>
            <a:r>
              <a:rPr lang="de-DE" sz="1400" b="1" dirty="0" smtClean="0"/>
              <a:t>2 </a:t>
            </a:r>
            <a:r>
              <a:rPr lang="de-DE" sz="1400" b="1" dirty="0" err="1" smtClean="0">
                <a:solidFill>
                  <a:srgbClr val="00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000000"/>
                </a:solidFill>
              </a:rPr>
              <a:t>y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z</a:t>
            </a:r>
            <a:r>
              <a:rPr lang="de-DE" sz="1400" b="1" baseline="-25000" dirty="0" smtClean="0"/>
              <a:t>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</a:t>
            </a:r>
            <a:r>
              <a:rPr lang="de-DE" sz="1400" b="1" dirty="0" smtClean="0"/>
              <a:t>))    </a:t>
            </a:r>
            <a:endParaRPr lang="de-DE" sz="1400" b="1" dirty="0"/>
          </a:p>
        </p:txBody>
      </p:sp>
      <p:sp>
        <p:nvSpPr>
          <p:cNvPr id="130" name="Rechteck 129"/>
          <p:cNvSpPr/>
          <p:nvPr/>
        </p:nvSpPr>
        <p:spPr>
          <a:xfrm>
            <a:off x="4872987" y="5970342"/>
            <a:ext cx="4431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</a:rPr>
              <a:t>     + i (</a:t>
            </a:r>
            <a:r>
              <a:rPr lang="de-DE" sz="14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</a:rPr>
              <a:t>I</a:t>
            </a:r>
            <a:r>
              <a:rPr lang="de-DE" sz="1400" b="1" baseline="-25000" dirty="0" err="1" smtClean="0">
                <a:solidFill>
                  <a:srgbClr val="000000"/>
                </a:solidFill>
              </a:rPr>
              <a:t>y</a:t>
            </a:r>
            <a:r>
              <a:rPr lang="de-DE" sz="1400" b="1" baseline="-25000" dirty="0" smtClean="0">
                <a:solidFill>
                  <a:srgbClr val="000000"/>
                </a:solidFill>
              </a:rPr>
              <a:t>  </a:t>
            </a:r>
            <a:r>
              <a:rPr lang="de-DE" sz="1400" b="1" dirty="0" smtClean="0">
                <a:solidFill>
                  <a:srgbClr val="000000"/>
                </a:solidFill>
              </a:rPr>
              <a:t>cos ( </a:t>
            </a:r>
            <a:r>
              <a:rPr lang="de-DE" sz="1400" b="1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sz="1400" b="1" dirty="0" smtClean="0">
                <a:solidFill>
                  <a:srgbClr val="000000"/>
                </a:solidFill>
              </a:rPr>
              <a:t>) </a:t>
            </a:r>
            <a:r>
              <a:rPr lang="de-DE" sz="1400" b="1" dirty="0" smtClean="0">
                <a:solidFill>
                  <a:srgbClr val="FF3300"/>
                </a:solidFill>
              </a:rPr>
              <a:t>  </a:t>
            </a:r>
            <a:r>
              <a:rPr lang="de-DE" sz="1400" b="1" dirty="0" smtClean="0">
                <a:solidFill>
                  <a:srgbClr val="000000"/>
                </a:solidFill>
                <a:latin typeface="Symbol" pitchFamily="18" charset="2"/>
              </a:rPr>
              <a:t>-  </a:t>
            </a:r>
            <a:r>
              <a:rPr lang="de-DE" sz="1400" b="1" dirty="0" smtClean="0">
                <a:solidFill>
                  <a:srgbClr val="000000"/>
                </a:solidFill>
              </a:rPr>
              <a:t>2</a:t>
            </a:r>
            <a:r>
              <a:rPr lang="de-DE" sz="1400" b="1" dirty="0" smtClean="0"/>
              <a:t>I</a:t>
            </a:r>
            <a:r>
              <a:rPr lang="de-DE" sz="1400" b="1" baseline="-25000" dirty="0" smtClean="0"/>
              <a:t>x</a:t>
            </a:r>
            <a:r>
              <a:rPr lang="de-DE" sz="1400" b="1" dirty="0" smtClean="0">
                <a:solidFill>
                  <a:srgbClr val="000000"/>
                </a:solidFill>
              </a:rPr>
              <a:t>S</a:t>
            </a:r>
            <a:r>
              <a:rPr lang="de-DE" sz="1400" b="1" baseline="-25000" dirty="0" smtClean="0">
                <a:solidFill>
                  <a:srgbClr val="000000"/>
                </a:solidFill>
              </a:rPr>
              <a:t>z  </a:t>
            </a:r>
            <a:r>
              <a:rPr lang="de-DE" sz="1400" b="1" dirty="0" smtClean="0">
                <a:solidFill>
                  <a:srgbClr val="000000"/>
                </a:solidFill>
              </a:rPr>
              <a:t>sin ( </a:t>
            </a:r>
            <a:r>
              <a:rPr lang="de-DE" sz="1400" b="1" dirty="0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de-DE" sz="1400" b="1" dirty="0" smtClean="0">
                <a:solidFill>
                  <a:srgbClr val="000000"/>
                </a:solidFill>
              </a:rPr>
              <a:t> )) </a:t>
            </a:r>
            <a:endParaRPr lang="de-DE" dirty="0"/>
          </a:p>
        </p:txBody>
      </p:sp>
      <p:sp>
        <p:nvSpPr>
          <p:cNvPr id="131" name="Text Box 40"/>
          <p:cNvSpPr txBox="1">
            <a:spLocks noChangeArrowheads="1"/>
          </p:cNvSpPr>
          <p:nvPr/>
        </p:nvSpPr>
        <p:spPr bwMode="auto">
          <a:xfrm>
            <a:off x="1582378" y="6347918"/>
            <a:ext cx="6948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/>
              <a:t>(</a:t>
            </a:r>
            <a:r>
              <a:rPr lang="de-DE" sz="1400" b="1" dirty="0" err="1" smtClean="0"/>
              <a:t>I</a:t>
            </a:r>
            <a:r>
              <a:rPr lang="de-DE" sz="1400" b="1" baseline="-25000" dirty="0" err="1" smtClean="0"/>
              <a:t>x</a:t>
            </a:r>
            <a:r>
              <a:rPr lang="de-DE" sz="1400" b="1" dirty="0" smtClean="0"/>
              <a:t> </a:t>
            </a:r>
            <a:r>
              <a:rPr lang="de-DE" sz="1400" b="1" baseline="-25000" dirty="0" smtClean="0"/>
              <a:t>  </a:t>
            </a:r>
            <a:r>
              <a:rPr lang="de-DE" sz="1400" b="1" dirty="0" smtClean="0">
                <a:latin typeface="Symbol" pitchFamily="18" charset="2"/>
              </a:rPr>
              <a:t>+ </a:t>
            </a:r>
            <a:r>
              <a:rPr lang="de-DE" sz="1400" b="1" dirty="0" smtClean="0">
                <a:latin typeface="+mj-lt"/>
              </a:rPr>
              <a:t>i </a:t>
            </a:r>
            <a:r>
              <a:rPr lang="de-DE" sz="1400" b="1" smtClean="0"/>
              <a:t>I</a:t>
            </a:r>
            <a:r>
              <a:rPr lang="de-DE" sz="1400" b="1" baseline="-25000" dirty="0" err="1" smtClean="0"/>
              <a:t>y</a:t>
            </a:r>
            <a:r>
              <a:rPr lang="de-DE" sz="1400" b="1" baseline="-25000" smtClean="0"/>
              <a:t>   </a:t>
            </a:r>
            <a:r>
              <a:rPr lang="de-DE" sz="1400" b="1" dirty="0" smtClean="0"/>
              <a:t>) </a:t>
            </a:r>
            <a:r>
              <a:rPr lang="de-DE" sz="1400" b="1" baseline="-25000" dirty="0" smtClean="0"/>
              <a:t>  </a:t>
            </a:r>
            <a:r>
              <a:rPr lang="de-DE" sz="1400" b="1" dirty="0">
                <a:latin typeface="MT Extra" pitchFamily="18" charset="2"/>
              </a:rPr>
              <a:t>a</a:t>
            </a:r>
            <a:r>
              <a:rPr lang="de-DE" sz="1400" b="1" dirty="0">
                <a:latin typeface="Monotype Corsiva" pitchFamily="66" charset="0"/>
              </a:rPr>
              <a:t> </a:t>
            </a:r>
            <a:r>
              <a:rPr lang="de-DE" sz="1400" b="1" dirty="0" smtClean="0">
                <a:latin typeface="Monotype Corsiva" pitchFamily="66" charset="0"/>
              </a:rPr>
              <a:t>   </a:t>
            </a:r>
            <a:r>
              <a:rPr lang="de-DE" sz="1400" b="1" dirty="0" smtClean="0"/>
              <a:t>I</a:t>
            </a:r>
            <a:r>
              <a:rPr lang="de-DE" sz="1400" b="1" baseline="-25000" dirty="0" smtClean="0"/>
              <a:t>+  </a:t>
            </a:r>
            <a:r>
              <a:rPr lang="de-DE" sz="1400" b="1" dirty="0"/>
              <a:t>cos ( </a:t>
            </a:r>
            <a:r>
              <a:rPr lang="de-DE" sz="1400" b="1" dirty="0" smtClean="0">
                <a:latin typeface="Symbol" pitchFamily="18" charset="2"/>
              </a:rPr>
              <a:t>f</a:t>
            </a:r>
            <a:r>
              <a:rPr lang="de-DE" sz="1400" b="1" dirty="0" smtClean="0"/>
              <a:t>) </a:t>
            </a:r>
            <a:r>
              <a:rPr lang="de-DE" sz="1400" b="1" dirty="0" smtClean="0">
                <a:solidFill>
                  <a:srgbClr val="FF3300"/>
                </a:solidFill>
              </a:rPr>
              <a:t>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</a:t>
            </a:r>
            <a:r>
              <a:rPr lang="de-DE" sz="1400" b="1" dirty="0" smtClean="0"/>
              <a:t>2i  </a:t>
            </a:r>
            <a:r>
              <a:rPr lang="de-DE" sz="1400" b="1" dirty="0" smtClean="0">
                <a:solidFill>
                  <a:srgbClr val="000000"/>
                </a:solidFill>
              </a:rPr>
              <a:t>I</a:t>
            </a:r>
            <a:r>
              <a:rPr lang="de-DE" sz="2000" b="1" baseline="-25000" dirty="0" smtClean="0">
                <a:solidFill>
                  <a:srgbClr val="000000"/>
                </a:solidFill>
              </a:rPr>
              <a:t>-</a:t>
            </a:r>
            <a:r>
              <a:rPr lang="de-DE" sz="1400" b="1" dirty="0" err="1" smtClean="0"/>
              <a:t>S</a:t>
            </a:r>
            <a:r>
              <a:rPr lang="de-DE" sz="1400" b="1" baseline="-25000" dirty="0" err="1" smtClean="0"/>
              <a:t>z</a:t>
            </a:r>
            <a:r>
              <a:rPr lang="de-DE" sz="1400" b="1" baseline="-25000" dirty="0" smtClean="0"/>
              <a:t>  </a:t>
            </a:r>
            <a:r>
              <a:rPr lang="de-DE" sz="1400" b="1" dirty="0"/>
              <a:t>sin ( </a:t>
            </a:r>
            <a:r>
              <a:rPr lang="de-DE" sz="1400" b="1" dirty="0">
                <a:latin typeface="Symbol" pitchFamily="18" charset="2"/>
              </a:rPr>
              <a:t>f</a:t>
            </a:r>
            <a:r>
              <a:rPr lang="de-DE" sz="1400" b="1" dirty="0"/>
              <a:t> </a:t>
            </a:r>
            <a:r>
              <a:rPr lang="de-DE" sz="1400" b="1" dirty="0" smtClean="0"/>
              <a:t>)    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50" grpId="0"/>
      <p:bldP spid="126" grpId="0"/>
      <p:bldP spid="127" grpId="0"/>
      <p:bldP spid="1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701" name="Picture 173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50699" name="Rectangle 17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</a:t>
            </a:r>
            <a:r>
              <a:rPr lang="de-DE" baseline="-25000" dirty="0">
                <a:solidFill>
                  <a:schemeClr val="bg1"/>
                </a:solidFill>
              </a:rPr>
              <a:t>0</a:t>
            </a:r>
            <a:r>
              <a:rPr lang="de-DE" dirty="0">
                <a:solidFill>
                  <a:schemeClr val="bg1"/>
                </a:solidFill>
              </a:rPr>
              <a:t>- und B</a:t>
            </a:r>
            <a:r>
              <a:rPr lang="de-DE" baseline="-25000" dirty="0">
                <a:solidFill>
                  <a:schemeClr val="bg1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- Entwicklung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501555"/>
            <a:ext cx="3314700" cy="1849437"/>
            <a:chOff x="120" y="2871"/>
            <a:chExt cx="2088" cy="12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95" y="3012"/>
              <a:ext cx="284" cy="144"/>
              <a:chOff x="3498" y="1464"/>
              <a:chExt cx="284" cy="144"/>
            </a:xfrm>
          </p:grpSpPr>
          <p:sp>
            <p:nvSpPr>
              <p:cNvPr id="150532" name="Oval 4"/>
              <p:cNvSpPr>
                <a:spLocks noChangeArrowheads="1"/>
              </p:cNvSpPr>
              <p:nvPr/>
            </p:nvSpPr>
            <p:spPr bwMode="auto">
              <a:xfrm>
                <a:off x="3498" y="1507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3570" y="1464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34" name="Line 6"/>
              <p:cNvSpPr>
                <a:spLocks noChangeShapeType="1"/>
              </p:cNvSpPr>
              <p:nvPr/>
            </p:nvSpPr>
            <p:spPr bwMode="auto">
              <a:xfrm>
                <a:off x="3699" y="1512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535" name="Line 7"/>
              <p:cNvSpPr>
                <a:spLocks noChangeShapeType="1"/>
              </p:cNvSpPr>
              <p:nvPr/>
            </p:nvSpPr>
            <p:spPr bwMode="auto">
              <a:xfrm flipV="1">
                <a:off x="3699" y="1479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0536" name="Line 8"/>
            <p:cNvSpPr>
              <a:spLocks noChangeShapeType="1"/>
            </p:cNvSpPr>
            <p:nvPr/>
          </p:nvSpPr>
          <p:spPr bwMode="auto">
            <a:xfrm flipV="1">
              <a:off x="1040" y="2975"/>
              <a:ext cx="0" cy="55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537" name="Text Box 9"/>
            <p:cNvSpPr txBox="1">
              <a:spLocks noChangeArrowheads="1"/>
            </p:cNvSpPr>
            <p:nvPr/>
          </p:nvSpPr>
          <p:spPr bwMode="auto">
            <a:xfrm>
              <a:off x="1054" y="2871"/>
              <a:ext cx="41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IzSz</a:t>
              </a:r>
            </a:p>
          </p:txBody>
        </p:sp>
        <p:sp>
          <p:nvSpPr>
            <p:cNvPr id="150538" name="Text Box 10"/>
            <p:cNvSpPr txBox="1">
              <a:spLocks noChangeArrowheads="1"/>
            </p:cNvSpPr>
            <p:nvPr/>
          </p:nvSpPr>
          <p:spPr bwMode="auto">
            <a:xfrm>
              <a:off x="1690" y="3455"/>
              <a:ext cx="51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2 IySz</a:t>
              </a:r>
            </a:p>
          </p:txBody>
        </p:sp>
        <p:sp>
          <p:nvSpPr>
            <p:cNvPr id="150539" name="Arc 11"/>
            <p:cNvSpPr>
              <a:spLocks/>
            </p:cNvSpPr>
            <p:nvPr/>
          </p:nvSpPr>
          <p:spPr bwMode="auto">
            <a:xfrm rot="7549139">
              <a:off x="763" y="3872"/>
              <a:ext cx="105" cy="1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540" name="Arc 12"/>
            <p:cNvSpPr>
              <a:spLocks/>
            </p:cNvSpPr>
            <p:nvPr/>
          </p:nvSpPr>
          <p:spPr bwMode="auto">
            <a:xfrm rot="-3414909">
              <a:off x="1148" y="3149"/>
              <a:ext cx="105" cy="1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541" name="Arc 13"/>
            <p:cNvSpPr>
              <a:spLocks/>
            </p:cNvSpPr>
            <p:nvPr/>
          </p:nvSpPr>
          <p:spPr bwMode="auto">
            <a:xfrm rot="1495708">
              <a:off x="1553" y="3348"/>
              <a:ext cx="101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542" name="Arc 14"/>
            <p:cNvSpPr>
              <a:spLocks/>
            </p:cNvSpPr>
            <p:nvPr/>
          </p:nvSpPr>
          <p:spPr bwMode="auto">
            <a:xfrm rot="11469893">
              <a:off x="558" y="3574"/>
              <a:ext cx="102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543" name="Text Box 15"/>
            <p:cNvSpPr txBox="1">
              <a:spLocks noChangeArrowheads="1"/>
            </p:cNvSpPr>
            <p:nvPr/>
          </p:nvSpPr>
          <p:spPr bwMode="auto">
            <a:xfrm>
              <a:off x="120" y="3422"/>
              <a:ext cx="42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>
                  <a:latin typeface="Symbol" pitchFamily="18" charset="2"/>
                </a:rPr>
                <a:t>-</a:t>
              </a:r>
              <a:r>
                <a:rPr lang="de-DE" sz="1200" b="1" dirty="0"/>
                <a:t>2 IySz</a:t>
              </a:r>
            </a:p>
          </p:txBody>
        </p:sp>
        <p:sp>
          <p:nvSpPr>
            <p:cNvPr id="150544" name="Text Box 16"/>
            <p:cNvSpPr txBox="1">
              <a:spLocks noChangeArrowheads="1"/>
            </p:cNvSpPr>
            <p:nvPr/>
          </p:nvSpPr>
          <p:spPr bwMode="auto">
            <a:xfrm>
              <a:off x="1341" y="3024"/>
              <a:ext cx="4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>
                  <a:latin typeface="Symbol" pitchFamily="18" charset="2"/>
                </a:rPr>
                <a:t>-</a:t>
              </a:r>
              <a:r>
                <a:rPr lang="de-DE" sz="1200" b="1" dirty="0"/>
                <a:t> Ix</a:t>
              </a:r>
            </a:p>
          </p:txBody>
        </p:sp>
        <p:sp>
          <p:nvSpPr>
            <p:cNvPr id="150545" name="Line 17"/>
            <p:cNvSpPr>
              <a:spLocks noChangeShapeType="1"/>
            </p:cNvSpPr>
            <p:nvPr/>
          </p:nvSpPr>
          <p:spPr bwMode="auto">
            <a:xfrm flipV="1">
              <a:off x="669" y="3212"/>
              <a:ext cx="650" cy="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546" name="Line 18"/>
            <p:cNvSpPr>
              <a:spLocks noChangeShapeType="1"/>
            </p:cNvSpPr>
            <p:nvPr/>
          </p:nvSpPr>
          <p:spPr bwMode="auto">
            <a:xfrm flipV="1">
              <a:off x="534" y="3522"/>
              <a:ext cx="108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547" name="Text Box 19"/>
            <p:cNvSpPr txBox="1">
              <a:spLocks noChangeArrowheads="1"/>
            </p:cNvSpPr>
            <p:nvPr/>
          </p:nvSpPr>
          <p:spPr bwMode="auto">
            <a:xfrm>
              <a:off x="479" y="3951"/>
              <a:ext cx="4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 Ix</a:t>
              </a:r>
            </a:p>
          </p:txBody>
        </p:sp>
        <p:sp>
          <p:nvSpPr>
            <p:cNvPr id="150548" name="Text Box 20"/>
            <p:cNvSpPr txBox="1">
              <a:spLocks noChangeArrowheads="1"/>
            </p:cNvSpPr>
            <p:nvPr/>
          </p:nvSpPr>
          <p:spPr bwMode="auto">
            <a:xfrm>
              <a:off x="1071" y="3732"/>
              <a:ext cx="62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/>
                <a:t>  </a:t>
              </a:r>
              <a:r>
                <a:rPr lang="de-DE" sz="1200" b="1">
                  <a:latin typeface="Symbol" pitchFamily="18" charset="2"/>
                </a:rPr>
                <a:t>p </a:t>
              </a:r>
              <a:r>
                <a:rPr lang="de-DE" sz="1200" b="1"/>
                <a:t>J t</a:t>
              </a:r>
              <a:r>
                <a:rPr lang="de-DE" sz="1200" b="1" baseline="-25000"/>
                <a:t> </a:t>
              </a:r>
              <a:endParaRPr lang="de-DE" sz="1200" b="1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198813" y="523875"/>
            <a:ext cx="2325687" cy="1717675"/>
            <a:chOff x="2151" y="808"/>
            <a:chExt cx="1465" cy="1415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351" y="1360"/>
              <a:ext cx="143" cy="284"/>
              <a:chOff x="2385" y="2540"/>
              <a:chExt cx="143" cy="284"/>
            </a:xfrm>
          </p:grpSpPr>
          <p:sp>
            <p:nvSpPr>
              <p:cNvPr id="150551" name="Oval 23"/>
              <p:cNvSpPr>
                <a:spLocks noChangeArrowheads="1"/>
              </p:cNvSpPr>
              <p:nvPr/>
            </p:nvSpPr>
            <p:spPr bwMode="auto">
              <a:xfrm rot="5602554">
                <a:off x="2294" y="2631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52" name="Rectangle 24"/>
              <p:cNvSpPr>
                <a:spLocks noChangeArrowheads="1"/>
              </p:cNvSpPr>
              <p:nvPr/>
            </p:nvSpPr>
            <p:spPr bwMode="auto">
              <a:xfrm rot="5602554">
                <a:off x="2414" y="2642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53" name="Line 25"/>
              <p:cNvSpPr>
                <a:spLocks noChangeShapeType="1"/>
              </p:cNvSpPr>
              <p:nvPr/>
            </p:nvSpPr>
            <p:spPr bwMode="auto">
              <a:xfrm rot="5602554">
                <a:off x="2481" y="2580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554" name="Line 26"/>
              <p:cNvSpPr>
                <a:spLocks noChangeShapeType="1"/>
              </p:cNvSpPr>
              <p:nvPr/>
            </p:nvSpPr>
            <p:spPr bwMode="auto">
              <a:xfrm rot="5602554" flipV="1">
                <a:off x="2443" y="2580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151" y="808"/>
              <a:ext cx="1465" cy="1415"/>
              <a:chOff x="2151" y="288"/>
              <a:chExt cx="1465" cy="1415"/>
            </a:xfrm>
          </p:grpSpPr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2151" y="288"/>
                <a:ext cx="1465" cy="1415"/>
                <a:chOff x="3962" y="222"/>
                <a:chExt cx="1465" cy="1415"/>
              </a:xfrm>
            </p:grpSpPr>
            <p:grpSp>
              <p:nvGrpSpPr>
                <p:cNvPr id="8" name="Group 29"/>
                <p:cNvGrpSpPr>
                  <a:grpSpLocks/>
                </p:cNvGrpSpPr>
                <p:nvPr/>
              </p:nvGrpSpPr>
              <p:grpSpPr bwMode="auto">
                <a:xfrm>
                  <a:off x="4046" y="222"/>
                  <a:ext cx="1381" cy="1212"/>
                  <a:chOff x="304" y="107"/>
                  <a:chExt cx="1381" cy="1212"/>
                </a:xfrm>
              </p:grpSpPr>
              <p:sp>
                <p:nvSpPr>
                  <p:cNvPr id="150558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1" y="251"/>
                    <a:ext cx="0" cy="5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59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" y="799"/>
                    <a:ext cx="5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6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799"/>
                    <a:ext cx="6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6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6" y="107"/>
                    <a:ext cx="196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Iz</a:t>
                    </a:r>
                  </a:p>
                </p:txBody>
              </p:sp>
              <p:sp>
                <p:nvSpPr>
                  <p:cNvPr id="15056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4" y="823"/>
                    <a:ext cx="201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Ix</a:t>
                    </a:r>
                  </a:p>
                </p:txBody>
              </p:sp>
              <p:sp>
                <p:nvSpPr>
                  <p:cNvPr id="15056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" y="1093"/>
                    <a:ext cx="201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Iy</a:t>
                    </a:r>
                  </a:p>
                </p:txBody>
              </p:sp>
            </p:grpSp>
            <p:sp>
              <p:nvSpPr>
                <p:cNvPr id="150564" name="Line 36"/>
                <p:cNvSpPr>
                  <a:spLocks noChangeShapeType="1"/>
                </p:cNvSpPr>
                <p:nvPr/>
              </p:nvSpPr>
              <p:spPr bwMode="auto">
                <a:xfrm>
                  <a:off x="4648" y="923"/>
                  <a:ext cx="0" cy="5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6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166" y="916"/>
                  <a:ext cx="470" cy="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6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4648" y="649"/>
                  <a:ext cx="511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6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546" y="1411"/>
                  <a:ext cx="228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-Iz</a:t>
                  </a:r>
                </a:p>
              </p:txBody>
            </p:sp>
            <p:sp>
              <p:nvSpPr>
                <p:cNvPr id="15056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962" y="827"/>
                  <a:ext cx="233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-Ix</a:t>
                  </a:r>
                </a:p>
              </p:txBody>
            </p:sp>
            <p:sp>
              <p:nvSpPr>
                <p:cNvPr id="15056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189" y="494"/>
                  <a:ext cx="233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-Iy</a:t>
                  </a:r>
                </a:p>
              </p:txBody>
            </p:sp>
          </p:grpSp>
          <p:sp>
            <p:nvSpPr>
              <p:cNvPr id="150570" name="Arc 42"/>
              <p:cNvSpPr>
                <a:spLocks/>
              </p:cNvSpPr>
              <p:nvPr/>
            </p:nvSpPr>
            <p:spPr bwMode="auto">
              <a:xfrm rot="13979263">
                <a:off x="2396" y="933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71" name="Arc 43"/>
              <p:cNvSpPr>
                <a:spLocks/>
              </p:cNvSpPr>
              <p:nvPr/>
            </p:nvSpPr>
            <p:spPr bwMode="auto">
              <a:xfrm rot="21185460">
                <a:off x="2855" y="504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72" name="Arc 44"/>
              <p:cNvSpPr>
                <a:spLocks/>
              </p:cNvSpPr>
              <p:nvPr/>
            </p:nvSpPr>
            <p:spPr bwMode="auto">
              <a:xfrm rot="25593585">
                <a:off x="3113" y="855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73" name="Arc 45"/>
              <p:cNvSpPr>
                <a:spLocks/>
              </p:cNvSpPr>
              <p:nvPr/>
            </p:nvSpPr>
            <p:spPr bwMode="auto">
              <a:xfrm rot="33247874">
                <a:off x="2618" y="1254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6403975" y="493713"/>
            <a:ext cx="2325688" cy="1717675"/>
            <a:chOff x="4053" y="-20"/>
            <a:chExt cx="1465" cy="1415"/>
          </a:xfrm>
        </p:grpSpPr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4582" y="206"/>
              <a:ext cx="284" cy="144"/>
              <a:chOff x="2055" y="513"/>
              <a:chExt cx="284" cy="144"/>
            </a:xfrm>
          </p:grpSpPr>
          <p:sp>
            <p:nvSpPr>
              <p:cNvPr id="150576" name="Oval 48"/>
              <p:cNvSpPr>
                <a:spLocks noChangeArrowheads="1"/>
              </p:cNvSpPr>
              <p:nvPr/>
            </p:nvSpPr>
            <p:spPr bwMode="auto">
              <a:xfrm>
                <a:off x="2055" y="556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77" name="Rectangle 49"/>
              <p:cNvSpPr>
                <a:spLocks noChangeArrowheads="1"/>
              </p:cNvSpPr>
              <p:nvPr/>
            </p:nvSpPr>
            <p:spPr bwMode="auto">
              <a:xfrm>
                <a:off x="2127" y="513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78" name="Line 50"/>
              <p:cNvSpPr>
                <a:spLocks noChangeShapeType="1"/>
              </p:cNvSpPr>
              <p:nvPr/>
            </p:nvSpPr>
            <p:spPr bwMode="auto">
              <a:xfrm>
                <a:off x="2091" y="519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579" name="Line 51"/>
              <p:cNvSpPr>
                <a:spLocks noChangeShapeType="1"/>
              </p:cNvSpPr>
              <p:nvPr/>
            </p:nvSpPr>
            <p:spPr bwMode="auto">
              <a:xfrm flipV="1">
                <a:off x="2097" y="555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4053" y="-20"/>
              <a:ext cx="1465" cy="1415"/>
              <a:chOff x="235" y="2742"/>
              <a:chExt cx="1465" cy="1415"/>
            </a:xfrm>
          </p:grpSpPr>
          <p:grpSp>
            <p:nvGrpSpPr>
              <p:cNvPr id="12" name="Group 53"/>
              <p:cNvGrpSpPr>
                <a:grpSpLocks/>
              </p:cNvGrpSpPr>
              <p:nvPr/>
            </p:nvGrpSpPr>
            <p:grpSpPr bwMode="auto">
              <a:xfrm>
                <a:off x="235" y="2742"/>
                <a:ext cx="1465" cy="1415"/>
                <a:chOff x="3962" y="222"/>
                <a:chExt cx="1465" cy="1415"/>
              </a:xfrm>
            </p:grpSpPr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4046" y="222"/>
                  <a:ext cx="1381" cy="1212"/>
                  <a:chOff x="304" y="107"/>
                  <a:chExt cx="1381" cy="1212"/>
                </a:xfrm>
              </p:grpSpPr>
              <p:sp>
                <p:nvSpPr>
                  <p:cNvPr id="150583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1" y="251"/>
                    <a:ext cx="0" cy="54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84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" y="799"/>
                    <a:ext cx="5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8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799"/>
                    <a:ext cx="66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586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6" y="107"/>
                    <a:ext cx="196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Iz</a:t>
                    </a:r>
                  </a:p>
                </p:txBody>
              </p:sp>
              <p:sp>
                <p:nvSpPr>
                  <p:cNvPr id="150587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4" y="823"/>
                    <a:ext cx="201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Ix</a:t>
                    </a:r>
                  </a:p>
                </p:txBody>
              </p:sp>
              <p:sp>
                <p:nvSpPr>
                  <p:cNvPr id="150588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" y="1093"/>
                    <a:ext cx="201" cy="2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200" b="1" dirty="0"/>
                      <a:t>Iy</a:t>
                    </a:r>
                  </a:p>
                </p:txBody>
              </p:sp>
            </p:grpSp>
            <p:sp>
              <p:nvSpPr>
                <p:cNvPr id="150589" name="Line 61"/>
                <p:cNvSpPr>
                  <a:spLocks noChangeShapeType="1"/>
                </p:cNvSpPr>
                <p:nvPr/>
              </p:nvSpPr>
              <p:spPr bwMode="auto">
                <a:xfrm>
                  <a:off x="4648" y="923"/>
                  <a:ext cx="0" cy="501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90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4166" y="916"/>
                  <a:ext cx="470" cy="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91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4648" y="649"/>
                  <a:ext cx="511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59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546" y="1411"/>
                  <a:ext cx="228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-Iz</a:t>
                  </a:r>
                </a:p>
              </p:txBody>
            </p:sp>
            <p:sp>
              <p:nvSpPr>
                <p:cNvPr id="15059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962" y="827"/>
                  <a:ext cx="233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-Ix</a:t>
                  </a:r>
                </a:p>
              </p:txBody>
            </p:sp>
            <p:sp>
              <p:nvSpPr>
                <p:cNvPr id="15059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189" y="494"/>
                  <a:ext cx="233" cy="2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 dirty="0"/>
                    <a:t>-Iy</a:t>
                  </a:r>
                </a:p>
              </p:txBody>
            </p:sp>
          </p:grpSp>
          <p:sp>
            <p:nvSpPr>
              <p:cNvPr id="150595" name="Arc 67"/>
              <p:cNvSpPr>
                <a:spLocks/>
              </p:cNvSpPr>
              <p:nvPr/>
            </p:nvSpPr>
            <p:spPr bwMode="auto">
              <a:xfrm rot="34620293">
                <a:off x="370" y="3514"/>
                <a:ext cx="107" cy="1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96" name="Arc 68"/>
              <p:cNvSpPr>
                <a:spLocks/>
              </p:cNvSpPr>
              <p:nvPr/>
            </p:nvSpPr>
            <p:spPr bwMode="auto">
              <a:xfrm rot="39543409">
                <a:off x="495" y="3281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97" name="Arc 69"/>
              <p:cNvSpPr>
                <a:spLocks/>
              </p:cNvSpPr>
              <p:nvPr/>
            </p:nvSpPr>
            <p:spPr bwMode="auto">
              <a:xfrm rot="28558125">
                <a:off x="1235" y="3476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598" name="Arc 70"/>
              <p:cNvSpPr>
                <a:spLocks/>
              </p:cNvSpPr>
              <p:nvPr/>
            </p:nvSpPr>
            <p:spPr bwMode="auto">
              <a:xfrm rot="22845359">
                <a:off x="1287" y="3249"/>
                <a:ext cx="115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185738" y="479425"/>
            <a:ext cx="2395537" cy="1717675"/>
            <a:chOff x="416" y="883"/>
            <a:chExt cx="1509" cy="1415"/>
          </a:xfrm>
        </p:grpSpPr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416" y="1526"/>
              <a:ext cx="570" cy="564"/>
              <a:chOff x="3276" y="3531"/>
              <a:chExt cx="570" cy="564"/>
            </a:xfrm>
          </p:grpSpPr>
          <p:sp>
            <p:nvSpPr>
              <p:cNvPr id="150601" name="Oval 73"/>
              <p:cNvSpPr>
                <a:spLocks noChangeArrowheads="1"/>
              </p:cNvSpPr>
              <p:nvPr/>
            </p:nvSpPr>
            <p:spPr bwMode="auto">
              <a:xfrm>
                <a:off x="3276" y="3531"/>
                <a:ext cx="570" cy="564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" name="Group 74"/>
              <p:cNvGrpSpPr>
                <a:grpSpLocks/>
              </p:cNvGrpSpPr>
              <p:nvPr/>
            </p:nvGrpSpPr>
            <p:grpSpPr bwMode="auto">
              <a:xfrm>
                <a:off x="3444" y="3679"/>
                <a:ext cx="315" cy="240"/>
                <a:chOff x="4116" y="3511"/>
                <a:chExt cx="315" cy="240"/>
              </a:xfrm>
            </p:grpSpPr>
            <p:sp>
              <p:nvSpPr>
                <p:cNvPr id="150603" name="Oval 75"/>
                <p:cNvSpPr>
                  <a:spLocks noChangeArrowheads="1"/>
                </p:cNvSpPr>
                <p:nvPr/>
              </p:nvSpPr>
              <p:spPr bwMode="auto">
                <a:xfrm>
                  <a:off x="4116" y="3511"/>
                  <a:ext cx="232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0604" name="Rectangle 76"/>
                <p:cNvSpPr>
                  <a:spLocks noChangeArrowheads="1"/>
                </p:cNvSpPr>
                <p:nvPr/>
              </p:nvSpPr>
              <p:spPr bwMode="auto">
                <a:xfrm>
                  <a:off x="4278" y="3594"/>
                  <a:ext cx="153" cy="10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0605" name="Line 77"/>
                <p:cNvSpPr>
                  <a:spLocks noChangeShapeType="1"/>
                </p:cNvSpPr>
                <p:nvPr/>
              </p:nvSpPr>
              <p:spPr bwMode="auto">
                <a:xfrm>
                  <a:off x="4263" y="3585"/>
                  <a:ext cx="78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60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4344" y="3522"/>
                  <a:ext cx="24" cy="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7" name="Group 79"/>
            <p:cNvGrpSpPr>
              <a:grpSpLocks/>
            </p:cNvGrpSpPr>
            <p:nvPr/>
          </p:nvGrpSpPr>
          <p:grpSpPr bwMode="auto">
            <a:xfrm>
              <a:off x="544" y="883"/>
              <a:ext cx="1381" cy="1212"/>
              <a:chOff x="304" y="107"/>
              <a:chExt cx="1381" cy="1212"/>
            </a:xfrm>
          </p:grpSpPr>
          <p:sp>
            <p:nvSpPr>
              <p:cNvPr id="150608" name="Line 80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09" name="Line 81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10" name="Line 82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11" name="Text Box 83"/>
              <p:cNvSpPr txBox="1">
                <a:spLocks noChangeArrowheads="1"/>
              </p:cNvSpPr>
              <p:nvPr/>
            </p:nvSpPr>
            <p:spPr bwMode="auto">
              <a:xfrm>
                <a:off x="936" y="107"/>
                <a:ext cx="19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Iz</a:t>
                </a:r>
              </a:p>
            </p:txBody>
          </p:sp>
          <p:sp>
            <p:nvSpPr>
              <p:cNvPr id="150612" name="Text Box 84"/>
              <p:cNvSpPr txBox="1">
                <a:spLocks noChangeArrowheads="1"/>
              </p:cNvSpPr>
              <p:nvPr/>
            </p:nvSpPr>
            <p:spPr bwMode="auto">
              <a:xfrm>
                <a:off x="1484" y="823"/>
                <a:ext cx="201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Ix</a:t>
                </a:r>
              </a:p>
            </p:txBody>
          </p:sp>
          <p:sp>
            <p:nvSpPr>
              <p:cNvPr id="150613" name="Text Box 85"/>
              <p:cNvSpPr txBox="1">
                <a:spLocks noChangeArrowheads="1"/>
              </p:cNvSpPr>
              <p:nvPr/>
            </p:nvSpPr>
            <p:spPr bwMode="auto">
              <a:xfrm>
                <a:off x="304" y="1093"/>
                <a:ext cx="201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Iy</a:t>
                </a:r>
              </a:p>
            </p:txBody>
          </p:sp>
        </p:grpSp>
        <p:sp>
          <p:nvSpPr>
            <p:cNvPr id="150614" name="Arc 86"/>
            <p:cNvSpPr>
              <a:spLocks/>
            </p:cNvSpPr>
            <p:nvPr/>
          </p:nvSpPr>
          <p:spPr bwMode="auto">
            <a:xfrm rot="10217601">
              <a:off x="929" y="1877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15" name="Line 87"/>
            <p:cNvSpPr>
              <a:spLocks noChangeShapeType="1"/>
            </p:cNvSpPr>
            <p:nvPr/>
          </p:nvSpPr>
          <p:spPr bwMode="auto">
            <a:xfrm>
              <a:off x="1146" y="1584"/>
              <a:ext cx="0" cy="5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16" name="Line 88"/>
            <p:cNvSpPr>
              <a:spLocks noChangeShapeType="1"/>
            </p:cNvSpPr>
            <p:nvPr/>
          </p:nvSpPr>
          <p:spPr bwMode="auto">
            <a:xfrm flipH="1">
              <a:off x="664" y="1577"/>
              <a:ext cx="47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17" name="Arc 89"/>
            <p:cNvSpPr>
              <a:spLocks/>
            </p:cNvSpPr>
            <p:nvPr/>
          </p:nvSpPr>
          <p:spPr bwMode="auto">
            <a:xfrm>
              <a:off x="1224" y="1066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18" name="Arc 90"/>
            <p:cNvSpPr>
              <a:spLocks/>
            </p:cNvSpPr>
            <p:nvPr/>
          </p:nvSpPr>
          <p:spPr bwMode="auto">
            <a:xfrm rot="5400000">
              <a:off x="1618" y="1619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19" name="Arc 91"/>
            <p:cNvSpPr>
              <a:spLocks/>
            </p:cNvSpPr>
            <p:nvPr/>
          </p:nvSpPr>
          <p:spPr bwMode="auto">
            <a:xfrm rot="16200000">
              <a:off x="662" y="1370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20" name="Line 92"/>
            <p:cNvSpPr>
              <a:spLocks noChangeShapeType="1"/>
            </p:cNvSpPr>
            <p:nvPr/>
          </p:nvSpPr>
          <p:spPr bwMode="auto">
            <a:xfrm flipH="1">
              <a:off x="1146" y="1310"/>
              <a:ext cx="511" cy="26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21" name="Text Box 93"/>
            <p:cNvSpPr txBox="1">
              <a:spLocks noChangeArrowheads="1"/>
            </p:cNvSpPr>
            <p:nvPr/>
          </p:nvSpPr>
          <p:spPr bwMode="auto">
            <a:xfrm>
              <a:off x="1044" y="2072"/>
              <a:ext cx="22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-Iz</a:t>
              </a:r>
            </a:p>
          </p:txBody>
        </p:sp>
        <p:sp>
          <p:nvSpPr>
            <p:cNvPr id="150622" name="Text Box 94"/>
            <p:cNvSpPr txBox="1">
              <a:spLocks noChangeArrowheads="1"/>
            </p:cNvSpPr>
            <p:nvPr/>
          </p:nvSpPr>
          <p:spPr bwMode="auto">
            <a:xfrm>
              <a:off x="460" y="1488"/>
              <a:ext cx="23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-Ix</a:t>
              </a:r>
            </a:p>
          </p:txBody>
        </p:sp>
        <p:sp>
          <p:nvSpPr>
            <p:cNvPr id="150623" name="Text Box 95"/>
            <p:cNvSpPr txBox="1">
              <a:spLocks noChangeArrowheads="1"/>
            </p:cNvSpPr>
            <p:nvPr/>
          </p:nvSpPr>
          <p:spPr bwMode="auto">
            <a:xfrm>
              <a:off x="1687" y="1155"/>
              <a:ext cx="23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-Iy</a:t>
              </a:r>
            </a:p>
          </p:txBody>
        </p:sp>
      </p:grpSp>
      <p:grpSp>
        <p:nvGrpSpPr>
          <p:cNvPr id="18" name="Group 96"/>
          <p:cNvGrpSpPr>
            <a:grpSpLocks/>
          </p:cNvGrpSpPr>
          <p:nvPr/>
        </p:nvGrpSpPr>
        <p:grpSpPr bwMode="auto">
          <a:xfrm>
            <a:off x="5868961" y="4674705"/>
            <a:ext cx="2597150" cy="1717675"/>
            <a:chOff x="3699" y="2591"/>
            <a:chExt cx="1636" cy="1415"/>
          </a:xfrm>
        </p:grpSpPr>
        <p:grpSp>
          <p:nvGrpSpPr>
            <p:cNvPr id="19" name="Group 97"/>
            <p:cNvGrpSpPr>
              <a:grpSpLocks/>
            </p:cNvGrpSpPr>
            <p:nvPr/>
          </p:nvGrpSpPr>
          <p:grpSpPr bwMode="auto">
            <a:xfrm>
              <a:off x="4303" y="2817"/>
              <a:ext cx="284" cy="144"/>
              <a:chOff x="2055" y="513"/>
              <a:chExt cx="284" cy="144"/>
            </a:xfrm>
          </p:grpSpPr>
          <p:sp>
            <p:nvSpPr>
              <p:cNvPr id="150626" name="Oval 98"/>
              <p:cNvSpPr>
                <a:spLocks noChangeArrowheads="1"/>
              </p:cNvSpPr>
              <p:nvPr/>
            </p:nvSpPr>
            <p:spPr bwMode="auto">
              <a:xfrm>
                <a:off x="2055" y="556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27" name="Rectangle 99"/>
              <p:cNvSpPr>
                <a:spLocks noChangeArrowheads="1"/>
              </p:cNvSpPr>
              <p:nvPr/>
            </p:nvSpPr>
            <p:spPr bwMode="auto">
              <a:xfrm>
                <a:off x="2127" y="513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28" name="Line 100"/>
              <p:cNvSpPr>
                <a:spLocks noChangeShapeType="1"/>
              </p:cNvSpPr>
              <p:nvPr/>
            </p:nvSpPr>
            <p:spPr bwMode="auto">
              <a:xfrm>
                <a:off x="2091" y="519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29" name="Line 101"/>
              <p:cNvSpPr>
                <a:spLocks noChangeShapeType="1"/>
              </p:cNvSpPr>
              <p:nvPr/>
            </p:nvSpPr>
            <p:spPr bwMode="auto">
              <a:xfrm flipV="1">
                <a:off x="2097" y="555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102"/>
            <p:cNvGrpSpPr>
              <a:grpSpLocks/>
            </p:cNvGrpSpPr>
            <p:nvPr/>
          </p:nvGrpSpPr>
          <p:grpSpPr bwMode="auto">
            <a:xfrm>
              <a:off x="3858" y="2591"/>
              <a:ext cx="1477" cy="1212"/>
              <a:chOff x="304" y="107"/>
              <a:chExt cx="1477" cy="1212"/>
            </a:xfrm>
          </p:grpSpPr>
          <p:sp>
            <p:nvSpPr>
              <p:cNvPr id="150631" name="Line 103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32" name="Line 104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33" name="Line 105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34" name="Text Box 106"/>
              <p:cNvSpPr txBox="1">
                <a:spLocks noChangeArrowheads="1"/>
              </p:cNvSpPr>
              <p:nvPr/>
            </p:nvSpPr>
            <p:spPr bwMode="auto">
              <a:xfrm>
                <a:off x="936" y="107"/>
                <a:ext cx="19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Iz</a:t>
                </a:r>
              </a:p>
            </p:txBody>
          </p:sp>
          <p:sp>
            <p:nvSpPr>
              <p:cNvPr id="150635" name="Text Box 107"/>
              <p:cNvSpPr txBox="1">
                <a:spLocks noChangeArrowheads="1"/>
              </p:cNvSpPr>
              <p:nvPr/>
            </p:nvSpPr>
            <p:spPr bwMode="auto">
              <a:xfrm>
                <a:off x="1484" y="823"/>
                <a:ext cx="29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IxSz</a:t>
                </a:r>
              </a:p>
            </p:txBody>
          </p:sp>
          <p:sp>
            <p:nvSpPr>
              <p:cNvPr id="150636" name="Text Box 108"/>
              <p:cNvSpPr txBox="1">
                <a:spLocks noChangeArrowheads="1"/>
              </p:cNvSpPr>
              <p:nvPr/>
            </p:nvSpPr>
            <p:spPr bwMode="auto">
              <a:xfrm>
                <a:off x="304" y="1093"/>
                <a:ext cx="29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IySz</a:t>
                </a:r>
              </a:p>
            </p:txBody>
          </p:sp>
        </p:grpSp>
        <p:sp>
          <p:nvSpPr>
            <p:cNvPr id="150637" name="Line 109"/>
            <p:cNvSpPr>
              <a:spLocks noChangeShapeType="1"/>
            </p:cNvSpPr>
            <p:nvPr/>
          </p:nvSpPr>
          <p:spPr bwMode="auto">
            <a:xfrm>
              <a:off x="4460" y="3292"/>
              <a:ext cx="0" cy="50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38" name="Line 110"/>
            <p:cNvSpPr>
              <a:spLocks noChangeShapeType="1"/>
            </p:cNvSpPr>
            <p:nvPr/>
          </p:nvSpPr>
          <p:spPr bwMode="auto">
            <a:xfrm flipH="1">
              <a:off x="3978" y="3285"/>
              <a:ext cx="47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39" name="Line 111"/>
            <p:cNvSpPr>
              <a:spLocks noChangeShapeType="1"/>
            </p:cNvSpPr>
            <p:nvPr/>
          </p:nvSpPr>
          <p:spPr bwMode="auto">
            <a:xfrm flipH="1">
              <a:off x="4460" y="3018"/>
              <a:ext cx="511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40" name="Text Box 112"/>
            <p:cNvSpPr txBox="1">
              <a:spLocks noChangeArrowheads="1"/>
            </p:cNvSpPr>
            <p:nvPr/>
          </p:nvSpPr>
          <p:spPr bwMode="auto">
            <a:xfrm>
              <a:off x="4358" y="3780"/>
              <a:ext cx="22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-Iz</a:t>
              </a:r>
            </a:p>
          </p:txBody>
        </p:sp>
        <p:sp>
          <p:nvSpPr>
            <p:cNvPr id="150641" name="Text Box 113"/>
            <p:cNvSpPr txBox="1">
              <a:spLocks noChangeArrowheads="1"/>
            </p:cNvSpPr>
            <p:nvPr/>
          </p:nvSpPr>
          <p:spPr bwMode="auto">
            <a:xfrm>
              <a:off x="3699" y="3177"/>
              <a:ext cx="329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-IxSz</a:t>
              </a:r>
            </a:p>
          </p:txBody>
        </p:sp>
        <p:sp>
          <p:nvSpPr>
            <p:cNvPr id="150642" name="Text Box 114"/>
            <p:cNvSpPr txBox="1">
              <a:spLocks noChangeArrowheads="1"/>
            </p:cNvSpPr>
            <p:nvPr/>
          </p:nvSpPr>
          <p:spPr bwMode="auto">
            <a:xfrm>
              <a:off x="5001" y="2863"/>
              <a:ext cx="329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-IySz</a:t>
              </a:r>
            </a:p>
          </p:txBody>
        </p:sp>
        <p:sp>
          <p:nvSpPr>
            <p:cNvPr id="150643" name="Arc 115"/>
            <p:cNvSpPr>
              <a:spLocks/>
            </p:cNvSpPr>
            <p:nvPr/>
          </p:nvSpPr>
          <p:spPr bwMode="auto">
            <a:xfrm rot="34620293">
              <a:off x="3909" y="3363"/>
              <a:ext cx="107" cy="1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44" name="Arc 116"/>
            <p:cNvSpPr>
              <a:spLocks/>
            </p:cNvSpPr>
            <p:nvPr/>
          </p:nvSpPr>
          <p:spPr bwMode="auto">
            <a:xfrm rot="39543409">
              <a:off x="4034" y="3130"/>
              <a:ext cx="207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45" name="Arc 117"/>
            <p:cNvSpPr>
              <a:spLocks/>
            </p:cNvSpPr>
            <p:nvPr/>
          </p:nvSpPr>
          <p:spPr bwMode="auto">
            <a:xfrm rot="28558125">
              <a:off x="4774" y="3325"/>
              <a:ext cx="207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46" name="Arc 118"/>
            <p:cNvSpPr>
              <a:spLocks/>
            </p:cNvSpPr>
            <p:nvPr/>
          </p:nvSpPr>
          <p:spPr bwMode="auto">
            <a:xfrm rot="22845359">
              <a:off x="4826" y="3098"/>
              <a:ext cx="115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1" name="Group 142"/>
          <p:cNvGrpSpPr>
            <a:grpSpLocks/>
          </p:cNvGrpSpPr>
          <p:nvPr/>
        </p:nvGrpSpPr>
        <p:grpSpPr bwMode="auto">
          <a:xfrm>
            <a:off x="5794375" y="2382492"/>
            <a:ext cx="2974975" cy="1927225"/>
            <a:chOff x="2666" y="2862"/>
            <a:chExt cx="1874" cy="1355"/>
          </a:xfrm>
        </p:grpSpPr>
        <p:sp>
          <p:nvSpPr>
            <p:cNvPr id="150671" name="Text Box 143"/>
            <p:cNvSpPr txBox="1">
              <a:spLocks noChangeArrowheads="1"/>
            </p:cNvSpPr>
            <p:nvPr/>
          </p:nvSpPr>
          <p:spPr bwMode="auto">
            <a:xfrm>
              <a:off x="4158" y="3492"/>
              <a:ext cx="38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Iy</a:t>
              </a:r>
            </a:p>
          </p:txBody>
        </p:sp>
        <p:grpSp>
          <p:nvGrpSpPr>
            <p:cNvPr id="22" name="Group 144"/>
            <p:cNvGrpSpPr>
              <a:grpSpLocks/>
            </p:cNvGrpSpPr>
            <p:nvPr/>
          </p:nvGrpSpPr>
          <p:grpSpPr bwMode="auto">
            <a:xfrm>
              <a:off x="2666" y="2862"/>
              <a:ext cx="1763" cy="1355"/>
              <a:chOff x="2666" y="2862"/>
              <a:chExt cx="1763" cy="1355"/>
            </a:xfrm>
          </p:grpSpPr>
          <p:sp>
            <p:nvSpPr>
              <p:cNvPr id="150673" name="Text Box 145"/>
              <p:cNvSpPr txBox="1">
                <a:spLocks noChangeArrowheads="1"/>
              </p:cNvSpPr>
              <p:nvPr/>
            </p:nvSpPr>
            <p:spPr bwMode="auto">
              <a:xfrm>
                <a:off x="3485" y="2862"/>
                <a:ext cx="439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/>
                  <a:t>IzSz</a:t>
                </a:r>
              </a:p>
            </p:txBody>
          </p:sp>
          <p:grpSp>
            <p:nvGrpSpPr>
              <p:cNvPr id="23" name="Group 146"/>
              <p:cNvGrpSpPr>
                <a:grpSpLocks/>
              </p:cNvGrpSpPr>
              <p:nvPr/>
            </p:nvGrpSpPr>
            <p:grpSpPr bwMode="auto">
              <a:xfrm>
                <a:off x="3341" y="3055"/>
                <a:ext cx="242" cy="129"/>
                <a:chOff x="3498" y="1464"/>
                <a:chExt cx="284" cy="144"/>
              </a:xfrm>
            </p:grpSpPr>
            <p:sp>
              <p:nvSpPr>
                <p:cNvPr id="150675" name="Oval 147"/>
                <p:cNvSpPr>
                  <a:spLocks noChangeArrowheads="1"/>
                </p:cNvSpPr>
                <p:nvPr/>
              </p:nvSpPr>
              <p:spPr bwMode="auto">
                <a:xfrm>
                  <a:off x="3498" y="1507"/>
                  <a:ext cx="284" cy="10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0676" name="Rectangle 148"/>
                <p:cNvSpPr>
                  <a:spLocks noChangeArrowheads="1"/>
                </p:cNvSpPr>
                <p:nvPr/>
              </p:nvSpPr>
              <p:spPr bwMode="auto">
                <a:xfrm>
                  <a:off x="3570" y="1464"/>
                  <a:ext cx="141" cy="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0677" name="Line 149"/>
                <p:cNvSpPr>
                  <a:spLocks noChangeShapeType="1"/>
                </p:cNvSpPr>
                <p:nvPr/>
              </p:nvSpPr>
              <p:spPr bwMode="auto">
                <a:xfrm>
                  <a:off x="3699" y="1512"/>
                  <a:ext cx="39" cy="4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0678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3699" y="1479"/>
                  <a:ext cx="39" cy="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0679" name="Line 151"/>
              <p:cNvSpPr>
                <a:spLocks noChangeShapeType="1"/>
              </p:cNvSpPr>
              <p:nvPr/>
            </p:nvSpPr>
            <p:spPr bwMode="auto">
              <a:xfrm flipV="1">
                <a:off x="3470" y="2973"/>
                <a:ext cx="0" cy="60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80" name="Arc 152"/>
              <p:cNvSpPr>
                <a:spLocks/>
              </p:cNvSpPr>
              <p:nvPr/>
            </p:nvSpPr>
            <p:spPr bwMode="auto">
              <a:xfrm rot="7549139">
                <a:off x="3176" y="3940"/>
                <a:ext cx="113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81" name="Arc 153"/>
              <p:cNvSpPr>
                <a:spLocks/>
              </p:cNvSpPr>
              <p:nvPr/>
            </p:nvSpPr>
            <p:spPr bwMode="auto">
              <a:xfrm rot="-3414909">
                <a:off x="3584" y="3162"/>
                <a:ext cx="113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82" name="Arc 154"/>
              <p:cNvSpPr>
                <a:spLocks/>
              </p:cNvSpPr>
              <p:nvPr/>
            </p:nvSpPr>
            <p:spPr bwMode="auto">
              <a:xfrm rot="1495708">
                <a:off x="4013" y="3375"/>
                <a:ext cx="108" cy="1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83" name="Arc 155"/>
              <p:cNvSpPr>
                <a:spLocks/>
              </p:cNvSpPr>
              <p:nvPr/>
            </p:nvSpPr>
            <p:spPr bwMode="auto">
              <a:xfrm rot="11469893">
                <a:off x="2960" y="3635"/>
                <a:ext cx="107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84" name="Text Box 156"/>
              <p:cNvSpPr txBox="1">
                <a:spLocks noChangeArrowheads="1"/>
              </p:cNvSpPr>
              <p:nvPr/>
            </p:nvSpPr>
            <p:spPr bwMode="auto">
              <a:xfrm>
                <a:off x="2666" y="3465"/>
                <a:ext cx="27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 Iy</a:t>
                </a:r>
              </a:p>
            </p:txBody>
          </p:sp>
          <p:sp>
            <p:nvSpPr>
              <p:cNvPr id="150685" name="Text Box 157"/>
              <p:cNvSpPr txBox="1">
                <a:spLocks noChangeArrowheads="1"/>
              </p:cNvSpPr>
              <p:nvPr/>
            </p:nvSpPr>
            <p:spPr bwMode="auto">
              <a:xfrm>
                <a:off x="3789" y="3028"/>
                <a:ext cx="640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 2 IxSz</a:t>
                </a:r>
              </a:p>
            </p:txBody>
          </p:sp>
          <p:sp>
            <p:nvSpPr>
              <p:cNvPr id="150686" name="Line 158"/>
              <p:cNvSpPr>
                <a:spLocks noChangeShapeType="1"/>
              </p:cNvSpPr>
              <p:nvPr/>
            </p:nvSpPr>
            <p:spPr bwMode="auto">
              <a:xfrm flipV="1">
                <a:off x="3078" y="3228"/>
                <a:ext cx="688" cy="7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87" name="Line 159"/>
              <p:cNvSpPr>
                <a:spLocks noChangeShapeType="1"/>
              </p:cNvSpPr>
              <p:nvPr/>
            </p:nvSpPr>
            <p:spPr bwMode="auto">
              <a:xfrm flipV="1">
                <a:off x="2934" y="3563"/>
                <a:ext cx="114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88" name="Text Box 160"/>
              <p:cNvSpPr txBox="1">
                <a:spLocks noChangeArrowheads="1"/>
              </p:cNvSpPr>
              <p:nvPr/>
            </p:nvSpPr>
            <p:spPr bwMode="auto">
              <a:xfrm>
                <a:off x="2876" y="4024"/>
                <a:ext cx="43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/>
                  <a:t> 2 IxSz</a:t>
                </a:r>
              </a:p>
            </p:txBody>
          </p:sp>
          <p:sp>
            <p:nvSpPr>
              <p:cNvPr id="150689" name="Text Box 161"/>
              <p:cNvSpPr txBox="1">
                <a:spLocks noChangeArrowheads="1"/>
              </p:cNvSpPr>
              <p:nvPr/>
            </p:nvSpPr>
            <p:spPr bwMode="auto">
              <a:xfrm>
                <a:off x="3602" y="3715"/>
                <a:ext cx="297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>
                    <a:latin typeface="Symbol" pitchFamily="18" charset="2"/>
                  </a:rPr>
                  <a:t>p</a:t>
                </a:r>
                <a:r>
                  <a:rPr lang="de-DE" sz="1200" b="1"/>
                  <a:t> J t</a:t>
                </a:r>
              </a:p>
            </p:txBody>
          </p:sp>
        </p:grpSp>
      </p:grpSp>
      <p:sp>
        <p:nvSpPr>
          <p:cNvPr id="150691" name="Rectangle 163"/>
          <p:cNvSpPr>
            <a:spLocks noChangeArrowheads="1"/>
          </p:cNvSpPr>
          <p:nvPr/>
        </p:nvSpPr>
        <p:spPr bwMode="auto">
          <a:xfrm>
            <a:off x="3098800" y="2247555"/>
            <a:ext cx="310991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 smtClean="0"/>
              <a:t>J Coupling Evolution </a:t>
            </a:r>
            <a:r>
              <a:rPr lang="en-US" sz="2000" b="1" dirty="0" smtClean="0">
                <a:solidFill>
                  <a:srgbClr val="FF3300"/>
                </a:solidFill>
              </a:rPr>
              <a:t> 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50692" name="Rectangle 164"/>
          <p:cNvSpPr>
            <a:spLocks noChangeArrowheads="1"/>
          </p:cNvSpPr>
          <p:nvPr/>
        </p:nvSpPr>
        <p:spPr bwMode="auto">
          <a:xfrm>
            <a:off x="2847948" y="4323868"/>
            <a:ext cx="33956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000" b="1" dirty="0"/>
              <a:t>B</a:t>
            </a:r>
            <a:r>
              <a:rPr lang="de-DE" sz="2000" b="1" baseline="-25000" dirty="0"/>
              <a:t>0</a:t>
            </a:r>
            <a:r>
              <a:rPr lang="de-DE" sz="2000" b="1" dirty="0"/>
              <a:t>-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/>
              <a:t>B</a:t>
            </a:r>
            <a:r>
              <a:rPr lang="de-DE" sz="2000" b="1" baseline="-25000" dirty="0"/>
              <a:t>1</a:t>
            </a:r>
            <a:r>
              <a:rPr lang="de-DE" sz="2000" b="1" dirty="0"/>
              <a:t> -</a:t>
            </a:r>
            <a:r>
              <a:rPr lang="de-DE" sz="2000" b="1" dirty="0" smtClean="0"/>
              <a:t>Evolution</a:t>
            </a:r>
            <a:r>
              <a:rPr lang="de-DE" sz="2000" b="1" dirty="0" smtClean="0">
                <a:solidFill>
                  <a:srgbClr val="FF3300"/>
                </a:solidFill>
              </a:rPr>
              <a:t> </a:t>
            </a:r>
            <a:endParaRPr lang="de-DE" sz="2000" b="1" dirty="0">
              <a:solidFill>
                <a:srgbClr val="FF3300"/>
              </a:solidFill>
            </a:endParaRPr>
          </a:p>
        </p:txBody>
      </p:sp>
      <p:sp>
        <p:nvSpPr>
          <p:cNvPr id="150693" name="Rectangle 165"/>
          <p:cNvSpPr>
            <a:spLocks noChangeArrowheads="1"/>
          </p:cNvSpPr>
          <p:nvPr/>
        </p:nvSpPr>
        <p:spPr bwMode="auto">
          <a:xfrm>
            <a:off x="3095625" y="2547592"/>
            <a:ext cx="31051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 smtClean="0"/>
              <a:t>AX-  Approximation</a:t>
            </a:r>
            <a:endParaRPr lang="en-US" sz="1800" b="1" dirty="0"/>
          </a:p>
        </p:txBody>
      </p:sp>
      <p:sp>
        <p:nvSpPr>
          <p:cNvPr id="150694" name="Text Box 166"/>
          <p:cNvSpPr txBox="1">
            <a:spLocks noChangeArrowheads="1"/>
          </p:cNvSpPr>
          <p:nvPr/>
        </p:nvSpPr>
        <p:spPr bwMode="auto">
          <a:xfrm>
            <a:off x="7791450" y="1727200"/>
            <a:ext cx="569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1"/>
              <a:t>  </a:t>
            </a:r>
            <a:r>
              <a:rPr lang="de-DE" sz="1200" b="1">
                <a:latin typeface="Symbol" pitchFamily="18" charset="2"/>
              </a:rPr>
              <a:t>w</a:t>
            </a:r>
            <a:r>
              <a:rPr lang="de-DE" sz="1200" b="1"/>
              <a:t> t</a:t>
            </a:r>
          </a:p>
        </p:txBody>
      </p:sp>
      <p:sp>
        <p:nvSpPr>
          <p:cNvPr id="150695" name="Text Box 167"/>
          <p:cNvSpPr txBox="1">
            <a:spLocks noChangeArrowheads="1"/>
          </p:cNvSpPr>
          <p:nvPr/>
        </p:nvSpPr>
        <p:spPr bwMode="auto">
          <a:xfrm>
            <a:off x="1554163" y="1668463"/>
            <a:ext cx="569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1"/>
              <a:t>  </a:t>
            </a:r>
            <a:r>
              <a:rPr lang="de-DE" sz="1200" b="1">
                <a:latin typeface="Symbol" pitchFamily="18" charset="2"/>
              </a:rPr>
              <a:t>f</a:t>
            </a:r>
            <a:endParaRPr lang="de-DE" sz="1200" b="1"/>
          </a:p>
        </p:txBody>
      </p:sp>
      <p:sp>
        <p:nvSpPr>
          <p:cNvPr id="150696" name="Text Box 168"/>
          <p:cNvSpPr txBox="1">
            <a:spLocks noChangeArrowheads="1"/>
          </p:cNvSpPr>
          <p:nvPr/>
        </p:nvSpPr>
        <p:spPr bwMode="auto">
          <a:xfrm>
            <a:off x="4518025" y="1638300"/>
            <a:ext cx="569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1"/>
              <a:t>  </a:t>
            </a:r>
            <a:r>
              <a:rPr lang="de-DE" sz="1200" b="1">
                <a:latin typeface="Symbol" pitchFamily="18" charset="2"/>
              </a:rPr>
              <a:t>f</a:t>
            </a:r>
            <a:endParaRPr lang="de-DE" sz="1200" b="1"/>
          </a:p>
        </p:txBody>
      </p:sp>
      <p:grpSp>
        <p:nvGrpSpPr>
          <p:cNvPr id="24" name="Gruppieren 182"/>
          <p:cNvGrpSpPr/>
          <p:nvPr/>
        </p:nvGrpSpPr>
        <p:grpSpPr>
          <a:xfrm>
            <a:off x="347636" y="4660418"/>
            <a:ext cx="2573337" cy="1720332"/>
            <a:chOff x="347636" y="4660418"/>
            <a:chExt cx="2573337" cy="1720332"/>
          </a:xfrm>
        </p:grpSpPr>
        <p:grpSp>
          <p:nvGrpSpPr>
            <p:cNvPr id="25" name="Group 120"/>
            <p:cNvGrpSpPr>
              <a:grpSpLocks/>
            </p:cNvGrpSpPr>
            <p:nvPr/>
          </p:nvGrpSpPr>
          <p:grpSpPr bwMode="auto">
            <a:xfrm>
              <a:off x="2355823" y="5330493"/>
              <a:ext cx="227012" cy="344749"/>
              <a:chOff x="2385" y="2540"/>
              <a:chExt cx="143" cy="284"/>
            </a:xfrm>
          </p:grpSpPr>
          <p:sp>
            <p:nvSpPr>
              <p:cNvPr id="150649" name="Oval 121"/>
              <p:cNvSpPr>
                <a:spLocks noChangeArrowheads="1"/>
              </p:cNvSpPr>
              <p:nvPr/>
            </p:nvSpPr>
            <p:spPr bwMode="auto">
              <a:xfrm rot="5602554">
                <a:off x="2294" y="2631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50" name="Rectangle 122"/>
              <p:cNvSpPr>
                <a:spLocks noChangeArrowheads="1"/>
              </p:cNvSpPr>
              <p:nvPr/>
            </p:nvSpPr>
            <p:spPr bwMode="auto">
              <a:xfrm rot="5602554">
                <a:off x="2414" y="2642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651" name="Line 123"/>
              <p:cNvSpPr>
                <a:spLocks noChangeShapeType="1"/>
              </p:cNvSpPr>
              <p:nvPr/>
            </p:nvSpPr>
            <p:spPr bwMode="auto">
              <a:xfrm rot="5602554">
                <a:off x="2481" y="2580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2" name="Line 124"/>
              <p:cNvSpPr>
                <a:spLocks noChangeShapeType="1"/>
              </p:cNvSpPr>
              <p:nvPr/>
            </p:nvSpPr>
            <p:spPr bwMode="auto">
              <a:xfrm rot="5602554" flipV="1">
                <a:off x="2443" y="2580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6" name="Group 125"/>
            <p:cNvGrpSpPr>
              <a:grpSpLocks/>
            </p:cNvGrpSpPr>
            <p:nvPr/>
          </p:nvGrpSpPr>
          <p:grpSpPr bwMode="auto">
            <a:xfrm>
              <a:off x="584172" y="4660418"/>
              <a:ext cx="2192338" cy="1471253"/>
              <a:chOff x="304" y="107"/>
              <a:chExt cx="1381" cy="1212"/>
            </a:xfrm>
          </p:grpSpPr>
          <p:sp>
            <p:nvSpPr>
              <p:cNvPr id="150654" name="Line 126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5" name="Line 127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6" name="Line 128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657" name="Text Box 129"/>
              <p:cNvSpPr txBox="1">
                <a:spLocks noChangeArrowheads="1"/>
              </p:cNvSpPr>
              <p:nvPr/>
            </p:nvSpPr>
            <p:spPr bwMode="auto">
              <a:xfrm>
                <a:off x="936" y="107"/>
                <a:ext cx="294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 smtClean="0"/>
                  <a:t>IzSz</a:t>
                </a:r>
                <a:endParaRPr lang="de-DE" sz="1200" b="1" dirty="0"/>
              </a:p>
            </p:txBody>
          </p:sp>
          <p:sp>
            <p:nvSpPr>
              <p:cNvPr id="150658" name="Text Box 130"/>
              <p:cNvSpPr txBox="1">
                <a:spLocks noChangeArrowheads="1"/>
              </p:cNvSpPr>
              <p:nvPr/>
            </p:nvSpPr>
            <p:spPr bwMode="auto">
              <a:xfrm>
                <a:off x="1484" y="823"/>
                <a:ext cx="201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Ix</a:t>
                </a:r>
              </a:p>
            </p:txBody>
          </p:sp>
          <p:sp>
            <p:nvSpPr>
              <p:cNvPr id="150659" name="Text Box 131"/>
              <p:cNvSpPr txBox="1">
                <a:spLocks noChangeArrowheads="1"/>
              </p:cNvSpPr>
              <p:nvPr/>
            </p:nvSpPr>
            <p:spPr bwMode="auto">
              <a:xfrm>
                <a:off x="304" y="1093"/>
                <a:ext cx="29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IySz</a:t>
                </a:r>
              </a:p>
            </p:txBody>
          </p:sp>
        </p:grpSp>
        <p:sp>
          <p:nvSpPr>
            <p:cNvPr id="150660" name="Line 132"/>
            <p:cNvSpPr>
              <a:spLocks noChangeShapeType="1"/>
            </p:cNvSpPr>
            <p:nvPr/>
          </p:nvSpPr>
          <p:spPr bwMode="auto">
            <a:xfrm>
              <a:off x="1539848" y="5511365"/>
              <a:ext cx="0" cy="608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61" name="Line 133"/>
            <p:cNvSpPr>
              <a:spLocks noChangeShapeType="1"/>
            </p:cNvSpPr>
            <p:nvPr/>
          </p:nvSpPr>
          <p:spPr bwMode="auto">
            <a:xfrm flipH="1">
              <a:off x="774673" y="5502868"/>
              <a:ext cx="746125" cy="728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62" name="Line 134"/>
            <p:cNvSpPr>
              <a:spLocks noChangeShapeType="1"/>
            </p:cNvSpPr>
            <p:nvPr/>
          </p:nvSpPr>
          <p:spPr bwMode="auto">
            <a:xfrm flipH="1">
              <a:off x="1539848" y="5178755"/>
              <a:ext cx="811212" cy="3156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663" name="Text Box 135"/>
            <p:cNvSpPr txBox="1">
              <a:spLocks noChangeArrowheads="1"/>
            </p:cNvSpPr>
            <p:nvPr/>
          </p:nvSpPr>
          <p:spPr bwMode="auto">
            <a:xfrm>
              <a:off x="1377923" y="6103751"/>
              <a:ext cx="5180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</a:t>
              </a:r>
              <a:r>
                <a:rPr lang="de-DE" sz="1200" b="1" dirty="0" smtClean="0"/>
                <a:t>IzSz</a:t>
              </a:r>
              <a:endParaRPr lang="de-DE" sz="1200" b="1" dirty="0"/>
            </a:p>
          </p:txBody>
        </p:sp>
        <p:sp>
          <p:nvSpPr>
            <p:cNvPr id="150664" name="Text Box 136"/>
            <p:cNvSpPr txBox="1">
              <a:spLocks noChangeArrowheads="1"/>
            </p:cNvSpPr>
            <p:nvPr/>
          </p:nvSpPr>
          <p:spPr bwMode="auto">
            <a:xfrm>
              <a:off x="347636" y="5394830"/>
              <a:ext cx="369887" cy="27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-Ix</a:t>
              </a:r>
            </a:p>
          </p:txBody>
        </p:sp>
        <p:sp>
          <p:nvSpPr>
            <p:cNvPr id="150665" name="Text Box 137"/>
            <p:cNvSpPr txBox="1">
              <a:spLocks noChangeArrowheads="1"/>
            </p:cNvSpPr>
            <p:nvPr/>
          </p:nvSpPr>
          <p:spPr bwMode="auto">
            <a:xfrm>
              <a:off x="2398686" y="4990600"/>
              <a:ext cx="522287" cy="274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-IySz</a:t>
              </a:r>
            </a:p>
          </p:txBody>
        </p:sp>
        <p:sp>
          <p:nvSpPr>
            <p:cNvPr id="150666" name="Arc 138"/>
            <p:cNvSpPr>
              <a:spLocks/>
            </p:cNvSpPr>
            <p:nvPr/>
          </p:nvSpPr>
          <p:spPr bwMode="auto">
            <a:xfrm rot="13979263">
              <a:off x="878428" y="5414246"/>
              <a:ext cx="251278" cy="247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67" name="Arc 139"/>
            <p:cNvSpPr>
              <a:spLocks/>
            </p:cNvSpPr>
            <p:nvPr/>
          </p:nvSpPr>
          <p:spPr bwMode="auto">
            <a:xfrm rot="21185460">
              <a:off x="1568423" y="4922621"/>
              <a:ext cx="328612" cy="189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68" name="Arc 140"/>
            <p:cNvSpPr>
              <a:spLocks/>
            </p:cNvSpPr>
            <p:nvPr/>
          </p:nvSpPr>
          <p:spPr bwMode="auto">
            <a:xfrm rot="3993585">
              <a:off x="2016665" y="5319561"/>
              <a:ext cx="251278" cy="2476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69" name="Arc 141"/>
            <p:cNvSpPr>
              <a:spLocks/>
            </p:cNvSpPr>
            <p:nvPr/>
          </p:nvSpPr>
          <p:spPr bwMode="auto">
            <a:xfrm rot="11647874">
              <a:off x="1192186" y="5833050"/>
              <a:ext cx="328612" cy="189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697" name="Text Box 169"/>
            <p:cNvSpPr txBox="1">
              <a:spLocks noChangeArrowheads="1"/>
            </p:cNvSpPr>
            <p:nvPr/>
          </p:nvSpPr>
          <p:spPr bwMode="auto">
            <a:xfrm>
              <a:off x="1904973" y="5844693"/>
              <a:ext cx="5699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/>
                <a:t>  </a:t>
              </a:r>
              <a:r>
                <a:rPr lang="de-DE" sz="1200" b="1">
                  <a:latin typeface="Symbol" pitchFamily="18" charset="2"/>
                </a:rPr>
                <a:t>f</a:t>
              </a:r>
              <a:endParaRPr lang="de-DE" sz="1200" b="1"/>
            </a:p>
          </p:txBody>
        </p:sp>
      </p:grpSp>
      <p:sp>
        <p:nvSpPr>
          <p:cNvPr id="150698" name="Text Box 170"/>
          <p:cNvSpPr txBox="1">
            <a:spLocks noChangeArrowheads="1"/>
          </p:cNvSpPr>
          <p:nvPr/>
        </p:nvSpPr>
        <p:spPr bwMode="auto">
          <a:xfrm>
            <a:off x="7377086" y="5901843"/>
            <a:ext cx="569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1"/>
              <a:t>  </a:t>
            </a:r>
            <a:r>
              <a:rPr lang="de-DE" sz="1200" b="1">
                <a:latin typeface="Symbol" pitchFamily="18" charset="2"/>
              </a:rPr>
              <a:t>w</a:t>
            </a:r>
            <a:r>
              <a:rPr lang="de-DE" sz="1200" b="1"/>
              <a:t> t</a:t>
            </a:r>
          </a:p>
        </p:txBody>
      </p:sp>
      <p:sp>
        <p:nvSpPr>
          <p:cNvPr id="150700" name="Rectangle 172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 dirty="0" smtClean="0">
                <a:solidFill>
                  <a:srgbClr val="336699"/>
                </a:solidFill>
              </a:rPr>
              <a:t>                 B</a:t>
            </a:r>
            <a:r>
              <a:rPr lang="de-DE" sz="2400" b="1" baseline="-25000" dirty="0" smtClean="0">
                <a:solidFill>
                  <a:srgbClr val="336699"/>
                </a:solidFill>
              </a:rPr>
              <a:t>0</a:t>
            </a:r>
            <a:r>
              <a:rPr lang="de-DE" sz="2400" b="1" dirty="0" smtClean="0">
                <a:solidFill>
                  <a:srgbClr val="336699"/>
                </a:solidFill>
              </a:rPr>
              <a:t>- </a:t>
            </a:r>
            <a:r>
              <a:rPr lang="de-DE" sz="2400" b="1" dirty="0" err="1" smtClean="0">
                <a:solidFill>
                  <a:srgbClr val="336699"/>
                </a:solidFill>
              </a:rPr>
              <a:t>and</a:t>
            </a:r>
            <a:r>
              <a:rPr lang="de-DE" sz="2400" b="1" dirty="0" smtClean="0">
                <a:solidFill>
                  <a:srgbClr val="336699"/>
                </a:solidFill>
              </a:rPr>
              <a:t> </a:t>
            </a:r>
            <a:r>
              <a:rPr lang="de-DE" sz="2400" b="1" dirty="0">
                <a:solidFill>
                  <a:srgbClr val="336699"/>
                </a:solidFill>
              </a:rPr>
              <a:t>B</a:t>
            </a:r>
            <a:r>
              <a:rPr lang="de-DE" sz="2400" b="1" baseline="-25000" dirty="0">
                <a:solidFill>
                  <a:srgbClr val="336699"/>
                </a:solidFill>
              </a:rPr>
              <a:t>1</a:t>
            </a:r>
            <a:r>
              <a:rPr lang="de-DE" sz="2400" b="1" dirty="0">
                <a:solidFill>
                  <a:srgbClr val="336699"/>
                </a:solidFill>
              </a:rPr>
              <a:t>- </a:t>
            </a:r>
            <a:r>
              <a:rPr lang="de-DE" sz="2400" b="1" dirty="0" smtClean="0">
                <a:solidFill>
                  <a:srgbClr val="336699"/>
                </a:solidFill>
              </a:rPr>
              <a:t>Evolution</a:t>
            </a:r>
            <a:endParaRPr lang="de-DE" dirty="0"/>
          </a:p>
        </p:txBody>
      </p:sp>
      <p:grpSp>
        <p:nvGrpSpPr>
          <p:cNvPr id="27" name="Gruppieren 176"/>
          <p:cNvGrpSpPr/>
          <p:nvPr/>
        </p:nvGrpSpPr>
        <p:grpSpPr>
          <a:xfrm>
            <a:off x="2582489" y="5940978"/>
            <a:ext cx="3643381" cy="307777"/>
            <a:chOff x="2836931" y="5933026"/>
            <a:chExt cx="3643381" cy="307777"/>
          </a:xfrm>
        </p:grpSpPr>
        <p:sp>
          <p:nvSpPr>
            <p:cNvPr id="173" name="Text Box 4"/>
            <p:cNvSpPr txBox="1">
              <a:spLocks noChangeArrowheads="1"/>
            </p:cNvSpPr>
            <p:nvPr/>
          </p:nvSpPr>
          <p:spPr bwMode="auto">
            <a:xfrm>
              <a:off x="2836931" y="5933026"/>
              <a:ext cx="3643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I</a:t>
              </a:r>
              <a:r>
                <a:rPr lang="de-DE" sz="1400" b="1" baseline="-25000" dirty="0" smtClean="0"/>
                <a:t>y</a:t>
              </a:r>
              <a:r>
                <a:rPr lang="de-DE" sz="1400" b="1" dirty="0" smtClean="0"/>
                <a:t>S</a:t>
              </a:r>
              <a:r>
                <a:rPr lang="de-DE" sz="1400" b="1" baseline="-25000" dirty="0" smtClean="0"/>
                <a:t>z</a:t>
              </a:r>
              <a:r>
                <a:rPr lang="de-DE" sz="1400" b="1" dirty="0" smtClean="0"/>
                <a:t>         ( I</a:t>
              </a:r>
              <a:r>
                <a:rPr lang="de-DE" sz="1400" b="1" baseline="-25000" dirty="0" smtClean="0"/>
                <a:t>y </a:t>
              </a:r>
              <a:r>
                <a:rPr lang="de-DE" sz="1400" b="1" dirty="0" smtClean="0"/>
                <a:t>cos </a:t>
              </a:r>
              <a:r>
                <a:rPr lang="de-DE" sz="1400" b="1" dirty="0" err="1">
                  <a:latin typeface="Symbol" pitchFamily="18" charset="2"/>
                </a:rPr>
                <a:t>w</a:t>
              </a:r>
              <a:r>
                <a:rPr lang="de-DE" sz="1400" b="1" baseline="-25000" dirty="0" err="1"/>
                <a:t>I</a:t>
              </a:r>
              <a:r>
                <a:rPr lang="de-DE" sz="1400" b="1" baseline="-25000" dirty="0"/>
                <a:t> </a:t>
              </a:r>
              <a:r>
                <a:rPr lang="de-DE" sz="1400" b="1" dirty="0"/>
                <a:t>t</a:t>
              </a:r>
              <a:r>
                <a:rPr lang="de-DE" sz="1400" b="1" baseline="-25000" dirty="0"/>
                <a:t>1   </a:t>
              </a:r>
              <a:r>
                <a:rPr lang="de-DE" sz="1400" b="1" dirty="0" smtClean="0">
                  <a:latin typeface="Symbol" pitchFamily="18" charset="2"/>
                </a:rPr>
                <a:t>-</a:t>
              </a:r>
              <a:r>
                <a:rPr lang="de-DE" sz="1400" b="1" dirty="0" smtClean="0"/>
                <a:t>  I</a:t>
              </a:r>
              <a:r>
                <a:rPr lang="de-DE" sz="1400" b="1" baseline="-25000" dirty="0"/>
                <a:t>x</a:t>
              </a:r>
              <a:r>
                <a:rPr lang="de-DE" sz="1400" b="1" dirty="0" smtClean="0"/>
                <a:t> sin </a:t>
              </a:r>
              <a:r>
                <a:rPr lang="de-DE" sz="1400" b="1" dirty="0" err="1">
                  <a:latin typeface="Symbol" pitchFamily="18" charset="2"/>
                </a:rPr>
                <a:t>w</a:t>
              </a:r>
              <a:r>
                <a:rPr lang="de-DE" sz="1400" b="1" baseline="-25000" dirty="0" err="1"/>
                <a:t>I</a:t>
              </a:r>
              <a:r>
                <a:rPr lang="de-DE" sz="1400" b="1" baseline="-25000" dirty="0"/>
                <a:t> </a:t>
              </a:r>
              <a:r>
                <a:rPr lang="de-DE" sz="1400" b="1" dirty="0" smtClean="0"/>
                <a:t>t</a:t>
              </a:r>
              <a:r>
                <a:rPr lang="de-DE" sz="1400" b="1" baseline="-25000" dirty="0" smtClean="0"/>
                <a:t>1</a:t>
              </a:r>
              <a:r>
                <a:rPr lang="de-DE" sz="1400" b="1" dirty="0" smtClean="0"/>
                <a:t> ) S</a:t>
              </a:r>
              <a:r>
                <a:rPr lang="de-DE" sz="1400" b="1" baseline="-25000" dirty="0" smtClean="0"/>
                <a:t>z </a:t>
              </a:r>
              <a:endParaRPr lang="de-DE" sz="1400" b="1" baseline="-25000" dirty="0"/>
            </a:p>
          </p:txBody>
        </p:sp>
        <p:cxnSp>
          <p:nvCxnSpPr>
            <p:cNvPr id="176" name="Gerade Verbindung mit Pfeil 175"/>
            <p:cNvCxnSpPr/>
            <p:nvPr/>
          </p:nvCxnSpPr>
          <p:spPr>
            <a:xfrm>
              <a:off x="3299791" y="6106602"/>
              <a:ext cx="214685" cy="79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hteck 183"/>
          <p:cNvSpPr/>
          <p:nvPr/>
        </p:nvSpPr>
        <p:spPr>
          <a:xfrm>
            <a:off x="3020009" y="5777868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</a:rPr>
              <a:t>I</a:t>
            </a:r>
            <a:r>
              <a:rPr lang="de-DE" sz="1400" b="1" baseline="-25000" dirty="0" smtClean="0">
                <a:solidFill>
                  <a:srgbClr val="000000"/>
                </a:solidFill>
              </a:rPr>
              <a:t>z</a:t>
            </a:r>
            <a:endParaRPr lang="de-DE" dirty="0"/>
          </a:p>
        </p:txBody>
      </p:sp>
      <p:grpSp>
        <p:nvGrpSpPr>
          <p:cNvPr id="28" name="Gruppieren 184"/>
          <p:cNvGrpSpPr/>
          <p:nvPr/>
        </p:nvGrpSpPr>
        <p:grpSpPr>
          <a:xfrm>
            <a:off x="2495025" y="6449861"/>
            <a:ext cx="5567598" cy="307777"/>
            <a:chOff x="2836931" y="5933026"/>
            <a:chExt cx="3643381" cy="307777"/>
          </a:xfrm>
        </p:grpSpPr>
        <p:sp>
          <p:nvSpPr>
            <p:cNvPr id="186" name="Text Box 4"/>
            <p:cNvSpPr txBox="1">
              <a:spLocks noChangeArrowheads="1"/>
            </p:cNvSpPr>
            <p:nvPr/>
          </p:nvSpPr>
          <p:spPr bwMode="auto">
            <a:xfrm>
              <a:off x="2836931" y="5933026"/>
              <a:ext cx="3643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400" b="1" dirty="0" smtClean="0"/>
                <a:t>I</a:t>
              </a:r>
              <a:r>
                <a:rPr lang="de-DE" sz="1400" b="1" baseline="-25000" dirty="0" smtClean="0"/>
                <a:t>y</a:t>
              </a:r>
              <a:r>
                <a:rPr lang="de-DE" sz="1400" b="1" dirty="0" smtClean="0"/>
                <a:t>S</a:t>
              </a:r>
              <a:r>
                <a:rPr lang="de-DE" sz="1400" b="1" baseline="-25000" dirty="0" smtClean="0"/>
                <a:t>z</a:t>
              </a:r>
              <a:r>
                <a:rPr lang="de-DE" sz="1400" b="1" dirty="0" smtClean="0"/>
                <a:t>                    ( I</a:t>
              </a:r>
              <a:r>
                <a:rPr lang="de-DE" sz="1400" b="1" baseline="-25000" dirty="0" smtClean="0"/>
                <a:t>y </a:t>
              </a:r>
              <a:r>
                <a:rPr lang="de-DE" sz="1400" b="1" dirty="0" smtClean="0"/>
                <a:t>cos </a:t>
              </a:r>
              <a:r>
                <a:rPr lang="de-DE" sz="1400" b="1" dirty="0" smtClean="0">
                  <a:latin typeface="Symbol" pitchFamily="18" charset="2"/>
                </a:rPr>
                <a:t>f</a:t>
              </a:r>
              <a:r>
                <a:rPr lang="de-DE" sz="1400" b="1" baseline="-25000" dirty="0" smtClean="0"/>
                <a:t>   </a:t>
              </a:r>
              <a:r>
                <a:rPr lang="de-DE" sz="1400" b="1" dirty="0" smtClean="0">
                  <a:latin typeface="Symbol" pitchFamily="18" charset="2"/>
                </a:rPr>
                <a:t>+</a:t>
              </a:r>
              <a:r>
                <a:rPr lang="de-DE" sz="1400" b="1" dirty="0" smtClean="0"/>
                <a:t>  I</a:t>
              </a:r>
              <a:r>
                <a:rPr lang="de-DE" sz="1400" b="1" baseline="-25000" dirty="0" smtClean="0"/>
                <a:t>z</a:t>
              </a:r>
              <a:r>
                <a:rPr lang="de-DE" sz="1400" b="1" dirty="0" smtClean="0"/>
                <a:t> sin </a:t>
              </a:r>
              <a:r>
                <a:rPr lang="de-DE" sz="1400" b="1" dirty="0" smtClean="0">
                  <a:latin typeface="Symbol" pitchFamily="18" charset="2"/>
                </a:rPr>
                <a:t>f</a:t>
              </a:r>
              <a:r>
                <a:rPr lang="de-DE" sz="1400" b="1" dirty="0" smtClean="0"/>
                <a:t>) S</a:t>
              </a:r>
              <a:r>
                <a:rPr lang="de-DE" sz="1400" b="1" baseline="-25000" dirty="0" smtClean="0"/>
                <a:t>z </a:t>
              </a:r>
              <a:endParaRPr lang="de-DE" sz="1400" b="1" baseline="-25000" dirty="0"/>
            </a:p>
          </p:txBody>
        </p:sp>
        <p:cxnSp>
          <p:nvCxnSpPr>
            <p:cNvPr id="187" name="Gerade Verbindung mit Pfeil 186"/>
            <p:cNvCxnSpPr/>
            <p:nvPr/>
          </p:nvCxnSpPr>
          <p:spPr>
            <a:xfrm>
              <a:off x="3299791" y="6106602"/>
              <a:ext cx="214685" cy="79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Rechteck 187"/>
          <p:cNvSpPr/>
          <p:nvPr/>
        </p:nvSpPr>
        <p:spPr>
          <a:xfrm>
            <a:off x="3004106" y="6286751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</a:rPr>
              <a:t>I</a:t>
            </a:r>
            <a:r>
              <a:rPr lang="de-DE" sz="1400" b="1" baseline="-25000" dirty="0" smtClean="0">
                <a:solidFill>
                  <a:srgbClr val="000000"/>
                </a:solidFill>
              </a:rPr>
              <a:t>x</a:t>
            </a:r>
            <a:endParaRPr lang="de-DE" dirty="0"/>
          </a:p>
        </p:txBody>
      </p:sp>
      <p:sp>
        <p:nvSpPr>
          <p:cNvPr id="189" name="Rechteck 188"/>
          <p:cNvSpPr/>
          <p:nvPr/>
        </p:nvSpPr>
        <p:spPr>
          <a:xfrm>
            <a:off x="3218792" y="6294703"/>
            <a:ext cx="490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000000"/>
                </a:solidFill>
              </a:rPr>
              <a:t>+ S</a:t>
            </a:r>
            <a:r>
              <a:rPr lang="de-DE" sz="1400" b="1" baseline="-25000" dirty="0" smtClean="0">
                <a:solidFill>
                  <a:srgbClr val="000000"/>
                </a:solidFill>
              </a:rPr>
              <a:t>x</a:t>
            </a:r>
            <a:endParaRPr lang="de-DE" dirty="0"/>
          </a:p>
        </p:txBody>
      </p:sp>
      <p:sp>
        <p:nvSpPr>
          <p:cNvPr id="191" name="Rechteck 190"/>
          <p:cNvSpPr/>
          <p:nvPr/>
        </p:nvSpPr>
        <p:spPr>
          <a:xfrm>
            <a:off x="5256743" y="6408440"/>
            <a:ext cx="185659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b="1" dirty="0" smtClean="0"/>
              <a:t>( S</a:t>
            </a:r>
            <a:r>
              <a:rPr lang="de-DE" sz="1400" b="1" baseline="-25000" dirty="0" smtClean="0"/>
              <a:t>z </a:t>
            </a:r>
            <a:r>
              <a:rPr lang="de-DE" sz="1400" b="1" dirty="0" smtClean="0"/>
              <a:t>cos </a:t>
            </a:r>
            <a:r>
              <a:rPr lang="de-DE" sz="1400" b="1" dirty="0" smtClean="0">
                <a:latin typeface="Symbol" pitchFamily="18" charset="2"/>
              </a:rPr>
              <a:t>f</a:t>
            </a:r>
            <a:r>
              <a:rPr lang="de-DE" sz="1400" b="1" baseline="-25000" dirty="0" smtClean="0"/>
              <a:t>   </a:t>
            </a:r>
            <a:r>
              <a:rPr lang="de-DE" sz="1400" b="1" dirty="0" smtClean="0">
                <a:latin typeface="Symbol" pitchFamily="18" charset="2"/>
              </a:rPr>
              <a:t>-</a:t>
            </a:r>
            <a:r>
              <a:rPr lang="de-DE" sz="1400" b="1" dirty="0" smtClean="0"/>
              <a:t>  S</a:t>
            </a:r>
            <a:r>
              <a:rPr lang="de-DE" sz="1400" b="1" baseline="-25000" dirty="0" smtClean="0"/>
              <a:t>y</a:t>
            </a:r>
            <a:r>
              <a:rPr lang="de-DE" sz="1400" b="1" dirty="0" smtClean="0"/>
              <a:t> sin </a:t>
            </a:r>
            <a:r>
              <a:rPr lang="de-DE" sz="1400" b="1" dirty="0" smtClean="0">
                <a:latin typeface="Symbol" pitchFamily="18" charset="2"/>
              </a:rPr>
              <a:t>f</a:t>
            </a:r>
            <a:r>
              <a:rPr lang="de-DE" sz="1400" b="1" dirty="0" smtClean="0"/>
              <a:t> </a:t>
            </a:r>
            <a:r>
              <a:rPr lang="de-DE" b="1" dirty="0" smtClean="0"/>
              <a:t>) </a:t>
            </a:r>
            <a:endParaRPr lang="de-DE" dirty="0"/>
          </a:p>
        </p:txBody>
      </p:sp>
      <p:sp>
        <p:nvSpPr>
          <p:cNvPr id="192" name="Rechteck 191"/>
          <p:cNvSpPr/>
          <p:nvPr/>
        </p:nvSpPr>
        <p:spPr>
          <a:xfrm>
            <a:off x="3299791" y="6289482"/>
            <a:ext cx="294198" cy="29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91" grpId="0"/>
      <p:bldP spid="150692" grpId="0"/>
      <p:bldP spid="150693" grpId="0"/>
      <p:bldP spid="150698" grpId="0"/>
      <p:bldP spid="184" grpId="0"/>
      <p:bldP spid="188" grpId="0"/>
      <p:bldP spid="189" grpId="0"/>
      <p:bldP spid="191" grpId="0" animBg="1"/>
      <p:bldP spid="1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/>
        </p:nvGrpSpPr>
        <p:grpSpPr>
          <a:xfrm>
            <a:off x="133165" y="5140325"/>
            <a:ext cx="9144000" cy="1717675"/>
            <a:chOff x="133165" y="5140325"/>
            <a:chExt cx="9144000" cy="1717675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33165" y="5140325"/>
              <a:ext cx="8345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smtClean="0"/>
                <a:t>expectation values of     </a:t>
              </a:r>
              <a:r>
                <a:rPr lang="en-US" sz="1400" b="1" dirty="0" err="1" smtClean="0"/>
                <a:t>I</a:t>
              </a:r>
              <a:r>
                <a:rPr lang="en-US" sz="1400" b="1" baseline="-25000" dirty="0" err="1" smtClean="0"/>
                <a:t>y</a:t>
              </a:r>
              <a:r>
                <a:rPr lang="en-US" sz="1400" b="1" dirty="0" smtClean="0"/>
                <a:t>     and    </a:t>
              </a:r>
              <a:r>
                <a:rPr lang="en-US" sz="1400" b="1" dirty="0" err="1" smtClean="0"/>
                <a:t>I</a:t>
              </a:r>
              <a:r>
                <a:rPr lang="en-US" sz="1400" b="1" baseline="-25000" dirty="0" err="1" smtClean="0"/>
                <a:t>x</a:t>
              </a:r>
              <a:r>
                <a:rPr lang="en-US" sz="1400" b="1" dirty="0" err="1" smtClean="0"/>
                <a:t>S</a:t>
              </a:r>
              <a:r>
                <a:rPr lang="en-US" sz="1400" b="1" baseline="-25000" dirty="0" err="1" smtClean="0"/>
                <a:t>z</a:t>
              </a:r>
              <a:r>
                <a:rPr lang="en-US" sz="1400" b="1" dirty="0" smtClean="0"/>
                <a:t>  </a:t>
              </a:r>
              <a:endParaRPr lang="en-US" sz="1400" b="1" dirty="0">
                <a:latin typeface="Symbol" pitchFamily="18" charset="2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34753" y="5853112"/>
              <a:ext cx="91424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 dirty="0"/>
                <a:t>&lt; </a:t>
              </a:r>
              <a:r>
                <a:rPr lang="de-DE" sz="1400" b="1" baseline="-25000" dirty="0"/>
                <a:t> </a:t>
              </a:r>
              <a:r>
                <a:rPr lang="de-DE" sz="1400" b="1" dirty="0"/>
                <a:t>I</a:t>
              </a:r>
              <a:r>
                <a:rPr lang="de-DE" sz="1400" b="1" baseline="-25000" dirty="0"/>
                <a:t>x</a:t>
              </a:r>
              <a:r>
                <a:rPr lang="de-DE" sz="1400" b="1" dirty="0">
                  <a:solidFill>
                    <a:srgbClr val="FF3300"/>
                  </a:solidFill>
                </a:rPr>
                <a:t> </a:t>
              </a:r>
              <a:r>
                <a:rPr lang="de-DE" sz="1400" b="1" dirty="0"/>
                <a:t>S</a:t>
              </a:r>
              <a:r>
                <a:rPr lang="de-DE" sz="1400" b="1" baseline="-25000" dirty="0"/>
                <a:t>z</a:t>
              </a:r>
              <a:r>
                <a:rPr lang="de-DE" sz="1400" b="1" dirty="0">
                  <a:solidFill>
                    <a:srgbClr val="FF3300"/>
                  </a:solidFill>
                </a:rPr>
                <a:t> </a:t>
              </a:r>
              <a:r>
                <a:rPr lang="de-DE" sz="1400" b="1" dirty="0"/>
                <a:t>&gt;</a:t>
              </a:r>
              <a:r>
                <a:rPr lang="de-DE" sz="1400" b="1" baseline="-25000" dirty="0" err="1"/>
                <a:t>Ens</a:t>
              </a:r>
              <a:r>
                <a:rPr lang="de-DE" sz="1400" b="1" baseline="-25000" dirty="0"/>
                <a:t> </a:t>
              </a:r>
              <a:r>
                <a:rPr lang="de-DE" sz="1400" b="1" dirty="0"/>
                <a:t>   ~   </a:t>
              </a:r>
              <a:r>
                <a:rPr lang="de-DE" sz="1400" b="1" dirty="0">
                  <a:latin typeface="Symbol" pitchFamily="18" charset="2"/>
                </a:rPr>
                <a:t> </a:t>
              </a:r>
              <a:r>
                <a:rPr lang="de-DE" sz="1400" b="1" dirty="0"/>
                <a:t>sin  ( </a:t>
              </a:r>
              <a:r>
                <a:rPr lang="de-DE" sz="1400" b="1" dirty="0" err="1">
                  <a:latin typeface="Symbol" pitchFamily="18" charset="2"/>
                </a:rPr>
                <a:t>w</a:t>
              </a:r>
              <a:r>
                <a:rPr lang="de-DE" sz="1400" b="1" baseline="-25000" dirty="0" err="1"/>
                <a:t>I</a:t>
              </a:r>
              <a:r>
                <a:rPr lang="de-DE" sz="1400" b="1" dirty="0"/>
                <a:t> </a:t>
              </a:r>
              <a:r>
                <a:rPr lang="de-DE" sz="1400" b="1" baseline="-25000" dirty="0"/>
                <a:t> </a:t>
              </a:r>
              <a:r>
                <a:rPr lang="de-DE" sz="1400" b="1" dirty="0"/>
                <a:t> t )</a:t>
              </a:r>
              <a:r>
                <a:rPr lang="de-DE" sz="1400" b="1" dirty="0">
                  <a:solidFill>
                    <a:schemeClr val="accent1"/>
                  </a:solidFill>
                </a:rPr>
                <a:t>  </a:t>
              </a:r>
              <a:r>
                <a:rPr lang="de-DE" sz="1400" b="1" dirty="0"/>
                <a:t>sin (  J/2  t )</a:t>
              </a:r>
              <a:r>
                <a:rPr lang="de-DE" sz="1400" b="1" dirty="0">
                  <a:solidFill>
                    <a:schemeClr val="accent1"/>
                  </a:solidFill>
                </a:rPr>
                <a:t> </a:t>
              </a: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34753" y="5481637"/>
              <a:ext cx="91424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 dirty="0"/>
                <a:t>&lt; I</a:t>
              </a:r>
              <a:r>
                <a:rPr lang="de-DE" sz="1400" b="1" baseline="-25000" dirty="0"/>
                <a:t>y  </a:t>
              </a:r>
              <a:r>
                <a:rPr lang="de-DE" sz="1400" b="1" dirty="0"/>
                <a:t>&gt;</a:t>
              </a:r>
              <a:r>
                <a:rPr lang="de-DE" sz="1400" b="1" baseline="-25000" dirty="0" err="1"/>
                <a:t>Ens</a:t>
              </a:r>
              <a:r>
                <a:rPr lang="de-DE" sz="1400" b="1" baseline="-25000" dirty="0"/>
                <a:t> </a:t>
              </a:r>
              <a:r>
                <a:rPr lang="de-DE" sz="1400" b="1" dirty="0"/>
                <a:t>   ~   </a:t>
              </a:r>
              <a:r>
                <a:rPr lang="de-DE" sz="1400" b="1" dirty="0">
                  <a:latin typeface="Symbol" pitchFamily="18" charset="2"/>
                </a:rPr>
                <a:t>- </a:t>
              </a:r>
              <a:r>
                <a:rPr lang="de-DE" sz="1400" b="1" dirty="0"/>
                <a:t>  cos  ( </a:t>
              </a:r>
              <a:r>
                <a:rPr lang="de-DE" sz="1400" b="1" dirty="0" err="1">
                  <a:latin typeface="Symbol" pitchFamily="18" charset="2"/>
                </a:rPr>
                <a:t>w</a:t>
              </a:r>
              <a:r>
                <a:rPr lang="de-DE" sz="1400" b="1" baseline="-25000" dirty="0" err="1"/>
                <a:t>I</a:t>
              </a:r>
              <a:r>
                <a:rPr lang="de-DE" sz="1400" b="1" dirty="0"/>
                <a:t> </a:t>
              </a:r>
              <a:r>
                <a:rPr lang="de-DE" sz="1400" b="1" baseline="-25000" dirty="0"/>
                <a:t> </a:t>
              </a:r>
              <a:r>
                <a:rPr lang="de-DE" sz="1400" b="1" dirty="0"/>
                <a:t> t )</a:t>
              </a:r>
              <a:r>
                <a:rPr lang="de-DE" sz="1400" b="1" dirty="0">
                  <a:solidFill>
                    <a:schemeClr val="accent1"/>
                  </a:solidFill>
                </a:rPr>
                <a:t>  </a:t>
              </a:r>
              <a:r>
                <a:rPr lang="de-DE" sz="1400" b="1" dirty="0"/>
                <a:t>cos (  J/2  t )</a:t>
              </a:r>
              <a:r>
                <a:rPr lang="de-DE" sz="1400" b="1" dirty="0">
                  <a:solidFill>
                    <a:schemeClr val="accent1"/>
                  </a:solidFill>
                </a:rPr>
                <a:t> </a:t>
              </a: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33165" y="6183312"/>
              <a:ext cx="8345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smtClean="0"/>
                <a:t>Rotating frame of reference assumed for  Spin I  </a:t>
              </a:r>
              <a:r>
                <a:rPr lang="en-US" sz="1400" b="1" baseline="-25000" dirty="0" smtClean="0"/>
                <a:t> </a:t>
              </a:r>
              <a:r>
                <a:rPr lang="en-US" sz="1400" b="1" dirty="0" err="1" smtClean="0">
                  <a:latin typeface="Symbol" pitchFamily="18" charset="2"/>
                </a:rPr>
                <a:t>w</a:t>
              </a:r>
              <a:r>
                <a:rPr lang="en-US" sz="1400" b="1" baseline="-25000" dirty="0" err="1" smtClean="0"/>
                <a:t>I</a:t>
              </a:r>
              <a:r>
                <a:rPr lang="en-US" sz="1400" b="1" dirty="0" smtClean="0"/>
                <a:t>  =  0</a:t>
              </a:r>
              <a:endParaRPr lang="en-US" sz="1400" b="1" dirty="0"/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33165" y="6553200"/>
              <a:ext cx="6127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b="1" dirty="0"/>
                <a:t>&lt; I</a:t>
              </a:r>
              <a:r>
                <a:rPr lang="de-DE" sz="1400" b="1" baseline="-25000" dirty="0"/>
                <a:t>y  </a:t>
              </a:r>
              <a:r>
                <a:rPr lang="de-DE" sz="1400" b="1" dirty="0"/>
                <a:t>&gt;</a:t>
              </a:r>
              <a:r>
                <a:rPr lang="de-DE" sz="1400" b="1" baseline="-25000" dirty="0" err="1"/>
                <a:t>Ens</a:t>
              </a:r>
              <a:r>
                <a:rPr lang="de-DE" sz="1400" b="1" baseline="-25000" dirty="0"/>
                <a:t> </a:t>
              </a:r>
              <a:r>
                <a:rPr lang="de-DE" sz="1400" b="1" dirty="0"/>
                <a:t>    ~  cos (  J/2  t )</a:t>
              </a:r>
              <a:r>
                <a:rPr lang="de-DE" sz="1400" b="1" dirty="0">
                  <a:solidFill>
                    <a:schemeClr val="accent1"/>
                  </a:solidFill>
                </a:rPr>
                <a:t>    ,  </a:t>
              </a:r>
              <a:r>
                <a:rPr lang="de-DE" sz="1400" b="1" dirty="0"/>
                <a:t>&lt; </a:t>
              </a:r>
              <a:r>
                <a:rPr lang="de-DE" sz="1400" b="1" baseline="-25000" dirty="0"/>
                <a:t> </a:t>
              </a:r>
              <a:r>
                <a:rPr lang="de-DE" sz="1400" b="1" dirty="0"/>
                <a:t>I</a:t>
              </a:r>
              <a:r>
                <a:rPr lang="de-DE" sz="1400" b="1" baseline="-25000" dirty="0"/>
                <a:t>x</a:t>
              </a:r>
              <a:r>
                <a:rPr lang="de-DE" sz="1400" b="1" dirty="0">
                  <a:solidFill>
                    <a:srgbClr val="FF3300"/>
                  </a:solidFill>
                </a:rPr>
                <a:t> </a:t>
              </a:r>
              <a:r>
                <a:rPr lang="de-DE" sz="1400" b="1" dirty="0"/>
                <a:t>S</a:t>
              </a:r>
              <a:r>
                <a:rPr lang="de-DE" sz="1400" b="1" baseline="-25000" dirty="0"/>
                <a:t>z</a:t>
              </a:r>
              <a:r>
                <a:rPr lang="de-DE" sz="1400" b="1" dirty="0">
                  <a:solidFill>
                    <a:srgbClr val="FF3300"/>
                  </a:solidFill>
                </a:rPr>
                <a:t> </a:t>
              </a:r>
              <a:r>
                <a:rPr lang="de-DE" sz="1400" b="1" dirty="0"/>
                <a:t>&gt;</a:t>
              </a:r>
              <a:r>
                <a:rPr lang="de-DE" sz="1400" b="1" baseline="-25000" dirty="0" err="1"/>
                <a:t>Ens</a:t>
              </a:r>
              <a:r>
                <a:rPr lang="de-DE" sz="1400" b="1" baseline="-25000" dirty="0"/>
                <a:t> </a:t>
              </a:r>
              <a:r>
                <a:rPr lang="de-DE" sz="1400" b="1" dirty="0"/>
                <a:t>   ~  </a:t>
              </a:r>
              <a:r>
                <a:rPr lang="de-DE" sz="1400" b="1" dirty="0">
                  <a:latin typeface="Symbol" pitchFamily="18" charset="2"/>
                </a:rPr>
                <a:t>- </a:t>
              </a:r>
              <a:r>
                <a:rPr lang="de-DE" sz="1400" b="1" dirty="0">
                  <a:solidFill>
                    <a:schemeClr val="accent1"/>
                  </a:solidFill>
                </a:rPr>
                <a:t> </a:t>
              </a:r>
              <a:r>
                <a:rPr lang="de-DE" sz="1400" b="1" dirty="0"/>
                <a:t>sin (  J/2  t )</a:t>
              </a:r>
              <a:r>
                <a:rPr lang="de-DE" sz="1400" b="1" dirty="0">
                  <a:solidFill>
                    <a:schemeClr val="accent1"/>
                  </a:solidFill>
                </a:rPr>
                <a:t> </a:t>
              </a:r>
            </a:p>
          </p:txBody>
        </p:sp>
      </p:grpSp>
      <p:sp>
        <p:nvSpPr>
          <p:cNvPr id="139292" name="Rectangle 28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Kopplungsentwicklung 2 Spins ½</a:t>
            </a:r>
          </a:p>
        </p:txBody>
      </p:sp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138023" y="452378"/>
            <a:ext cx="4927600" cy="2314575"/>
            <a:chOff x="0" y="1475"/>
            <a:chExt cx="3104" cy="1458"/>
          </a:xfrm>
        </p:grpSpPr>
        <p:pic>
          <p:nvPicPr>
            <p:cNvPr id="139267" name="Picture 3" descr="I6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30000" contrast="42000"/>
            </a:blip>
            <a:srcRect/>
            <a:stretch>
              <a:fillRect/>
            </a:stretch>
          </p:blipFill>
          <p:spPr bwMode="auto">
            <a:xfrm>
              <a:off x="0" y="1475"/>
              <a:ext cx="3104" cy="1458"/>
            </a:xfrm>
            <a:prstGeom prst="rect">
              <a:avLst/>
            </a:prstGeom>
            <a:noFill/>
          </p:spPr>
        </p:pic>
        <p:sp>
          <p:nvSpPr>
            <p:cNvPr id="139268" name="Text Box 4"/>
            <p:cNvSpPr txBox="1">
              <a:spLocks noChangeArrowheads="1"/>
            </p:cNvSpPr>
            <p:nvPr/>
          </p:nvSpPr>
          <p:spPr bwMode="auto">
            <a:xfrm>
              <a:off x="2435" y="1651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/>
                <a:t>I</a:t>
              </a:r>
              <a:r>
                <a:rPr lang="de-DE" b="1" baseline="-25000" dirty="0"/>
                <a:t>x</a:t>
              </a:r>
              <a:r>
                <a:rPr lang="de-DE" b="1" dirty="0"/>
                <a:t>   </a:t>
              </a:r>
              <a:r>
                <a:rPr lang="de-DE" b="1" dirty="0">
                  <a:solidFill>
                    <a:srgbClr val="FF3300"/>
                  </a:solidFill>
                </a:rPr>
                <a:t>I</a:t>
              </a:r>
              <a:r>
                <a:rPr lang="de-DE" b="1" baseline="-25000" dirty="0">
                  <a:solidFill>
                    <a:srgbClr val="FF3300"/>
                  </a:solidFill>
                </a:rPr>
                <a:t>y</a:t>
              </a:r>
            </a:p>
          </p:txBody>
        </p:sp>
      </p:grpSp>
      <p:pic>
        <p:nvPicPr>
          <p:cNvPr id="139275" name="Picture 11" descr="I9"/>
          <p:cNvPicPr preferRelativeResize="0">
            <a:picLocks noChangeArrowheads="1"/>
          </p:cNvPicPr>
          <p:nvPr/>
        </p:nvPicPr>
        <p:blipFill>
          <a:blip r:embed="rId3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5372100" y="420688"/>
            <a:ext cx="3770313" cy="1970087"/>
          </a:xfrm>
          <a:prstGeom prst="rect">
            <a:avLst/>
          </a:prstGeom>
          <a:noFill/>
        </p:spPr>
      </p:pic>
      <p:pic>
        <p:nvPicPr>
          <p:cNvPr id="139276" name="Picture 12" descr="I8"/>
          <p:cNvPicPr preferRelativeResize="0">
            <a:picLocks noChangeArrowheads="1"/>
          </p:cNvPicPr>
          <p:nvPr/>
        </p:nvPicPr>
        <p:blipFill>
          <a:blip r:embed="rId4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5302250" y="2414588"/>
            <a:ext cx="3541713" cy="2271712"/>
          </a:xfrm>
          <a:prstGeom prst="rect">
            <a:avLst/>
          </a:prstGeom>
          <a:noFill/>
        </p:spPr>
      </p:pic>
      <p:pic>
        <p:nvPicPr>
          <p:cNvPr id="139277" name="Picture 13" descr="I1"/>
          <p:cNvPicPr preferRelativeResize="0">
            <a:picLocks noChangeArrowheads="1"/>
          </p:cNvPicPr>
          <p:nvPr/>
        </p:nvPicPr>
        <p:blipFill>
          <a:blip r:embed="rId5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5365750" y="4729163"/>
            <a:ext cx="3541713" cy="1970087"/>
          </a:xfrm>
          <a:prstGeom prst="rect">
            <a:avLst/>
          </a:prstGeom>
          <a:noFill/>
        </p:spPr>
      </p:pic>
      <p:grpSp>
        <p:nvGrpSpPr>
          <p:cNvPr id="139278" name="Group 14"/>
          <p:cNvGrpSpPr>
            <a:grpSpLocks/>
          </p:cNvGrpSpPr>
          <p:nvPr/>
        </p:nvGrpSpPr>
        <p:grpSpPr bwMode="auto">
          <a:xfrm>
            <a:off x="129396" y="463011"/>
            <a:ext cx="5127625" cy="2314575"/>
            <a:chOff x="-1615" y="2173"/>
            <a:chExt cx="3230" cy="1458"/>
          </a:xfrm>
        </p:grpSpPr>
        <p:grpSp>
          <p:nvGrpSpPr>
            <p:cNvPr id="139279" name="Group 15"/>
            <p:cNvGrpSpPr>
              <a:grpSpLocks/>
            </p:cNvGrpSpPr>
            <p:nvPr/>
          </p:nvGrpSpPr>
          <p:grpSpPr bwMode="auto">
            <a:xfrm>
              <a:off x="-1615" y="2173"/>
              <a:ext cx="3230" cy="1458"/>
              <a:chOff x="0" y="1512"/>
              <a:chExt cx="3230" cy="1458"/>
            </a:xfrm>
          </p:grpSpPr>
          <p:pic>
            <p:nvPicPr>
              <p:cNvPr id="139280" name="Picture 16" descr="I7"/>
              <p:cNvPicPr preferRelativeResize="0">
                <a:picLocks noChangeArrowheads="1"/>
              </p:cNvPicPr>
              <p:nvPr/>
            </p:nvPicPr>
            <p:blipFill>
              <a:blip r:embed="rId6" cstate="print">
                <a:lum bright="-36000" contrast="48000"/>
              </a:blip>
              <a:srcRect/>
              <a:stretch>
                <a:fillRect/>
              </a:stretch>
            </p:blipFill>
            <p:spPr bwMode="auto">
              <a:xfrm>
                <a:off x="0" y="1512"/>
                <a:ext cx="3230" cy="1458"/>
              </a:xfrm>
              <a:prstGeom prst="rect">
                <a:avLst/>
              </a:prstGeom>
              <a:noFill/>
            </p:spPr>
          </p:pic>
          <p:sp>
            <p:nvSpPr>
              <p:cNvPr id="139281" name="Line 17"/>
              <p:cNvSpPr>
                <a:spLocks noChangeShapeType="1"/>
              </p:cNvSpPr>
              <p:nvPr/>
            </p:nvSpPr>
            <p:spPr bwMode="auto">
              <a:xfrm flipH="1">
                <a:off x="78" y="2250"/>
                <a:ext cx="30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974" y="232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/>
                <a:t>I</a:t>
              </a:r>
              <a:r>
                <a:rPr lang="de-DE" b="1" baseline="-25000" dirty="0"/>
                <a:t>x</a:t>
              </a:r>
              <a:r>
                <a:rPr lang="de-DE" b="1" dirty="0"/>
                <a:t>   </a:t>
              </a:r>
              <a:r>
                <a:rPr lang="de-DE" b="1" dirty="0">
                  <a:solidFill>
                    <a:srgbClr val="FF3300"/>
                  </a:solidFill>
                </a:rPr>
                <a:t>I</a:t>
              </a:r>
              <a:r>
                <a:rPr lang="de-DE" b="1" baseline="-25000" dirty="0">
                  <a:solidFill>
                    <a:srgbClr val="FF3300"/>
                  </a:solidFill>
                </a:rPr>
                <a:t>y</a:t>
              </a:r>
            </a:p>
          </p:txBody>
        </p:sp>
      </p:grpSp>
      <p:grpSp>
        <p:nvGrpSpPr>
          <p:cNvPr id="139283" name="Group 19"/>
          <p:cNvGrpSpPr>
            <a:grpSpLocks/>
          </p:cNvGrpSpPr>
          <p:nvPr/>
        </p:nvGrpSpPr>
        <p:grpSpPr bwMode="auto">
          <a:xfrm>
            <a:off x="0" y="2795948"/>
            <a:ext cx="5146675" cy="2138362"/>
            <a:chOff x="403" y="3038"/>
            <a:chExt cx="3242" cy="1347"/>
          </a:xfrm>
        </p:grpSpPr>
        <p:pic>
          <p:nvPicPr>
            <p:cNvPr id="139284" name="Picture 20" descr="I4"/>
            <p:cNvPicPr preferRelativeResize="0">
              <a:picLocks noChangeArrowheads="1"/>
            </p:cNvPicPr>
            <p:nvPr/>
          </p:nvPicPr>
          <p:blipFill>
            <a:blip r:embed="rId7" cstate="print">
              <a:lum bright="-66000" contrast="90000"/>
            </a:blip>
            <a:srcRect/>
            <a:stretch>
              <a:fillRect/>
            </a:stretch>
          </p:blipFill>
          <p:spPr bwMode="auto">
            <a:xfrm>
              <a:off x="403" y="3038"/>
              <a:ext cx="3242" cy="1347"/>
            </a:xfrm>
            <a:prstGeom prst="rect">
              <a:avLst/>
            </a:prstGeom>
            <a:noFill/>
          </p:spPr>
        </p:pic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>
              <a:off x="2534" y="3099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/>
                <a:t>I</a:t>
              </a:r>
              <a:r>
                <a:rPr lang="de-DE" b="1" baseline="-25000" dirty="0"/>
                <a:t>x</a:t>
              </a:r>
              <a:r>
                <a:rPr lang="de-DE" b="1" dirty="0"/>
                <a:t>   </a:t>
              </a:r>
              <a:r>
                <a:rPr lang="de-DE" b="1" dirty="0">
                  <a:solidFill>
                    <a:srgbClr val="FF3300"/>
                  </a:solidFill>
                </a:rPr>
                <a:t>I</a:t>
              </a:r>
              <a:r>
                <a:rPr lang="de-DE" b="1" baseline="-25000" dirty="0">
                  <a:solidFill>
                    <a:srgbClr val="FF3300"/>
                  </a:solidFill>
                </a:rPr>
                <a:t>y</a:t>
              </a:r>
            </a:p>
          </p:txBody>
        </p:sp>
      </p:grpSp>
      <p:grpSp>
        <p:nvGrpSpPr>
          <p:cNvPr id="139286" name="Group 22"/>
          <p:cNvGrpSpPr>
            <a:grpSpLocks/>
          </p:cNvGrpSpPr>
          <p:nvPr/>
        </p:nvGrpSpPr>
        <p:grpSpPr bwMode="auto">
          <a:xfrm>
            <a:off x="138022" y="2850731"/>
            <a:ext cx="5102225" cy="2212975"/>
            <a:chOff x="403" y="3711"/>
            <a:chExt cx="3214" cy="1347"/>
          </a:xfrm>
        </p:grpSpPr>
        <p:grpSp>
          <p:nvGrpSpPr>
            <p:cNvPr id="139287" name="Group 23"/>
            <p:cNvGrpSpPr>
              <a:grpSpLocks/>
            </p:cNvGrpSpPr>
            <p:nvPr/>
          </p:nvGrpSpPr>
          <p:grpSpPr bwMode="auto">
            <a:xfrm>
              <a:off x="403" y="3711"/>
              <a:ext cx="3214" cy="1347"/>
              <a:chOff x="0" y="2973"/>
              <a:chExt cx="3214" cy="1347"/>
            </a:xfrm>
          </p:grpSpPr>
          <p:pic>
            <p:nvPicPr>
              <p:cNvPr id="139288" name="Picture 24" descr="I2"/>
              <p:cNvPicPr preferRelativeResize="0">
                <a:picLocks noChangeArrowheads="1"/>
              </p:cNvPicPr>
              <p:nvPr/>
            </p:nvPicPr>
            <p:blipFill>
              <a:blip r:embed="rId8" cstate="print">
                <a:lum bright="-36000" contrast="48000"/>
              </a:blip>
              <a:srcRect/>
              <a:stretch>
                <a:fillRect/>
              </a:stretch>
            </p:blipFill>
            <p:spPr bwMode="auto">
              <a:xfrm>
                <a:off x="0" y="2973"/>
                <a:ext cx="3214" cy="1347"/>
              </a:xfrm>
              <a:prstGeom prst="rect">
                <a:avLst/>
              </a:prstGeom>
              <a:noFill/>
            </p:spPr>
          </p:pic>
          <p:sp>
            <p:nvSpPr>
              <p:cNvPr id="139289" name="Line 25"/>
              <p:cNvSpPr>
                <a:spLocks noChangeShapeType="1"/>
              </p:cNvSpPr>
              <p:nvPr/>
            </p:nvSpPr>
            <p:spPr bwMode="auto">
              <a:xfrm>
                <a:off x="100" y="3365"/>
                <a:ext cx="2965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9290" name="Text Box 26"/>
            <p:cNvSpPr txBox="1">
              <a:spLocks noChangeArrowheads="1"/>
            </p:cNvSpPr>
            <p:nvPr/>
          </p:nvSpPr>
          <p:spPr bwMode="auto">
            <a:xfrm>
              <a:off x="1850" y="3760"/>
              <a:ext cx="400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/>
                <a:t>I</a:t>
              </a:r>
              <a:r>
                <a:rPr lang="de-DE" b="1" baseline="-25000" dirty="0"/>
                <a:t>x</a:t>
              </a:r>
              <a:r>
                <a:rPr lang="de-DE" b="1" dirty="0"/>
                <a:t>   </a:t>
              </a:r>
              <a:r>
                <a:rPr lang="de-DE" b="1" dirty="0">
                  <a:solidFill>
                    <a:srgbClr val="FF3300"/>
                  </a:solidFill>
                </a:rPr>
                <a:t>I</a:t>
              </a:r>
              <a:r>
                <a:rPr lang="de-DE" b="1" baseline="-25000" dirty="0">
                  <a:solidFill>
                    <a:srgbClr val="FF3300"/>
                  </a:solidFill>
                </a:rPr>
                <a:t>y</a:t>
              </a:r>
            </a:p>
          </p:txBody>
        </p:sp>
      </p:grpSp>
      <p:sp>
        <p:nvSpPr>
          <p:cNvPr id="139293" name="Rectangle 29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Evolution 2 Spins ½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39294" name="Picture 30" descr="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et2"/>
          <p:cNvPicPr>
            <a:picLocks noChangeAspect="1" noChangeArrowheads="1"/>
          </p:cNvPicPr>
          <p:nvPr/>
        </p:nvPicPr>
        <p:blipFill>
          <a:blip r:embed="rId2" cstate="print">
            <a:lum bright="-42000" contrast="72000"/>
          </a:blip>
          <a:srcRect l="4207" t="20300" r="10051" b="11063"/>
          <a:stretch>
            <a:fillRect/>
          </a:stretch>
        </p:blipFill>
        <p:spPr bwMode="auto">
          <a:xfrm>
            <a:off x="7415213" y="1584325"/>
            <a:ext cx="172878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 descr="cosy1"/>
          <p:cNvPicPr>
            <a:picLocks noChangeArrowheads="1"/>
          </p:cNvPicPr>
          <p:nvPr/>
        </p:nvPicPr>
        <p:blipFill>
          <a:blip r:embed="rId3" cstate="print"/>
          <a:srcRect l="11128" r="24182" b="16286"/>
          <a:stretch>
            <a:fillRect/>
          </a:stretch>
        </p:blipFill>
        <p:spPr bwMode="auto">
          <a:xfrm>
            <a:off x="0" y="1722438"/>
            <a:ext cx="3122613" cy="3959225"/>
          </a:xfrm>
          <a:prstGeom prst="rect">
            <a:avLst/>
          </a:prstGeom>
          <a:noFill/>
        </p:spPr>
      </p:pic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-195263" y="2595563"/>
            <a:ext cx="4859338" cy="3084512"/>
          </a:xfrm>
          <a:prstGeom prst="parallelogram">
            <a:avLst>
              <a:gd name="adj" fmla="val 39385"/>
            </a:avLst>
          </a:prstGeom>
          <a:solidFill>
            <a:schemeClr val="bg1">
              <a:alpha val="9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24933" name="Picture 5" descr="cosy3"/>
          <p:cNvPicPr>
            <a:picLocks noChangeArrowheads="1"/>
          </p:cNvPicPr>
          <p:nvPr/>
        </p:nvPicPr>
        <p:blipFill>
          <a:blip r:embed="rId4" cstate="print"/>
          <a:srcRect l="9904" t="17162" r="18484" b="17162"/>
          <a:stretch>
            <a:fillRect/>
          </a:stretch>
        </p:blipFill>
        <p:spPr bwMode="auto">
          <a:xfrm>
            <a:off x="6386513" y="2570163"/>
            <a:ext cx="2757487" cy="3189287"/>
          </a:xfrm>
          <a:prstGeom prst="rect">
            <a:avLst/>
          </a:prstGeom>
          <a:noFill/>
        </p:spPr>
      </p:pic>
      <p:pic>
        <p:nvPicPr>
          <p:cNvPr id="124934" name="Picture 6" descr="cosy2"/>
          <p:cNvPicPr>
            <a:picLocks noChangeArrowheads="1"/>
          </p:cNvPicPr>
          <p:nvPr/>
        </p:nvPicPr>
        <p:blipFill>
          <a:blip r:embed="rId5" cstate="print"/>
          <a:srcRect l="11548" t="15517" r="18123" b="17802"/>
          <a:stretch>
            <a:fillRect/>
          </a:stretch>
        </p:blipFill>
        <p:spPr bwMode="auto">
          <a:xfrm>
            <a:off x="3084513" y="2408238"/>
            <a:ext cx="3373437" cy="3267075"/>
          </a:xfrm>
          <a:prstGeom prst="rect">
            <a:avLst/>
          </a:prstGeom>
          <a:noFill/>
        </p:spPr>
      </p:pic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360363" y="2087563"/>
            <a:ext cx="14398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319088" y="1160463"/>
            <a:ext cx="309562" cy="560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03213" y="1306513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rf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579688" y="766763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2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711200" y="765175"/>
            <a:ext cx="30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</a:t>
            </a:r>
            <a:endParaRPr lang="de-DE" sz="1400" b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52500" y="1168400"/>
            <a:ext cx="2298700" cy="560388"/>
            <a:chOff x="832" y="748"/>
            <a:chExt cx="1448" cy="353"/>
          </a:xfrm>
        </p:grpSpPr>
        <p:sp>
          <p:nvSpPr>
            <p:cNvPr id="124941" name="Rectangle 13"/>
            <p:cNvSpPr>
              <a:spLocks noChangeArrowheads="1"/>
            </p:cNvSpPr>
            <p:nvPr/>
          </p:nvSpPr>
          <p:spPr bwMode="auto">
            <a:xfrm>
              <a:off x="832" y="748"/>
              <a:ext cx="195" cy="3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840" y="757"/>
              <a:ext cx="1440" cy="280"/>
              <a:chOff x="840" y="757"/>
              <a:chExt cx="1440" cy="280"/>
            </a:xfrm>
          </p:grpSpPr>
          <p:sp>
            <p:nvSpPr>
              <p:cNvPr id="124943" name="Text Box 15"/>
              <p:cNvSpPr txBox="1">
                <a:spLocks noChangeArrowheads="1"/>
              </p:cNvSpPr>
              <p:nvPr/>
            </p:nvSpPr>
            <p:spPr bwMode="auto">
              <a:xfrm>
                <a:off x="840" y="832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/>
                  <a:t>rf</a:t>
                </a:r>
              </a:p>
            </p:txBody>
          </p:sp>
          <p:pic>
            <p:nvPicPr>
              <p:cNvPr id="124944" name="Picture 16" descr="cosy1"/>
              <p:cNvPicPr>
                <a:picLocks noChangeArrowheads="1"/>
              </p:cNvPicPr>
              <p:nvPr/>
            </p:nvPicPr>
            <p:blipFill>
              <a:blip r:embed="rId3" cstate="print"/>
              <a:srcRect l="34938" t="14937" r="24182" b="75664"/>
              <a:stretch>
                <a:fillRect/>
              </a:stretch>
            </p:blipFill>
            <p:spPr bwMode="auto">
              <a:xfrm>
                <a:off x="1037" y="757"/>
                <a:ext cx="1243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1082675" y="1898650"/>
            <a:ext cx="15924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i="1" dirty="0">
                <a:solidFill>
                  <a:srgbClr val="FF3300"/>
                </a:solidFill>
              </a:rPr>
              <a:t>FT  </a:t>
            </a:r>
            <a:r>
              <a:rPr lang="en-GB" b="1" dirty="0" smtClean="0">
                <a:solidFill>
                  <a:srgbClr val="FF3300"/>
                </a:solidFill>
                <a:latin typeface="+mj-lt"/>
              </a:rPr>
              <a:t>along</a:t>
            </a:r>
            <a:r>
              <a:rPr lang="de-DE" b="1" dirty="0" smtClean="0">
                <a:solidFill>
                  <a:srgbClr val="FF3300"/>
                </a:solidFill>
              </a:rPr>
              <a:t> </a:t>
            </a:r>
            <a:r>
              <a:rPr lang="de-DE" b="1" dirty="0">
                <a:solidFill>
                  <a:srgbClr val="FF3300"/>
                </a:solidFill>
              </a:rPr>
              <a:t>t</a:t>
            </a:r>
            <a:r>
              <a:rPr lang="de-DE" b="1" baseline="-25000" dirty="0">
                <a:solidFill>
                  <a:srgbClr val="FF3300"/>
                </a:solidFill>
              </a:rPr>
              <a:t>2</a:t>
            </a:r>
            <a:endParaRPr lang="de-DE" b="1" dirty="0">
              <a:solidFill>
                <a:srgbClr val="FF3300"/>
              </a:solidFill>
            </a:endParaRPr>
          </a:p>
        </p:txBody>
      </p:sp>
      <p:cxnSp>
        <p:nvCxnSpPr>
          <p:cNvPr id="124946" name="AutoShape 18"/>
          <p:cNvCxnSpPr>
            <a:cxnSpLocks noChangeShapeType="1"/>
          </p:cNvCxnSpPr>
          <p:nvPr/>
        </p:nvCxnSpPr>
        <p:spPr bwMode="auto">
          <a:xfrm flipV="1">
            <a:off x="2325688" y="5551488"/>
            <a:ext cx="785812" cy="11112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947" name="AutoShape 19"/>
          <p:cNvCxnSpPr>
            <a:cxnSpLocks noChangeShapeType="1"/>
          </p:cNvCxnSpPr>
          <p:nvPr/>
        </p:nvCxnSpPr>
        <p:spPr bwMode="auto">
          <a:xfrm>
            <a:off x="2351088" y="5326063"/>
            <a:ext cx="706437" cy="131762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</p:cxnSp>
      <p:cxnSp>
        <p:nvCxnSpPr>
          <p:cNvPr id="124948" name="AutoShape 20"/>
          <p:cNvCxnSpPr>
            <a:cxnSpLocks noChangeShapeType="1"/>
          </p:cNvCxnSpPr>
          <p:nvPr/>
        </p:nvCxnSpPr>
        <p:spPr bwMode="auto">
          <a:xfrm>
            <a:off x="2452688" y="4846638"/>
            <a:ext cx="744537" cy="430212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4949" name="AutoShape 21"/>
          <p:cNvCxnSpPr>
            <a:cxnSpLocks noChangeShapeType="1"/>
          </p:cNvCxnSpPr>
          <p:nvPr/>
        </p:nvCxnSpPr>
        <p:spPr bwMode="auto">
          <a:xfrm>
            <a:off x="2314575" y="5068888"/>
            <a:ext cx="809625" cy="274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3278188"/>
            <a:ext cx="30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</a:t>
            </a:r>
            <a:endParaRPr lang="de-DE" sz="1400" b="1"/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922338" y="569912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2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3435350" y="3238500"/>
            <a:ext cx="30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</a:t>
            </a:r>
            <a:endParaRPr lang="de-DE" sz="1400" b="1"/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4005263" y="568642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f</a:t>
            </a:r>
            <a:r>
              <a:rPr lang="de-DE" sz="1400" b="1" baseline="-25000"/>
              <a:t>2</a:t>
            </a:r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 flipV="1">
            <a:off x="1044575" y="2271713"/>
            <a:ext cx="2235200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554413" y="6175375"/>
            <a:ext cx="585787" cy="682625"/>
            <a:chOff x="2165" y="3890"/>
            <a:chExt cx="369" cy="430"/>
          </a:xfrm>
        </p:grpSpPr>
        <p:sp>
          <p:nvSpPr>
            <p:cNvPr id="124956" name="Line 28"/>
            <p:cNvSpPr>
              <a:spLocks noChangeShapeType="1"/>
            </p:cNvSpPr>
            <p:nvPr/>
          </p:nvSpPr>
          <p:spPr bwMode="auto">
            <a:xfrm>
              <a:off x="2206" y="3950"/>
              <a:ext cx="197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57" name="Line 29"/>
            <p:cNvSpPr>
              <a:spLocks noChangeShapeType="1"/>
            </p:cNvSpPr>
            <p:nvPr/>
          </p:nvSpPr>
          <p:spPr bwMode="auto">
            <a:xfrm flipV="1">
              <a:off x="2403" y="3924"/>
              <a:ext cx="13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58" name="Arc 30"/>
            <p:cNvSpPr>
              <a:spLocks/>
            </p:cNvSpPr>
            <p:nvPr/>
          </p:nvSpPr>
          <p:spPr bwMode="auto">
            <a:xfrm rot="12843956" flipV="1">
              <a:off x="2165" y="3890"/>
              <a:ext cx="308" cy="430"/>
            </a:xfrm>
            <a:custGeom>
              <a:avLst/>
              <a:gdLst>
                <a:gd name="G0" fmla="+- 1492 0 0"/>
                <a:gd name="G1" fmla="+- 21600 0 0"/>
                <a:gd name="G2" fmla="+- 21600 0 0"/>
                <a:gd name="T0" fmla="*/ 0 w 20604"/>
                <a:gd name="T1" fmla="*/ 52 h 21600"/>
                <a:gd name="T2" fmla="*/ 20604 w 20604"/>
                <a:gd name="T3" fmla="*/ 11535 h 21600"/>
                <a:gd name="T4" fmla="*/ 1492 w 20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4" h="21600" fill="none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</a:path>
                <a:path w="20604" h="21600" stroke="0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  <a:lnTo>
                    <a:pt x="149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959" name="Oval 31"/>
            <p:cNvSpPr>
              <a:spLocks noChangeArrowheads="1"/>
            </p:cNvSpPr>
            <p:nvPr/>
          </p:nvSpPr>
          <p:spPr bwMode="auto">
            <a:xfrm>
              <a:off x="2345" y="3966"/>
              <a:ext cx="90" cy="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24960" name="Picture 32" descr="ket2"/>
          <p:cNvPicPr>
            <a:picLocks noChangeAspect="1" noChangeArrowheads="1"/>
          </p:cNvPicPr>
          <p:nvPr/>
        </p:nvPicPr>
        <p:blipFill>
          <a:blip r:embed="rId2" cstate="print">
            <a:lum bright="-42000" contrast="72000"/>
          </a:blip>
          <a:srcRect l="4207" t="20300" r="10051" b="11063"/>
          <a:stretch>
            <a:fillRect/>
          </a:stretch>
        </p:blipFill>
        <p:spPr bwMode="auto">
          <a:xfrm>
            <a:off x="4514850" y="1558925"/>
            <a:ext cx="17287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1" name="Picture 33" descr="cosy1"/>
          <p:cNvPicPr>
            <a:picLocks noChangeArrowheads="1"/>
          </p:cNvPicPr>
          <p:nvPr/>
        </p:nvPicPr>
        <p:blipFill>
          <a:blip r:embed="rId6" cstate="print"/>
          <a:srcRect l="14937" t="24182" r="75664" b="34938"/>
          <a:stretch>
            <a:fillRect/>
          </a:stretch>
        </p:blipFill>
        <p:spPr bwMode="auto">
          <a:xfrm rot="1189248">
            <a:off x="6034088" y="2374900"/>
            <a:ext cx="444500" cy="3516313"/>
          </a:xfrm>
          <a:prstGeom prst="rect">
            <a:avLst/>
          </a:prstGeom>
          <a:noFill/>
        </p:spPr>
      </p:pic>
      <p:grpSp>
        <p:nvGrpSpPr>
          <p:cNvPr id="5" name="Group 34"/>
          <p:cNvGrpSpPr>
            <a:grpSpLocks/>
          </p:cNvGrpSpPr>
          <p:nvPr/>
        </p:nvGrpSpPr>
        <p:grpSpPr bwMode="auto">
          <a:xfrm rot="-4096617">
            <a:off x="6965157" y="3953669"/>
            <a:ext cx="585787" cy="682625"/>
            <a:chOff x="2165" y="3890"/>
            <a:chExt cx="369" cy="430"/>
          </a:xfrm>
        </p:grpSpPr>
        <p:sp>
          <p:nvSpPr>
            <p:cNvPr id="124963" name="Line 35"/>
            <p:cNvSpPr>
              <a:spLocks noChangeShapeType="1"/>
            </p:cNvSpPr>
            <p:nvPr/>
          </p:nvSpPr>
          <p:spPr bwMode="auto">
            <a:xfrm>
              <a:off x="2206" y="3950"/>
              <a:ext cx="197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64" name="Line 36"/>
            <p:cNvSpPr>
              <a:spLocks noChangeShapeType="1"/>
            </p:cNvSpPr>
            <p:nvPr/>
          </p:nvSpPr>
          <p:spPr bwMode="auto">
            <a:xfrm flipV="1">
              <a:off x="2403" y="3924"/>
              <a:ext cx="13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65" name="Arc 37"/>
            <p:cNvSpPr>
              <a:spLocks/>
            </p:cNvSpPr>
            <p:nvPr/>
          </p:nvSpPr>
          <p:spPr bwMode="auto">
            <a:xfrm rot="12843956" flipV="1">
              <a:off x="2165" y="3890"/>
              <a:ext cx="308" cy="430"/>
            </a:xfrm>
            <a:custGeom>
              <a:avLst/>
              <a:gdLst>
                <a:gd name="G0" fmla="+- 1492 0 0"/>
                <a:gd name="G1" fmla="+- 21600 0 0"/>
                <a:gd name="G2" fmla="+- 21600 0 0"/>
                <a:gd name="T0" fmla="*/ 0 w 20604"/>
                <a:gd name="T1" fmla="*/ 52 h 21600"/>
                <a:gd name="T2" fmla="*/ 20604 w 20604"/>
                <a:gd name="T3" fmla="*/ 11535 h 21600"/>
                <a:gd name="T4" fmla="*/ 1492 w 20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4" h="21600" fill="none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</a:path>
                <a:path w="20604" h="21600" stroke="0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  <a:lnTo>
                    <a:pt x="149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966" name="Oval 38"/>
            <p:cNvSpPr>
              <a:spLocks noChangeArrowheads="1"/>
            </p:cNvSpPr>
            <p:nvPr/>
          </p:nvSpPr>
          <p:spPr bwMode="auto">
            <a:xfrm>
              <a:off x="2345" y="3966"/>
              <a:ext cx="90" cy="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6368612" y="1806575"/>
            <a:ext cx="1384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FF3300"/>
                </a:solidFill>
              </a:rPr>
              <a:t>FT  </a:t>
            </a:r>
            <a:r>
              <a:rPr lang="en-GB" b="1" dirty="0" smtClean="0">
                <a:solidFill>
                  <a:srgbClr val="FF3300"/>
                </a:solidFill>
              </a:rPr>
              <a:t>along  t</a:t>
            </a:r>
            <a:r>
              <a:rPr lang="en-GB" b="1" baseline="-25000" dirty="0" smtClean="0">
                <a:solidFill>
                  <a:srgbClr val="FF3300"/>
                </a:solidFill>
              </a:rPr>
              <a:t>1</a:t>
            </a:r>
            <a:endParaRPr lang="en-GB" b="1" dirty="0">
              <a:solidFill>
                <a:srgbClr val="FF3300"/>
              </a:solidFill>
            </a:endParaRPr>
          </a:p>
        </p:txBody>
      </p:sp>
      <p:sp>
        <p:nvSpPr>
          <p:cNvPr id="124968" name="Line 40"/>
          <p:cNvSpPr>
            <a:spLocks noChangeShapeType="1"/>
          </p:cNvSpPr>
          <p:nvPr/>
        </p:nvSpPr>
        <p:spPr bwMode="auto">
          <a:xfrm flipV="1">
            <a:off x="5981700" y="2141538"/>
            <a:ext cx="1281113" cy="3709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7362825" y="57404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f</a:t>
            </a:r>
            <a:r>
              <a:rPr lang="de-DE" sz="1400" b="1" baseline="-25000"/>
              <a:t>2</a:t>
            </a:r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6723063" y="358457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f</a:t>
            </a:r>
            <a:r>
              <a:rPr lang="de-DE" sz="1400" b="1" baseline="-25000"/>
              <a:t>1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411538" y="5643563"/>
            <a:ext cx="4400550" cy="990600"/>
            <a:chOff x="2149" y="3243"/>
            <a:chExt cx="2772" cy="624"/>
          </a:xfrm>
        </p:grpSpPr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930" y="3259"/>
              <a:ext cx="1991" cy="230"/>
              <a:chOff x="2913" y="3440"/>
              <a:chExt cx="1991" cy="230"/>
            </a:xfrm>
          </p:grpSpPr>
          <p:sp>
            <p:nvSpPr>
              <p:cNvPr id="124973" name="Line 45"/>
              <p:cNvSpPr>
                <a:spLocks noChangeShapeType="1"/>
              </p:cNvSpPr>
              <p:nvPr/>
            </p:nvSpPr>
            <p:spPr bwMode="auto">
              <a:xfrm flipH="1">
                <a:off x="2913" y="3472"/>
                <a:ext cx="8" cy="19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4" name="Line 46"/>
              <p:cNvSpPr>
                <a:spLocks noChangeShapeType="1"/>
              </p:cNvSpPr>
              <p:nvPr/>
            </p:nvSpPr>
            <p:spPr bwMode="auto">
              <a:xfrm>
                <a:off x="2929" y="3670"/>
                <a:ext cx="196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5" name="Line 47"/>
              <p:cNvSpPr>
                <a:spLocks noChangeShapeType="1"/>
              </p:cNvSpPr>
              <p:nvPr/>
            </p:nvSpPr>
            <p:spPr bwMode="auto">
              <a:xfrm flipH="1" flipV="1">
                <a:off x="4904" y="3440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2149" y="3243"/>
              <a:ext cx="2065" cy="624"/>
              <a:chOff x="2913" y="3440"/>
              <a:chExt cx="1991" cy="230"/>
            </a:xfrm>
          </p:grpSpPr>
          <p:sp>
            <p:nvSpPr>
              <p:cNvPr id="124977" name="Line 49"/>
              <p:cNvSpPr>
                <a:spLocks noChangeShapeType="1"/>
              </p:cNvSpPr>
              <p:nvPr/>
            </p:nvSpPr>
            <p:spPr bwMode="auto">
              <a:xfrm flipH="1">
                <a:off x="2913" y="3472"/>
                <a:ext cx="8" cy="19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8" name="Line 50"/>
              <p:cNvSpPr>
                <a:spLocks noChangeShapeType="1"/>
              </p:cNvSpPr>
              <p:nvPr/>
            </p:nvSpPr>
            <p:spPr bwMode="auto">
              <a:xfrm>
                <a:off x="2929" y="3670"/>
                <a:ext cx="196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9" name="Line 51"/>
              <p:cNvSpPr>
                <a:spLocks noChangeShapeType="1"/>
              </p:cNvSpPr>
              <p:nvPr/>
            </p:nvSpPr>
            <p:spPr bwMode="auto">
              <a:xfrm flipH="1" flipV="1">
                <a:off x="4904" y="3440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2504" y="3269"/>
              <a:ext cx="2065" cy="426"/>
              <a:chOff x="2913" y="3440"/>
              <a:chExt cx="1991" cy="230"/>
            </a:xfrm>
          </p:grpSpPr>
          <p:sp>
            <p:nvSpPr>
              <p:cNvPr id="124981" name="Line 53"/>
              <p:cNvSpPr>
                <a:spLocks noChangeShapeType="1"/>
              </p:cNvSpPr>
              <p:nvPr/>
            </p:nvSpPr>
            <p:spPr bwMode="auto">
              <a:xfrm flipH="1">
                <a:off x="2913" y="3472"/>
                <a:ext cx="8" cy="19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82" name="Line 54"/>
              <p:cNvSpPr>
                <a:spLocks noChangeShapeType="1"/>
              </p:cNvSpPr>
              <p:nvPr/>
            </p:nvSpPr>
            <p:spPr bwMode="auto">
              <a:xfrm>
                <a:off x="2929" y="3670"/>
                <a:ext cx="196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83" name="Line 55"/>
              <p:cNvSpPr>
                <a:spLocks noChangeShapeType="1"/>
              </p:cNvSpPr>
              <p:nvPr/>
            </p:nvSpPr>
            <p:spPr bwMode="auto">
              <a:xfrm flipH="1" flipV="1">
                <a:off x="4904" y="3440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24984" name="Picture 56" descr="ket2"/>
          <p:cNvPicPr>
            <a:picLocks noChangeAspect="1" noChangeArrowheads="1"/>
          </p:cNvPicPr>
          <p:nvPr/>
        </p:nvPicPr>
        <p:blipFill>
          <a:blip r:embed="rId7" cstate="print">
            <a:lum bright="-42000" contrast="72000"/>
          </a:blip>
          <a:srcRect l="20300" t="10051" r="11063" b="4207"/>
          <a:stretch>
            <a:fillRect/>
          </a:stretch>
        </p:blipFill>
        <p:spPr bwMode="auto">
          <a:xfrm rot="1065790">
            <a:off x="6278563" y="2940050"/>
            <a:ext cx="5286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86" name="Text Box 58"/>
          <p:cNvSpPr txBox="1">
            <a:spLocks noChangeArrowheads="1"/>
          </p:cNvSpPr>
          <p:nvPr/>
        </p:nvSpPr>
        <p:spPr bwMode="auto">
          <a:xfrm>
            <a:off x="374650" y="568325"/>
            <a:ext cx="2592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dirty="0" smtClean="0">
                <a:solidFill>
                  <a:srgbClr val="FF3300"/>
                </a:solidFill>
              </a:rPr>
              <a:t>preparation</a:t>
            </a:r>
            <a:r>
              <a:rPr lang="de-DE" sz="1400" b="1" dirty="0" smtClean="0">
                <a:solidFill>
                  <a:srgbClr val="FF3300"/>
                </a:solidFill>
              </a:rPr>
              <a:t>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de-DE" sz="1400" b="1" dirty="0">
                <a:solidFill>
                  <a:srgbClr val="FF3300"/>
                </a:solidFill>
              </a:rPr>
              <a:t> = t</a:t>
            </a:r>
            <a:r>
              <a:rPr lang="de-DE" sz="1400" b="1" baseline="-25000" dirty="0">
                <a:solidFill>
                  <a:srgbClr val="FF3300"/>
                </a:solidFill>
              </a:rPr>
              <a:t>1</a:t>
            </a:r>
            <a:r>
              <a:rPr lang="de-DE" sz="1400" b="1" dirty="0">
                <a:solidFill>
                  <a:srgbClr val="FF3300"/>
                </a:solidFill>
              </a:rPr>
              <a:t>  = n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de-DE" sz="1400" b="1" dirty="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124987" name="Text Box 59"/>
          <p:cNvSpPr txBox="1">
            <a:spLocks noChangeArrowheads="1"/>
          </p:cNvSpPr>
          <p:nvPr/>
        </p:nvSpPr>
        <p:spPr bwMode="auto">
          <a:xfrm>
            <a:off x="2736850" y="566738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>
                <a:solidFill>
                  <a:srgbClr val="FF3300"/>
                </a:solidFill>
              </a:rPr>
              <a:t>acquisition</a:t>
            </a:r>
            <a:endParaRPr lang="de-DE" sz="1400" b="1" dirty="0">
              <a:solidFill>
                <a:srgbClr val="FF3300"/>
              </a:solidFill>
            </a:endParaRPr>
          </a:p>
        </p:txBody>
      </p:sp>
      <p:sp>
        <p:nvSpPr>
          <p:cNvPr id="124988" name="Text Box 60"/>
          <p:cNvSpPr txBox="1">
            <a:spLocks noChangeArrowheads="1"/>
          </p:cNvSpPr>
          <p:nvPr/>
        </p:nvSpPr>
        <p:spPr bwMode="auto">
          <a:xfrm>
            <a:off x="4603750" y="588389"/>
            <a:ext cx="302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dirty="0" smtClean="0">
                <a:solidFill>
                  <a:srgbClr val="FF3300"/>
                </a:solidFill>
              </a:rPr>
              <a:t>t</a:t>
            </a:r>
            <a:r>
              <a:rPr lang="en-GB" sz="1400" b="1" baseline="-25000" dirty="0" smtClean="0">
                <a:solidFill>
                  <a:srgbClr val="FF3300"/>
                </a:solidFill>
              </a:rPr>
              <a:t>1  </a:t>
            </a:r>
            <a:r>
              <a:rPr lang="en-GB" sz="1400" b="1" dirty="0" smtClean="0">
                <a:solidFill>
                  <a:srgbClr val="FF3300"/>
                </a:solidFill>
              </a:rPr>
              <a:t>has to be incremented</a:t>
            </a:r>
            <a:endParaRPr lang="en-GB" sz="1400" b="1" dirty="0">
              <a:solidFill>
                <a:srgbClr val="FF3300"/>
              </a:solidFill>
            </a:endParaRPr>
          </a:p>
        </p:txBody>
      </p:sp>
      <p:sp>
        <p:nvSpPr>
          <p:cNvPr id="124990" name="Rectangle 62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Two  Frequency Axes 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124991" name="Picture 63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193778" y="6225547"/>
            <a:ext cx="3473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b="1" dirty="0" smtClean="0"/>
              <a:t>sin (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</a:t>
            </a:r>
            <a:r>
              <a:rPr lang="de-DE" sz="1400" b="1" dirty="0"/>
              <a:t>  </a:t>
            </a:r>
            <a:r>
              <a:rPr lang="de-DE" sz="1400" b="1" dirty="0" smtClean="0"/>
              <a:t>) </a:t>
            </a:r>
            <a:r>
              <a:rPr lang="en-GB" sz="1400" b="1" dirty="0" smtClean="0"/>
              <a:t>exp (</a:t>
            </a:r>
            <a:r>
              <a:rPr lang="de-DE" sz="1400" b="1" dirty="0" smtClean="0"/>
              <a:t> i </a:t>
            </a:r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t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  )  </a:t>
            </a:r>
            <a:endParaRPr lang="de-DE" sz="1400" b="1" dirty="0"/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4484426" y="1271710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 rot="17396243">
            <a:off x="4564811" y="3462249"/>
            <a:ext cx="347386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b="1" dirty="0" smtClean="0"/>
              <a:t>(Sin (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</a:t>
            </a:r>
            <a:r>
              <a:rPr lang="de-DE" sz="1400" b="1" dirty="0"/>
              <a:t>  </a:t>
            </a:r>
            <a:r>
              <a:rPr lang="de-DE" sz="1400" b="1" dirty="0" smtClean="0"/>
              <a:t>) </a:t>
            </a:r>
            <a:r>
              <a:rPr lang="en-GB" sz="1400" b="1" dirty="0" smtClean="0"/>
              <a:t>Sin (</a:t>
            </a:r>
            <a:r>
              <a:rPr lang="de-DE" sz="1400" b="1" dirty="0" smtClean="0"/>
              <a:t>J t</a:t>
            </a:r>
            <a:r>
              <a:rPr lang="de-DE" sz="1400" b="1" baseline="-25000" dirty="0" smtClean="0"/>
              <a:t>1</a:t>
            </a:r>
            <a:r>
              <a:rPr lang="de-DE" sz="1400" b="1" dirty="0" smtClean="0"/>
              <a:t>  )</a:t>
            </a:r>
            <a:r>
              <a:rPr lang="en-GB" sz="1400" b="1" dirty="0" smtClean="0"/>
              <a:t> </a:t>
            </a:r>
            <a:r>
              <a:rPr lang="de-DE" sz="1400" b="1" dirty="0" smtClean="0"/>
              <a:t>)  </a:t>
            </a:r>
            <a:endParaRPr lang="de-DE" sz="1400" b="1" dirty="0"/>
          </a:p>
        </p:txBody>
      </p:sp>
      <p:sp>
        <p:nvSpPr>
          <p:cNvPr id="66" name="Text Box 58"/>
          <p:cNvSpPr txBox="1">
            <a:spLocks noChangeArrowheads="1"/>
          </p:cNvSpPr>
          <p:nvPr/>
        </p:nvSpPr>
        <p:spPr bwMode="auto">
          <a:xfrm>
            <a:off x="7348206" y="1261662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7428592" y="3462251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7157286" y="3020123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37 L 0.15139 -0.44722 " pathEditMode="relative" rAng="0" ptsTypes="AA">
                                      <p:cBhvr>
                                        <p:cTn id="10" dur="6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0.00463 L 0.13681 0.00277 " pathEditMode="relative" rAng="0" ptsTypes="AA">
                                      <p:cBhvr>
                                        <p:cTn id="12" dur="6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1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2" grpId="1" animBg="1"/>
      <p:bldP spid="124936" grpId="0" animBg="1"/>
      <p:bldP spid="124945" grpId="0"/>
      <p:bldP spid="124950" grpId="0"/>
      <p:bldP spid="124951" grpId="0"/>
      <p:bldP spid="124952" grpId="0"/>
      <p:bldP spid="124953" grpId="0"/>
      <p:bldP spid="124954" grpId="0" animBg="1"/>
      <p:bldP spid="124954" grpId="1" animBg="1"/>
      <p:bldP spid="124967" grpId="0"/>
      <p:bldP spid="124968" grpId="0" animBg="1"/>
      <p:bldP spid="124968" grpId="1" animBg="1"/>
      <p:bldP spid="124969" grpId="0"/>
      <p:bldP spid="124970" grpId="0"/>
      <p:bldP spid="64" grpId="0"/>
      <p:bldP spid="65" grpId="0"/>
      <p:bldP spid="66" grpId="0"/>
      <p:bldP spid="67" grpId="0"/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42" name="Rectangle 30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Kopplungsentwicklung</a:t>
            </a:r>
          </a:p>
        </p:txBody>
      </p:sp>
      <p:pic>
        <p:nvPicPr>
          <p:cNvPr id="141314" name="Picture 2" descr="IX1"/>
          <p:cNvPicPr>
            <a:picLocks noChangeArrowheads="1"/>
          </p:cNvPicPr>
          <p:nvPr/>
        </p:nvPicPr>
        <p:blipFill>
          <a:blip r:embed="rId2" cstate="print">
            <a:lum bright="-30000" contrast="36000"/>
          </a:blip>
          <a:srcRect/>
          <a:stretch>
            <a:fillRect/>
          </a:stretch>
        </p:blipFill>
        <p:spPr bwMode="auto">
          <a:xfrm>
            <a:off x="314325" y="796925"/>
            <a:ext cx="3563938" cy="2749550"/>
          </a:xfrm>
          <a:prstGeom prst="rect">
            <a:avLst/>
          </a:prstGeom>
          <a:noFill/>
        </p:spPr>
      </p:pic>
      <p:pic>
        <p:nvPicPr>
          <p:cNvPr id="141316" name="Picture 4" descr="IXSZ2"/>
          <p:cNvPicPr>
            <a:picLocks noChangeArrowheads="1"/>
          </p:cNvPicPr>
          <p:nvPr/>
        </p:nvPicPr>
        <p:blipFill>
          <a:blip r:embed="rId3" cstate="print">
            <a:lum bright="-30000" contrast="36000"/>
          </a:blip>
          <a:srcRect/>
          <a:stretch>
            <a:fillRect/>
          </a:stretch>
        </p:blipFill>
        <p:spPr bwMode="auto">
          <a:xfrm>
            <a:off x="300038" y="3778250"/>
            <a:ext cx="3641725" cy="2876550"/>
          </a:xfrm>
          <a:prstGeom prst="rect">
            <a:avLst/>
          </a:prstGeom>
          <a:noFill/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400425" y="286067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x</a:t>
            </a:r>
            <a:r>
              <a:rPr lang="de-DE" sz="1400" b="1" baseline="-25000" dirty="0"/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568325" y="9461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y</a:t>
            </a:r>
            <a:r>
              <a:rPr lang="de-DE" sz="1400" b="1" baseline="-25000" dirty="0"/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5207000" y="677863"/>
            <a:ext cx="279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/>
              <a:t> cos(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dirty="0"/>
              <a:t> </a:t>
            </a:r>
            <a:r>
              <a:rPr lang="de-DE" sz="1400" b="1" baseline="-25000" dirty="0"/>
              <a:t> </a:t>
            </a:r>
            <a:r>
              <a:rPr lang="de-DE" sz="1400" b="1" dirty="0"/>
              <a:t> t )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/>
              <a:t>I</a:t>
            </a:r>
            <a:r>
              <a:rPr lang="de-DE" sz="1400" b="1" baseline="-25000" dirty="0"/>
              <a:t>y</a:t>
            </a:r>
            <a:r>
              <a:rPr lang="de-DE" sz="1400" b="1" dirty="0"/>
              <a:t>     +     sin(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dirty="0"/>
              <a:t> </a:t>
            </a:r>
            <a:r>
              <a:rPr lang="de-DE" sz="1400" b="1" baseline="-25000" dirty="0"/>
              <a:t> </a:t>
            </a:r>
            <a:r>
              <a:rPr lang="de-DE" sz="1400" b="1" dirty="0"/>
              <a:t> t )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/>
              <a:t>I</a:t>
            </a:r>
            <a:r>
              <a:rPr lang="de-DE" sz="1400" b="1" baseline="-25000" dirty="0"/>
              <a:t>x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5248275" y="3475038"/>
            <a:ext cx="324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/>
              <a:t> cos( J/2 </a:t>
            </a:r>
            <a:r>
              <a:rPr lang="de-DE" sz="1400" b="1" baseline="-25000" dirty="0"/>
              <a:t> </a:t>
            </a:r>
            <a:r>
              <a:rPr lang="de-DE" sz="1400" b="1" dirty="0"/>
              <a:t> t )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/>
              <a:t>I</a:t>
            </a:r>
            <a:r>
              <a:rPr lang="de-DE" sz="1400" b="1" baseline="-25000" dirty="0"/>
              <a:t>y</a:t>
            </a:r>
            <a:r>
              <a:rPr lang="de-DE" sz="1400" b="1" dirty="0"/>
              <a:t>     +     sin( J/2 </a:t>
            </a:r>
            <a:r>
              <a:rPr lang="de-DE" sz="1400" b="1" baseline="-25000" dirty="0"/>
              <a:t> </a:t>
            </a:r>
            <a:r>
              <a:rPr lang="de-DE" sz="1400" b="1" dirty="0"/>
              <a:t> t )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/>
              <a:t>I</a:t>
            </a:r>
            <a:r>
              <a:rPr lang="de-DE" sz="1400" b="1" baseline="-25000" dirty="0"/>
              <a:t>x </a:t>
            </a:r>
            <a:r>
              <a:rPr lang="de-DE" sz="1400" b="1" dirty="0"/>
              <a:t>S</a:t>
            </a:r>
            <a:r>
              <a:rPr lang="de-DE" sz="1400" b="1" baseline="-25000" dirty="0"/>
              <a:t>z </a:t>
            </a:r>
          </a:p>
        </p:txBody>
      </p:sp>
      <p:grpSp>
        <p:nvGrpSpPr>
          <p:cNvPr id="141321" name="Group 9"/>
          <p:cNvGrpSpPr>
            <a:grpSpLocks/>
          </p:cNvGrpSpPr>
          <p:nvPr/>
        </p:nvGrpSpPr>
        <p:grpSpPr bwMode="auto">
          <a:xfrm>
            <a:off x="5349875" y="836613"/>
            <a:ext cx="2892425" cy="2608262"/>
            <a:chOff x="3772" y="781"/>
            <a:chExt cx="923" cy="931"/>
          </a:xfrm>
        </p:grpSpPr>
        <p:sp>
          <p:nvSpPr>
            <p:cNvPr id="141322" name="Oval 10"/>
            <p:cNvSpPr>
              <a:spLocks noChangeArrowheads="1"/>
            </p:cNvSpPr>
            <p:nvPr/>
          </p:nvSpPr>
          <p:spPr bwMode="auto">
            <a:xfrm>
              <a:off x="3772" y="789"/>
              <a:ext cx="923" cy="92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323" name="Line 11"/>
            <p:cNvSpPr>
              <a:spLocks noChangeShapeType="1"/>
            </p:cNvSpPr>
            <p:nvPr/>
          </p:nvSpPr>
          <p:spPr bwMode="auto">
            <a:xfrm flipH="1" flipV="1">
              <a:off x="4213" y="781"/>
              <a:ext cx="16" cy="4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8358188" y="30099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x</a:t>
            </a:r>
            <a:r>
              <a:rPr lang="de-DE" sz="1400" b="1" baseline="-25000" dirty="0"/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4838700" y="5794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y</a:t>
            </a:r>
            <a:r>
              <a:rPr lang="de-DE" sz="1400" b="1" baseline="-25000" dirty="0"/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grpSp>
        <p:nvGrpSpPr>
          <p:cNvPr id="141326" name="Group 14"/>
          <p:cNvGrpSpPr>
            <a:grpSpLocks/>
          </p:cNvGrpSpPr>
          <p:nvPr/>
        </p:nvGrpSpPr>
        <p:grpSpPr bwMode="auto">
          <a:xfrm>
            <a:off x="5399088" y="3951288"/>
            <a:ext cx="2892425" cy="2906712"/>
            <a:chOff x="3772" y="781"/>
            <a:chExt cx="923" cy="931"/>
          </a:xfrm>
        </p:grpSpPr>
        <p:sp>
          <p:nvSpPr>
            <p:cNvPr id="141327" name="Oval 15"/>
            <p:cNvSpPr>
              <a:spLocks noChangeArrowheads="1"/>
            </p:cNvSpPr>
            <p:nvPr/>
          </p:nvSpPr>
          <p:spPr bwMode="auto">
            <a:xfrm>
              <a:off x="3772" y="789"/>
              <a:ext cx="923" cy="92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328" name="Line 16"/>
            <p:cNvSpPr>
              <a:spLocks noChangeShapeType="1"/>
            </p:cNvSpPr>
            <p:nvPr/>
          </p:nvSpPr>
          <p:spPr bwMode="auto">
            <a:xfrm flipH="1" flipV="1">
              <a:off x="4213" y="781"/>
              <a:ext cx="16" cy="4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8407400" y="64230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x</a:t>
            </a:r>
            <a:r>
              <a:rPr lang="de-DE" sz="1400" b="1" baseline="-25000" dirty="0"/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4887913" y="399256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y</a:t>
            </a:r>
            <a:r>
              <a:rPr lang="de-DE" sz="1400" b="1" baseline="-25000" dirty="0"/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3387725" y="60007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x</a:t>
            </a:r>
            <a:r>
              <a:rPr lang="de-DE" sz="1400" b="1" baseline="-25000" dirty="0"/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666750" y="399256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y</a:t>
            </a:r>
            <a:r>
              <a:rPr lang="de-DE" sz="1400" b="1" baseline="-25000" dirty="0"/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8001000" y="4114800"/>
            <a:ext cx="76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x</a:t>
            </a:r>
            <a:r>
              <a:rPr lang="de-DE" sz="1400" b="1" dirty="0">
                <a:solidFill>
                  <a:srgbClr val="FF3300"/>
                </a:solidFill>
              </a:rPr>
              <a:t>S</a:t>
            </a:r>
            <a:r>
              <a:rPr lang="de-DE" sz="1400" b="1" baseline="-25000" dirty="0">
                <a:solidFill>
                  <a:srgbClr val="FF3300"/>
                </a:solidFill>
              </a:rPr>
              <a:t>z</a:t>
            </a:r>
            <a:r>
              <a:rPr lang="de-DE" sz="1400" b="1" baseline="-25000" dirty="0"/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41336" name="Line 24"/>
          <p:cNvSpPr>
            <a:spLocks noChangeShapeType="1"/>
          </p:cNvSpPr>
          <p:nvPr/>
        </p:nvSpPr>
        <p:spPr bwMode="auto">
          <a:xfrm flipV="1">
            <a:off x="5268913" y="4518025"/>
            <a:ext cx="2743200" cy="197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41337" name="Line 25"/>
          <p:cNvSpPr>
            <a:spLocks noChangeShapeType="1"/>
          </p:cNvSpPr>
          <p:nvPr/>
        </p:nvSpPr>
        <p:spPr bwMode="auto">
          <a:xfrm flipH="1" flipV="1">
            <a:off x="5253038" y="4313238"/>
            <a:ext cx="28575" cy="217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41338" name="Line 26"/>
          <p:cNvSpPr>
            <a:spLocks noChangeShapeType="1"/>
          </p:cNvSpPr>
          <p:nvPr/>
        </p:nvSpPr>
        <p:spPr bwMode="auto">
          <a:xfrm>
            <a:off x="5335588" y="6483350"/>
            <a:ext cx="3125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41339" name="Oval 27"/>
          <p:cNvSpPr>
            <a:spLocks noChangeArrowheads="1"/>
          </p:cNvSpPr>
          <p:nvPr/>
        </p:nvSpPr>
        <p:spPr bwMode="auto">
          <a:xfrm rot="-1049584">
            <a:off x="6265863" y="3890963"/>
            <a:ext cx="1309687" cy="25114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67999"/>
                </a:schemeClr>
              </a:gs>
              <a:gs pos="100000">
                <a:schemeClr val="accent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41341" name="Picture 29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430439" y="3454705"/>
            <a:ext cx="1149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J evolution</a:t>
            </a:r>
            <a:endParaRPr lang="en-US" b="1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429867" y="443283"/>
            <a:ext cx="1830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B</a:t>
            </a:r>
            <a:r>
              <a:rPr lang="en-US" b="1" baseline="-25000" dirty="0" smtClean="0"/>
              <a:t>0</a:t>
            </a:r>
            <a:r>
              <a:rPr lang="en-US" b="1" dirty="0" smtClean="0"/>
              <a:t> (shift) evolution</a:t>
            </a:r>
            <a:endParaRPr lang="en-US" b="1" dirty="0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Evolution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41321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0">
                                      <p:cBhvr>
                                        <p:cTn id="30" dur="1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10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41326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0" fill="hold"/>
                                        <p:tgtEl>
                                          <p:spTgt spid="141326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5" grpId="0"/>
      <p:bldP spid="141335" grpId="1"/>
      <p:bldP spid="141336" grpId="0" animBg="1"/>
      <p:bldP spid="141336" grpId="1" animBg="1"/>
      <p:bldP spid="141337" grpId="0" animBg="1"/>
      <p:bldP spid="141338" grpId="0" animBg="1"/>
      <p:bldP spid="141339" grpId="0" animBg="1"/>
      <p:bldP spid="1413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41" name="Picture 2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Evolution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65602" name="Picture 2"/>
          <p:cNvPicPr>
            <a:picLocks noChangeAspect="1" noChangeArrowheads="1"/>
          </p:cNvPicPr>
          <p:nvPr/>
        </p:nvPicPr>
        <p:blipFill>
          <a:blip r:embed="rId3"/>
          <a:srcRect l="2204" t="12686" r="10531" b="8749"/>
          <a:stretch>
            <a:fillRect/>
          </a:stretch>
        </p:blipFill>
        <p:spPr bwMode="auto">
          <a:xfrm>
            <a:off x="0" y="625642"/>
            <a:ext cx="4177118" cy="301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03" name="Picture 3"/>
          <p:cNvPicPr>
            <a:picLocks noChangeAspect="1" noChangeArrowheads="1"/>
          </p:cNvPicPr>
          <p:nvPr/>
        </p:nvPicPr>
        <p:blipFill>
          <a:blip r:embed="rId4"/>
          <a:srcRect l="1225" t="12686" r="11021" b="1312"/>
          <a:stretch>
            <a:fillRect/>
          </a:stretch>
        </p:blipFill>
        <p:spPr bwMode="auto">
          <a:xfrm>
            <a:off x="4649002" y="643101"/>
            <a:ext cx="4292868" cy="303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04" name="Picture 4"/>
          <p:cNvPicPr>
            <a:picLocks noChangeAspect="1" noChangeArrowheads="1"/>
          </p:cNvPicPr>
          <p:nvPr/>
        </p:nvPicPr>
        <p:blipFill>
          <a:blip r:embed="rId5"/>
          <a:srcRect l="980" t="13998" r="11756" b="2625"/>
          <a:stretch>
            <a:fillRect/>
          </a:stretch>
        </p:blipFill>
        <p:spPr bwMode="auto">
          <a:xfrm>
            <a:off x="4547558" y="3962800"/>
            <a:ext cx="4365436" cy="265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Ellipse 33"/>
          <p:cNvSpPr/>
          <p:nvPr/>
        </p:nvSpPr>
        <p:spPr>
          <a:xfrm>
            <a:off x="837398" y="4215865"/>
            <a:ext cx="2329314" cy="2348564"/>
          </a:xfrm>
          <a:prstGeom prst="ellipse">
            <a:avLst/>
          </a:prstGeom>
          <a:solidFill>
            <a:schemeClr val="bg1">
              <a:lumMod val="65000"/>
              <a:alpha val="58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 Verbindung mit Pfeil 35"/>
          <p:cNvCxnSpPr>
            <a:stCxn id="34" idx="2"/>
            <a:endCxn id="34" idx="6"/>
          </p:cNvCxnSpPr>
          <p:nvPr/>
        </p:nvCxnSpPr>
        <p:spPr>
          <a:xfrm rot="10800000" flipH="1">
            <a:off x="837398" y="5390147"/>
            <a:ext cx="2329314" cy="158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34" idx="0"/>
            <a:endCxn id="34" idx="4"/>
          </p:cNvCxnSpPr>
          <p:nvPr/>
        </p:nvCxnSpPr>
        <p:spPr>
          <a:xfrm rot="16200000" flipH="1">
            <a:off x="827773" y="5390147"/>
            <a:ext cx="2348564" cy="1588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ogen 39"/>
          <p:cNvSpPr/>
          <p:nvPr/>
        </p:nvSpPr>
        <p:spPr>
          <a:xfrm rot="10800000">
            <a:off x="3537020" y="5004079"/>
            <a:ext cx="572756" cy="864158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1" name="Group 16"/>
          <p:cNvGrpSpPr>
            <a:grpSpLocks/>
          </p:cNvGrpSpPr>
          <p:nvPr/>
        </p:nvGrpSpPr>
        <p:grpSpPr bwMode="auto">
          <a:xfrm>
            <a:off x="0" y="564493"/>
            <a:ext cx="4210259" cy="3052914"/>
            <a:chOff x="3285" y="437"/>
            <a:chExt cx="2262" cy="1167"/>
          </a:xfrm>
        </p:grpSpPr>
        <p:pic>
          <p:nvPicPr>
            <p:cNvPr id="42" name="Picture 17" descr="IX4"/>
            <p:cNvPicPr>
              <a:picLocks noChangeArrowheads="1"/>
            </p:cNvPicPr>
            <p:nvPr/>
          </p:nvPicPr>
          <p:blipFill>
            <a:blip r:embed="rId6" cstate="print">
              <a:lum bright="-30000" contrast="42000"/>
            </a:blip>
            <a:srcRect/>
            <a:stretch>
              <a:fillRect/>
            </a:stretch>
          </p:blipFill>
          <p:spPr bwMode="auto">
            <a:xfrm>
              <a:off x="3285" y="437"/>
              <a:ext cx="2262" cy="1167"/>
            </a:xfrm>
            <a:prstGeom prst="rect">
              <a:avLst/>
            </a:prstGeom>
            <a:noFill/>
          </p:spPr>
        </p:pic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4680" y="534"/>
              <a:ext cx="7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>
                  <a:latin typeface="Symbol" pitchFamily="18" charset="2"/>
                </a:rPr>
                <a:t>Ö</a:t>
              </a:r>
              <a:r>
                <a:rPr lang="de-DE" b="1"/>
                <a:t>(I</a:t>
              </a:r>
              <a:r>
                <a:rPr lang="de-DE" b="1" baseline="-25000"/>
                <a:t>x</a:t>
              </a:r>
              <a:r>
                <a:rPr lang="de-DE" b="1" baseline="30000"/>
                <a:t>2</a:t>
              </a:r>
              <a:r>
                <a:rPr lang="de-DE" b="1"/>
                <a:t>  +  I</a:t>
              </a:r>
              <a:r>
                <a:rPr lang="de-DE" b="1" baseline="-25000"/>
                <a:t>y</a:t>
              </a:r>
              <a:r>
                <a:rPr lang="de-DE" b="1" baseline="30000"/>
                <a:t>2</a:t>
              </a:r>
              <a:r>
                <a:rPr lang="de-DE" b="1"/>
                <a:t>)</a:t>
              </a:r>
            </a:p>
          </p:txBody>
        </p:sp>
      </p:grpSp>
      <p:pic>
        <p:nvPicPr>
          <p:cNvPr id="44" name="Picture 2" descr="schaefercdcl3_1h1"/>
          <p:cNvPicPr preferRelativeResize="0">
            <a:picLocks noChangeArrowheads="1"/>
          </p:cNvPicPr>
          <p:nvPr/>
        </p:nvPicPr>
        <p:blipFill>
          <a:blip r:embed="rId7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4649040" y="637517"/>
            <a:ext cx="4283945" cy="306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90" name="Rectangle 12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Kopplungsentwicklung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247650" y="3046413"/>
            <a:ext cx="8694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1400" b="1" dirty="0" smtClean="0"/>
              <a:t>After application of a  90° y  pulse only the x components of angular momentum are known. Z and y components are uncertain. </a:t>
            </a:r>
            <a:endParaRPr lang="en-US" sz="1400" b="1" dirty="0"/>
          </a:p>
        </p:txBody>
      </p:sp>
      <p:sp>
        <p:nvSpPr>
          <p:cNvPr id="135172" name="Line 4"/>
          <p:cNvSpPr>
            <a:spLocks noChangeShapeType="1"/>
          </p:cNvSpPr>
          <p:nvPr/>
        </p:nvSpPr>
        <p:spPr bwMode="auto">
          <a:xfrm>
            <a:off x="5827713" y="2197100"/>
            <a:ext cx="2551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 rot="-21568795" flipH="1" flipV="1">
            <a:off x="6334125" y="1085850"/>
            <a:ext cx="636588" cy="1517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 rot="31205" flipV="1">
            <a:off x="6940550" y="1038225"/>
            <a:ext cx="157163" cy="1552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75" name="Line 7"/>
          <p:cNvSpPr>
            <a:spLocks noChangeShapeType="1"/>
          </p:cNvSpPr>
          <p:nvPr/>
        </p:nvSpPr>
        <p:spPr bwMode="auto">
          <a:xfrm rot="31205" flipV="1">
            <a:off x="6923088" y="1084263"/>
            <a:ext cx="587375" cy="15192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 rot="-21568795" flipH="1" flipV="1">
            <a:off x="6804025" y="1042988"/>
            <a:ext cx="133350" cy="15843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 rot="31205" flipV="1">
            <a:off x="6948488" y="1135063"/>
            <a:ext cx="774700" cy="1479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 rot="-21568795" flipH="1" flipV="1">
            <a:off x="6675438" y="1050925"/>
            <a:ext cx="268287" cy="15684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 rot="31205" flipV="1">
            <a:off x="6929438" y="1042988"/>
            <a:ext cx="301625" cy="1577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 rot="-21568795" flipH="1" flipV="1">
            <a:off x="6897688" y="1041400"/>
            <a:ext cx="61912" cy="1592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 rot="-21568795" flipH="1" flipV="1">
            <a:off x="6100763" y="1163638"/>
            <a:ext cx="844550" cy="14589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82" name="Line 14"/>
          <p:cNvSpPr>
            <a:spLocks noChangeShapeType="1"/>
          </p:cNvSpPr>
          <p:nvPr/>
        </p:nvSpPr>
        <p:spPr bwMode="auto">
          <a:xfrm rot="-21568795" flipH="1" flipV="1">
            <a:off x="6480175" y="1074738"/>
            <a:ext cx="444500" cy="155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5205413" y="528638"/>
            <a:ext cx="896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b="1"/>
              <a:t>B</a:t>
            </a:r>
            <a:r>
              <a:rPr lang="de-DE" sz="1400" b="1" baseline="-25000"/>
              <a:t>0   </a:t>
            </a:r>
            <a:endParaRPr lang="de-DE" sz="1400" b="1"/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5929313" y="528638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b="1"/>
              <a:t>z </a:t>
            </a:r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 flipV="1">
            <a:off x="5827713" y="663575"/>
            <a:ext cx="0" cy="151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 flipH="1">
            <a:off x="5295900" y="2197100"/>
            <a:ext cx="5461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5441950" y="2638425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b="1"/>
              <a:t>y </a:t>
            </a: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8110538" y="1841500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b="1"/>
              <a:t>x </a:t>
            </a:r>
          </a:p>
        </p:txBody>
      </p:sp>
      <p:grpSp>
        <p:nvGrpSpPr>
          <p:cNvPr id="135189" name="Group 21"/>
          <p:cNvGrpSpPr>
            <a:grpSpLocks/>
          </p:cNvGrpSpPr>
          <p:nvPr/>
        </p:nvGrpSpPr>
        <p:grpSpPr bwMode="auto">
          <a:xfrm rot="-24890255">
            <a:off x="6160294" y="1366044"/>
            <a:ext cx="1549400" cy="871538"/>
            <a:chOff x="3813" y="1150"/>
            <a:chExt cx="1132" cy="610"/>
          </a:xfrm>
        </p:grpSpPr>
        <p:sp>
          <p:nvSpPr>
            <p:cNvPr id="135190" name="Line 22"/>
            <p:cNvSpPr>
              <a:spLocks noChangeShapeType="1"/>
            </p:cNvSpPr>
            <p:nvPr/>
          </p:nvSpPr>
          <p:spPr bwMode="auto">
            <a:xfrm rot="3321460" flipV="1">
              <a:off x="4379" y="910"/>
              <a:ext cx="0" cy="11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191" name="Oval 23"/>
            <p:cNvSpPr>
              <a:spLocks noChangeArrowheads="1"/>
            </p:cNvSpPr>
            <p:nvPr/>
          </p:nvSpPr>
          <p:spPr bwMode="auto">
            <a:xfrm rot="3321460">
              <a:off x="4094" y="1214"/>
              <a:ext cx="610" cy="4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5192" name="Arc 24"/>
            <p:cNvSpPr>
              <a:spLocks/>
            </p:cNvSpPr>
            <p:nvPr/>
          </p:nvSpPr>
          <p:spPr bwMode="auto">
            <a:xfrm rot="13543876">
              <a:off x="3998" y="1214"/>
              <a:ext cx="312" cy="3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5193" name="Group 25"/>
            <p:cNvGrpSpPr>
              <a:grpSpLocks/>
            </p:cNvGrpSpPr>
            <p:nvPr/>
          </p:nvGrpSpPr>
          <p:grpSpPr bwMode="auto">
            <a:xfrm rot="3321460">
              <a:off x="4171" y="1195"/>
              <a:ext cx="309" cy="229"/>
              <a:chOff x="3882" y="1240"/>
              <a:chExt cx="370" cy="248"/>
            </a:xfrm>
          </p:grpSpPr>
          <p:sp>
            <p:nvSpPr>
              <p:cNvPr id="135194" name="Line 26"/>
              <p:cNvSpPr>
                <a:spLocks noChangeShapeType="1"/>
              </p:cNvSpPr>
              <p:nvPr/>
            </p:nvSpPr>
            <p:spPr bwMode="auto">
              <a:xfrm flipH="1">
                <a:off x="3882" y="1392"/>
                <a:ext cx="370" cy="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195" name="Text Box 27"/>
              <p:cNvSpPr txBox="1">
                <a:spLocks noChangeArrowheads="1"/>
              </p:cNvSpPr>
              <p:nvPr/>
            </p:nvSpPr>
            <p:spPr bwMode="auto">
              <a:xfrm>
                <a:off x="3990" y="1240"/>
                <a:ext cx="194" cy="24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buFont typeface="Symbol" pitchFamily="18" charset="2"/>
                  <a:buNone/>
                </a:pPr>
                <a:r>
                  <a:rPr lang="de-DE" sz="1400" b="1"/>
                  <a:t>r</a:t>
                </a:r>
              </a:p>
            </p:txBody>
          </p:sp>
        </p:grpSp>
      </p:grpSp>
      <p:sp>
        <p:nvSpPr>
          <p:cNvPr id="135196" name="Line 28"/>
          <p:cNvSpPr>
            <a:spLocks noChangeShapeType="1"/>
          </p:cNvSpPr>
          <p:nvPr/>
        </p:nvSpPr>
        <p:spPr bwMode="auto">
          <a:xfrm rot="31205" flipV="1">
            <a:off x="6973888" y="1306513"/>
            <a:ext cx="989012" cy="12938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97" name="Oval 29"/>
          <p:cNvSpPr>
            <a:spLocks noChangeArrowheads="1"/>
          </p:cNvSpPr>
          <p:nvPr/>
        </p:nvSpPr>
        <p:spPr bwMode="auto">
          <a:xfrm>
            <a:off x="5972175" y="1047750"/>
            <a:ext cx="2005013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5198" name="Line 30"/>
          <p:cNvSpPr>
            <a:spLocks noChangeShapeType="1"/>
          </p:cNvSpPr>
          <p:nvPr/>
        </p:nvSpPr>
        <p:spPr bwMode="auto">
          <a:xfrm rot="-21568795" flipH="1" flipV="1">
            <a:off x="5954713" y="1279525"/>
            <a:ext cx="973137" cy="12922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 rot="-21568795" flipH="1" flipV="1">
            <a:off x="6326188" y="1446213"/>
            <a:ext cx="619125" cy="1130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00" name="Line 32"/>
          <p:cNvSpPr>
            <a:spLocks noChangeShapeType="1"/>
          </p:cNvSpPr>
          <p:nvPr/>
        </p:nvSpPr>
        <p:spPr bwMode="auto">
          <a:xfrm rot="31205" flipV="1">
            <a:off x="6919913" y="1430338"/>
            <a:ext cx="781050" cy="12207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01" name="Line 33"/>
          <p:cNvSpPr>
            <a:spLocks noChangeShapeType="1"/>
          </p:cNvSpPr>
          <p:nvPr/>
        </p:nvSpPr>
        <p:spPr bwMode="auto">
          <a:xfrm rot="31205" flipV="1">
            <a:off x="6950075" y="1479550"/>
            <a:ext cx="309563" cy="11271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02" name="Line 34"/>
          <p:cNvSpPr>
            <a:spLocks noChangeShapeType="1"/>
          </p:cNvSpPr>
          <p:nvPr/>
        </p:nvSpPr>
        <p:spPr bwMode="auto">
          <a:xfrm rot="-21568795" flipH="1" flipV="1">
            <a:off x="6757988" y="1511300"/>
            <a:ext cx="190500" cy="10937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03" name="Line 35"/>
          <p:cNvSpPr>
            <a:spLocks noChangeShapeType="1"/>
          </p:cNvSpPr>
          <p:nvPr/>
        </p:nvSpPr>
        <p:spPr bwMode="auto">
          <a:xfrm rot="-21568795" flipH="1" flipV="1">
            <a:off x="6154738" y="1401763"/>
            <a:ext cx="781050" cy="12366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35204" name="Group 36"/>
          <p:cNvGrpSpPr>
            <a:grpSpLocks/>
          </p:cNvGrpSpPr>
          <p:nvPr/>
        </p:nvGrpSpPr>
        <p:grpSpPr bwMode="auto">
          <a:xfrm>
            <a:off x="5818188" y="1047750"/>
            <a:ext cx="2322512" cy="1581150"/>
            <a:chOff x="3544" y="2974"/>
            <a:chExt cx="1463" cy="996"/>
          </a:xfrm>
        </p:grpSpPr>
        <p:grpSp>
          <p:nvGrpSpPr>
            <p:cNvPr id="135205" name="Group 37"/>
            <p:cNvGrpSpPr>
              <a:grpSpLocks/>
            </p:cNvGrpSpPr>
            <p:nvPr/>
          </p:nvGrpSpPr>
          <p:grpSpPr bwMode="auto">
            <a:xfrm>
              <a:off x="3544" y="2974"/>
              <a:ext cx="1463" cy="996"/>
              <a:chOff x="3544" y="2974"/>
              <a:chExt cx="1463" cy="996"/>
            </a:xfrm>
          </p:grpSpPr>
          <p:sp>
            <p:nvSpPr>
              <p:cNvPr id="135206" name="Oval 38"/>
              <p:cNvSpPr>
                <a:spLocks noChangeArrowheads="1"/>
              </p:cNvSpPr>
              <p:nvPr/>
            </p:nvSpPr>
            <p:spPr bwMode="auto">
              <a:xfrm>
                <a:off x="3641" y="2974"/>
                <a:ext cx="1263" cy="288"/>
              </a:xfrm>
              <a:prstGeom prst="ellipse">
                <a:avLst/>
              </a:prstGeom>
              <a:gradFill rotWithShape="1">
                <a:gsLst>
                  <a:gs pos="0">
                    <a:srgbClr val="FF3300">
                      <a:gamma/>
                      <a:shade val="46275"/>
                      <a:invGamma/>
                      <a:alpha val="38000"/>
                    </a:srgbClr>
                  </a:gs>
                  <a:gs pos="100000">
                    <a:srgbClr val="FF3300">
                      <a:alpha val="1700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35207" name="Group 39"/>
              <p:cNvGrpSpPr>
                <a:grpSpLocks/>
              </p:cNvGrpSpPr>
              <p:nvPr/>
            </p:nvGrpSpPr>
            <p:grpSpPr bwMode="auto">
              <a:xfrm>
                <a:off x="3544" y="2981"/>
                <a:ext cx="1463" cy="989"/>
                <a:chOff x="3544" y="2981"/>
                <a:chExt cx="1463" cy="989"/>
              </a:xfrm>
            </p:grpSpPr>
            <p:sp>
              <p:nvSpPr>
                <p:cNvPr id="135208" name="Freeform 40"/>
                <p:cNvSpPr>
                  <a:spLocks/>
                </p:cNvSpPr>
                <p:nvPr/>
              </p:nvSpPr>
              <p:spPr bwMode="auto">
                <a:xfrm>
                  <a:off x="3544" y="2981"/>
                  <a:ext cx="1463" cy="989"/>
                </a:xfrm>
                <a:custGeom>
                  <a:avLst/>
                  <a:gdLst/>
                  <a:ahLst/>
                  <a:cxnLst>
                    <a:cxn ang="0">
                      <a:pos x="712" y="989"/>
                    </a:cxn>
                    <a:cxn ang="0">
                      <a:pos x="1358" y="157"/>
                    </a:cxn>
                    <a:cxn ang="0">
                      <a:pos x="1340" y="178"/>
                    </a:cxn>
                    <a:cxn ang="0">
                      <a:pos x="1280" y="205"/>
                    </a:cxn>
                    <a:cxn ang="0">
                      <a:pos x="1184" y="235"/>
                    </a:cxn>
                    <a:cxn ang="0">
                      <a:pos x="1061" y="256"/>
                    </a:cxn>
                    <a:cxn ang="0">
                      <a:pos x="956" y="271"/>
                    </a:cxn>
                    <a:cxn ang="0">
                      <a:pos x="812" y="277"/>
                    </a:cxn>
                    <a:cxn ang="0">
                      <a:pos x="647" y="280"/>
                    </a:cxn>
                    <a:cxn ang="0">
                      <a:pos x="503" y="271"/>
                    </a:cxn>
                    <a:cxn ang="0">
                      <a:pos x="362" y="253"/>
                    </a:cxn>
                    <a:cxn ang="0">
                      <a:pos x="245" y="232"/>
                    </a:cxn>
                    <a:cxn ang="0">
                      <a:pos x="170" y="202"/>
                    </a:cxn>
                    <a:cxn ang="0">
                      <a:pos x="119" y="175"/>
                    </a:cxn>
                    <a:cxn ang="0">
                      <a:pos x="107" y="157"/>
                    </a:cxn>
                    <a:cxn ang="0">
                      <a:pos x="101" y="139"/>
                    </a:cxn>
                    <a:cxn ang="0">
                      <a:pos x="712" y="989"/>
                    </a:cxn>
                  </a:cxnLst>
                  <a:rect l="0" t="0" r="r" b="b"/>
                  <a:pathLst>
                    <a:path w="1463" h="989">
                      <a:moveTo>
                        <a:pt x="712" y="989"/>
                      </a:moveTo>
                      <a:lnTo>
                        <a:pt x="1358" y="157"/>
                      </a:lnTo>
                      <a:cubicBezTo>
                        <a:pt x="1463" y="22"/>
                        <a:pt x="1353" y="170"/>
                        <a:pt x="1340" y="178"/>
                      </a:cubicBezTo>
                      <a:cubicBezTo>
                        <a:pt x="1327" y="186"/>
                        <a:pt x="1306" y="195"/>
                        <a:pt x="1280" y="205"/>
                      </a:cubicBezTo>
                      <a:cubicBezTo>
                        <a:pt x="1254" y="215"/>
                        <a:pt x="1220" y="227"/>
                        <a:pt x="1184" y="235"/>
                      </a:cubicBezTo>
                      <a:cubicBezTo>
                        <a:pt x="1148" y="243"/>
                        <a:pt x="1099" y="250"/>
                        <a:pt x="1061" y="256"/>
                      </a:cubicBezTo>
                      <a:cubicBezTo>
                        <a:pt x="1023" y="262"/>
                        <a:pt x="997" y="268"/>
                        <a:pt x="956" y="271"/>
                      </a:cubicBezTo>
                      <a:cubicBezTo>
                        <a:pt x="915" y="274"/>
                        <a:pt x="863" y="276"/>
                        <a:pt x="812" y="277"/>
                      </a:cubicBezTo>
                      <a:cubicBezTo>
                        <a:pt x="761" y="278"/>
                        <a:pt x="698" y="281"/>
                        <a:pt x="647" y="280"/>
                      </a:cubicBezTo>
                      <a:cubicBezTo>
                        <a:pt x="596" y="279"/>
                        <a:pt x="550" y="275"/>
                        <a:pt x="503" y="271"/>
                      </a:cubicBezTo>
                      <a:cubicBezTo>
                        <a:pt x="456" y="267"/>
                        <a:pt x="405" y="259"/>
                        <a:pt x="362" y="253"/>
                      </a:cubicBezTo>
                      <a:cubicBezTo>
                        <a:pt x="319" y="247"/>
                        <a:pt x="277" y="240"/>
                        <a:pt x="245" y="232"/>
                      </a:cubicBezTo>
                      <a:cubicBezTo>
                        <a:pt x="213" y="224"/>
                        <a:pt x="191" y="211"/>
                        <a:pt x="170" y="202"/>
                      </a:cubicBezTo>
                      <a:cubicBezTo>
                        <a:pt x="149" y="193"/>
                        <a:pt x="130" y="183"/>
                        <a:pt x="119" y="175"/>
                      </a:cubicBezTo>
                      <a:cubicBezTo>
                        <a:pt x="108" y="167"/>
                        <a:pt x="110" y="163"/>
                        <a:pt x="107" y="157"/>
                      </a:cubicBezTo>
                      <a:cubicBezTo>
                        <a:pt x="104" y="151"/>
                        <a:pt x="0" y="0"/>
                        <a:pt x="101" y="139"/>
                      </a:cubicBezTo>
                      <a:lnTo>
                        <a:pt x="712" y="98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3300">
                        <a:alpha val="0"/>
                      </a:srgbClr>
                    </a:gs>
                    <a:gs pos="100000">
                      <a:srgbClr val="FF3300">
                        <a:gamma/>
                        <a:shade val="46275"/>
                        <a:invGamma/>
                        <a:alpha val="67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5209" name="Rectangle 41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5210" name="Rectangle 42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35211" name="Oval 43"/>
            <p:cNvSpPr>
              <a:spLocks noChangeArrowheads="1"/>
            </p:cNvSpPr>
            <p:nvPr/>
          </p:nvSpPr>
          <p:spPr bwMode="auto">
            <a:xfrm>
              <a:off x="3641" y="2974"/>
              <a:ext cx="1263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5212" name="Line 44"/>
          <p:cNvSpPr>
            <a:spLocks noChangeShapeType="1"/>
          </p:cNvSpPr>
          <p:nvPr/>
        </p:nvSpPr>
        <p:spPr bwMode="auto">
          <a:xfrm>
            <a:off x="1624013" y="2227263"/>
            <a:ext cx="2551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13" name="Line 45"/>
          <p:cNvSpPr>
            <a:spLocks noChangeShapeType="1"/>
          </p:cNvSpPr>
          <p:nvPr/>
        </p:nvSpPr>
        <p:spPr bwMode="auto">
          <a:xfrm rot="-21568795" flipH="1" flipV="1">
            <a:off x="2130425" y="1116013"/>
            <a:ext cx="636588" cy="1517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14" name="Line 46"/>
          <p:cNvSpPr>
            <a:spLocks noChangeShapeType="1"/>
          </p:cNvSpPr>
          <p:nvPr/>
        </p:nvSpPr>
        <p:spPr bwMode="auto">
          <a:xfrm rot="31205" flipV="1">
            <a:off x="2736850" y="1068388"/>
            <a:ext cx="157163" cy="1552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15" name="Line 47"/>
          <p:cNvSpPr>
            <a:spLocks noChangeShapeType="1"/>
          </p:cNvSpPr>
          <p:nvPr/>
        </p:nvSpPr>
        <p:spPr bwMode="auto">
          <a:xfrm rot="31205" flipV="1">
            <a:off x="2719388" y="1114425"/>
            <a:ext cx="587375" cy="15192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16" name="Line 48"/>
          <p:cNvSpPr>
            <a:spLocks noChangeShapeType="1"/>
          </p:cNvSpPr>
          <p:nvPr/>
        </p:nvSpPr>
        <p:spPr bwMode="auto">
          <a:xfrm rot="-21568795" flipH="1" flipV="1">
            <a:off x="2600325" y="1073150"/>
            <a:ext cx="133350" cy="1584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17" name="Line 49"/>
          <p:cNvSpPr>
            <a:spLocks noChangeShapeType="1"/>
          </p:cNvSpPr>
          <p:nvPr/>
        </p:nvSpPr>
        <p:spPr bwMode="auto">
          <a:xfrm rot="31205" flipV="1">
            <a:off x="2744788" y="1165225"/>
            <a:ext cx="774700" cy="14795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18" name="Line 50"/>
          <p:cNvSpPr>
            <a:spLocks noChangeShapeType="1"/>
          </p:cNvSpPr>
          <p:nvPr/>
        </p:nvSpPr>
        <p:spPr bwMode="auto">
          <a:xfrm rot="-21568795" flipH="1" flipV="1">
            <a:off x="2471738" y="1081088"/>
            <a:ext cx="268287" cy="1568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19" name="Line 51"/>
          <p:cNvSpPr>
            <a:spLocks noChangeShapeType="1"/>
          </p:cNvSpPr>
          <p:nvPr/>
        </p:nvSpPr>
        <p:spPr bwMode="auto">
          <a:xfrm rot="31205" flipV="1">
            <a:off x="2725738" y="1073150"/>
            <a:ext cx="301625" cy="15779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20" name="Line 52"/>
          <p:cNvSpPr>
            <a:spLocks noChangeShapeType="1"/>
          </p:cNvSpPr>
          <p:nvPr/>
        </p:nvSpPr>
        <p:spPr bwMode="auto">
          <a:xfrm rot="-21568795" flipH="1" flipV="1">
            <a:off x="2693988" y="1071563"/>
            <a:ext cx="61912" cy="15922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21" name="Line 53"/>
          <p:cNvSpPr>
            <a:spLocks noChangeShapeType="1"/>
          </p:cNvSpPr>
          <p:nvPr/>
        </p:nvSpPr>
        <p:spPr bwMode="auto">
          <a:xfrm rot="-21568795" flipH="1" flipV="1">
            <a:off x="1897063" y="1193800"/>
            <a:ext cx="844550" cy="14589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22" name="Line 54"/>
          <p:cNvSpPr>
            <a:spLocks noChangeShapeType="1"/>
          </p:cNvSpPr>
          <p:nvPr/>
        </p:nvSpPr>
        <p:spPr bwMode="auto">
          <a:xfrm rot="-21568795" flipH="1" flipV="1">
            <a:off x="2276475" y="1104900"/>
            <a:ext cx="444500" cy="15573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23" name="Text Box 55"/>
          <p:cNvSpPr txBox="1">
            <a:spLocks noChangeArrowheads="1"/>
          </p:cNvSpPr>
          <p:nvPr/>
        </p:nvSpPr>
        <p:spPr bwMode="auto">
          <a:xfrm>
            <a:off x="1001713" y="558800"/>
            <a:ext cx="896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b="1"/>
              <a:t>B</a:t>
            </a:r>
            <a:r>
              <a:rPr lang="de-DE" sz="1400" b="1" baseline="-25000"/>
              <a:t>0   </a:t>
            </a:r>
            <a:endParaRPr lang="de-DE" sz="1400" b="1"/>
          </a:p>
        </p:txBody>
      </p:sp>
      <p:sp>
        <p:nvSpPr>
          <p:cNvPr id="135224" name="Text Box 56"/>
          <p:cNvSpPr txBox="1">
            <a:spLocks noChangeArrowheads="1"/>
          </p:cNvSpPr>
          <p:nvPr/>
        </p:nvSpPr>
        <p:spPr bwMode="auto">
          <a:xfrm>
            <a:off x="1725613" y="558800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b="1"/>
              <a:t>z </a:t>
            </a:r>
          </a:p>
        </p:txBody>
      </p:sp>
      <p:sp>
        <p:nvSpPr>
          <p:cNvPr id="135225" name="Line 57"/>
          <p:cNvSpPr>
            <a:spLocks noChangeShapeType="1"/>
          </p:cNvSpPr>
          <p:nvPr/>
        </p:nvSpPr>
        <p:spPr bwMode="auto">
          <a:xfrm flipV="1">
            <a:off x="1624013" y="693738"/>
            <a:ext cx="0" cy="15192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26" name="Line 58"/>
          <p:cNvSpPr>
            <a:spLocks noChangeShapeType="1"/>
          </p:cNvSpPr>
          <p:nvPr/>
        </p:nvSpPr>
        <p:spPr bwMode="auto">
          <a:xfrm flipH="1">
            <a:off x="1092200" y="2227263"/>
            <a:ext cx="5461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27" name="Text Box 59"/>
          <p:cNvSpPr txBox="1">
            <a:spLocks noChangeArrowheads="1"/>
          </p:cNvSpPr>
          <p:nvPr/>
        </p:nvSpPr>
        <p:spPr bwMode="auto">
          <a:xfrm>
            <a:off x="1238250" y="2668588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b="1"/>
              <a:t>y </a:t>
            </a:r>
          </a:p>
        </p:txBody>
      </p:sp>
      <p:sp>
        <p:nvSpPr>
          <p:cNvPr id="135228" name="Text Box 60"/>
          <p:cNvSpPr txBox="1">
            <a:spLocks noChangeArrowheads="1"/>
          </p:cNvSpPr>
          <p:nvPr/>
        </p:nvSpPr>
        <p:spPr bwMode="auto">
          <a:xfrm>
            <a:off x="3906838" y="1871663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b="1"/>
              <a:t>x </a:t>
            </a:r>
          </a:p>
        </p:txBody>
      </p:sp>
      <p:grpSp>
        <p:nvGrpSpPr>
          <p:cNvPr id="135229" name="Group 61"/>
          <p:cNvGrpSpPr>
            <a:grpSpLocks/>
          </p:cNvGrpSpPr>
          <p:nvPr/>
        </p:nvGrpSpPr>
        <p:grpSpPr bwMode="auto">
          <a:xfrm rot="-24890255">
            <a:off x="1956594" y="1396206"/>
            <a:ext cx="1549400" cy="871538"/>
            <a:chOff x="3813" y="1150"/>
            <a:chExt cx="1132" cy="610"/>
          </a:xfrm>
        </p:grpSpPr>
        <p:sp>
          <p:nvSpPr>
            <p:cNvPr id="135230" name="Line 62"/>
            <p:cNvSpPr>
              <a:spLocks noChangeShapeType="1"/>
            </p:cNvSpPr>
            <p:nvPr/>
          </p:nvSpPr>
          <p:spPr bwMode="auto">
            <a:xfrm rot="3321460" flipV="1">
              <a:off x="4379" y="910"/>
              <a:ext cx="0" cy="11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 rot="3321460">
              <a:off x="4094" y="1214"/>
              <a:ext cx="610" cy="4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5232" name="Arc 64"/>
            <p:cNvSpPr>
              <a:spLocks/>
            </p:cNvSpPr>
            <p:nvPr/>
          </p:nvSpPr>
          <p:spPr bwMode="auto">
            <a:xfrm rot="13543876">
              <a:off x="3998" y="1214"/>
              <a:ext cx="312" cy="3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5233" name="Group 65"/>
            <p:cNvGrpSpPr>
              <a:grpSpLocks/>
            </p:cNvGrpSpPr>
            <p:nvPr/>
          </p:nvGrpSpPr>
          <p:grpSpPr bwMode="auto">
            <a:xfrm rot="3321460">
              <a:off x="4171" y="1195"/>
              <a:ext cx="309" cy="229"/>
              <a:chOff x="3882" y="1240"/>
              <a:chExt cx="370" cy="248"/>
            </a:xfrm>
          </p:grpSpPr>
          <p:sp>
            <p:nvSpPr>
              <p:cNvPr id="135234" name="Line 66"/>
              <p:cNvSpPr>
                <a:spLocks noChangeShapeType="1"/>
              </p:cNvSpPr>
              <p:nvPr/>
            </p:nvSpPr>
            <p:spPr bwMode="auto">
              <a:xfrm flipH="1">
                <a:off x="3882" y="1392"/>
                <a:ext cx="370" cy="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235" name="Text Box 67"/>
              <p:cNvSpPr txBox="1">
                <a:spLocks noChangeArrowheads="1"/>
              </p:cNvSpPr>
              <p:nvPr/>
            </p:nvSpPr>
            <p:spPr bwMode="auto">
              <a:xfrm>
                <a:off x="3990" y="1240"/>
                <a:ext cx="194" cy="248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buFont typeface="Symbol" pitchFamily="18" charset="2"/>
                  <a:buNone/>
                </a:pPr>
                <a:r>
                  <a:rPr lang="de-DE" sz="1400" b="1"/>
                  <a:t>r</a:t>
                </a:r>
              </a:p>
            </p:txBody>
          </p:sp>
        </p:grpSp>
      </p:grpSp>
      <p:sp>
        <p:nvSpPr>
          <p:cNvPr id="135236" name="Line 68"/>
          <p:cNvSpPr>
            <a:spLocks noChangeShapeType="1"/>
          </p:cNvSpPr>
          <p:nvPr/>
        </p:nvSpPr>
        <p:spPr bwMode="auto">
          <a:xfrm rot="31205" flipV="1">
            <a:off x="2770188" y="1336675"/>
            <a:ext cx="989012" cy="12938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37" name="Oval 69"/>
          <p:cNvSpPr>
            <a:spLocks noChangeArrowheads="1"/>
          </p:cNvSpPr>
          <p:nvPr/>
        </p:nvSpPr>
        <p:spPr bwMode="auto">
          <a:xfrm>
            <a:off x="1768475" y="1077913"/>
            <a:ext cx="2005013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5238" name="Line 70"/>
          <p:cNvSpPr>
            <a:spLocks noChangeShapeType="1"/>
          </p:cNvSpPr>
          <p:nvPr/>
        </p:nvSpPr>
        <p:spPr bwMode="auto">
          <a:xfrm rot="-21568795" flipH="1" flipV="1">
            <a:off x="1751013" y="1309688"/>
            <a:ext cx="973137" cy="1292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39" name="Line 71"/>
          <p:cNvSpPr>
            <a:spLocks noChangeShapeType="1"/>
          </p:cNvSpPr>
          <p:nvPr/>
        </p:nvSpPr>
        <p:spPr bwMode="auto">
          <a:xfrm rot="-21568795" flipH="1" flipV="1">
            <a:off x="2122488" y="1476375"/>
            <a:ext cx="619125" cy="1130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40" name="Line 72"/>
          <p:cNvSpPr>
            <a:spLocks noChangeShapeType="1"/>
          </p:cNvSpPr>
          <p:nvPr/>
        </p:nvSpPr>
        <p:spPr bwMode="auto">
          <a:xfrm rot="31205" flipV="1">
            <a:off x="2716213" y="1460500"/>
            <a:ext cx="781050" cy="12207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41" name="Line 73"/>
          <p:cNvSpPr>
            <a:spLocks noChangeShapeType="1"/>
          </p:cNvSpPr>
          <p:nvPr/>
        </p:nvSpPr>
        <p:spPr bwMode="auto">
          <a:xfrm rot="31205" flipV="1">
            <a:off x="2746375" y="1509713"/>
            <a:ext cx="309563" cy="1127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42" name="Line 74"/>
          <p:cNvSpPr>
            <a:spLocks noChangeShapeType="1"/>
          </p:cNvSpPr>
          <p:nvPr/>
        </p:nvSpPr>
        <p:spPr bwMode="auto">
          <a:xfrm rot="-21568795" flipH="1" flipV="1">
            <a:off x="2554288" y="1541463"/>
            <a:ext cx="190500" cy="10937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43" name="Line 75"/>
          <p:cNvSpPr>
            <a:spLocks noChangeShapeType="1"/>
          </p:cNvSpPr>
          <p:nvPr/>
        </p:nvSpPr>
        <p:spPr bwMode="auto">
          <a:xfrm rot="-21568795" flipH="1" flipV="1">
            <a:off x="1951038" y="1431925"/>
            <a:ext cx="781050" cy="12366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35244" name="Group 76"/>
          <p:cNvGrpSpPr>
            <a:grpSpLocks/>
          </p:cNvGrpSpPr>
          <p:nvPr/>
        </p:nvGrpSpPr>
        <p:grpSpPr bwMode="auto">
          <a:xfrm>
            <a:off x="1614488" y="1077913"/>
            <a:ext cx="2322512" cy="1581150"/>
            <a:chOff x="3544" y="2974"/>
            <a:chExt cx="1463" cy="996"/>
          </a:xfrm>
        </p:grpSpPr>
        <p:grpSp>
          <p:nvGrpSpPr>
            <p:cNvPr id="135245" name="Group 77"/>
            <p:cNvGrpSpPr>
              <a:grpSpLocks/>
            </p:cNvGrpSpPr>
            <p:nvPr/>
          </p:nvGrpSpPr>
          <p:grpSpPr bwMode="auto">
            <a:xfrm>
              <a:off x="3544" y="2974"/>
              <a:ext cx="1463" cy="996"/>
              <a:chOff x="3544" y="2974"/>
              <a:chExt cx="1463" cy="996"/>
            </a:xfrm>
          </p:grpSpPr>
          <p:sp>
            <p:nvSpPr>
              <p:cNvPr id="135246" name="Oval 78"/>
              <p:cNvSpPr>
                <a:spLocks noChangeArrowheads="1"/>
              </p:cNvSpPr>
              <p:nvPr/>
            </p:nvSpPr>
            <p:spPr bwMode="auto">
              <a:xfrm>
                <a:off x="3641" y="2974"/>
                <a:ext cx="1263" cy="288"/>
              </a:xfrm>
              <a:prstGeom prst="ellipse">
                <a:avLst/>
              </a:prstGeom>
              <a:solidFill>
                <a:schemeClr val="accent2">
                  <a:alpha val="17000"/>
                </a:scheme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35247" name="Group 79"/>
              <p:cNvGrpSpPr>
                <a:grpSpLocks/>
              </p:cNvGrpSpPr>
              <p:nvPr/>
            </p:nvGrpSpPr>
            <p:grpSpPr bwMode="auto">
              <a:xfrm>
                <a:off x="3544" y="2981"/>
                <a:ext cx="1463" cy="989"/>
                <a:chOff x="3544" y="2981"/>
                <a:chExt cx="1463" cy="989"/>
              </a:xfrm>
            </p:grpSpPr>
            <p:sp>
              <p:nvSpPr>
                <p:cNvPr id="135248" name="Freeform 80"/>
                <p:cNvSpPr>
                  <a:spLocks/>
                </p:cNvSpPr>
                <p:nvPr/>
              </p:nvSpPr>
              <p:spPr bwMode="auto">
                <a:xfrm>
                  <a:off x="3544" y="2981"/>
                  <a:ext cx="1463" cy="989"/>
                </a:xfrm>
                <a:custGeom>
                  <a:avLst/>
                  <a:gdLst/>
                  <a:ahLst/>
                  <a:cxnLst>
                    <a:cxn ang="0">
                      <a:pos x="712" y="989"/>
                    </a:cxn>
                    <a:cxn ang="0">
                      <a:pos x="1358" y="157"/>
                    </a:cxn>
                    <a:cxn ang="0">
                      <a:pos x="1340" y="178"/>
                    </a:cxn>
                    <a:cxn ang="0">
                      <a:pos x="1280" y="205"/>
                    </a:cxn>
                    <a:cxn ang="0">
                      <a:pos x="1184" y="235"/>
                    </a:cxn>
                    <a:cxn ang="0">
                      <a:pos x="1061" y="256"/>
                    </a:cxn>
                    <a:cxn ang="0">
                      <a:pos x="956" y="271"/>
                    </a:cxn>
                    <a:cxn ang="0">
                      <a:pos x="812" y="277"/>
                    </a:cxn>
                    <a:cxn ang="0">
                      <a:pos x="647" y="280"/>
                    </a:cxn>
                    <a:cxn ang="0">
                      <a:pos x="503" y="271"/>
                    </a:cxn>
                    <a:cxn ang="0">
                      <a:pos x="362" y="253"/>
                    </a:cxn>
                    <a:cxn ang="0">
                      <a:pos x="245" y="232"/>
                    </a:cxn>
                    <a:cxn ang="0">
                      <a:pos x="170" y="202"/>
                    </a:cxn>
                    <a:cxn ang="0">
                      <a:pos x="119" y="175"/>
                    </a:cxn>
                    <a:cxn ang="0">
                      <a:pos x="107" y="157"/>
                    </a:cxn>
                    <a:cxn ang="0">
                      <a:pos x="101" y="139"/>
                    </a:cxn>
                    <a:cxn ang="0">
                      <a:pos x="712" y="989"/>
                    </a:cxn>
                  </a:cxnLst>
                  <a:rect l="0" t="0" r="r" b="b"/>
                  <a:pathLst>
                    <a:path w="1463" h="989">
                      <a:moveTo>
                        <a:pt x="712" y="989"/>
                      </a:moveTo>
                      <a:lnTo>
                        <a:pt x="1358" y="157"/>
                      </a:lnTo>
                      <a:cubicBezTo>
                        <a:pt x="1463" y="22"/>
                        <a:pt x="1353" y="170"/>
                        <a:pt x="1340" y="178"/>
                      </a:cubicBezTo>
                      <a:cubicBezTo>
                        <a:pt x="1327" y="186"/>
                        <a:pt x="1306" y="195"/>
                        <a:pt x="1280" y="205"/>
                      </a:cubicBezTo>
                      <a:cubicBezTo>
                        <a:pt x="1254" y="215"/>
                        <a:pt x="1220" y="227"/>
                        <a:pt x="1184" y="235"/>
                      </a:cubicBezTo>
                      <a:cubicBezTo>
                        <a:pt x="1148" y="243"/>
                        <a:pt x="1099" y="250"/>
                        <a:pt x="1061" y="256"/>
                      </a:cubicBezTo>
                      <a:cubicBezTo>
                        <a:pt x="1023" y="262"/>
                        <a:pt x="997" y="268"/>
                        <a:pt x="956" y="271"/>
                      </a:cubicBezTo>
                      <a:cubicBezTo>
                        <a:pt x="915" y="274"/>
                        <a:pt x="863" y="276"/>
                        <a:pt x="812" y="277"/>
                      </a:cubicBezTo>
                      <a:cubicBezTo>
                        <a:pt x="761" y="278"/>
                        <a:pt x="698" y="281"/>
                        <a:pt x="647" y="280"/>
                      </a:cubicBezTo>
                      <a:cubicBezTo>
                        <a:pt x="596" y="279"/>
                        <a:pt x="550" y="275"/>
                        <a:pt x="503" y="271"/>
                      </a:cubicBezTo>
                      <a:cubicBezTo>
                        <a:pt x="456" y="267"/>
                        <a:pt x="405" y="259"/>
                        <a:pt x="362" y="253"/>
                      </a:cubicBezTo>
                      <a:cubicBezTo>
                        <a:pt x="319" y="247"/>
                        <a:pt x="277" y="240"/>
                        <a:pt x="245" y="232"/>
                      </a:cubicBezTo>
                      <a:cubicBezTo>
                        <a:pt x="213" y="224"/>
                        <a:pt x="191" y="211"/>
                        <a:pt x="170" y="202"/>
                      </a:cubicBezTo>
                      <a:cubicBezTo>
                        <a:pt x="149" y="193"/>
                        <a:pt x="130" y="183"/>
                        <a:pt x="119" y="175"/>
                      </a:cubicBezTo>
                      <a:cubicBezTo>
                        <a:pt x="108" y="167"/>
                        <a:pt x="110" y="163"/>
                        <a:pt x="107" y="157"/>
                      </a:cubicBezTo>
                      <a:cubicBezTo>
                        <a:pt x="104" y="151"/>
                        <a:pt x="0" y="0"/>
                        <a:pt x="101" y="139"/>
                      </a:cubicBezTo>
                      <a:lnTo>
                        <a:pt x="712" y="989"/>
                      </a:lnTo>
                      <a:close/>
                    </a:path>
                  </a:pathLst>
                </a:custGeom>
                <a:solidFill>
                  <a:srgbClr val="0000FF">
                    <a:alpha val="21001"/>
                  </a:srgbClr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5249" name="Rectangle 81"/>
                <p:cNvSpPr>
                  <a:spLocks noChangeArrowheads="1"/>
                </p:cNvSpPr>
                <p:nvPr/>
              </p:nvSpPr>
              <p:spPr bwMode="auto">
                <a:xfrm>
                  <a:off x="3582" y="3044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5250" name="Rectangle 82"/>
                <p:cNvSpPr>
                  <a:spLocks noChangeArrowheads="1"/>
                </p:cNvSpPr>
                <p:nvPr/>
              </p:nvSpPr>
              <p:spPr bwMode="auto">
                <a:xfrm>
                  <a:off x="4910" y="3072"/>
                  <a:ext cx="56" cy="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35251" name="Oval 83"/>
            <p:cNvSpPr>
              <a:spLocks noChangeArrowheads="1"/>
            </p:cNvSpPr>
            <p:nvPr/>
          </p:nvSpPr>
          <p:spPr bwMode="auto">
            <a:xfrm>
              <a:off x="3641" y="2974"/>
              <a:ext cx="1263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5252" name="Line 84"/>
          <p:cNvSpPr>
            <a:spLocks noChangeShapeType="1"/>
          </p:cNvSpPr>
          <p:nvPr/>
        </p:nvSpPr>
        <p:spPr bwMode="auto">
          <a:xfrm flipH="1" flipV="1">
            <a:off x="6135688" y="820738"/>
            <a:ext cx="11112" cy="987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53" name="Line 85"/>
          <p:cNvSpPr>
            <a:spLocks noChangeShapeType="1"/>
          </p:cNvSpPr>
          <p:nvPr/>
        </p:nvSpPr>
        <p:spPr bwMode="auto">
          <a:xfrm flipH="1" flipV="1">
            <a:off x="6148388" y="1798638"/>
            <a:ext cx="11112" cy="987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54" name="Line 86"/>
          <p:cNvSpPr>
            <a:spLocks noChangeShapeType="1"/>
          </p:cNvSpPr>
          <p:nvPr/>
        </p:nvSpPr>
        <p:spPr bwMode="auto">
          <a:xfrm flipH="1" flipV="1">
            <a:off x="1952625" y="815975"/>
            <a:ext cx="11113" cy="987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55" name="Line 87"/>
          <p:cNvSpPr>
            <a:spLocks noChangeShapeType="1"/>
          </p:cNvSpPr>
          <p:nvPr/>
        </p:nvSpPr>
        <p:spPr bwMode="auto">
          <a:xfrm flipH="1" flipV="1">
            <a:off x="1965325" y="1793875"/>
            <a:ext cx="11113" cy="987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56" name="Line 88"/>
          <p:cNvSpPr>
            <a:spLocks noChangeShapeType="1"/>
          </p:cNvSpPr>
          <p:nvPr/>
        </p:nvSpPr>
        <p:spPr bwMode="auto">
          <a:xfrm flipV="1">
            <a:off x="1941513" y="3949700"/>
            <a:ext cx="14287" cy="649288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57" name="Line 89"/>
          <p:cNvSpPr>
            <a:spLocks noChangeShapeType="1"/>
          </p:cNvSpPr>
          <p:nvPr/>
        </p:nvSpPr>
        <p:spPr bwMode="auto">
          <a:xfrm flipV="1">
            <a:off x="5273675" y="4625975"/>
            <a:ext cx="14288" cy="649288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58" name="Line 90"/>
          <p:cNvSpPr>
            <a:spLocks noChangeShapeType="1"/>
          </p:cNvSpPr>
          <p:nvPr/>
        </p:nvSpPr>
        <p:spPr bwMode="auto">
          <a:xfrm flipV="1">
            <a:off x="3609975" y="3921125"/>
            <a:ext cx="14288" cy="649288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59" name="Line 91"/>
          <p:cNvSpPr>
            <a:spLocks noChangeShapeType="1"/>
          </p:cNvSpPr>
          <p:nvPr/>
        </p:nvSpPr>
        <p:spPr bwMode="auto">
          <a:xfrm flipV="1">
            <a:off x="3638550" y="5703888"/>
            <a:ext cx="14288" cy="649287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60" name="Line 92"/>
          <p:cNvSpPr>
            <a:spLocks noChangeShapeType="1"/>
          </p:cNvSpPr>
          <p:nvPr/>
        </p:nvSpPr>
        <p:spPr bwMode="auto">
          <a:xfrm flipV="1">
            <a:off x="1957388" y="5070475"/>
            <a:ext cx="14287" cy="649288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35261" name="Group 93"/>
          <p:cNvGrpSpPr>
            <a:grpSpLocks/>
          </p:cNvGrpSpPr>
          <p:nvPr/>
        </p:nvGrpSpPr>
        <p:grpSpPr bwMode="auto">
          <a:xfrm>
            <a:off x="1189038" y="3921125"/>
            <a:ext cx="1562100" cy="1400175"/>
            <a:chOff x="2388" y="3066"/>
            <a:chExt cx="984" cy="882"/>
          </a:xfrm>
        </p:grpSpPr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263" name="Oval 95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5264" name="Group 96"/>
          <p:cNvGrpSpPr>
            <a:grpSpLocks/>
          </p:cNvGrpSpPr>
          <p:nvPr/>
        </p:nvGrpSpPr>
        <p:grpSpPr bwMode="auto">
          <a:xfrm>
            <a:off x="1189038" y="4997450"/>
            <a:ext cx="1562100" cy="1400175"/>
            <a:chOff x="2388" y="3066"/>
            <a:chExt cx="984" cy="882"/>
          </a:xfrm>
        </p:grpSpPr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266" name="Oval 98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5267" name="Group 99"/>
          <p:cNvGrpSpPr>
            <a:grpSpLocks/>
          </p:cNvGrpSpPr>
          <p:nvPr/>
        </p:nvGrpSpPr>
        <p:grpSpPr bwMode="auto">
          <a:xfrm>
            <a:off x="2854325" y="3876675"/>
            <a:ext cx="1562100" cy="1400175"/>
            <a:chOff x="2388" y="3066"/>
            <a:chExt cx="984" cy="882"/>
          </a:xfrm>
        </p:grpSpPr>
        <p:sp>
          <p:nvSpPr>
            <p:cNvPr id="135268" name="Line 100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269" name="Oval 101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5270" name="Group 102"/>
          <p:cNvGrpSpPr>
            <a:grpSpLocks/>
          </p:cNvGrpSpPr>
          <p:nvPr/>
        </p:nvGrpSpPr>
        <p:grpSpPr bwMode="auto">
          <a:xfrm>
            <a:off x="2870200" y="4983163"/>
            <a:ext cx="1562100" cy="1400175"/>
            <a:chOff x="2388" y="3066"/>
            <a:chExt cx="984" cy="882"/>
          </a:xfrm>
        </p:grpSpPr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272" name="Oval 104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5273" name="Group 105"/>
          <p:cNvGrpSpPr>
            <a:grpSpLocks/>
          </p:cNvGrpSpPr>
          <p:nvPr/>
        </p:nvGrpSpPr>
        <p:grpSpPr bwMode="auto">
          <a:xfrm>
            <a:off x="4535488" y="3889375"/>
            <a:ext cx="1562100" cy="1400175"/>
            <a:chOff x="2388" y="3066"/>
            <a:chExt cx="984" cy="882"/>
          </a:xfrm>
        </p:grpSpPr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275" name="Oval 107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5276" name="Line 108"/>
          <p:cNvSpPr>
            <a:spLocks noChangeShapeType="1"/>
          </p:cNvSpPr>
          <p:nvPr/>
        </p:nvSpPr>
        <p:spPr bwMode="auto">
          <a:xfrm flipV="1">
            <a:off x="5289550" y="5643563"/>
            <a:ext cx="14288" cy="649287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35277" name="Group 109"/>
          <p:cNvGrpSpPr>
            <a:grpSpLocks/>
          </p:cNvGrpSpPr>
          <p:nvPr/>
        </p:nvGrpSpPr>
        <p:grpSpPr bwMode="auto">
          <a:xfrm>
            <a:off x="4551363" y="4906963"/>
            <a:ext cx="1562100" cy="1400175"/>
            <a:chOff x="2388" y="3066"/>
            <a:chExt cx="984" cy="882"/>
          </a:xfrm>
        </p:grpSpPr>
        <p:sp>
          <p:nvSpPr>
            <p:cNvPr id="135278" name="Line 110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279" name="Oval 111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5280" name="Line 112"/>
          <p:cNvSpPr>
            <a:spLocks noChangeShapeType="1"/>
          </p:cNvSpPr>
          <p:nvPr/>
        </p:nvSpPr>
        <p:spPr bwMode="auto">
          <a:xfrm flipV="1">
            <a:off x="7073900" y="3859213"/>
            <a:ext cx="14288" cy="649287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5281" name="Line 113"/>
          <p:cNvSpPr>
            <a:spLocks noChangeShapeType="1"/>
          </p:cNvSpPr>
          <p:nvPr/>
        </p:nvSpPr>
        <p:spPr bwMode="auto">
          <a:xfrm flipV="1">
            <a:off x="7102475" y="5641975"/>
            <a:ext cx="14288" cy="649288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35282" name="Group 114"/>
          <p:cNvGrpSpPr>
            <a:grpSpLocks/>
          </p:cNvGrpSpPr>
          <p:nvPr/>
        </p:nvGrpSpPr>
        <p:grpSpPr bwMode="auto">
          <a:xfrm>
            <a:off x="6318250" y="3814763"/>
            <a:ext cx="1562100" cy="1400175"/>
            <a:chOff x="2388" y="3066"/>
            <a:chExt cx="984" cy="882"/>
          </a:xfrm>
        </p:grpSpPr>
        <p:sp>
          <p:nvSpPr>
            <p:cNvPr id="135283" name="Line 115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284" name="Oval 116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5285" name="Group 117"/>
          <p:cNvGrpSpPr>
            <a:grpSpLocks/>
          </p:cNvGrpSpPr>
          <p:nvPr/>
        </p:nvGrpSpPr>
        <p:grpSpPr bwMode="auto">
          <a:xfrm>
            <a:off x="6334125" y="4921250"/>
            <a:ext cx="1562100" cy="1400175"/>
            <a:chOff x="2388" y="3066"/>
            <a:chExt cx="984" cy="882"/>
          </a:xfrm>
        </p:grpSpPr>
        <p:sp>
          <p:nvSpPr>
            <p:cNvPr id="135286" name="Line 118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287" name="Oval 119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5288" name="Oval 120"/>
          <p:cNvSpPr>
            <a:spLocks noChangeArrowheads="1"/>
          </p:cNvSpPr>
          <p:nvPr/>
        </p:nvSpPr>
        <p:spPr bwMode="auto">
          <a:xfrm>
            <a:off x="419100" y="3449638"/>
            <a:ext cx="8439150" cy="3408362"/>
          </a:xfrm>
          <a:prstGeom prst="ellips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5289" name="Text Box 121"/>
          <p:cNvSpPr txBox="1">
            <a:spLocks noChangeArrowheads="1"/>
          </p:cNvSpPr>
          <p:nvPr/>
        </p:nvSpPr>
        <p:spPr bwMode="auto">
          <a:xfrm>
            <a:off x="3620311" y="3579814"/>
            <a:ext cx="3646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b="1" dirty="0" smtClean="0">
                <a:solidFill>
                  <a:srgbClr val="00CC99"/>
                </a:solidFill>
              </a:rPr>
              <a:t>               QM state  </a:t>
            </a:r>
          </a:p>
          <a:p>
            <a:pPr>
              <a:buFont typeface="Symbol" pitchFamily="18" charset="2"/>
              <a:buNone/>
            </a:pPr>
            <a:r>
              <a:rPr lang="en-US" sz="1400" b="1" dirty="0" smtClean="0">
                <a:solidFill>
                  <a:srgbClr val="00CC99"/>
                </a:solidFill>
              </a:rPr>
              <a:t>(</a:t>
            </a:r>
            <a:r>
              <a:rPr lang="en-US" sz="1400" dirty="0" smtClean="0">
                <a:solidFill>
                  <a:srgbClr val="00CC99"/>
                </a:solidFill>
              </a:rPr>
              <a:t>no proper picture just a visualization</a:t>
            </a:r>
            <a:r>
              <a:rPr lang="en-US" sz="1400" b="1" dirty="0" smtClean="0">
                <a:solidFill>
                  <a:srgbClr val="00CC99"/>
                </a:solidFill>
              </a:rPr>
              <a:t>)</a:t>
            </a:r>
            <a:endParaRPr lang="en-US" sz="1400" b="1" dirty="0">
              <a:solidFill>
                <a:srgbClr val="00CC99"/>
              </a:solidFill>
            </a:endParaRPr>
          </a:p>
        </p:txBody>
      </p:sp>
      <p:pic>
        <p:nvPicPr>
          <p:cNvPr id="135292" name="Picture 124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24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Evolution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5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5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35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3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5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3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35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3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35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35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3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3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35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3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35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3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35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3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35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3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135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3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135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13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3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13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13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3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13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3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135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3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135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4" dur="2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6" dur="2000" fill="hold"/>
                                        <p:tgtEl>
                                          <p:spTgt spid="135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8" dur="20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0" dur="2000" fill="hold"/>
                                        <p:tgtEl>
                                          <p:spTgt spid="135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4" dur="2000"/>
                                        <p:tgtEl>
                                          <p:spTgt spid="13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7" dur="2000"/>
                                        <p:tgtEl>
                                          <p:spTgt spid="13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0" dur="2000"/>
                                        <p:tgtEl>
                                          <p:spTgt spid="13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3" dur="2000"/>
                                        <p:tgtEl>
                                          <p:spTgt spid="13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000"/>
                            </p:stCondLst>
                            <p:childTnLst>
                              <p:par>
                                <p:cTn id="275" presetID="3" presetClass="entr" presetSubtype="1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1000"/>
                                        <p:tgtEl>
                                          <p:spTgt spid="13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xit" presetSubtype="1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1000"/>
                                        <p:tgtEl>
                                          <p:spTgt spid="135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exit" presetSubtype="10" repeatCount="5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1000"/>
                                        <p:tgtEl>
                                          <p:spTgt spid="13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ntr" presetSubtype="10" repeatCount="5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1000"/>
                                        <p:tgtEl>
                                          <p:spTgt spid="13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1000"/>
                                        <p:tgtEl>
                                          <p:spTgt spid="13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xit" presetSubtype="10" repeatCount="5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1" dur="1000"/>
                                        <p:tgtEl>
                                          <p:spTgt spid="135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" presetClass="exit" presetSubtype="1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4" dur="1000"/>
                                        <p:tgtEl>
                                          <p:spTgt spid="135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" presetClass="entr" presetSubtype="10" repeatCount="5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1000"/>
                                        <p:tgtEl>
                                          <p:spTgt spid="13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0" presetID="30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1" dur="5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2" dur="5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3" dur="5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00"/>
                            </p:stCondLst>
                            <p:childTnLst>
                              <p:par>
                                <p:cTn id="306" presetID="30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7" dur="5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2" presetID="30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3" dur="500" fill="hold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4" dur="500" fill="hold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8" presetID="30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9" dur="500" fill="hold"/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1" dur="500" fill="hold"/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  <p:bldP spid="135173" grpId="0" animBg="1"/>
      <p:bldP spid="135173" grpId="1" animBg="1"/>
      <p:bldP spid="135174" grpId="0" animBg="1"/>
      <p:bldP spid="135174" grpId="1" animBg="1"/>
      <p:bldP spid="135175" grpId="0" animBg="1"/>
      <p:bldP spid="135175" grpId="1" animBg="1"/>
      <p:bldP spid="135176" grpId="0" animBg="1"/>
      <p:bldP spid="135176" grpId="1" animBg="1"/>
      <p:bldP spid="135177" grpId="0" animBg="1"/>
      <p:bldP spid="135177" grpId="1" animBg="1"/>
      <p:bldP spid="135178" grpId="0" animBg="1"/>
      <p:bldP spid="135178" grpId="1" animBg="1"/>
      <p:bldP spid="135179" grpId="0" animBg="1"/>
      <p:bldP spid="135179" grpId="1" animBg="1"/>
      <p:bldP spid="135180" grpId="0" animBg="1"/>
      <p:bldP spid="135180" grpId="1" animBg="1"/>
      <p:bldP spid="135181" grpId="0" animBg="1"/>
      <p:bldP spid="135181" grpId="1" animBg="1"/>
      <p:bldP spid="135182" grpId="0" animBg="1"/>
      <p:bldP spid="135182" grpId="1" animBg="1"/>
      <p:bldP spid="135196" grpId="0" animBg="1"/>
      <p:bldP spid="135196" grpId="1" animBg="1"/>
      <p:bldP spid="135197" grpId="0" animBg="1"/>
      <p:bldP spid="135197" grpId="1" animBg="1"/>
      <p:bldP spid="135198" grpId="0" animBg="1"/>
      <p:bldP spid="135198" grpId="1" animBg="1"/>
      <p:bldP spid="135199" grpId="0" animBg="1"/>
      <p:bldP spid="135199" grpId="1" animBg="1"/>
      <p:bldP spid="135200" grpId="0" animBg="1"/>
      <p:bldP spid="135200" grpId="1" animBg="1"/>
      <p:bldP spid="135201" grpId="0" animBg="1"/>
      <p:bldP spid="135201" grpId="1" animBg="1"/>
      <p:bldP spid="135202" grpId="0" animBg="1"/>
      <p:bldP spid="135202" grpId="1" animBg="1"/>
      <p:bldP spid="135203" grpId="0" animBg="1"/>
      <p:bldP spid="135203" grpId="1" animBg="1"/>
      <p:bldP spid="135213" grpId="0" animBg="1"/>
      <p:bldP spid="135213" grpId="1" animBg="1"/>
      <p:bldP spid="135214" grpId="0" animBg="1"/>
      <p:bldP spid="135214" grpId="1" animBg="1"/>
      <p:bldP spid="135215" grpId="0" animBg="1"/>
      <p:bldP spid="135215" grpId="1" animBg="1"/>
      <p:bldP spid="135216" grpId="0" animBg="1"/>
      <p:bldP spid="135216" grpId="1" animBg="1"/>
      <p:bldP spid="135217" grpId="0" animBg="1"/>
      <p:bldP spid="135217" grpId="1" animBg="1"/>
      <p:bldP spid="135218" grpId="0" animBg="1"/>
      <p:bldP spid="135218" grpId="1" animBg="1"/>
      <p:bldP spid="135219" grpId="0" animBg="1"/>
      <p:bldP spid="135219" grpId="1" animBg="1"/>
      <p:bldP spid="135220" grpId="0" animBg="1"/>
      <p:bldP spid="135220" grpId="1" animBg="1"/>
      <p:bldP spid="135221" grpId="0" animBg="1"/>
      <p:bldP spid="135221" grpId="1" animBg="1"/>
      <p:bldP spid="135222" grpId="0" animBg="1"/>
      <p:bldP spid="135222" grpId="1" animBg="1"/>
      <p:bldP spid="135236" grpId="0" animBg="1"/>
      <p:bldP spid="135236" grpId="1" animBg="1"/>
      <p:bldP spid="135237" grpId="0" animBg="1"/>
      <p:bldP spid="135237" grpId="1" animBg="1"/>
      <p:bldP spid="135238" grpId="0" animBg="1"/>
      <p:bldP spid="135238" grpId="1" animBg="1"/>
      <p:bldP spid="135239" grpId="0" animBg="1"/>
      <p:bldP spid="135239" grpId="1" animBg="1"/>
      <p:bldP spid="135240" grpId="0" animBg="1"/>
      <p:bldP spid="135240" grpId="1" animBg="1"/>
      <p:bldP spid="135241" grpId="0" animBg="1"/>
      <p:bldP spid="135241" grpId="1" animBg="1"/>
      <p:bldP spid="135242" grpId="0" animBg="1"/>
      <p:bldP spid="135242" grpId="1" animBg="1"/>
      <p:bldP spid="135243" grpId="0" animBg="1"/>
      <p:bldP spid="135243" grpId="1" animBg="1"/>
      <p:bldP spid="135252" grpId="0" animBg="1"/>
      <p:bldP spid="135252" grpId="1" animBg="1"/>
      <p:bldP spid="135252" grpId="2" animBg="1"/>
      <p:bldP spid="135252" grpId="3" animBg="1"/>
      <p:bldP spid="135253" grpId="0" animBg="1"/>
      <p:bldP spid="135253" grpId="1" animBg="1"/>
      <p:bldP spid="135253" grpId="2" animBg="1"/>
      <p:bldP spid="135253" grpId="3" animBg="1"/>
      <p:bldP spid="135254" grpId="0" animBg="1"/>
      <p:bldP spid="135254" grpId="1" animBg="1"/>
      <p:bldP spid="135254" grpId="2" animBg="1"/>
      <p:bldP spid="135254" grpId="3" animBg="1"/>
      <p:bldP spid="135255" grpId="0" animBg="1"/>
      <p:bldP spid="135255" grpId="1" animBg="1"/>
      <p:bldP spid="135255" grpId="2" animBg="1"/>
      <p:bldP spid="135255" grpId="3" animBg="1"/>
      <p:bldP spid="135256" grpId="0" animBg="1"/>
      <p:bldP spid="135257" grpId="0" animBg="1"/>
      <p:bldP spid="135258" grpId="0" animBg="1"/>
      <p:bldP spid="135259" grpId="0" animBg="1"/>
      <p:bldP spid="135260" grpId="0" animBg="1"/>
      <p:bldP spid="135276" grpId="0" animBg="1"/>
      <p:bldP spid="135280" grpId="0" animBg="1"/>
      <p:bldP spid="135281" grpId="0" animBg="1"/>
      <p:bldP spid="135288" grpId="0" animBg="1"/>
      <p:bldP spid="1352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64" name="Rectangle 7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Kopplungsentwicklung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-1" y="604838"/>
            <a:ext cx="93190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1400" b="1" dirty="0" smtClean="0"/>
              <a:t>J evolution  (AX- approximation):  Spins undergo a precession about  the z  component of their coupling „ partners“ .</a:t>
            </a:r>
            <a:endParaRPr lang="en-US" sz="1400" b="1" dirty="0"/>
          </a:p>
        </p:txBody>
      </p:sp>
      <p:sp>
        <p:nvSpPr>
          <p:cNvPr id="136196" name="Line 4"/>
          <p:cNvSpPr>
            <a:spLocks noChangeShapeType="1"/>
          </p:cNvSpPr>
          <p:nvPr/>
        </p:nvSpPr>
        <p:spPr bwMode="auto">
          <a:xfrm flipV="1">
            <a:off x="1365250" y="1381125"/>
            <a:ext cx="12700" cy="528638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 flipV="1">
            <a:off x="4203700" y="1931988"/>
            <a:ext cx="11113" cy="530225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V="1">
            <a:off x="2786063" y="1357313"/>
            <a:ext cx="12700" cy="530225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 flipV="1">
            <a:off x="2811463" y="2811463"/>
            <a:ext cx="11112" cy="528637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 flipV="1">
            <a:off x="1379538" y="2293938"/>
            <a:ext cx="12700" cy="530225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36201" name="Group 9"/>
          <p:cNvGrpSpPr>
            <a:grpSpLocks/>
          </p:cNvGrpSpPr>
          <p:nvPr/>
        </p:nvGrpSpPr>
        <p:grpSpPr bwMode="auto">
          <a:xfrm>
            <a:off x="725488" y="1357313"/>
            <a:ext cx="1330325" cy="1141412"/>
            <a:chOff x="2388" y="3066"/>
            <a:chExt cx="984" cy="882"/>
          </a:xfrm>
        </p:grpSpPr>
        <p:sp>
          <p:nvSpPr>
            <p:cNvPr id="136202" name="Line 10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03" name="Oval 11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6204" name="Group 12"/>
          <p:cNvGrpSpPr>
            <a:grpSpLocks/>
          </p:cNvGrpSpPr>
          <p:nvPr/>
        </p:nvGrpSpPr>
        <p:grpSpPr bwMode="auto">
          <a:xfrm>
            <a:off x="725488" y="2235200"/>
            <a:ext cx="1330325" cy="1141413"/>
            <a:chOff x="2388" y="3066"/>
            <a:chExt cx="984" cy="882"/>
          </a:xfrm>
        </p:grpSpPr>
        <p:sp>
          <p:nvSpPr>
            <p:cNvPr id="136205" name="Line 13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06" name="Oval 14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6207" name="Group 15"/>
          <p:cNvGrpSpPr>
            <a:grpSpLocks/>
          </p:cNvGrpSpPr>
          <p:nvPr/>
        </p:nvGrpSpPr>
        <p:grpSpPr bwMode="auto">
          <a:xfrm>
            <a:off x="2143125" y="1320800"/>
            <a:ext cx="1330325" cy="1141413"/>
            <a:chOff x="2388" y="3066"/>
            <a:chExt cx="984" cy="882"/>
          </a:xfrm>
        </p:grpSpPr>
        <p:sp>
          <p:nvSpPr>
            <p:cNvPr id="136208" name="Line 16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09" name="Oval 17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6210" name="Group 18"/>
          <p:cNvGrpSpPr>
            <a:grpSpLocks/>
          </p:cNvGrpSpPr>
          <p:nvPr/>
        </p:nvGrpSpPr>
        <p:grpSpPr bwMode="auto">
          <a:xfrm>
            <a:off x="2157413" y="2224088"/>
            <a:ext cx="1328737" cy="1141412"/>
            <a:chOff x="2388" y="3066"/>
            <a:chExt cx="984" cy="882"/>
          </a:xfrm>
        </p:grpSpPr>
        <p:sp>
          <p:nvSpPr>
            <p:cNvPr id="136211" name="Line 19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12" name="Oval 20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6213" name="Group 21"/>
          <p:cNvGrpSpPr>
            <a:grpSpLocks/>
          </p:cNvGrpSpPr>
          <p:nvPr/>
        </p:nvGrpSpPr>
        <p:grpSpPr bwMode="auto">
          <a:xfrm>
            <a:off x="3575050" y="1331913"/>
            <a:ext cx="1328738" cy="1141412"/>
            <a:chOff x="2388" y="3066"/>
            <a:chExt cx="984" cy="882"/>
          </a:xfrm>
        </p:grpSpPr>
        <p:sp>
          <p:nvSpPr>
            <p:cNvPr id="136214" name="Line 22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15" name="Oval 23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6216" name="Line 24"/>
          <p:cNvSpPr>
            <a:spLocks noChangeShapeType="1"/>
          </p:cNvSpPr>
          <p:nvPr/>
        </p:nvSpPr>
        <p:spPr bwMode="auto">
          <a:xfrm flipV="1">
            <a:off x="4216400" y="2762250"/>
            <a:ext cx="12700" cy="528638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36217" name="Group 25"/>
          <p:cNvGrpSpPr>
            <a:grpSpLocks/>
          </p:cNvGrpSpPr>
          <p:nvPr/>
        </p:nvGrpSpPr>
        <p:grpSpPr bwMode="auto">
          <a:xfrm>
            <a:off x="3587750" y="2160588"/>
            <a:ext cx="1330325" cy="1143000"/>
            <a:chOff x="2388" y="3066"/>
            <a:chExt cx="984" cy="882"/>
          </a:xfrm>
        </p:grpSpPr>
        <p:sp>
          <p:nvSpPr>
            <p:cNvPr id="136218" name="Line 26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19" name="Oval 27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6220" name="Line 28"/>
          <p:cNvSpPr>
            <a:spLocks noChangeShapeType="1"/>
          </p:cNvSpPr>
          <p:nvPr/>
        </p:nvSpPr>
        <p:spPr bwMode="auto">
          <a:xfrm flipV="1">
            <a:off x="5735638" y="1306513"/>
            <a:ext cx="12700" cy="530225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6221" name="Line 29"/>
          <p:cNvSpPr>
            <a:spLocks noChangeShapeType="1"/>
          </p:cNvSpPr>
          <p:nvPr/>
        </p:nvSpPr>
        <p:spPr bwMode="auto">
          <a:xfrm flipV="1">
            <a:off x="5759450" y="2760663"/>
            <a:ext cx="12700" cy="528637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36222" name="Group 30"/>
          <p:cNvGrpSpPr>
            <a:grpSpLocks/>
          </p:cNvGrpSpPr>
          <p:nvPr/>
        </p:nvGrpSpPr>
        <p:grpSpPr bwMode="auto">
          <a:xfrm>
            <a:off x="5092700" y="1271588"/>
            <a:ext cx="1330325" cy="1141412"/>
            <a:chOff x="2388" y="3066"/>
            <a:chExt cx="984" cy="882"/>
          </a:xfrm>
        </p:grpSpPr>
        <p:sp>
          <p:nvSpPr>
            <p:cNvPr id="136223" name="Line 31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24" name="Oval 32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6225" name="Group 33"/>
          <p:cNvGrpSpPr>
            <a:grpSpLocks/>
          </p:cNvGrpSpPr>
          <p:nvPr/>
        </p:nvGrpSpPr>
        <p:grpSpPr bwMode="auto">
          <a:xfrm>
            <a:off x="5105400" y="2173288"/>
            <a:ext cx="1330325" cy="1141412"/>
            <a:chOff x="2388" y="3066"/>
            <a:chExt cx="984" cy="882"/>
          </a:xfrm>
        </p:grpSpPr>
        <p:sp>
          <p:nvSpPr>
            <p:cNvPr id="136226" name="Line 34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27" name="Oval 35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6228" name="Oval 36"/>
          <p:cNvSpPr>
            <a:spLocks noChangeArrowheads="1"/>
          </p:cNvSpPr>
          <p:nvPr/>
        </p:nvSpPr>
        <p:spPr bwMode="auto">
          <a:xfrm>
            <a:off x="334963" y="884238"/>
            <a:ext cx="6684962" cy="2832100"/>
          </a:xfrm>
          <a:prstGeom prst="ellips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6230" name="Line 38"/>
          <p:cNvSpPr>
            <a:spLocks noChangeShapeType="1"/>
          </p:cNvSpPr>
          <p:nvPr/>
        </p:nvSpPr>
        <p:spPr bwMode="auto">
          <a:xfrm flipV="1">
            <a:off x="1271790" y="4595813"/>
            <a:ext cx="12700" cy="528637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6231" name="Line 39"/>
          <p:cNvSpPr>
            <a:spLocks noChangeShapeType="1"/>
          </p:cNvSpPr>
          <p:nvPr/>
        </p:nvSpPr>
        <p:spPr bwMode="auto">
          <a:xfrm flipV="1">
            <a:off x="4110240" y="5146675"/>
            <a:ext cx="11112" cy="530225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6232" name="Line 40"/>
          <p:cNvSpPr>
            <a:spLocks noChangeShapeType="1"/>
          </p:cNvSpPr>
          <p:nvPr/>
        </p:nvSpPr>
        <p:spPr bwMode="auto">
          <a:xfrm flipV="1">
            <a:off x="2692602" y="4572000"/>
            <a:ext cx="12700" cy="530225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6233" name="Line 41"/>
          <p:cNvSpPr>
            <a:spLocks noChangeShapeType="1"/>
          </p:cNvSpPr>
          <p:nvPr/>
        </p:nvSpPr>
        <p:spPr bwMode="auto">
          <a:xfrm flipV="1">
            <a:off x="2718002" y="6026150"/>
            <a:ext cx="11113" cy="528638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6234" name="Line 42"/>
          <p:cNvSpPr>
            <a:spLocks noChangeShapeType="1"/>
          </p:cNvSpPr>
          <p:nvPr/>
        </p:nvSpPr>
        <p:spPr bwMode="auto">
          <a:xfrm flipV="1">
            <a:off x="1286077" y="5508625"/>
            <a:ext cx="12700" cy="530225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36235" name="Group 43"/>
          <p:cNvGrpSpPr>
            <a:grpSpLocks/>
          </p:cNvGrpSpPr>
          <p:nvPr/>
        </p:nvGrpSpPr>
        <p:grpSpPr bwMode="auto">
          <a:xfrm>
            <a:off x="632027" y="4572000"/>
            <a:ext cx="1330325" cy="1141413"/>
            <a:chOff x="2388" y="3066"/>
            <a:chExt cx="984" cy="882"/>
          </a:xfrm>
        </p:grpSpPr>
        <p:sp>
          <p:nvSpPr>
            <p:cNvPr id="136236" name="Line 44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37" name="Oval 45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6238" name="Group 46"/>
          <p:cNvGrpSpPr>
            <a:grpSpLocks/>
          </p:cNvGrpSpPr>
          <p:nvPr/>
        </p:nvGrpSpPr>
        <p:grpSpPr bwMode="auto">
          <a:xfrm>
            <a:off x="632027" y="5449888"/>
            <a:ext cx="1330325" cy="1141412"/>
            <a:chOff x="2388" y="3066"/>
            <a:chExt cx="984" cy="882"/>
          </a:xfrm>
        </p:grpSpPr>
        <p:sp>
          <p:nvSpPr>
            <p:cNvPr id="136239" name="Line 47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40" name="Oval 48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6241" name="Group 49"/>
          <p:cNvGrpSpPr>
            <a:grpSpLocks/>
          </p:cNvGrpSpPr>
          <p:nvPr/>
        </p:nvGrpSpPr>
        <p:grpSpPr bwMode="auto">
          <a:xfrm>
            <a:off x="2049665" y="4535488"/>
            <a:ext cx="1330325" cy="1141412"/>
            <a:chOff x="2388" y="3066"/>
            <a:chExt cx="984" cy="882"/>
          </a:xfrm>
        </p:grpSpPr>
        <p:sp>
          <p:nvSpPr>
            <p:cNvPr id="136242" name="Line 50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43" name="Oval 51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6244" name="Group 52"/>
          <p:cNvGrpSpPr>
            <a:grpSpLocks/>
          </p:cNvGrpSpPr>
          <p:nvPr/>
        </p:nvGrpSpPr>
        <p:grpSpPr bwMode="auto">
          <a:xfrm>
            <a:off x="2063952" y="5438775"/>
            <a:ext cx="1328738" cy="1141413"/>
            <a:chOff x="2388" y="3066"/>
            <a:chExt cx="984" cy="882"/>
          </a:xfrm>
        </p:grpSpPr>
        <p:sp>
          <p:nvSpPr>
            <p:cNvPr id="136245" name="Line 53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46" name="Oval 54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6247" name="Group 55"/>
          <p:cNvGrpSpPr>
            <a:grpSpLocks/>
          </p:cNvGrpSpPr>
          <p:nvPr/>
        </p:nvGrpSpPr>
        <p:grpSpPr bwMode="auto">
          <a:xfrm>
            <a:off x="3481590" y="4546600"/>
            <a:ext cx="1328737" cy="1141413"/>
            <a:chOff x="2388" y="3066"/>
            <a:chExt cx="984" cy="882"/>
          </a:xfrm>
        </p:grpSpPr>
        <p:sp>
          <p:nvSpPr>
            <p:cNvPr id="136248" name="Line 56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49" name="Oval 57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6250" name="Line 58"/>
          <p:cNvSpPr>
            <a:spLocks noChangeShapeType="1"/>
          </p:cNvSpPr>
          <p:nvPr/>
        </p:nvSpPr>
        <p:spPr bwMode="auto">
          <a:xfrm flipV="1">
            <a:off x="4122940" y="5976938"/>
            <a:ext cx="12700" cy="528637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36251" name="Group 59"/>
          <p:cNvGrpSpPr>
            <a:grpSpLocks/>
          </p:cNvGrpSpPr>
          <p:nvPr/>
        </p:nvGrpSpPr>
        <p:grpSpPr bwMode="auto">
          <a:xfrm>
            <a:off x="3494290" y="5375275"/>
            <a:ext cx="1330325" cy="1143000"/>
            <a:chOff x="2388" y="3066"/>
            <a:chExt cx="984" cy="882"/>
          </a:xfrm>
        </p:grpSpPr>
        <p:sp>
          <p:nvSpPr>
            <p:cNvPr id="136252" name="Line 60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53" name="Oval 61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6254" name="Line 62"/>
          <p:cNvSpPr>
            <a:spLocks noChangeShapeType="1"/>
          </p:cNvSpPr>
          <p:nvPr/>
        </p:nvSpPr>
        <p:spPr bwMode="auto">
          <a:xfrm flipV="1">
            <a:off x="5642177" y="4521200"/>
            <a:ext cx="12700" cy="530225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6255" name="Line 63"/>
          <p:cNvSpPr>
            <a:spLocks noChangeShapeType="1"/>
          </p:cNvSpPr>
          <p:nvPr/>
        </p:nvSpPr>
        <p:spPr bwMode="auto">
          <a:xfrm flipV="1">
            <a:off x="5665990" y="5975350"/>
            <a:ext cx="12700" cy="528638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36256" name="Group 64"/>
          <p:cNvGrpSpPr>
            <a:grpSpLocks/>
          </p:cNvGrpSpPr>
          <p:nvPr/>
        </p:nvGrpSpPr>
        <p:grpSpPr bwMode="auto">
          <a:xfrm>
            <a:off x="4999240" y="4486275"/>
            <a:ext cx="1330325" cy="1141413"/>
            <a:chOff x="2388" y="3066"/>
            <a:chExt cx="984" cy="882"/>
          </a:xfrm>
        </p:grpSpPr>
        <p:sp>
          <p:nvSpPr>
            <p:cNvPr id="136257" name="Line 65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58" name="Oval 66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6259" name="Group 67"/>
          <p:cNvGrpSpPr>
            <a:grpSpLocks/>
          </p:cNvGrpSpPr>
          <p:nvPr/>
        </p:nvGrpSpPr>
        <p:grpSpPr bwMode="auto">
          <a:xfrm>
            <a:off x="5011940" y="5387975"/>
            <a:ext cx="1330325" cy="1141413"/>
            <a:chOff x="2388" y="3066"/>
            <a:chExt cx="984" cy="882"/>
          </a:xfrm>
        </p:grpSpPr>
        <p:sp>
          <p:nvSpPr>
            <p:cNvPr id="136260" name="Line 68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261" name="Oval 69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6262" name="Oval 70"/>
          <p:cNvSpPr>
            <a:spLocks noChangeArrowheads="1"/>
          </p:cNvSpPr>
          <p:nvPr/>
        </p:nvSpPr>
        <p:spPr bwMode="auto">
          <a:xfrm>
            <a:off x="255790" y="4068763"/>
            <a:ext cx="6684962" cy="2789237"/>
          </a:xfrm>
          <a:prstGeom prst="ellips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36266" name="Picture 74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74" name="Text Box 121"/>
          <p:cNvSpPr txBox="1">
            <a:spLocks noChangeArrowheads="1"/>
          </p:cNvSpPr>
          <p:nvPr/>
        </p:nvSpPr>
        <p:spPr bwMode="auto">
          <a:xfrm>
            <a:off x="2842099" y="982529"/>
            <a:ext cx="3646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b="1" dirty="0" smtClean="0">
                <a:solidFill>
                  <a:srgbClr val="00CC99"/>
                </a:solidFill>
              </a:rPr>
              <a:t>               QM state  </a:t>
            </a:r>
          </a:p>
          <a:p>
            <a:pPr>
              <a:buFont typeface="Symbol" pitchFamily="18" charset="2"/>
              <a:buNone/>
            </a:pPr>
            <a:r>
              <a:rPr lang="en-US" sz="1400" b="1" dirty="0" smtClean="0">
                <a:solidFill>
                  <a:srgbClr val="00CC99"/>
                </a:solidFill>
              </a:rPr>
              <a:t>(</a:t>
            </a:r>
            <a:r>
              <a:rPr lang="en-US" sz="1400" dirty="0" smtClean="0">
                <a:solidFill>
                  <a:srgbClr val="00CC99"/>
                </a:solidFill>
              </a:rPr>
              <a:t>no proper picture just a visualization</a:t>
            </a:r>
            <a:r>
              <a:rPr lang="en-US" sz="1400" b="1" dirty="0" smtClean="0">
                <a:solidFill>
                  <a:srgbClr val="00CC99"/>
                </a:solidFill>
              </a:rPr>
              <a:t>)</a:t>
            </a:r>
            <a:endParaRPr lang="en-US" sz="1400" b="1" dirty="0">
              <a:solidFill>
                <a:srgbClr val="00CC99"/>
              </a:solidFill>
            </a:endParaRP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Evolution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76" name="Text Box 121"/>
          <p:cNvSpPr txBox="1">
            <a:spLocks noChangeArrowheads="1"/>
          </p:cNvSpPr>
          <p:nvPr/>
        </p:nvSpPr>
        <p:spPr bwMode="auto">
          <a:xfrm>
            <a:off x="2705912" y="4088962"/>
            <a:ext cx="3646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b="1" dirty="0" smtClean="0">
                <a:solidFill>
                  <a:srgbClr val="00CC99"/>
                </a:solidFill>
              </a:rPr>
              <a:t>               QM state  </a:t>
            </a:r>
          </a:p>
          <a:p>
            <a:pPr>
              <a:buFont typeface="Symbol" pitchFamily="18" charset="2"/>
              <a:buNone/>
            </a:pPr>
            <a:r>
              <a:rPr lang="en-US" sz="1400" b="1" dirty="0" smtClean="0">
                <a:solidFill>
                  <a:srgbClr val="00CC99"/>
                </a:solidFill>
              </a:rPr>
              <a:t>(</a:t>
            </a:r>
            <a:r>
              <a:rPr lang="en-US" sz="1400" dirty="0" smtClean="0">
                <a:solidFill>
                  <a:srgbClr val="00CC99"/>
                </a:solidFill>
              </a:rPr>
              <a:t>no proper picture just a visualization</a:t>
            </a:r>
            <a:r>
              <a:rPr lang="en-US" sz="1400" b="1" dirty="0" smtClean="0">
                <a:solidFill>
                  <a:srgbClr val="00CC99"/>
                </a:solidFill>
              </a:rPr>
              <a:t>)</a:t>
            </a:r>
            <a:endParaRPr lang="en-US" sz="1400" b="1" dirty="0">
              <a:solidFill>
                <a:srgbClr val="00CC99"/>
              </a:solidFill>
            </a:endParaRP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7110919" y="1704062"/>
            <a:ext cx="21887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1400" b="1" dirty="0" smtClean="0"/>
              <a:t>At some time no macroscopic magnetization can be observed.</a:t>
            </a:r>
            <a:endParaRPr lang="en-US" sz="1400" b="1" dirty="0"/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0" y="3669050"/>
            <a:ext cx="93190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1400" b="1" dirty="0" smtClean="0"/>
              <a:t>J evolution carries on in the same direction</a:t>
            </a:r>
            <a:endParaRPr lang="en-US" sz="1400" b="1" dirty="0"/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6955276" y="4855823"/>
            <a:ext cx="21887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1400" b="1" dirty="0" smtClean="0"/>
              <a:t>At some time  macroscopic magnetization is restored.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4" dur="2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6" dur="2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48" dur="2000" fill="hold"/>
                                        <p:tgtEl>
                                          <p:spTgt spid="136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50" dur="2000" fill="hold"/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3620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3621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3622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362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62" dur="2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4" dur="2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6" dur="2000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68" dur="20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3620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620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3621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3621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6" dur="500" fill="hold"/>
                                        <p:tgtEl>
                                          <p:spTgt spid="136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8" dur="500" fill="hold"/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90" dur="500" fill="hold"/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92" dur="500" fill="hold"/>
                                        <p:tgtEl>
                                          <p:spTgt spid="136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13624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13624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13625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136259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02" dur="500" fill="hold"/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04" dur="5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06" dur="500" fill="hold"/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08" dur="500" fill="hold"/>
                                        <p:tgtEl>
                                          <p:spTgt spid="136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13623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13623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13624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13625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157" dur="2000" fill="hold"/>
                                        <p:tgtEl>
                                          <p:spTgt spid="136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159" dur="2000" fill="hold"/>
                                        <p:tgtEl>
                                          <p:spTgt spid="136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1" dur="2000" fill="hold"/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3" dur="2000" fill="hold"/>
                                        <p:tgtEl>
                                          <p:spTgt spid="136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13624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13624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13625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136259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13623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13623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13624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13625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183" dur="20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185" dur="2000" fill="hold"/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7" dur="2000" fill="hold"/>
                                        <p:tgtEl>
                                          <p:spTgt spid="136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9" dur="2000" fill="hold"/>
                                        <p:tgtEl>
                                          <p:spTgt spid="136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30" grpId="0" animBg="1"/>
      <p:bldP spid="136230" grpId="1" animBg="1"/>
      <p:bldP spid="136231" grpId="0" animBg="1"/>
      <p:bldP spid="136231" grpId="1" animBg="1"/>
      <p:bldP spid="136232" grpId="0" animBg="1"/>
      <p:bldP spid="136232" grpId="1" animBg="1"/>
      <p:bldP spid="136233" grpId="0" animBg="1"/>
      <p:bldP spid="136233" grpId="1" animBg="1"/>
      <p:bldP spid="136234" grpId="0" animBg="1"/>
      <p:bldP spid="136234" grpId="1" animBg="1"/>
      <p:bldP spid="136250" grpId="0" animBg="1"/>
      <p:bldP spid="136250" grpId="1" animBg="1"/>
      <p:bldP spid="136254" grpId="0" animBg="1"/>
      <p:bldP spid="136254" grpId="1" animBg="1"/>
      <p:bldP spid="136255" grpId="0" animBg="1"/>
      <p:bldP spid="136255" grpId="1" animBg="1"/>
      <p:bldP spid="136262" grpId="0" animBg="1"/>
      <p:bldP spid="136262" grpId="1" animBg="1"/>
      <p:bldP spid="74" grpId="0"/>
      <p:bldP spid="76" grpId="0"/>
      <p:bldP spid="77" grpId="0"/>
      <p:bldP spid="78" grpId="0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15"/>
          <p:cNvGrpSpPr>
            <a:grpSpLocks/>
          </p:cNvGrpSpPr>
          <p:nvPr/>
        </p:nvGrpSpPr>
        <p:grpSpPr bwMode="auto">
          <a:xfrm>
            <a:off x="163514" y="4059238"/>
            <a:ext cx="1887539" cy="1455737"/>
            <a:chOff x="1008" y="2557"/>
            <a:chExt cx="1189" cy="917"/>
          </a:xfrm>
        </p:grpSpPr>
        <p:sp>
          <p:nvSpPr>
            <p:cNvPr id="137332" name="Line 116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33" name="Line 117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34" name="Line 118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35" name="Text Box 119"/>
            <p:cNvSpPr txBox="1">
              <a:spLocks noChangeArrowheads="1"/>
            </p:cNvSpPr>
            <p:nvPr/>
          </p:nvSpPr>
          <p:spPr bwMode="auto">
            <a:xfrm>
              <a:off x="1873" y="2691"/>
              <a:ext cx="2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-y</a:t>
              </a:r>
              <a:endParaRPr lang="de-DE" sz="1400" dirty="0"/>
            </a:p>
          </p:txBody>
        </p:sp>
        <p:sp>
          <p:nvSpPr>
            <p:cNvPr id="137336" name="Text Box 120"/>
            <p:cNvSpPr txBox="1">
              <a:spLocks noChangeArrowheads="1"/>
            </p:cNvSpPr>
            <p:nvPr/>
          </p:nvSpPr>
          <p:spPr bwMode="auto">
            <a:xfrm>
              <a:off x="1960" y="3139"/>
              <a:ext cx="2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+x</a:t>
              </a:r>
              <a:endParaRPr lang="de-DE" sz="1400" dirty="0"/>
            </a:p>
          </p:txBody>
        </p:sp>
        <p:sp>
          <p:nvSpPr>
            <p:cNvPr id="137337" name="Text Box 121"/>
            <p:cNvSpPr txBox="1">
              <a:spLocks noChangeArrowheads="1"/>
            </p:cNvSpPr>
            <p:nvPr/>
          </p:nvSpPr>
          <p:spPr bwMode="auto">
            <a:xfrm>
              <a:off x="1534" y="2557"/>
              <a:ext cx="2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+z</a:t>
              </a:r>
              <a:endParaRPr lang="de-DE" sz="1400" dirty="0"/>
            </a:p>
          </p:txBody>
        </p:sp>
        <p:sp>
          <p:nvSpPr>
            <p:cNvPr id="150" name="Text Box 119"/>
            <p:cNvSpPr txBox="1">
              <a:spLocks noChangeArrowheads="1"/>
            </p:cNvSpPr>
            <p:nvPr/>
          </p:nvSpPr>
          <p:spPr bwMode="auto">
            <a:xfrm>
              <a:off x="1121" y="3194"/>
              <a:ext cx="2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+y</a:t>
              </a:r>
              <a:endParaRPr lang="de-DE" sz="1400" dirty="0"/>
            </a:p>
          </p:txBody>
        </p:sp>
        <p:sp>
          <p:nvSpPr>
            <p:cNvPr id="155" name="Text Box 120"/>
            <p:cNvSpPr txBox="1">
              <a:spLocks noChangeArrowheads="1"/>
            </p:cNvSpPr>
            <p:nvPr/>
          </p:nvSpPr>
          <p:spPr bwMode="auto">
            <a:xfrm>
              <a:off x="1008" y="2987"/>
              <a:ext cx="2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-x</a:t>
              </a:r>
              <a:endParaRPr lang="de-DE" sz="1400" dirty="0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376238" y="4422775"/>
            <a:ext cx="1330325" cy="1141413"/>
            <a:chOff x="2388" y="3066"/>
            <a:chExt cx="984" cy="882"/>
          </a:xfrm>
        </p:grpSpPr>
        <p:sp>
          <p:nvSpPr>
            <p:cNvPr id="137280" name="Line 64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81" name="Oval 65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0" name="Group 93"/>
          <p:cNvGrpSpPr>
            <a:grpSpLocks/>
          </p:cNvGrpSpPr>
          <p:nvPr/>
        </p:nvGrpSpPr>
        <p:grpSpPr bwMode="auto">
          <a:xfrm>
            <a:off x="4932363" y="4014788"/>
            <a:ext cx="1398587" cy="1455737"/>
            <a:chOff x="1251" y="2557"/>
            <a:chExt cx="881" cy="917"/>
          </a:xfrm>
        </p:grpSpPr>
        <p:sp>
          <p:nvSpPr>
            <p:cNvPr id="137310" name="Line 94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11" name="Line 95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12" name="Line 96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13" name="Text Box 97"/>
            <p:cNvSpPr txBox="1">
              <a:spLocks noChangeArrowheads="1"/>
            </p:cNvSpPr>
            <p:nvPr/>
          </p:nvSpPr>
          <p:spPr bwMode="auto">
            <a:xfrm>
              <a:off x="1873" y="2691"/>
              <a:ext cx="2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-y</a:t>
              </a:r>
              <a:endParaRPr lang="de-DE" sz="1400" dirty="0"/>
            </a:p>
          </p:txBody>
        </p:sp>
        <p:sp>
          <p:nvSpPr>
            <p:cNvPr id="137314" name="Text Box 98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x</a:t>
              </a:r>
              <a:endParaRPr lang="de-DE" sz="1400" dirty="0"/>
            </a:p>
          </p:txBody>
        </p:sp>
        <p:sp>
          <p:nvSpPr>
            <p:cNvPr id="137315" name="Text Box 99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z</a:t>
              </a:r>
              <a:endParaRPr lang="de-DE" sz="1400" dirty="0"/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985963" y="4059238"/>
            <a:ext cx="1398587" cy="1455737"/>
            <a:chOff x="1251" y="2557"/>
            <a:chExt cx="881" cy="917"/>
          </a:xfrm>
        </p:grpSpPr>
        <p:sp>
          <p:nvSpPr>
            <p:cNvPr id="137266" name="Line 50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67" name="Line 51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68" name="Line 52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69" name="Text Box 53"/>
            <p:cNvSpPr txBox="1">
              <a:spLocks noChangeArrowheads="1"/>
            </p:cNvSpPr>
            <p:nvPr/>
          </p:nvSpPr>
          <p:spPr bwMode="auto">
            <a:xfrm>
              <a:off x="1873" y="2691"/>
              <a:ext cx="2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-y</a:t>
              </a:r>
              <a:endParaRPr lang="de-DE" sz="1400" dirty="0"/>
            </a:p>
          </p:txBody>
        </p:sp>
        <p:sp>
          <p:nvSpPr>
            <p:cNvPr id="137270" name="Text Box 54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x</a:t>
              </a:r>
              <a:endParaRPr lang="de-DE" sz="1400" dirty="0"/>
            </a:p>
          </p:txBody>
        </p:sp>
        <p:sp>
          <p:nvSpPr>
            <p:cNvPr id="137271" name="Text Box 55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z</a:t>
              </a:r>
              <a:endParaRPr lang="de-DE" sz="1400" dirty="0"/>
            </a:p>
          </p:txBody>
        </p:sp>
      </p:grpSp>
      <p:sp>
        <p:nvSpPr>
          <p:cNvPr id="157" name="Line 58"/>
          <p:cNvSpPr>
            <a:spLocks noChangeShapeType="1"/>
          </p:cNvSpPr>
          <p:nvPr/>
        </p:nvSpPr>
        <p:spPr bwMode="auto">
          <a:xfrm flipH="1">
            <a:off x="575035" y="4984650"/>
            <a:ext cx="422111" cy="3792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59" name="Line 58"/>
          <p:cNvSpPr>
            <a:spLocks noChangeShapeType="1"/>
          </p:cNvSpPr>
          <p:nvPr/>
        </p:nvSpPr>
        <p:spPr bwMode="auto">
          <a:xfrm flipV="1">
            <a:off x="1063133" y="5439266"/>
            <a:ext cx="482862" cy="403222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0" name="Line 58"/>
          <p:cNvSpPr>
            <a:spLocks noChangeShapeType="1"/>
          </p:cNvSpPr>
          <p:nvPr/>
        </p:nvSpPr>
        <p:spPr bwMode="auto">
          <a:xfrm flipV="1">
            <a:off x="3872321" y="4477732"/>
            <a:ext cx="482862" cy="403222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274" name="Line 58"/>
          <p:cNvSpPr>
            <a:spLocks noChangeShapeType="1"/>
          </p:cNvSpPr>
          <p:nvPr/>
        </p:nvSpPr>
        <p:spPr bwMode="auto">
          <a:xfrm flipV="1">
            <a:off x="1016000" y="4446588"/>
            <a:ext cx="12700" cy="528637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276" name="Line 60"/>
          <p:cNvSpPr>
            <a:spLocks noChangeShapeType="1"/>
          </p:cNvSpPr>
          <p:nvPr/>
        </p:nvSpPr>
        <p:spPr bwMode="auto">
          <a:xfrm flipV="1">
            <a:off x="2436813" y="4422775"/>
            <a:ext cx="12700" cy="530225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278" name="Line 62"/>
          <p:cNvSpPr>
            <a:spLocks noChangeShapeType="1"/>
          </p:cNvSpPr>
          <p:nvPr/>
        </p:nvSpPr>
        <p:spPr bwMode="auto">
          <a:xfrm flipV="1">
            <a:off x="1030288" y="5359400"/>
            <a:ext cx="12700" cy="530225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219" name="Line 3"/>
          <p:cNvSpPr>
            <a:spLocks noChangeShapeType="1"/>
          </p:cNvSpPr>
          <p:nvPr/>
        </p:nvSpPr>
        <p:spPr bwMode="auto">
          <a:xfrm flipV="1">
            <a:off x="1030288" y="1144588"/>
            <a:ext cx="12700" cy="528637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 flipV="1">
            <a:off x="3868738" y="1695450"/>
            <a:ext cx="11112" cy="530225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 flipV="1">
            <a:off x="2451100" y="1120775"/>
            <a:ext cx="12700" cy="530225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V="1">
            <a:off x="2476500" y="2574925"/>
            <a:ext cx="11113" cy="528638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V="1">
            <a:off x="1044575" y="2057400"/>
            <a:ext cx="12700" cy="530225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0525" y="1120775"/>
            <a:ext cx="1330325" cy="1141413"/>
            <a:chOff x="2388" y="3066"/>
            <a:chExt cx="984" cy="882"/>
          </a:xfrm>
        </p:grpSpPr>
        <p:sp>
          <p:nvSpPr>
            <p:cNvPr id="137225" name="Line 9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26" name="Oval 10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90525" y="1998663"/>
            <a:ext cx="1330325" cy="1141412"/>
            <a:chOff x="2388" y="3066"/>
            <a:chExt cx="984" cy="882"/>
          </a:xfrm>
        </p:grpSpPr>
        <p:sp>
          <p:nvSpPr>
            <p:cNvPr id="137228" name="Line 12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29" name="Oval 13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808163" y="1084263"/>
            <a:ext cx="1330325" cy="1141412"/>
            <a:chOff x="2388" y="3066"/>
            <a:chExt cx="984" cy="882"/>
          </a:xfrm>
        </p:grpSpPr>
        <p:sp>
          <p:nvSpPr>
            <p:cNvPr id="137231" name="Line 15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32" name="Oval 16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822450" y="1987550"/>
            <a:ext cx="1328738" cy="1141413"/>
            <a:chOff x="2388" y="3066"/>
            <a:chExt cx="984" cy="882"/>
          </a:xfrm>
        </p:grpSpPr>
        <p:sp>
          <p:nvSpPr>
            <p:cNvPr id="137234" name="Line 18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35" name="Oval 19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240088" y="1095375"/>
            <a:ext cx="1328737" cy="1141413"/>
            <a:chOff x="2388" y="3066"/>
            <a:chExt cx="984" cy="882"/>
          </a:xfrm>
        </p:grpSpPr>
        <p:sp>
          <p:nvSpPr>
            <p:cNvPr id="137237" name="Line 21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38" name="Oval 22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7239" name="Line 23"/>
          <p:cNvSpPr>
            <a:spLocks noChangeShapeType="1"/>
          </p:cNvSpPr>
          <p:nvPr/>
        </p:nvSpPr>
        <p:spPr bwMode="auto">
          <a:xfrm flipV="1">
            <a:off x="3881438" y="2525713"/>
            <a:ext cx="12700" cy="528637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252788" y="1924050"/>
            <a:ext cx="1330325" cy="1143000"/>
            <a:chOff x="2388" y="3066"/>
            <a:chExt cx="984" cy="882"/>
          </a:xfrm>
        </p:grpSpPr>
        <p:sp>
          <p:nvSpPr>
            <p:cNvPr id="137241" name="Line 25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42" name="Oval 26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7243" name="Line 27"/>
          <p:cNvSpPr>
            <a:spLocks noChangeShapeType="1"/>
          </p:cNvSpPr>
          <p:nvPr/>
        </p:nvSpPr>
        <p:spPr bwMode="auto">
          <a:xfrm flipV="1">
            <a:off x="5400675" y="1069975"/>
            <a:ext cx="12700" cy="530225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244" name="Line 28"/>
          <p:cNvSpPr>
            <a:spLocks noChangeShapeType="1"/>
          </p:cNvSpPr>
          <p:nvPr/>
        </p:nvSpPr>
        <p:spPr bwMode="auto">
          <a:xfrm flipV="1">
            <a:off x="5424488" y="2524125"/>
            <a:ext cx="12700" cy="528638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757738" y="1035050"/>
            <a:ext cx="1330325" cy="1141413"/>
            <a:chOff x="2388" y="3066"/>
            <a:chExt cx="984" cy="882"/>
          </a:xfrm>
        </p:grpSpPr>
        <p:sp>
          <p:nvSpPr>
            <p:cNvPr id="137246" name="Line 30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47" name="Oval 31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770438" y="1936750"/>
            <a:ext cx="1330325" cy="1141413"/>
            <a:chOff x="2388" y="3066"/>
            <a:chExt cx="984" cy="882"/>
          </a:xfrm>
        </p:grpSpPr>
        <p:sp>
          <p:nvSpPr>
            <p:cNvPr id="137249" name="Line 33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50" name="Oval 34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7251" name="Oval 35"/>
          <p:cNvSpPr>
            <a:spLocks noChangeArrowheads="1"/>
          </p:cNvSpPr>
          <p:nvPr/>
        </p:nvSpPr>
        <p:spPr bwMode="auto">
          <a:xfrm>
            <a:off x="0" y="647700"/>
            <a:ext cx="6684963" cy="2832100"/>
          </a:xfrm>
          <a:prstGeom prst="ellips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7253" name="Text Box 37"/>
          <p:cNvSpPr txBox="1">
            <a:spLocks noChangeArrowheads="1"/>
          </p:cNvSpPr>
          <p:nvPr/>
        </p:nvSpPr>
        <p:spPr bwMode="auto">
          <a:xfrm>
            <a:off x="727075" y="411163"/>
            <a:ext cx="678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I-spin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137254" name="Text Box 38"/>
          <p:cNvSpPr txBox="1">
            <a:spLocks noChangeArrowheads="1"/>
          </p:cNvSpPr>
          <p:nvPr/>
        </p:nvSpPr>
        <p:spPr bwMode="auto">
          <a:xfrm>
            <a:off x="2116138" y="384175"/>
            <a:ext cx="707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S-spin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7153275" y="1430338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I</a:t>
            </a:r>
            <a:r>
              <a:rPr lang="en-US" sz="1400" b="1" baseline="-25000" dirty="0" smtClean="0">
                <a:solidFill>
                  <a:schemeClr val="accent2"/>
                </a:solidFill>
              </a:rPr>
              <a:t>x</a:t>
            </a:r>
            <a:r>
              <a:rPr lang="en-US" sz="1400" b="1" dirty="0" smtClean="0">
                <a:solidFill>
                  <a:schemeClr val="accent2"/>
                </a:solidFill>
              </a:rPr>
              <a:t>- magnetization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7256" name="Text Box 40"/>
          <p:cNvSpPr txBox="1">
            <a:spLocks noChangeArrowheads="1"/>
          </p:cNvSpPr>
          <p:nvPr/>
        </p:nvSpPr>
        <p:spPr bwMode="auto">
          <a:xfrm>
            <a:off x="7124700" y="1935163"/>
            <a:ext cx="1577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33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3300"/>
                </a:solidFill>
              </a:rPr>
              <a:t>x</a:t>
            </a:r>
            <a:r>
              <a:rPr lang="en-US" sz="1400" b="1" dirty="0" smtClean="0">
                <a:solidFill>
                  <a:srgbClr val="FF3300"/>
                </a:solidFill>
              </a:rPr>
              <a:t>- magnetization</a:t>
            </a:r>
            <a:r>
              <a:rPr lang="en-US" sz="1400" dirty="0" smtClean="0">
                <a:solidFill>
                  <a:srgbClr val="FF3300"/>
                </a:solidFill>
              </a:rPr>
              <a:t> </a:t>
            </a:r>
            <a:endParaRPr lang="en-US" sz="1400" dirty="0">
              <a:solidFill>
                <a:srgbClr val="FF3300"/>
              </a:solidFill>
            </a:endParaRPr>
          </a:p>
        </p:txBody>
      </p:sp>
      <p:sp>
        <p:nvSpPr>
          <p:cNvPr id="137257" name="Text Box 41"/>
          <p:cNvSpPr txBox="1">
            <a:spLocks noChangeArrowheads="1"/>
          </p:cNvSpPr>
          <p:nvPr/>
        </p:nvSpPr>
        <p:spPr bwMode="auto">
          <a:xfrm>
            <a:off x="7758113" y="1633538"/>
            <a:ext cx="31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/>
              <a:t>+</a:t>
            </a:r>
            <a:endParaRPr lang="de-DE" sz="1800" dirty="0"/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2001838" y="774700"/>
            <a:ext cx="1370012" cy="1455738"/>
            <a:chOff x="1261" y="488"/>
            <a:chExt cx="863" cy="917"/>
          </a:xfrm>
        </p:grpSpPr>
        <p:sp>
          <p:nvSpPr>
            <p:cNvPr id="137259" name="Line 43"/>
            <p:cNvSpPr>
              <a:spLocks noChangeShapeType="1"/>
            </p:cNvSpPr>
            <p:nvPr/>
          </p:nvSpPr>
          <p:spPr bwMode="auto">
            <a:xfrm>
              <a:off x="1553" y="625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60" name="Line 44"/>
            <p:cNvSpPr>
              <a:spLocks noChangeShapeType="1"/>
            </p:cNvSpPr>
            <p:nvPr/>
          </p:nvSpPr>
          <p:spPr bwMode="auto">
            <a:xfrm flipV="1">
              <a:off x="1366" y="776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61" name="Line 45"/>
            <p:cNvSpPr>
              <a:spLocks noChangeShapeType="1"/>
            </p:cNvSpPr>
            <p:nvPr/>
          </p:nvSpPr>
          <p:spPr bwMode="auto">
            <a:xfrm>
              <a:off x="1261" y="1050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62" name="Text Box 46"/>
            <p:cNvSpPr txBox="1">
              <a:spLocks noChangeArrowheads="1"/>
            </p:cNvSpPr>
            <p:nvPr/>
          </p:nvSpPr>
          <p:spPr bwMode="auto">
            <a:xfrm>
              <a:off x="1856" y="68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y</a:t>
              </a:r>
              <a:endParaRPr lang="de-DE" sz="1400" dirty="0"/>
            </a:p>
          </p:txBody>
        </p:sp>
        <p:sp>
          <p:nvSpPr>
            <p:cNvPr id="137263" name="Text Box 47"/>
            <p:cNvSpPr txBox="1">
              <a:spLocks noChangeArrowheads="1"/>
            </p:cNvSpPr>
            <p:nvPr/>
          </p:nvSpPr>
          <p:spPr bwMode="auto">
            <a:xfrm>
              <a:off x="1952" y="104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x</a:t>
              </a:r>
              <a:endParaRPr lang="de-DE" sz="1400" dirty="0"/>
            </a:p>
          </p:txBody>
        </p:sp>
        <p:sp>
          <p:nvSpPr>
            <p:cNvPr id="137264" name="Text Box 48"/>
            <p:cNvSpPr txBox="1">
              <a:spLocks noChangeArrowheads="1"/>
            </p:cNvSpPr>
            <p:nvPr/>
          </p:nvSpPr>
          <p:spPr bwMode="auto">
            <a:xfrm>
              <a:off x="1544" y="488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z</a:t>
              </a:r>
              <a:endParaRPr lang="de-DE" sz="1400" dirty="0"/>
            </a:p>
          </p:txBody>
        </p:sp>
      </p:grpSp>
      <p:sp>
        <p:nvSpPr>
          <p:cNvPr id="137272" name="Text Box 56"/>
          <p:cNvSpPr txBox="1">
            <a:spLocks noChangeArrowheads="1"/>
          </p:cNvSpPr>
          <p:nvPr/>
        </p:nvSpPr>
        <p:spPr bwMode="auto">
          <a:xfrm>
            <a:off x="6200775" y="3736975"/>
            <a:ext cx="2773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neither  I</a:t>
            </a:r>
            <a:r>
              <a:rPr lang="en-US" sz="1400" b="1" baseline="-25000" dirty="0" smtClean="0">
                <a:solidFill>
                  <a:schemeClr val="accent2"/>
                </a:solidFill>
              </a:rPr>
              <a:t>x</a:t>
            </a:r>
            <a:r>
              <a:rPr lang="en-US" sz="1400" b="1" dirty="0" smtClean="0">
                <a:solidFill>
                  <a:schemeClr val="accent2"/>
                </a:solidFill>
              </a:rPr>
              <a:t>-  nor </a:t>
            </a:r>
            <a:r>
              <a:rPr lang="en-US" sz="1400" b="1" dirty="0" err="1" smtClean="0">
                <a:solidFill>
                  <a:schemeClr val="accent2"/>
                </a:solidFill>
              </a:rPr>
              <a:t>I</a:t>
            </a:r>
            <a:r>
              <a:rPr lang="en-US" sz="1400" b="1" baseline="-25000" dirty="0" err="1" smtClean="0">
                <a:solidFill>
                  <a:schemeClr val="accent2"/>
                </a:solidFill>
              </a:rPr>
              <a:t>y</a:t>
            </a:r>
            <a:r>
              <a:rPr lang="en-US" sz="1400" b="1" dirty="0" smtClean="0">
                <a:solidFill>
                  <a:schemeClr val="accent2"/>
                </a:solidFill>
              </a:rPr>
              <a:t>- magnetization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7273" name="Text Box 57"/>
          <p:cNvSpPr txBox="1">
            <a:spLocks noChangeArrowheads="1"/>
          </p:cNvSpPr>
          <p:nvPr/>
        </p:nvSpPr>
        <p:spPr bwMode="auto">
          <a:xfrm>
            <a:off x="6202363" y="4143375"/>
            <a:ext cx="2831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neither  </a:t>
            </a:r>
            <a:r>
              <a:rPr lang="en-US" sz="1400" b="1" dirty="0" err="1" smtClean="0">
                <a:solidFill>
                  <a:srgbClr val="FF33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3300"/>
                </a:solidFill>
              </a:rPr>
              <a:t>x</a:t>
            </a:r>
            <a:r>
              <a:rPr lang="en-US" sz="1400" b="1" dirty="0" smtClean="0">
                <a:solidFill>
                  <a:srgbClr val="FF3300"/>
                </a:solidFill>
              </a:rPr>
              <a:t>-  nor </a:t>
            </a:r>
            <a:r>
              <a:rPr lang="en-US" sz="1400" b="1" dirty="0" err="1" smtClean="0">
                <a:solidFill>
                  <a:srgbClr val="FF33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3300"/>
                </a:solidFill>
              </a:rPr>
              <a:t>y</a:t>
            </a:r>
            <a:r>
              <a:rPr lang="en-US" sz="1400" b="1" dirty="0" smtClean="0">
                <a:solidFill>
                  <a:srgbClr val="FF3300"/>
                </a:solidFill>
              </a:rPr>
              <a:t>- magnetization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7275" name="Line 59"/>
          <p:cNvSpPr>
            <a:spLocks noChangeShapeType="1"/>
          </p:cNvSpPr>
          <p:nvPr/>
        </p:nvSpPr>
        <p:spPr bwMode="auto">
          <a:xfrm flipV="1">
            <a:off x="3854450" y="4997450"/>
            <a:ext cx="11113" cy="530225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277" name="Line 61"/>
          <p:cNvSpPr>
            <a:spLocks noChangeShapeType="1"/>
          </p:cNvSpPr>
          <p:nvPr/>
        </p:nvSpPr>
        <p:spPr bwMode="auto">
          <a:xfrm flipV="1">
            <a:off x="2462213" y="5876925"/>
            <a:ext cx="11112" cy="528638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376238" y="5300663"/>
            <a:ext cx="1330325" cy="1141412"/>
            <a:chOff x="2388" y="3066"/>
            <a:chExt cx="984" cy="882"/>
          </a:xfrm>
        </p:grpSpPr>
        <p:sp>
          <p:nvSpPr>
            <p:cNvPr id="137283" name="Line 67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84" name="Oval 68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1793875" y="4386263"/>
            <a:ext cx="1330325" cy="1141412"/>
            <a:chOff x="2388" y="3066"/>
            <a:chExt cx="984" cy="882"/>
          </a:xfrm>
        </p:grpSpPr>
        <p:sp>
          <p:nvSpPr>
            <p:cNvPr id="137286" name="Line 70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87" name="Oval 71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1808163" y="5289550"/>
            <a:ext cx="1328737" cy="1141413"/>
            <a:chOff x="2388" y="3066"/>
            <a:chExt cx="984" cy="882"/>
          </a:xfrm>
        </p:grpSpPr>
        <p:sp>
          <p:nvSpPr>
            <p:cNvPr id="137289" name="Line 73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90" name="Oval 74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3225800" y="4397375"/>
            <a:ext cx="1328738" cy="1141413"/>
            <a:chOff x="2388" y="3066"/>
            <a:chExt cx="984" cy="882"/>
          </a:xfrm>
        </p:grpSpPr>
        <p:sp>
          <p:nvSpPr>
            <p:cNvPr id="137292" name="Line 76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93" name="Oval 77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7294" name="Line 78"/>
          <p:cNvSpPr>
            <a:spLocks noChangeShapeType="1"/>
          </p:cNvSpPr>
          <p:nvPr/>
        </p:nvSpPr>
        <p:spPr bwMode="auto">
          <a:xfrm flipV="1">
            <a:off x="3867150" y="5827713"/>
            <a:ext cx="12700" cy="528637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7" name="Group 79"/>
          <p:cNvGrpSpPr>
            <a:grpSpLocks/>
          </p:cNvGrpSpPr>
          <p:nvPr/>
        </p:nvGrpSpPr>
        <p:grpSpPr bwMode="auto">
          <a:xfrm>
            <a:off x="3238500" y="5226050"/>
            <a:ext cx="1330325" cy="1143000"/>
            <a:chOff x="2388" y="3066"/>
            <a:chExt cx="984" cy="882"/>
          </a:xfrm>
        </p:grpSpPr>
        <p:sp>
          <p:nvSpPr>
            <p:cNvPr id="137296" name="Line 80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297" name="Oval 81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7298" name="Line 82"/>
          <p:cNvSpPr>
            <a:spLocks noChangeShapeType="1"/>
          </p:cNvSpPr>
          <p:nvPr/>
        </p:nvSpPr>
        <p:spPr bwMode="auto">
          <a:xfrm flipV="1">
            <a:off x="5386388" y="4371975"/>
            <a:ext cx="12700" cy="530225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299" name="Line 83"/>
          <p:cNvSpPr>
            <a:spLocks noChangeShapeType="1"/>
          </p:cNvSpPr>
          <p:nvPr/>
        </p:nvSpPr>
        <p:spPr bwMode="auto">
          <a:xfrm flipV="1">
            <a:off x="5410200" y="5826125"/>
            <a:ext cx="12700" cy="528638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grpSp>
        <p:nvGrpSpPr>
          <p:cNvPr id="18" name="Group 84"/>
          <p:cNvGrpSpPr>
            <a:grpSpLocks/>
          </p:cNvGrpSpPr>
          <p:nvPr/>
        </p:nvGrpSpPr>
        <p:grpSpPr bwMode="auto">
          <a:xfrm>
            <a:off x="4743450" y="4337050"/>
            <a:ext cx="1330325" cy="1141413"/>
            <a:chOff x="2388" y="3066"/>
            <a:chExt cx="984" cy="882"/>
          </a:xfrm>
        </p:grpSpPr>
        <p:sp>
          <p:nvSpPr>
            <p:cNvPr id="137301" name="Line 85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02" name="Oval 86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9" name="Group 87"/>
          <p:cNvGrpSpPr>
            <a:grpSpLocks/>
          </p:cNvGrpSpPr>
          <p:nvPr/>
        </p:nvGrpSpPr>
        <p:grpSpPr bwMode="auto">
          <a:xfrm>
            <a:off x="4756150" y="5238750"/>
            <a:ext cx="1330325" cy="1141413"/>
            <a:chOff x="2388" y="3066"/>
            <a:chExt cx="984" cy="882"/>
          </a:xfrm>
        </p:grpSpPr>
        <p:sp>
          <p:nvSpPr>
            <p:cNvPr id="137304" name="Line 88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05" name="Oval 89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37306" name="Oval 90"/>
          <p:cNvSpPr>
            <a:spLocks noChangeArrowheads="1"/>
          </p:cNvSpPr>
          <p:nvPr/>
        </p:nvSpPr>
        <p:spPr bwMode="auto">
          <a:xfrm>
            <a:off x="0" y="3919538"/>
            <a:ext cx="6684963" cy="2789237"/>
          </a:xfrm>
          <a:prstGeom prst="ellips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7308" name="Line 92"/>
          <p:cNvSpPr>
            <a:spLocks noChangeShapeType="1"/>
          </p:cNvSpPr>
          <p:nvPr/>
        </p:nvSpPr>
        <p:spPr bwMode="auto">
          <a:xfrm>
            <a:off x="3308350" y="3525838"/>
            <a:ext cx="0" cy="407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316" name="Text Box 100"/>
          <p:cNvSpPr txBox="1">
            <a:spLocks noChangeArrowheads="1"/>
          </p:cNvSpPr>
          <p:nvPr/>
        </p:nvSpPr>
        <p:spPr bwMode="auto">
          <a:xfrm>
            <a:off x="7332663" y="4578350"/>
            <a:ext cx="1426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z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y</a:t>
            </a:r>
            <a:r>
              <a:rPr lang="en-US" sz="1400" b="1" dirty="0" smtClean="0"/>
              <a:t>- coherence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21" name="Group 101"/>
          <p:cNvGrpSpPr>
            <a:grpSpLocks/>
          </p:cNvGrpSpPr>
          <p:nvPr/>
        </p:nvGrpSpPr>
        <p:grpSpPr bwMode="auto">
          <a:xfrm>
            <a:off x="1985963" y="4973638"/>
            <a:ext cx="1398587" cy="1455737"/>
            <a:chOff x="1251" y="2557"/>
            <a:chExt cx="881" cy="917"/>
          </a:xfrm>
        </p:grpSpPr>
        <p:sp>
          <p:nvSpPr>
            <p:cNvPr id="137318" name="Line 102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19" name="Line 103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20" name="Line 104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21" name="Text Box 105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y</a:t>
              </a:r>
              <a:endParaRPr lang="de-DE" sz="1400" dirty="0"/>
            </a:p>
          </p:txBody>
        </p:sp>
        <p:sp>
          <p:nvSpPr>
            <p:cNvPr id="137322" name="Text Box 106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x</a:t>
              </a:r>
              <a:endParaRPr lang="de-DE" sz="1400" dirty="0"/>
            </a:p>
          </p:txBody>
        </p:sp>
        <p:sp>
          <p:nvSpPr>
            <p:cNvPr id="137323" name="Text Box 107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z</a:t>
              </a:r>
              <a:endParaRPr lang="de-DE" sz="1400" dirty="0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4932363" y="4929188"/>
            <a:ext cx="1398587" cy="1455737"/>
            <a:chOff x="1251" y="2557"/>
            <a:chExt cx="881" cy="917"/>
          </a:xfrm>
        </p:grpSpPr>
        <p:sp>
          <p:nvSpPr>
            <p:cNvPr id="137325" name="Line 109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26" name="Line 110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27" name="Line 111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28" name="Text Box 112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y</a:t>
              </a:r>
              <a:endParaRPr lang="de-DE" sz="1400" dirty="0"/>
            </a:p>
          </p:txBody>
        </p:sp>
        <p:sp>
          <p:nvSpPr>
            <p:cNvPr id="137329" name="Text Box 113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x</a:t>
              </a:r>
              <a:endParaRPr lang="de-DE" sz="1400" dirty="0"/>
            </a:p>
          </p:txBody>
        </p:sp>
        <p:sp>
          <p:nvSpPr>
            <p:cNvPr id="137330" name="Text Box 114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z</a:t>
              </a:r>
              <a:endParaRPr lang="de-DE" sz="1400" dirty="0"/>
            </a:p>
          </p:txBody>
        </p:sp>
      </p:grpSp>
      <p:grpSp>
        <p:nvGrpSpPr>
          <p:cNvPr id="24" name="Group 122"/>
          <p:cNvGrpSpPr>
            <a:grpSpLocks/>
          </p:cNvGrpSpPr>
          <p:nvPr/>
        </p:nvGrpSpPr>
        <p:grpSpPr bwMode="auto">
          <a:xfrm>
            <a:off x="3408363" y="4014788"/>
            <a:ext cx="1398587" cy="1455737"/>
            <a:chOff x="1251" y="2557"/>
            <a:chExt cx="881" cy="917"/>
          </a:xfrm>
        </p:grpSpPr>
        <p:sp>
          <p:nvSpPr>
            <p:cNvPr id="137339" name="Line 123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40" name="Line 124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41" name="Line 125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42" name="Text Box 126"/>
            <p:cNvSpPr txBox="1">
              <a:spLocks noChangeArrowheads="1"/>
            </p:cNvSpPr>
            <p:nvPr/>
          </p:nvSpPr>
          <p:spPr bwMode="auto">
            <a:xfrm>
              <a:off x="1873" y="2691"/>
              <a:ext cx="2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-y</a:t>
              </a:r>
              <a:endParaRPr lang="de-DE" sz="1400" dirty="0"/>
            </a:p>
          </p:txBody>
        </p:sp>
        <p:sp>
          <p:nvSpPr>
            <p:cNvPr id="137343" name="Text Box 127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x</a:t>
              </a:r>
              <a:endParaRPr lang="de-DE" sz="1400" dirty="0"/>
            </a:p>
          </p:txBody>
        </p:sp>
        <p:sp>
          <p:nvSpPr>
            <p:cNvPr id="137344" name="Text Box 128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z</a:t>
              </a:r>
              <a:endParaRPr lang="de-DE" sz="1400" dirty="0"/>
            </a:p>
          </p:txBody>
        </p:sp>
      </p:grpSp>
      <p:grpSp>
        <p:nvGrpSpPr>
          <p:cNvPr id="25" name="Group 129"/>
          <p:cNvGrpSpPr>
            <a:grpSpLocks/>
          </p:cNvGrpSpPr>
          <p:nvPr/>
        </p:nvGrpSpPr>
        <p:grpSpPr bwMode="auto">
          <a:xfrm>
            <a:off x="549275" y="4997450"/>
            <a:ext cx="1398588" cy="1665288"/>
            <a:chOff x="1251" y="2557"/>
            <a:chExt cx="881" cy="1049"/>
          </a:xfrm>
        </p:grpSpPr>
        <p:sp>
          <p:nvSpPr>
            <p:cNvPr id="137346" name="Line 130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47" name="Line 131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48" name="Line 132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49" name="Text Box 133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y</a:t>
              </a:r>
              <a:endParaRPr lang="de-DE" sz="1400" dirty="0"/>
            </a:p>
          </p:txBody>
        </p:sp>
        <p:sp>
          <p:nvSpPr>
            <p:cNvPr id="137350" name="Text Box 134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x</a:t>
              </a:r>
              <a:endParaRPr lang="de-DE" sz="1400" dirty="0"/>
            </a:p>
          </p:txBody>
        </p:sp>
        <p:sp>
          <p:nvSpPr>
            <p:cNvPr id="137351" name="Text Box 135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z</a:t>
              </a:r>
              <a:endParaRPr lang="de-DE" sz="1400" dirty="0"/>
            </a:p>
          </p:txBody>
        </p:sp>
        <p:sp>
          <p:nvSpPr>
            <p:cNvPr id="154" name="Text Box 135"/>
            <p:cNvSpPr txBox="1">
              <a:spLocks noChangeArrowheads="1"/>
            </p:cNvSpPr>
            <p:nvPr/>
          </p:nvSpPr>
          <p:spPr bwMode="auto">
            <a:xfrm>
              <a:off x="1558" y="3412"/>
              <a:ext cx="20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-z</a:t>
              </a:r>
              <a:endParaRPr lang="de-DE" sz="1400" dirty="0"/>
            </a:p>
          </p:txBody>
        </p:sp>
      </p:grpSp>
      <p:grpSp>
        <p:nvGrpSpPr>
          <p:cNvPr id="26" name="Group 136"/>
          <p:cNvGrpSpPr>
            <a:grpSpLocks/>
          </p:cNvGrpSpPr>
          <p:nvPr/>
        </p:nvGrpSpPr>
        <p:grpSpPr bwMode="auto">
          <a:xfrm>
            <a:off x="3408363" y="4929188"/>
            <a:ext cx="1398587" cy="1455737"/>
            <a:chOff x="1251" y="2557"/>
            <a:chExt cx="881" cy="917"/>
          </a:xfrm>
        </p:grpSpPr>
        <p:sp>
          <p:nvSpPr>
            <p:cNvPr id="137353" name="Line 137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54" name="Line 138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55" name="Line 139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356" name="Text Box 140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y</a:t>
              </a:r>
              <a:endParaRPr lang="de-DE" sz="1400" dirty="0"/>
            </a:p>
          </p:txBody>
        </p:sp>
        <p:sp>
          <p:nvSpPr>
            <p:cNvPr id="137357" name="Text Box 141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x</a:t>
              </a:r>
              <a:endParaRPr lang="de-DE" sz="1400" dirty="0"/>
            </a:p>
          </p:txBody>
        </p:sp>
        <p:sp>
          <p:nvSpPr>
            <p:cNvPr id="137358" name="Text Box 142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z</a:t>
              </a:r>
              <a:endParaRPr lang="de-DE" sz="1400" dirty="0"/>
            </a:p>
          </p:txBody>
        </p:sp>
      </p:grpSp>
      <p:sp>
        <p:nvSpPr>
          <p:cNvPr id="137359" name="Text Box 143"/>
          <p:cNvSpPr txBox="1">
            <a:spLocks noChangeArrowheads="1"/>
          </p:cNvSpPr>
          <p:nvPr/>
        </p:nvSpPr>
        <p:spPr bwMode="auto">
          <a:xfrm>
            <a:off x="7350125" y="5013325"/>
            <a:ext cx="13820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/>
              <a:t> </a:t>
            </a:r>
            <a:r>
              <a:rPr lang="de-DE" sz="1400" b="1" dirty="0" smtClean="0"/>
              <a:t>I</a:t>
            </a:r>
            <a:r>
              <a:rPr lang="de-DE" sz="1400" b="1" baseline="-25000" dirty="0" smtClean="0"/>
              <a:t>y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z</a:t>
            </a:r>
            <a:r>
              <a:rPr lang="en-US" sz="1400" b="1" dirty="0" smtClean="0"/>
              <a:t>- coherence</a:t>
            </a:r>
            <a:endParaRPr lang="en-US" sz="1400" dirty="0"/>
          </a:p>
        </p:txBody>
      </p:sp>
      <p:sp>
        <p:nvSpPr>
          <p:cNvPr id="137360" name="Text Box 144"/>
          <p:cNvSpPr txBox="1">
            <a:spLocks noChangeArrowheads="1"/>
          </p:cNvSpPr>
          <p:nvPr/>
        </p:nvSpPr>
        <p:spPr bwMode="auto">
          <a:xfrm>
            <a:off x="7094538" y="5735638"/>
            <a:ext cx="1648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de-DE" sz="1400" b="1" dirty="0" smtClean="0">
                <a:solidFill>
                  <a:schemeClr val="accent2"/>
                </a:solidFill>
              </a:rPr>
              <a:t>I</a:t>
            </a:r>
            <a:r>
              <a:rPr lang="de-DE" sz="1400" b="1" baseline="-25000" dirty="0" smtClean="0">
                <a:solidFill>
                  <a:schemeClr val="accent2"/>
                </a:solidFill>
              </a:rPr>
              <a:t>x</a:t>
            </a:r>
            <a:r>
              <a:rPr lang="de-DE" sz="1400" b="1" dirty="0" smtClean="0">
                <a:solidFill>
                  <a:schemeClr val="accent2"/>
                </a:solidFill>
              </a:rPr>
              <a:t>-</a:t>
            </a:r>
            <a:r>
              <a:rPr lang="en-US" sz="1400" b="1" dirty="0" smtClean="0">
                <a:solidFill>
                  <a:schemeClr val="accent2"/>
                </a:solidFill>
              </a:rPr>
              <a:t> magnetization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7361" name="Text Box 145"/>
          <p:cNvSpPr txBox="1">
            <a:spLocks noChangeArrowheads="1"/>
          </p:cNvSpPr>
          <p:nvPr/>
        </p:nvSpPr>
        <p:spPr bwMode="auto">
          <a:xfrm>
            <a:off x="7103670" y="6136768"/>
            <a:ext cx="1677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de-DE" sz="1400" b="1" dirty="0">
                <a:solidFill>
                  <a:srgbClr val="FF3300"/>
                </a:solidFill>
              </a:rPr>
              <a:t>S</a:t>
            </a:r>
            <a:r>
              <a:rPr lang="de-DE" sz="1400" b="1" baseline="-25000" dirty="0">
                <a:solidFill>
                  <a:srgbClr val="FF3300"/>
                </a:solidFill>
              </a:rPr>
              <a:t>x</a:t>
            </a:r>
            <a:r>
              <a:rPr lang="de-DE" sz="1400" b="1" dirty="0">
                <a:solidFill>
                  <a:srgbClr val="FF3300"/>
                </a:solidFill>
              </a:rPr>
              <a:t>- </a:t>
            </a:r>
            <a:r>
              <a:rPr lang="en-US" sz="1400" b="1" dirty="0" smtClean="0">
                <a:solidFill>
                  <a:srgbClr val="FF3300"/>
                </a:solidFill>
              </a:rPr>
              <a:t>magnetization</a:t>
            </a:r>
            <a:r>
              <a:rPr lang="de-DE" sz="1400" dirty="0" smtClean="0">
                <a:solidFill>
                  <a:srgbClr val="FF3300"/>
                </a:solidFill>
              </a:rPr>
              <a:t> </a:t>
            </a:r>
            <a:endParaRPr lang="de-DE" sz="1400" dirty="0">
              <a:solidFill>
                <a:srgbClr val="FF3300"/>
              </a:solidFill>
            </a:endParaRPr>
          </a:p>
        </p:txBody>
      </p:sp>
      <p:sp>
        <p:nvSpPr>
          <p:cNvPr id="137362" name="Text Box 146"/>
          <p:cNvSpPr txBox="1">
            <a:spLocks noChangeArrowheads="1"/>
          </p:cNvSpPr>
          <p:nvPr/>
        </p:nvSpPr>
        <p:spPr bwMode="auto">
          <a:xfrm>
            <a:off x="7699375" y="5942013"/>
            <a:ext cx="31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dirty="0"/>
              <a:t>+</a:t>
            </a:r>
            <a:endParaRPr lang="de-DE" sz="1800" dirty="0"/>
          </a:p>
        </p:txBody>
      </p:sp>
      <p:sp>
        <p:nvSpPr>
          <p:cNvPr id="137363" name="Line 147"/>
          <p:cNvSpPr>
            <a:spLocks noChangeShapeType="1"/>
          </p:cNvSpPr>
          <p:nvPr/>
        </p:nvSpPr>
        <p:spPr bwMode="auto">
          <a:xfrm>
            <a:off x="7953375" y="3105150"/>
            <a:ext cx="0" cy="4079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37364" name="Line 148"/>
          <p:cNvSpPr>
            <a:spLocks noChangeShapeType="1"/>
          </p:cNvSpPr>
          <p:nvPr/>
        </p:nvSpPr>
        <p:spPr bwMode="auto">
          <a:xfrm>
            <a:off x="8053388" y="5397500"/>
            <a:ext cx="0" cy="4079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  <p:pic>
        <p:nvPicPr>
          <p:cNvPr id="137366" name="Picture 15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51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Evolution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52" name="Text Box 121"/>
          <p:cNvSpPr txBox="1">
            <a:spLocks noChangeArrowheads="1"/>
          </p:cNvSpPr>
          <p:nvPr/>
        </p:nvSpPr>
        <p:spPr bwMode="auto">
          <a:xfrm>
            <a:off x="2219528" y="603150"/>
            <a:ext cx="3646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b="1" dirty="0" smtClean="0">
                <a:solidFill>
                  <a:srgbClr val="00CC99"/>
                </a:solidFill>
              </a:rPr>
              <a:t>               QM state  </a:t>
            </a:r>
          </a:p>
          <a:p>
            <a:pPr>
              <a:buFont typeface="Symbol" pitchFamily="18" charset="2"/>
              <a:buNone/>
            </a:pPr>
            <a:r>
              <a:rPr lang="en-US" sz="1400" b="1" dirty="0" smtClean="0">
                <a:solidFill>
                  <a:srgbClr val="00CC99"/>
                </a:solidFill>
              </a:rPr>
              <a:t>(</a:t>
            </a:r>
            <a:r>
              <a:rPr lang="en-US" sz="1400" dirty="0" smtClean="0">
                <a:solidFill>
                  <a:srgbClr val="00CC99"/>
                </a:solidFill>
              </a:rPr>
              <a:t>no proper picture just a visualization</a:t>
            </a:r>
            <a:r>
              <a:rPr lang="en-US" sz="1400" b="1" dirty="0" smtClean="0">
                <a:solidFill>
                  <a:srgbClr val="00CC99"/>
                </a:solidFill>
              </a:rPr>
              <a:t>)</a:t>
            </a:r>
            <a:endParaRPr lang="en-US" sz="1400" b="1" dirty="0">
              <a:solidFill>
                <a:srgbClr val="00CC99"/>
              </a:solidFill>
            </a:endParaRPr>
          </a:p>
        </p:txBody>
      </p:sp>
      <p:sp>
        <p:nvSpPr>
          <p:cNvPr id="153" name="Text Box 121"/>
          <p:cNvSpPr txBox="1">
            <a:spLocks noChangeArrowheads="1"/>
          </p:cNvSpPr>
          <p:nvPr/>
        </p:nvSpPr>
        <p:spPr bwMode="auto">
          <a:xfrm>
            <a:off x="2034702" y="3865226"/>
            <a:ext cx="3646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b="1" dirty="0" smtClean="0">
                <a:solidFill>
                  <a:srgbClr val="00CC99"/>
                </a:solidFill>
              </a:rPr>
              <a:t>               QM state  </a:t>
            </a:r>
          </a:p>
          <a:p>
            <a:pPr>
              <a:buFont typeface="Symbol" pitchFamily="18" charset="2"/>
              <a:buNone/>
            </a:pPr>
            <a:r>
              <a:rPr lang="en-US" sz="1400" b="1" dirty="0" smtClean="0">
                <a:solidFill>
                  <a:srgbClr val="00CC99"/>
                </a:solidFill>
              </a:rPr>
              <a:t>(</a:t>
            </a:r>
            <a:r>
              <a:rPr lang="en-US" sz="1400" dirty="0" smtClean="0">
                <a:solidFill>
                  <a:srgbClr val="00CC99"/>
                </a:solidFill>
              </a:rPr>
              <a:t>no proper picture just a visualization</a:t>
            </a:r>
            <a:r>
              <a:rPr lang="en-US" sz="1400" b="1" dirty="0" smtClean="0">
                <a:solidFill>
                  <a:srgbClr val="00CC99"/>
                </a:solidFill>
              </a:rPr>
              <a:t>)</a:t>
            </a:r>
            <a:endParaRPr lang="en-US" sz="1400" b="1" dirty="0">
              <a:solidFill>
                <a:srgbClr val="00CC99"/>
              </a:solidFill>
            </a:endParaRPr>
          </a:p>
        </p:txBody>
      </p:sp>
      <p:sp>
        <p:nvSpPr>
          <p:cNvPr id="156" name="Text Box 100"/>
          <p:cNvSpPr txBox="1">
            <a:spLocks noChangeArrowheads="1"/>
          </p:cNvSpPr>
          <p:nvPr/>
        </p:nvSpPr>
        <p:spPr bwMode="auto">
          <a:xfrm>
            <a:off x="6315958" y="6426003"/>
            <a:ext cx="28280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 no </a:t>
            </a:r>
            <a:r>
              <a:rPr lang="en-US" sz="1400" b="1" dirty="0" err="1" smtClean="0">
                <a:solidFill>
                  <a:srgbClr val="00B05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00B050"/>
                </a:solidFill>
              </a:rPr>
              <a:t>z</a:t>
            </a:r>
            <a:r>
              <a:rPr lang="en-US" sz="1400" b="1" dirty="0" err="1" smtClean="0">
                <a:solidFill>
                  <a:srgbClr val="00B05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00B050"/>
                </a:solidFill>
              </a:rPr>
              <a:t>y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   </a:t>
            </a:r>
            <a:r>
              <a:rPr lang="en-US" sz="1400" b="1" dirty="0" smtClean="0">
                <a:solidFill>
                  <a:srgbClr val="00B050"/>
                </a:solidFill>
              </a:rPr>
              <a:t>,  </a:t>
            </a:r>
            <a:r>
              <a:rPr lang="en-US" sz="1400" b="1" dirty="0" err="1" smtClean="0">
                <a:solidFill>
                  <a:srgbClr val="00B05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00B050"/>
                </a:solidFill>
              </a:rPr>
              <a:t>y</a:t>
            </a:r>
            <a:r>
              <a:rPr lang="en-US" sz="1400" b="1" dirty="0" err="1" smtClean="0">
                <a:solidFill>
                  <a:srgbClr val="00B05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00B050"/>
                </a:solidFill>
              </a:rPr>
              <a:t>z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     </a:t>
            </a:r>
            <a:r>
              <a:rPr lang="en-US" sz="1400" b="1" dirty="0" smtClean="0">
                <a:solidFill>
                  <a:srgbClr val="00B050"/>
                </a:solidFill>
              </a:rPr>
              <a:t>- coherence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61" name="Line 58"/>
          <p:cNvSpPr>
            <a:spLocks noChangeShapeType="1"/>
          </p:cNvSpPr>
          <p:nvPr/>
        </p:nvSpPr>
        <p:spPr bwMode="auto">
          <a:xfrm flipH="1">
            <a:off x="3421930" y="5851916"/>
            <a:ext cx="422111" cy="37920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5" grpId="0"/>
      <p:bldP spid="137256" grpId="0"/>
      <p:bldP spid="137257" grpId="0"/>
      <p:bldP spid="137272" grpId="0"/>
      <p:bldP spid="137273" grpId="0"/>
      <p:bldP spid="137316" grpId="0"/>
      <p:bldP spid="137359" grpId="0"/>
      <p:bldP spid="137360" grpId="0"/>
      <p:bldP spid="137361" grpId="0"/>
      <p:bldP spid="137362" grpId="0"/>
      <p:bldP spid="137363" grpId="0" animBg="1"/>
      <p:bldP spid="137364" grpId="0" animBg="1"/>
      <p:bldP spid="152" grpId="0"/>
      <p:bldP spid="153" grpId="0"/>
      <p:bldP spid="1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32363" y="1962150"/>
            <a:ext cx="1398587" cy="1455738"/>
            <a:chOff x="1251" y="2557"/>
            <a:chExt cx="881" cy="917"/>
          </a:xfrm>
        </p:grpSpPr>
        <p:sp>
          <p:nvSpPr>
            <p:cNvPr id="28808" name="Line 3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809" name="Line 4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810" name="Line 5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811" name="Text Box 6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y</a:t>
              </a:r>
              <a:endParaRPr lang="de-DE" sz="1400"/>
            </a:p>
          </p:txBody>
        </p:sp>
        <p:sp>
          <p:nvSpPr>
            <p:cNvPr id="28812" name="Text Box 7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x</a:t>
              </a:r>
              <a:endParaRPr lang="de-DE" sz="1400"/>
            </a:p>
          </p:txBody>
        </p:sp>
        <p:sp>
          <p:nvSpPr>
            <p:cNvPr id="28813" name="Text Box 8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z</a:t>
              </a:r>
              <a:endParaRPr lang="de-DE" sz="140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932363" y="1047750"/>
            <a:ext cx="1398587" cy="1455738"/>
            <a:chOff x="1251" y="2557"/>
            <a:chExt cx="881" cy="917"/>
          </a:xfrm>
        </p:grpSpPr>
        <p:sp>
          <p:nvSpPr>
            <p:cNvPr id="28802" name="Line 10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803" name="Line 11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804" name="Line 12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805" name="Text Box 13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y</a:t>
              </a:r>
              <a:endParaRPr lang="de-DE" sz="1400"/>
            </a:p>
          </p:txBody>
        </p:sp>
        <p:sp>
          <p:nvSpPr>
            <p:cNvPr id="28806" name="Text Box 14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x</a:t>
              </a:r>
              <a:endParaRPr lang="de-DE" sz="1400"/>
            </a:p>
          </p:txBody>
        </p:sp>
        <p:sp>
          <p:nvSpPr>
            <p:cNvPr id="28807" name="Text Box 15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z</a:t>
              </a:r>
              <a:endParaRPr lang="de-DE" sz="1400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408363" y="1962150"/>
            <a:ext cx="1398587" cy="1455738"/>
            <a:chOff x="1251" y="2557"/>
            <a:chExt cx="881" cy="917"/>
          </a:xfrm>
        </p:grpSpPr>
        <p:sp>
          <p:nvSpPr>
            <p:cNvPr id="28796" name="Line 17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97" name="Line 18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98" name="Line 19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99" name="Text Box 20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y</a:t>
              </a:r>
              <a:endParaRPr lang="de-DE" sz="1400"/>
            </a:p>
          </p:txBody>
        </p:sp>
        <p:sp>
          <p:nvSpPr>
            <p:cNvPr id="28800" name="Text Box 21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x</a:t>
              </a:r>
              <a:endParaRPr lang="de-DE" sz="1400"/>
            </a:p>
          </p:txBody>
        </p:sp>
        <p:sp>
          <p:nvSpPr>
            <p:cNvPr id="28801" name="Text Box 22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z</a:t>
              </a:r>
              <a:endParaRPr lang="de-DE" sz="1400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225800" y="1430338"/>
            <a:ext cx="1328738" cy="1141412"/>
            <a:chOff x="2388" y="3066"/>
            <a:chExt cx="984" cy="882"/>
          </a:xfrm>
        </p:grpSpPr>
        <p:sp>
          <p:nvSpPr>
            <p:cNvPr id="28794" name="Line 24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95" name="Oval 25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985963" y="2006600"/>
            <a:ext cx="1398587" cy="1455738"/>
            <a:chOff x="1251" y="2557"/>
            <a:chExt cx="881" cy="917"/>
          </a:xfrm>
        </p:grpSpPr>
        <p:sp>
          <p:nvSpPr>
            <p:cNvPr id="28788" name="Line 27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89" name="Line 28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90" name="Line 29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91" name="Text Box 30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y</a:t>
              </a:r>
              <a:endParaRPr lang="de-DE" sz="1400"/>
            </a:p>
          </p:txBody>
        </p:sp>
        <p:sp>
          <p:nvSpPr>
            <p:cNvPr id="28792" name="Text Box 31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x</a:t>
              </a:r>
              <a:endParaRPr lang="de-DE" sz="1400"/>
            </a:p>
          </p:txBody>
        </p:sp>
        <p:sp>
          <p:nvSpPr>
            <p:cNvPr id="28793" name="Text Box 32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z</a:t>
              </a:r>
              <a:endParaRPr lang="de-DE" sz="1400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793875" y="1419225"/>
            <a:ext cx="1330325" cy="1141413"/>
            <a:chOff x="2388" y="3066"/>
            <a:chExt cx="984" cy="882"/>
          </a:xfrm>
        </p:grpSpPr>
        <p:sp>
          <p:nvSpPr>
            <p:cNvPr id="28786" name="Line 34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87" name="Oval 35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376613" y="1112838"/>
            <a:ext cx="1398587" cy="1455737"/>
            <a:chOff x="1251" y="2557"/>
            <a:chExt cx="881" cy="917"/>
          </a:xfrm>
        </p:grpSpPr>
        <p:sp>
          <p:nvSpPr>
            <p:cNvPr id="28780" name="Line 37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81" name="Line 38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82" name="Line 39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83" name="Text Box 40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y</a:t>
              </a:r>
              <a:endParaRPr lang="de-DE" sz="1400"/>
            </a:p>
          </p:txBody>
        </p:sp>
        <p:sp>
          <p:nvSpPr>
            <p:cNvPr id="28784" name="Text Box 41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x</a:t>
              </a:r>
              <a:endParaRPr lang="de-DE" sz="1400"/>
            </a:p>
          </p:txBody>
        </p:sp>
        <p:sp>
          <p:nvSpPr>
            <p:cNvPr id="28785" name="Text Box 42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z</a:t>
              </a:r>
              <a:endParaRPr lang="de-DE" sz="1400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49275" y="2030413"/>
            <a:ext cx="1398588" cy="1455737"/>
            <a:chOff x="1251" y="2557"/>
            <a:chExt cx="881" cy="917"/>
          </a:xfrm>
        </p:grpSpPr>
        <p:sp>
          <p:nvSpPr>
            <p:cNvPr id="28774" name="Line 44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75" name="Line 45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76" name="Line 46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77" name="Text Box 47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y</a:t>
              </a:r>
              <a:endParaRPr lang="de-DE" sz="1400"/>
            </a:p>
          </p:txBody>
        </p:sp>
        <p:sp>
          <p:nvSpPr>
            <p:cNvPr id="28778" name="Text Box 48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x</a:t>
              </a:r>
              <a:endParaRPr lang="de-DE" sz="1400"/>
            </a:p>
          </p:txBody>
        </p:sp>
        <p:sp>
          <p:nvSpPr>
            <p:cNvPr id="28779" name="Text Box 49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z</a:t>
              </a:r>
              <a:endParaRPr lang="de-DE" sz="1400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49275" y="1092200"/>
            <a:ext cx="1398588" cy="1455738"/>
            <a:chOff x="1251" y="2557"/>
            <a:chExt cx="881" cy="917"/>
          </a:xfrm>
        </p:grpSpPr>
        <p:sp>
          <p:nvSpPr>
            <p:cNvPr id="28768" name="Line 51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69" name="Line 52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70" name="Line 53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71" name="Text Box 54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y</a:t>
              </a:r>
              <a:endParaRPr lang="de-DE" sz="1400"/>
            </a:p>
          </p:txBody>
        </p:sp>
        <p:sp>
          <p:nvSpPr>
            <p:cNvPr id="28772" name="Text Box 55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x</a:t>
              </a:r>
              <a:endParaRPr lang="de-DE" sz="1400"/>
            </a:p>
          </p:txBody>
        </p:sp>
        <p:sp>
          <p:nvSpPr>
            <p:cNvPr id="28773" name="Text Box 56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z</a:t>
              </a:r>
              <a:endParaRPr lang="de-DE" sz="1400"/>
            </a:p>
          </p:txBody>
        </p:sp>
      </p:grpSp>
      <p:sp>
        <p:nvSpPr>
          <p:cNvPr id="28683" name="Rectangle 57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>
                <a:solidFill>
                  <a:schemeClr val="bg1"/>
                </a:solidFill>
              </a:rPr>
              <a:t>Kopplungsentwicklung</a:t>
            </a: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1985963" y="1092200"/>
            <a:ext cx="1398587" cy="1455738"/>
            <a:chOff x="1251" y="2557"/>
            <a:chExt cx="881" cy="917"/>
          </a:xfrm>
        </p:grpSpPr>
        <p:sp>
          <p:nvSpPr>
            <p:cNvPr id="28762" name="Line 61"/>
            <p:cNvSpPr>
              <a:spLocks noChangeShapeType="1"/>
            </p:cNvSpPr>
            <p:nvPr/>
          </p:nvSpPr>
          <p:spPr bwMode="auto">
            <a:xfrm>
              <a:off x="1543" y="2694"/>
              <a:ext cx="8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63" name="Line 62"/>
            <p:cNvSpPr>
              <a:spLocks noChangeShapeType="1"/>
            </p:cNvSpPr>
            <p:nvPr/>
          </p:nvSpPr>
          <p:spPr bwMode="auto">
            <a:xfrm flipV="1">
              <a:off x="1356" y="2845"/>
              <a:ext cx="47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64" name="Line 63"/>
            <p:cNvSpPr>
              <a:spLocks noChangeShapeType="1"/>
            </p:cNvSpPr>
            <p:nvPr/>
          </p:nvSpPr>
          <p:spPr bwMode="auto">
            <a:xfrm>
              <a:off x="1251" y="3119"/>
              <a:ext cx="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65" name="Text Box 64"/>
            <p:cNvSpPr txBox="1">
              <a:spLocks noChangeArrowheads="1"/>
            </p:cNvSpPr>
            <p:nvPr/>
          </p:nvSpPr>
          <p:spPr bwMode="auto">
            <a:xfrm>
              <a:off x="1873" y="2691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y</a:t>
              </a:r>
              <a:endParaRPr lang="de-DE" sz="1400"/>
            </a:p>
          </p:txBody>
        </p:sp>
        <p:sp>
          <p:nvSpPr>
            <p:cNvPr id="28766" name="Text Box 65"/>
            <p:cNvSpPr txBox="1">
              <a:spLocks noChangeArrowheads="1"/>
            </p:cNvSpPr>
            <p:nvPr/>
          </p:nvSpPr>
          <p:spPr bwMode="auto">
            <a:xfrm>
              <a:off x="1960" y="31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x</a:t>
              </a:r>
              <a:endParaRPr lang="de-DE" sz="1400"/>
            </a:p>
          </p:txBody>
        </p:sp>
        <p:sp>
          <p:nvSpPr>
            <p:cNvPr id="28767" name="Text Box 66"/>
            <p:cNvSpPr txBox="1">
              <a:spLocks noChangeArrowheads="1"/>
            </p:cNvSpPr>
            <p:nvPr/>
          </p:nvSpPr>
          <p:spPr bwMode="auto">
            <a:xfrm>
              <a:off x="1534" y="2557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z</a:t>
              </a:r>
              <a:endParaRPr lang="de-DE" sz="1400"/>
            </a:p>
          </p:txBody>
        </p:sp>
      </p:grpSp>
      <p:sp>
        <p:nvSpPr>
          <p:cNvPr id="76867" name="Text Box 67"/>
          <p:cNvSpPr txBox="1">
            <a:spLocks noChangeArrowheads="1"/>
          </p:cNvSpPr>
          <p:nvPr/>
        </p:nvSpPr>
        <p:spPr bwMode="auto">
          <a:xfrm>
            <a:off x="2609850" y="452438"/>
            <a:ext cx="1577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33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3300"/>
                </a:solidFill>
              </a:rPr>
              <a:t>x</a:t>
            </a:r>
            <a:r>
              <a:rPr lang="en-US" sz="1400" b="1" dirty="0" smtClean="0">
                <a:solidFill>
                  <a:srgbClr val="FF3300"/>
                </a:solidFill>
              </a:rPr>
              <a:t>- magnetization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8686" name="Line 68"/>
          <p:cNvSpPr>
            <a:spLocks noChangeShapeType="1"/>
          </p:cNvSpPr>
          <p:nvPr/>
        </p:nvSpPr>
        <p:spPr bwMode="auto">
          <a:xfrm flipV="1">
            <a:off x="1016000" y="1479550"/>
            <a:ext cx="12700" cy="528638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8687" name="Line 69"/>
          <p:cNvSpPr>
            <a:spLocks noChangeShapeType="1"/>
          </p:cNvSpPr>
          <p:nvPr/>
        </p:nvSpPr>
        <p:spPr bwMode="auto">
          <a:xfrm flipV="1">
            <a:off x="3854450" y="2030413"/>
            <a:ext cx="11113" cy="530225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88" name="Line 70"/>
          <p:cNvSpPr>
            <a:spLocks noChangeShapeType="1"/>
          </p:cNvSpPr>
          <p:nvPr/>
        </p:nvSpPr>
        <p:spPr bwMode="auto">
          <a:xfrm flipV="1">
            <a:off x="2436813" y="1455738"/>
            <a:ext cx="12700" cy="530225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8689" name="Line 71"/>
          <p:cNvSpPr>
            <a:spLocks noChangeShapeType="1"/>
          </p:cNvSpPr>
          <p:nvPr/>
        </p:nvSpPr>
        <p:spPr bwMode="auto">
          <a:xfrm flipV="1">
            <a:off x="2462213" y="2909888"/>
            <a:ext cx="11112" cy="528637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0" name="Line 72"/>
          <p:cNvSpPr>
            <a:spLocks noChangeShapeType="1"/>
          </p:cNvSpPr>
          <p:nvPr/>
        </p:nvSpPr>
        <p:spPr bwMode="auto">
          <a:xfrm flipV="1">
            <a:off x="1030288" y="2392363"/>
            <a:ext cx="12700" cy="530225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76238" y="1455738"/>
            <a:ext cx="1330325" cy="1141412"/>
            <a:chOff x="2388" y="3066"/>
            <a:chExt cx="984" cy="882"/>
          </a:xfrm>
        </p:grpSpPr>
        <p:sp>
          <p:nvSpPr>
            <p:cNvPr id="28760" name="Line 74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61" name="Oval 75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76238" y="2333625"/>
            <a:ext cx="1330325" cy="1141413"/>
            <a:chOff x="2388" y="3066"/>
            <a:chExt cx="984" cy="882"/>
          </a:xfrm>
        </p:grpSpPr>
        <p:sp>
          <p:nvSpPr>
            <p:cNvPr id="28758" name="Line 77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59" name="Oval 78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1808163" y="2322513"/>
            <a:ext cx="1328737" cy="1141412"/>
            <a:chOff x="2388" y="3066"/>
            <a:chExt cx="984" cy="882"/>
          </a:xfrm>
        </p:grpSpPr>
        <p:sp>
          <p:nvSpPr>
            <p:cNvPr id="28756" name="Line 80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57" name="Oval 81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694" name="Line 82"/>
          <p:cNvSpPr>
            <a:spLocks noChangeShapeType="1"/>
          </p:cNvSpPr>
          <p:nvPr/>
        </p:nvSpPr>
        <p:spPr bwMode="auto">
          <a:xfrm flipV="1">
            <a:off x="3867150" y="2860675"/>
            <a:ext cx="12700" cy="528638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3238500" y="2259013"/>
            <a:ext cx="1330325" cy="1143000"/>
            <a:chOff x="2388" y="3066"/>
            <a:chExt cx="984" cy="882"/>
          </a:xfrm>
        </p:grpSpPr>
        <p:sp>
          <p:nvSpPr>
            <p:cNvPr id="28754" name="Line 84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55" name="Oval 85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696" name="Line 86"/>
          <p:cNvSpPr>
            <a:spLocks noChangeShapeType="1"/>
          </p:cNvSpPr>
          <p:nvPr/>
        </p:nvSpPr>
        <p:spPr bwMode="auto">
          <a:xfrm flipV="1">
            <a:off x="5386388" y="1404938"/>
            <a:ext cx="12700" cy="530225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8697" name="Line 87"/>
          <p:cNvSpPr>
            <a:spLocks noChangeShapeType="1"/>
          </p:cNvSpPr>
          <p:nvPr/>
        </p:nvSpPr>
        <p:spPr bwMode="auto">
          <a:xfrm flipV="1">
            <a:off x="5410200" y="2859088"/>
            <a:ext cx="12700" cy="528637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6" name="Group 88"/>
          <p:cNvGrpSpPr>
            <a:grpSpLocks/>
          </p:cNvGrpSpPr>
          <p:nvPr/>
        </p:nvGrpSpPr>
        <p:grpSpPr bwMode="auto">
          <a:xfrm>
            <a:off x="4743450" y="1370013"/>
            <a:ext cx="1330325" cy="1141412"/>
            <a:chOff x="2388" y="3066"/>
            <a:chExt cx="984" cy="882"/>
          </a:xfrm>
        </p:grpSpPr>
        <p:sp>
          <p:nvSpPr>
            <p:cNvPr id="28752" name="Line 89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53" name="Oval 90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7" name="Group 91"/>
          <p:cNvGrpSpPr>
            <a:grpSpLocks/>
          </p:cNvGrpSpPr>
          <p:nvPr/>
        </p:nvGrpSpPr>
        <p:grpSpPr bwMode="auto">
          <a:xfrm>
            <a:off x="4756150" y="2271713"/>
            <a:ext cx="1330325" cy="1141412"/>
            <a:chOff x="2388" y="3066"/>
            <a:chExt cx="984" cy="882"/>
          </a:xfrm>
        </p:grpSpPr>
        <p:sp>
          <p:nvSpPr>
            <p:cNvPr id="28750" name="Line 92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51" name="Oval 93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700" name="Oval 94"/>
          <p:cNvSpPr>
            <a:spLocks noChangeArrowheads="1"/>
          </p:cNvSpPr>
          <p:nvPr/>
        </p:nvSpPr>
        <p:spPr bwMode="auto">
          <a:xfrm>
            <a:off x="0" y="952500"/>
            <a:ext cx="6684963" cy="2789238"/>
          </a:xfrm>
          <a:prstGeom prst="ellipse">
            <a:avLst/>
          </a:prstGeom>
          <a:noFill/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701" name="Text Box 95"/>
          <p:cNvSpPr txBox="1">
            <a:spLocks noChangeArrowheads="1"/>
          </p:cNvSpPr>
          <p:nvPr/>
        </p:nvSpPr>
        <p:spPr bwMode="auto">
          <a:xfrm>
            <a:off x="2773363" y="1058863"/>
            <a:ext cx="1482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de-DE" sz="1400" b="1">
                <a:solidFill>
                  <a:srgbClr val="00CC99"/>
                </a:solidFill>
              </a:rPr>
              <a:t>Ein Zustand.</a:t>
            </a:r>
          </a:p>
        </p:txBody>
      </p:sp>
      <p:sp>
        <p:nvSpPr>
          <p:cNvPr id="76896" name="Text Box 96"/>
          <p:cNvSpPr txBox="1">
            <a:spLocks noChangeArrowheads="1"/>
          </p:cNvSpPr>
          <p:nvPr/>
        </p:nvSpPr>
        <p:spPr bwMode="auto">
          <a:xfrm>
            <a:off x="7194550" y="3854768"/>
            <a:ext cx="13820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z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y</a:t>
            </a:r>
            <a:r>
              <a:rPr lang="en-US" sz="1400" b="1" dirty="0" smtClean="0"/>
              <a:t>- coherence</a:t>
            </a:r>
            <a:endParaRPr lang="en-US" sz="1400" dirty="0"/>
          </a:p>
        </p:txBody>
      </p:sp>
      <p:sp>
        <p:nvSpPr>
          <p:cNvPr id="76897" name="Text Box 97"/>
          <p:cNvSpPr txBox="1">
            <a:spLocks noChangeArrowheads="1"/>
          </p:cNvSpPr>
          <p:nvPr/>
        </p:nvSpPr>
        <p:spPr bwMode="auto">
          <a:xfrm>
            <a:off x="7141210" y="2139315"/>
            <a:ext cx="14766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y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z</a:t>
            </a:r>
            <a:r>
              <a:rPr lang="en-US" sz="1400" b="1" dirty="0" smtClean="0"/>
              <a:t>- coherence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6898" name="Text Box 98"/>
          <p:cNvSpPr txBox="1">
            <a:spLocks noChangeArrowheads="1"/>
          </p:cNvSpPr>
          <p:nvPr/>
        </p:nvSpPr>
        <p:spPr bwMode="auto">
          <a:xfrm>
            <a:off x="7118985" y="4631690"/>
            <a:ext cx="16289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z="1400" b="1" dirty="0" err="1" smtClean="0">
                <a:solidFill>
                  <a:schemeClr val="accent2"/>
                </a:solidFill>
                <a:latin typeface="+mn-lt"/>
              </a:rPr>
              <a:t>S</a:t>
            </a:r>
            <a:r>
              <a:rPr lang="en-US" sz="1400" b="1" baseline="-25000" dirty="0" err="1" smtClean="0">
                <a:solidFill>
                  <a:schemeClr val="accent2"/>
                </a:solidFill>
              </a:rPr>
              <a:t>x</a:t>
            </a:r>
            <a:r>
              <a:rPr lang="en-US" sz="1400" b="1" dirty="0" smtClean="0">
                <a:solidFill>
                  <a:schemeClr val="accent2"/>
                </a:solidFill>
              </a:rPr>
              <a:t>- magnetization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6901" name="Line 101"/>
          <p:cNvSpPr>
            <a:spLocks noChangeShapeType="1"/>
          </p:cNvSpPr>
          <p:nvPr/>
        </p:nvSpPr>
        <p:spPr bwMode="auto">
          <a:xfrm>
            <a:off x="7704138" y="1651953"/>
            <a:ext cx="0" cy="407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28708" name="Picture 104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905" name="Text Box 105"/>
          <p:cNvSpPr txBox="1">
            <a:spLocks noChangeArrowheads="1"/>
          </p:cNvSpPr>
          <p:nvPr/>
        </p:nvSpPr>
        <p:spPr bwMode="auto">
          <a:xfrm>
            <a:off x="373063" y="3521075"/>
            <a:ext cx="1426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z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y</a:t>
            </a:r>
            <a:r>
              <a:rPr lang="en-US" sz="1400" b="1" dirty="0" smtClean="0"/>
              <a:t>- coherence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6906" name="Text Box 106"/>
          <p:cNvSpPr txBox="1">
            <a:spLocks noChangeArrowheads="1"/>
          </p:cNvSpPr>
          <p:nvPr/>
        </p:nvSpPr>
        <p:spPr bwMode="auto">
          <a:xfrm>
            <a:off x="6921500" y="879475"/>
            <a:ext cx="15488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</a:rPr>
              <a:t>I</a:t>
            </a:r>
            <a:r>
              <a:rPr lang="de-DE" sz="1400" b="1" baseline="-25000" dirty="0" smtClean="0">
                <a:solidFill>
                  <a:schemeClr val="accent2"/>
                </a:solidFill>
              </a:rPr>
              <a:t>x</a:t>
            </a:r>
            <a:r>
              <a:rPr lang="de-DE" sz="1400" b="1" dirty="0" smtClean="0">
                <a:solidFill>
                  <a:schemeClr val="accent2"/>
                </a:solidFill>
              </a:rPr>
              <a:t>-</a:t>
            </a:r>
            <a:r>
              <a:rPr lang="en-US" sz="1400" b="1" dirty="0" smtClean="0">
                <a:solidFill>
                  <a:schemeClr val="accent2"/>
                </a:solidFill>
              </a:rPr>
              <a:t> magnetization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18" name="Group 107"/>
          <p:cNvGrpSpPr>
            <a:grpSpLocks/>
          </p:cNvGrpSpPr>
          <p:nvPr/>
        </p:nvGrpSpPr>
        <p:grpSpPr bwMode="auto">
          <a:xfrm>
            <a:off x="1970088" y="4132263"/>
            <a:ext cx="1330325" cy="1141412"/>
            <a:chOff x="2388" y="3066"/>
            <a:chExt cx="984" cy="882"/>
          </a:xfrm>
        </p:grpSpPr>
        <p:sp>
          <p:nvSpPr>
            <p:cNvPr id="28748" name="Line 108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49" name="Oval 109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" name="Group 111"/>
          <p:cNvGrpSpPr>
            <a:grpSpLocks/>
          </p:cNvGrpSpPr>
          <p:nvPr/>
        </p:nvGrpSpPr>
        <p:grpSpPr bwMode="auto">
          <a:xfrm rot="-5400000">
            <a:off x="1953419" y="4133056"/>
            <a:ext cx="1330325" cy="1141413"/>
            <a:chOff x="2388" y="3066"/>
            <a:chExt cx="984" cy="882"/>
          </a:xfrm>
        </p:grpSpPr>
        <p:sp>
          <p:nvSpPr>
            <p:cNvPr id="28746" name="Line 112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47" name="Oval 113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0" name="Group 114"/>
          <p:cNvGrpSpPr>
            <a:grpSpLocks/>
          </p:cNvGrpSpPr>
          <p:nvPr/>
        </p:nvGrpSpPr>
        <p:grpSpPr bwMode="auto">
          <a:xfrm>
            <a:off x="252413" y="4116388"/>
            <a:ext cx="1330325" cy="1141412"/>
            <a:chOff x="2388" y="3066"/>
            <a:chExt cx="984" cy="882"/>
          </a:xfrm>
        </p:grpSpPr>
        <p:sp>
          <p:nvSpPr>
            <p:cNvPr id="28744" name="Line 115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45" name="Oval 116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1" name="Group 117"/>
          <p:cNvGrpSpPr>
            <a:grpSpLocks/>
          </p:cNvGrpSpPr>
          <p:nvPr/>
        </p:nvGrpSpPr>
        <p:grpSpPr bwMode="auto">
          <a:xfrm rot="-5400000">
            <a:off x="235744" y="4117181"/>
            <a:ext cx="1330325" cy="1141413"/>
            <a:chOff x="2388" y="3066"/>
            <a:chExt cx="984" cy="882"/>
          </a:xfrm>
        </p:grpSpPr>
        <p:sp>
          <p:nvSpPr>
            <p:cNvPr id="28742" name="Line 118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43" name="Oval 119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268288" y="4098925"/>
            <a:ext cx="1330325" cy="1141413"/>
            <a:chOff x="2388" y="3066"/>
            <a:chExt cx="984" cy="882"/>
          </a:xfrm>
        </p:grpSpPr>
        <p:sp>
          <p:nvSpPr>
            <p:cNvPr id="28740" name="Line 121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41" name="Oval 122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" name="Group 123"/>
          <p:cNvGrpSpPr>
            <a:grpSpLocks/>
          </p:cNvGrpSpPr>
          <p:nvPr/>
        </p:nvGrpSpPr>
        <p:grpSpPr bwMode="auto">
          <a:xfrm rot="-5400000">
            <a:off x="251619" y="4099719"/>
            <a:ext cx="1330325" cy="1141413"/>
            <a:chOff x="2388" y="3066"/>
            <a:chExt cx="984" cy="882"/>
          </a:xfrm>
        </p:grpSpPr>
        <p:sp>
          <p:nvSpPr>
            <p:cNvPr id="28738" name="Line 124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39" name="Oval 125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926" name="Text Box 126"/>
          <p:cNvSpPr txBox="1">
            <a:spLocks noChangeArrowheads="1"/>
          </p:cNvSpPr>
          <p:nvPr/>
        </p:nvSpPr>
        <p:spPr bwMode="auto">
          <a:xfrm>
            <a:off x="630238" y="5300663"/>
            <a:ext cx="1426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 I</a:t>
            </a:r>
            <a:r>
              <a:rPr lang="en-US" sz="1400" b="1" baseline="-25000" dirty="0" smtClean="0"/>
              <a:t>y</a:t>
            </a:r>
            <a:r>
              <a:rPr lang="en-US" sz="1400" b="1" dirty="0" smtClean="0"/>
              <a:t>S</a:t>
            </a:r>
            <a:r>
              <a:rPr lang="en-US" sz="1400" b="1" baseline="-25000" dirty="0" smtClean="0"/>
              <a:t>z</a:t>
            </a:r>
            <a:r>
              <a:rPr lang="en-US" sz="1400" b="1" dirty="0" smtClean="0"/>
              <a:t>- coherence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6927" name="Line 127"/>
          <p:cNvSpPr>
            <a:spLocks noChangeShapeType="1"/>
          </p:cNvSpPr>
          <p:nvPr/>
        </p:nvSpPr>
        <p:spPr bwMode="auto">
          <a:xfrm>
            <a:off x="7799388" y="3413760"/>
            <a:ext cx="0" cy="4079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76929" name="Line 129"/>
          <p:cNvSpPr>
            <a:spLocks noChangeShapeType="1"/>
          </p:cNvSpPr>
          <p:nvPr/>
        </p:nvSpPr>
        <p:spPr bwMode="auto">
          <a:xfrm>
            <a:off x="7855585" y="4170998"/>
            <a:ext cx="0" cy="407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76930" name="Text Box 130"/>
          <p:cNvSpPr txBox="1">
            <a:spLocks noChangeArrowheads="1"/>
          </p:cNvSpPr>
          <p:nvPr/>
        </p:nvSpPr>
        <p:spPr bwMode="auto">
          <a:xfrm>
            <a:off x="295275" y="430213"/>
            <a:ext cx="1593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I</a:t>
            </a:r>
            <a:r>
              <a:rPr lang="en-US" sz="1400" b="1" baseline="-25000" dirty="0" smtClean="0">
                <a:solidFill>
                  <a:schemeClr val="accent2"/>
                </a:solidFill>
              </a:rPr>
              <a:t>x</a:t>
            </a:r>
            <a:r>
              <a:rPr lang="en-US" sz="1400" b="1" dirty="0" smtClean="0">
                <a:solidFill>
                  <a:schemeClr val="accent2"/>
                </a:solidFill>
              </a:rPr>
              <a:t>-  magnetization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24" name="Group 131"/>
          <p:cNvGrpSpPr>
            <a:grpSpLocks/>
          </p:cNvGrpSpPr>
          <p:nvPr/>
        </p:nvGrpSpPr>
        <p:grpSpPr bwMode="auto">
          <a:xfrm rot="5400000">
            <a:off x="2222501" y="5507037"/>
            <a:ext cx="1109662" cy="1141413"/>
            <a:chOff x="2388" y="3066"/>
            <a:chExt cx="984" cy="882"/>
          </a:xfrm>
        </p:grpSpPr>
        <p:sp>
          <p:nvSpPr>
            <p:cNvPr id="28736" name="Line 132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737" name="Oval 133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76935" name="Line 135"/>
          <p:cNvSpPr>
            <a:spLocks noChangeShapeType="1"/>
          </p:cNvSpPr>
          <p:nvPr/>
        </p:nvSpPr>
        <p:spPr bwMode="auto">
          <a:xfrm flipV="1">
            <a:off x="2794000" y="5688013"/>
            <a:ext cx="384175" cy="41275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28724" name="Oval 136"/>
          <p:cNvSpPr>
            <a:spLocks noChangeArrowheads="1"/>
          </p:cNvSpPr>
          <p:nvPr/>
        </p:nvSpPr>
        <p:spPr bwMode="auto">
          <a:xfrm>
            <a:off x="2130425" y="5716588"/>
            <a:ext cx="1333500" cy="11414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25" name="Group 143"/>
          <p:cNvGrpSpPr>
            <a:grpSpLocks/>
          </p:cNvGrpSpPr>
          <p:nvPr/>
        </p:nvGrpSpPr>
        <p:grpSpPr bwMode="auto">
          <a:xfrm>
            <a:off x="509588" y="5716588"/>
            <a:ext cx="1330325" cy="1141412"/>
            <a:chOff x="2388" y="3066"/>
            <a:chExt cx="984" cy="882"/>
          </a:xfrm>
        </p:grpSpPr>
        <p:sp>
          <p:nvSpPr>
            <p:cNvPr id="28734" name="Line 144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 cap="rnd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735" name="Oval 145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6" name="Group 146"/>
          <p:cNvGrpSpPr>
            <a:grpSpLocks/>
          </p:cNvGrpSpPr>
          <p:nvPr/>
        </p:nvGrpSpPr>
        <p:grpSpPr bwMode="auto">
          <a:xfrm rot="-5400000">
            <a:off x="492919" y="5733256"/>
            <a:ext cx="1330325" cy="1141413"/>
            <a:chOff x="2388" y="3066"/>
            <a:chExt cx="984" cy="882"/>
          </a:xfrm>
        </p:grpSpPr>
        <p:sp>
          <p:nvSpPr>
            <p:cNvPr id="28732" name="Line 147"/>
            <p:cNvSpPr>
              <a:spLocks noChangeShapeType="1"/>
            </p:cNvSpPr>
            <p:nvPr/>
          </p:nvSpPr>
          <p:spPr bwMode="auto">
            <a:xfrm flipV="1">
              <a:off x="2880" y="3503"/>
              <a:ext cx="492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733" name="Oval 148"/>
            <p:cNvSpPr>
              <a:spLocks noChangeArrowheads="1"/>
            </p:cNvSpPr>
            <p:nvPr/>
          </p:nvSpPr>
          <p:spPr bwMode="auto">
            <a:xfrm>
              <a:off x="2388" y="3066"/>
              <a:ext cx="975" cy="88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76949" name="Text Box 149"/>
          <p:cNvSpPr txBox="1">
            <a:spLocks noChangeArrowheads="1"/>
          </p:cNvSpPr>
          <p:nvPr/>
        </p:nvSpPr>
        <p:spPr bwMode="auto">
          <a:xfrm>
            <a:off x="4560888" y="5622925"/>
            <a:ext cx="1426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 I</a:t>
            </a:r>
            <a:r>
              <a:rPr lang="en-US" sz="1400" b="1" baseline="-25000" dirty="0" smtClean="0"/>
              <a:t>y</a:t>
            </a:r>
            <a:r>
              <a:rPr lang="en-US" sz="1400" b="1" dirty="0" smtClean="0"/>
              <a:t>S</a:t>
            </a:r>
            <a:r>
              <a:rPr lang="en-US" sz="1400" b="1" baseline="-25000" dirty="0" smtClean="0"/>
              <a:t>z</a:t>
            </a:r>
            <a:r>
              <a:rPr lang="en-US" sz="1400" b="1" dirty="0" smtClean="0"/>
              <a:t>- coherence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6951" name="Text Box 151"/>
          <p:cNvSpPr txBox="1">
            <a:spLocks noChangeArrowheads="1"/>
          </p:cNvSpPr>
          <p:nvPr/>
        </p:nvSpPr>
        <p:spPr bwMode="auto">
          <a:xfrm>
            <a:off x="6990080" y="1259523"/>
            <a:ext cx="1696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(</a:t>
            </a:r>
            <a:r>
              <a:rPr lang="en-US" sz="1400" b="1" dirty="0" err="1" smtClean="0">
                <a:solidFill>
                  <a:srgbClr val="FF33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3300"/>
                </a:solidFill>
              </a:rPr>
              <a:t>x</a:t>
            </a:r>
            <a:r>
              <a:rPr lang="en-US" sz="1400" b="1" dirty="0" smtClean="0">
                <a:solidFill>
                  <a:srgbClr val="FF3300"/>
                </a:solidFill>
              </a:rPr>
              <a:t>- magnetization</a:t>
            </a:r>
            <a:r>
              <a:rPr lang="en-US" sz="1400" dirty="0" smtClean="0"/>
              <a:t> )</a:t>
            </a:r>
            <a:endParaRPr lang="en-US" sz="1400" dirty="0"/>
          </a:p>
        </p:txBody>
      </p:sp>
      <p:sp>
        <p:nvSpPr>
          <p:cNvPr id="76952" name="Text Box 152"/>
          <p:cNvSpPr txBox="1">
            <a:spLocks noChangeArrowheads="1"/>
          </p:cNvSpPr>
          <p:nvPr/>
        </p:nvSpPr>
        <p:spPr bwMode="auto">
          <a:xfrm>
            <a:off x="6934518" y="3365183"/>
            <a:ext cx="51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/>
              <a:t>90 °</a:t>
            </a:r>
          </a:p>
        </p:txBody>
      </p:sp>
      <p:sp>
        <p:nvSpPr>
          <p:cNvPr id="76953" name="Text Box 153"/>
          <p:cNvSpPr txBox="1">
            <a:spLocks noChangeArrowheads="1"/>
          </p:cNvSpPr>
          <p:nvPr/>
        </p:nvSpPr>
        <p:spPr bwMode="auto">
          <a:xfrm>
            <a:off x="7027545" y="1613535"/>
            <a:ext cx="322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/>
              <a:t>t</a:t>
            </a:r>
            <a:r>
              <a:rPr lang="de-DE" b="1" baseline="-25000" dirty="0"/>
              <a:t>1</a:t>
            </a:r>
          </a:p>
        </p:txBody>
      </p:sp>
      <p:sp>
        <p:nvSpPr>
          <p:cNvPr id="76954" name="Text Box 154"/>
          <p:cNvSpPr txBox="1">
            <a:spLocks noChangeArrowheads="1"/>
          </p:cNvSpPr>
          <p:nvPr/>
        </p:nvSpPr>
        <p:spPr bwMode="auto">
          <a:xfrm>
            <a:off x="6223953" y="4235133"/>
            <a:ext cx="1412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/>
              <a:t>t</a:t>
            </a:r>
            <a:r>
              <a:rPr lang="de-DE" b="1" baseline="-25000" dirty="0"/>
              <a:t>2- </a:t>
            </a:r>
            <a:r>
              <a:rPr lang="de-DE" b="1" dirty="0" smtClean="0"/>
              <a:t> </a:t>
            </a:r>
            <a:r>
              <a:rPr lang="en-US" b="1" dirty="0" smtClean="0"/>
              <a:t>acquisition</a:t>
            </a:r>
            <a:endParaRPr lang="en-US" b="1" dirty="0"/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Evolution / COSY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43" name="Text Box 151"/>
          <p:cNvSpPr txBox="1">
            <a:spLocks noChangeArrowheads="1"/>
          </p:cNvSpPr>
          <p:nvPr/>
        </p:nvSpPr>
        <p:spPr bwMode="auto">
          <a:xfrm>
            <a:off x="7040880" y="2539683"/>
            <a:ext cx="16979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(</a:t>
            </a:r>
            <a:r>
              <a:rPr lang="en-US" sz="1400" b="1" dirty="0" err="1" smtClean="0">
                <a:solidFill>
                  <a:srgbClr val="FF33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3300"/>
                </a:solidFill>
              </a:rPr>
              <a:t>y</a:t>
            </a:r>
            <a:r>
              <a:rPr lang="en-US" sz="1400" b="1" dirty="0" smtClean="0">
                <a:solidFill>
                  <a:srgbClr val="FF3300"/>
                </a:solidFill>
              </a:rPr>
              <a:t>- magnetization</a:t>
            </a:r>
            <a:r>
              <a:rPr lang="en-US" sz="1400" dirty="0" smtClean="0"/>
              <a:t>   </a:t>
            </a:r>
          </a:p>
          <a:p>
            <a:r>
              <a:rPr lang="en-US" sz="1400" b="1" dirty="0" smtClean="0"/>
              <a:t> 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y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z</a:t>
            </a:r>
            <a:r>
              <a:rPr lang="en-US" sz="1400" b="1" dirty="0" smtClean="0"/>
              <a:t>- coherence   </a:t>
            </a:r>
          </a:p>
          <a:p>
            <a:r>
              <a:rPr lang="en-US" sz="1400" dirty="0" smtClean="0"/>
              <a:t> </a:t>
            </a:r>
            <a:r>
              <a:rPr lang="en-US" sz="1400" b="1" dirty="0" err="1" smtClean="0">
                <a:solidFill>
                  <a:srgbClr val="FF33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3300"/>
                </a:solidFill>
              </a:rPr>
              <a:t>y</a:t>
            </a:r>
            <a:r>
              <a:rPr lang="en-US" sz="1400" b="1" dirty="0" smtClean="0">
                <a:solidFill>
                  <a:srgbClr val="FF3300"/>
                </a:solidFill>
              </a:rPr>
              <a:t>- magnetization</a:t>
            </a:r>
            <a:r>
              <a:rPr lang="en-US" sz="1400" dirty="0" smtClean="0"/>
              <a:t> )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2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2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67" grpId="0"/>
      <p:bldP spid="76896" grpId="0"/>
      <p:bldP spid="76897" grpId="0"/>
      <p:bldP spid="76898" grpId="0"/>
      <p:bldP spid="76901" grpId="0" animBg="1"/>
      <p:bldP spid="76905" grpId="0"/>
      <p:bldP spid="76906" grpId="0"/>
      <p:bldP spid="76926" grpId="0"/>
      <p:bldP spid="76927" grpId="0" animBg="1"/>
      <p:bldP spid="76929" grpId="0" animBg="1"/>
      <p:bldP spid="76930" grpId="0"/>
      <p:bldP spid="76935" grpId="0" animBg="1"/>
      <p:bldP spid="76949" grpId="0"/>
      <p:bldP spid="76951" grpId="0"/>
      <p:bldP spid="76952" grpId="0"/>
      <p:bldP spid="76954" grpId="0"/>
      <p:bldP spid="1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3200400" y="4684713"/>
            <a:ext cx="1633538" cy="1636712"/>
            <a:chOff x="238" y="3021"/>
            <a:chExt cx="1029" cy="1031"/>
          </a:xfrm>
        </p:grpSpPr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238" y="3021"/>
              <a:ext cx="1029" cy="1031"/>
              <a:chOff x="264" y="606"/>
              <a:chExt cx="1333" cy="1547"/>
            </a:xfrm>
          </p:grpSpPr>
          <p:grpSp>
            <p:nvGrpSpPr>
              <p:cNvPr id="4" name="Group 99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620" name="Oval 100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1" name="Oval 101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2" name="Oval 102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23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619" name="Line 104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615" name="Line 105"/>
            <p:cNvSpPr>
              <a:spLocks noChangeShapeType="1"/>
            </p:cNvSpPr>
            <p:nvPr/>
          </p:nvSpPr>
          <p:spPr bwMode="auto">
            <a:xfrm flipH="1">
              <a:off x="758" y="3562"/>
              <a:ext cx="14" cy="3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16" name="Line 106"/>
            <p:cNvSpPr>
              <a:spLocks noChangeShapeType="1"/>
            </p:cNvSpPr>
            <p:nvPr/>
          </p:nvSpPr>
          <p:spPr bwMode="auto">
            <a:xfrm>
              <a:off x="776" y="3559"/>
              <a:ext cx="99" cy="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17" name="Line 107"/>
            <p:cNvSpPr>
              <a:spLocks noChangeShapeType="1"/>
            </p:cNvSpPr>
            <p:nvPr/>
          </p:nvSpPr>
          <p:spPr bwMode="auto">
            <a:xfrm>
              <a:off x="776" y="3561"/>
              <a:ext cx="66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532" name="Rectangle 58"/>
          <p:cNvSpPr>
            <a:spLocks noChangeArrowheads="1"/>
          </p:cNvSpPr>
          <p:nvPr/>
        </p:nvSpPr>
        <p:spPr bwMode="auto">
          <a:xfrm>
            <a:off x="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COSY  , Two RF- pulses </a:t>
            </a:r>
            <a:r>
              <a:rPr lang="en-US" sz="2400" dirty="0" smtClean="0">
                <a:solidFill>
                  <a:srgbClr val="66FFFF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66FFFF"/>
              </a:solidFill>
              <a:latin typeface="Arial" charset="0"/>
            </a:endParaRPr>
          </a:p>
        </p:txBody>
      </p:sp>
      <p:pic>
        <p:nvPicPr>
          <p:cNvPr id="22533" name="Picture 5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365125" y="547688"/>
            <a:ext cx="3254376" cy="1084263"/>
            <a:chOff x="230" y="345"/>
            <a:chExt cx="2050" cy="683"/>
          </a:xfrm>
        </p:grpSpPr>
        <p:sp>
          <p:nvSpPr>
            <p:cNvPr id="22607" name="Line 61"/>
            <p:cNvSpPr>
              <a:spLocks noChangeShapeType="1"/>
            </p:cNvSpPr>
            <p:nvPr/>
          </p:nvSpPr>
          <p:spPr bwMode="auto">
            <a:xfrm>
              <a:off x="287" y="811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08" name="Rectangle 62"/>
            <p:cNvSpPr>
              <a:spLocks noChangeArrowheads="1"/>
            </p:cNvSpPr>
            <p:nvPr/>
          </p:nvSpPr>
          <p:spPr bwMode="auto">
            <a:xfrm>
              <a:off x="305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09" name="Rectangle 63"/>
            <p:cNvSpPr>
              <a:spLocks noChangeArrowheads="1"/>
            </p:cNvSpPr>
            <p:nvPr/>
          </p:nvSpPr>
          <p:spPr bwMode="auto">
            <a:xfrm>
              <a:off x="1293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10" name="Text Box 64"/>
            <p:cNvSpPr txBox="1">
              <a:spLocks noChangeArrowheads="1"/>
            </p:cNvSpPr>
            <p:nvPr/>
          </p:nvSpPr>
          <p:spPr bwMode="auto">
            <a:xfrm>
              <a:off x="1218" y="345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/>
                <a:t>90°</a:t>
              </a:r>
            </a:p>
          </p:txBody>
        </p:sp>
        <p:sp>
          <p:nvSpPr>
            <p:cNvPr id="22611" name="Text Box 65"/>
            <p:cNvSpPr txBox="1">
              <a:spLocks noChangeArrowheads="1"/>
            </p:cNvSpPr>
            <p:nvPr/>
          </p:nvSpPr>
          <p:spPr bwMode="auto">
            <a:xfrm>
              <a:off x="230" y="354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22612" name="Text Box 66"/>
            <p:cNvSpPr txBox="1">
              <a:spLocks noChangeArrowheads="1"/>
            </p:cNvSpPr>
            <p:nvPr/>
          </p:nvSpPr>
          <p:spPr bwMode="auto">
            <a:xfrm>
              <a:off x="1637" y="536"/>
              <a:ext cx="6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acquisition</a:t>
              </a:r>
              <a:endParaRPr lang="en-US" sz="1400" b="1" dirty="0"/>
            </a:p>
          </p:txBody>
        </p:sp>
        <p:sp>
          <p:nvSpPr>
            <p:cNvPr id="22613" name="Text Box 67"/>
            <p:cNvSpPr txBox="1">
              <a:spLocks noChangeArrowheads="1"/>
            </p:cNvSpPr>
            <p:nvPr/>
          </p:nvSpPr>
          <p:spPr bwMode="auto">
            <a:xfrm>
              <a:off x="411" y="528"/>
              <a:ext cx="9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t</a:t>
              </a:r>
              <a:r>
                <a:rPr lang="de-DE" sz="1400" b="1" baseline="-25000" dirty="0"/>
                <a:t>1</a:t>
              </a:r>
              <a:r>
                <a:rPr lang="de-DE" sz="1400" b="1" dirty="0"/>
                <a:t> </a:t>
              </a:r>
              <a:r>
                <a:rPr lang="de-DE" sz="1400" b="1" dirty="0" smtClean="0"/>
                <a:t>  </a:t>
              </a:r>
              <a:r>
                <a:rPr lang="de-DE" sz="1400" b="1" dirty="0" err="1" smtClean="0">
                  <a:latin typeface="Symbol" pitchFamily="18" charset="2"/>
                </a:rPr>
                <a:t>d</a:t>
              </a:r>
              <a:r>
                <a:rPr lang="de-DE" sz="1400" b="1" dirty="0" err="1" smtClean="0"/>
                <a:t>t</a:t>
              </a:r>
              <a:r>
                <a:rPr lang="de-DE" sz="1400" b="1" dirty="0" smtClean="0"/>
                <a:t> </a:t>
              </a:r>
              <a:r>
                <a:rPr lang="en-US" sz="1400" b="1" dirty="0" smtClean="0"/>
                <a:t>increments</a:t>
              </a:r>
              <a:endParaRPr lang="en-US" sz="1400" b="1" dirty="0"/>
            </a:p>
          </p:txBody>
        </p:sp>
        <p:sp>
          <p:nvSpPr>
            <p:cNvPr id="101" name="Text Box 67"/>
            <p:cNvSpPr txBox="1">
              <a:spLocks noChangeArrowheads="1"/>
            </p:cNvSpPr>
            <p:nvPr/>
          </p:nvSpPr>
          <p:spPr bwMode="auto">
            <a:xfrm>
              <a:off x="472" y="834"/>
              <a:ext cx="76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err="1" smtClean="0">
                  <a:latin typeface="Symbol" pitchFamily="18" charset="2"/>
                </a:rPr>
                <a:t>d</a:t>
              </a:r>
              <a:r>
                <a:rPr lang="de-DE" sz="1400" b="1" dirty="0" err="1" smtClean="0"/>
                <a:t>t</a:t>
              </a:r>
              <a:r>
                <a:rPr lang="de-DE" sz="1400" b="1" dirty="0" smtClean="0"/>
                <a:t>  </a:t>
              </a:r>
              <a:r>
                <a:rPr lang="en-US" sz="1400" b="1" dirty="0" smtClean="0"/>
                <a:t>dwell time</a:t>
              </a:r>
              <a:endParaRPr lang="en-US" sz="1400" b="1" dirty="0"/>
            </a:p>
          </p:txBody>
        </p:sp>
      </p:grpSp>
      <p:sp>
        <p:nvSpPr>
          <p:cNvPr id="22535" name="Text Box 68"/>
          <p:cNvSpPr txBox="1">
            <a:spLocks noChangeArrowheads="1"/>
          </p:cNvSpPr>
          <p:nvPr/>
        </p:nvSpPr>
        <p:spPr bwMode="auto">
          <a:xfrm>
            <a:off x="2324100" y="18938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90°</a:t>
            </a:r>
          </a:p>
        </p:txBody>
      </p: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377825" y="4795838"/>
            <a:ext cx="1633538" cy="1636712"/>
            <a:chOff x="238" y="3021"/>
            <a:chExt cx="1029" cy="1031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38" y="3021"/>
              <a:ext cx="1029" cy="1031"/>
              <a:chOff x="264" y="606"/>
              <a:chExt cx="1333" cy="1547"/>
            </a:xfrm>
          </p:grpSpPr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603" name="Oval 31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4" name="Oval 32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5" name="Oval 33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0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602" name="Line 35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98" name="Line 36"/>
            <p:cNvSpPr>
              <a:spLocks noChangeShapeType="1"/>
            </p:cNvSpPr>
            <p:nvPr/>
          </p:nvSpPr>
          <p:spPr bwMode="auto">
            <a:xfrm flipH="1">
              <a:off x="758" y="3562"/>
              <a:ext cx="14" cy="3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9" name="Line 37"/>
            <p:cNvSpPr>
              <a:spLocks noChangeShapeType="1"/>
            </p:cNvSpPr>
            <p:nvPr/>
          </p:nvSpPr>
          <p:spPr bwMode="auto">
            <a:xfrm>
              <a:off x="776" y="3559"/>
              <a:ext cx="99" cy="5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00" name="Line 38"/>
            <p:cNvSpPr>
              <a:spLocks noChangeShapeType="1"/>
            </p:cNvSpPr>
            <p:nvPr/>
          </p:nvSpPr>
          <p:spPr bwMode="auto">
            <a:xfrm>
              <a:off x="776" y="3561"/>
              <a:ext cx="66" cy="3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384175" y="2012950"/>
            <a:ext cx="1917700" cy="1636713"/>
            <a:chOff x="202" y="997"/>
            <a:chExt cx="1411" cy="1188"/>
          </a:xfrm>
        </p:grpSpPr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202" y="997"/>
              <a:ext cx="1202" cy="1188"/>
              <a:chOff x="264" y="606"/>
              <a:chExt cx="1333" cy="1547"/>
            </a:xfrm>
          </p:grpSpPr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593" name="Oval 19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4" name="Oval 20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5" name="Oval 21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9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92" name="Line 23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88" name="Line 24"/>
            <p:cNvSpPr>
              <a:spLocks noChangeShapeType="1"/>
            </p:cNvSpPr>
            <p:nvPr/>
          </p:nvSpPr>
          <p:spPr bwMode="auto">
            <a:xfrm flipV="1">
              <a:off x="821" y="1009"/>
              <a:ext cx="5" cy="5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89" name="Line 39"/>
            <p:cNvSpPr>
              <a:spLocks noChangeShapeType="1"/>
            </p:cNvSpPr>
            <p:nvPr/>
          </p:nvSpPr>
          <p:spPr bwMode="auto">
            <a:xfrm>
              <a:off x="356" y="1377"/>
              <a:ext cx="1166" cy="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0" name="Arc 40"/>
            <p:cNvSpPr>
              <a:spLocks/>
            </p:cNvSpPr>
            <p:nvPr/>
          </p:nvSpPr>
          <p:spPr bwMode="auto">
            <a:xfrm rot="9409742" flipV="1">
              <a:off x="1376" y="1944"/>
              <a:ext cx="237" cy="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3211513" y="1685925"/>
            <a:ext cx="1641475" cy="2266950"/>
            <a:chOff x="1955" y="1013"/>
            <a:chExt cx="1207" cy="1644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955" y="1191"/>
              <a:ext cx="1202" cy="1188"/>
              <a:chOff x="264" y="606"/>
              <a:chExt cx="1333" cy="1547"/>
            </a:xfrm>
          </p:grpSpPr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>
                <a:off x="264" y="606"/>
                <a:ext cx="1333" cy="1547"/>
                <a:chOff x="264" y="606"/>
                <a:chExt cx="1333" cy="1547"/>
              </a:xfrm>
            </p:grpSpPr>
            <p:sp>
              <p:nvSpPr>
                <p:cNvPr id="22583" name="Oval 12"/>
                <p:cNvSpPr>
                  <a:spLocks noChangeArrowheads="1"/>
                </p:cNvSpPr>
                <p:nvPr/>
              </p:nvSpPr>
              <p:spPr bwMode="auto">
                <a:xfrm>
                  <a:off x="284" y="617"/>
                  <a:ext cx="1313" cy="153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4" name="Oval 13"/>
                <p:cNvSpPr>
                  <a:spLocks noChangeArrowheads="1"/>
                </p:cNvSpPr>
                <p:nvPr/>
              </p:nvSpPr>
              <p:spPr bwMode="auto">
                <a:xfrm>
                  <a:off x="758" y="606"/>
                  <a:ext cx="395" cy="152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5" name="Oval 14"/>
                <p:cNvSpPr>
                  <a:spLocks noChangeArrowheads="1"/>
                </p:cNvSpPr>
                <p:nvPr/>
              </p:nvSpPr>
              <p:spPr bwMode="auto">
                <a:xfrm>
                  <a:off x="264" y="1284"/>
                  <a:ext cx="1324" cy="273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58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146" y="1294"/>
                  <a:ext cx="5" cy="2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82" name="Line 16"/>
              <p:cNvSpPr>
                <a:spLocks noChangeShapeType="1"/>
              </p:cNvSpPr>
              <p:nvPr/>
            </p:nvSpPr>
            <p:spPr bwMode="auto">
              <a:xfrm>
                <a:off x="753" y="1296"/>
                <a:ext cx="9" cy="240"/>
              </a:xfrm>
              <a:prstGeom prst="line">
                <a:avLst/>
              </a:prstGeom>
              <a:noFill/>
              <a:ln w="28575" cap="rnd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78" name="Line 25"/>
            <p:cNvSpPr>
              <a:spLocks noChangeShapeType="1"/>
            </p:cNvSpPr>
            <p:nvPr/>
          </p:nvSpPr>
          <p:spPr bwMode="auto">
            <a:xfrm flipV="1">
              <a:off x="2583" y="1809"/>
              <a:ext cx="579" cy="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79" name="Line 43"/>
            <p:cNvSpPr>
              <a:spLocks noChangeShapeType="1"/>
            </p:cNvSpPr>
            <p:nvPr/>
          </p:nvSpPr>
          <p:spPr bwMode="auto">
            <a:xfrm flipH="1">
              <a:off x="2574" y="1013"/>
              <a:ext cx="10" cy="1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80" name="Arc 44"/>
            <p:cNvSpPr>
              <a:spLocks/>
            </p:cNvSpPr>
            <p:nvPr/>
          </p:nvSpPr>
          <p:spPr bwMode="auto">
            <a:xfrm rot="5591711" flipV="1">
              <a:off x="2462" y="2469"/>
              <a:ext cx="202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688" name="Line 56"/>
          <p:cNvSpPr>
            <a:spLocks noChangeShapeType="1"/>
          </p:cNvSpPr>
          <p:nvPr/>
        </p:nvSpPr>
        <p:spPr bwMode="auto">
          <a:xfrm flipH="1">
            <a:off x="4017963" y="4351338"/>
            <a:ext cx="14287" cy="2162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89" name="Arc 57"/>
          <p:cNvSpPr>
            <a:spLocks/>
          </p:cNvSpPr>
          <p:nvPr/>
        </p:nvSpPr>
        <p:spPr bwMode="auto">
          <a:xfrm rot="5591711" flipV="1">
            <a:off x="3769518" y="6377782"/>
            <a:ext cx="277813" cy="234950"/>
          </a:xfrm>
          <a:custGeom>
            <a:avLst/>
            <a:gdLst>
              <a:gd name="T0" fmla="*/ 0 w 21600"/>
              <a:gd name="T1" fmla="*/ 0 h 21600"/>
              <a:gd name="T2" fmla="*/ 45956826 w 21600"/>
              <a:gd name="T3" fmla="*/ 27798328 h 21600"/>
              <a:gd name="T4" fmla="*/ 0 w 21600"/>
              <a:gd name="T5" fmla="*/ 2779832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6402388" y="2049463"/>
            <a:ext cx="1633537" cy="1638300"/>
            <a:chOff x="264" y="606"/>
            <a:chExt cx="1333" cy="1547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264" y="606"/>
              <a:ext cx="1333" cy="1547"/>
              <a:chOff x="264" y="606"/>
              <a:chExt cx="1333" cy="1547"/>
            </a:xfrm>
          </p:grpSpPr>
          <p:sp>
            <p:nvSpPr>
              <p:cNvPr id="22573" name="Oval 4"/>
              <p:cNvSpPr>
                <a:spLocks noChangeArrowheads="1"/>
              </p:cNvSpPr>
              <p:nvPr/>
            </p:nvSpPr>
            <p:spPr bwMode="auto">
              <a:xfrm>
                <a:off x="284" y="617"/>
                <a:ext cx="1313" cy="15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4" name="Oval 5"/>
              <p:cNvSpPr>
                <a:spLocks noChangeArrowheads="1"/>
              </p:cNvSpPr>
              <p:nvPr/>
            </p:nvSpPr>
            <p:spPr bwMode="auto">
              <a:xfrm>
                <a:off x="758" y="606"/>
                <a:ext cx="395" cy="15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5" name="Oval 6"/>
              <p:cNvSpPr>
                <a:spLocks noChangeArrowheads="1"/>
              </p:cNvSpPr>
              <p:nvPr/>
            </p:nvSpPr>
            <p:spPr bwMode="auto">
              <a:xfrm>
                <a:off x="264" y="1284"/>
                <a:ext cx="1324" cy="27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76" name="Line 7"/>
              <p:cNvSpPr>
                <a:spLocks noChangeShapeType="1"/>
              </p:cNvSpPr>
              <p:nvPr/>
            </p:nvSpPr>
            <p:spPr bwMode="auto">
              <a:xfrm flipH="1">
                <a:off x="1146" y="1294"/>
                <a:ext cx="5" cy="2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72" name="Line 8"/>
            <p:cNvSpPr>
              <a:spLocks noChangeShapeType="1"/>
            </p:cNvSpPr>
            <p:nvPr/>
          </p:nvSpPr>
          <p:spPr bwMode="auto">
            <a:xfrm>
              <a:off x="753" y="1296"/>
              <a:ext cx="9" cy="24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7250113" y="2909888"/>
            <a:ext cx="477837" cy="6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>
            <a:off x="7256463" y="2905125"/>
            <a:ext cx="152400" cy="904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7254875" y="2908300"/>
            <a:ext cx="576263" cy="98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>
            <a:off x="6653213" y="2593975"/>
            <a:ext cx="1584325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74" name="Arc 42"/>
          <p:cNvSpPr>
            <a:spLocks/>
          </p:cNvSpPr>
          <p:nvPr/>
        </p:nvSpPr>
        <p:spPr bwMode="auto">
          <a:xfrm rot="9409742" flipV="1">
            <a:off x="8010525" y="3351213"/>
            <a:ext cx="322263" cy="204787"/>
          </a:xfrm>
          <a:custGeom>
            <a:avLst/>
            <a:gdLst>
              <a:gd name="T0" fmla="*/ 0 w 21600"/>
              <a:gd name="T1" fmla="*/ 0 h 21600"/>
              <a:gd name="T2" fmla="*/ 71733778 w 21600"/>
              <a:gd name="T3" fmla="*/ 18407704 h 21600"/>
              <a:gd name="T4" fmla="*/ 0 w 21600"/>
              <a:gd name="T5" fmla="*/ 1840770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01" name="Text Box 69"/>
          <p:cNvSpPr txBox="1">
            <a:spLocks noChangeArrowheads="1"/>
          </p:cNvSpPr>
          <p:nvPr/>
        </p:nvSpPr>
        <p:spPr bwMode="auto">
          <a:xfrm>
            <a:off x="8448675" y="19573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/>
              <a:t>90°</a:t>
            </a:r>
          </a:p>
        </p:txBody>
      </p:sp>
      <p:sp>
        <p:nvSpPr>
          <p:cNvPr id="22548" name="Text Box 70"/>
          <p:cNvSpPr txBox="1">
            <a:spLocks noChangeArrowheads="1"/>
          </p:cNvSpPr>
          <p:nvPr/>
        </p:nvSpPr>
        <p:spPr bwMode="auto">
          <a:xfrm>
            <a:off x="5027702" y="2054921"/>
            <a:ext cx="1317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 –evolution,</a:t>
            </a:r>
          </a:p>
          <a:p>
            <a:r>
              <a:rPr lang="en-US" sz="1400" b="1" dirty="0" smtClean="0"/>
              <a:t>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incremented</a:t>
            </a:r>
            <a:endParaRPr lang="en-US" sz="1400" b="1" dirty="0"/>
          </a:p>
        </p:txBody>
      </p:sp>
      <p:sp>
        <p:nvSpPr>
          <p:cNvPr id="69703" name="Text Box 71"/>
          <p:cNvSpPr txBox="1">
            <a:spLocks noChangeArrowheads="1"/>
          </p:cNvSpPr>
          <p:nvPr/>
        </p:nvSpPr>
        <p:spPr bwMode="auto">
          <a:xfrm>
            <a:off x="4211064" y="4202822"/>
            <a:ext cx="33874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– evolution, acquisition M</a:t>
            </a:r>
            <a:r>
              <a:rPr lang="en-US" sz="1400" b="1" baseline="-25000" dirty="0" smtClean="0"/>
              <a:t>+</a:t>
            </a:r>
            <a:r>
              <a:rPr lang="en-US" sz="1400" b="1" dirty="0" smtClean="0"/>
              <a:t> = M</a:t>
            </a:r>
            <a:r>
              <a:rPr lang="en-US" sz="1400" b="1" baseline="-25000" dirty="0" smtClean="0"/>
              <a:t>x</a:t>
            </a:r>
            <a:r>
              <a:rPr lang="en-US" sz="1400" b="1" dirty="0" smtClean="0"/>
              <a:t>+ i M</a:t>
            </a:r>
            <a:r>
              <a:rPr lang="en-US" sz="1400" b="1" baseline="-25000" dirty="0" smtClean="0"/>
              <a:t>y</a:t>
            </a:r>
            <a:endParaRPr lang="en-US" sz="1400" b="1" baseline="-25000" dirty="0"/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6429375" y="4656138"/>
            <a:ext cx="1631950" cy="1638300"/>
            <a:chOff x="264" y="606"/>
            <a:chExt cx="1333" cy="1547"/>
          </a:xfrm>
        </p:grpSpPr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264" y="606"/>
              <a:ext cx="1333" cy="1547"/>
              <a:chOff x="264" y="606"/>
              <a:chExt cx="1333" cy="1547"/>
            </a:xfrm>
          </p:grpSpPr>
          <p:sp>
            <p:nvSpPr>
              <p:cNvPr id="22567" name="Oval 82"/>
              <p:cNvSpPr>
                <a:spLocks noChangeArrowheads="1"/>
              </p:cNvSpPr>
              <p:nvPr/>
            </p:nvSpPr>
            <p:spPr bwMode="auto">
              <a:xfrm>
                <a:off x="284" y="617"/>
                <a:ext cx="1313" cy="15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68" name="Oval 83"/>
              <p:cNvSpPr>
                <a:spLocks noChangeArrowheads="1"/>
              </p:cNvSpPr>
              <p:nvPr/>
            </p:nvSpPr>
            <p:spPr bwMode="auto">
              <a:xfrm>
                <a:off x="758" y="606"/>
                <a:ext cx="395" cy="15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69" name="Oval 84"/>
              <p:cNvSpPr>
                <a:spLocks noChangeArrowheads="1"/>
              </p:cNvSpPr>
              <p:nvPr/>
            </p:nvSpPr>
            <p:spPr bwMode="auto">
              <a:xfrm>
                <a:off x="264" y="1284"/>
                <a:ext cx="1324" cy="27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2570" name="Line 85"/>
              <p:cNvSpPr>
                <a:spLocks noChangeShapeType="1"/>
              </p:cNvSpPr>
              <p:nvPr/>
            </p:nvSpPr>
            <p:spPr bwMode="auto">
              <a:xfrm flipH="1">
                <a:off x="1146" y="1294"/>
                <a:ext cx="5" cy="2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22566" name="Line 86"/>
            <p:cNvSpPr>
              <a:spLocks noChangeShapeType="1"/>
            </p:cNvSpPr>
            <p:nvPr/>
          </p:nvSpPr>
          <p:spPr bwMode="auto">
            <a:xfrm>
              <a:off x="753" y="1296"/>
              <a:ext cx="9" cy="240"/>
            </a:xfrm>
            <a:prstGeom prst="line">
              <a:avLst/>
            </a:prstGeom>
            <a:noFill/>
            <a:ln w="28575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9719" name="Line 87"/>
          <p:cNvSpPr>
            <a:spLocks noChangeShapeType="1"/>
          </p:cNvSpPr>
          <p:nvPr/>
        </p:nvSpPr>
        <p:spPr bwMode="auto">
          <a:xfrm flipH="1">
            <a:off x="7254875" y="5516563"/>
            <a:ext cx="22225" cy="638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0" name="Line 88"/>
          <p:cNvSpPr>
            <a:spLocks noChangeShapeType="1"/>
          </p:cNvSpPr>
          <p:nvPr/>
        </p:nvSpPr>
        <p:spPr bwMode="auto">
          <a:xfrm flipH="1">
            <a:off x="6935788" y="5510213"/>
            <a:ext cx="347662" cy="49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1" name="Line 89"/>
          <p:cNvSpPr>
            <a:spLocks noChangeShapeType="1"/>
          </p:cNvSpPr>
          <p:nvPr/>
        </p:nvSpPr>
        <p:spPr bwMode="auto">
          <a:xfrm flipH="1">
            <a:off x="6950075" y="5514975"/>
            <a:ext cx="331788" cy="71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6" name="Line 94"/>
          <p:cNvSpPr>
            <a:spLocks noChangeShapeType="1"/>
          </p:cNvSpPr>
          <p:nvPr/>
        </p:nvSpPr>
        <p:spPr bwMode="auto">
          <a:xfrm flipH="1" flipV="1">
            <a:off x="7391400" y="3000375"/>
            <a:ext cx="4000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27" name="Line 95"/>
          <p:cNvSpPr>
            <a:spLocks noChangeShapeType="1"/>
          </p:cNvSpPr>
          <p:nvPr/>
        </p:nvSpPr>
        <p:spPr bwMode="auto">
          <a:xfrm>
            <a:off x="7724775" y="2909888"/>
            <a:ext cx="90488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69741" name="Line 109"/>
          <p:cNvSpPr>
            <a:spLocks noChangeShapeType="1"/>
          </p:cNvSpPr>
          <p:nvPr/>
        </p:nvSpPr>
        <p:spPr bwMode="auto">
          <a:xfrm>
            <a:off x="6673850" y="5149850"/>
            <a:ext cx="1584325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19" name="Group 113"/>
          <p:cNvGrpSpPr>
            <a:grpSpLocks/>
          </p:cNvGrpSpPr>
          <p:nvPr/>
        </p:nvGrpSpPr>
        <p:grpSpPr bwMode="auto">
          <a:xfrm>
            <a:off x="8039100" y="5695950"/>
            <a:ext cx="382588" cy="544513"/>
            <a:chOff x="5387" y="3173"/>
            <a:chExt cx="231" cy="343"/>
          </a:xfrm>
        </p:grpSpPr>
        <p:sp>
          <p:nvSpPr>
            <p:cNvPr id="22562" name="Oval 110"/>
            <p:cNvSpPr>
              <a:spLocks noChangeArrowheads="1"/>
            </p:cNvSpPr>
            <p:nvPr/>
          </p:nvSpPr>
          <p:spPr bwMode="auto">
            <a:xfrm>
              <a:off x="5387" y="317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2563" name="Oval 111"/>
            <p:cNvSpPr>
              <a:spLocks noChangeArrowheads="1"/>
            </p:cNvSpPr>
            <p:nvPr/>
          </p:nvSpPr>
          <p:spPr bwMode="auto">
            <a:xfrm>
              <a:off x="5417" y="319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2564" name="Oval 112"/>
            <p:cNvSpPr>
              <a:spLocks noChangeArrowheads="1"/>
            </p:cNvSpPr>
            <p:nvPr/>
          </p:nvSpPr>
          <p:spPr bwMode="auto">
            <a:xfrm>
              <a:off x="5457" y="3213"/>
              <a:ext cx="161" cy="30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69746" name="Text Box 114"/>
          <p:cNvSpPr txBox="1">
            <a:spLocks noChangeArrowheads="1"/>
          </p:cNvSpPr>
          <p:nvPr/>
        </p:nvSpPr>
        <p:spPr bwMode="auto">
          <a:xfrm>
            <a:off x="6330950" y="3786188"/>
            <a:ext cx="82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cos </a:t>
            </a:r>
            <a:r>
              <a:rPr lang="de-DE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chemeClr val="accent2"/>
                </a:solidFill>
              </a:rPr>
              <a:t> t</a:t>
            </a:r>
            <a:r>
              <a:rPr lang="de-DE" baseline="-25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9747" name="Text Box 115"/>
          <p:cNvSpPr txBox="1">
            <a:spLocks noChangeArrowheads="1"/>
          </p:cNvSpPr>
          <p:nvPr/>
        </p:nvSpPr>
        <p:spPr bwMode="auto">
          <a:xfrm>
            <a:off x="7350125" y="3781425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9748" name="Text Box 116"/>
          <p:cNvSpPr txBox="1">
            <a:spLocks noChangeArrowheads="1"/>
          </p:cNvSpPr>
          <p:nvPr/>
        </p:nvSpPr>
        <p:spPr bwMode="auto">
          <a:xfrm>
            <a:off x="1833563" y="6251575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69749" name="Text Box 117"/>
          <p:cNvSpPr txBox="1">
            <a:spLocks noChangeArrowheads="1"/>
          </p:cNvSpPr>
          <p:nvPr/>
        </p:nvSpPr>
        <p:spPr bwMode="auto">
          <a:xfrm>
            <a:off x="5121275" y="6219825"/>
            <a:ext cx="1903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sin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1 </a:t>
            </a:r>
            <a:r>
              <a:rPr lang="de-DE" dirty="0">
                <a:solidFill>
                  <a:srgbClr val="008000"/>
                </a:solidFill>
              </a:rPr>
              <a:t>(exp (i </a:t>
            </a:r>
            <a:r>
              <a:rPr lang="de-DE" dirty="0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dirty="0">
                <a:solidFill>
                  <a:srgbClr val="008000"/>
                </a:solidFill>
              </a:rPr>
              <a:t> t</a:t>
            </a:r>
            <a:r>
              <a:rPr lang="de-DE" baseline="-25000" dirty="0">
                <a:solidFill>
                  <a:srgbClr val="008000"/>
                </a:solidFill>
              </a:rPr>
              <a:t>2 </a:t>
            </a:r>
            <a:r>
              <a:rPr lang="de-DE" dirty="0">
                <a:solidFill>
                  <a:srgbClr val="008000"/>
                </a:solidFill>
              </a:rPr>
              <a:t>))</a:t>
            </a:r>
          </a:p>
        </p:txBody>
      </p:sp>
      <p:sp>
        <p:nvSpPr>
          <p:cNvPr id="96" name="Text Box 96"/>
          <p:cNvSpPr txBox="1">
            <a:spLocks noChangeArrowheads="1"/>
          </p:cNvSpPr>
          <p:nvPr/>
        </p:nvSpPr>
        <p:spPr bwMode="auto">
          <a:xfrm>
            <a:off x="6813032" y="1736945"/>
            <a:ext cx="1426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1400" b="1" dirty="0" err="1" smtClean="0">
                <a:solidFill>
                  <a:srgbClr val="FF00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1400" b="1" dirty="0" smtClean="0">
                <a:solidFill>
                  <a:srgbClr val="FF0000"/>
                </a:solidFill>
              </a:rPr>
              <a:t>- coherence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7" name="Text Box 98"/>
          <p:cNvSpPr txBox="1">
            <a:spLocks noChangeArrowheads="1"/>
          </p:cNvSpPr>
          <p:nvPr/>
        </p:nvSpPr>
        <p:spPr bwMode="auto">
          <a:xfrm>
            <a:off x="7428466" y="4396055"/>
            <a:ext cx="1593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- magnetization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 Box 151"/>
          <p:cNvSpPr txBox="1">
            <a:spLocks noChangeArrowheads="1"/>
          </p:cNvSpPr>
          <p:nvPr/>
        </p:nvSpPr>
        <p:spPr bwMode="auto">
          <a:xfrm>
            <a:off x="4275779" y="1329183"/>
            <a:ext cx="1577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S</a:t>
            </a:r>
            <a:r>
              <a:rPr lang="en-US" sz="1400" b="1" baseline="-25000" dirty="0" smtClean="0">
                <a:solidFill>
                  <a:srgbClr val="FF3300"/>
                </a:solidFill>
              </a:rPr>
              <a:t>x</a:t>
            </a:r>
            <a:r>
              <a:rPr lang="en-US" sz="1400" b="1" dirty="0" smtClean="0">
                <a:solidFill>
                  <a:srgbClr val="FF3300"/>
                </a:solidFill>
              </a:rPr>
              <a:t>- magnetization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9" name="Text Box 151"/>
          <p:cNvSpPr txBox="1">
            <a:spLocks noChangeArrowheads="1"/>
          </p:cNvSpPr>
          <p:nvPr/>
        </p:nvSpPr>
        <p:spPr bwMode="auto">
          <a:xfrm>
            <a:off x="6740849" y="1282141"/>
            <a:ext cx="1577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33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3300"/>
                </a:solidFill>
              </a:rPr>
              <a:t>y</a:t>
            </a:r>
            <a:r>
              <a:rPr lang="en-US" sz="1400" b="1" dirty="0" smtClean="0">
                <a:solidFill>
                  <a:srgbClr val="FF3300"/>
                </a:solidFill>
              </a:rPr>
              <a:t>- magnetization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0" name="Text Box 128"/>
          <p:cNvSpPr txBox="1">
            <a:spLocks noChangeArrowheads="1"/>
          </p:cNvSpPr>
          <p:nvPr/>
        </p:nvSpPr>
        <p:spPr bwMode="auto">
          <a:xfrm>
            <a:off x="563854" y="4169966"/>
            <a:ext cx="1426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I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- coherence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8" grpId="0" animBg="1"/>
      <p:bldP spid="69689" grpId="0" animBg="1"/>
      <p:bldP spid="69658" grpId="0" animBg="1"/>
      <p:bldP spid="69659" grpId="0" animBg="1"/>
      <p:bldP spid="69660" grpId="0" animBg="1"/>
      <p:bldP spid="69673" grpId="0" animBg="1"/>
      <p:bldP spid="69674" grpId="0" animBg="1"/>
      <p:bldP spid="69701" grpId="0"/>
      <p:bldP spid="69703" grpId="0"/>
      <p:bldP spid="69719" grpId="0" animBg="1"/>
      <p:bldP spid="69720" grpId="0" animBg="1"/>
      <p:bldP spid="69721" grpId="0" animBg="1"/>
      <p:bldP spid="69726" grpId="0" animBg="1"/>
      <p:bldP spid="69726" grpId="1" animBg="1"/>
      <p:bldP spid="69727" grpId="0" animBg="1"/>
      <p:bldP spid="69741" grpId="0" animBg="1"/>
      <p:bldP spid="69746" grpId="0"/>
      <p:bldP spid="69747" grpId="0"/>
      <p:bldP spid="69748" grpId="0"/>
      <p:bldP spid="69749" grpId="0"/>
      <p:bldP spid="96" grpId="0"/>
      <p:bldP spid="96" grpId="1"/>
      <p:bldP spid="97" grpId="0"/>
      <p:bldP spid="98" grpId="0"/>
      <p:bldP spid="99" grpId="0"/>
      <p:bldP spid="100" grpId="0"/>
      <p:bldP spid="10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0"/>
          <p:cNvGrpSpPr/>
          <p:nvPr/>
        </p:nvGrpSpPr>
        <p:grpSpPr>
          <a:xfrm>
            <a:off x="2576312" y="1529132"/>
            <a:ext cx="5582168" cy="4547324"/>
            <a:chOff x="2576312" y="1529132"/>
            <a:chExt cx="5582168" cy="4547324"/>
          </a:xfrm>
        </p:grpSpPr>
        <p:sp>
          <p:nvSpPr>
            <p:cNvPr id="4" name="Geschweifte Klammer links 3"/>
            <p:cNvSpPr/>
            <p:nvPr/>
          </p:nvSpPr>
          <p:spPr bwMode="auto">
            <a:xfrm rot="5400000">
              <a:off x="2468894" y="163655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Geschweifte Klammer links 4"/>
            <p:cNvSpPr/>
            <p:nvPr/>
          </p:nvSpPr>
          <p:spPr bwMode="auto">
            <a:xfrm rot="16200000">
              <a:off x="2479054" y="286591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Geschweifte Klammer links 5"/>
            <p:cNvSpPr/>
            <p:nvPr/>
          </p:nvSpPr>
          <p:spPr bwMode="auto">
            <a:xfrm rot="16200000">
              <a:off x="7701294" y="579199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Geschweifte Klammer links 6"/>
            <p:cNvSpPr/>
            <p:nvPr/>
          </p:nvSpPr>
          <p:spPr bwMode="auto">
            <a:xfrm rot="16200000">
              <a:off x="7863854" y="579199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Geschweifte Klammer links 7"/>
            <p:cNvSpPr/>
            <p:nvPr/>
          </p:nvSpPr>
          <p:spPr bwMode="auto">
            <a:xfrm rot="16200000">
              <a:off x="7711454" y="298783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Geschweifte Klammer links 9"/>
            <p:cNvSpPr/>
            <p:nvPr/>
          </p:nvSpPr>
          <p:spPr bwMode="auto">
            <a:xfrm rot="16200000">
              <a:off x="7874014" y="2997990"/>
              <a:ext cx="391884" cy="177048"/>
            </a:xfrm>
            <a:prstGeom prst="leftBrace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" name="Gruppieren 14"/>
          <p:cNvGrpSpPr/>
          <p:nvPr/>
        </p:nvGrpSpPr>
        <p:grpSpPr>
          <a:xfrm>
            <a:off x="2844804" y="3268621"/>
            <a:ext cx="3715657" cy="2669175"/>
            <a:chOff x="2844804" y="3268621"/>
            <a:chExt cx="3715657" cy="2669175"/>
          </a:xfrm>
        </p:grpSpPr>
        <p:sp>
          <p:nvSpPr>
            <p:cNvPr id="3" name="Geschweifte Klammer links 2"/>
            <p:cNvSpPr/>
            <p:nvPr/>
          </p:nvSpPr>
          <p:spPr bwMode="auto">
            <a:xfrm rot="16200000">
              <a:off x="2815775" y="3715659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Geschweifte Klammer links 11"/>
            <p:cNvSpPr/>
            <p:nvPr/>
          </p:nvSpPr>
          <p:spPr bwMode="auto">
            <a:xfrm rot="16200000">
              <a:off x="5731696" y="5574941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Geschweifte Klammer links 12"/>
            <p:cNvSpPr/>
            <p:nvPr/>
          </p:nvSpPr>
          <p:spPr bwMode="auto">
            <a:xfrm rot="10800000">
              <a:off x="6168577" y="5138061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Geschweifte Klammer links 13"/>
            <p:cNvSpPr/>
            <p:nvPr/>
          </p:nvSpPr>
          <p:spPr bwMode="auto">
            <a:xfrm rot="10800000">
              <a:off x="3262817" y="3268621"/>
              <a:ext cx="391884" cy="333825"/>
            </a:xfrm>
            <a:prstGeom prst="leftBrac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356353" name="Object 8"/>
          <p:cNvGraphicFramePr>
            <a:graphicFrameLocks noChangeAspect="1"/>
          </p:cNvGraphicFramePr>
          <p:nvPr/>
        </p:nvGraphicFramePr>
        <p:xfrm>
          <a:off x="3101507" y="3740356"/>
          <a:ext cx="3965575" cy="3236913"/>
        </p:xfrm>
        <a:graphic>
          <a:graphicData uri="http://schemas.openxmlformats.org/presentationml/2006/ole">
            <p:oleObj spid="_x0000_s381954" name="CS ChemDraw Drawing" r:id="rId4" imgW="3965400" imgH="3236760" progId="ChemDraw.Document.6.0">
              <p:embed/>
            </p:oleObj>
          </a:graphicData>
        </a:graphic>
      </p:graphicFrame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1134883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COSY   Experiment</a:t>
            </a:r>
            <a:endParaRPr lang="en-US" dirty="0"/>
          </a:p>
        </p:txBody>
      </p:sp>
      <p:pic>
        <p:nvPicPr>
          <p:cNvPr id="17" name="Picture 71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4748213" y="558800"/>
            <a:ext cx="3890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/>
              <a:t>thermal equilibrium</a:t>
            </a:r>
            <a:endParaRPr lang="en-US" b="1" baseline="-25000" dirty="0"/>
          </a:p>
        </p:txBody>
      </p:sp>
      <p:grpSp>
        <p:nvGrpSpPr>
          <p:cNvPr id="138244" name="Group 4"/>
          <p:cNvGrpSpPr>
            <a:grpSpLocks/>
          </p:cNvGrpSpPr>
          <p:nvPr/>
        </p:nvGrpSpPr>
        <p:grpSpPr bwMode="auto">
          <a:xfrm>
            <a:off x="5835650" y="1011238"/>
            <a:ext cx="977900" cy="336550"/>
            <a:chOff x="3095" y="2838"/>
            <a:chExt cx="616" cy="212"/>
          </a:xfrm>
        </p:grpSpPr>
        <p:sp>
          <p:nvSpPr>
            <p:cNvPr id="138245" name="Rectangle 5"/>
            <p:cNvSpPr>
              <a:spLocks noChangeArrowheads="1"/>
            </p:cNvSpPr>
            <p:nvPr/>
          </p:nvSpPr>
          <p:spPr bwMode="auto">
            <a:xfrm>
              <a:off x="3095" y="2838"/>
              <a:ext cx="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b="1" dirty="0" err="1"/>
                <a:t>c</a:t>
              </a:r>
              <a:r>
                <a:rPr lang="de-DE" b="1" baseline="-25000" dirty="0" err="1">
                  <a:solidFill>
                    <a:srgbClr val="FF3300"/>
                  </a:solidFill>
                </a:rPr>
                <a:t>I</a:t>
              </a:r>
              <a:r>
                <a:rPr lang="de-DE" b="1" baseline="-25000" dirty="0" err="1"/>
                <a:t>z</a:t>
              </a:r>
              <a:r>
                <a:rPr lang="de-DE" b="1" baseline="-25000" dirty="0"/>
                <a:t>      </a:t>
              </a:r>
              <a:r>
                <a:rPr lang="de-DE" b="1" dirty="0"/>
                <a:t>= 0</a:t>
              </a:r>
              <a:endParaRPr lang="de-DE" b="1" baseline="-25000" dirty="0"/>
            </a:p>
          </p:txBody>
        </p:sp>
        <p:sp>
          <p:nvSpPr>
            <p:cNvPr id="138246" name="Line 6"/>
            <p:cNvSpPr>
              <a:spLocks noChangeShapeType="1"/>
            </p:cNvSpPr>
            <p:nvPr/>
          </p:nvSpPr>
          <p:spPr bwMode="auto">
            <a:xfrm flipH="1" flipV="1">
              <a:off x="3453" y="2879"/>
              <a:ext cx="2" cy="1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247" name="Group 7"/>
          <p:cNvGrpSpPr>
            <a:grpSpLocks/>
          </p:cNvGrpSpPr>
          <p:nvPr/>
        </p:nvGrpSpPr>
        <p:grpSpPr bwMode="auto">
          <a:xfrm>
            <a:off x="7612063" y="998538"/>
            <a:ext cx="977900" cy="336550"/>
            <a:chOff x="3095" y="2838"/>
            <a:chExt cx="616" cy="212"/>
          </a:xfrm>
        </p:grpSpPr>
        <p:sp>
          <p:nvSpPr>
            <p:cNvPr id="138248" name="Rectangle 8"/>
            <p:cNvSpPr>
              <a:spLocks noChangeArrowheads="1"/>
            </p:cNvSpPr>
            <p:nvPr/>
          </p:nvSpPr>
          <p:spPr bwMode="auto">
            <a:xfrm>
              <a:off x="3095" y="2838"/>
              <a:ext cx="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b="1"/>
                <a:t>c</a:t>
              </a:r>
              <a:r>
                <a:rPr lang="de-DE" b="1" baseline="-25000">
                  <a:solidFill>
                    <a:schemeClr val="accent2"/>
                  </a:solidFill>
                </a:rPr>
                <a:t>S</a:t>
              </a:r>
              <a:r>
                <a:rPr lang="de-DE" b="1" baseline="-25000"/>
                <a:t>z     </a:t>
              </a:r>
              <a:r>
                <a:rPr lang="de-DE" b="1"/>
                <a:t>= 0</a:t>
              </a:r>
              <a:endParaRPr lang="de-DE" b="1" baseline="-25000"/>
            </a:p>
          </p:txBody>
        </p:sp>
        <p:sp>
          <p:nvSpPr>
            <p:cNvPr id="138249" name="Line 9"/>
            <p:cNvSpPr>
              <a:spLocks noChangeShapeType="1"/>
            </p:cNvSpPr>
            <p:nvPr/>
          </p:nvSpPr>
          <p:spPr bwMode="auto">
            <a:xfrm flipH="1" flipV="1">
              <a:off x="3453" y="2879"/>
              <a:ext cx="2" cy="1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4870450" y="1966913"/>
            <a:ext cx="192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/>
              <a:t>after  90° - pulse</a:t>
            </a:r>
            <a:endParaRPr lang="en-US" b="1" baseline="-25000" dirty="0"/>
          </a:p>
        </p:txBody>
      </p:sp>
      <p:grpSp>
        <p:nvGrpSpPr>
          <p:cNvPr id="138251" name="Group 11"/>
          <p:cNvGrpSpPr>
            <a:grpSpLocks/>
          </p:cNvGrpSpPr>
          <p:nvPr/>
        </p:nvGrpSpPr>
        <p:grpSpPr bwMode="auto">
          <a:xfrm>
            <a:off x="5711825" y="2255838"/>
            <a:ext cx="977900" cy="336550"/>
            <a:chOff x="3095" y="2838"/>
            <a:chExt cx="616" cy="212"/>
          </a:xfrm>
        </p:grpSpPr>
        <p:sp>
          <p:nvSpPr>
            <p:cNvPr id="138252" name="Rectangle 12"/>
            <p:cNvSpPr>
              <a:spLocks noChangeArrowheads="1"/>
            </p:cNvSpPr>
            <p:nvPr/>
          </p:nvSpPr>
          <p:spPr bwMode="auto">
            <a:xfrm>
              <a:off x="3095" y="2838"/>
              <a:ext cx="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b="1"/>
                <a:t>c</a:t>
              </a:r>
              <a:r>
                <a:rPr lang="de-DE" b="1" baseline="-25000">
                  <a:solidFill>
                    <a:srgbClr val="FF3300"/>
                  </a:solidFill>
                </a:rPr>
                <a:t>I</a:t>
              </a:r>
              <a:r>
                <a:rPr lang="de-DE" b="1" baseline="-25000"/>
                <a:t>x      </a:t>
              </a:r>
              <a:r>
                <a:rPr lang="de-DE" b="1"/>
                <a:t>= 0</a:t>
              </a:r>
              <a:endParaRPr lang="de-DE" b="1" baseline="-25000"/>
            </a:p>
          </p:txBody>
        </p:sp>
        <p:sp>
          <p:nvSpPr>
            <p:cNvPr id="138253" name="Line 13"/>
            <p:cNvSpPr>
              <a:spLocks noChangeShapeType="1"/>
            </p:cNvSpPr>
            <p:nvPr/>
          </p:nvSpPr>
          <p:spPr bwMode="auto">
            <a:xfrm flipH="1" flipV="1">
              <a:off x="3453" y="2879"/>
              <a:ext cx="2" cy="1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254" name="Group 14"/>
          <p:cNvGrpSpPr>
            <a:grpSpLocks/>
          </p:cNvGrpSpPr>
          <p:nvPr/>
        </p:nvGrpSpPr>
        <p:grpSpPr bwMode="auto">
          <a:xfrm>
            <a:off x="7677150" y="2268538"/>
            <a:ext cx="977900" cy="336550"/>
            <a:chOff x="3095" y="2838"/>
            <a:chExt cx="616" cy="212"/>
          </a:xfrm>
        </p:grpSpPr>
        <p:sp>
          <p:nvSpPr>
            <p:cNvPr id="138255" name="Rectangle 15"/>
            <p:cNvSpPr>
              <a:spLocks noChangeArrowheads="1"/>
            </p:cNvSpPr>
            <p:nvPr/>
          </p:nvSpPr>
          <p:spPr bwMode="auto">
            <a:xfrm>
              <a:off x="3095" y="2838"/>
              <a:ext cx="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b="1"/>
                <a:t>c</a:t>
              </a:r>
              <a:r>
                <a:rPr lang="de-DE" b="1" baseline="-25000">
                  <a:solidFill>
                    <a:schemeClr val="accent2"/>
                  </a:solidFill>
                </a:rPr>
                <a:t>S</a:t>
              </a:r>
              <a:r>
                <a:rPr lang="de-DE" b="1" baseline="-25000"/>
                <a:t>x     </a:t>
              </a:r>
              <a:r>
                <a:rPr lang="de-DE" b="1"/>
                <a:t>= 0</a:t>
              </a:r>
              <a:endParaRPr lang="de-DE" b="1" baseline="-25000"/>
            </a:p>
          </p:txBody>
        </p:sp>
        <p:sp>
          <p:nvSpPr>
            <p:cNvPr id="138256" name="Line 16"/>
            <p:cNvSpPr>
              <a:spLocks noChangeShapeType="1"/>
            </p:cNvSpPr>
            <p:nvPr/>
          </p:nvSpPr>
          <p:spPr bwMode="auto">
            <a:xfrm flipH="1" flipV="1">
              <a:off x="3453" y="2879"/>
              <a:ext cx="2" cy="1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4803775" y="2986088"/>
            <a:ext cx="3443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/>
              <a:t>after sel.  </a:t>
            </a:r>
            <a:r>
              <a:rPr lang="en-US" b="1" dirty="0" smtClean="0">
                <a:latin typeface="Symbol" pitchFamily="18" charset="2"/>
              </a:rPr>
              <a:t>-</a:t>
            </a:r>
            <a:r>
              <a:rPr lang="en-US" b="1" dirty="0" smtClean="0"/>
              <a:t>90° - pulse   I nucleus</a:t>
            </a:r>
            <a:endParaRPr lang="en-US" b="1" baseline="-25000" dirty="0"/>
          </a:p>
        </p:txBody>
      </p:sp>
      <p:grpSp>
        <p:nvGrpSpPr>
          <p:cNvPr id="138258" name="Group 18"/>
          <p:cNvGrpSpPr>
            <a:grpSpLocks/>
          </p:cNvGrpSpPr>
          <p:nvPr/>
        </p:nvGrpSpPr>
        <p:grpSpPr bwMode="auto">
          <a:xfrm>
            <a:off x="5827713" y="3419475"/>
            <a:ext cx="977900" cy="336550"/>
            <a:chOff x="3095" y="2838"/>
            <a:chExt cx="616" cy="212"/>
          </a:xfrm>
        </p:grpSpPr>
        <p:sp>
          <p:nvSpPr>
            <p:cNvPr id="138259" name="Rectangle 19"/>
            <p:cNvSpPr>
              <a:spLocks noChangeArrowheads="1"/>
            </p:cNvSpPr>
            <p:nvPr/>
          </p:nvSpPr>
          <p:spPr bwMode="auto">
            <a:xfrm>
              <a:off x="3095" y="2838"/>
              <a:ext cx="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b="1"/>
                <a:t>c</a:t>
              </a:r>
              <a:r>
                <a:rPr lang="de-DE" b="1" baseline="-25000">
                  <a:solidFill>
                    <a:srgbClr val="FF3300"/>
                  </a:solidFill>
                </a:rPr>
                <a:t>I</a:t>
              </a:r>
              <a:r>
                <a:rPr lang="de-DE" b="1" baseline="-25000"/>
                <a:t>z      </a:t>
              </a:r>
              <a:r>
                <a:rPr lang="de-DE" b="1"/>
                <a:t>= 0</a:t>
              </a:r>
              <a:endParaRPr lang="de-DE" b="1" baseline="-25000"/>
            </a:p>
          </p:txBody>
        </p:sp>
        <p:sp>
          <p:nvSpPr>
            <p:cNvPr id="138260" name="Line 20"/>
            <p:cNvSpPr>
              <a:spLocks noChangeShapeType="1"/>
            </p:cNvSpPr>
            <p:nvPr/>
          </p:nvSpPr>
          <p:spPr bwMode="auto">
            <a:xfrm flipH="1" flipV="1">
              <a:off x="3453" y="2879"/>
              <a:ext cx="2" cy="1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261" name="Group 21"/>
          <p:cNvGrpSpPr>
            <a:grpSpLocks/>
          </p:cNvGrpSpPr>
          <p:nvPr/>
        </p:nvGrpSpPr>
        <p:grpSpPr bwMode="auto">
          <a:xfrm>
            <a:off x="7645400" y="3395663"/>
            <a:ext cx="977900" cy="336550"/>
            <a:chOff x="3095" y="2838"/>
            <a:chExt cx="616" cy="212"/>
          </a:xfrm>
        </p:grpSpPr>
        <p:sp>
          <p:nvSpPr>
            <p:cNvPr id="138262" name="Rectangle 22"/>
            <p:cNvSpPr>
              <a:spLocks noChangeArrowheads="1"/>
            </p:cNvSpPr>
            <p:nvPr/>
          </p:nvSpPr>
          <p:spPr bwMode="auto">
            <a:xfrm>
              <a:off x="3095" y="2838"/>
              <a:ext cx="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b="1"/>
                <a:t>c</a:t>
              </a:r>
              <a:r>
                <a:rPr lang="de-DE" b="1" baseline="-25000">
                  <a:solidFill>
                    <a:schemeClr val="accent2"/>
                  </a:solidFill>
                </a:rPr>
                <a:t>S</a:t>
              </a:r>
              <a:r>
                <a:rPr lang="de-DE" b="1" baseline="-25000"/>
                <a:t>x     </a:t>
              </a:r>
              <a:r>
                <a:rPr lang="de-DE" b="1"/>
                <a:t>= 0</a:t>
              </a:r>
              <a:endParaRPr lang="de-DE" b="1" baseline="-25000"/>
            </a:p>
          </p:txBody>
        </p:sp>
        <p:sp>
          <p:nvSpPr>
            <p:cNvPr id="138263" name="Line 23"/>
            <p:cNvSpPr>
              <a:spLocks noChangeShapeType="1"/>
            </p:cNvSpPr>
            <p:nvPr/>
          </p:nvSpPr>
          <p:spPr bwMode="auto">
            <a:xfrm flipH="1" flipV="1">
              <a:off x="3453" y="2879"/>
              <a:ext cx="2" cy="1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5876925" y="3970338"/>
            <a:ext cx="977900" cy="3651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/>
              <a:t>c</a:t>
            </a:r>
            <a:r>
              <a:rPr lang="de-DE" b="1" baseline="-25000"/>
              <a:t>IzSx  </a:t>
            </a:r>
            <a:r>
              <a:rPr lang="de-DE" b="1"/>
              <a:t>= 0</a:t>
            </a:r>
            <a:endParaRPr lang="de-DE" b="1" baseline="-25000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4873625" y="4675188"/>
            <a:ext cx="3387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/>
              <a:t>after J coupling evolution</a:t>
            </a:r>
            <a:endParaRPr lang="en-US" b="1" baseline="-25000" dirty="0"/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1765300" y="423863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b="1" dirty="0" smtClean="0"/>
              <a:t>ensemble</a:t>
            </a:r>
            <a:endParaRPr lang="en-US" b="1" baseline="-25000" dirty="0"/>
          </a:p>
        </p:txBody>
      </p:sp>
      <p:grpSp>
        <p:nvGrpSpPr>
          <p:cNvPr id="138267" name="Group 27"/>
          <p:cNvGrpSpPr>
            <a:grpSpLocks/>
          </p:cNvGrpSpPr>
          <p:nvPr/>
        </p:nvGrpSpPr>
        <p:grpSpPr bwMode="auto">
          <a:xfrm>
            <a:off x="5888038" y="5943600"/>
            <a:ext cx="977900" cy="365125"/>
            <a:chOff x="2200" y="3611"/>
            <a:chExt cx="616" cy="230"/>
          </a:xfrm>
        </p:grpSpPr>
        <p:sp>
          <p:nvSpPr>
            <p:cNvPr id="138268" name="Rectangle 28"/>
            <p:cNvSpPr>
              <a:spLocks noChangeArrowheads="1"/>
            </p:cNvSpPr>
            <p:nvPr/>
          </p:nvSpPr>
          <p:spPr bwMode="auto">
            <a:xfrm>
              <a:off x="2200" y="3611"/>
              <a:ext cx="616" cy="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b="1"/>
                <a:t>c</a:t>
              </a:r>
              <a:r>
                <a:rPr lang="de-DE" b="1" baseline="-25000"/>
                <a:t>IzSy  </a:t>
              </a:r>
              <a:r>
                <a:rPr lang="de-DE" b="1"/>
                <a:t>= 0</a:t>
              </a:r>
              <a:endParaRPr lang="de-DE" b="1" baseline="-25000"/>
            </a:p>
          </p:txBody>
        </p:sp>
        <p:sp>
          <p:nvSpPr>
            <p:cNvPr id="138269" name="Line 29"/>
            <p:cNvSpPr>
              <a:spLocks noChangeShapeType="1"/>
            </p:cNvSpPr>
            <p:nvPr/>
          </p:nvSpPr>
          <p:spPr bwMode="auto">
            <a:xfrm flipH="1" flipV="1">
              <a:off x="2558" y="3652"/>
              <a:ext cx="2" cy="1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8270" name="Line 30"/>
          <p:cNvSpPr>
            <a:spLocks noChangeShapeType="1"/>
          </p:cNvSpPr>
          <p:nvPr/>
        </p:nvSpPr>
        <p:spPr bwMode="auto">
          <a:xfrm flipH="1" flipV="1">
            <a:off x="242888" y="749300"/>
            <a:ext cx="1587" cy="5913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228600" y="763588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 B</a:t>
            </a:r>
            <a:r>
              <a:rPr lang="de-DE" sz="1400" b="1" baseline="-25000"/>
              <a:t>0 </a:t>
            </a:r>
          </a:p>
        </p:txBody>
      </p:sp>
      <p:sp>
        <p:nvSpPr>
          <p:cNvPr id="138272" name="Line 32"/>
          <p:cNvSpPr>
            <a:spLocks noChangeShapeType="1"/>
          </p:cNvSpPr>
          <p:nvPr/>
        </p:nvSpPr>
        <p:spPr bwMode="auto">
          <a:xfrm>
            <a:off x="984250" y="1358900"/>
            <a:ext cx="395288" cy="269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73" name="Oval 33"/>
          <p:cNvSpPr>
            <a:spLocks noChangeArrowheads="1"/>
          </p:cNvSpPr>
          <p:nvPr/>
        </p:nvSpPr>
        <p:spPr bwMode="auto">
          <a:xfrm>
            <a:off x="846138" y="1238250"/>
            <a:ext cx="24447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274" name="Line 34"/>
          <p:cNvSpPr>
            <a:spLocks noChangeShapeType="1"/>
          </p:cNvSpPr>
          <p:nvPr/>
        </p:nvSpPr>
        <p:spPr bwMode="auto">
          <a:xfrm flipV="1">
            <a:off x="962025" y="1131888"/>
            <a:ext cx="0" cy="466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75" name="Oval 35"/>
          <p:cNvSpPr>
            <a:spLocks noChangeArrowheads="1"/>
          </p:cNvSpPr>
          <p:nvPr/>
        </p:nvSpPr>
        <p:spPr bwMode="auto">
          <a:xfrm rot="10800000">
            <a:off x="1282700" y="1554163"/>
            <a:ext cx="244475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276" name="Line 36"/>
          <p:cNvSpPr>
            <a:spLocks noChangeShapeType="1"/>
          </p:cNvSpPr>
          <p:nvPr/>
        </p:nvSpPr>
        <p:spPr bwMode="auto">
          <a:xfrm rot="10800000" flipV="1">
            <a:off x="1398588" y="1457325"/>
            <a:ext cx="0" cy="422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77" name="Line 37"/>
          <p:cNvSpPr>
            <a:spLocks noChangeShapeType="1"/>
          </p:cNvSpPr>
          <p:nvPr/>
        </p:nvSpPr>
        <p:spPr bwMode="auto">
          <a:xfrm>
            <a:off x="2833688" y="1354138"/>
            <a:ext cx="619125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78" name="Oval 38"/>
          <p:cNvSpPr>
            <a:spLocks noChangeArrowheads="1"/>
          </p:cNvSpPr>
          <p:nvPr/>
        </p:nvSpPr>
        <p:spPr bwMode="auto">
          <a:xfrm>
            <a:off x="2695575" y="1235075"/>
            <a:ext cx="24447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279" name="Line 39"/>
          <p:cNvSpPr>
            <a:spLocks noChangeShapeType="1"/>
          </p:cNvSpPr>
          <p:nvPr/>
        </p:nvSpPr>
        <p:spPr bwMode="auto">
          <a:xfrm flipV="1">
            <a:off x="2811463" y="1127125"/>
            <a:ext cx="0" cy="466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80" name="Oval 40"/>
          <p:cNvSpPr>
            <a:spLocks noChangeArrowheads="1"/>
          </p:cNvSpPr>
          <p:nvPr/>
        </p:nvSpPr>
        <p:spPr bwMode="auto">
          <a:xfrm rot="10800000">
            <a:off x="3348038" y="1257300"/>
            <a:ext cx="24447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281" name="Line 41"/>
          <p:cNvSpPr>
            <a:spLocks noChangeShapeType="1"/>
          </p:cNvSpPr>
          <p:nvPr/>
        </p:nvSpPr>
        <p:spPr bwMode="auto">
          <a:xfrm rot="10800000" flipV="1">
            <a:off x="3463925" y="1160463"/>
            <a:ext cx="0" cy="422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82" name="Line 42"/>
          <p:cNvSpPr>
            <a:spLocks noChangeShapeType="1"/>
          </p:cNvSpPr>
          <p:nvPr/>
        </p:nvSpPr>
        <p:spPr bwMode="auto">
          <a:xfrm>
            <a:off x="2085975" y="2378075"/>
            <a:ext cx="0" cy="728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83" name="Oval 43"/>
          <p:cNvSpPr>
            <a:spLocks noChangeArrowheads="1"/>
          </p:cNvSpPr>
          <p:nvPr/>
        </p:nvSpPr>
        <p:spPr bwMode="auto">
          <a:xfrm>
            <a:off x="1970088" y="2270125"/>
            <a:ext cx="24447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284" name="Line 44"/>
          <p:cNvSpPr>
            <a:spLocks noChangeShapeType="1"/>
          </p:cNvSpPr>
          <p:nvPr/>
        </p:nvSpPr>
        <p:spPr bwMode="auto">
          <a:xfrm flipV="1">
            <a:off x="2085975" y="2163763"/>
            <a:ext cx="0" cy="4651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85" name="Oval 45"/>
          <p:cNvSpPr>
            <a:spLocks noChangeArrowheads="1"/>
          </p:cNvSpPr>
          <p:nvPr/>
        </p:nvSpPr>
        <p:spPr bwMode="auto">
          <a:xfrm>
            <a:off x="1957388" y="2978150"/>
            <a:ext cx="246062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286" name="Line 46"/>
          <p:cNvSpPr>
            <a:spLocks noChangeShapeType="1"/>
          </p:cNvSpPr>
          <p:nvPr/>
        </p:nvSpPr>
        <p:spPr bwMode="auto">
          <a:xfrm flipV="1">
            <a:off x="2087563" y="2871788"/>
            <a:ext cx="0" cy="422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87" name="Line 47"/>
          <p:cNvSpPr>
            <a:spLocks noChangeShapeType="1"/>
          </p:cNvSpPr>
          <p:nvPr/>
        </p:nvSpPr>
        <p:spPr bwMode="auto">
          <a:xfrm flipH="1">
            <a:off x="719138" y="3668713"/>
            <a:ext cx="363537" cy="465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88" name="Oval 48"/>
          <p:cNvSpPr>
            <a:spLocks noChangeArrowheads="1"/>
          </p:cNvSpPr>
          <p:nvPr/>
        </p:nvSpPr>
        <p:spPr bwMode="auto">
          <a:xfrm rot="10800000">
            <a:off x="944563" y="3587750"/>
            <a:ext cx="24447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289" name="Line 49"/>
          <p:cNvSpPr>
            <a:spLocks noChangeShapeType="1"/>
          </p:cNvSpPr>
          <p:nvPr/>
        </p:nvSpPr>
        <p:spPr bwMode="auto">
          <a:xfrm rot="10800000" flipV="1">
            <a:off x="1073150" y="3443288"/>
            <a:ext cx="0" cy="466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90" name="Oval 50"/>
          <p:cNvSpPr>
            <a:spLocks noChangeArrowheads="1"/>
          </p:cNvSpPr>
          <p:nvPr/>
        </p:nvSpPr>
        <p:spPr bwMode="auto">
          <a:xfrm>
            <a:off x="590550" y="4037013"/>
            <a:ext cx="246063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291" name="Line 51"/>
          <p:cNvSpPr>
            <a:spLocks noChangeShapeType="1"/>
          </p:cNvSpPr>
          <p:nvPr/>
        </p:nvSpPr>
        <p:spPr bwMode="auto">
          <a:xfrm flipV="1">
            <a:off x="720725" y="3930650"/>
            <a:ext cx="0" cy="422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92" name="Line 52"/>
          <p:cNvSpPr>
            <a:spLocks noChangeShapeType="1"/>
          </p:cNvSpPr>
          <p:nvPr/>
        </p:nvSpPr>
        <p:spPr bwMode="auto">
          <a:xfrm flipV="1">
            <a:off x="3208338" y="1946275"/>
            <a:ext cx="512762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93" name="Oval 53"/>
          <p:cNvSpPr>
            <a:spLocks noChangeArrowheads="1"/>
          </p:cNvSpPr>
          <p:nvPr/>
        </p:nvSpPr>
        <p:spPr bwMode="auto">
          <a:xfrm>
            <a:off x="3070225" y="1978025"/>
            <a:ext cx="24447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294" name="Line 54"/>
          <p:cNvSpPr>
            <a:spLocks noChangeShapeType="1"/>
          </p:cNvSpPr>
          <p:nvPr/>
        </p:nvSpPr>
        <p:spPr bwMode="auto">
          <a:xfrm flipV="1">
            <a:off x="3187700" y="1871663"/>
            <a:ext cx="0" cy="466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95" name="Oval 55"/>
          <p:cNvSpPr>
            <a:spLocks noChangeArrowheads="1"/>
          </p:cNvSpPr>
          <p:nvPr/>
        </p:nvSpPr>
        <p:spPr bwMode="auto">
          <a:xfrm>
            <a:off x="3614738" y="1838325"/>
            <a:ext cx="246062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296" name="Line 56"/>
          <p:cNvSpPr>
            <a:spLocks noChangeShapeType="1"/>
          </p:cNvSpPr>
          <p:nvPr/>
        </p:nvSpPr>
        <p:spPr bwMode="auto">
          <a:xfrm flipV="1">
            <a:off x="3744913" y="1719263"/>
            <a:ext cx="0" cy="422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97" name="Line 57"/>
          <p:cNvSpPr>
            <a:spLocks noChangeShapeType="1"/>
          </p:cNvSpPr>
          <p:nvPr/>
        </p:nvSpPr>
        <p:spPr bwMode="auto">
          <a:xfrm>
            <a:off x="3044825" y="3616325"/>
            <a:ext cx="396875" cy="27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298" name="Oval 58"/>
          <p:cNvSpPr>
            <a:spLocks noChangeArrowheads="1"/>
          </p:cNvSpPr>
          <p:nvPr/>
        </p:nvSpPr>
        <p:spPr bwMode="auto">
          <a:xfrm rot="10800000">
            <a:off x="2905125" y="3532188"/>
            <a:ext cx="2460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299" name="Line 59"/>
          <p:cNvSpPr>
            <a:spLocks noChangeShapeType="1"/>
          </p:cNvSpPr>
          <p:nvPr/>
        </p:nvSpPr>
        <p:spPr bwMode="auto">
          <a:xfrm rot="10800000" flipV="1">
            <a:off x="3035300" y="3389313"/>
            <a:ext cx="0" cy="466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00" name="Oval 60"/>
          <p:cNvSpPr>
            <a:spLocks noChangeArrowheads="1"/>
          </p:cNvSpPr>
          <p:nvPr/>
        </p:nvSpPr>
        <p:spPr bwMode="auto">
          <a:xfrm>
            <a:off x="3343275" y="3811588"/>
            <a:ext cx="246063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01" name="Line 61"/>
          <p:cNvSpPr>
            <a:spLocks noChangeShapeType="1"/>
          </p:cNvSpPr>
          <p:nvPr/>
        </p:nvSpPr>
        <p:spPr bwMode="auto">
          <a:xfrm flipV="1">
            <a:off x="3460750" y="3714750"/>
            <a:ext cx="0" cy="422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02" name="Line 62"/>
          <p:cNvSpPr>
            <a:spLocks noChangeShapeType="1"/>
          </p:cNvSpPr>
          <p:nvPr/>
        </p:nvSpPr>
        <p:spPr bwMode="auto">
          <a:xfrm flipH="1">
            <a:off x="1085850" y="2363788"/>
            <a:ext cx="225425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03" name="Oval 63"/>
          <p:cNvSpPr>
            <a:spLocks noChangeArrowheads="1"/>
          </p:cNvSpPr>
          <p:nvPr/>
        </p:nvSpPr>
        <p:spPr bwMode="auto">
          <a:xfrm rot="10633540">
            <a:off x="1181100" y="2279650"/>
            <a:ext cx="2460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04" name="Line 64"/>
          <p:cNvSpPr>
            <a:spLocks noChangeShapeType="1"/>
          </p:cNvSpPr>
          <p:nvPr/>
        </p:nvSpPr>
        <p:spPr bwMode="auto">
          <a:xfrm rot="10633540" flipV="1">
            <a:off x="1309688" y="2136775"/>
            <a:ext cx="0" cy="466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05" name="Oval 65"/>
          <p:cNvSpPr>
            <a:spLocks noChangeArrowheads="1"/>
          </p:cNvSpPr>
          <p:nvPr/>
        </p:nvSpPr>
        <p:spPr bwMode="auto">
          <a:xfrm>
            <a:off x="968375" y="2887663"/>
            <a:ext cx="246063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06" name="Line 66"/>
          <p:cNvSpPr>
            <a:spLocks noChangeShapeType="1"/>
          </p:cNvSpPr>
          <p:nvPr/>
        </p:nvSpPr>
        <p:spPr bwMode="auto">
          <a:xfrm flipV="1">
            <a:off x="1098550" y="2781300"/>
            <a:ext cx="0" cy="422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07" name="Line 67"/>
          <p:cNvSpPr>
            <a:spLocks noChangeShapeType="1"/>
          </p:cNvSpPr>
          <p:nvPr/>
        </p:nvSpPr>
        <p:spPr bwMode="auto">
          <a:xfrm>
            <a:off x="1727200" y="1046163"/>
            <a:ext cx="395288" cy="271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08" name="Oval 68"/>
          <p:cNvSpPr>
            <a:spLocks noChangeArrowheads="1"/>
          </p:cNvSpPr>
          <p:nvPr/>
        </p:nvSpPr>
        <p:spPr bwMode="auto">
          <a:xfrm rot="10800000">
            <a:off x="1587500" y="962025"/>
            <a:ext cx="24447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09" name="Line 69"/>
          <p:cNvSpPr>
            <a:spLocks noChangeShapeType="1"/>
          </p:cNvSpPr>
          <p:nvPr/>
        </p:nvSpPr>
        <p:spPr bwMode="auto">
          <a:xfrm rot="10800000" flipV="1">
            <a:off x="1716088" y="819150"/>
            <a:ext cx="0" cy="466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10" name="Oval 70"/>
          <p:cNvSpPr>
            <a:spLocks noChangeArrowheads="1"/>
          </p:cNvSpPr>
          <p:nvPr/>
        </p:nvSpPr>
        <p:spPr bwMode="auto">
          <a:xfrm rot="10800000">
            <a:off x="2027238" y="1241425"/>
            <a:ext cx="24447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11" name="Line 71"/>
          <p:cNvSpPr>
            <a:spLocks noChangeShapeType="1"/>
          </p:cNvSpPr>
          <p:nvPr/>
        </p:nvSpPr>
        <p:spPr bwMode="auto">
          <a:xfrm rot="10800000" flipV="1">
            <a:off x="2143125" y="1144588"/>
            <a:ext cx="0" cy="422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12" name="Line 72"/>
          <p:cNvSpPr>
            <a:spLocks noChangeShapeType="1"/>
          </p:cNvSpPr>
          <p:nvPr/>
        </p:nvSpPr>
        <p:spPr bwMode="auto">
          <a:xfrm>
            <a:off x="1770063" y="4124325"/>
            <a:ext cx="619125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13" name="Oval 73"/>
          <p:cNvSpPr>
            <a:spLocks noChangeArrowheads="1"/>
          </p:cNvSpPr>
          <p:nvPr/>
        </p:nvSpPr>
        <p:spPr bwMode="auto">
          <a:xfrm>
            <a:off x="1631950" y="4005263"/>
            <a:ext cx="24447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14" name="Line 74"/>
          <p:cNvSpPr>
            <a:spLocks noChangeShapeType="1"/>
          </p:cNvSpPr>
          <p:nvPr/>
        </p:nvSpPr>
        <p:spPr bwMode="auto">
          <a:xfrm flipV="1">
            <a:off x="1747838" y="3897313"/>
            <a:ext cx="0" cy="466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15" name="Oval 75"/>
          <p:cNvSpPr>
            <a:spLocks noChangeArrowheads="1"/>
          </p:cNvSpPr>
          <p:nvPr/>
        </p:nvSpPr>
        <p:spPr bwMode="auto">
          <a:xfrm rot="10800000">
            <a:off x="2282825" y="4027488"/>
            <a:ext cx="244475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16" name="Line 76"/>
          <p:cNvSpPr>
            <a:spLocks noChangeShapeType="1"/>
          </p:cNvSpPr>
          <p:nvPr/>
        </p:nvSpPr>
        <p:spPr bwMode="auto">
          <a:xfrm rot="10800000" flipV="1">
            <a:off x="2398713" y="3930650"/>
            <a:ext cx="0" cy="422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17" name="Line 77"/>
          <p:cNvSpPr>
            <a:spLocks noChangeShapeType="1"/>
          </p:cNvSpPr>
          <p:nvPr/>
        </p:nvSpPr>
        <p:spPr bwMode="auto">
          <a:xfrm flipH="1">
            <a:off x="3541713" y="2800350"/>
            <a:ext cx="225425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18" name="Oval 78"/>
          <p:cNvSpPr>
            <a:spLocks noChangeArrowheads="1"/>
          </p:cNvSpPr>
          <p:nvPr/>
        </p:nvSpPr>
        <p:spPr bwMode="auto">
          <a:xfrm rot="21433539">
            <a:off x="3636963" y="2681288"/>
            <a:ext cx="2460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19" name="Line 79"/>
          <p:cNvSpPr>
            <a:spLocks noChangeShapeType="1"/>
          </p:cNvSpPr>
          <p:nvPr/>
        </p:nvSpPr>
        <p:spPr bwMode="auto">
          <a:xfrm rot="21433539" flipV="1">
            <a:off x="3756025" y="2573338"/>
            <a:ext cx="0" cy="466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20" name="Oval 80"/>
          <p:cNvSpPr>
            <a:spLocks noChangeArrowheads="1"/>
          </p:cNvSpPr>
          <p:nvPr/>
        </p:nvSpPr>
        <p:spPr bwMode="auto">
          <a:xfrm>
            <a:off x="3424238" y="3324225"/>
            <a:ext cx="246062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21" name="Line 81"/>
          <p:cNvSpPr>
            <a:spLocks noChangeShapeType="1"/>
          </p:cNvSpPr>
          <p:nvPr/>
        </p:nvSpPr>
        <p:spPr bwMode="auto">
          <a:xfrm flipV="1">
            <a:off x="3554413" y="3217863"/>
            <a:ext cx="0" cy="422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22" name="Line 82"/>
          <p:cNvSpPr>
            <a:spLocks noChangeShapeType="1"/>
          </p:cNvSpPr>
          <p:nvPr/>
        </p:nvSpPr>
        <p:spPr bwMode="auto">
          <a:xfrm>
            <a:off x="1874838" y="4949825"/>
            <a:ext cx="581025" cy="10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23" name="Oval 83"/>
          <p:cNvSpPr>
            <a:spLocks noChangeArrowheads="1"/>
          </p:cNvSpPr>
          <p:nvPr/>
        </p:nvSpPr>
        <p:spPr bwMode="auto">
          <a:xfrm>
            <a:off x="1736725" y="4829175"/>
            <a:ext cx="24447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24" name="Line 84"/>
          <p:cNvSpPr>
            <a:spLocks noChangeShapeType="1"/>
          </p:cNvSpPr>
          <p:nvPr/>
        </p:nvSpPr>
        <p:spPr bwMode="auto">
          <a:xfrm flipV="1">
            <a:off x="1854200" y="4722813"/>
            <a:ext cx="0" cy="466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25" name="Oval 85"/>
          <p:cNvSpPr>
            <a:spLocks noChangeArrowheads="1"/>
          </p:cNvSpPr>
          <p:nvPr/>
        </p:nvSpPr>
        <p:spPr bwMode="auto">
          <a:xfrm>
            <a:off x="2308225" y="4935538"/>
            <a:ext cx="246063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26" name="Line 86"/>
          <p:cNvSpPr>
            <a:spLocks noChangeShapeType="1"/>
          </p:cNvSpPr>
          <p:nvPr/>
        </p:nvSpPr>
        <p:spPr bwMode="auto">
          <a:xfrm flipV="1">
            <a:off x="2438400" y="4816475"/>
            <a:ext cx="0" cy="422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27" name="Line 87"/>
          <p:cNvSpPr>
            <a:spLocks noChangeShapeType="1"/>
          </p:cNvSpPr>
          <p:nvPr/>
        </p:nvSpPr>
        <p:spPr bwMode="auto">
          <a:xfrm>
            <a:off x="541338" y="4810125"/>
            <a:ext cx="314325" cy="50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28" name="Oval 88"/>
          <p:cNvSpPr>
            <a:spLocks noChangeArrowheads="1"/>
          </p:cNvSpPr>
          <p:nvPr/>
        </p:nvSpPr>
        <p:spPr bwMode="auto">
          <a:xfrm>
            <a:off x="403225" y="4689475"/>
            <a:ext cx="244475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29" name="Line 89"/>
          <p:cNvSpPr>
            <a:spLocks noChangeShapeType="1"/>
          </p:cNvSpPr>
          <p:nvPr/>
        </p:nvSpPr>
        <p:spPr bwMode="auto">
          <a:xfrm flipV="1">
            <a:off x="520700" y="4583113"/>
            <a:ext cx="0" cy="466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30" name="Oval 90"/>
          <p:cNvSpPr>
            <a:spLocks noChangeArrowheads="1"/>
          </p:cNvSpPr>
          <p:nvPr/>
        </p:nvSpPr>
        <p:spPr bwMode="auto">
          <a:xfrm>
            <a:off x="746125" y="5189538"/>
            <a:ext cx="246063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8331" name="Line 91"/>
          <p:cNvSpPr>
            <a:spLocks noChangeShapeType="1"/>
          </p:cNvSpPr>
          <p:nvPr/>
        </p:nvSpPr>
        <p:spPr bwMode="auto">
          <a:xfrm flipV="1">
            <a:off x="876300" y="5070475"/>
            <a:ext cx="0" cy="422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38332" name="Group 92"/>
          <p:cNvGrpSpPr>
            <a:grpSpLocks/>
          </p:cNvGrpSpPr>
          <p:nvPr/>
        </p:nvGrpSpPr>
        <p:grpSpPr bwMode="auto">
          <a:xfrm>
            <a:off x="360363" y="823913"/>
            <a:ext cx="3892550" cy="4940300"/>
            <a:chOff x="112" y="511"/>
            <a:chExt cx="2452" cy="3112"/>
          </a:xfrm>
        </p:grpSpPr>
        <p:sp>
          <p:nvSpPr>
            <p:cNvPr id="138333" name="Oval 93"/>
            <p:cNvSpPr>
              <a:spLocks noChangeArrowheads="1"/>
            </p:cNvSpPr>
            <p:nvPr/>
          </p:nvSpPr>
          <p:spPr bwMode="auto">
            <a:xfrm rot="-1965254">
              <a:off x="1564" y="511"/>
              <a:ext cx="792" cy="104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8334" name="Oval 94"/>
            <p:cNvSpPr>
              <a:spLocks noChangeArrowheads="1"/>
            </p:cNvSpPr>
            <p:nvPr/>
          </p:nvSpPr>
          <p:spPr bwMode="auto">
            <a:xfrm rot="1995719">
              <a:off x="1683" y="1564"/>
              <a:ext cx="881" cy="1091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8335" name="Oval 95"/>
            <p:cNvSpPr>
              <a:spLocks noChangeArrowheads="1"/>
            </p:cNvSpPr>
            <p:nvPr/>
          </p:nvSpPr>
          <p:spPr bwMode="auto">
            <a:xfrm rot="-875947">
              <a:off x="836" y="2277"/>
              <a:ext cx="811" cy="114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8336" name="Oval 96"/>
            <p:cNvSpPr>
              <a:spLocks noChangeArrowheads="1"/>
            </p:cNvSpPr>
            <p:nvPr/>
          </p:nvSpPr>
          <p:spPr bwMode="auto">
            <a:xfrm>
              <a:off x="112" y="2092"/>
              <a:ext cx="673" cy="1531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8337" name="Oval 97"/>
            <p:cNvSpPr>
              <a:spLocks noChangeArrowheads="1"/>
            </p:cNvSpPr>
            <p:nvPr/>
          </p:nvSpPr>
          <p:spPr bwMode="auto">
            <a:xfrm rot="5690512">
              <a:off x="512" y="1063"/>
              <a:ext cx="881" cy="1271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8338" name="Oval 98"/>
          <p:cNvSpPr>
            <a:spLocks noChangeArrowheads="1"/>
          </p:cNvSpPr>
          <p:nvPr/>
        </p:nvSpPr>
        <p:spPr bwMode="auto">
          <a:xfrm rot="16200000">
            <a:off x="869157" y="451643"/>
            <a:ext cx="1257300" cy="1731963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8339" name="Group 99"/>
          <p:cNvGrpSpPr>
            <a:grpSpLocks/>
          </p:cNvGrpSpPr>
          <p:nvPr/>
        </p:nvGrpSpPr>
        <p:grpSpPr bwMode="auto">
          <a:xfrm>
            <a:off x="5646738" y="984250"/>
            <a:ext cx="0" cy="847725"/>
            <a:chOff x="3557" y="850"/>
            <a:chExt cx="0" cy="534"/>
          </a:xfrm>
        </p:grpSpPr>
        <p:sp>
          <p:nvSpPr>
            <p:cNvPr id="138340" name="Line 100"/>
            <p:cNvSpPr>
              <a:spLocks noChangeShapeType="1"/>
            </p:cNvSpPr>
            <p:nvPr/>
          </p:nvSpPr>
          <p:spPr bwMode="auto">
            <a:xfrm flipV="1">
              <a:off x="3557" y="983"/>
              <a:ext cx="0" cy="14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41" name="Line 101"/>
            <p:cNvSpPr>
              <a:spLocks noChangeShapeType="1"/>
            </p:cNvSpPr>
            <p:nvPr/>
          </p:nvSpPr>
          <p:spPr bwMode="auto">
            <a:xfrm flipV="1">
              <a:off x="3557" y="850"/>
              <a:ext cx="0" cy="1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42" name="Line 102"/>
            <p:cNvSpPr>
              <a:spLocks noChangeShapeType="1"/>
            </p:cNvSpPr>
            <p:nvPr/>
          </p:nvSpPr>
          <p:spPr bwMode="auto">
            <a:xfrm flipV="1">
              <a:off x="3557" y="1117"/>
              <a:ext cx="0" cy="1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43" name="Line 103"/>
            <p:cNvSpPr>
              <a:spLocks noChangeShapeType="1"/>
            </p:cNvSpPr>
            <p:nvPr/>
          </p:nvSpPr>
          <p:spPr bwMode="auto">
            <a:xfrm flipV="1">
              <a:off x="3557" y="1244"/>
              <a:ext cx="0" cy="1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344" name="Group 104"/>
          <p:cNvGrpSpPr>
            <a:grpSpLocks/>
          </p:cNvGrpSpPr>
          <p:nvPr/>
        </p:nvGrpSpPr>
        <p:grpSpPr bwMode="auto">
          <a:xfrm>
            <a:off x="7426325" y="987425"/>
            <a:ext cx="0" cy="849313"/>
            <a:chOff x="4004" y="852"/>
            <a:chExt cx="0" cy="535"/>
          </a:xfrm>
        </p:grpSpPr>
        <p:sp>
          <p:nvSpPr>
            <p:cNvPr id="138345" name="Line 105"/>
            <p:cNvSpPr>
              <a:spLocks noChangeShapeType="1"/>
            </p:cNvSpPr>
            <p:nvPr/>
          </p:nvSpPr>
          <p:spPr bwMode="auto">
            <a:xfrm flipV="1">
              <a:off x="4004" y="1120"/>
              <a:ext cx="0" cy="1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46" name="Line 106"/>
            <p:cNvSpPr>
              <a:spLocks noChangeShapeType="1"/>
            </p:cNvSpPr>
            <p:nvPr/>
          </p:nvSpPr>
          <p:spPr bwMode="auto">
            <a:xfrm flipV="1">
              <a:off x="4004" y="1247"/>
              <a:ext cx="0" cy="1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47" name="Line 107"/>
            <p:cNvSpPr>
              <a:spLocks noChangeShapeType="1"/>
            </p:cNvSpPr>
            <p:nvPr/>
          </p:nvSpPr>
          <p:spPr bwMode="auto">
            <a:xfrm flipV="1">
              <a:off x="4004" y="852"/>
              <a:ext cx="0" cy="1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48" name="Line 108"/>
            <p:cNvSpPr>
              <a:spLocks noChangeShapeType="1"/>
            </p:cNvSpPr>
            <p:nvPr/>
          </p:nvSpPr>
          <p:spPr bwMode="auto">
            <a:xfrm flipV="1">
              <a:off x="4004" y="980"/>
              <a:ext cx="0" cy="1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349" name="Group 109"/>
          <p:cNvGrpSpPr>
            <a:grpSpLocks/>
          </p:cNvGrpSpPr>
          <p:nvPr/>
        </p:nvGrpSpPr>
        <p:grpSpPr bwMode="auto">
          <a:xfrm>
            <a:off x="5534025" y="2647950"/>
            <a:ext cx="1133475" cy="1588"/>
            <a:chOff x="3271" y="1951"/>
            <a:chExt cx="714" cy="1"/>
          </a:xfrm>
        </p:grpSpPr>
        <p:sp>
          <p:nvSpPr>
            <p:cNvPr id="138350" name="Line 110"/>
            <p:cNvSpPr>
              <a:spLocks noChangeShapeType="1"/>
            </p:cNvSpPr>
            <p:nvPr/>
          </p:nvSpPr>
          <p:spPr bwMode="auto">
            <a:xfrm rot="5400000" flipV="1">
              <a:off x="3540" y="1858"/>
              <a:ext cx="0" cy="18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51" name="Line 111"/>
            <p:cNvSpPr>
              <a:spLocks noChangeShapeType="1"/>
            </p:cNvSpPr>
            <p:nvPr/>
          </p:nvSpPr>
          <p:spPr bwMode="auto">
            <a:xfrm rot="5400000" flipV="1">
              <a:off x="3716" y="1858"/>
              <a:ext cx="0" cy="18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52" name="Line 112"/>
            <p:cNvSpPr>
              <a:spLocks noChangeShapeType="1"/>
            </p:cNvSpPr>
            <p:nvPr/>
          </p:nvSpPr>
          <p:spPr bwMode="auto">
            <a:xfrm rot="5400000" flipV="1">
              <a:off x="3364" y="1858"/>
              <a:ext cx="0" cy="18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53" name="Line 113"/>
            <p:cNvSpPr>
              <a:spLocks noChangeShapeType="1"/>
            </p:cNvSpPr>
            <p:nvPr/>
          </p:nvSpPr>
          <p:spPr bwMode="auto">
            <a:xfrm rot="5400000" flipV="1">
              <a:off x="3893" y="1859"/>
              <a:ext cx="0" cy="18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354" name="Group 114"/>
          <p:cNvGrpSpPr>
            <a:grpSpLocks/>
          </p:cNvGrpSpPr>
          <p:nvPr/>
        </p:nvGrpSpPr>
        <p:grpSpPr bwMode="auto">
          <a:xfrm>
            <a:off x="7508875" y="2682875"/>
            <a:ext cx="1144588" cy="0"/>
            <a:chOff x="4539" y="1969"/>
            <a:chExt cx="721" cy="0"/>
          </a:xfrm>
        </p:grpSpPr>
        <p:sp>
          <p:nvSpPr>
            <p:cNvPr id="138355" name="Line 115"/>
            <p:cNvSpPr>
              <a:spLocks noChangeShapeType="1"/>
            </p:cNvSpPr>
            <p:nvPr/>
          </p:nvSpPr>
          <p:spPr bwMode="auto">
            <a:xfrm rot="5400000" flipV="1">
              <a:off x="4808" y="1876"/>
              <a:ext cx="0" cy="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56" name="Line 116"/>
            <p:cNvSpPr>
              <a:spLocks noChangeShapeType="1"/>
            </p:cNvSpPr>
            <p:nvPr/>
          </p:nvSpPr>
          <p:spPr bwMode="auto">
            <a:xfrm rot="5400000" flipV="1">
              <a:off x="4984" y="1876"/>
              <a:ext cx="0" cy="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57" name="Line 117"/>
            <p:cNvSpPr>
              <a:spLocks noChangeShapeType="1"/>
            </p:cNvSpPr>
            <p:nvPr/>
          </p:nvSpPr>
          <p:spPr bwMode="auto">
            <a:xfrm rot="5400000" flipV="1">
              <a:off x="4632" y="1876"/>
              <a:ext cx="0" cy="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58" name="Line 118"/>
            <p:cNvSpPr>
              <a:spLocks noChangeShapeType="1"/>
            </p:cNvSpPr>
            <p:nvPr/>
          </p:nvSpPr>
          <p:spPr bwMode="auto">
            <a:xfrm rot="5400000" flipV="1">
              <a:off x="5168" y="1876"/>
              <a:ext cx="0" cy="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359" name="Group 119"/>
          <p:cNvGrpSpPr>
            <a:grpSpLocks/>
          </p:cNvGrpSpPr>
          <p:nvPr/>
        </p:nvGrpSpPr>
        <p:grpSpPr bwMode="auto">
          <a:xfrm>
            <a:off x="7559675" y="3810000"/>
            <a:ext cx="1144588" cy="0"/>
            <a:chOff x="4539" y="1969"/>
            <a:chExt cx="721" cy="0"/>
          </a:xfrm>
        </p:grpSpPr>
        <p:sp>
          <p:nvSpPr>
            <p:cNvPr id="138360" name="Line 120"/>
            <p:cNvSpPr>
              <a:spLocks noChangeShapeType="1"/>
            </p:cNvSpPr>
            <p:nvPr/>
          </p:nvSpPr>
          <p:spPr bwMode="auto">
            <a:xfrm rot="5400000" flipV="1">
              <a:off x="4808" y="1876"/>
              <a:ext cx="0" cy="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61" name="Line 121"/>
            <p:cNvSpPr>
              <a:spLocks noChangeShapeType="1"/>
            </p:cNvSpPr>
            <p:nvPr/>
          </p:nvSpPr>
          <p:spPr bwMode="auto">
            <a:xfrm rot="5400000" flipV="1">
              <a:off x="4984" y="1876"/>
              <a:ext cx="0" cy="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62" name="Line 122"/>
            <p:cNvSpPr>
              <a:spLocks noChangeShapeType="1"/>
            </p:cNvSpPr>
            <p:nvPr/>
          </p:nvSpPr>
          <p:spPr bwMode="auto">
            <a:xfrm rot="5400000" flipV="1">
              <a:off x="4632" y="1876"/>
              <a:ext cx="0" cy="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63" name="Line 123"/>
            <p:cNvSpPr>
              <a:spLocks noChangeShapeType="1"/>
            </p:cNvSpPr>
            <p:nvPr/>
          </p:nvSpPr>
          <p:spPr bwMode="auto">
            <a:xfrm rot="5400000" flipV="1">
              <a:off x="5168" y="1876"/>
              <a:ext cx="0" cy="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364" name="Group 124"/>
          <p:cNvGrpSpPr>
            <a:grpSpLocks/>
          </p:cNvGrpSpPr>
          <p:nvPr/>
        </p:nvGrpSpPr>
        <p:grpSpPr bwMode="auto">
          <a:xfrm>
            <a:off x="5608638" y="3419475"/>
            <a:ext cx="42862" cy="847725"/>
            <a:chOff x="3557" y="850"/>
            <a:chExt cx="0" cy="534"/>
          </a:xfrm>
        </p:grpSpPr>
        <p:sp>
          <p:nvSpPr>
            <p:cNvPr id="138365" name="Line 125"/>
            <p:cNvSpPr>
              <a:spLocks noChangeShapeType="1"/>
            </p:cNvSpPr>
            <p:nvPr/>
          </p:nvSpPr>
          <p:spPr bwMode="auto">
            <a:xfrm flipV="1">
              <a:off x="3557" y="983"/>
              <a:ext cx="0" cy="14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66" name="Line 126"/>
            <p:cNvSpPr>
              <a:spLocks noChangeShapeType="1"/>
            </p:cNvSpPr>
            <p:nvPr/>
          </p:nvSpPr>
          <p:spPr bwMode="auto">
            <a:xfrm flipV="1">
              <a:off x="3557" y="850"/>
              <a:ext cx="0" cy="1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67" name="Line 127"/>
            <p:cNvSpPr>
              <a:spLocks noChangeShapeType="1"/>
            </p:cNvSpPr>
            <p:nvPr/>
          </p:nvSpPr>
          <p:spPr bwMode="auto">
            <a:xfrm flipV="1">
              <a:off x="3557" y="1117"/>
              <a:ext cx="0" cy="1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68" name="Line 128"/>
            <p:cNvSpPr>
              <a:spLocks noChangeShapeType="1"/>
            </p:cNvSpPr>
            <p:nvPr/>
          </p:nvSpPr>
          <p:spPr bwMode="auto">
            <a:xfrm flipV="1">
              <a:off x="3557" y="1244"/>
              <a:ext cx="0" cy="1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369" name="Group 129"/>
          <p:cNvGrpSpPr>
            <a:grpSpLocks/>
          </p:cNvGrpSpPr>
          <p:nvPr/>
        </p:nvGrpSpPr>
        <p:grpSpPr bwMode="auto">
          <a:xfrm>
            <a:off x="5053013" y="4970463"/>
            <a:ext cx="977900" cy="336550"/>
            <a:chOff x="3095" y="2838"/>
            <a:chExt cx="616" cy="212"/>
          </a:xfrm>
        </p:grpSpPr>
        <p:sp>
          <p:nvSpPr>
            <p:cNvPr id="138370" name="Rectangle 130"/>
            <p:cNvSpPr>
              <a:spLocks noChangeArrowheads="1"/>
            </p:cNvSpPr>
            <p:nvPr/>
          </p:nvSpPr>
          <p:spPr bwMode="auto">
            <a:xfrm>
              <a:off x="3095" y="2838"/>
              <a:ext cx="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b="1"/>
                <a:t>c</a:t>
              </a:r>
              <a:r>
                <a:rPr lang="de-DE" b="1" baseline="-25000">
                  <a:solidFill>
                    <a:srgbClr val="FF3300"/>
                  </a:solidFill>
                </a:rPr>
                <a:t>I</a:t>
              </a:r>
              <a:r>
                <a:rPr lang="de-DE" b="1" baseline="-25000"/>
                <a:t>z      </a:t>
              </a:r>
              <a:r>
                <a:rPr lang="de-DE" b="1"/>
                <a:t>= 0</a:t>
              </a:r>
              <a:endParaRPr lang="de-DE" b="1" baseline="-25000"/>
            </a:p>
          </p:txBody>
        </p:sp>
        <p:sp>
          <p:nvSpPr>
            <p:cNvPr id="138371" name="Line 131"/>
            <p:cNvSpPr>
              <a:spLocks noChangeShapeType="1"/>
            </p:cNvSpPr>
            <p:nvPr/>
          </p:nvSpPr>
          <p:spPr bwMode="auto">
            <a:xfrm flipH="1" flipV="1">
              <a:off x="3453" y="2879"/>
              <a:ext cx="2" cy="1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372" name="Group 132"/>
          <p:cNvGrpSpPr>
            <a:grpSpLocks/>
          </p:cNvGrpSpPr>
          <p:nvPr/>
        </p:nvGrpSpPr>
        <p:grpSpPr bwMode="auto">
          <a:xfrm>
            <a:off x="7664450" y="4972050"/>
            <a:ext cx="977900" cy="336550"/>
            <a:chOff x="3095" y="2838"/>
            <a:chExt cx="616" cy="212"/>
          </a:xfrm>
        </p:grpSpPr>
        <p:sp>
          <p:nvSpPr>
            <p:cNvPr id="138373" name="Rectangle 133"/>
            <p:cNvSpPr>
              <a:spLocks noChangeArrowheads="1"/>
            </p:cNvSpPr>
            <p:nvPr/>
          </p:nvSpPr>
          <p:spPr bwMode="auto">
            <a:xfrm>
              <a:off x="3095" y="2838"/>
              <a:ext cx="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b="1"/>
                <a:t>c</a:t>
              </a:r>
              <a:r>
                <a:rPr lang="de-DE" b="1" baseline="-25000">
                  <a:solidFill>
                    <a:schemeClr val="accent2"/>
                  </a:solidFill>
                </a:rPr>
                <a:t>S</a:t>
              </a:r>
              <a:r>
                <a:rPr lang="de-DE" b="1" baseline="-25000"/>
                <a:t>x     </a:t>
              </a:r>
              <a:r>
                <a:rPr lang="de-DE" b="1"/>
                <a:t>= 0</a:t>
              </a:r>
              <a:endParaRPr lang="de-DE" b="1" baseline="-25000"/>
            </a:p>
          </p:txBody>
        </p:sp>
        <p:sp>
          <p:nvSpPr>
            <p:cNvPr id="138374" name="Line 134"/>
            <p:cNvSpPr>
              <a:spLocks noChangeShapeType="1"/>
            </p:cNvSpPr>
            <p:nvPr/>
          </p:nvSpPr>
          <p:spPr bwMode="auto">
            <a:xfrm flipH="1" flipV="1">
              <a:off x="3453" y="2879"/>
              <a:ext cx="2" cy="1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375" name="Group 135"/>
          <p:cNvGrpSpPr>
            <a:grpSpLocks/>
          </p:cNvGrpSpPr>
          <p:nvPr/>
        </p:nvGrpSpPr>
        <p:grpSpPr bwMode="auto">
          <a:xfrm>
            <a:off x="7802563" y="5386388"/>
            <a:ext cx="573087" cy="1587"/>
            <a:chOff x="4479" y="3682"/>
            <a:chExt cx="361" cy="0"/>
          </a:xfrm>
        </p:grpSpPr>
        <p:sp>
          <p:nvSpPr>
            <p:cNvPr id="138376" name="Line 136"/>
            <p:cNvSpPr>
              <a:spLocks noChangeShapeType="1"/>
            </p:cNvSpPr>
            <p:nvPr/>
          </p:nvSpPr>
          <p:spPr bwMode="auto">
            <a:xfrm rot="5400000" flipV="1">
              <a:off x="4748" y="3589"/>
              <a:ext cx="0" cy="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77" name="Line 137"/>
            <p:cNvSpPr>
              <a:spLocks noChangeShapeType="1"/>
            </p:cNvSpPr>
            <p:nvPr/>
          </p:nvSpPr>
          <p:spPr bwMode="auto">
            <a:xfrm rot="5400000" flipV="1">
              <a:off x="4572" y="3589"/>
              <a:ext cx="0" cy="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8378" name="Group 138"/>
          <p:cNvGrpSpPr>
            <a:grpSpLocks/>
          </p:cNvGrpSpPr>
          <p:nvPr/>
        </p:nvGrpSpPr>
        <p:grpSpPr bwMode="auto">
          <a:xfrm>
            <a:off x="5551488" y="5376863"/>
            <a:ext cx="42862" cy="847725"/>
            <a:chOff x="3557" y="850"/>
            <a:chExt cx="0" cy="534"/>
          </a:xfrm>
        </p:grpSpPr>
        <p:sp>
          <p:nvSpPr>
            <p:cNvPr id="138379" name="Line 139"/>
            <p:cNvSpPr>
              <a:spLocks noChangeShapeType="1"/>
            </p:cNvSpPr>
            <p:nvPr/>
          </p:nvSpPr>
          <p:spPr bwMode="auto">
            <a:xfrm flipV="1">
              <a:off x="3557" y="983"/>
              <a:ext cx="0" cy="14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80" name="Line 140"/>
            <p:cNvSpPr>
              <a:spLocks noChangeShapeType="1"/>
            </p:cNvSpPr>
            <p:nvPr/>
          </p:nvSpPr>
          <p:spPr bwMode="auto">
            <a:xfrm flipV="1">
              <a:off x="3557" y="850"/>
              <a:ext cx="0" cy="1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81" name="Line 141"/>
            <p:cNvSpPr>
              <a:spLocks noChangeShapeType="1"/>
            </p:cNvSpPr>
            <p:nvPr/>
          </p:nvSpPr>
          <p:spPr bwMode="auto">
            <a:xfrm flipV="1">
              <a:off x="3557" y="1117"/>
              <a:ext cx="0" cy="1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82" name="Line 142"/>
            <p:cNvSpPr>
              <a:spLocks noChangeShapeType="1"/>
            </p:cNvSpPr>
            <p:nvPr/>
          </p:nvSpPr>
          <p:spPr bwMode="auto">
            <a:xfrm flipV="1">
              <a:off x="3557" y="1244"/>
              <a:ext cx="0" cy="1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8383" name="Line 143"/>
          <p:cNvSpPr>
            <a:spLocks noChangeShapeType="1"/>
          </p:cNvSpPr>
          <p:nvPr/>
        </p:nvSpPr>
        <p:spPr bwMode="auto">
          <a:xfrm flipV="1">
            <a:off x="261938" y="6008688"/>
            <a:ext cx="46990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84" name="Line 144"/>
          <p:cNvSpPr>
            <a:spLocks noChangeShapeType="1"/>
          </p:cNvSpPr>
          <p:nvPr/>
        </p:nvSpPr>
        <p:spPr bwMode="auto">
          <a:xfrm>
            <a:off x="249238" y="6662738"/>
            <a:ext cx="83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8385" name="Rectangle 145"/>
          <p:cNvSpPr>
            <a:spLocks noChangeArrowheads="1"/>
          </p:cNvSpPr>
          <p:nvPr/>
        </p:nvSpPr>
        <p:spPr bwMode="auto">
          <a:xfrm>
            <a:off x="693738" y="5891213"/>
            <a:ext cx="46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/>
              <a:t>y</a:t>
            </a:r>
          </a:p>
        </p:txBody>
      </p:sp>
      <p:sp>
        <p:nvSpPr>
          <p:cNvPr id="138386" name="Rectangle 146"/>
          <p:cNvSpPr>
            <a:spLocks noChangeArrowheads="1"/>
          </p:cNvSpPr>
          <p:nvPr/>
        </p:nvSpPr>
        <p:spPr bwMode="auto">
          <a:xfrm>
            <a:off x="1125538" y="6338888"/>
            <a:ext cx="46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/>
              <a:t>x</a:t>
            </a:r>
          </a:p>
        </p:txBody>
      </p:sp>
      <p:grpSp>
        <p:nvGrpSpPr>
          <p:cNvPr id="138387" name="Group 147"/>
          <p:cNvGrpSpPr>
            <a:grpSpLocks/>
          </p:cNvGrpSpPr>
          <p:nvPr/>
        </p:nvGrpSpPr>
        <p:grpSpPr bwMode="auto">
          <a:xfrm>
            <a:off x="6908800" y="5680075"/>
            <a:ext cx="1892300" cy="1017588"/>
            <a:chOff x="4352" y="3578"/>
            <a:chExt cx="1192" cy="641"/>
          </a:xfrm>
        </p:grpSpPr>
        <p:sp>
          <p:nvSpPr>
            <p:cNvPr id="138388" name="Line 148"/>
            <p:cNvSpPr>
              <a:spLocks noChangeShapeType="1"/>
            </p:cNvSpPr>
            <p:nvPr/>
          </p:nvSpPr>
          <p:spPr bwMode="auto">
            <a:xfrm rot="-5400000" flipH="1" flipV="1">
              <a:off x="4608" y="3770"/>
              <a:ext cx="168" cy="1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89" name="Line 149"/>
            <p:cNvSpPr>
              <a:spLocks noChangeShapeType="1"/>
            </p:cNvSpPr>
            <p:nvPr/>
          </p:nvSpPr>
          <p:spPr bwMode="auto">
            <a:xfrm flipH="1" flipV="1">
              <a:off x="4580" y="3704"/>
              <a:ext cx="4" cy="2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90" name="Line 150"/>
            <p:cNvSpPr>
              <a:spLocks noChangeShapeType="1"/>
            </p:cNvSpPr>
            <p:nvPr/>
          </p:nvSpPr>
          <p:spPr bwMode="auto">
            <a:xfrm rot="-5400000" flipH="1" flipV="1">
              <a:off x="5070" y="3925"/>
              <a:ext cx="164" cy="16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391" name="Line 151"/>
            <p:cNvSpPr>
              <a:spLocks noChangeShapeType="1"/>
            </p:cNvSpPr>
            <p:nvPr/>
          </p:nvSpPr>
          <p:spPr bwMode="auto">
            <a:xfrm flipV="1">
              <a:off x="5244" y="3923"/>
              <a:ext cx="0" cy="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8392" name="Group 152"/>
            <p:cNvGrpSpPr>
              <a:grpSpLocks/>
            </p:cNvGrpSpPr>
            <p:nvPr/>
          </p:nvGrpSpPr>
          <p:grpSpPr bwMode="auto">
            <a:xfrm>
              <a:off x="4352" y="3598"/>
              <a:ext cx="536" cy="532"/>
              <a:chOff x="4384" y="3788"/>
              <a:chExt cx="536" cy="532"/>
            </a:xfrm>
          </p:grpSpPr>
          <p:sp>
            <p:nvSpPr>
              <p:cNvPr id="138393" name="Line 153"/>
              <p:cNvSpPr>
                <a:spLocks noChangeShapeType="1"/>
              </p:cNvSpPr>
              <p:nvPr/>
            </p:nvSpPr>
            <p:spPr bwMode="auto">
              <a:xfrm>
                <a:off x="4612" y="3788"/>
                <a:ext cx="8" cy="5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394" name="Line 154"/>
              <p:cNvSpPr>
                <a:spLocks noChangeShapeType="1"/>
              </p:cNvSpPr>
              <p:nvPr/>
            </p:nvSpPr>
            <p:spPr bwMode="auto">
              <a:xfrm flipV="1">
                <a:off x="4472" y="3876"/>
                <a:ext cx="448" cy="3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395" name="Line 155"/>
              <p:cNvSpPr>
                <a:spLocks noChangeShapeType="1"/>
              </p:cNvSpPr>
              <p:nvPr/>
            </p:nvSpPr>
            <p:spPr bwMode="auto">
              <a:xfrm flipV="1">
                <a:off x="4384" y="4128"/>
                <a:ext cx="516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8396" name="Group 156"/>
            <p:cNvGrpSpPr>
              <a:grpSpLocks/>
            </p:cNvGrpSpPr>
            <p:nvPr/>
          </p:nvGrpSpPr>
          <p:grpSpPr bwMode="auto">
            <a:xfrm>
              <a:off x="5008" y="3578"/>
              <a:ext cx="536" cy="532"/>
              <a:chOff x="4384" y="3788"/>
              <a:chExt cx="536" cy="532"/>
            </a:xfrm>
          </p:grpSpPr>
          <p:sp>
            <p:nvSpPr>
              <p:cNvPr id="138397" name="Line 157"/>
              <p:cNvSpPr>
                <a:spLocks noChangeShapeType="1"/>
              </p:cNvSpPr>
              <p:nvPr/>
            </p:nvSpPr>
            <p:spPr bwMode="auto">
              <a:xfrm>
                <a:off x="4612" y="3788"/>
                <a:ext cx="8" cy="5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398" name="Line 158"/>
              <p:cNvSpPr>
                <a:spLocks noChangeShapeType="1"/>
              </p:cNvSpPr>
              <p:nvPr/>
            </p:nvSpPr>
            <p:spPr bwMode="auto">
              <a:xfrm flipV="1">
                <a:off x="4472" y="3876"/>
                <a:ext cx="448" cy="3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399" name="Line 159"/>
              <p:cNvSpPr>
                <a:spLocks noChangeShapeType="1"/>
              </p:cNvSpPr>
              <p:nvPr/>
            </p:nvSpPr>
            <p:spPr bwMode="auto">
              <a:xfrm flipV="1">
                <a:off x="4384" y="4128"/>
                <a:ext cx="516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8400" name="Rectangle 160"/>
          <p:cNvSpPr>
            <a:spLocks noChangeArrowheads="1"/>
          </p:cNvSpPr>
          <p:nvPr/>
        </p:nvSpPr>
        <p:spPr bwMode="auto">
          <a:xfrm>
            <a:off x="5889625" y="5381625"/>
            <a:ext cx="977900" cy="3651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/>
              <a:t>c</a:t>
            </a:r>
            <a:r>
              <a:rPr lang="de-DE" b="1" baseline="-25000"/>
              <a:t>IzSx  </a:t>
            </a:r>
            <a:r>
              <a:rPr lang="de-DE" b="1"/>
              <a:t>= 0</a:t>
            </a:r>
            <a:endParaRPr lang="de-DE" b="1" baseline="-25000"/>
          </a:p>
        </p:txBody>
      </p:sp>
      <p:sp>
        <p:nvSpPr>
          <p:cNvPr id="138402" name="Rectangle 162"/>
          <p:cNvSpPr>
            <a:spLocks noChangeArrowheads="1"/>
          </p:cNvSpPr>
          <p:nvPr/>
        </p:nvSpPr>
        <p:spPr bwMode="auto">
          <a:xfrm>
            <a:off x="0" y="0"/>
            <a:ext cx="6645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Evolution (Ensemble Average)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38403" name="Picture 163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138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0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1000" fill="hold"/>
                                        <p:tgtEl>
                                          <p:spTgt spid="138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1000" fill="hold"/>
                                        <p:tgtEl>
                                          <p:spTgt spid="138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10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1000" fill="hold"/>
                                        <p:tgtEl>
                                          <p:spTgt spid="138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1000" fill="hold"/>
                                        <p:tgtEl>
                                          <p:spTgt spid="138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1000" fill="hold"/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1000" fill="hold"/>
                                        <p:tgtEl>
                                          <p:spTgt spid="138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1000" fill="hold"/>
                                        <p:tgtEl>
                                          <p:spTgt spid="138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1000" fill="hold"/>
                                        <p:tgtEl>
                                          <p:spTgt spid="138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1000" fill="hold"/>
                                        <p:tgtEl>
                                          <p:spTgt spid="138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1000" fill="hold"/>
                                        <p:tgtEl>
                                          <p:spTgt spid="138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1000" fill="hold"/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1000" fill="hold"/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1000" fill="hold"/>
                                        <p:tgtEl>
                                          <p:spTgt spid="138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1000" fill="hold"/>
                                        <p:tgtEl>
                                          <p:spTgt spid="138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1000" fill="hold"/>
                                        <p:tgtEl>
                                          <p:spTgt spid="138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1000" fill="hold"/>
                                        <p:tgtEl>
                                          <p:spTgt spid="138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1000" fill="hold"/>
                                        <p:tgtEl>
                                          <p:spTgt spid="138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1000" fill="hold"/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6" dur="1000" fill="hold"/>
                                        <p:tgtEl>
                                          <p:spTgt spid="138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1000" fill="hold"/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0" dur="1000" fill="hold"/>
                                        <p:tgtEl>
                                          <p:spTgt spid="138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2" dur="1000" fill="hold"/>
                                        <p:tgtEl>
                                          <p:spTgt spid="138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138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6" dur="1000" fill="hold"/>
                                        <p:tgtEl>
                                          <p:spTgt spid="138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8" dur="1000" fill="hold"/>
                                        <p:tgtEl>
                                          <p:spTgt spid="138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0" dur="1000" fill="hold"/>
                                        <p:tgtEl>
                                          <p:spTgt spid="138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2" dur="1000" fill="hold"/>
                                        <p:tgtEl>
                                          <p:spTgt spid="138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4" dur="1000" fill="hold"/>
                                        <p:tgtEl>
                                          <p:spTgt spid="138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6" dur="1000" fill="hold"/>
                                        <p:tgtEl>
                                          <p:spTgt spid="138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22" dur="2000" fill="hold"/>
                                        <p:tgtEl>
                                          <p:spTgt spid="138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24" dur="20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0" grpId="0"/>
      <p:bldP spid="138257" grpId="0"/>
      <p:bldP spid="138264" grpId="0" animBg="1"/>
      <p:bldP spid="138265" grpId="0"/>
      <p:bldP spid="138274" grpId="0" animBg="1"/>
      <p:bldP spid="138274" grpId="1" animBg="1"/>
      <p:bldP spid="138276" grpId="0" animBg="1"/>
      <p:bldP spid="138276" grpId="1" animBg="1"/>
      <p:bldP spid="138279" grpId="0" animBg="1"/>
      <p:bldP spid="138281" grpId="0" animBg="1"/>
      <p:bldP spid="138281" grpId="1" animBg="1"/>
      <p:bldP spid="138284" grpId="0" animBg="1"/>
      <p:bldP spid="138284" grpId="1" animBg="1"/>
      <p:bldP spid="138286" grpId="0" animBg="1"/>
      <p:bldP spid="138289" grpId="0" animBg="1"/>
      <p:bldP spid="138289" grpId="1" animBg="1"/>
      <p:bldP spid="138291" grpId="0" animBg="1"/>
      <p:bldP spid="138294" grpId="0" animBg="1"/>
      <p:bldP spid="138294" grpId="1" animBg="1"/>
      <p:bldP spid="138296" grpId="0" animBg="1"/>
      <p:bldP spid="138299" grpId="0" animBg="1"/>
      <p:bldP spid="138301" grpId="0" animBg="1"/>
      <p:bldP spid="138301" grpId="1" animBg="1"/>
      <p:bldP spid="138304" grpId="0" animBg="1"/>
      <p:bldP spid="138306" grpId="0" animBg="1"/>
      <p:bldP spid="138306" grpId="1" animBg="1"/>
      <p:bldP spid="138309" grpId="0" animBg="1"/>
      <p:bldP spid="138309" grpId="1" animBg="1"/>
      <p:bldP spid="138311" grpId="0" animBg="1"/>
      <p:bldP spid="138311" grpId="1" animBg="1"/>
      <p:bldP spid="138314" grpId="0" animBg="1"/>
      <p:bldP spid="138316" grpId="0" animBg="1"/>
      <p:bldP spid="138316" grpId="1" animBg="1"/>
      <p:bldP spid="138319" grpId="0" animBg="1"/>
      <p:bldP spid="138321" grpId="0" animBg="1"/>
      <p:bldP spid="138321" grpId="1" animBg="1"/>
      <p:bldP spid="138324" grpId="0" animBg="1"/>
      <p:bldP spid="138324" grpId="1" animBg="1"/>
      <p:bldP spid="138326" grpId="0" animBg="1"/>
      <p:bldP spid="138329" grpId="0" animBg="1"/>
      <p:bldP spid="138329" grpId="1" animBg="1"/>
      <p:bldP spid="138331" grpId="0" animBg="1"/>
      <p:bldP spid="138338" grpId="0" animBg="1"/>
      <p:bldP spid="138338" grpId="1" animBg="1"/>
      <p:bldP spid="1384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0" y="574177"/>
            <a:ext cx="7741085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Axiom 1 : with every quantum system, there is associated  a </a:t>
            </a:r>
            <a:r>
              <a:rPr lang="en-US" b="1" u="sng" dirty="0" smtClean="0">
                <a:solidFill>
                  <a:schemeClr val="bg1"/>
                </a:solidFill>
              </a:rPr>
              <a:t>complex  </a:t>
            </a:r>
            <a:r>
              <a:rPr lang="en-US" b="1" u="sng" dirty="0" err="1" smtClean="0">
                <a:solidFill>
                  <a:schemeClr val="bg1"/>
                </a:solidFill>
              </a:rPr>
              <a:t>Hilbertspace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smtClean="0">
                <a:solidFill>
                  <a:schemeClr val="bg1"/>
                </a:solidFill>
                <a:latin typeface="Script MT Bold" pitchFamily="66" charset="0"/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, +, ., &lt; , &gt;) The states of the system are all positive trace-class linear maps </a:t>
            </a:r>
            <a:r>
              <a:rPr lang="en-US" b="1" dirty="0" smtClean="0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Script MT Bold" pitchFamily="66" charset="0"/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 -&gt; </a:t>
            </a:r>
            <a:r>
              <a:rPr lang="en-US" b="1" dirty="0" smtClean="0">
                <a:solidFill>
                  <a:schemeClr val="bg1"/>
                </a:solidFill>
                <a:latin typeface="Script MT Bold" pitchFamily="66" charset="0"/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   for which </a:t>
            </a:r>
            <a:r>
              <a:rPr lang="en-US" b="1" dirty="0" err="1" smtClean="0">
                <a:solidFill>
                  <a:schemeClr val="bg1"/>
                </a:solidFill>
              </a:rPr>
              <a:t>Tr</a:t>
            </a:r>
            <a:r>
              <a:rPr lang="en-US" b="1" dirty="0" smtClean="0">
                <a:solidFill>
                  <a:schemeClr val="bg1"/>
                </a:solidFill>
                <a:latin typeface="Symbol" pitchFamily="18" charset="2"/>
              </a:rPr>
              <a:t> r </a:t>
            </a:r>
            <a:r>
              <a:rPr lang="en-US" b="1" dirty="0" smtClean="0">
                <a:solidFill>
                  <a:schemeClr val="bg1"/>
                </a:solidFill>
              </a:rPr>
              <a:t>= 1 </a:t>
            </a:r>
          </a:p>
        </p:txBody>
      </p:sp>
      <p:sp>
        <p:nvSpPr>
          <p:cNvPr id="138402" name="Rectangle 162"/>
          <p:cNvSpPr>
            <a:spLocks noChangeArrowheads="1"/>
          </p:cNvSpPr>
          <p:nvPr/>
        </p:nvSpPr>
        <p:spPr bwMode="auto">
          <a:xfrm>
            <a:off x="0" y="0"/>
            <a:ext cx="6645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Axioms of Quantum Theory*</a:t>
            </a:r>
          </a:p>
          <a:p>
            <a:pPr algn="ctr"/>
            <a:r>
              <a:rPr lang="en-US" sz="1100" b="1" dirty="0" smtClean="0">
                <a:solidFill>
                  <a:srgbClr val="336699"/>
                </a:solidFill>
              </a:rPr>
              <a:t>* Frederic </a:t>
            </a:r>
            <a:r>
              <a:rPr lang="en-US" sz="1100" b="1" dirty="0" err="1" smtClean="0">
                <a:solidFill>
                  <a:srgbClr val="336699"/>
                </a:solidFill>
              </a:rPr>
              <a:t>Schuller</a:t>
            </a:r>
            <a:r>
              <a:rPr lang="en-US" sz="1100" b="1" dirty="0" smtClean="0">
                <a:solidFill>
                  <a:srgbClr val="336699"/>
                </a:solidFill>
              </a:rPr>
              <a:t> FAB Erlangen Nuremberg 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138403" name="Picture 163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68" name="Rectangle 26"/>
          <p:cNvSpPr>
            <a:spLocks noChangeArrowheads="1"/>
          </p:cNvSpPr>
          <p:nvPr/>
        </p:nvSpPr>
        <p:spPr bwMode="auto">
          <a:xfrm>
            <a:off x="0" y="3618002"/>
            <a:ext cx="7741085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Almost everywhere it is stated:  the (normalized) elements </a:t>
            </a:r>
            <a:r>
              <a:rPr lang="en-US" b="1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Symbol" pitchFamily="18" charset="2"/>
              </a:rPr>
              <a:t>e  </a:t>
            </a:r>
            <a:r>
              <a:rPr lang="en-US" b="1" dirty="0" smtClean="0">
                <a:solidFill>
                  <a:schemeClr val="bg1"/>
                </a:solidFill>
                <a:latin typeface="Script MT Bold" pitchFamily="66" charset="0"/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  are the states of the quantum system.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False 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6" grpId="0" animBg="1"/>
      <p:bldP spid="1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6" name="Rectangle 3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COSY- Experiment (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H, 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H)</a:t>
            </a:r>
            <a:r>
              <a:rPr lang="de-DE" dirty="0"/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9463" y="1677988"/>
            <a:ext cx="5676901" cy="5400675"/>
            <a:chOff x="539" y="632"/>
            <a:chExt cx="2350" cy="2406"/>
          </a:xfrm>
        </p:grpSpPr>
        <p:pic>
          <p:nvPicPr>
            <p:cNvPr id="164867" name="Picture 3" descr="homcosy4"/>
            <p:cNvPicPr preferRelativeResize="0">
              <a:picLocks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auto">
            <a:xfrm rot="5400000">
              <a:off x="612" y="731"/>
              <a:ext cx="2267" cy="2267"/>
            </a:xfrm>
            <a:prstGeom prst="rect">
              <a:avLst/>
            </a:prstGeom>
            <a:noFill/>
          </p:spPr>
        </p:pic>
        <p:sp>
          <p:nvSpPr>
            <p:cNvPr id="164868" name="Rectangle 4"/>
            <p:cNvSpPr>
              <a:spLocks noChangeArrowheads="1"/>
            </p:cNvSpPr>
            <p:nvPr/>
          </p:nvSpPr>
          <p:spPr bwMode="auto">
            <a:xfrm>
              <a:off x="539" y="632"/>
              <a:ext cx="2350" cy="6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69" name="Rectangle 5"/>
            <p:cNvSpPr>
              <a:spLocks noChangeArrowheads="1"/>
            </p:cNvSpPr>
            <p:nvPr/>
          </p:nvSpPr>
          <p:spPr bwMode="auto">
            <a:xfrm>
              <a:off x="595" y="2694"/>
              <a:ext cx="2285" cy="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0" name="Rectangle 6"/>
            <p:cNvSpPr>
              <a:spLocks noChangeArrowheads="1"/>
            </p:cNvSpPr>
            <p:nvPr/>
          </p:nvSpPr>
          <p:spPr bwMode="auto">
            <a:xfrm>
              <a:off x="577" y="1133"/>
              <a:ext cx="306" cy="19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1" name="Rectangle 7"/>
            <p:cNvSpPr>
              <a:spLocks noChangeArrowheads="1"/>
            </p:cNvSpPr>
            <p:nvPr/>
          </p:nvSpPr>
          <p:spPr bwMode="auto">
            <a:xfrm>
              <a:off x="2453" y="1133"/>
              <a:ext cx="390" cy="18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75430" y="414338"/>
            <a:ext cx="5441950" cy="6443662"/>
            <a:chOff x="2964" y="465"/>
            <a:chExt cx="2331" cy="2349"/>
          </a:xfrm>
        </p:grpSpPr>
        <p:pic>
          <p:nvPicPr>
            <p:cNvPr id="164873" name="Picture 9" descr="homcosy5"/>
            <p:cNvPicPr preferRelativeResize="0">
              <a:picLocks noChangeArrowheads="1"/>
            </p:cNvPicPr>
            <p:nvPr/>
          </p:nvPicPr>
          <p:blipFill>
            <a:blip r:embed="rId4" cstate="print">
              <a:lum bright="-12000" contrast="30000"/>
            </a:blip>
            <a:srcRect/>
            <a:stretch>
              <a:fillRect/>
            </a:stretch>
          </p:blipFill>
          <p:spPr bwMode="auto">
            <a:xfrm rot="5400000">
              <a:off x="3006" y="547"/>
              <a:ext cx="2267" cy="2267"/>
            </a:xfrm>
            <a:prstGeom prst="rect">
              <a:avLst/>
            </a:prstGeom>
            <a:noFill/>
          </p:spPr>
        </p:pic>
        <p:sp>
          <p:nvSpPr>
            <p:cNvPr id="164874" name="Rectangle 10"/>
            <p:cNvSpPr>
              <a:spLocks noChangeArrowheads="1"/>
            </p:cNvSpPr>
            <p:nvPr/>
          </p:nvSpPr>
          <p:spPr bwMode="auto">
            <a:xfrm>
              <a:off x="2964" y="465"/>
              <a:ext cx="2331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5" name="Rectangle 11"/>
            <p:cNvSpPr>
              <a:spLocks noChangeArrowheads="1"/>
            </p:cNvSpPr>
            <p:nvPr/>
          </p:nvSpPr>
          <p:spPr bwMode="auto">
            <a:xfrm>
              <a:off x="3002" y="2481"/>
              <a:ext cx="2248" cy="2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6" name="Rectangle 12"/>
            <p:cNvSpPr>
              <a:spLocks noChangeArrowheads="1"/>
            </p:cNvSpPr>
            <p:nvPr/>
          </p:nvSpPr>
          <p:spPr bwMode="auto">
            <a:xfrm>
              <a:off x="2982" y="864"/>
              <a:ext cx="307" cy="19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7" name="Rectangle 13"/>
            <p:cNvSpPr>
              <a:spLocks noChangeArrowheads="1"/>
            </p:cNvSpPr>
            <p:nvPr/>
          </p:nvSpPr>
          <p:spPr bwMode="auto">
            <a:xfrm>
              <a:off x="4831" y="920"/>
              <a:ext cx="390" cy="18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4850" y="276225"/>
            <a:ext cx="3602038" cy="3052763"/>
            <a:chOff x="565" y="1217"/>
            <a:chExt cx="2269" cy="2369"/>
          </a:xfrm>
        </p:grpSpPr>
        <p:pic>
          <p:nvPicPr>
            <p:cNvPr id="164879" name="Picture 15" descr="homcosy1"/>
            <p:cNvPicPr preferRelativeResize="0">
              <a:picLocks noChangeArrowheads="1"/>
            </p:cNvPicPr>
            <p:nvPr/>
          </p:nvPicPr>
          <p:blipFill>
            <a:blip r:embed="rId5" cstate="print">
              <a:lum bright="-48000" contrast="72000"/>
            </a:blip>
            <a:srcRect/>
            <a:stretch>
              <a:fillRect/>
            </a:stretch>
          </p:blipFill>
          <p:spPr bwMode="auto">
            <a:xfrm rot="5400000">
              <a:off x="565" y="1309"/>
              <a:ext cx="2267" cy="2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4880" name="Rectangle 16"/>
            <p:cNvSpPr>
              <a:spLocks noChangeArrowheads="1"/>
            </p:cNvSpPr>
            <p:nvPr/>
          </p:nvSpPr>
          <p:spPr bwMode="auto">
            <a:xfrm>
              <a:off x="567" y="1217"/>
              <a:ext cx="120" cy="2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1" name="Rectangle 17"/>
            <p:cNvSpPr>
              <a:spLocks noChangeArrowheads="1"/>
            </p:cNvSpPr>
            <p:nvPr/>
          </p:nvSpPr>
          <p:spPr bwMode="auto">
            <a:xfrm>
              <a:off x="585" y="3419"/>
              <a:ext cx="2202" cy="1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2" name="Rectangle 18"/>
            <p:cNvSpPr>
              <a:spLocks noChangeArrowheads="1"/>
            </p:cNvSpPr>
            <p:nvPr/>
          </p:nvSpPr>
          <p:spPr bwMode="auto">
            <a:xfrm>
              <a:off x="2416" y="3356"/>
              <a:ext cx="344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3" name="Rectangle 19"/>
            <p:cNvSpPr>
              <a:spLocks noChangeArrowheads="1"/>
            </p:cNvSpPr>
            <p:nvPr/>
          </p:nvSpPr>
          <p:spPr bwMode="auto">
            <a:xfrm>
              <a:off x="2722" y="1356"/>
              <a:ext cx="84" cy="20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4" name="Rectangle 20"/>
            <p:cNvSpPr>
              <a:spLocks noChangeArrowheads="1"/>
            </p:cNvSpPr>
            <p:nvPr/>
          </p:nvSpPr>
          <p:spPr bwMode="auto">
            <a:xfrm>
              <a:off x="632" y="1356"/>
              <a:ext cx="2202" cy="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5" name="Rectangle 21"/>
            <p:cNvSpPr>
              <a:spLocks noChangeArrowheads="1"/>
            </p:cNvSpPr>
            <p:nvPr/>
          </p:nvSpPr>
          <p:spPr bwMode="auto">
            <a:xfrm>
              <a:off x="613" y="1412"/>
              <a:ext cx="141" cy="3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6" name="Rectangle 22"/>
            <p:cNvSpPr>
              <a:spLocks noChangeArrowheads="1"/>
            </p:cNvSpPr>
            <p:nvPr/>
          </p:nvSpPr>
          <p:spPr bwMode="auto">
            <a:xfrm>
              <a:off x="2415" y="1384"/>
              <a:ext cx="344" cy="3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7" name="Rectangle 23"/>
            <p:cNvSpPr>
              <a:spLocks noChangeArrowheads="1"/>
            </p:cNvSpPr>
            <p:nvPr/>
          </p:nvSpPr>
          <p:spPr bwMode="auto">
            <a:xfrm>
              <a:off x="2427" y="1692"/>
              <a:ext cx="333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aphicFrame>
        <p:nvGraphicFramePr>
          <p:cNvPr id="164888" name="Object 24"/>
          <p:cNvGraphicFramePr>
            <a:graphicFrameLocks noChangeAspect="1"/>
          </p:cNvGraphicFramePr>
          <p:nvPr/>
        </p:nvGraphicFramePr>
        <p:xfrm>
          <a:off x="5607657" y="2799011"/>
          <a:ext cx="1371600" cy="1050925"/>
        </p:xfrm>
        <a:graphic>
          <a:graphicData uri="http://schemas.openxmlformats.org/presentationml/2006/ole">
            <p:oleObj spid="_x0000_s709634" name="CS ChemDraw Drawing" r:id="rId6" imgW="1370880" imgH="1051560" progId="ChemDraw.Document.6.0">
              <p:embed/>
            </p:oleObj>
          </a:graphicData>
        </a:graphic>
      </p:graphicFrame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2803525" y="1038225"/>
            <a:ext cx="730250" cy="6397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4891" name="Rectangle 27"/>
          <p:cNvSpPr>
            <a:spLocks noChangeArrowheads="1"/>
          </p:cNvSpPr>
          <p:nvPr/>
        </p:nvSpPr>
        <p:spPr bwMode="auto">
          <a:xfrm>
            <a:off x="2849563" y="1190625"/>
            <a:ext cx="242887" cy="2127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 flipV="1">
            <a:off x="960438" y="4983163"/>
            <a:ext cx="198437" cy="320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3" name="Line 29"/>
          <p:cNvSpPr>
            <a:spLocks noChangeShapeType="1"/>
          </p:cNvSpPr>
          <p:nvPr/>
        </p:nvSpPr>
        <p:spPr bwMode="auto">
          <a:xfrm flipH="1" flipV="1">
            <a:off x="654050" y="5292725"/>
            <a:ext cx="307975" cy="12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4" name="Line 30"/>
          <p:cNvSpPr>
            <a:spLocks noChangeShapeType="1"/>
          </p:cNvSpPr>
          <p:nvPr/>
        </p:nvSpPr>
        <p:spPr bwMode="auto">
          <a:xfrm flipH="1" flipV="1">
            <a:off x="898525" y="4972050"/>
            <a:ext cx="257175" cy="3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5" name="Line 31"/>
          <p:cNvSpPr>
            <a:spLocks noChangeShapeType="1"/>
          </p:cNvSpPr>
          <p:nvPr/>
        </p:nvSpPr>
        <p:spPr bwMode="auto">
          <a:xfrm flipV="1">
            <a:off x="647700" y="4978400"/>
            <a:ext cx="139700" cy="247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>
            <a:off x="7061807" y="3248273"/>
            <a:ext cx="1418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propionic</a:t>
            </a:r>
            <a:r>
              <a:rPr lang="en-US" dirty="0" smtClean="0"/>
              <a:t> acid </a:t>
            </a:r>
            <a:endParaRPr lang="en-US" dirty="0"/>
          </a:p>
        </p:txBody>
      </p:sp>
      <p:sp>
        <p:nvSpPr>
          <p:cNvPr id="164898" name="Rectangle 34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 dirty="0">
                <a:solidFill>
                  <a:srgbClr val="336699"/>
                </a:solidFill>
              </a:rPr>
              <a:t>COSY – Experiment (</a:t>
            </a:r>
            <a:r>
              <a:rPr lang="de-DE" sz="2400" b="1" baseline="30000" dirty="0">
                <a:solidFill>
                  <a:srgbClr val="336699"/>
                </a:solidFill>
              </a:rPr>
              <a:t>1</a:t>
            </a:r>
            <a:r>
              <a:rPr lang="de-DE" sz="2400" b="1" dirty="0">
                <a:solidFill>
                  <a:srgbClr val="336699"/>
                </a:solidFill>
              </a:rPr>
              <a:t>H, </a:t>
            </a:r>
            <a:r>
              <a:rPr lang="de-DE" sz="2400" b="1" baseline="30000" dirty="0">
                <a:solidFill>
                  <a:srgbClr val="336699"/>
                </a:solidFill>
              </a:rPr>
              <a:t>1</a:t>
            </a:r>
            <a:r>
              <a:rPr lang="de-DE" sz="2400" b="1" dirty="0">
                <a:solidFill>
                  <a:srgbClr val="336699"/>
                </a:solidFill>
              </a:rPr>
              <a:t>H)</a:t>
            </a:r>
            <a:endParaRPr lang="de-DE" dirty="0"/>
          </a:p>
        </p:txBody>
      </p:sp>
      <p:pic>
        <p:nvPicPr>
          <p:cNvPr id="164899" name="Picture 35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5255177" y="1048620"/>
            <a:ext cx="3235327" cy="739775"/>
            <a:chOff x="230" y="345"/>
            <a:chExt cx="2038" cy="466"/>
          </a:xfrm>
        </p:grpSpPr>
        <p:sp>
          <p:nvSpPr>
            <p:cNvPr id="36" name="Line 61"/>
            <p:cNvSpPr>
              <a:spLocks noChangeShapeType="1"/>
            </p:cNvSpPr>
            <p:nvPr/>
          </p:nvSpPr>
          <p:spPr bwMode="auto">
            <a:xfrm>
              <a:off x="287" y="811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305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1293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9" name="Text Box 64"/>
            <p:cNvSpPr txBox="1">
              <a:spLocks noChangeArrowheads="1"/>
            </p:cNvSpPr>
            <p:nvPr/>
          </p:nvSpPr>
          <p:spPr bwMode="auto">
            <a:xfrm>
              <a:off x="1218" y="345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40" name="Text Box 65"/>
            <p:cNvSpPr txBox="1">
              <a:spLocks noChangeArrowheads="1"/>
            </p:cNvSpPr>
            <p:nvPr/>
          </p:nvSpPr>
          <p:spPr bwMode="auto">
            <a:xfrm>
              <a:off x="230" y="354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41" name="Text Box 66"/>
            <p:cNvSpPr txBox="1">
              <a:spLocks noChangeArrowheads="1"/>
            </p:cNvSpPr>
            <p:nvPr/>
          </p:nvSpPr>
          <p:spPr bwMode="auto">
            <a:xfrm>
              <a:off x="1483" y="536"/>
              <a:ext cx="7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 t</a:t>
              </a:r>
              <a:r>
                <a:rPr lang="en-US" sz="1400" b="1" baseline="-25000" dirty="0" smtClean="0"/>
                <a:t>2  </a:t>
              </a:r>
              <a:r>
                <a:rPr lang="en-US" sz="1400" b="1" dirty="0" smtClean="0"/>
                <a:t>acquisition</a:t>
              </a:r>
              <a:endParaRPr lang="en-US" sz="1400" b="1" dirty="0"/>
            </a:p>
          </p:txBody>
        </p:sp>
        <p:sp>
          <p:nvSpPr>
            <p:cNvPr id="42" name="Text Box 67"/>
            <p:cNvSpPr txBox="1">
              <a:spLocks noChangeArrowheads="1"/>
            </p:cNvSpPr>
            <p:nvPr/>
          </p:nvSpPr>
          <p:spPr bwMode="auto">
            <a:xfrm>
              <a:off x="411" y="528"/>
              <a:ext cx="8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t</a:t>
              </a:r>
              <a:r>
                <a:rPr lang="en-US" sz="1400" b="1" baseline="-25000" dirty="0" smtClean="0"/>
                <a:t>1</a:t>
              </a:r>
              <a:r>
                <a:rPr lang="en-US" sz="1400" b="1" dirty="0" smtClean="0"/>
                <a:t> incremented</a:t>
              </a:r>
              <a:endParaRPr lang="en-US" sz="1400" b="1" dirty="0"/>
            </a:p>
          </p:txBody>
        </p:sp>
      </p:grpSp>
      <p:cxnSp>
        <p:nvCxnSpPr>
          <p:cNvPr id="44" name="Gerade Verbindung 43"/>
          <p:cNvCxnSpPr>
            <a:stCxn id="164887" idx="1"/>
          </p:cNvCxnSpPr>
          <p:nvPr/>
        </p:nvCxnSpPr>
        <p:spPr>
          <a:xfrm rot="10800000" flipV="1">
            <a:off x="986319" y="924406"/>
            <a:ext cx="2674456" cy="2106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10800000" flipV="1">
            <a:off x="-133563" y="4602821"/>
            <a:ext cx="3986373" cy="144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0" grpId="0" animBg="1"/>
      <p:bldP spid="16489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02" name="Rectangle 162"/>
          <p:cNvSpPr>
            <a:spLocks noChangeArrowheads="1"/>
          </p:cNvSpPr>
          <p:nvPr/>
        </p:nvSpPr>
        <p:spPr bwMode="auto">
          <a:xfrm>
            <a:off x="0" y="0"/>
            <a:ext cx="6645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   Axioms of Quantum Theory*</a:t>
            </a:r>
          </a:p>
          <a:p>
            <a:pPr algn="ctr"/>
            <a:r>
              <a:rPr lang="en-US" sz="1100" b="1" dirty="0" smtClean="0">
                <a:solidFill>
                  <a:srgbClr val="336699"/>
                </a:solidFill>
              </a:rPr>
              <a:t>* Frederic </a:t>
            </a:r>
            <a:r>
              <a:rPr lang="en-US" sz="1100" b="1" dirty="0" err="1" smtClean="0">
                <a:solidFill>
                  <a:srgbClr val="336699"/>
                </a:solidFill>
              </a:rPr>
              <a:t>Schuller</a:t>
            </a:r>
            <a:r>
              <a:rPr lang="en-US" sz="1100" b="1" dirty="0" smtClean="0">
                <a:solidFill>
                  <a:srgbClr val="336699"/>
                </a:solidFill>
              </a:rPr>
              <a:t> FAB Erlangen Nuremberg 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138403" name="Picture 163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676406" y="962484"/>
            <a:ext cx="7741085" cy="181588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Axiom 4 :  Unitary dynamics:  during time intervals (t1,t2)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                                    during which no measurement occur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   state </a:t>
            </a:r>
            <a:r>
              <a:rPr lang="en-US" b="1" dirty="0" smtClean="0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b="1" dirty="0" smtClean="0">
                <a:solidFill>
                  <a:schemeClr val="bg1"/>
                </a:solidFill>
              </a:rPr>
              <a:t>(t2) @ time t2  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            </a:t>
            </a:r>
            <a:r>
              <a:rPr lang="en-US" b="1" dirty="0" smtClean="0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b="1" dirty="0" smtClean="0">
                <a:solidFill>
                  <a:schemeClr val="bg1"/>
                </a:solidFill>
              </a:rPr>
              <a:t>(t1) @ time t1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  are related through: 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 r(t2)=U(t2-t1) r(t1) U</a:t>
            </a:r>
            <a:r>
              <a:rPr lang="en-US" b="1" baseline="30000" dirty="0" smtClean="0">
                <a:solidFill>
                  <a:schemeClr val="bg1"/>
                </a:solidFill>
              </a:rPr>
              <a:t>-1</a:t>
            </a:r>
            <a:r>
              <a:rPr lang="en-US" b="1" dirty="0" smtClean="0">
                <a:solidFill>
                  <a:schemeClr val="bg1"/>
                </a:solidFill>
              </a:rPr>
              <a:t>(t2-t1) 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where  U(t) := exp (-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/ </a:t>
            </a:r>
            <a:r>
              <a:rPr lang="en-US" b="1" dirty="0" smtClean="0">
                <a:solidFill>
                  <a:schemeClr val="bg1"/>
                </a:solidFill>
                <a:latin typeface="MT Extra" pitchFamily="18" charset="2"/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 t )           H energy observable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589647" y="1547261"/>
            <a:ext cx="1148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Appendix 1</a:t>
            </a:r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4267200" y="2194560"/>
            <a:ext cx="1630680" cy="1386840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012825" y="1697038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/>
              <a:t>I</a:t>
            </a:r>
            <a:r>
              <a:rPr lang="de-DE" sz="1400" b="1" baseline="-25000" dirty="0"/>
              <a:t>z</a:t>
            </a:r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 S</a:t>
            </a:r>
            <a:r>
              <a:rPr lang="de-DE" sz="1400" b="1" baseline="-25000" dirty="0"/>
              <a:t>z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965200" y="22479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/>
              <a:t>  I</a:t>
            </a:r>
            <a:r>
              <a:rPr lang="de-DE" sz="1400" b="1" baseline="-25000" dirty="0"/>
              <a:t>x</a:t>
            </a:r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 S</a:t>
            </a:r>
            <a:r>
              <a:rPr lang="de-DE" sz="1400" b="1" baseline="-25000" dirty="0"/>
              <a:t>x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968375" y="2852738"/>
            <a:ext cx="2411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I</a:t>
            </a:r>
            <a:r>
              <a:rPr lang="de-DE" sz="1400" b="1" baseline="-25000" dirty="0"/>
              <a:t>x</a:t>
            </a:r>
            <a:r>
              <a:rPr lang="de-DE" sz="1400" b="1" dirty="0"/>
              <a:t>  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 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 I</a:t>
            </a:r>
            <a:r>
              <a:rPr lang="de-DE" sz="1400" b="1" baseline="-25000" dirty="0"/>
              <a:t>y</a:t>
            </a:r>
            <a:r>
              <a:rPr lang="de-DE" sz="1400" b="1" dirty="0"/>
              <a:t> 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 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505200" y="2868613"/>
            <a:ext cx="293535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  S</a:t>
            </a:r>
            <a:r>
              <a:rPr lang="de-DE" sz="1400" b="1" baseline="-25000" dirty="0"/>
              <a:t>x</a:t>
            </a:r>
            <a:r>
              <a:rPr lang="de-DE" sz="1400" b="1" dirty="0"/>
              <a:t>  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 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 S</a:t>
            </a:r>
            <a:r>
              <a:rPr lang="de-DE" sz="1400" b="1" baseline="-25000" dirty="0"/>
              <a:t>y</a:t>
            </a:r>
            <a:r>
              <a:rPr lang="de-DE" sz="1400" b="1" dirty="0"/>
              <a:t> 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 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908050" y="3478213"/>
            <a:ext cx="385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( I</a:t>
            </a:r>
            <a:r>
              <a:rPr lang="de-DE" sz="1400" b="1" baseline="-25000" dirty="0"/>
              <a:t>x </a:t>
            </a:r>
            <a:r>
              <a:rPr lang="de-DE" sz="1400" b="1" dirty="0"/>
              <a:t> cos </a:t>
            </a:r>
            <a:r>
              <a:rPr lang="de-DE" sz="1400" b="1" dirty="0">
                <a:latin typeface="Symbol" pitchFamily="18" charset="2"/>
              </a:rPr>
              <a:t>p</a:t>
            </a:r>
            <a:r>
              <a:rPr lang="de-DE" sz="1400" b="1" baseline="-25000" dirty="0"/>
              <a:t>  </a:t>
            </a:r>
            <a:r>
              <a:rPr lang="de-DE" sz="1400" b="1" dirty="0"/>
              <a:t>J t</a:t>
            </a:r>
            <a:r>
              <a:rPr lang="de-DE" sz="1400" b="1" baseline="-25000" dirty="0"/>
              <a:t>1   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baseline="-25000" dirty="0"/>
              <a:t>   </a:t>
            </a:r>
            <a:r>
              <a:rPr lang="de-DE" sz="1400" b="1" dirty="0"/>
              <a:t>2  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z</a:t>
            </a:r>
            <a:r>
              <a:rPr lang="de-DE" sz="1400" b="1" dirty="0"/>
              <a:t>  sin </a:t>
            </a:r>
            <a:r>
              <a:rPr lang="de-DE" sz="1400" b="1" dirty="0">
                <a:latin typeface="Symbol" pitchFamily="18" charset="2"/>
              </a:rPr>
              <a:t>p</a:t>
            </a:r>
            <a:r>
              <a:rPr lang="de-DE" sz="1400" b="1" baseline="-25000" dirty="0"/>
              <a:t>  </a:t>
            </a:r>
            <a:r>
              <a:rPr lang="de-DE" sz="1400" b="1" dirty="0"/>
              <a:t>J t</a:t>
            </a:r>
            <a:r>
              <a:rPr lang="de-DE" sz="1400" b="1" baseline="-25000" dirty="0"/>
              <a:t>1  </a:t>
            </a:r>
            <a:r>
              <a:rPr lang="de-DE" sz="1400" b="1" dirty="0"/>
              <a:t>)  </a:t>
            </a:r>
            <a:r>
              <a:rPr lang="de-DE" sz="1400" b="1" baseline="-25000" dirty="0"/>
              <a:t>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     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713288" y="3479800"/>
            <a:ext cx="379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+   ( I</a:t>
            </a:r>
            <a:r>
              <a:rPr lang="de-DE" sz="1400" b="1" baseline="-25000" dirty="0"/>
              <a:t>y </a:t>
            </a:r>
            <a:r>
              <a:rPr lang="de-DE" sz="1400" b="1" dirty="0"/>
              <a:t> cos </a:t>
            </a:r>
            <a:r>
              <a:rPr lang="de-DE" sz="1400" b="1" dirty="0">
                <a:latin typeface="Symbol" pitchFamily="18" charset="2"/>
              </a:rPr>
              <a:t>p</a:t>
            </a:r>
            <a:r>
              <a:rPr lang="de-DE" sz="1400" b="1" baseline="-25000" dirty="0"/>
              <a:t>  </a:t>
            </a:r>
            <a:r>
              <a:rPr lang="de-DE" sz="1400" b="1" dirty="0"/>
              <a:t>J t</a:t>
            </a:r>
            <a:r>
              <a:rPr lang="de-DE" sz="1400" b="1" baseline="-25000" dirty="0"/>
              <a:t>1   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baseline="-25000" dirty="0">
                <a:latin typeface="Symbol" pitchFamily="18" charset="2"/>
              </a:rPr>
              <a:t> </a:t>
            </a:r>
            <a:r>
              <a:rPr lang="de-DE" sz="1400" b="1" baseline="-25000" dirty="0"/>
              <a:t>  </a:t>
            </a:r>
            <a:r>
              <a:rPr lang="de-DE" sz="1400" b="1" dirty="0"/>
              <a:t>2 I</a:t>
            </a:r>
            <a:r>
              <a:rPr lang="de-DE" sz="1400" b="1" baseline="-25000" dirty="0"/>
              <a:t>x</a:t>
            </a:r>
            <a:r>
              <a:rPr lang="de-DE" sz="1400" b="1" dirty="0"/>
              <a:t> S</a:t>
            </a:r>
            <a:r>
              <a:rPr lang="de-DE" sz="1400" b="1" baseline="-25000" dirty="0"/>
              <a:t>z</a:t>
            </a:r>
            <a:r>
              <a:rPr lang="de-DE" sz="1400" b="1" dirty="0"/>
              <a:t>  sin </a:t>
            </a:r>
            <a:r>
              <a:rPr lang="de-DE" sz="1400" b="1" dirty="0">
                <a:latin typeface="Symbol" pitchFamily="18" charset="2"/>
              </a:rPr>
              <a:t>p</a:t>
            </a:r>
            <a:r>
              <a:rPr lang="de-DE" sz="1400" b="1" baseline="-25000" dirty="0"/>
              <a:t>  </a:t>
            </a:r>
            <a:r>
              <a:rPr lang="de-DE" sz="1400" b="1" dirty="0"/>
              <a:t>J t</a:t>
            </a:r>
            <a:r>
              <a:rPr lang="de-DE" sz="1400" b="1" baseline="-25000" dirty="0"/>
              <a:t>1  </a:t>
            </a:r>
            <a:r>
              <a:rPr lang="de-DE" sz="1400" b="1" dirty="0"/>
              <a:t>) 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 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-1588" y="1998663"/>
            <a:ext cx="102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/>
              <a:t>90° y-pulse</a:t>
            </a:r>
            <a:endParaRPr lang="en-US" sz="1400" b="1" baseline="-25000" dirty="0"/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-1588" y="3756025"/>
            <a:ext cx="102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90° y-pulse</a:t>
            </a:r>
            <a:endParaRPr lang="de-DE" sz="1400" b="1" baseline="-25000"/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939800" y="4103688"/>
            <a:ext cx="385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(</a:t>
            </a:r>
            <a:r>
              <a:rPr lang="de-DE" sz="1400" b="1" dirty="0">
                <a:latin typeface="Symbol" pitchFamily="18" charset="2"/>
              </a:rPr>
              <a:t> - </a:t>
            </a:r>
            <a:r>
              <a:rPr lang="de-DE" sz="1400" b="1" dirty="0"/>
              <a:t>I</a:t>
            </a:r>
            <a:r>
              <a:rPr lang="de-DE" sz="1400" b="1" baseline="-25000" dirty="0"/>
              <a:t>z </a:t>
            </a:r>
            <a:r>
              <a:rPr lang="de-DE" sz="1400" b="1" dirty="0"/>
              <a:t> cos </a:t>
            </a:r>
            <a:r>
              <a:rPr lang="de-DE" sz="1400" b="1" dirty="0">
                <a:latin typeface="Symbol" pitchFamily="18" charset="2"/>
              </a:rPr>
              <a:t>p</a:t>
            </a:r>
            <a:r>
              <a:rPr lang="de-DE" sz="1400" b="1" baseline="-25000" dirty="0"/>
              <a:t>  </a:t>
            </a:r>
            <a:r>
              <a:rPr lang="de-DE" sz="1400" b="1" dirty="0"/>
              <a:t>J t</a:t>
            </a:r>
            <a:r>
              <a:rPr lang="de-DE" sz="1400" b="1" baseline="-25000" dirty="0"/>
              <a:t>1   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baseline="-25000" dirty="0"/>
              <a:t>   </a:t>
            </a:r>
            <a:r>
              <a:rPr lang="de-DE" sz="1400" b="1" dirty="0"/>
              <a:t>2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 sin </a:t>
            </a:r>
            <a:r>
              <a:rPr lang="de-DE" sz="1400" b="1" dirty="0">
                <a:latin typeface="Symbol" pitchFamily="18" charset="2"/>
              </a:rPr>
              <a:t>p</a:t>
            </a:r>
            <a:r>
              <a:rPr lang="de-DE" sz="1400" b="1" baseline="-25000" dirty="0"/>
              <a:t>  </a:t>
            </a:r>
            <a:r>
              <a:rPr lang="de-DE" sz="1400" b="1" dirty="0"/>
              <a:t>J t</a:t>
            </a:r>
            <a:r>
              <a:rPr lang="de-DE" sz="1400" b="1" baseline="-25000" dirty="0"/>
              <a:t>1  </a:t>
            </a:r>
            <a:r>
              <a:rPr lang="de-DE" sz="1400" b="1" dirty="0"/>
              <a:t>)  </a:t>
            </a:r>
            <a:r>
              <a:rPr lang="de-DE" sz="1400" b="1" baseline="-25000" dirty="0"/>
              <a:t>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     </a:t>
            </a: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4745038" y="4105275"/>
            <a:ext cx="411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+   ( I</a:t>
            </a:r>
            <a:r>
              <a:rPr lang="de-DE" sz="1400" b="1" baseline="-25000" dirty="0"/>
              <a:t>y </a:t>
            </a:r>
            <a:r>
              <a:rPr lang="de-DE" sz="1400" b="1" dirty="0"/>
              <a:t> cos </a:t>
            </a:r>
            <a:r>
              <a:rPr lang="de-DE" sz="1400" b="1" dirty="0">
                <a:latin typeface="Symbol" pitchFamily="18" charset="2"/>
              </a:rPr>
              <a:t>p</a:t>
            </a:r>
            <a:r>
              <a:rPr lang="de-DE" sz="1400" b="1" baseline="-25000" dirty="0"/>
              <a:t>  </a:t>
            </a:r>
            <a:r>
              <a:rPr lang="de-DE" sz="1400" b="1" dirty="0"/>
              <a:t>J t</a:t>
            </a:r>
            <a:r>
              <a:rPr lang="de-DE" sz="1400" b="1" baseline="-25000" dirty="0"/>
              <a:t>1   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baseline="-25000" dirty="0">
                <a:latin typeface="Symbol" pitchFamily="18" charset="2"/>
              </a:rPr>
              <a:t> </a:t>
            </a:r>
            <a:r>
              <a:rPr lang="de-DE" sz="1400" b="1" baseline="-25000" dirty="0"/>
              <a:t>  </a:t>
            </a:r>
            <a:r>
              <a:rPr lang="de-DE" sz="1400" b="1" dirty="0"/>
              <a:t>2 I</a:t>
            </a:r>
            <a:r>
              <a:rPr lang="de-DE" sz="1400" b="1" baseline="-25000" dirty="0"/>
              <a:t>z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 sin </a:t>
            </a:r>
            <a:r>
              <a:rPr lang="de-DE" sz="1400" b="1" dirty="0">
                <a:latin typeface="Symbol" pitchFamily="18" charset="2"/>
              </a:rPr>
              <a:t>p</a:t>
            </a:r>
            <a:r>
              <a:rPr lang="de-DE" sz="1400" b="1" baseline="-25000" dirty="0"/>
              <a:t>  </a:t>
            </a:r>
            <a:r>
              <a:rPr lang="de-DE" sz="1400" b="1" dirty="0"/>
              <a:t>J t</a:t>
            </a:r>
            <a:r>
              <a:rPr lang="de-DE" sz="1400" b="1" baseline="-25000" dirty="0"/>
              <a:t>1  </a:t>
            </a:r>
            <a:r>
              <a:rPr lang="de-DE" sz="1400" b="1" dirty="0"/>
              <a:t>) 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 </a:t>
            </a: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-1588" y="2647950"/>
            <a:ext cx="149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shift   </a:t>
            </a:r>
            <a:r>
              <a:rPr lang="de-DE" sz="1400" b="1">
                <a:latin typeface="Symbol" pitchFamily="18" charset="2"/>
              </a:rPr>
              <a:t>w</a:t>
            </a:r>
            <a:r>
              <a:rPr lang="de-DE" sz="1400" b="1" baseline="-25000"/>
              <a:t>I   </a:t>
            </a:r>
            <a:r>
              <a:rPr lang="de-DE" sz="1400" b="1"/>
              <a:t> </a:t>
            </a:r>
            <a:r>
              <a:rPr lang="de-DE" sz="1400" b="1">
                <a:latin typeface="Symbol" pitchFamily="18" charset="2"/>
              </a:rPr>
              <a:t>w</a:t>
            </a:r>
            <a:r>
              <a:rPr lang="de-DE" sz="1400" b="1" baseline="-25000"/>
              <a:t>s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-1588" y="3167063"/>
            <a:ext cx="149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coupling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-1588" y="1377950"/>
            <a:ext cx="1877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/>
              <a:t>thermal equilibrium   </a:t>
            </a:r>
            <a:endParaRPr lang="en-US" sz="1400" b="1" baseline="-25000" dirty="0"/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 flipV="1">
            <a:off x="-266700" y="1092200"/>
            <a:ext cx="218122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146050" y="708025"/>
            <a:ext cx="250825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825500" y="720725"/>
            <a:ext cx="280988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1293812" y="730250"/>
            <a:ext cx="1225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acquisition</a:t>
            </a:r>
            <a:r>
              <a:rPr lang="de-DE" sz="1400" b="1" dirty="0" smtClean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484188" y="728663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 </a:t>
            </a:r>
          </a:p>
        </p:txBody>
      </p:sp>
      <p:grpSp>
        <p:nvGrpSpPr>
          <p:cNvPr id="156693" name="Group 21"/>
          <p:cNvGrpSpPr>
            <a:grpSpLocks/>
          </p:cNvGrpSpPr>
          <p:nvPr/>
        </p:nvGrpSpPr>
        <p:grpSpPr bwMode="auto">
          <a:xfrm>
            <a:off x="6364288" y="581025"/>
            <a:ext cx="2366962" cy="2132013"/>
            <a:chOff x="416" y="903"/>
            <a:chExt cx="1491" cy="1343"/>
          </a:xfrm>
        </p:grpSpPr>
        <p:grpSp>
          <p:nvGrpSpPr>
            <p:cNvPr id="156694" name="Group 22"/>
            <p:cNvGrpSpPr>
              <a:grpSpLocks/>
            </p:cNvGrpSpPr>
            <p:nvPr/>
          </p:nvGrpSpPr>
          <p:grpSpPr bwMode="auto">
            <a:xfrm>
              <a:off x="416" y="1526"/>
              <a:ext cx="570" cy="564"/>
              <a:chOff x="3276" y="3531"/>
              <a:chExt cx="570" cy="564"/>
            </a:xfrm>
          </p:grpSpPr>
          <p:sp>
            <p:nvSpPr>
              <p:cNvPr id="156695" name="Oval 23"/>
              <p:cNvSpPr>
                <a:spLocks noChangeArrowheads="1"/>
              </p:cNvSpPr>
              <p:nvPr/>
            </p:nvSpPr>
            <p:spPr bwMode="auto">
              <a:xfrm>
                <a:off x="3276" y="3531"/>
                <a:ext cx="570" cy="564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56696" name="Group 24"/>
              <p:cNvGrpSpPr>
                <a:grpSpLocks/>
              </p:cNvGrpSpPr>
              <p:nvPr/>
            </p:nvGrpSpPr>
            <p:grpSpPr bwMode="auto">
              <a:xfrm>
                <a:off x="3444" y="3679"/>
                <a:ext cx="315" cy="240"/>
                <a:chOff x="4116" y="3511"/>
                <a:chExt cx="315" cy="240"/>
              </a:xfrm>
            </p:grpSpPr>
            <p:sp>
              <p:nvSpPr>
                <p:cNvPr id="156697" name="Oval 25"/>
                <p:cNvSpPr>
                  <a:spLocks noChangeArrowheads="1"/>
                </p:cNvSpPr>
                <p:nvPr/>
              </p:nvSpPr>
              <p:spPr bwMode="auto">
                <a:xfrm>
                  <a:off x="4116" y="3511"/>
                  <a:ext cx="232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6698" name="Rectangle 26"/>
                <p:cNvSpPr>
                  <a:spLocks noChangeArrowheads="1"/>
                </p:cNvSpPr>
                <p:nvPr/>
              </p:nvSpPr>
              <p:spPr bwMode="auto">
                <a:xfrm>
                  <a:off x="4278" y="3594"/>
                  <a:ext cx="153" cy="10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6699" name="Line 27"/>
                <p:cNvSpPr>
                  <a:spLocks noChangeShapeType="1"/>
                </p:cNvSpPr>
                <p:nvPr/>
              </p:nvSpPr>
              <p:spPr bwMode="auto">
                <a:xfrm>
                  <a:off x="4263" y="3585"/>
                  <a:ext cx="78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670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344" y="3522"/>
                  <a:ext cx="24" cy="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56701" name="Group 29"/>
            <p:cNvGrpSpPr>
              <a:grpSpLocks/>
            </p:cNvGrpSpPr>
            <p:nvPr/>
          </p:nvGrpSpPr>
          <p:grpSpPr bwMode="auto">
            <a:xfrm>
              <a:off x="544" y="903"/>
              <a:ext cx="1363" cy="1140"/>
              <a:chOff x="304" y="127"/>
              <a:chExt cx="1363" cy="1140"/>
            </a:xfrm>
          </p:grpSpPr>
          <p:sp>
            <p:nvSpPr>
              <p:cNvPr id="156702" name="Line 30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03" name="Line 31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04" name="Line 32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05" name="Text Box 33"/>
              <p:cNvSpPr txBox="1">
                <a:spLocks noChangeArrowheads="1"/>
              </p:cNvSpPr>
              <p:nvPr/>
            </p:nvSpPr>
            <p:spPr bwMode="auto">
              <a:xfrm>
                <a:off x="936" y="127"/>
                <a:ext cx="17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Iz</a:t>
                </a:r>
              </a:p>
            </p:txBody>
          </p:sp>
          <p:sp>
            <p:nvSpPr>
              <p:cNvPr id="156706" name="Text Box 34"/>
              <p:cNvSpPr txBox="1">
                <a:spLocks noChangeArrowheads="1"/>
              </p:cNvSpPr>
              <p:nvPr/>
            </p:nvSpPr>
            <p:spPr bwMode="auto">
              <a:xfrm>
                <a:off x="1484" y="843"/>
                <a:ext cx="18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Ix</a:t>
                </a:r>
              </a:p>
            </p:txBody>
          </p:sp>
          <p:sp>
            <p:nvSpPr>
              <p:cNvPr id="156707" name="Text Box 35"/>
              <p:cNvSpPr txBox="1">
                <a:spLocks noChangeArrowheads="1"/>
              </p:cNvSpPr>
              <p:nvPr/>
            </p:nvSpPr>
            <p:spPr bwMode="auto">
              <a:xfrm>
                <a:off x="304" y="1113"/>
                <a:ext cx="18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Iy</a:t>
                </a:r>
              </a:p>
            </p:txBody>
          </p:sp>
        </p:grpSp>
        <p:sp>
          <p:nvSpPr>
            <p:cNvPr id="156708" name="Arc 36"/>
            <p:cNvSpPr>
              <a:spLocks/>
            </p:cNvSpPr>
            <p:nvPr/>
          </p:nvSpPr>
          <p:spPr bwMode="auto">
            <a:xfrm rot="10217601">
              <a:off x="929" y="1877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709" name="Line 37"/>
            <p:cNvSpPr>
              <a:spLocks noChangeShapeType="1"/>
            </p:cNvSpPr>
            <p:nvPr/>
          </p:nvSpPr>
          <p:spPr bwMode="auto">
            <a:xfrm>
              <a:off x="1146" y="1584"/>
              <a:ext cx="0" cy="5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6710" name="Line 38"/>
            <p:cNvSpPr>
              <a:spLocks noChangeShapeType="1"/>
            </p:cNvSpPr>
            <p:nvPr/>
          </p:nvSpPr>
          <p:spPr bwMode="auto">
            <a:xfrm flipH="1">
              <a:off x="664" y="1577"/>
              <a:ext cx="47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6711" name="Arc 39"/>
            <p:cNvSpPr>
              <a:spLocks/>
            </p:cNvSpPr>
            <p:nvPr/>
          </p:nvSpPr>
          <p:spPr bwMode="auto">
            <a:xfrm>
              <a:off x="1224" y="1066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712" name="Arc 40"/>
            <p:cNvSpPr>
              <a:spLocks/>
            </p:cNvSpPr>
            <p:nvPr/>
          </p:nvSpPr>
          <p:spPr bwMode="auto">
            <a:xfrm rot="5400000">
              <a:off x="1618" y="1619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713" name="Arc 41"/>
            <p:cNvSpPr>
              <a:spLocks/>
            </p:cNvSpPr>
            <p:nvPr/>
          </p:nvSpPr>
          <p:spPr bwMode="auto">
            <a:xfrm rot="16200000">
              <a:off x="662" y="1370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714" name="Line 42"/>
            <p:cNvSpPr>
              <a:spLocks noChangeShapeType="1"/>
            </p:cNvSpPr>
            <p:nvPr/>
          </p:nvSpPr>
          <p:spPr bwMode="auto">
            <a:xfrm flipH="1">
              <a:off x="1146" y="1310"/>
              <a:ext cx="511" cy="26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6715" name="Text Box 43"/>
            <p:cNvSpPr txBox="1">
              <a:spLocks noChangeArrowheads="1"/>
            </p:cNvSpPr>
            <p:nvPr/>
          </p:nvSpPr>
          <p:spPr bwMode="auto">
            <a:xfrm>
              <a:off x="1044" y="2092"/>
              <a:ext cx="2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-Iz</a:t>
              </a:r>
            </a:p>
          </p:txBody>
        </p:sp>
        <p:sp>
          <p:nvSpPr>
            <p:cNvPr id="156716" name="Text Box 44"/>
            <p:cNvSpPr txBox="1">
              <a:spLocks noChangeArrowheads="1"/>
            </p:cNvSpPr>
            <p:nvPr/>
          </p:nvSpPr>
          <p:spPr bwMode="auto">
            <a:xfrm>
              <a:off x="460" y="1508"/>
              <a:ext cx="2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-Ix</a:t>
              </a:r>
            </a:p>
          </p:txBody>
        </p:sp>
        <p:sp>
          <p:nvSpPr>
            <p:cNvPr id="156717" name="Text Box 45"/>
            <p:cNvSpPr txBox="1">
              <a:spLocks noChangeArrowheads="1"/>
            </p:cNvSpPr>
            <p:nvPr/>
          </p:nvSpPr>
          <p:spPr bwMode="auto">
            <a:xfrm>
              <a:off x="1687" y="1175"/>
              <a:ext cx="2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-Iy</a:t>
              </a:r>
            </a:p>
          </p:txBody>
        </p:sp>
      </p:grpSp>
      <p:grpSp>
        <p:nvGrpSpPr>
          <p:cNvPr id="156718" name="Group 46"/>
          <p:cNvGrpSpPr>
            <a:grpSpLocks/>
          </p:cNvGrpSpPr>
          <p:nvPr/>
        </p:nvGrpSpPr>
        <p:grpSpPr bwMode="auto">
          <a:xfrm>
            <a:off x="6423025" y="581025"/>
            <a:ext cx="2297113" cy="2132013"/>
            <a:chOff x="4053" y="0"/>
            <a:chExt cx="1447" cy="1343"/>
          </a:xfrm>
        </p:grpSpPr>
        <p:grpSp>
          <p:nvGrpSpPr>
            <p:cNvPr id="156719" name="Group 47"/>
            <p:cNvGrpSpPr>
              <a:grpSpLocks/>
            </p:cNvGrpSpPr>
            <p:nvPr/>
          </p:nvGrpSpPr>
          <p:grpSpPr bwMode="auto">
            <a:xfrm>
              <a:off x="4582" y="206"/>
              <a:ext cx="284" cy="144"/>
              <a:chOff x="2055" y="513"/>
              <a:chExt cx="284" cy="144"/>
            </a:xfrm>
          </p:grpSpPr>
          <p:sp>
            <p:nvSpPr>
              <p:cNvPr id="156720" name="Oval 48"/>
              <p:cNvSpPr>
                <a:spLocks noChangeArrowheads="1"/>
              </p:cNvSpPr>
              <p:nvPr/>
            </p:nvSpPr>
            <p:spPr bwMode="auto">
              <a:xfrm>
                <a:off x="2055" y="556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721" name="Rectangle 49"/>
              <p:cNvSpPr>
                <a:spLocks noChangeArrowheads="1"/>
              </p:cNvSpPr>
              <p:nvPr/>
            </p:nvSpPr>
            <p:spPr bwMode="auto">
              <a:xfrm>
                <a:off x="2127" y="513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722" name="Line 50"/>
              <p:cNvSpPr>
                <a:spLocks noChangeShapeType="1"/>
              </p:cNvSpPr>
              <p:nvPr/>
            </p:nvSpPr>
            <p:spPr bwMode="auto">
              <a:xfrm>
                <a:off x="2091" y="519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23" name="Line 51"/>
              <p:cNvSpPr>
                <a:spLocks noChangeShapeType="1"/>
              </p:cNvSpPr>
              <p:nvPr/>
            </p:nvSpPr>
            <p:spPr bwMode="auto">
              <a:xfrm flipV="1">
                <a:off x="2097" y="555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6724" name="Group 52"/>
            <p:cNvGrpSpPr>
              <a:grpSpLocks/>
            </p:cNvGrpSpPr>
            <p:nvPr/>
          </p:nvGrpSpPr>
          <p:grpSpPr bwMode="auto">
            <a:xfrm>
              <a:off x="4053" y="0"/>
              <a:ext cx="1447" cy="1343"/>
              <a:chOff x="235" y="2762"/>
              <a:chExt cx="1447" cy="1343"/>
            </a:xfrm>
          </p:grpSpPr>
          <p:grpSp>
            <p:nvGrpSpPr>
              <p:cNvPr id="156725" name="Group 53"/>
              <p:cNvGrpSpPr>
                <a:grpSpLocks/>
              </p:cNvGrpSpPr>
              <p:nvPr/>
            </p:nvGrpSpPr>
            <p:grpSpPr bwMode="auto">
              <a:xfrm>
                <a:off x="235" y="2762"/>
                <a:ext cx="1447" cy="1343"/>
                <a:chOff x="3962" y="242"/>
                <a:chExt cx="1447" cy="1343"/>
              </a:xfrm>
            </p:grpSpPr>
            <p:grpSp>
              <p:nvGrpSpPr>
                <p:cNvPr id="156726" name="Group 54"/>
                <p:cNvGrpSpPr>
                  <a:grpSpLocks/>
                </p:cNvGrpSpPr>
                <p:nvPr/>
              </p:nvGrpSpPr>
              <p:grpSpPr bwMode="auto">
                <a:xfrm>
                  <a:off x="4046" y="242"/>
                  <a:ext cx="1363" cy="1140"/>
                  <a:chOff x="304" y="127"/>
                  <a:chExt cx="1363" cy="1140"/>
                </a:xfrm>
              </p:grpSpPr>
              <p:sp>
                <p:nvSpPr>
                  <p:cNvPr id="156727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1" y="251"/>
                    <a:ext cx="0" cy="548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6728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" y="799"/>
                    <a:ext cx="511" cy="2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672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799"/>
                    <a:ext cx="66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6730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6" y="127"/>
                    <a:ext cx="179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000" dirty="0"/>
                      <a:t>Iz</a:t>
                    </a:r>
                  </a:p>
                </p:txBody>
              </p:sp>
              <p:sp>
                <p:nvSpPr>
                  <p:cNvPr id="15673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4" y="843"/>
                    <a:ext cx="18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000" dirty="0"/>
                      <a:t>Ix</a:t>
                    </a:r>
                  </a:p>
                </p:txBody>
              </p:sp>
              <p:sp>
                <p:nvSpPr>
                  <p:cNvPr id="156732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" y="1113"/>
                    <a:ext cx="18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000" dirty="0"/>
                      <a:t>Iy</a:t>
                    </a:r>
                  </a:p>
                </p:txBody>
              </p:sp>
            </p:grpSp>
            <p:sp>
              <p:nvSpPr>
                <p:cNvPr id="156733" name="Line 61"/>
                <p:cNvSpPr>
                  <a:spLocks noChangeShapeType="1"/>
                </p:cNvSpPr>
                <p:nvPr/>
              </p:nvSpPr>
              <p:spPr bwMode="auto">
                <a:xfrm>
                  <a:off x="4648" y="923"/>
                  <a:ext cx="0" cy="501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6734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4166" y="916"/>
                  <a:ext cx="470" cy="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673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4648" y="649"/>
                  <a:ext cx="511" cy="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673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546" y="1431"/>
                  <a:ext cx="20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dirty="0"/>
                    <a:t>-Iz</a:t>
                  </a:r>
                </a:p>
              </p:txBody>
            </p:sp>
            <p:sp>
              <p:nvSpPr>
                <p:cNvPr id="15673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962" y="847"/>
                  <a:ext cx="21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dirty="0"/>
                    <a:t>-Ix</a:t>
                  </a:r>
                </a:p>
              </p:txBody>
            </p:sp>
            <p:sp>
              <p:nvSpPr>
                <p:cNvPr id="15673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189" y="514"/>
                  <a:ext cx="21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000" dirty="0"/>
                    <a:t>-Iy</a:t>
                  </a:r>
                </a:p>
              </p:txBody>
            </p:sp>
          </p:grpSp>
          <p:sp>
            <p:nvSpPr>
              <p:cNvPr id="156739" name="Arc 67"/>
              <p:cNvSpPr>
                <a:spLocks/>
              </p:cNvSpPr>
              <p:nvPr/>
            </p:nvSpPr>
            <p:spPr bwMode="auto">
              <a:xfrm rot="34620293">
                <a:off x="370" y="3514"/>
                <a:ext cx="107" cy="1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740" name="Arc 68"/>
              <p:cNvSpPr>
                <a:spLocks/>
              </p:cNvSpPr>
              <p:nvPr/>
            </p:nvSpPr>
            <p:spPr bwMode="auto">
              <a:xfrm rot="39543409">
                <a:off x="495" y="3281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741" name="Arc 69"/>
              <p:cNvSpPr>
                <a:spLocks/>
              </p:cNvSpPr>
              <p:nvPr/>
            </p:nvSpPr>
            <p:spPr bwMode="auto">
              <a:xfrm rot="28558125">
                <a:off x="1235" y="3476"/>
                <a:ext cx="207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742" name="Arc 70"/>
              <p:cNvSpPr>
                <a:spLocks/>
              </p:cNvSpPr>
              <p:nvPr/>
            </p:nvSpPr>
            <p:spPr bwMode="auto">
              <a:xfrm rot="22845359">
                <a:off x="1287" y="3249"/>
                <a:ext cx="115" cy="15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56743" name="Group 71"/>
          <p:cNvGrpSpPr>
            <a:grpSpLocks/>
          </p:cNvGrpSpPr>
          <p:nvPr/>
        </p:nvGrpSpPr>
        <p:grpSpPr bwMode="auto">
          <a:xfrm>
            <a:off x="6069013" y="581025"/>
            <a:ext cx="3314700" cy="1989138"/>
            <a:chOff x="120" y="2871"/>
            <a:chExt cx="2088" cy="1253"/>
          </a:xfrm>
        </p:grpSpPr>
        <p:grpSp>
          <p:nvGrpSpPr>
            <p:cNvPr id="156744" name="Group 72"/>
            <p:cNvGrpSpPr>
              <a:grpSpLocks/>
            </p:cNvGrpSpPr>
            <p:nvPr/>
          </p:nvGrpSpPr>
          <p:grpSpPr bwMode="auto">
            <a:xfrm>
              <a:off x="895" y="3012"/>
              <a:ext cx="284" cy="144"/>
              <a:chOff x="3498" y="1464"/>
              <a:chExt cx="284" cy="144"/>
            </a:xfrm>
          </p:grpSpPr>
          <p:sp>
            <p:nvSpPr>
              <p:cNvPr id="156745" name="Oval 73"/>
              <p:cNvSpPr>
                <a:spLocks noChangeArrowheads="1"/>
              </p:cNvSpPr>
              <p:nvPr/>
            </p:nvSpPr>
            <p:spPr bwMode="auto">
              <a:xfrm>
                <a:off x="3498" y="1507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746" name="Rectangle 74"/>
              <p:cNvSpPr>
                <a:spLocks noChangeArrowheads="1"/>
              </p:cNvSpPr>
              <p:nvPr/>
            </p:nvSpPr>
            <p:spPr bwMode="auto">
              <a:xfrm>
                <a:off x="3570" y="1464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747" name="Line 75"/>
              <p:cNvSpPr>
                <a:spLocks noChangeShapeType="1"/>
              </p:cNvSpPr>
              <p:nvPr/>
            </p:nvSpPr>
            <p:spPr bwMode="auto">
              <a:xfrm>
                <a:off x="3699" y="1512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48" name="Line 76"/>
              <p:cNvSpPr>
                <a:spLocks noChangeShapeType="1"/>
              </p:cNvSpPr>
              <p:nvPr/>
            </p:nvSpPr>
            <p:spPr bwMode="auto">
              <a:xfrm flipV="1">
                <a:off x="3699" y="1479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6749" name="Line 77"/>
            <p:cNvSpPr>
              <a:spLocks noChangeShapeType="1"/>
            </p:cNvSpPr>
            <p:nvPr/>
          </p:nvSpPr>
          <p:spPr bwMode="auto">
            <a:xfrm flipV="1">
              <a:off x="1040" y="2975"/>
              <a:ext cx="0" cy="55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6750" name="Text Box 78"/>
            <p:cNvSpPr txBox="1">
              <a:spLocks noChangeArrowheads="1"/>
            </p:cNvSpPr>
            <p:nvPr/>
          </p:nvSpPr>
          <p:spPr bwMode="auto">
            <a:xfrm>
              <a:off x="1054" y="2871"/>
              <a:ext cx="4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IzSz</a:t>
              </a:r>
            </a:p>
          </p:txBody>
        </p:sp>
        <p:sp>
          <p:nvSpPr>
            <p:cNvPr id="156751" name="Text Box 79"/>
            <p:cNvSpPr txBox="1">
              <a:spLocks noChangeArrowheads="1"/>
            </p:cNvSpPr>
            <p:nvPr/>
          </p:nvSpPr>
          <p:spPr bwMode="auto">
            <a:xfrm>
              <a:off x="1690" y="3456"/>
              <a:ext cx="5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2 IySz</a:t>
              </a:r>
            </a:p>
          </p:txBody>
        </p:sp>
        <p:sp>
          <p:nvSpPr>
            <p:cNvPr id="156752" name="Arc 80"/>
            <p:cNvSpPr>
              <a:spLocks/>
            </p:cNvSpPr>
            <p:nvPr/>
          </p:nvSpPr>
          <p:spPr bwMode="auto">
            <a:xfrm rot="7549139">
              <a:off x="763" y="3872"/>
              <a:ext cx="105" cy="1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753" name="Arc 81"/>
            <p:cNvSpPr>
              <a:spLocks/>
            </p:cNvSpPr>
            <p:nvPr/>
          </p:nvSpPr>
          <p:spPr bwMode="auto">
            <a:xfrm rot="-3414909">
              <a:off x="1148" y="3149"/>
              <a:ext cx="105" cy="1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754" name="Arc 82"/>
            <p:cNvSpPr>
              <a:spLocks/>
            </p:cNvSpPr>
            <p:nvPr/>
          </p:nvSpPr>
          <p:spPr bwMode="auto">
            <a:xfrm rot="1495708">
              <a:off x="1553" y="3348"/>
              <a:ext cx="101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755" name="Arc 83"/>
            <p:cNvSpPr>
              <a:spLocks/>
            </p:cNvSpPr>
            <p:nvPr/>
          </p:nvSpPr>
          <p:spPr bwMode="auto">
            <a:xfrm rot="11469893">
              <a:off x="558" y="3574"/>
              <a:ext cx="102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756" name="Text Box 84"/>
            <p:cNvSpPr txBox="1">
              <a:spLocks noChangeArrowheads="1"/>
            </p:cNvSpPr>
            <p:nvPr/>
          </p:nvSpPr>
          <p:spPr bwMode="auto">
            <a:xfrm>
              <a:off x="120" y="3422"/>
              <a:ext cx="4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>
                  <a:latin typeface="Symbol" pitchFamily="18" charset="2"/>
                </a:rPr>
                <a:t>-</a:t>
              </a:r>
              <a:r>
                <a:rPr lang="de-DE" sz="1200" b="1" dirty="0"/>
                <a:t>2 IySz</a:t>
              </a:r>
            </a:p>
          </p:txBody>
        </p:sp>
        <p:sp>
          <p:nvSpPr>
            <p:cNvPr id="156757" name="Text Box 85"/>
            <p:cNvSpPr txBox="1">
              <a:spLocks noChangeArrowheads="1"/>
            </p:cNvSpPr>
            <p:nvPr/>
          </p:nvSpPr>
          <p:spPr bwMode="auto">
            <a:xfrm>
              <a:off x="1341" y="3025"/>
              <a:ext cx="4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>
                  <a:latin typeface="Symbol" pitchFamily="18" charset="2"/>
                </a:rPr>
                <a:t>-</a:t>
              </a:r>
              <a:r>
                <a:rPr lang="de-DE" sz="1200" b="1" dirty="0"/>
                <a:t> Ix</a:t>
              </a:r>
            </a:p>
          </p:txBody>
        </p:sp>
        <p:sp>
          <p:nvSpPr>
            <p:cNvPr id="156758" name="Line 86"/>
            <p:cNvSpPr>
              <a:spLocks noChangeShapeType="1"/>
            </p:cNvSpPr>
            <p:nvPr/>
          </p:nvSpPr>
          <p:spPr bwMode="auto">
            <a:xfrm flipV="1">
              <a:off x="669" y="3212"/>
              <a:ext cx="650" cy="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6759" name="Line 87"/>
            <p:cNvSpPr>
              <a:spLocks noChangeShapeType="1"/>
            </p:cNvSpPr>
            <p:nvPr/>
          </p:nvSpPr>
          <p:spPr bwMode="auto">
            <a:xfrm flipV="1">
              <a:off x="534" y="3522"/>
              <a:ext cx="108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6760" name="Text Box 88"/>
            <p:cNvSpPr txBox="1">
              <a:spLocks noChangeArrowheads="1"/>
            </p:cNvSpPr>
            <p:nvPr/>
          </p:nvSpPr>
          <p:spPr bwMode="auto">
            <a:xfrm>
              <a:off x="479" y="3951"/>
              <a:ext cx="4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dirty="0"/>
                <a:t> </a:t>
              </a:r>
              <a:r>
                <a:rPr lang="de-DE" sz="1200" b="1" dirty="0"/>
                <a:t>Ix</a:t>
              </a:r>
            </a:p>
          </p:txBody>
        </p:sp>
        <p:sp>
          <p:nvSpPr>
            <p:cNvPr id="156761" name="Text Box 89"/>
            <p:cNvSpPr txBox="1">
              <a:spLocks noChangeArrowheads="1"/>
            </p:cNvSpPr>
            <p:nvPr/>
          </p:nvSpPr>
          <p:spPr bwMode="auto">
            <a:xfrm>
              <a:off x="1071" y="3732"/>
              <a:ext cx="6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b="1"/>
                <a:t>  </a:t>
              </a:r>
              <a:r>
                <a:rPr lang="de-DE" sz="1400" b="1">
                  <a:latin typeface="Symbol" pitchFamily="18" charset="2"/>
                </a:rPr>
                <a:t>p </a:t>
              </a:r>
              <a:r>
                <a:rPr lang="de-DE" sz="1400" b="1"/>
                <a:t>J t</a:t>
              </a:r>
              <a:r>
                <a:rPr lang="de-DE" sz="1400" b="1" baseline="-25000"/>
                <a:t> </a:t>
              </a:r>
              <a:endParaRPr lang="de-DE" sz="1400" b="1"/>
            </a:p>
          </p:txBody>
        </p:sp>
      </p:grpSp>
      <p:grpSp>
        <p:nvGrpSpPr>
          <p:cNvPr id="156762" name="Group 90"/>
          <p:cNvGrpSpPr>
            <a:grpSpLocks/>
          </p:cNvGrpSpPr>
          <p:nvPr/>
        </p:nvGrpSpPr>
        <p:grpSpPr bwMode="auto">
          <a:xfrm>
            <a:off x="3290888" y="522288"/>
            <a:ext cx="2974975" cy="2119312"/>
            <a:chOff x="2666" y="2862"/>
            <a:chExt cx="1874" cy="1335"/>
          </a:xfrm>
        </p:grpSpPr>
        <p:sp>
          <p:nvSpPr>
            <p:cNvPr id="156763" name="Text Box 91"/>
            <p:cNvSpPr txBox="1">
              <a:spLocks noChangeArrowheads="1"/>
            </p:cNvSpPr>
            <p:nvPr/>
          </p:nvSpPr>
          <p:spPr bwMode="auto">
            <a:xfrm>
              <a:off x="4158" y="3492"/>
              <a:ext cx="3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200" b="1" dirty="0"/>
                <a:t>Iy</a:t>
              </a:r>
            </a:p>
          </p:txBody>
        </p:sp>
        <p:grpSp>
          <p:nvGrpSpPr>
            <p:cNvPr id="156764" name="Group 92"/>
            <p:cNvGrpSpPr>
              <a:grpSpLocks/>
            </p:cNvGrpSpPr>
            <p:nvPr/>
          </p:nvGrpSpPr>
          <p:grpSpPr bwMode="auto">
            <a:xfrm>
              <a:off x="2666" y="2862"/>
              <a:ext cx="1763" cy="1335"/>
              <a:chOff x="2666" y="2862"/>
              <a:chExt cx="1763" cy="1335"/>
            </a:xfrm>
          </p:grpSpPr>
          <p:sp>
            <p:nvSpPr>
              <p:cNvPr id="156765" name="Text Box 93"/>
              <p:cNvSpPr txBox="1">
                <a:spLocks noChangeArrowheads="1"/>
              </p:cNvSpPr>
              <p:nvPr/>
            </p:nvSpPr>
            <p:spPr bwMode="auto">
              <a:xfrm>
                <a:off x="3485" y="2862"/>
                <a:ext cx="43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/>
                  <a:t>IzSz</a:t>
                </a:r>
              </a:p>
            </p:txBody>
          </p:sp>
          <p:grpSp>
            <p:nvGrpSpPr>
              <p:cNvPr id="156766" name="Group 94"/>
              <p:cNvGrpSpPr>
                <a:grpSpLocks/>
              </p:cNvGrpSpPr>
              <p:nvPr/>
            </p:nvGrpSpPr>
            <p:grpSpPr bwMode="auto">
              <a:xfrm>
                <a:off x="3341" y="3055"/>
                <a:ext cx="242" cy="129"/>
                <a:chOff x="3498" y="1464"/>
                <a:chExt cx="284" cy="144"/>
              </a:xfrm>
            </p:grpSpPr>
            <p:sp>
              <p:nvSpPr>
                <p:cNvPr id="156767" name="Oval 95"/>
                <p:cNvSpPr>
                  <a:spLocks noChangeArrowheads="1"/>
                </p:cNvSpPr>
                <p:nvPr/>
              </p:nvSpPr>
              <p:spPr bwMode="auto">
                <a:xfrm>
                  <a:off x="3498" y="1507"/>
                  <a:ext cx="284" cy="10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6768" name="Rectangle 96"/>
                <p:cNvSpPr>
                  <a:spLocks noChangeArrowheads="1"/>
                </p:cNvSpPr>
                <p:nvPr/>
              </p:nvSpPr>
              <p:spPr bwMode="auto">
                <a:xfrm>
                  <a:off x="3570" y="1464"/>
                  <a:ext cx="141" cy="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6769" name="Line 97"/>
                <p:cNvSpPr>
                  <a:spLocks noChangeShapeType="1"/>
                </p:cNvSpPr>
                <p:nvPr/>
              </p:nvSpPr>
              <p:spPr bwMode="auto">
                <a:xfrm>
                  <a:off x="3699" y="1512"/>
                  <a:ext cx="39" cy="4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6770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3699" y="1479"/>
                  <a:ext cx="39" cy="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6771" name="Line 99"/>
              <p:cNvSpPr>
                <a:spLocks noChangeShapeType="1"/>
              </p:cNvSpPr>
              <p:nvPr/>
            </p:nvSpPr>
            <p:spPr bwMode="auto">
              <a:xfrm flipV="1">
                <a:off x="3470" y="2973"/>
                <a:ext cx="0" cy="60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72" name="Arc 100"/>
              <p:cNvSpPr>
                <a:spLocks/>
              </p:cNvSpPr>
              <p:nvPr/>
            </p:nvSpPr>
            <p:spPr bwMode="auto">
              <a:xfrm rot="7549139">
                <a:off x="3176" y="3940"/>
                <a:ext cx="113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773" name="Arc 101"/>
              <p:cNvSpPr>
                <a:spLocks/>
              </p:cNvSpPr>
              <p:nvPr/>
            </p:nvSpPr>
            <p:spPr bwMode="auto">
              <a:xfrm rot="-3414909">
                <a:off x="3584" y="3162"/>
                <a:ext cx="113" cy="13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774" name="Arc 102"/>
              <p:cNvSpPr>
                <a:spLocks/>
              </p:cNvSpPr>
              <p:nvPr/>
            </p:nvSpPr>
            <p:spPr bwMode="auto">
              <a:xfrm rot="1495708">
                <a:off x="4013" y="3375"/>
                <a:ext cx="108" cy="1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775" name="Arc 103"/>
              <p:cNvSpPr>
                <a:spLocks/>
              </p:cNvSpPr>
              <p:nvPr/>
            </p:nvSpPr>
            <p:spPr bwMode="auto">
              <a:xfrm rot="11469893">
                <a:off x="2960" y="3635"/>
                <a:ext cx="107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776" name="Text Box 104"/>
              <p:cNvSpPr txBox="1">
                <a:spLocks noChangeArrowheads="1"/>
              </p:cNvSpPr>
              <p:nvPr/>
            </p:nvSpPr>
            <p:spPr bwMode="auto">
              <a:xfrm>
                <a:off x="2666" y="3465"/>
                <a:ext cx="27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 Iy</a:t>
                </a:r>
              </a:p>
            </p:txBody>
          </p:sp>
          <p:sp>
            <p:nvSpPr>
              <p:cNvPr id="156777" name="Text Box 105"/>
              <p:cNvSpPr txBox="1">
                <a:spLocks noChangeArrowheads="1"/>
              </p:cNvSpPr>
              <p:nvPr/>
            </p:nvSpPr>
            <p:spPr bwMode="auto">
              <a:xfrm>
                <a:off x="3789" y="3028"/>
                <a:ext cx="6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200" b="1" dirty="0">
                    <a:latin typeface="Symbol" pitchFamily="18" charset="2"/>
                  </a:rPr>
                  <a:t>-</a:t>
                </a:r>
                <a:r>
                  <a:rPr lang="de-DE" sz="1200" b="1" dirty="0"/>
                  <a:t> 2 IxSz</a:t>
                </a:r>
              </a:p>
            </p:txBody>
          </p:sp>
          <p:sp>
            <p:nvSpPr>
              <p:cNvPr id="156778" name="Line 106"/>
              <p:cNvSpPr>
                <a:spLocks noChangeShapeType="1"/>
              </p:cNvSpPr>
              <p:nvPr/>
            </p:nvSpPr>
            <p:spPr bwMode="auto">
              <a:xfrm flipV="1">
                <a:off x="3078" y="3228"/>
                <a:ext cx="688" cy="7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79" name="Line 107"/>
              <p:cNvSpPr>
                <a:spLocks noChangeShapeType="1"/>
              </p:cNvSpPr>
              <p:nvPr/>
            </p:nvSpPr>
            <p:spPr bwMode="auto">
              <a:xfrm flipV="1">
                <a:off x="2934" y="3563"/>
                <a:ext cx="114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80" name="Text Box 108"/>
              <p:cNvSpPr txBox="1">
                <a:spLocks noChangeArrowheads="1"/>
              </p:cNvSpPr>
              <p:nvPr/>
            </p:nvSpPr>
            <p:spPr bwMode="auto">
              <a:xfrm>
                <a:off x="2876" y="4024"/>
                <a:ext cx="43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de-DE" sz="1000" dirty="0"/>
                  <a:t> </a:t>
                </a:r>
                <a:r>
                  <a:rPr lang="de-DE" sz="1200" dirty="0"/>
                  <a:t>2 </a:t>
                </a:r>
                <a:r>
                  <a:rPr lang="de-DE" sz="1200" b="1" dirty="0"/>
                  <a:t>IxSz</a:t>
                </a:r>
              </a:p>
            </p:txBody>
          </p:sp>
          <p:sp>
            <p:nvSpPr>
              <p:cNvPr id="156781" name="Text Box 109"/>
              <p:cNvSpPr txBox="1">
                <a:spLocks noChangeArrowheads="1"/>
              </p:cNvSpPr>
              <p:nvPr/>
            </p:nvSpPr>
            <p:spPr bwMode="auto">
              <a:xfrm>
                <a:off x="3602" y="3698"/>
                <a:ext cx="3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>
                    <a:latin typeface="Symbol" pitchFamily="18" charset="2"/>
                  </a:rPr>
                  <a:t>p</a:t>
                </a:r>
                <a:r>
                  <a:rPr lang="de-DE" sz="1400" b="1"/>
                  <a:t> J t</a:t>
                </a:r>
              </a:p>
            </p:txBody>
          </p:sp>
        </p:grpSp>
      </p:grpSp>
      <p:sp>
        <p:nvSpPr>
          <p:cNvPr id="156782" name="AutoShape 110"/>
          <p:cNvSpPr>
            <a:spLocks noChangeArrowheads="1"/>
          </p:cNvSpPr>
          <p:nvPr/>
        </p:nvSpPr>
        <p:spPr bwMode="auto">
          <a:xfrm>
            <a:off x="0" y="1106488"/>
            <a:ext cx="88900" cy="192087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6783" name="AutoShape 111"/>
          <p:cNvSpPr>
            <a:spLocks noChangeArrowheads="1"/>
          </p:cNvSpPr>
          <p:nvPr/>
        </p:nvSpPr>
        <p:spPr bwMode="auto">
          <a:xfrm>
            <a:off x="311150" y="1120775"/>
            <a:ext cx="88900" cy="192088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6784" name="AutoShape 112"/>
          <p:cNvSpPr>
            <a:spLocks noChangeArrowheads="1"/>
          </p:cNvSpPr>
          <p:nvPr/>
        </p:nvSpPr>
        <p:spPr bwMode="auto">
          <a:xfrm>
            <a:off x="754063" y="1106488"/>
            <a:ext cx="88900" cy="192087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6785" name="AutoShape 113"/>
          <p:cNvSpPr>
            <a:spLocks noChangeArrowheads="1"/>
          </p:cNvSpPr>
          <p:nvPr/>
        </p:nvSpPr>
        <p:spPr bwMode="auto">
          <a:xfrm>
            <a:off x="1062038" y="1135063"/>
            <a:ext cx="88900" cy="192087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6786" name="Group 114"/>
          <p:cNvGrpSpPr>
            <a:grpSpLocks/>
          </p:cNvGrpSpPr>
          <p:nvPr/>
        </p:nvGrpSpPr>
        <p:grpSpPr bwMode="auto">
          <a:xfrm>
            <a:off x="6338888" y="581025"/>
            <a:ext cx="2366962" cy="2132013"/>
            <a:chOff x="416" y="903"/>
            <a:chExt cx="1491" cy="1343"/>
          </a:xfrm>
        </p:grpSpPr>
        <p:grpSp>
          <p:nvGrpSpPr>
            <p:cNvPr id="156787" name="Group 115"/>
            <p:cNvGrpSpPr>
              <a:grpSpLocks/>
            </p:cNvGrpSpPr>
            <p:nvPr/>
          </p:nvGrpSpPr>
          <p:grpSpPr bwMode="auto">
            <a:xfrm>
              <a:off x="416" y="1526"/>
              <a:ext cx="570" cy="564"/>
              <a:chOff x="3276" y="3531"/>
              <a:chExt cx="570" cy="564"/>
            </a:xfrm>
          </p:grpSpPr>
          <p:sp>
            <p:nvSpPr>
              <p:cNvPr id="156788" name="Oval 116"/>
              <p:cNvSpPr>
                <a:spLocks noChangeArrowheads="1"/>
              </p:cNvSpPr>
              <p:nvPr/>
            </p:nvSpPr>
            <p:spPr bwMode="auto">
              <a:xfrm>
                <a:off x="3276" y="3531"/>
                <a:ext cx="570" cy="564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56789" name="Group 117"/>
              <p:cNvGrpSpPr>
                <a:grpSpLocks/>
              </p:cNvGrpSpPr>
              <p:nvPr/>
            </p:nvGrpSpPr>
            <p:grpSpPr bwMode="auto">
              <a:xfrm>
                <a:off x="3444" y="3679"/>
                <a:ext cx="315" cy="240"/>
                <a:chOff x="4116" y="3511"/>
                <a:chExt cx="315" cy="240"/>
              </a:xfrm>
            </p:grpSpPr>
            <p:sp>
              <p:nvSpPr>
                <p:cNvPr id="156790" name="Oval 118"/>
                <p:cNvSpPr>
                  <a:spLocks noChangeArrowheads="1"/>
                </p:cNvSpPr>
                <p:nvPr/>
              </p:nvSpPr>
              <p:spPr bwMode="auto">
                <a:xfrm>
                  <a:off x="4116" y="3511"/>
                  <a:ext cx="232" cy="2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6791" name="Rectangle 119"/>
                <p:cNvSpPr>
                  <a:spLocks noChangeArrowheads="1"/>
                </p:cNvSpPr>
                <p:nvPr/>
              </p:nvSpPr>
              <p:spPr bwMode="auto">
                <a:xfrm>
                  <a:off x="4278" y="3594"/>
                  <a:ext cx="153" cy="10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6792" name="Line 120"/>
                <p:cNvSpPr>
                  <a:spLocks noChangeShapeType="1"/>
                </p:cNvSpPr>
                <p:nvPr/>
              </p:nvSpPr>
              <p:spPr bwMode="auto">
                <a:xfrm>
                  <a:off x="4263" y="3585"/>
                  <a:ext cx="78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6793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4344" y="3522"/>
                  <a:ext cx="24" cy="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56794" name="Group 122"/>
            <p:cNvGrpSpPr>
              <a:grpSpLocks/>
            </p:cNvGrpSpPr>
            <p:nvPr/>
          </p:nvGrpSpPr>
          <p:grpSpPr bwMode="auto">
            <a:xfrm>
              <a:off x="544" y="903"/>
              <a:ext cx="1363" cy="1140"/>
              <a:chOff x="304" y="127"/>
              <a:chExt cx="1363" cy="1140"/>
            </a:xfrm>
          </p:grpSpPr>
          <p:sp>
            <p:nvSpPr>
              <p:cNvPr id="156795" name="Line 123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96" name="Line 124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97" name="Line 125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798" name="Text Box 126"/>
              <p:cNvSpPr txBox="1">
                <a:spLocks noChangeArrowheads="1"/>
              </p:cNvSpPr>
              <p:nvPr/>
            </p:nvSpPr>
            <p:spPr bwMode="auto">
              <a:xfrm>
                <a:off x="936" y="127"/>
                <a:ext cx="17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Iz</a:t>
                </a:r>
              </a:p>
            </p:txBody>
          </p:sp>
          <p:sp>
            <p:nvSpPr>
              <p:cNvPr id="156799" name="Text Box 127"/>
              <p:cNvSpPr txBox="1">
                <a:spLocks noChangeArrowheads="1"/>
              </p:cNvSpPr>
              <p:nvPr/>
            </p:nvSpPr>
            <p:spPr bwMode="auto">
              <a:xfrm>
                <a:off x="1484" y="843"/>
                <a:ext cx="18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Ix</a:t>
                </a:r>
              </a:p>
            </p:txBody>
          </p:sp>
          <p:sp>
            <p:nvSpPr>
              <p:cNvPr id="156800" name="Text Box 128"/>
              <p:cNvSpPr txBox="1">
                <a:spLocks noChangeArrowheads="1"/>
              </p:cNvSpPr>
              <p:nvPr/>
            </p:nvSpPr>
            <p:spPr bwMode="auto">
              <a:xfrm>
                <a:off x="304" y="1113"/>
                <a:ext cx="18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dirty="0"/>
                  <a:t>Iy</a:t>
                </a:r>
              </a:p>
            </p:txBody>
          </p:sp>
        </p:grpSp>
        <p:sp>
          <p:nvSpPr>
            <p:cNvPr id="156801" name="Arc 129"/>
            <p:cNvSpPr>
              <a:spLocks/>
            </p:cNvSpPr>
            <p:nvPr/>
          </p:nvSpPr>
          <p:spPr bwMode="auto">
            <a:xfrm rot="10217601">
              <a:off x="929" y="1877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802" name="Line 130"/>
            <p:cNvSpPr>
              <a:spLocks noChangeShapeType="1"/>
            </p:cNvSpPr>
            <p:nvPr/>
          </p:nvSpPr>
          <p:spPr bwMode="auto">
            <a:xfrm>
              <a:off x="1146" y="1584"/>
              <a:ext cx="0" cy="5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6803" name="Line 131"/>
            <p:cNvSpPr>
              <a:spLocks noChangeShapeType="1"/>
            </p:cNvSpPr>
            <p:nvPr/>
          </p:nvSpPr>
          <p:spPr bwMode="auto">
            <a:xfrm flipH="1">
              <a:off x="664" y="1577"/>
              <a:ext cx="47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6804" name="Arc 132"/>
            <p:cNvSpPr>
              <a:spLocks/>
            </p:cNvSpPr>
            <p:nvPr/>
          </p:nvSpPr>
          <p:spPr bwMode="auto">
            <a:xfrm>
              <a:off x="1224" y="1066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805" name="Arc 133"/>
            <p:cNvSpPr>
              <a:spLocks/>
            </p:cNvSpPr>
            <p:nvPr/>
          </p:nvSpPr>
          <p:spPr bwMode="auto">
            <a:xfrm rot="5400000">
              <a:off x="1618" y="1619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806" name="Arc 134"/>
            <p:cNvSpPr>
              <a:spLocks/>
            </p:cNvSpPr>
            <p:nvPr/>
          </p:nvSpPr>
          <p:spPr bwMode="auto">
            <a:xfrm rot="16200000">
              <a:off x="662" y="1370"/>
              <a:ext cx="126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807" name="Line 135"/>
            <p:cNvSpPr>
              <a:spLocks noChangeShapeType="1"/>
            </p:cNvSpPr>
            <p:nvPr/>
          </p:nvSpPr>
          <p:spPr bwMode="auto">
            <a:xfrm flipH="1">
              <a:off x="1146" y="1310"/>
              <a:ext cx="511" cy="26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6808" name="Text Box 136"/>
            <p:cNvSpPr txBox="1">
              <a:spLocks noChangeArrowheads="1"/>
            </p:cNvSpPr>
            <p:nvPr/>
          </p:nvSpPr>
          <p:spPr bwMode="auto">
            <a:xfrm>
              <a:off x="1044" y="2092"/>
              <a:ext cx="2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-Iz</a:t>
              </a:r>
            </a:p>
          </p:txBody>
        </p:sp>
        <p:sp>
          <p:nvSpPr>
            <p:cNvPr id="156809" name="Text Box 137"/>
            <p:cNvSpPr txBox="1">
              <a:spLocks noChangeArrowheads="1"/>
            </p:cNvSpPr>
            <p:nvPr/>
          </p:nvSpPr>
          <p:spPr bwMode="auto">
            <a:xfrm>
              <a:off x="460" y="1508"/>
              <a:ext cx="2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-Ix</a:t>
              </a:r>
            </a:p>
          </p:txBody>
        </p:sp>
        <p:sp>
          <p:nvSpPr>
            <p:cNvPr id="156810" name="Text Box 138"/>
            <p:cNvSpPr txBox="1">
              <a:spLocks noChangeArrowheads="1"/>
            </p:cNvSpPr>
            <p:nvPr/>
          </p:nvSpPr>
          <p:spPr bwMode="auto">
            <a:xfrm>
              <a:off x="1687" y="1175"/>
              <a:ext cx="2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dirty="0"/>
                <a:t>-Iy</a:t>
              </a:r>
            </a:p>
          </p:txBody>
        </p:sp>
      </p:grpSp>
      <p:sp>
        <p:nvSpPr>
          <p:cNvPr id="156811" name="Text Box 139"/>
          <p:cNvSpPr txBox="1">
            <a:spLocks noChangeArrowheads="1"/>
          </p:cNvSpPr>
          <p:nvPr/>
        </p:nvSpPr>
        <p:spPr bwMode="auto">
          <a:xfrm>
            <a:off x="0" y="4537075"/>
            <a:ext cx="584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only  I</a:t>
            </a:r>
            <a:r>
              <a:rPr lang="en-US" sz="1400" b="1" baseline="-25000" dirty="0" smtClean="0"/>
              <a:t>x  </a:t>
            </a:r>
            <a:r>
              <a:rPr lang="en-US" sz="1400" b="1" dirty="0" smtClean="0"/>
              <a:t>+  i 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y</a:t>
            </a:r>
            <a:r>
              <a:rPr lang="en-US" sz="1400" b="1" baseline="-25000" dirty="0" smtClean="0"/>
              <a:t>      </a:t>
            </a:r>
            <a:r>
              <a:rPr lang="en-US" sz="1400" b="1" dirty="0" smtClean="0"/>
              <a:t>and   S</a:t>
            </a:r>
            <a:r>
              <a:rPr lang="en-US" sz="1400" b="1" baseline="-25000" dirty="0" smtClean="0"/>
              <a:t>x  </a:t>
            </a:r>
            <a:r>
              <a:rPr lang="en-US" sz="1400" b="1" dirty="0" smtClean="0"/>
              <a:t>+  i  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y</a:t>
            </a:r>
            <a:r>
              <a:rPr lang="en-US" sz="1400" b="1" baseline="-25000" dirty="0" smtClean="0"/>
              <a:t>     </a:t>
            </a:r>
            <a:r>
              <a:rPr lang="en-US" sz="1400" b="1" dirty="0" smtClean="0"/>
              <a:t> can be recorded (observables) :</a:t>
            </a:r>
            <a:r>
              <a:rPr lang="en-US" sz="1400" b="1" baseline="-25000" dirty="0" smtClean="0"/>
              <a:t>      </a:t>
            </a:r>
            <a:endParaRPr lang="en-US" sz="1400" b="1" baseline="-25000" dirty="0"/>
          </a:p>
        </p:txBody>
      </p:sp>
      <p:sp>
        <p:nvSpPr>
          <p:cNvPr id="156812" name="Text Box 140"/>
          <p:cNvSpPr txBox="1">
            <a:spLocks noChangeArrowheads="1"/>
          </p:cNvSpPr>
          <p:nvPr/>
        </p:nvSpPr>
        <p:spPr bwMode="auto">
          <a:xfrm>
            <a:off x="0" y="4949825"/>
            <a:ext cx="4578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z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  does not change and can‘t be recorded</a:t>
            </a:r>
            <a:r>
              <a:rPr lang="de-DE" sz="1400" b="1" dirty="0" smtClean="0"/>
              <a:t>.</a:t>
            </a:r>
            <a:endParaRPr lang="de-DE" sz="1400" b="1" baseline="-25000" dirty="0"/>
          </a:p>
        </p:txBody>
      </p:sp>
      <p:sp>
        <p:nvSpPr>
          <p:cNvPr id="156813" name="Line 141"/>
          <p:cNvSpPr>
            <a:spLocks noChangeShapeType="1"/>
          </p:cNvSpPr>
          <p:nvPr/>
        </p:nvSpPr>
        <p:spPr bwMode="auto">
          <a:xfrm flipV="1">
            <a:off x="1195388" y="4056063"/>
            <a:ext cx="1179512" cy="4270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6814" name="Text Box 142"/>
          <p:cNvSpPr txBox="1">
            <a:spLocks noChangeArrowheads="1"/>
          </p:cNvSpPr>
          <p:nvPr/>
        </p:nvSpPr>
        <p:spPr bwMode="auto">
          <a:xfrm>
            <a:off x="0" y="5364163"/>
            <a:ext cx="457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how does   2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y</a:t>
            </a:r>
            <a:r>
              <a:rPr lang="en-US" sz="1400" b="1" dirty="0" smtClean="0"/>
              <a:t> S</a:t>
            </a:r>
            <a:r>
              <a:rPr lang="en-US" sz="1400" b="1" baseline="-25000" dirty="0" smtClean="0"/>
              <a:t>x</a:t>
            </a:r>
            <a:r>
              <a:rPr lang="en-US" sz="1400" b="1" dirty="0" smtClean="0"/>
              <a:t> 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  evolve </a:t>
            </a:r>
            <a:r>
              <a:rPr lang="de-DE" sz="1400" b="1" dirty="0" smtClean="0"/>
              <a:t>?</a:t>
            </a:r>
            <a:endParaRPr lang="de-DE" sz="1400" b="1" baseline="-25000" dirty="0"/>
          </a:p>
        </p:txBody>
      </p:sp>
      <p:sp>
        <p:nvSpPr>
          <p:cNvPr id="156815" name="Text Box 143"/>
          <p:cNvSpPr txBox="1">
            <a:spLocks noChangeArrowheads="1"/>
          </p:cNvSpPr>
          <p:nvPr/>
        </p:nvSpPr>
        <p:spPr bwMode="auto">
          <a:xfrm>
            <a:off x="0" y="5684838"/>
            <a:ext cx="6084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( I</a:t>
            </a:r>
            <a:r>
              <a:rPr lang="de-DE" sz="1400" b="1" baseline="-25000" dirty="0"/>
              <a:t>y</a:t>
            </a:r>
            <a:r>
              <a:rPr lang="de-DE" sz="1400" b="1" dirty="0"/>
              <a:t>  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 I</a:t>
            </a:r>
            <a:r>
              <a:rPr lang="de-DE" sz="1400" b="1" baseline="-25000" dirty="0"/>
              <a:t>x</a:t>
            </a:r>
            <a:r>
              <a:rPr lang="de-DE" sz="1400" b="1" dirty="0"/>
              <a:t> 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)  ( S</a:t>
            </a:r>
            <a:r>
              <a:rPr lang="de-DE" sz="1400" b="1" baseline="-25000" dirty="0"/>
              <a:t>x</a:t>
            </a:r>
            <a:r>
              <a:rPr lang="de-DE" sz="1400" b="1" dirty="0"/>
              <a:t>  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 S</a:t>
            </a:r>
            <a:r>
              <a:rPr lang="de-DE" sz="1400" b="1" baseline="-25000" dirty="0"/>
              <a:t>y</a:t>
            </a:r>
            <a:r>
              <a:rPr lang="de-DE" sz="1400" b="1" dirty="0"/>
              <a:t> 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) </a:t>
            </a:r>
          </a:p>
        </p:txBody>
      </p:sp>
      <p:sp>
        <p:nvSpPr>
          <p:cNvPr id="156816" name="Text Box 144"/>
          <p:cNvSpPr txBox="1">
            <a:spLocks noChangeArrowheads="1"/>
          </p:cNvSpPr>
          <p:nvPr/>
        </p:nvSpPr>
        <p:spPr bwMode="auto">
          <a:xfrm>
            <a:off x="0" y="6329363"/>
            <a:ext cx="420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 I</a:t>
            </a:r>
            <a:r>
              <a:rPr lang="de-DE" sz="1400" b="1" baseline="-25000" dirty="0"/>
              <a:t>x</a:t>
            </a:r>
            <a:r>
              <a:rPr lang="de-DE" sz="1400" b="1" dirty="0"/>
              <a:t> S</a:t>
            </a:r>
            <a:r>
              <a:rPr lang="de-DE" sz="1400" b="1" baseline="-25000" dirty="0"/>
              <a:t>y</a:t>
            </a:r>
            <a:r>
              <a:rPr lang="de-DE" sz="1400" b="1" dirty="0"/>
              <a:t> 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endParaRPr lang="de-DE" sz="1400" b="1" dirty="0"/>
          </a:p>
        </p:txBody>
      </p:sp>
      <p:sp>
        <p:nvSpPr>
          <p:cNvPr id="156817" name="Text Box 145"/>
          <p:cNvSpPr txBox="1">
            <a:spLocks noChangeArrowheads="1"/>
          </p:cNvSpPr>
          <p:nvPr/>
        </p:nvSpPr>
        <p:spPr bwMode="auto">
          <a:xfrm>
            <a:off x="3848100" y="6345238"/>
            <a:ext cx="420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 I</a:t>
            </a:r>
            <a:r>
              <a:rPr lang="de-DE" sz="1400" b="1" baseline="-25000" dirty="0"/>
              <a:t>x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y</a:t>
            </a:r>
            <a:r>
              <a:rPr lang="de-DE" sz="1400" b="1" dirty="0"/>
              <a:t>  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) </a:t>
            </a:r>
          </a:p>
        </p:txBody>
      </p:sp>
      <p:sp>
        <p:nvSpPr>
          <p:cNvPr id="156818" name="Text Box 146"/>
          <p:cNvSpPr txBox="1">
            <a:spLocks noChangeArrowheads="1"/>
          </p:cNvSpPr>
          <p:nvPr/>
        </p:nvSpPr>
        <p:spPr bwMode="auto">
          <a:xfrm>
            <a:off x="0" y="5997575"/>
            <a:ext cx="149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shift   </a:t>
            </a:r>
            <a:r>
              <a:rPr lang="de-DE" sz="1400" b="1">
                <a:latin typeface="Symbol" pitchFamily="18" charset="2"/>
              </a:rPr>
              <a:t>w</a:t>
            </a:r>
            <a:r>
              <a:rPr lang="de-DE" sz="1400" b="1" baseline="-25000"/>
              <a:t>I   </a:t>
            </a:r>
            <a:r>
              <a:rPr lang="de-DE" sz="1400" b="1"/>
              <a:t> </a:t>
            </a:r>
            <a:r>
              <a:rPr lang="de-DE" sz="1400" b="1">
                <a:latin typeface="Symbol" pitchFamily="18" charset="2"/>
              </a:rPr>
              <a:t>w</a:t>
            </a:r>
            <a:r>
              <a:rPr lang="de-DE" sz="1400" b="1" baseline="-25000"/>
              <a:t>s</a:t>
            </a:r>
          </a:p>
        </p:txBody>
      </p:sp>
      <p:sp>
        <p:nvSpPr>
          <p:cNvPr id="156819" name="Line 147"/>
          <p:cNvSpPr>
            <a:spLocks noChangeShapeType="1"/>
          </p:cNvSpPr>
          <p:nvPr/>
        </p:nvSpPr>
        <p:spPr bwMode="auto">
          <a:xfrm flipV="1">
            <a:off x="2627313" y="4011613"/>
            <a:ext cx="1179512" cy="4270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6821" name="Rectangle 14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COSY Experiment</a:t>
            </a:r>
            <a:endParaRPr lang="en-US" dirty="0"/>
          </a:p>
        </p:txBody>
      </p:sp>
      <p:pic>
        <p:nvPicPr>
          <p:cNvPr id="156822" name="Picture 150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150" name="Group 119"/>
          <p:cNvGrpSpPr>
            <a:grpSpLocks/>
          </p:cNvGrpSpPr>
          <p:nvPr/>
        </p:nvGrpSpPr>
        <p:grpSpPr bwMode="auto">
          <a:xfrm>
            <a:off x="3392985" y="796083"/>
            <a:ext cx="2573337" cy="1717675"/>
            <a:chOff x="4079" y="1449"/>
            <a:chExt cx="1621" cy="1415"/>
          </a:xfrm>
        </p:grpSpPr>
        <p:grpSp>
          <p:nvGrpSpPr>
            <p:cNvPr id="151" name="Group 120"/>
            <p:cNvGrpSpPr>
              <a:grpSpLocks/>
            </p:cNvGrpSpPr>
            <p:nvPr/>
          </p:nvGrpSpPr>
          <p:grpSpPr bwMode="auto">
            <a:xfrm>
              <a:off x="5344" y="2001"/>
              <a:ext cx="143" cy="284"/>
              <a:chOff x="2385" y="2540"/>
              <a:chExt cx="143" cy="284"/>
            </a:xfrm>
          </p:grpSpPr>
          <p:sp>
            <p:nvSpPr>
              <p:cNvPr id="169" name="Oval 121"/>
              <p:cNvSpPr>
                <a:spLocks noChangeArrowheads="1"/>
              </p:cNvSpPr>
              <p:nvPr/>
            </p:nvSpPr>
            <p:spPr bwMode="auto">
              <a:xfrm rot="5602554">
                <a:off x="2294" y="2631"/>
                <a:ext cx="284" cy="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Rectangle 122"/>
              <p:cNvSpPr>
                <a:spLocks noChangeArrowheads="1"/>
              </p:cNvSpPr>
              <p:nvPr/>
            </p:nvSpPr>
            <p:spPr bwMode="auto">
              <a:xfrm rot="5602554">
                <a:off x="2414" y="2642"/>
                <a:ext cx="141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123"/>
              <p:cNvSpPr>
                <a:spLocks noChangeShapeType="1"/>
              </p:cNvSpPr>
              <p:nvPr/>
            </p:nvSpPr>
            <p:spPr bwMode="auto">
              <a:xfrm rot="5602554">
                <a:off x="2481" y="2580"/>
                <a:ext cx="39" cy="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" name="Line 124"/>
              <p:cNvSpPr>
                <a:spLocks noChangeShapeType="1"/>
              </p:cNvSpPr>
              <p:nvPr/>
            </p:nvSpPr>
            <p:spPr bwMode="auto">
              <a:xfrm rot="5602554" flipV="1">
                <a:off x="2443" y="2580"/>
                <a:ext cx="39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2" name="Group 125"/>
            <p:cNvGrpSpPr>
              <a:grpSpLocks/>
            </p:cNvGrpSpPr>
            <p:nvPr/>
          </p:nvGrpSpPr>
          <p:grpSpPr bwMode="auto">
            <a:xfrm>
              <a:off x="4228" y="1449"/>
              <a:ext cx="1381" cy="1212"/>
              <a:chOff x="304" y="107"/>
              <a:chExt cx="1381" cy="1212"/>
            </a:xfrm>
          </p:grpSpPr>
          <p:sp>
            <p:nvSpPr>
              <p:cNvPr id="163" name="Line 126"/>
              <p:cNvSpPr>
                <a:spLocks noChangeShapeType="1"/>
              </p:cNvSpPr>
              <p:nvPr/>
            </p:nvSpPr>
            <p:spPr bwMode="auto">
              <a:xfrm flipV="1">
                <a:off x="901" y="251"/>
                <a:ext cx="0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" name="Line 127"/>
              <p:cNvSpPr>
                <a:spLocks noChangeShapeType="1"/>
              </p:cNvSpPr>
              <p:nvPr/>
            </p:nvSpPr>
            <p:spPr bwMode="auto">
              <a:xfrm flipH="1">
                <a:off x="390" y="799"/>
                <a:ext cx="511" cy="2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" name="Line 128"/>
              <p:cNvSpPr>
                <a:spLocks noChangeShapeType="1"/>
              </p:cNvSpPr>
              <p:nvPr/>
            </p:nvSpPr>
            <p:spPr bwMode="auto">
              <a:xfrm>
                <a:off x="901" y="799"/>
                <a:ext cx="660" cy="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" name="Text Box 129"/>
              <p:cNvSpPr txBox="1">
                <a:spLocks noChangeArrowheads="1"/>
              </p:cNvSpPr>
              <p:nvPr/>
            </p:nvSpPr>
            <p:spPr bwMode="auto">
              <a:xfrm>
                <a:off x="936" y="107"/>
                <a:ext cx="19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Iz</a:t>
                </a:r>
              </a:p>
            </p:txBody>
          </p:sp>
          <p:sp>
            <p:nvSpPr>
              <p:cNvPr id="167" name="Text Box 130"/>
              <p:cNvSpPr txBox="1">
                <a:spLocks noChangeArrowheads="1"/>
              </p:cNvSpPr>
              <p:nvPr/>
            </p:nvSpPr>
            <p:spPr bwMode="auto">
              <a:xfrm>
                <a:off x="1484" y="823"/>
                <a:ext cx="201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Ix</a:t>
                </a:r>
              </a:p>
            </p:txBody>
          </p:sp>
          <p:sp>
            <p:nvSpPr>
              <p:cNvPr id="168" name="Text Box 131"/>
              <p:cNvSpPr txBox="1">
                <a:spLocks noChangeArrowheads="1"/>
              </p:cNvSpPr>
              <p:nvPr/>
            </p:nvSpPr>
            <p:spPr bwMode="auto">
              <a:xfrm>
                <a:off x="304" y="1093"/>
                <a:ext cx="297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200" b="1" dirty="0"/>
                  <a:t>IySz</a:t>
                </a:r>
              </a:p>
            </p:txBody>
          </p:sp>
        </p:grpSp>
        <p:sp>
          <p:nvSpPr>
            <p:cNvPr id="153" name="Line 132"/>
            <p:cNvSpPr>
              <a:spLocks noChangeShapeType="1"/>
            </p:cNvSpPr>
            <p:nvPr/>
          </p:nvSpPr>
          <p:spPr bwMode="auto">
            <a:xfrm>
              <a:off x="4830" y="2150"/>
              <a:ext cx="0" cy="5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4" name="Line 133"/>
            <p:cNvSpPr>
              <a:spLocks noChangeShapeType="1"/>
            </p:cNvSpPr>
            <p:nvPr/>
          </p:nvSpPr>
          <p:spPr bwMode="auto">
            <a:xfrm flipH="1">
              <a:off x="4348" y="2143"/>
              <a:ext cx="470" cy="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Line 134"/>
            <p:cNvSpPr>
              <a:spLocks noChangeShapeType="1"/>
            </p:cNvSpPr>
            <p:nvPr/>
          </p:nvSpPr>
          <p:spPr bwMode="auto">
            <a:xfrm flipH="1">
              <a:off x="4830" y="1876"/>
              <a:ext cx="511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Text Box 135"/>
            <p:cNvSpPr txBox="1">
              <a:spLocks noChangeArrowheads="1"/>
            </p:cNvSpPr>
            <p:nvPr/>
          </p:nvSpPr>
          <p:spPr bwMode="auto">
            <a:xfrm>
              <a:off x="4728" y="2638"/>
              <a:ext cx="22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-Iz</a:t>
              </a:r>
            </a:p>
          </p:txBody>
        </p:sp>
        <p:sp>
          <p:nvSpPr>
            <p:cNvPr id="157" name="Text Box 136"/>
            <p:cNvSpPr txBox="1">
              <a:spLocks noChangeArrowheads="1"/>
            </p:cNvSpPr>
            <p:nvPr/>
          </p:nvSpPr>
          <p:spPr bwMode="auto">
            <a:xfrm>
              <a:off x="4079" y="2054"/>
              <a:ext cx="23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-Ix</a:t>
              </a:r>
            </a:p>
          </p:txBody>
        </p:sp>
        <p:sp>
          <p:nvSpPr>
            <p:cNvPr id="158" name="Text Box 137"/>
            <p:cNvSpPr txBox="1">
              <a:spLocks noChangeArrowheads="1"/>
            </p:cNvSpPr>
            <p:nvPr/>
          </p:nvSpPr>
          <p:spPr bwMode="auto">
            <a:xfrm>
              <a:off x="5371" y="1721"/>
              <a:ext cx="329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-IySz</a:t>
              </a:r>
            </a:p>
          </p:txBody>
        </p:sp>
        <p:sp>
          <p:nvSpPr>
            <p:cNvPr id="159" name="Arc 138"/>
            <p:cNvSpPr>
              <a:spLocks/>
            </p:cNvSpPr>
            <p:nvPr/>
          </p:nvSpPr>
          <p:spPr bwMode="auto">
            <a:xfrm rot="13979263">
              <a:off x="4389" y="2094"/>
              <a:ext cx="207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0" name="Arc 139"/>
            <p:cNvSpPr>
              <a:spLocks/>
            </p:cNvSpPr>
            <p:nvPr/>
          </p:nvSpPr>
          <p:spPr bwMode="auto">
            <a:xfrm rot="21185460">
              <a:off x="4848" y="1665"/>
              <a:ext cx="207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" name="Arc 140"/>
            <p:cNvSpPr>
              <a:spLocks/>
            </p:cNvSpPr>
            <p:nvPr/>
          </p:nvSpPr>
          <p:spPr bwMode="auto">
            <a:xfrm rot="25593585">
              <a:off x="5106" y="2016"/>
              <a:ext cx="207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Arc 141"/>
            <p:cNvSpPr>
              <a:spLocks/>
            </p:cNvSpPr>
            <p:nvPr/>
          </p:nvSpPr>
          <p:spPr bwMode="auto">
            <a:xfrm rot="33247874">
              <a:off x="4611" y="2415"/>
              <a:ext cx="207" cy="1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/>
      <p:bldP spid="156676" grpId="0"/>
      <p:bldP spid="156677" grpId="0"/>
      <p:bldP spid="156677" grpId="1"/>
      <p:bldP spid="156678" grpId="0"/>
      <p:bldP spid="156679" grpId="0"/>
      <p:bldP spid="156680" grpId="0"/>
      <p:bldP spid="156681" grpId="0"/>
      <p:bldP spid="156682" grpId="0"/>
      <p:bldP spid="156683" grpId="0"/>
      <p:bldP spid="156684" grpId="0"/>
      <p:bldP spid="156685" grpId="0"/>
      <p:bldP spid="156687" grpId="0"/>
      <p:bldP spid="156782" grpId="0" animBg="1"/>
      <p:bldP spid="156782" grpId="1" animBg="1"/>
      <p:bldP spid="156783" grpId="0" animBg="1"/>
      <p:bldP spid="156783" grpId="1" animBg="1"/>
      <p:bldP spid="156784" grpId="0" animBg="1"/>
      <p:bldP spid="156784" grpId="1" animBg="1"/>
      <p:bldP spid="156785" grpId="0" animBg="1"/>
      <p:bldP spid="156811" grpId="0"/>
      <p:bldP spid="156812" grpId="0"/>
      <p:bldP spid="156813" grpId="0" animBg="1"/>
      <p:bldP spid="156814" grpId="0"/>
      <p:bldP spid="156815" grpId="0"/>
      <p:bldP spid="156816" grpId="0"/>
      <p:bldP spid="156817" grpId="0"/>
      <p:bldP spid="156818" grpId="0"/>
      <p:bldP spid="1568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et2"/>
          <p:cNvPicPr>
            <a:picLocks noChangeAspect="1" noChangeArrowheads="1"/>
          </p:cNvPicPr>
          <p:nvPr/>
        </p:nvPicPr>
        <p:blipFill>
          <a:blip r:embed="rId2" cstate="print">
            <a:lum bright="-42000" contrast="72000"/>
          </a:blip>
          <a:srcRect l="4207" t="20300" r="10051" b="11063"/>
          <a:stretch>
            <a:fillRect/>
          </a:stretch>
        </p:blipFill>
        <p:spPr bwMode="auto">
          <a:xfrm>
            <a:off x="7415213" y="1584325"/>
            <a:ext cx="172878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 descr="cosy1"/>
          <p:cNvPicPr>
            <a:picLocks noChangeArrowheads="1"/>
          </p:cNvPicPr>
          <p:nvPr/>
        </p:nvPicPr>
        <p:blipFill>
          <a:blip r:embed="rId3" cstate="print"/>
          <a:srcRect l="11128" r="24182" b="16286"/>
          <a:stretch>
            <a:fillRect/>
          </a:stretch>
        </p:blipFill>
        <p:spPr bwMode="auto">
          <a:xfrm>
            <a:off x="0" y="1722438"/>
            <a:ext cx="3122613" cy="3959225"/>
          </a:xfrm>
          <a:prstGeom prst="rect">
            <a:avLst/>
          </a:prstGeom>
          <a:noFill/>
        </p:spPr>
      </p:pic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-195263" y="2595563"/>
            <a:ext cx="4859338" cy="3084512"/>
          </a:xfrm>
          <a:prstGeom prst="parallelogram">
            <a:avLst>
              <a:gd name="adj" fmla="val 39385"/>
            </a:avLst>
          </a:prstGeom>
          <a:solidFill>
            <a:schemeClr val="bg1">
              <a:alpha val="9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24933" name="Picture 5" descr="cosy3"/>
          <p:cNvPicPr>
            <a:picLocks noChangeArrowheads="1"/>
          </p:cNvPicPr>
          <p:nvPr/>
        </p:nvPicPr>
        <p:blipFill>
          <a:blip r:embed="rId4" cstate="print"/>
          <a:srcRect l="9904" t="17162" r="18484" b="17162"/>
          <a:stretch>
            <a:fillRect/>
          </a:stretch>
        </p:blipFill>
        <p:spPr bwMode="auto">
          <a:xfrm>
            <a:off x="6386513" y="2570163"/>
            <a:ext cx="2757487" cy="3189287"/>
          </a:xfrm>
          <a:prstGeom prst="rect">
            <a:avLst/>
          </a:prstGeom>
          <a:noFill/>
        </p:spPr>
      </p:pic>
      <p:pic>
        <p:nvPicPr>
          <p:cNvPr id="124934" name="Picture 6" descr="cosy2"/>
          <p:cNvPicPr>
            <a:picLocks noChangeArrowheads="1"/>
          </p:cNvPicPr>
          <p:nvPr/>
        </p:nvPicPr>
        <p:blipFill>
          <a:blip r:embed="rId5" cstate="print"/>
          <a:srcRect l="11548" t="15517" r="18123" b="17802"/>
          <a:stretch>
            <a:fillRect/>
          </a:stretch>
        </p:blipFill>
        <p:spPr bwMode="auto">
          <a:xfrm>
            <a:off x="3084513" y="2408238"/>
            <a:ext cx="3373437" cy="3267075"/>
          </a:xfrm>
          <a:prstGeom prst="rect">
            <a:avLst/>
          </a:prstGeom>
          <a:noFill/>
        </p:spPr>
      </p:pic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360363" y="2087563"/>
            <a:ext cx="14398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319088" y="1160463"/>
            <a:ext cx="309562" cy="560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03213" y="1306513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rf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579688" y="766763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2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711200" y="765175"/>
            <a:ext cx="30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</a:t>
            </a:r>
            <a:endParaRPr lang="de-DE" sz="1400" b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52500" y="1168400"/>
            <a:ext cx="2298700" cy="560388"/>
            <a:chOff x="832" y="748"/>
            <a:chExt cx="1448" cy="353"/>
          </a:xfrm>
        </p:grpSpPr>
        <p:sp>
          <p:nvSpPr>
            <p:cNvPr id="124941" name="Rectangle 13"/>
            <p:cNvSpPr>
              <a:spLocks noChangeArrowheads="1"/>
            </p:cNvSpPr>
            <p:nvPr/>
          </p:nvSpPr>
          <p:spPr bwMode="auto">
            <a:xfrm>
              <a:off x="832" y="748"/>
              <a:ext cx="195" cy="3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840" y="757"/>
              <a:ext cx="1440" cy="280"/>
              <a:chOff x="840" y="757"/>
              <a:chExt cx="1440" cy="280"/>
            </a:xfrm>
          </p:grpSpPr>
          <p:sp>
            <p:nvSpPr>
              <p:cNvPr id="124943" name="Text Box 15"/>
              <p:cNvSpPr txBox="1">
                <a:spLocks noChangeArrowheads="1"/>
              </p:cNvSpPr>
              <p:nvPr/>
            </p:nvSpPr>
            <p:spPr bwMode="auto">
              <a:xfrm>
                <a:off x="840" y="832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/>
                  <a:t>rf</a:t>
                </a:r>
              </a:p>
            </p:txBody>
          </p:sp>
          <p:pic>
            <p:nvPicPr>
              <p:cNvPr id="124944" name="Picture 16" descr="cosy1"/>
              <p:cNvPicPr>
                <a:picLocks noChangeArrowheads="1"/>
              </p:cNvPicPr>
              <p:nvPr/>
            </p:nvPicPr>
            <p:blipFill>
              <a:blip r:embed="rId3" cstate="print"/>
              <a:srcRect l="34938" t="14937" r="24182" b="75664"/>
              <a:stretch>
                <a:fillRect/>
              </a:stretch>
            </p:blipFill>
            <p:spPr bwMode="auto">
              <a:xfrm>
                <a:off x="1037" y="757"/>
                <a:ext cx="1243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1082675" y="1898650"/>
            <a:ext cx="15924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i="1" dirty="0">
                <a:solidFill>
                  <a:srgbClr val="FF3300"/>
                </a:solidFill>
              </a:rPr>
              <a:t>FT  </a:t>
            </a:r>
            <a:r>
              <a:rPr lang="en-GB" b="1" dirty="0" smtClean="0">
                <a:solidFill>
                  <a:srgbClr val="FF3300"/>
                </a:solidFill>
                <a:latin typeface="+mj-lt"/>
              </a:rPr>
              <a:t>along</a:t>
            </a:r>
            <a:r>
              <a:rPr lang="de-DE" b="1" dirty="0" smtClean="0">
                <a:solidFill>
                  <a:srgbClr val="FF3300"/>
                </a:solidFill>
              </a:rPr>
              <a:t> </a:t>
            </a:r>
            <a:r>
              <a:rPr lang="de-DE" b="1" dirty="0">
                <a:solidFill>
                  <a:srgbClr val="FF3300"/>
                </a:solidFill>
              </a:rPr>
              <a:t>t</a:t>
            </a:r>
            <a:r>
              <a:rPr lang="de-DE" b="1" baseline="-25000" dirty="0">
                <a:solidFill>
                  <a:srgbClr val="FF3300"/>
                </a:solidFill>
              </a:rPr>
              <a:t>2</a:t>
            </a:r>
            <a:endParaRPr lang="de-DE" b="1" dirty="0">
              <a:solidFill>
                <a:srgbClr val="FF3300"/>
              </a:solidFill>
            </a:endParaRPr>
          </a:p>
        </p:txBody>
      </p:sp>
      <p:cxnSp>
        <p:nvCxnSpPr>
          <p:cNvPr id="124946" name="AutoShape 18"/>
          <p:cNvCxnSpPr>
            <a:cxnSpLocks noChangeShapeType="1"/>
          </p:cNvCxnSpPr>
          <p:nvPr/>
        </p:nvCxnSpPr>
        <p:spPr bwMode="auto">
          <a:xfrm flipV="1">
            <a:off x="2325688" y="5551488"/>
            <a:ext cx="785812" cy="11112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4947" name="AutoShape 19"/>
          <p:cNvCxnSpPr>
            <a:cxnSpLocks noChangeShapeType="1"/>
          </p:cNvCxnSpPr>
          <p:nvPr/>
        </p:nvCxnSpPr>
        <p:spPr bwMode="auto">
          <a:xfrm>
            <a:off x="2351088" y="5326063"/>
            <a:ext cx="706437" cy="131762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</p:cxnSp>
      <p:cxnSp>
        <p:nvCxnSpPr>
          <p:cNvPr id="124948" name="AutoShape 20"/>
          <p:cNvCxnSpPr>
            <a:cxnSpLocks noChangeShapeType="1"/>
          </p:cNvCxnSpPr>
          <p:nvPr/>
        </p:nvCxnSpPr>
        <p:spPr bwMode="auto">
          <a:xfrm>
            <a:off x="2452688" y="4846638"/>
            <a:ext cx="744537" cy="430212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4949" name="AutoShape 21"/>
          <p:cNvCxnSpPr>
            <a:cxnSpLocks noChangeShapeType="1"/>
          </p:cNvCxnSpPr>
          <p:nvPr/>
        </p:nvCxnSpPr>
        <p:spPr bwMode="auto">
          <a:xfrm>
            <a:off x="2314575" y="5068888"/>
            <a:ext cx="809625" cy="274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3278188"/>
            <a:ext cx="30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</a:t>
            </a:r>
            <a:endParaRPr lang="de-DE" sz="1400" b="1"/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922338" y="569912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2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3435350" y="3238500"/>
            <a:ext cx="30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</a:t>
            </a:r>
            <a:endParaRPr lang="de-DE" sz="1400" b="1"/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4005263" y="568642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f</a:t>
            </a:r>
            <a:r>
              <a:rPr lang="de-DE" sz="1400" b="1" baseline="-25000"/>
              <a:t>2</a:t>
            </a:r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 flipV="1">
            <a:off x="1044575" y="2271713"/>
            <a:ext cx="2235200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554413" y="6175375"/>
            <a:ext cx="585787" cy="682625"/>
            <a:chOff x="2165" y="3890"/>
            <a:chExt cx="369" cy="430"/>
          </a:xfrm>
        </p:grpSpPr>
        <p:sp>
          <p:nvSpPr>
            <p:cNvPr id="124956" name="Line 28"/>
            <p:cNvSpPr>
              <a:spLocks noChangeShapeType="1"/>
            </p:cNvSpPr>
            <p:nvPr/>
          </p:nvSpPr>
          <p:spPr bwMode="auto">
            <a:xfrm>
              <a:off x="2206" y="3950"/>
              <a:ext cx="197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57" name="Line 29"/>
            <p:cNvSpPr>
              <a:spLocks noChangeShapeType="1"/>
            </p:cNvSpPr>
            <p:nvPr/>
          </p:nvSpPr>
          <p:spPr bwMode="auto">
            <a:xfrm flipV="1">
              <a:off x="2403" y="3924"/>
              <a:ext cx="13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58" name="Arc 30"/>
            <p:cNvSpPr>
              <a:spLocks/>
            </p:cNvSpPr>
            <p:nvPr/>
          </p:nvSpPr>
          <p:spPr bwMode="auto">
            <a:xfrm rot="12843956" flipV="1">
              <a:off x="2165" y="3890"/>
              <a:ext cx="308" cy="430"/>
            </a:xfrm>
            <a:custGeom>
              <a:avLst/>
              <a:gdLst>
                <a:gd name="G0" fmla="+- 1492 0 0"/>
                <a:gd name="G1" fmla="+- 21600 0 0"/>
                <a:gd name="G2" fmla="+- 21600 0 0"/>
                <a:gd name="T0" fmla="*/ 0 w 20604"/>
                <a:gd name="T1" fmla="*/ 52 h 21600"/>
                <a:gd name="T2" fmla="*/ 20604 w 20604"/>
                <a:gd name="T3" fmla="*/ 11535 h 21600"/>
                <a:gd name="T4" fmla="*/ 1492 w 20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4" h="21600" fill="none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</a:path>
                <a:path w="20604" h="21600" stroke="0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  <a:lnTo>
                    <a:pt x="149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959" name="Oval 31"/>
            <p:cNvSpPr>
              <a:spLocks noChangeArrowheads="1"/>
            </p:cNvSpPr>
            <p:nvPr/>
          </p:nvSpPr>
          <p:spPr bwMode="auto">
            <a:xfrm>
              <a:off x="2345" y="3966"/>
              <a:ext cx="90" cy="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24960" name="Picture 32" descr="ket2"/>
          <p:cNvPicPr>
            <a:picLocks noChangeAspect="1" noChangeArrowheads="1"/>
          </p:cNvPicPr>
          <p:nvPr/>
        </p:nvPicPr>
        <p:blipFill>
          <a:blip r:embed="rId2" cstate="print">
            <a:lum bright="-42000" contrast="72000"/>
          </a:blip>
          <a:srcRect l="4207" t="20300" r="10051" b="11063"/>
          <a:stretch>
            <a:fillRect/>
          </a:stretch>
        </p:blipFill>
        <p:spPr bwMode="auto">
          <a:xfrm>
            <a:off x="4514850" y="1558925"/>
            <a:ext cx="17287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1" name="Picture 33" descr="cosy1"/>
          <p:cNvPicPr>
            <a:picLocks noChangeArrowheads="1"/>
          </p:cNvPicPr>
          <p:nvPr/>
        </p:nvPicPr>
        <p:blipFill>
          <a:blip r:embed="rId6" cstate="print"/>
          <a:srcRect l="14937" t="24182" r="75664" b="34938"/>
          <a:stretch>
            <a:fillRect/>
          </a:stretch>
        </p:blipFill>
        <p:spPr bwMode="auto">
          <a:xfrm rot="1189248">
            <a:off x="6034088" y="2374900"/>
            <a:ext cx="444500" cy="3516313"/>
          </a:xfrm>
          <a:prstGeom prst="rect">
            <a:avLst/>
          </a:prstGeom>
          <a:noFill/>
        </p:spPr>
      </p:pic>
      <p:grpSp>
        <p:nvGrpSpPr>
          <p:cNvPr id="5" name="Group 34"/>
          <p:cNvGrpSpPr>
            <a:grpSpLocks/>
          </p:cNvGrpSpPr>
          <p:nvPr/>
        </p:nvGrpSpPr>
        <p:grpSpPr bwMode="auto">
          <a:xfrm rot="-4096617">
            <a:off x="6965157" y="3953669"/>
            <a:ext cx="585787" cy="682625"/>
            <a:chOff x="2165" y="3890"/>
            <a:chExt cx="369" cy="430"/>
          </a:xfrm>
        </p:grpSpPr>
        <p:sp>
          <p:nvSpPr>
            <p:cNvPr id="124963" name="Line 35"/>
            <p:cNvSpPr>
              <a:spLocks noChangeShapeType="1"/>
            </p:cNvSpPr>
            <p:nvPr/>
          </p:nvSpPr>
          <p:spPr bwMode="auto">
            <a:xfrm>
              <a:off x="2206" y="3950"/>
              <a:ext cx="197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64" name="Line 36"/>
            <p:cNvSpPr>
              <a:spLocks noChangeShapeType="1"/>
            </p:cNvSpPr>
            <p:nvPr/>
          </p:nvSpPr>
          <p:spPr bwMode="auto">
            <a:xfrm flipV="1">
              <a:off x="2403" y="3924"/>
              <a:ext cx="13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965" name="Arc 37"/>
            <p:cNvSpPr>
              <a:spLocks/>
            </p:cNvSpPr>
            <p:nvPr/>
          </p:nvSpPr>
          <p:spPr bwMode="auto">
            <a:xfrm rot="12843956" flipV="1">
              <a:off x="2165" y="3890"/>
              <a:ext cx="308" cy="430"/>
            </a:xfrm>
            <a:custGeom>
              <a:avLst/>
              <a:gdLst>
                <a:gd name="G0" fmla="+- 1492 0 0"/>
                <a:gd name="G1" fmla="+- 21600 0 0"/>
                <a:gd name="G2" fmla="+- 21600 0 0"/>
                <a:gd name="T0" fmla="*/ 0 w 20604"/>
                <a:gd name="T1" fmla="*/ 52 h 21600"/>
                <a:gd name="T2" fmla="*/ 20604 w 20604"/>
                <a:gd name="T3" fmla="*/ 11535 h 21600"/>
                <a:gd name="T4" fmla="*/ 1492 w 20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4" h="21600" fill="none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</a:path>
                <a:path w="20604" h="21600" stroke="0" extrusionOk="0">
                  <a:moveTo>
                    <a:pt x="-1" y="51"/>
                  </a:moveTo>
                  <a:cubicBezTo>
                    <a:pt x="496" y="17"/>
                    <a:pt x="994" y="-1"/>
                    <a:pt x="1492" y="0"/>
                  </a:cubicBezTo>
                  <a:cubicBezTo>
                    <a:pt x="9509" y="0"/>
                    <a:pt x="16867" y="4441"/>
                    <a:pt x="20603" y="11535"/>
                  </a:cubicBezTo>
                  <a:lnTo>
                    <a:pt x="149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966" name="Oval 38"/>
            <p:cNvSpPr>
              <a:spLocks noChangeArrowheads="1"/>
            </p:cNvSpPr>
            <p:nvPr/>
          </p:nvSpPr>
          <p:spPr bwMode="auto">
            <a:xfrm>
              <a:off x="2345" y="3966"/>
              <a:ext cx="90" cy="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6368612" y="1806575"/>
            <a:ext cx="1384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FF3300"/>
                </a:solidFill>
              </a:rPr>
              <a:t>FT  </a:t>
            </a:r>
            <a:r>
              <a:rPr lang="en-GB" b="1" dirty="0" smtClean="0">
                <a:solidFill>
                  <a:srgbClr val="FF3300"/>
                </a:solidFill>
              </a:rPr>
              <a:t>along  t</a:t>
            </a:r>
            <a:r>
              <a:rPr lang="en-GB" b="1" baseline="-25000" dirty="0" smtClean="0">
                <a:solidFill>
                  <a:srgbClr val="FF3300"/>
                </a:solidFill>
              </a:rPr>
              <a:t>1</a:t>
            </a:r>
            <a:endParaRPr lang="en-GB" b="1" dirty="0">
              <a:solidFill>
                <a:srgbClr val="FF3300"/>
              </a:solidFill>
            </a:endParaRPr>
          </a:p>
        </p:txBody>
      </p:sp>
      <p:sp>
        <p:nvSpPr>
          <p:cNvPr id="124968" name="Line 40"/>
          <p:cNvSpPr>
            <a:spLocks noChangeShapeType="1"/>
          </p:cNvSpPr>
          <p:nvPr/>
        </p:nvSpPr>
        <p:spPr bwMode="auto">
          <a:xfrm flipV="1">
            <a:off x="5981700" y="2141538"/>
            <a:ext cx="1281113" cy="3709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7362825" y="57404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f</a:t>
            </a:r>
            <a:r>
              <a:rPr lang="de-DE" sz="1400" b="1" baseline="-25000"/>
              <a:t>2</a:t>
            </a:r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6723063" y="3584575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f</a:t>
            </a:r>
            <a:r>
              <a:rPr lang="de-DE" sz="1400" b="1" baseline="-25000"/>
              <a:t>1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411538" y="5643563"/>
            <a:ext cx="4400550" cy="990600"/>
            <a:chOff x="2149" y="3243"/>
            <a:chExt cx="2772" cy="624"/>
          </a:xfrm>
        </p:grpSpPr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930" y="3259"/>
              <a:ext cx="1991" cy="230"/>
              <a:chOff x="2913" y="3440"/>
              <a:chExt cx="1991" cy="230"/>
            </a:xfrm>
          </p:grpSpPr>
          <p:sp>
            <p:nvSpPr>
              <p:cNvPr id="124973" name="Line 45"/>
              <p:cNvSpPr>
                <a:spLocks noChangeShapeType="1"/>
              </p:cNvSpPr>
              <p:nvPr/>
            </p:nvSpPr>
            <p:spPr bwMode="auto">
              <a:xfrm flipH="1">
                <a:off x="2913" y="3472"/>
                <a:ext cx="8" cy="19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4" name="Line 46"/>
              <p:cNvSpPr>
                <a:spLocks noChangeShapeType="1"/>
              </p:cNvSpPr>
              <p:nvPr/>
            </p:nvSpPr>
            <p:spPr bwMode="auto">
              <a:xfrm>
                <a:off x="2929" y="3670"/>
                <a:ext cx="196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5" name="Line 47"/>
              <p:cNvSpPr>
                <a:spLocks noChangeShapeType="1"/>
              </p:cNvSpPr>
              <p:nvPr/>
            </p:nvSpPr>
            <p:spPr bwMode="auto">
              <a:xfrm flipH="1" flipV="1">
                <a:off x="4904" y="3440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2149" y="3243"/>
              <a:ext cx="2065" cy="624"/>
              <a:chOff x="2913" y="3440"/>
              <a:chExt cx="1991" cy="230"/>
            </a:xfrm>
          </p:grpSpPr>
          <p:sp>
            <p:nvSpPr>
              <p:cNvPr id="124977" name="Line 49"/>
              <p:cNvSpPr>
                <a:spLocks noChangeShapeType="1"/>
              </p:cNvSpPr>
              <p:nvPr/>
            </p:nvSpPr>
            <p:spPr bwMode="auto">
              <a:xfrm flipH="1">
                <a:off x="2913" y="3472"/>
                <a:ext cx="8" cy="19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8" name="Line 50"/>
              <p:cNvSpPr>
                <a:spLocks noChangeShapeType="1"/>
              </p:cNvSpPr>
              <p:nvPr/>
            </p:nvSpPr>
            <p:spPr bwMode="auto">
              <a:xfrm>
                <a:off x="2929" y="3670"/>
                <a:ext cx="196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79" name="Line 51"/>
              <p:cNvSpPr>
                <a:spLocks noChangeShapeType="1"/>
              </p:cNvSpPr>
              <p:nvPr/>
            </p:nvSpPr>
            <p:spPr bwMode="auto">
              <a:xfrm flipH="1" flipV="1">
                <a:off x="4904" y="3440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2504" y="3269"/>
              <a:ext cx="2065" cy="426"/>
              <a:chOff x="2913" y="3440"/>
              <a:chExt cx="1991" cy="230"/>
            </a:xfrm>
          </p:grpSpPr>
          <p:sp>
            <p:nvSpPr>
              <p:cNvPr id="124981" name="Line 53"/>
              <p:cNvSpPr>
                <a:spLocks noChangeShapeType="1"/>
              </p:cNvSpPr>
              <p:nvPr/>
            </p:nvSpPr>
            <p:spPr bwMode="auto">
              <a:xfrm flipH="1">
                <a:off x="2913" y="3472"/>
                <a:ext cx="8" cy="19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82" name="Line 54"/>
              <p:cNvSpPr>
                <a:spLocks noChangeShapeType="1"/>
              </p:cNvSpPr>
              <p:nvPr/>
            </p:nvSpPr>
            <p:spPr bwMode="auto">
              <a:xfrm>
                <a:off x="2929" y="3670"/>
                <a:ext cx="1967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983" name="Line 55"/>
              <p:cNvSpPr>
                <a:spLocks noChangeShapeType="1"/>
              </p:cNvSpPr>
              <p:nvPr/>
            </p:nvSpPr>
            <p:spPr bwMode="auto">
              <a:xfrm flipH="1" flipV="1">
                <a:off x="4904" y="3440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24984" name="Picture 56" descr="ket2"/>
          <p:cNvPicPr>
            <a:picLocks noChangeAspect="1" noChangeArrowheads="1"/>
          </p:cNvPicPr>
          <p:nvPr/>
        </p:nvPicPr>
        <p:blipFill>
          <a:blip r:embed="rId7" cstate="print">
            <a:lum bright="-42000" contrast="72000"/>
          </a:blip>
          <a:srcRect l="20300" t="10051" r="11063" b="4207"/>
          <a:stretch>
            <a:fillRect/>
          </a:stretch>
        </p:blipFill>
        <p:spPr bwMode="auto">
          <a:xfrm rot="1065790">
            <a:off x="6278563" y="2940050"/>
            <a:ext cx="5286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86" name="Text Box 58"/>
          <p:cNvSpPr txBox="1">
            <a:spLocks noChangeArrowheads="1"/>
          </p:cNvSpPr>
          <p:nvPr/>
        </p:nvSpPr>
        <p:spPr bwMode="auto">
          <a:xfrm>
            <a:off x="374650" y="568325"/>
            <a:ext cx="2592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dirty="0" smtClean="0">
                <a:solidFill>
                  <a:srgbClr val="FF3300"/>
                </a:solidFill>
              </a:rPr>
              <a:t>preparation</a:t>
            </a:r>
            <a:r>
              <a:rPr lang="de-DE" sz="1400" b="1" dirty="0" smtClean="0">
                <a:solidFill>
                  <a:srgbClr val="FF3300"/>
                </a:solidFill>
              </a:rPr>
              <a:t>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de-DE" sz="1400" b="1" dirty="0">
                <a:solidFill>
                  <a:srgbClr val="FF3300"/>
                </a:solidFill>
              </a:rPr>
              <a:t> = t</a:t>
            </a:r>
            <a:r>
              <a:rPr lang="de-DE" sz="1400" b="1" baseline="-25000" dirty="0">
                <a:solidFill>
                  <a:srgbClr val="FF3300"/>
                </a:solidFill>
              </a:rPr>
              <a:t>1</a:t>
            </a:r>
            <a:r>
              <a:rPr lang="de-DE" sz="1400" b="1" dirty="0">
                <a:solidFill>
                  <a:srgbClr val="FF3300"/>
                </a:solidFill>
              </a:rPr>
              <a:t>  = n </a:t>
            </a:r>
            <a:r>
              <a:rPr lang="de-DE" sz="1400" b="1" dirty="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de-DE" sz="1400" b="1" dirty="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124987" name="Text Box 59"/>
          <p:cNvSpPr txBox="1">
            <a:spLocks noChangeArrowheads="1"/>
          </p:cNvSpPr>
          <p:nvPr/>
        </p:nvSpPr>
        <p:spPr bwMode="auto">
          <a:xfrm>
            <a:off x="2736850" y="566738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 err="1" smtClean="0">
                <a:solidFill>
                  <a:srgbClr val="FF3300"/>
                </a:solidFill>
              </a:rPr>
              <a:t>acquisition</a:t>
            </a:r>
            <a:endParaRPr lang="de-DE" sz="1400" b="1" dirty="0">
              <a:solidFill>
                <a:srgbClr val="FF3300"/>
              </a:solidFill>
            </a:endParaRPr>
          </a:p>
        </p:txBody>
      </p:sp>
      <p:sp>
        <p:nvSpPr>
          <p:cNvPr id="124988" name="Text Box 60"/>
          <p:cNvSpPr txBox="1">
            <a:spLocks noChangeArrowheads="1"/>
          </p:cNvSpPr>
          <p:nvPr/>
        </p:nvSpPr>
        <p:spPr bwMode="auto">
          <a:xfrm>
            <a:off x="4603750" y="588389"/>
            <a:ext cx="302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dirty="0" smtClean="0">
                <a:solidFill>
                  <a:srgbClr val="FF3300"/>
                </a:solidFill>
              </a:rPr>
              <a:t>t</a:t>
            </a:r>
            <a:r>
              <a:rPr lang="en-GB" sz="1400" b="1" baseline="-25000" dirty="0" smtClean="0">
                <a:solidFill>
                  <a:srgbClr val="FF3300"/>
                </a:solidFill>
              </a:rPr>
              <a:t>1  </a:t>
            </a:r>
            <a:r>
              <a:rPr lang="en-GB" sz="1400" b="1" dirty="0" smtClean="0">
                <a:solidFill>
                  <a:srgbClr val="FF3300"/>
                </a:solidFill>
              </a:rPr>
              <a:t>has to be incremented</a:t>
            </a:r>
            <a:endParaRPr lang="en-GB" sz="1400" b="1" dirty="0">
              <a:solidFill>
                <a:srgbClr val="FF3300"/>
              </a:solidFill>
            </a:endParaRPr>
          </a:p>
        </p:txBody>
      </p:sp>
      <p:sp>
        <p:nvSpPr>
          <p:cNvPr id="124990" name="Rectangle 62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Two  Frequency Axes 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124991" name="Picture 63" descr="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193778" y="6225547"/>
            <a:ext cx="3473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b="1" dirty="0" smtClean="0"/>
              <a:t>sin (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</a:t>
            </a:r>
            <a:r>
              <a:rPr lang="de-DE" sz="1400" b="1" dirty="0"/>
              <a:t>  </a:t>
            </a:r>
            <a:r>
              <a:rPr lang="de-DE" sz="1400" b="1" dirty="0" smtClean="0"/>
              <a:t>) </a:t>
            </a:r>
            <a:r>
              <a:rPr lang="en-GB" sz="1400" b="1" dirty="0" smtClean="0"/>
              <a:t>sin (</a:t>
            </a:r>
            <a:r>
              <a:rPr lang="de-DE" sz="1400" b="1" dirty="0" smtClean="0"/>
              <a:t>J t</a:t>
            </a:r>
            <a:r>
              <a:rPr lang="de-DE" sz="1400" b="1" baseline="-25000" dirty="0" smtClean="0"/>
              <a:t>1</a:t>
            </a:r>
            <a:r>
              <a:rPr lang="de-DE" sz="1400" b="1" dirty="0" smtClean="0"/>
              <a:t>  )</a:t>
            </a:r>
            <a:r>
              <a:rPr lang="en-GB" sz="1400" b="1" dirty="0" smtClean="0"/>
              <a:t> exp (</a:t>
            </a:r>
            <a:r>
              <a:rPr lang="de-DE" sz="1400" b="1" dirty="0" smtClean="0"/>
              <a:t> i </a:t>
            </a:r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t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  )  </a:t>
            </a:r>
            <a:endParaRPr lang="de-DE" sz="1400" b="1" dirty="0"/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4484426" y="1271710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 rot="17396243">
            <a:off x="4564811" y="3462249"/>
            <a:ext cx="347386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b="1" dirty="0" smtClean="0"/>
              <a:t>(Sin (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</a:t>
            </a:r>
            <a:r>
              <a:rPr lang="de-DE" sz="1400" b="1" dirty="0"/>
              <a:t>  </a:t>
            </a:r>
            <a:r>
              <a:rPr lang="de-DE" sz="1400" b="1" dirty="0" smtClean="0"/>
              <a:t>) </a:t>
            </a:r>
            <a:r>
              <a:rPr lang="en-GB" sz="1400" b="1" dirty="0" smtClean="0"/>
              <a:t>Sin (</a:t>
            </a:r>
            <a:r>
              <a:rPr lang="de-DE" sz="1400" b="1" dirty="0" smtClean="0"/>
              <a:t>J t</a:t>
            </a:r>
            <a:r>
              <a:rPr lang="de-DE" sz="1400" b="1" baseline="-25000" dirty="0" smtClean="0"/>
              <a:t>1</a:t>
            </a:r>
            <a:r>
              <a:rPr lang="de-DE" sz="1400" b="1" dirty="0" smtClean="0"/>
              <a:t>  )</a:t>
            </a:r>
            <a:r>
              <a:rPr lang="en-GB" sz="1400" b="1" dirty="0" smtClean="0"/>
              <a:t> </a:t>
            </a:r>
            <a:r>
              <a:rPr lang="de-DE" sz="1400" b="1" dirty="0" smtClean="0"/>
              <a:t>)  </a:t>
            </a:r>
            <a:endParaRPr lang="de-DE" sz="1400" b="1" dirty="0"/>
          </a:p>
        </p:txBody>
      </p:sp>
      <p:sp>
        <p:nvSpPr>
          <p:cNvPr id="66" name="Text Box 58"/>
          <p:cNvSpPr txBox="1">
            <a:spLocks noChangeArrowheads="1"/>
          </p:cNvSpPr>
          <p:nvPr/>
        </p:nvSpPr>
        <p:spPr bwMode="auto">
          <a:xfrm>
            <a:off x="7348206" y="1261662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7428592" y="3462251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7157286" y="3020123"/>
            <a:ext cx="559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sz="1400" b="1" dirty="0" smtClean="0"/>
              <a:t>  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37 L 0.15139 -0.44722 " pathEditMode="relative" rAng="0" ptsTypes="AA">
                                      <p:cBhvr>
                                        <p:cTn id="10" dur="6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2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0.00463 L 0.13681 0.00277 " pathEditMode="relative" rAng="0" ptsTypes="AA">
                                      <p:cBhvr>
                                        <p:cTn id="12" dur="6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1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2" grpId="1" animBg="1"/>
      <p:bldP spid="124936" grpId="0" animBg="1"/>
      <p:bldP spid="124945" grpId="0"/>
      <p:bldP spid="124950" grpId="0"/>
      <p:bldP spid="124951" grpId="0"/>
      <p:bldP spid="124952" grpId="0"/>
      <p:bldP spid="124953" grpId="0"/>
      <p:bldP spid="124954" grpId="0" animBg="1"/>
      <p:bldP spid="124954" grpId="1" animBg="1"/>
      <p:bldP spid="124967" grpId="0"/>
      <p:bldP spid="124968" grpId="0" animBg="1"/>
      <p:bldP spid="124968" grpId="1" animBg="1"/>
      <p:bldP spid="124969" grpId="0"/>
      <p:bldP spid="124970" grpId="0"/>
      <p:bldP spid="64" grpId="0"/>
      <p:bldP spid="65" grpId="0"/>
      <p:bldP spid="66" grpId="0"/>
      <p:bldP spid="67" grpId="0"/>
      <p:bldP spid="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6" name="Rectangle 3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COSY- Experiment (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H, </a:t>
            </a:r>
            <a:r>
              <a:rPr lang="de-DE" baseline="30000" dirty="0">
                <a:solidFill>
                  <a:schemeClr val="bg1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H)</a:t>
            </a:r>
            <a:r>
              <a:rPr lang="de-DE" dirty="0"/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9463" y="1677988"/>
            <a:ext cx="5676901" cy="5400675"/>
            <a:chOff x="539" y="632"/>
            <a:chExt cx="2350" cy="2406"/>
          </a:xfrm>
        </p:grpSpPr>
        <p:pic>
          <p:nvPicPr>
            <p:cNvPr id="164867" name="Picture 3" descr="homcosy4"/>
            <p:cNvPicPr preferRelativeResize="0">
              <a:picLocks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auto">
            <a:xfrm rot="5400000">
              <a:off x="612" y="731"/>
              <a:ext cx="2267" cy="2267"/>
            </a:xfrm>
            <a:prstGeom prst="rect">
              <a:avLst/>
            </a:prstGeom>
            <a:noFill/>
          </p:spPr>
        </p:pic>
        <p:sp>
          <p:nvSpPr>
            <p:cNvPr id="164868" name="Rectangle 4"/>
            <p:cNvSpPr>
              <a:spLocks noChangeArrowheads="1"/>
            </p:cNvSpPr>
            <p:nvPr/>
          </p:nvSpPr>
          <p:spPr bwMode="auto">
            <a:xfrm>
              <a:off x="539" y="632"/>
              <a:ext cx="2350" cy="6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69" name="Rectangle 5"/>
            <p:cNvSpPr>
              <a:spLocks noChangeArrowheads="1"/>
            </p:cNvSpPr>
            <p:nvPr/>
          </p:nvSpPr>
          <p:spPr bwMode="auto">
            <a:xfrm>
              <a:off x="595" y="2694"/>
              <a:ext cx="2285" cy="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0" name="Rectangle 6"/>
            <p:cNvSpPr>
              <a:spLocks noChangeArrowheads="1"/>
            </p:cNvSpPr>
            <p:nvPr/>
          </p:nvSpPr>
          <p:spPr bwMode="auto">
            <a:xfrm>
              <a:off x="577" y="1133"/>
              <a:ext cx="306" cy="19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1" name="Rectangle 7"/>
            <p:cNvSpPr>
              <a:spLocks noChangeArrowheads="1"/>
            </p:cNvSpPr>
            <p:nvPr/>
          </p:nvSpPr>
          <p:spPr bwMode="auto">
            <a:xfrm>
              <a:off x="2453" y="1133"/>
              <a:ext cx="390" cy="18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75430" y="414338"/>
            <a:ext cx="5441950" cy="6443662"/>
            <a:chOff x="2964" y="465"/>
            <a:chExt cx="2331" cy="2349"/>
          </a:xfrm>
        </p:grpSpPr>
        <p:pic>
          <p:nvPicPr>
            <p:cNvPr id="164873" name="Picture 9" descr="homcosy5"/>
            <p:cNvPicPr preferRelativeResize="0">
              <a:picLocks noChangeArrowheads="1"/>
            </p:cNvPicPr>
            <p:nvPr/>
          </p:nvPicPr>
          <p:blipFill>
            <a:blip r:embed="rId4" cstate="print">
              <a:lum bright="-12000" contrast="30000"/>
            </a:blip>
            <a:srcRect/>
            <a:stretch>
              <a:fillRect/>
            </a:stretch>
          </p:blipFill>
          <p:spPr bwMode="auto">
            <a:xfrm rot="5400000">
              <a:off x="3006" y="547"/>
              <a:ext cx="2267" cy="2267"/>
            </a:xfrm>
            <a:prstGeom prst="rect">
              <a:avLst/>
            </a:prstGeom>
            <a:noFill/>
          </p:spPr>
        </p:pic>
        <p:sp>
          <p:nvSpPr>
            <p:cNvPr id="164874" name="Rectangle 10"/>
            <p:cNvSpPr>
              <a:spLocks noChangeArrowheads="1"/>
            </p:cNvSpPr>
            <p:nvPr/>
          </p:nvSpPr>
          <p:spPr bwMode="auto">
            <a:xfrm>
              <a:off x="2964" y="465"/>
              <a:ext cx="2331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5" name="Rectangle 11"/>
            <p:cNvSpPr>
              <a:spLocks noChangeArrowheads="1"/>
            </p:cNvSpPr>
            <p:nvPr/>
          </p:nvSpPr>
          <p:spPr bwMode="auto">
            <a:xfrm>
              <a:off x="3002" y="2481"/>
              <a:ext cx="2248" cy="2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6" name="Rectangle 12"/>
            <p:cNvSpPr>
              <a:spLocks noChangeArrowheads="1"/>
            </p:cNvSpPr>
            <p:nvPr/>
          </p:nvSpPr>
          <p:spPr bwMode="auto">
            <a:xfrm>
              <a:off x="2982" y="864"/>
              <a:ext cx="307" cy="19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77" name="Rectangle 13"/>
            <p:cNvSpPr>
              <a:spLocks noChangeArrowheads="1"/>
            </p:cNvSpPr>
            <p:nvPr/>
          </p:nvSpPr>
          <p:spPr bwMode="auto">
            <a:xfrm>
              <a:off x="4831" y="920"/>
              <a:ext cx="390" cy="18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04850" y="276225"/>
            <a:ext cx="3602038" cy="3052763"/>
            <a:chOff x="565" y="1217"/>
            <a:chExt cx="2269" cy="2369"/>
          </a:xfrm>
        </p:grpSpPr>
        <p:pic>
          <p:nvPicPr>
            <p:cNvPr id="164879" name="Picture 15" descr="homcosy1"/>
            <p:cNvPicPr preferRelativeResize="0">
              <a:picLocks noChangeArrowheads="1"/>
            </p:cNvPicPr>
            <p:nvPr/>
          </p:nvPicPr>
          <p:blipFill>
            <a:blip r:embed="rId5" cstate="print">
              <a:lum bright="-48000" contrast="72000"/>
            </a:blip>
            <a:srcRect/>
            <a:stretch>
              <a:fillRect/>
            </a:stretch>
          </p:blipFill>
          <p:spPr bwMode="auto">
            <a:xfrm rot="5400000">
              <a:off x="565" y="1309"/>
              <a:ext cx="2267" cy="2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4880" name="Rectangle 16"/>
            <p:cNvSpPr>
              <a:spLocks noChangeArrowheads="1"/>
            </p:cNvSpPr>
            <p:nvPr/>
          </p:nvSpPr>
          <p:spPr bwMode="auto">
            <a:xfrm>
              <a:off x="567" y="1217"/>
              <a:ext cx="120" cy="2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1" name="Rectangle 17"/>
            <p:cNvSpPr>
              <a:spLocks noChangeArrowheads="1"/>
            </p:cNvSpPr>
            <p:nvPr/>
          </p:nvSpPr>
          <p:spPr bwMode="auto">
            <a:xfrm>
              <a:off x="585" y="3419"/>
              <a:ext cx="2202" cy="1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2" name="Rectangle 18"/>
            <p:cNvSpPr>
              <a:spLocks noChangeArrowheads="1"/>
            </p:cNvSpPr>
            <p:nvPr/>
          </p:nvSpPr>
          <p:spPr bwMode="auto">
            <a:xfrm>
              <a:off x="2416" y="3356"/>
              <a:ext cx="344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3" name="Rectangle 19"/>
            <p:cNvSpPr>
              <a:spLocks noChangeArrowheads="1"/>
            </p:cNvSpPr>
            <p:nvPr/>
          </p:nvSpPr>
          <p:spPr bwMode="auto">
            <a:xfrm>
              <a:off x="2722" y="1356"/>
              <a:ext cx="84" cy="20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4" name="Rectangle 20"/>
            <p:cNvSpPr>
              <a:spLocks noChangeArrowheads="1"/>
            </p:cNvSpPr>
            <p:nvPr/>
          </p:nvSpPr>
          <p:spPr bwMode="auto">
            <a:xfrm>
              <a:off x="632" y="1356"/>
              <a:ext cx="2202" cy="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5" name="Rectangle 21"/>
            <p:cNvSpPr>
              <a:spLocks noChangeArrowheads="1"/>
            </p:cNvSpPr>
            <p:nvPr/>
          </p:nvSpPr>
          <p:spPr bwMode="auto">
            <a:xfrm>
              <a:off x="613" y="1412"/>
              <a:ext cx="141" cy="3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6" name="Rectangle 22"/>
            <p:cNvSpPr>
              <a:spLocks noChangeArrowheads="1"/>
            </p:cNvSpPr>
            <p:nvPr/>
          </p:nvSpPr>
          <p:spPr bwMode="auto">
            <a:xfrm>
              <a:off x="2415" y="1384"/>
              <a:ext cx="344" cy="3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4887" name="Rectangle 23"/>
            <p:cNvSpPr>
              <a:spLocks noChangeArrowheads="1"/>
            </p:cNvSpPr>
            <p:nvPr/>
          </p:nvSpPr>
          <p:spPr bwMode="auto">
            <a:xfrm>
              <a:off x="2427" y="1692"/>
              <a:ext cx="333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aphicFrame>
        <p:nvGraphicFramePr>
          <p:cNvPr id="164888" name="Object 24"/>
          <p:cNvGraphicFramePr>
            <a:graphicFrameLocks noChangeAspect="1"/>
          </p:cNvGraphicFramePr>
          <p:nvPr/>
        </p:nvGraphicFramePr>
        <p:xfrm>
          <a:off x="5607657" y="2799011"/>
          <a:ext cx="1371600" cy="1050925"/>
        </p:xfrm>
        <a:graphic>
          <a:graphicData uri="http://schemas.openxmlformats.org/presentationml/2006/ole">
            <p:oleObj spid="_x0000_s380930" name="CS ChemDraw Drawing" r:id="rId6" imgW="1370880" imgH="1051560" progId="ChemDraw.Document.6.0">
              <p:embed/>
            </p:oleObj>
          </a:graphicData>
        </a:graphic>
      </p:graphicFrame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2803525" y="1038225"/>
            <a:ext cx="730250" cy="6397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4891" name="Rectangle 27"/>
          <p:cNvSpPr>
            <a:spLocks noChangeArrowheads="1"/>
          </p:cNvSpPr>
          <p:nvPr/>
        </p:nvSpPr>
        <p:spPr bwMode="auto">
          <a:xfrm>
            <a:off x="2849563" y="1190625"/>
            <a:ext cx="242887" cy="2127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 flipV="1">
            <a:off x="960438" y="4983163"/>
            <a:ext cx="198437" cy="320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3" name="Line 29"/>
          <p:cNvSpPr>
            <a:spLocks noChangeShapeType="1"/>
          </p:cNvSpPr>
          <p:nvPr/>
        </p:nvSpPr>
        <p:spPr bwMode="auto">
          <a:xfrm flipH="1" flipV="1">
            <a:off x="654050" y="5292725"/>
            <a:ext cx="307975" cy="127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4" name="Line 30"/>
          <p:cNvSpPr>
            <a:spLocks noChangeShapeType="1"/>
          </p:cNvSpPr>
          <p:nvPr/>
        </p:nvSpPr>
        <p:spPr bwMode="auto">
          <a:xfrm flipH="1" flipV="1">
            <a:off x="898525" y="4972050"/>
            <a:ext cx="257175" cy="3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5" name="Line 31"/>
          <p:cNvSpPr>
            <a:spLocks noChangeShapeType="1"/>
          </p:cNvSpPr>
          <p:nvPr/>
        </p:nvSpPr>
        <p:spPr bwMode="auto">
          <a:xfrm flipV="1">
            <a:off x="647700" y="4978400"/>
            <a:ext cx="139700" cy="247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>
            <a:off x="7061807" y="3248273"/>
            <a:ext cx="1418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propionic</a:t>
            </a:r>
            <a:r>
              <a:rPr lang="en-US" dirty="0" smtClean="0"/>
              <a:t> acid </a:t>
            </a:r>
            <a:endParaRPr lang="en-US" dirty="0"/>
          </a:p>
        </p:txBody>
      </p:sp>
      <p:sp>
        <p:nvSpPr>
          <p:cNvPr id="164898" name="Rectangle 34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 dirty="0">
                <a:solidFill>
                  <a:srgbClr val="336699"/>
                </a:solidFill>
              </a:rPr>
              <a:t>COSY – Experiment (</a:t>
            </a:r>
            <a:r>
              <a:rPr lang="de-DE" sz="2400" b="1" baseline="30000" dirty="0">
                <a:solidFill>
                  <a:srgbClr val="336699"/>
                </a:solidFill>
              </a:rPr>
              <a:t>1</a:t>
            </a:r>
            <a:r>
              <a:rPr lang="de-DE" sz="2400" b="1" dirty="0">
                <a:solidFill>
                  <a:srgbClr val="336699"/>
                </a:solidFill>
              </a:rPr>
              <a:t>H, </a:t>
            </a:r>
            <a:r>
              <a:rPr lang="de-DE" sz="2400" b="1" baseline="30000" dirty="0">
                <a:solidFill>
                  <a:srgbClr val="336699"/>
                </a:solidFill>
              </a:rPr>
              <a:t>1</a:t>
            </a:r>
            <a:r>
              <a:rPr lang="de-DE" sz="2400" b="1" dirty="0">
                <a:solidFill>
                  <a:srgbClr val="336699"/>
                </a:solidFill>
              </a:rPr>
              <a:t>H)</a:t>
            </a:r>
            <a:endParaRPr lang="de-DE" dirty="0"/>
          </a:p>
        </p:txBody>
      </p:sp>
      <p:pic>
        <p:nvPicPr>
          <p:cNvPr id="164899" name="Picture 35" descr="Logo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35" name="Group 72"/>
          <p:cNvGrpSpPr>
            <a:grpSpLocks/>
          </p:cNvGrpSpPr>
          <p:nvPr/>
        </p:nvGrpSpPr>
        <p:grpSpPr bwMode="auto">
          <a:xfrm>
            <a:off x="5255177" y="1048620"/>
            <a:ext cx="3235327" cy="739775"/>
            <a:chOff x="230" y="345"/>
            <a:chExt cx="2038" cy="466"/>
          </a:xfrm>
        </p:grpSpPr>
        <p:sp>
          <p:nvSpPr>
            <p:cNvPr id="36" name="Line 61"/>
            <p:cNvSpPr>
              <a:spLocks noChangeShapeType="1"/>
            </p:cNvSpPr>
            <p:nvPr/>
          </p:nvSpPr>
          <p:spPr bwMode="auto">
            <a:xfrm>
              <a:off x="287" y="811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Rectangle 62"/>
            <p:cNvSpPr>
              <a:spLocks noChangeArrowheads="1"/>
            </p:cNvSpPr>
            <p:nvPr/>
          </p:nvSpPr>
          <p:spPr bwMode="auto">
            <a:xfrm>
              <a:off x="305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1293" y="537"/>
              <a:ext cx="92" cy="27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9" name="Text Box 64"/>
            <p:cNvSpPr txBox="1">
              <a:spLocks noChangeArrowheads="1"/>
            </p:cNvSpPr>
            <p:nvPr/>
          </p:nvSpPr>
          <p:spPr bwMode="auto">
            <a:xfrm>
              <a:off x="1218" y="345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40" name="Text Box 65"/>
            <p:cNvSpPr txBox="1">
              <a:spLocks noChangeArrowheads="1"/>
            </p:cNvSpPr>
            <p:nvPr/>
          </p:nvSpPr>
          <p:spPr bwMode="auto">
            <a:xfrm>
              <a:off x="230" y="354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/>
                <a:t>90°</a:t>
              </a:r>
            </a:p>
          </p:txBody>
        </p:sp>
        <p:sp>
          <p:nvSpPr>
            <p:cNvPr id="41" name="Text Box 66"/>
            <p:cNvSpPr txBox="1">
              <a:spLocks noChangeArrowheads="1"/>
            </p:cNvSpPr>
            <p:nvPr/>
          </p:nvSpPr>
          <p:spPr bwMode="auto">
            <a:xfrm>
              <a:off x="1483" y="536"/>
              <a:ext cx="7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 t</a:t>
              </a:r>
              <a:r>
                <a:rPr lang="en-US" sz="1400" b="1" baseline="-25000" dirty="0" smtClean="0"/>
                <a:t>2  </a:t>
              </a:r>
              <a:r>
                <a:rPr lang="en-US" sz="1400" b="1" dirty="0" smtClean="0"/>
                <a:t>acquisition</a:t>
              </a:r>
              <a:endParaRPr lang="en-US" sz="1400" b="1" dirty="0"/>
            </a:p>
          </p:txBody>
        </p:sp>
        <p:sp>
          <p:nvSpPr>
            <p:cNvPr id="42" name="Text Box 67"/>
            <p:cNvSpPr txBox="1">
              <a:spLocks noChangeArrowheads="1"/>
            </p:cNvSpPr>
            <p:nvPr/>
          </p:nvSpPr>
          <p:spPr bwMode="auto">
            <a:xfrm>
              <a:off x="411" y="528"/>
              <a:ext cx="8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t</a:t>
              </a:r>
              <a:r>
                <a:rPr lang="en-US" sz="1400" b="1" baseline="-25000" dirty="0" smtClean="0"/>
                <a:t>1</a:t>
              </a:r>
              <a:r>
                <a:rPr lang="en-US" sz="1400" b="1" dirty="0" smtClean="0"/>
                <a:t> incremented</a:t>
              </a:r>
              <a:endParaRPr lang="en-US" sz="1400" b="1" dirty="0"/>
            </a:p>
          </p:txBody>
        </p:sp>
      </p:grpSp>
      <p:cxnSp>
        <p:nvCxnSpPr>
          <p:cNvPr id="44" name="Gerade Verbindung 43"/>
          <p:cNvCxnSpPr>
            <a:stCxn id="164887" idx="1"/>
          </p:cNvCxnSpPr>
          <p:nvPr/>
        </p:nvCxnSpPr>
        <p:spPr>
          <a:xfrm rot="10800000" flipV="1">
            <a:off x="986319" y="924406"/>
            <a:ext cx="2674456" cy="2106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10800000" flipV="1">
            <a:off x="-133563" y="4602821"/>
            <a:ext cx="3986373" cy="1448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0" grpId="0" animBg="1"/>
      <p:bldP spid="1648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44" name="Rectangle 5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COSY- Experiment</a:t>
            </a:r>
            <a:r>
              <a:rPr lang="de-DE" dirty="0"/>
              <a:t> </a:t>
            </a:r>
          </a:p>
        </p:txBody>
      </p:sp>
      <p:grpSp>
        <p:nvGrpSpPr>
          <p:cNvPr id="165900" name="Group 12"/>
          <p:cNvGrpSpPr>
            <a:grpSpLocks/>
          </p:cNvGrpSpPr>
          <p:nvPr/>
        </p:nvGrpSpPr>
        <p:grpSpPr bwMode="auto">
          <a:xfrm>
            <a:off x="4748213" y="3371850"/>
            <a:ext cx="3857625" cy="3486150"/>
            <a:chOff x="2419" y="1575"/>
            <a:chExt cx="2430" cy="2428"/>
          </a:xfrm>
        </p:grpSpPr>
        <p:pic>
          <p:nvPicPr>
            <p:cNvPr id="165901" name="Picture 13" descr="homcosy3"/>
            <p:cNvPicPr preferRelativeResize="0">
              <a:picLocks noChangeArrowheads="1"/>
            </p:cNvPicPr>
            <p:nvPr/>
          </p:nvPicPr>
          <p:blipFill>
            <a:blip r:embed="rId3" cstate="print">
              <a:lum bright="-42000" contrast="76000"/>
            </a:blip>
            <a:srcRect/>
            <a:stretch>
              <a:fillRect/>
            </a:stretch>
          </p:blipFill>
          <p:spPr bwMode="auto">
            <a:xfrm rot="5400000">
              <a:off x="2504" y="1651"/>
              <a:ext cx="2267" cy="2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5902" name="Rectangle 14"/>
            <p:cNvSpPr>
              <a:spLocks noChangeArrowheads="1"/>
            </p:cNvSpPr>
            <p:nvPr/>
          </p:nvSpPr>
          <p:spPr bwMode="auto">
            <a:xfrm>
              <a:off x="2467" y="1584"/>
              <a:ext cx="2275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03" name="Rectangle 15"/>
            <p:cNvSpPr>
              <a:spLocks noChangeArrowheads="1"/>
            </p:cNvSpPr>
            <p:nvPr/>
          </p:nvSpPr>
          <p:spPr bwMode="auto">
            <a:xfrm>
              <a:off x="2419" y="1632"/>
              <a:ext cx="202" cy="23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04" name="Rectangle 16"/>
            <p:cNvSpPr>
              <a:spLocks noChangeArrowheads="1"/>
            </p:cNvSpPr>
            <p:nvPr/>
          </p:nvSpPr>
          <p:spPr bwMode="auto">
            <a:xfrm>
              <a:off x="2515" y="3773"/>
              <a:ext cx="2295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4676" y="1575"/>
              <a:ext cx="173" cy="23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06" name="Rectangle 18"/>
            <p:cNvSpPr>
              <a:spLocks noChangeArrowheads="1"/>
            </p:cNvSpPr>
            <p:nvPr/>
          </p:nvSpPr>
          <p:spPr bwMode="auto">
            <a:xfrm>
              <a:off x="4358" y="1690"/>
              <a:ext cx="365" cy="3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07" name="Rectangle 19"/>
            <p:cNvSpPr>
              <a:spLocks noChangeArrowheads="1"/>
            </p:cNvSpPr>
            <p:nvPr/>
          </p:nvSpPr>
          <p:spPr bwMode="auto">
            <a:xfrm>
              <a:off x="2592" y="1724"/>
              <a:ext cx="78" cy="3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08" name="Rectangle 20"/>
            <p:cNvSpPr>
              <a:spLocks noChangeArrowheads="1"/>
            </p:cNvSpPr>
            <p:nvPr/>
          </p:nvSpPr>
          <p:spPr bwMode="auto">
            <a:xfrm>
              <a:off x="4374" y="2028"/>
              <a:ext cx="31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09" name="Rectangle 21"/>
            <p:cNvSpPr>
              <a:spLocks noChangeArrowheads="1"/>
            </p:cNvSpPr>
            <p:nvPr/>
          </p:nvSpPr>
          <p:spPr bwMode="auto">
            <a:xfrm>
              <a:off x="4356" y="3690"/>
              <a:ext cx="354" cy="1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65910" name="Group 22"/>
          <p:cNvGrpSpPr>
            <a:grpSpLocks/>
          </p:cNvGrpSpPr>
          <p:nvPr/>
        </p:nvGrpSpPr>
        <p:grpSpPr bwMode="auto">
          <a:xfrm>
            <a:off x="0" y="3024188"/>
            <a:ext cx="3938588" cy="3833812"/>
            <a:chOff x="2954" y="808"/>
            <a:chExt cx="2481" cy="2415"/>
          </a:xfrm>
        </p:grpSpPr>
        <p:pic>
          <p:nvPicPr>
            <p:cNvPr id="165911" name="Picture 23" descr="homcosy2"/>
            <p:cNvPicPr preferRelativeResize="0">
              <a:picLocks noChangeArrowheads="1"/>
            </p:cNvPicPr>
            <p:nvPr/>
          </p:nvPicPr>
          <p:blipFill>
            <a:blip r:embed="rId4" cstate="print">
              <a:lum bright="-18000" contrast="48000"/>
            </a:blip>
            <a:srcRect/>
            <a:stretch>
              <a:fillRect/>
            </a:stretch>
          </p:blipFill>
          <p:spPr bwMode="auto">
            <a:xfrm rot="5400000">
              <a:off x="3057" y="886"/>
              <a:ext cx="2267" cy="2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5912" name="Rectangle 24"/>
            <p:cNvSpPr>
              <a:spLocks noChangeArrowheads="1"/>
            </p:cNvSpPr>
            <p:nvPr/>
          </p:nvSpPr>
          <p:spPr bwMode="auto">
            <a:xfrm>
              <a:off x="3010" y="808"/>
              <a:ext cx="2425" cy="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13" name="Rectangle 25"/>
            <p:cNvSpPr>
              <a:spLocks noChangeArrowheads="1"/>
            </p:cNvSpPr>
            <p:nvPr/>
          </p:nvSpPr>
          <p:spPr bwMode="auto">
            <a:xfrm>
              <a:off x="2954" y="3001"/>
              <a:ext cx="2425" cy="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14" name="Rectangle 26"/>
            <p:cNvSpPr>
              <a:spLocks noChangeArrowheads="1"/>
            </p:cNvSpPr>
            <p:nvPr/>
          </p:nvSpPr>
          <p:spPr bwMode="auto">
            <a:xfrm>
              <a:off x="3001" y="920"/>
              <a:ext cx="158" cy="2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15" name="Rectangle 27"/>
            <p:cNvSpPr>
              <a:spLocks noChangeArrowheads="1"/>
            </p:cNvSpPr>
            <p:nvPr/>
          </p:nvSpPr>
          <p:spPr bwMode="auto">
            <a:xfrm>
              <a:off x="5221" y="975"/>
              <a:ext cx="158" cy="22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16" name="Rectangle 28"/>
            <p:cNvSpPr>
              <a:spLocks noChangeArrowheads="1"/>
            </p:cNvSpPr>
            <p:nvPr/>
          </p:nvSpPr>
          <p:spPr bwMode="auto">
            <a:xfrm>
              <a:off x="4908" y="972"/>
              <a:ext cx="399" cy="3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17" name="Rectangle 29"/>
            <p:cNvSpPr>
              <a:spLocks noChangeArrowheads="1"/>
            </p:cNvSpPr>
            <p:nvPr/>
          </p:nvSpPr>
          <p:spPr bwMode="auto">
            <a:xfrm>
              <a:off x="3144" y="978"/>
              <a:ext cx="78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918" name="Rectangle 30"/>
            <p:cNvSpPr>
              <a:spLocks noChangeArrowheads="1"/>
            </p:cNvSpPr>
            <p:nvPr/>
          </p:nvSpPr>
          <p:spPr bwMode="auto">
            <a:xfrm>
              <a:off x="4917" y="2934"/>
              <a:ext cx="330" cy="1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graphicFrame>
        <p:nvGraphicFramePr>
          <p:cNvPr id="165919" name="Object 31"/>
          <p:cNvGraphicFramePr>
            <a:graphicFrameLocks noChangeAspect="1"/>
          </p:cNvGraphicFramePr>
          <p:nvPr/>
        </p:nvGraphicFramePr>
        <p:xfrm>
          <a:off x="6176963" y="827088"/>
          <a:ext cx="1371600" cy="1050925"/>
        </p:xfrm>
        <a:graphic>
          <a:graphicData uri="http://schemas.openxmlformats.org/presentationml/2006/ole">
            <p:oleObj spid="_x0000_s165919" name="CS ChemDraw Drawing" r:id="rId5" imgW="1370880" imgH="1051560" progId="ChemDraw.Document.6.0">
              <p:embed/>
            </p:oleObj>
          </a:graphicData>
        </a:graphic>
      </p:graphicFrame>
      <p:grpSp>
        <p:nvGrpSpPr>
          <p:cNvPr id="165921" name="Group 33"/>
          <p:cNvGrpSpPr>
            <a:grpSpLocks/>
          </p:cNvGrpSpPr>
          <p:nvPr/>
        </p:nvGrpSpPr>
        <p:grpSpPr bwMode="auto">
          <a:xfrm>
            <a:off x="6815138" y="939800"/>
            <a:ext cx="573087" cy="815975"/>
            <a:chOff x="4293" y="592"/>
            <a:chExt cx="361" cy="514"/>
          </a:xfrm>
        </p:grpSpPr>
        <p:sp>
          <p:nvSpPr>
            <p:cNvPr id="165922" name="Line 34"/>
            <p:cNvSpPr>
              <a:spLocks noChangeShapeType="1"/>
            </p:cNvSpPr>
            <p:nvPr/>
          </p:nvSpPr>
          <p:spPr bwMode="auto">
            <a:xfrm>
              <a:off x="4294" y="592"/>
              <a:ext cx="0" cy="2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23" name="Line 35"/>
            <p:cNvSpPr>
              <a:spLocks noChangeShapeType="1"/>
            </p:cNvSpPr>
            <p:nvPr/>
          </p:nvSpPr>
          <p:spPr bwMode="auto">
            <a:xfrm>
              <a:off x="4293" y="802"/>
              <a:ext cx="191" cy="11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24" name="Line 36"/>
            <p:cNvSpPr>
              <a:spLocks noChangeShapeType="1"/>
            </p:cNvSpPr>
            <p:nvPr/>
          </p:nvSpPr>
          <p:spPr bwMode="auto">
            <a:xfrm flipV="1">
              <a:off x="4490" y="718"/>
              <a:ext cx="0" cy="18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25" name="Line 37"/>
            <p:cNvSpPr>
              <a:spLocks noChangeShapeType="1"/>
            </p:cNvSpPr>
            <p:nvPr/>
          </p:nvSpPr>
          <p:spPr bwMode="auto">
            <a:xfrm flipV="1">
              <a:off x="4497" y="799"/>
              <a:ext cx="157" cy="9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26" name="Line 38"/>
            <p:cNvSpPr>
              <a:spLocks noChangeShapeType="1"/>
            </p:cNvSpPr>
            <p:nvPr/>
          </p:nvSpPr>
          <p:spPr bwMode="auto">
            <a:xfrm>
              <a:off x="4485" y="901"/>
              <a:ext cx="2" cy="20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65927" name="Group 39"/>
          <p:cNvGrpSpPr>
            <a:grpSpLocks/>
          </p:cNvGrpSpPr>
          <p:nvPr/>
        </p:nvGrpSpPr>
        <p:grpSpPr bwMode="auto">
          <a:xfrm>
            <a:off x="6819900" y="942975"/>
            <a:ext cx="385763" cy="628650"/>
            <a:chOff x="4296" y="594"/>
            <a:chExt cx="243" cy="396"/>
          </a:xfrm>
        </p:grpSpPr>
        <p:sp>
          <p:nvSpPr>
            <p:cNvPr id="165928" name="Line 40"/>
            <p:cNvSpPr>
              <a:spLocks noChangeShapeType="1"/>
            </p:cNvSpPr>
            <p:nvPr/>
          </p:nvSpPr>
          <p:spPr bwMode="auto">
            <a:xfrm>
              <a:off x="4539" y="729"/>
              <a:ext cx="0" cy="2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29" name="Line 41"/>
            <p:cNvSpPr>
              <a:spLocks noChangeShapeType="1"/>
            </p:cNvSpPr>
            <p:nvPr/>
          </p:nvSpPr>
          <p:spPr bwMode="auto">
            <a:xfrm flipH="1" flipV="1">
              <a:off x="4308" y="813"/>
              <a:ext cx="231" cy="1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30" name="Line 42"/>
            <p:cNvSpPr>
              <a:spLocks noChangeShapeType="1"/>
            </p:cNvSpPr>
            <p:nvPr/>
          </p:nvSpPr>
          <p:spPr bwMode="auto">
            <a:xfrm flipH="1">
              <a:off x="4296" y="816"/>
              <a:ext cx="3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31" name="Line 43"/>
            <p:cNvSpPr>
              <a:spLocks noChangeShapeType="1"/>
            </p:cNvSpPr>
            <p:nvPr/>
          </p:nvSpPr>
          <p:spPr bwMode="auto">
            <a:xfrm flipV="1">
              <a:off x="4299" y="594"/>
              <a:ext cx="0" cy="21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65933" name="Rectangle 45"/>
          <p:cNvSpPr>
            <a:spLocks noChangeArrowheads="1"/>
          </p:cNvSpPr>
          <p:nvPr/>
        </p:nvSpPr>
        <p:spPr bwMode="auto">
          <a:xfrm>
            <a:off x="1990725" y="5441950"/>
            <a:ext cx="384175" cy="44291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5934" name="Rectangle 46"/>
          <p:cNvSpPr>
            <a:spLocks noChangeArrowheads="1"/>
          </p:cNvSpPr>
          <p:nvPr/>
        </p:nvSpPr>
        <p:spPr bwMode="auto">
          <a:xfrm>
            <a:off x="973138" y="4349750"/>
            <a:ext cx="384175" cy="4429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165935" name="Group 47"/>
          <p:cNvGrpSpPr>
            <a:grpSpLocks/>
          </p:cNvGrpSpPr>
          <p:nvPr/>
        </p:nvGrpSpPr>
        <p:grpSpPr bwMode="auto">
          <a:xfrm>
            <a:off x="5600700" y="4119563"/>
            <a:ext cx="1409700" cy="1357312"/>
            <a:chOff x="3528" y="2595"/>
            <a:chExt cx="888" cy="855"/>
          </a:xfrm>
        </p:grpSpPr>
        <p:sp>
          <p:nvSpPr>
            <p:cNvPr id="165936" name="Line 48"/>
            <p:cNvSpPr>
              <a:spLocks noChangeShapeType="1"/>
            </p:cNvSpPr>
            <p:nvPr/>
          </p:nvSpPr>
          <p:spPr bwMode="auto">
            <a:xfrm flipV="1">
              <a:off x="3528" y="2595"/>
              <a:ext cx="3" cy="84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37" name="Line 49"/>
            <p:cNvSpPr>
              <a:spLocks noChangeShapeType="1"/>
            </p:cNvSpPr>
            <p:nvPr/>
          </p:nvSpPr>
          <p:spPr bwMode="auto">
            <a:xfrm flipV="1">
              <a:off x="3801" y="2601"/>
              <a:ext cx="3" cy="84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38" name="Line 50"/>
            <p:cNvSpPr>
              <a:spLocks noChangeShapeType="1"/>
            </p:cNvSpPr>
            <p:nvPr/>
          </p:nvSpPr>
          <p:spPr bwMode="auto">
            <a:xfrm flipV="1">
              <a:off x="4122" y="2604"/>
              <a:ext cx="3" cy="8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39" name="Line 51"/>
            <p:cNvSpPr>
              <a:spLocks noChangeShapeType="1"/>
            </p:cNvSpPr>
            <p:nvPr/>
          </p:nvSpPr>
          <p:spPr bwMode="auto">
            <a:xfrm flipV="1">
              <a:off x="4416" y="2598"/>
              <a:ext cx="0" cy="8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65940" name="Group 52"/>
          <p:cNvGrpSpPr>
            <a:grpSpLocks/>
          </p:cNvGrpSpPr>
          <p:nvPr/>
        </p:nvGrpSpPr>
        <p:grpSpPr bwMode="auto">
          <a:xfrm>
            <a:off x="5586413" y="4914900"/>
            <a:ext cx="2114550" cy="561975"/>
            <a:chOff x="3519" y="3096"/>
            <a:chExt cx="1332" cy="354"/>
          </a:xfrm>
        </p:grpSpPr>
        <p:sp>
          <p:nvSpPr>
            <p:cNvPr id="165941" name="Line 53"/>
            <p:cNvSpPr>
              <a:spLocks noChangeShapeType="1"/>
            </p:cNvSpPr>
            <p:nvPr/>
          </p:nvSpPr>
          <p:spPr bwMode="auto">
            <a:xfrm>
              <a:off x="3537" y="3260"/>
              <a:ext cx="130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42" name="Line 54"/>
            <p:cNvSpPr>
              <a:spLocks noChangeShapeType="1"/>
            </p:cNvSpPr>
            <p:nvPr/>
          </p:nvSpPr>
          <p:spPr bwMode="auto">
            <a:xfrm>
              <a:off x="3546" y="3096"/>
              <a:ext cx="130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943" name="Line 55"/>
            <p:cNvSpPr>
              <a:spLocks noChangeShapeType="1"/>
            </p:cNvSpPr>
            <p:nvPr/>
          </p:nvSpPr>
          <p:spPr bwMode="auto">
            <a:xfrm>
              <a:off x="3519" y="3450"/>
              <a:ext cx="130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165946" name="Picture 58" descr="Logo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0" y="0"/>
            <a:ext cx="3602038" cy="3392488"/>
            <a:chOff x="565" y="1217"/>
            <a:chExt cx="2269" cy="2369"/>
          </a:xfrm>
        </p:grpSpPr>
        <p:pic>
          <p:nvPicPr>
            <p:cNvPr id="165891" name="Picture 3" descr="homcosy1"/>
            <p:cNvPicPr preferRelativeResize="0">
              <a:picLocks noChangeArrowheads="1"/>
            </p:cNvPicPr>
            <p:nvPr/>
          </p:nvPicPr>
          <p:blipFill>
            <a:blip r:embed="rId7" cstate="print">
              <a:lum bright="-48000" contrast="72000"/>
            </a:blip>
            <a:srcRect/>
            <a:stretch>
              <a:fillRect/>
            </a:stretch>
          </p:blipFill>
          <p:spPr bwMode="auto">
            <a:xfrm rot="5400000">
              <a:off x="565" y="1309"/>
              <a:ext cx="2267" cy="22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5892" name="Rectangle 4"/>
            <p:cNvSpPr>
              <a:spLocks noChangeArrowheads="1"/>
            </p:cNvSpPr>
            <p:nvPr/>
          </p:nvSpPr>
          <p:spPr bwMode="auto">
            <a:xfrm>
              <a:off x="567" y="1217"/>
              <a:ext cx="120" cy="2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893" name="Rectangle 5"/>
            <p:cNvSpPr>
              <a:spLocks noChangeArrowheads="1"/>
            </p:cNvSpPr>
            <p:nvPr/>
          </p:nvSpPr>
          <p:spPr bwMode="auto">
            <a:xfrm>
              <a:off x="585" y="3419"/>
              <a:ext cx="2202" cy="1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894" name="Rectangle 6"/>
            <p:cNvSpPr>
              <a:spLocks noChangeArrowheads="1"/>
            </p:cNvSpPr>
            <p:nvPr/>
          </p:nvSpPr>
          <p:spPr bwMode="auto">
            <a:xfrm>
              <a:off x="2416" y="3356"/>
              <a:ext cx="344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895" name="Rectangle 7"/>
            <p:cNvSpPr>
              <a:spLocks noChangeArrowheads="1"/>
            </p:cNvSpPr>
            <p:nvPr/>
          </p:nvSpPr>
          <p:spPr bwMode="auto">
            <a:xfrm>
              <a:off x="2722" y="1356"/>
              <a:ext cx="84" cy="20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896" name="Rectangle 8"/>
            <p:cNvSpPr>
              <a:spLocks noChangeArrowheads="1"/>
            </p:cNvSpPr>
            <p:nvPr/>
          </p:nvSpPr>
          <p:spPr bwMode="auto">
            <a:xfrm>
              <a:off x="632" y="1356"/>
              <a:ext cx="2202" cy="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897" name="Rectangle 9"/>
            <p:cNvSpPr>
              <a:spLocks noChangeArrowheads="1"/>
            </p:cNvSpPr>
            <p:nvPr/>
          </p:nvSpPr>
          <p:spPr bwMode="auto">
            <a:xfrm>
              <a:off x="613" y="1412"/>
              <a:ext cx="141" cy="3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898" name="Rectangle 10"/>
            <p:cNvSpPr>
              <a:spLocks noChangeArrowheads="1"/>
            </p:cNvSpPr>
            <p:nvPr/>
          </p:nvSpPr>
          <p:spPr bwMode="auto">
            <a:xfrm>
              <a:off x="2415" y="1384"/>
              <a:ext cx="344" cy="3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65899" name="Rectangle 11"/>
            <p:cNvSpPr>
              <a:spLocks noChangeArrowheads="1"/>
            </p:cNvSpPr>
            <p:nvPr/>
          </p:nvSpPr>
          <p:spPr bwMode="auto">
            <a:xfrm>
              <a:off x="2427" y="1692"/>
              <a:ext cx="333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65932" name="Rectangle 44"/>
          <p:cNvSpPr>
            <a:spLocks noChangeArrowheads="1"/>
          </p:cNvSpPr>
          <p:nvPr/>
        </p:nvSpPr>
        <p:spPr bwMode="auto">
          <a:xfrm>
            <a:off x="2093913" y="957263"/>
            <a:ext cx="576262" cy="635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5945" name="Rectangle 57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COSY  Experiment Phase Cycles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33" grpId="0" animBg="1"/>
      <p:bldP spid="165934" grpId="0" animBg="1"/>
      <p:bldP spid="1659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79" name="Text Box 59"/>
          <p:cNvSpPr txBox="1">
            <a:spLocks noChangeArrowheads="1"/>
          </p:cNvSpPr>
          <p:nvPr/>
        </p:nvSpPr>
        <p:spPr bwMode="auto">
          <a:xfrm>
            <a:off x="-2325991" y="4620679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                                                                                                                      </a:t>
            </a:r>
            <a:r>
              <a:rPr lang="de-DE" sz="1400" b="1" dirty="0" smtClean="0">
                <a:solidFill>
                  <a:srgbClr val="FF3300"/>
                </a:solidFill>
                <a:latin typeface="Symbol" pitchFamily="18" charset="2"/>
              </a:rPr>
              <a:t>Ö</a:t>
            </a:r>
            <a:r>
              <a:rPr lang="de-DE" sz="1400" b="1" dirty="0" smtClean="0">
                <a:solidFill>
                  <a:srgbClr val="FF3300"/>
                </a:solidFill>
              </a:rPr>
              <a:t> </a:t>
            </a:r>
            <a:r>
              <a:rPr lang="de-DE" sz="1400" b="1" dirty="0">
                <a:solidFill>
                  <a:srgbClr val="FF3300"/>
                </a:solidFill>
              </a:rPr>
              <a:t>( </a:t>
            </a:r>
            <a:r>
              <a:rPr lang="de-DE" sz="1400" b="1" dirty="0" smtClean="0">
                <a:solidFill>
                  <a:srgbClr val="FF3300"/>
                </a:solidFill>
              </a:rPr>
              <a:t>                                           </a:t>
            </a:r>
            <a:r>
              <a:rPr lang="de-DE" sz="1400" b="1" dirty="0">
                <a:solidFill>
                  <a:srgbClr val="FF3300"/>
                </a:solidFill>
              </a:rPr>
              <a:t>)  </a:t>
            </a:r>
          </a:p>
        </p:txBody>
      </p:sp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0" y="1404938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   only  (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y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cos</a:t>
            </a:r>
            <a:r>
              <a:rPr lang="en-US" sz="1400" b="1" dirty="0" smtClean="0"/>
              <a:t> 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J t</a:t>
            </a:r>
            <a:r>
              <a:rPr lang="en-US" sz="1400" b="1" baseline="-25000" dirty="0" smtClean="0"/>
              <a:t>1     </a:t>
            </a:r>
            <a:r>
              <a:rPr lang="en-US" sz="1400" b="1" dirty="0" smtClean="0"/>
              <a:t>sin </a:t>
            </a:r>
            <a:r>
              <a:rPr lang="en-US" sz="1400" b="1" dirty="0" err="1" smtClean="0">
                <a:latin typeface="Symbol" pitchFamily="18" charset="2"/>
              </a:rPr>
              <a:t>w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t</a:t>
            </a:r>
            <a:r>
              <a:rPr lang="en-US" sz="1400" b="1" baseline="-25000" dirty="0" smtClean="0"/>
              <a:t>1    </a:t>
            </a:r>
            <a:r>
              <a:rPr lang="en-US" sz="1400" b="1" dirty="0" smtClean="0">
                <a:latin typeface="Symbol" pitchFamily="18" charset="2"/>
              </a:rPr>
              <a:t>+</a:t>
            </a:r>
            <a:r>
              <a:rPr lang="en-US" sz="1400" b="1" baseline="-25000" dirty="0" smtClean="0">
                <a:latin typeface="Symbol" pitchFamily="18" charset="2"/>
              </a:rPr>
              <a:t> </a:t>
            </a:r>
            <a:r>
              <a:rPr lang="en-US" sz="1400" b="1" baseline="-25000" dirty="0" smtClean="0"/>
              <a:t>     </a:t>
            </a:r>
            <a:r>
              <a:rPr lang="en-US" sz="1400" b="1" dirty="0" smtClean="0"/>
              <a:t>2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z</a:t>
            </a:r>
            <a:r>
              <a:rPr lang="en-US" sz="1400" b="1" dirty="0" smtClean="0"/>
              <a:t> S</a:t>
            </a:r>
            <a:r>
              <a:rPr lang="en-US" sz="1400" b="1" baseline="-25000" dirty="0" smtClean="0"/>
              <a:t>x</a:t>
            </a:r>
            <a:r>
              <a:rPr lang="en-US" sz="1400" b="1" dirty="0" smtClean="0"/>
              <a:t>  sin 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J t</a:t>
            </a:r>
            <a:r>
              <a:rPr lang="en-US" sz="1400" b="1" baseline="-25000" dirty="0" smtClean="0"/>
              <a:t>1 </a:t>
            </a:r>
            <a:r>
              <a:rPr lang="en-US" sz="1400" b="1" dirty="0" smtClean="0"/>
              <a:t> sin </a:t>
            </a:r>
            <a:r>
              <a:rPr lang="en-US" sz="1400" b="1" dirty="0" err="1" smtClean="0">
                <a:latin typeface="Symbol" pitchFamily="18" charset="2"/>
              </a:rPr>
              <a:t>w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t</a:t>
            </a:r>
            <a:r>
              <a:rPr lang="en-US" sz="1400" b="1" baseline="-25000" dirty="0" smtClean="0"/>
              <a:t>1     </a:t>
            </a:r>
            <a:r>
              <a:rPr lang="en-US" sz="1400" b="1" dirty="0" smtClean="0"/>
              <a:t>)  yields an observable signal.</a:t>
            </a:r>
            <a:endParaRPr lang="en-US" sz="1400" b="1" baseline="-25000" dirty="0"/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 flipV="1">
            <a:off x="307975" y="1092200"/>
            <a:ext cx="218122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720725" y="708025"/>
            <a:ext cx="250825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1400175" y="720725"/>
            <a:ext cx="280988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868487" y="730250"/>
            <a:ext cx="1429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acquisition  t</a:t>
            </a:r>
            <a:r>
              <a:rPr lang="en-US" sz="1400" b="1" baseline="-25000" dirty="0" smtClean="0"/>
              <a:t>2 </a:t>
            </a:r>
            <a:endParaRPr lang="en-US" sz="1400" b="1" baseline="-25000" dirty="0"/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1058863" y="728663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 </a:t>
            </a:r>
          </a:p>
        </p:txBody>
      </p:sp>
      <p:sp>
        <p:nvSpPr>
          <p:cNvPr id="158729" name="AutoShape 9"/>
          <p:cNvSpPr>
            <a:spLocks noChangeArrowheads="1"/>
          </p:cNvSpPr>
          <p:nvPr/>
        </p:nvSpPr>
        <p:spPr bwMode="auto">
          <a:xfrm>
            <a:off x="1636713" y="1135063"/>
            <a:ext cx="88900" cy="192087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0" y="1804988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y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cos</a:t>
            </a:r>
            <a:r>
              <a:rPr lang="en-US" sz="1400" b="1" dirty="0" smtClean="0"/>
              <a:t> 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J 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sin </a:t>
            </a:r>
            <a:r>
              <a:rPr lang="en-US" sz="1400" b="1" dirty="0" err="1" smtClean="0">
                <a:latin typeface="Symbol" pitchFamily="18" charset="2"/>
              </a:rPr>
              <a:t>w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t</a:t>
            </a:r>
            <a:r>
              <a:rPr lang="en-US" sz="1400" b="1" baseline="-25000" dirty="0" smtClean="0"/>
              <a:t>1               </a:t>
            </a:r>
            <a:r>
              <a:rPr lang="en-US" sz="1400" b="1" dirty="0" smtClean="0"/>
              <a:t> delivers after  FT in t</a:t>
            </a:r>
            <a:r>
              <a:rPr lang="en-US" sz="1400" b="1" baseline="-25000" dirty="0" smtClean="0"/>
              <a:t>1     </a:t>
            </a:r>
            <a:r>
              <a:rPr lang="en-US" sz="1400" b="1" dirty="0" smtClean="0"/>
              <a:t>(</a:t>
            </a:r>
            <a:r>
              <a:rPr lang="en-US" sz="1400" b="1" baseline="-25000" dirty="0" smtClean="0"/>
              <a:t>   </a:t>
            </a:r>
            <a:r>
              <a:rPr lang="en-US" sz="1400" b="1" dirty="0" smtClean="0">
                <a:latin typeface="Symbol" pitchFamily="18" charset="2"/>
              </a:rPr>
              <a:t>d(n</a:t>
            </a:r>
            <a:r>
              <a:rPr lang="en-US" sz="1400" b="1" baseline="-25000" dirty="0" smtClean="0"/>
              <a:t>2</a:t>
            </a:r>
            <a:r>
              <a:rPr lang="en-US" sz="1400" b="1" dirty="0" smtClean="0">
                <a:latin typeface="Symbol" pitchFamily="18" charset="2"/>
              </a:rPr>
              <a:t> - </a:t>
            </a:r>
            <a:r>
              <a:rPr lang="en-US" sz="1400" b="1" baseline="-25000" dirty="0" smtClean="0"/>
              <a:t> </a:t>
            </a:r>
            <a:r>
              <a:rPr lang="en-US" sz="1400" b="1" dirty="0" err="1" smtClean="0">
                <a:latin typeface="Symbol" pitchFamily="18" charset="2"/>
              </a:rPr>
              <a:t>n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>
                <a:latin typeface="Symbol" pitchFamily="18" charset="2"/>
              </a:rPr>
              <a:t>- </a:t>
            </a:r>
            <a:r>
              <a:rPr lang="en-US" sz="1400" b="1" dirty="0" smtClean="0"/>
              <a:t>J/2)  +  </a:t>
            </a:r>
            <a:r>
              <a:rPr lang="en-US" sz="1400" b="1" dirty="0" smtClean="0">
                <a:latin typeface="Symbol" pitchFamily="18" charset="2"/>
              </a:rPr>
              <a:t>d(n</a:t>
            </a:r>
            <a:r>
              <a:rPr lang="en-US" sz="1400" b="1" baseline="-25000" dirty="0" smtClean="0"/>
              <a:t>2</a:t>
            </a:r>
            <a:r>
              <a:rPr lang="en-US" sz="1400" b="1" dirty="0" smtClean="0">
                <a:latin typeface="Symbol" pitchFamily="18" charset="2"/>
              </a:rPr>
              <a:t> - </a:t>
            </a:r>
            <a:r>
              <a:rPr lang="en-US" sz="1400" b="1" baseline="-25000" dirty="0" smtClean="0"/>
              <a:t> </a:t>
            </a:r>
            <a:r>
              <a:rPr lang="en-US" sz="1400" b="1" dirty="0" err="1" smtClean="0">
                <a:latin typeface="Symbol" pitchFamily="18" charset="2"/>
              </a:rPr>
              <a:t>n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>
                <a:latin typeface="Symbol" pitchFamily="18" charset="2"/>
              </a:rPr>
              <a:t> + </a:t>
            </a:r>
            <a:r>
              <a:rPr lang="en-US" sz="1400" b="1" dirty="0" smtClean="0"/>
              <a:t>J/2) )  </a:t>
            </a:r>
            <a:r>
              <a:rPr lang="en-US" sz="1400" b="1" dirty="0" err="1" smtClean="0"/>
              <a:t>cos</a:t>
            </a:r>
            <a:r>
              <a:rPr lang="en-US" sz="1400" b="1" dirty="0" smtClean="0"/>
              <a:t> 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J 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sin </a:t>
            </a:r>
            <a:r>
              <a:rPr lang="en-US" sz="1400" b="1" dirty="0" err="1" smtClean="0">
                <a:latin typeface="Symbol" pitchFamily="18" charset="2"/>
              </a:rPr>
              <a:t>w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t</a:t>
            </a:r>
            <a:r>
              <a:rPr lang="en-US" sz="1400" b="1" baseline="-25000" dirty="0" smtClean="0"/>
              <a:t>1 </a:t>
            </a:r>
            <a:endParaRPr lang="en-US" sz="1400" b="1" baseline="-25000" dirty="0"/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0" y="2173288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along  t</a:t>
            </a:r>
            <a:r>
              <a:rPr lang="en-US" sz="1400" b="1" baseline="-25000" dirty="0" smtClean="0"/>
              <a:t>1    </a:t>
            </a:r>
            <a:r>
              <a:rPr lang="en-US" sz="1400" b="1" dirty="0" smtClean="0"/>
              <a:t>  modulated  by  J and shift evolution according to  </a:t>
            </a:r>
            <a:r>
              <a:rPr lang="en-US" sz="1400" b="1" dirty="0" err="1" smtClean="0"/>
              <a:t>cos</a:t>
            </a:r>
            <a:r>
              <a:rPr lang="en-US" sz="1400" b="1" dirty="0" smtClean="0"/>
              <a:t> 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J 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sin </a:t>
            </a:r>
            <a:r>
              <a:rPr lang="en-US" sz="1400" b="1" dirty="0" err="1" smtClean="0">
                <a:latin typeface="Symbol" pitchFamily="18" charset="2"/>
              </a:rPr>
              <a:t>w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t</a:t>
            </a:r>
            <a:r>
              <a:rPr lang="en-US" sz="1400" b="1" baseline="-25000" dirty="0" smtClean="0"/>
              <a:t>1 </a:t>
            </a:r>
            <a:r>
              <a:rPr lang="en-US" sz="1400" b="1" dirty="0" smtClean="0"/>
              <a:t>:  delivers pure real function</a:t>
            </a:r>
            <a:endParaRPr lang="en-US" sz="1400" b="1" dirty="0"/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0" y="2586038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y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cos</a:t>
            </a:r>
            <a:r>
              <a:rPr lang="en-US" sz="1400" b="1" dirty="0" smtClean="0"/>
              <a:t> 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J 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sin </a:t>
            </a:r>
            <a:r>
              <a:rPr lang="en-US" sz="1400" b="1" dirty="0" err="1" smtClean="0">
                <a:latin typeface="Symbol" pitchFamily="18" charset="2"/>
              </a:rPr>
              <a:t>w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t</a:t>
            </a:r>
            <a:r>
              <a:rPr lang="en-US" sz="1400" b="1" baseline="-25000" dirty="0" smtClean="0"/>
              <a:t>1       </a:t>
            </a:r>
            <a:r>
              <a:rPr lang="en-US" sz="1400" b="1" dirty="0" err="1" smtClean="0"/>
              <a:t>cos</a:t>
            </a:r>
            <a:r>
              <a:rPr lang="en-US" sz="1400" b="1" dirty="0" smtClean="0"/>
              <a:t> FT    with respect to  t</a:t>
            </a:r>
            <a:r>
              <a:rPr lang="en-US" sz="1400" b="1" baseline="-25000" dirty="0" smtClean="0"/>
              <a:t>1      </a:t>
            </a:r>
            <a:r>
              <a:rPr lang="en-US" sz="1400" b="1" dirty="0" smtClean="0"/>
              <a:t>yields:</a:t>
            </a:r>
            <a:r>
              <a:rPr lang="en-US" sz="1400" b="1" baseline="-25000" dirty="0" smtClean="0"/>
              <a:t>       </a:t>
            </a:r>
            <a:endParaRPr lang="en-US" sz="1400" b="1" baseline="-25000" dirty="0"/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0" y="2940050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baseline="-25000"/>
              <a:t>                                                                                  </a:t>
            </a:r>
            <a:r>
              <a:rPr lang="de-DE" sz="1400" b="1"/>
              <a:t>(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 +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)(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 +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) </a:t>
            </a:r>
          </a:p>
        </p:txBody>
      </p:sp>
      <p:grpSp>
        <p:nvGrpSpPr>
          <p:cNvPr id="158734" name="Group 14"/>
          <p:cNvGrpSpPr>
            <a:grpSpLocks/>
          </p:cNvGrpSpPr>
          <p:nvPr/>
        </p:nvGrpSpPr>
        <p:grpSpPr bwMode="auto">
          <a:xfrm>
            <a:off x="347663" y="5035550"/>
            <a:ext cx="2416175" cy="1820863"/>
            <a:chOff x="106" y="3173"/>
            <a:chExt cx="1522" cy="1147"/>
          </a:xfrm>
        </p:grpSpPr>
        <p:sp>
          <p:nvSpPr>
            <p:cNvPr id="158735" name="Rectangle 15"/>
            <p:cNvSpPr>
              <a:spLocks noChangeArrowheads="1"/>
            </p:cNvSpPr>
            <p:nvPr/>
          </p:nvSpPr>
          <p:spPr bwMode="auto">
            <a:xfrm>
              <a:off x="279" y="3187"/>
              <a:ext cx="1180" cy="97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  <a:alpha val="33000"/>
                  </a:schemeClr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736" name="Text Box 16"/>
            <p:cNvSpPr txBox="1">
              <a:spLocks noChangeArrowheads="1"/>
            </p:cNvSpPr>
            <p:nvPr/>
          </p:nvSpPr>
          <p:spPr bwMode="auto">
            <a:xfrm>
              <a:off x="106" y="3173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/>
                <a:t>t</a:t>
              </a:r>
              <a:r>
                <a:rPr lang="de-DE" sz="1400" baseline="-25000"/>
                <a:t>1</a:t>
              </a:r>
              <a:endParaRPr lang="de-DE" sz="1400"/>
            </a:p>
          </p:txBody>
        </p:sp>
        <p:sp>
          <p:nvSpPr>
            <p:cNvPr id="158737" name="Text Box 17"/>
            <p:cNvSpPr txBox="1">
              <a:spLocks noChangeArrowheads="1"/>
            </p:cNvSpPr>
            <p:nvPr/>
          </p:nvSpPr>
          <p:spPr bwMode="auto">
            <a:xfrm>
              <a:off x="1439" y="4128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/>
                <a:t>t</a:t>
              </a:r>
              <a:r>
                <a:rPr lang="de-DE" sz="1400" b="1" baseline="-25000"/>
                <a:t>2</a:t>
              </a:r>
              <a:endParaRPr lang="de-DE" sz="1400" b="1"/>
            </a:p>
          </p:txBody>
        </p:sp>
      </p:grpSp>
      <p:grpSp>
        <p:nvGrpSpPr>
          <p:cNvPr id="158738" name="Group 18"/>
          <p:cNvGrpSpPr>
            <a:grpSpLocks/>
          </p:cNvGrpSpPr>
          <p:nvPr/>
        </p:nvGrpSpPr>
        <p:grpSpPr bwMode="auto">
          <a:xfrm>
            <a:off x="3949700" y="5072063"/>
            <a:ext cx="396875" cy="1520825"/>
            <a:chOff x="2488" y="3195"/>
            <a:chExt cx="250" cy="958"/>
          </a:xfrm>
        </p:grpSpPr>
        <p:sp>
          <p:nvSpPr>
            <p:cNvPr id="158739" name="Rectangle 19"/>
            <p:cNvSpPr>
              <a:spLocks noChangeArrowheads="1"/>
            </p:cNvSpPr>
            <p:nvPr/>
          </p:nvSpPr>
          <p:spPr bwMode="auto">
            <a:xfrm>
              <a:off x="2488" y="3196"/>
              <a:ext cx="56" cy="95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740" name="Text Box 20"/>
            <p:cNvSpPr txBox="1">
              <a:spLocks noChangeArrowheads="1"/>
            </p:cNvSpPr>
            <p:nvPr/>
          </p:nvSpPr>
          <p:spPr bwMode="auto">
            <a:xfrm>
              <a:off x="2504" y="3955"/>
              <a:ext cx="2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Symbol" pitchFamily="18" charset="2"/>
                </a:rPr>
                <a:t>n</a:t>
              </a:r>
              <a:r>
                <a:rPr lang="de-DE" sz="1400" b="1" baseline="-25000"/>
                <a:t>S</a:t>
              </a:r>
              <a:endParaRPr lang="de-DE" sz="1400" b="1"/>
            </a:p>
          </p:txBody>
        </p:sp>
        <p:sp>
          <p:nvSpPr>
            <p:cNvPr id="158741" name="Rectangle 21"/>
            <p:cNvSpPr>
              <a:spLocks noChangeArrowheads="1"/>
            </p:cNvSpPr>
            <p:nvPr/>
          </p:nvSpPr>
          <p:spPr bwMode="auto">
            <a:xfrm>
              <a:off x="2682" y="3195"/>
              <a:ext cx="56" cy="95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742" name="Text Box 22"/>
            <p:cNvSpPr txBox="1">
              <a:spLocks noChangeArrowheads="1"/>
            </p:cNvSpPr>
            <p:nvPr/>
          </p:nvSpPr>
          <p:spPr bwMode="auto">
            <a:xfrm>
              <a:off x="2530" y="345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/>
                <a:t>J</a:t>
              </a:r>
            </a:p>
          </p:txBody>
        </p:sp>
        <p:sp>
          <p:nvSpPr>
            <p:cNvPr id="158743" name="AutoShape 23"/>
            <p:cNvSpPr>
              <a:spLocks/>
            </p:cNvSpPr>
            <p:nvPr/>
          </p:nvSpPr>
          <p:spPr bwMode="auto">
            <a:xfrm rot="16200000">
              <a:off x="2545" y="3615"/>
              <a:ext cx="149" cy="194"/>
            </a:xfrm>
            <a:prstGeom prst="rightBrace">
              <a:avLst>
                <a:gd name="adj1" fmla="val 108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8744" name="Group 24"/>
          <p:cNvGrpSpPr>
            <a:grpSpLocks/>
          </p:cNvGrpSpPr>
          <p:nvPr/>
        </p:nvGrpSpPr>
        <p:grpSpPr bwMode="auto">
          <a:xfrm>
            <a:off x="3144838" y="5008563"/>
            <a:ext cx="2600325" cy="1847850"/>
            <a:chOff x="1981" y="3155"/>
            <a:chExt cx="1638" cy="1164"/>
          </a:xfrm>
        </p:grpSpPr>
        <p:sp>
          <p:nvSpPr>
            <p:cNvPr id="158745" name="Rectangle 25"/>
            <p:cNvSpPr>
              <a:spLocks noChangeArrowheads="1"/>
            </p:cNvSpPr>
            <p:nvPr/>
          </p:nvSpPr>
          <p:spPr bwMode="auto">
            <a:xfrm>
              <a:off x="2222" y="3186"/>
              <a:ext cx="1180" cy="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746" name="Rectangle 26"/>
            <p:cNvSpPr>
              <a:spLocks noChangeArrowheads="1"/>
            </p:cNvSpPr>
            <p:nvPr/>
          </p:nvSpPr>
          <p:spPr bwMode="auto">
            <a:xfrm>
              <a:off x="2995" y="3198"/>
              <a:ext cx="56" cy="9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747" name="Text Box 27"/>
            <p:cNvSpPr txBox="1">
              <a:spLocks noChangeArrowheads="1"/>
            </p:cNvSpPr>
            <p:nvPr/>
          </p:nvSpPr>
          <p:spPr bwMode="auto">
            <a:xfrm>
              <a:off x="1981" y="3155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b="1"/>
                <a:t>t</a:t>
              </a:r>
              <a:r>
                <a:rPr lang="de-DE" sz="1400" b="1" baseline="-25000"/>
                <a:t>1</a:t>
              </a:r>
              <a:endParaRPr lang="de-DE" sz="1400" b="1"/>
            </a:p>
          </p:txBody>
        </p:sp>
        <p:sp>
          <p:nvSpPr>
            <p:cNvPr id="158748" name="Text Box 28"/>
            <p:cNvSpPr txBox="1">
              <a:spLocks noChangeArrowheads="1"/>
            </p:cNvSpPr>
            <p:nvPr/>
          </p:nvSpPr>
          <p:spPr bwMode="auto">
            <a:xfrm>
              <a:off x="3409" y="4127"/>
              <a:ext cx="2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Symbol" pitchFamily="18" charset="2"/>
                </a:rPr>
                <a:t>n</a:t>
              </a:r>
              <a:r>
                <a:rPr lang="de-DE" sz="1400" b="1" baseline="-25000"/>
                <a:t>2</a:t>
              </a:r>
              <a:endParaRPr lang="de-DE" sz="1400" b="1"/>
            </a:p>
          </p:txBody>
        </p:sp>
        <p:sp>
          <p:nvSpPr>
            <p:cNvPr id="158749" name="Text Box 29"/>
            <p:cNvSpPr txBox="1">
              <a:spLocks noChangeArrowheads="1"/>
            </p:cNvSpPr>
            <p:nvPr/>
          </p:nvSpPr>
          <p:spPr bwMode="auto">
            <a:xfrm>
              <a:off x="3028" y="3955"/>
              <a:ext cx="2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Symbol" pitchFamily="18" charset="2"/>
                </a:rPr>
                <a:t>n</a:t>
              </a:r>
              <a:r>
                <a:rPr lang="de-DE" sz="1400" b="1" baseline="-25000"/>
                <a:t>I</a:t>
              </a:r>
              <a:endParaRPr lang="de-DE" sz="1400" b="1"/>
            </a:p>
          </p:txBody>
        </p:sp>
        <p:sp>
          <p:nvSpPr>
            <p:cNvPr id="158750" name="Rectangle 30"/>
            <p:cNvSpPr>
              <a:spLocks noChangeArrowheads="1"/>
            </p:cNvSpPr>
            <p:nvPr/>
          </p:nvSpPr>
          <p:spPr bwMode="auto">
            <a:xfrm>
              <a:off x="3206" y="3195"/>
              <a:ext cx="56" cy="9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58751" name="Group 31"/>
            <p:cNvGrpSpPr>
              <a:grpSpLocks/>
            </p:cNvGrpSpPr>
            <p:nvPr/>
          </p:nvGrpSpPr>
          <p:grpSpPr bwMode="auto">
            <a:xfrm>
              <a:off x="3035" y="3464"/>
              <a:ext cx="194" cy="331"/>
              <a:chOff x="3035" y="3464"/>
              <a:chExt cx="194" cy="331"/>
            </a:xfrm>
          </p:grpSpPr>
          <p:sp>
            <p:nvSpPr>
              <p:cNvPr id="158752" name="AutoShape 32"/>
              <p:cNvSpPr>
                <a:spLocks/>
              </p:cNvSpPr>
              <p:nvPr/>
            </p:nvSpPr>
            <p:spPr bwMode="auto">
              <a:xfrm rot="16200000">
                <a:off x="3057" y="3624"/>
                <a:ext cx="149" cy="194"/>
              </a:xfrm>
              <a:prstGeom prst="rightBrace">
                <a:avLst>
                  <a:gd name="adj1" fmla="val 1085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8753" name="Text Box 33"/>
              <p:cNvSpPr txBox="1">
                <a:spLocks noChangeArrowheads="1"/>
              </p:cNvSpPr>
              <p:nvPr/>
            </p:nvSpPr>
            <p:spPr bwMode="auto">
              <a:xfrm>
                <a:off x="3041" y="346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/>
                  <a:t>J</a:t>
                </a:r>
              </a:p>
            </p:txBody>
          </p:sp>
        </p:grpSp>
      </p:grpSp>
      <p:sp>
        <p:nvSpPr>
          <p:cNvPr id="158754" name="Rectangle 34"/>
          <p:cNvSpPr>
            <a:spLocks noChangeArrowheads="1"/>
          </p:cNvSpPr>
          <p:nvPr/>
        </p:nvSpPr>
        <p:spPr bwMode="auto">
          <a:xfrm>
            <a:off x="8070850" y="5232400"/>
            <a:ext cx="103188" cy="1047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8755" name="Rectangle 35"/>
          <p:cNvSpPr>
            <a:spLocks noChangeArrowheads="1"/>
          </p:cNvSpPr>
          <p:nvPr/>
        </p:nvSpPr>
        <p:spPr bwMode="auto">
          <a:xfrm>
            <a:off x="7331075" y="6038850"/>
            <a:ext cx="107950" cy="104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8756" name="Rectangle 36"/>
          <p:cNvSpPr>
            <a:spLocks noChangeArrowheads="1"/>
          </p:cNvSpPr>
          <p:nvPr/>
        </p:nvSpPr>
        <p:spPr bwMode="auto">
          <a:xfrm>
            <a:off x="7089775" y="6251575"/>
            <a:ext cx="112713" cy="1000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8757" name="Text Box 37"/>
          <p:cNvSpPr txBox="1">
            <a:spLocks noChangeArrowheads="1"/>
          </p:cNvSpPr>
          <p:nvPr/>
        </p:nvSpPr>
        <p:spPr bwMode="auto">
          <a:xfrm>
            <a:off x="7070725" y="6280150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S</a:t>
            </a:r>
            <a:endParaRPr lang="de-DE" sz="1400" b="1"/>
          </a:p>
        </p:txBody>
      </p:sp>
      <p:grpSp>
        <p:nvGrpSpPr>
          <p:cNvPr id="158758" name="Group 38"/>
          <p:cNvGrpSpPr>
            <a:grpSpLocks/>
          </p:cNvGrpSpPr>
          <p:nvPr/>
        </p:nvGrpSpPr>
        <p:grpSpPr bwMode="auto">
          <a:xfrm>
            <a:off x="6394450" y="4859338"/>
            <a:ext cx="2638425" cy="1997075"/>
            <a:chOff x="4028" y="3061"/>
            <a:chExt cx="1662" cy="1258"/>
          </a:xfrm>
        </p:grpSpPr>
        <p:sp>
          <p:nvSpPr>
            <p:cNvPr id="158759" name="Text Box 39"/>
            <p:cNvSpPr txBox="1">
              <a:spLocks noChangeArrowheads="1"/>
            </p:cNvSpPr>
            <p:nvPr/>
          </p:nvSpPr>
          <p:spPr bwMode="auto">
            <a:xfrm>
              <a:off x="5480" y="4127"/>
              <a:ext cx="2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Symbol" pitchFamily="18" charset="2"/>
                </a:rPr>
                <a:t>n</a:t>
              </a:r>
              <a:r>
                <a:rPr lang="de-DE" sz="1400" b="1" baseline="-25000"/>
                <a:t>2</a:t>
              </a:r>
              <a:endParaRPr lang="de-DE" sz="1400" b="1"/>
            </a:p>
          </p:txBody>
        </p:sp>
        <p:grpSp>
          <p:nvGrpSpPr>
            <p:cNvPr id="158760" name="Group 40"/>
            <p:cNvGrpSpPr>
              <a:grpSpLocks/>
            </p:cNvGrpSpPr>
            <p:nvPr/>
          </p:nvGrpSpPr>
          <p:grpSpPr bwMode="auto">
            <a:xfrm>
              <a:off x="4028" y="3061"/>
              <a:ext cx="1435" cy="1100"/>
              <a:chOff x="4028" y="3061"/>
              <a:chExt cx="1435" cy="1100"/>
            </a:xfrm>
          </p:grpSpPr>
          <p:sp>
            <p:nvSpPr>
              <p:cNvPr id="158761" name="Rectangle 41"/>
              <p:cNvSpPr>
                <a:spLocks noChangeArrowheads="1"/>
              </p:cNvSpPr>
              <p:nvPr/>
            </p:nvSpPr>
            <p:spPr bwMode="auto">
              <a:xfrm>
                <a:off x="4275" y="3187"/>
                <a:ext cx="1180" cy="9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8762" name="Text Box 42"/>
              <p:cNvSpPr txBox="1">
                <a:spLocks noChangeArrowheads="1"/>
              </p:cNvSpPr>
              <p:nvPr/>
            </p:nvSpPr>
            <p:spPr bwMode="auto">
              <a:xfrm>
                <a:off x="4028" y="3061"/>
                <a:ext cx="21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>
                    <a:latin typeface="Symbol" pitchFamily="18" charset="2"/>
                  </a:rPr>
                  <a:t>n</a:t>
                </a:r>
                <a:r>
                  <a:rPr lang="de-DE" sz="1400" b="1" baseline="-25000"/>
                  <a:t>1</a:t>
                </a:r>
                <a:endParaRPr lang="de-DE" sz="1400" b="1"/>
              </a:p>
            </p:txBody>
          </p:sp>
          <p:sp>
            <p:nvSpPr>
              <p:cNvPr id="158763" name="Text Box 43"/>
              <p:cNvSpPr txBox="1">
                <a:spLocks noChangeArrowheads="1"/>
              </p:cNvSpPr>
              <p:nvPr/>
            </p:nvSpPr>
            <p:spPr bwMode="auto">
              <a:xfrm>
                <a:off x="5089" y="3964"/>
                <a:ext cx="2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>
                    <a:latin typeface="Symbol" pitchFamily="18" charset="2"/>
                  </a:rPr>
                  <a:t>n</a:t>
                </a:r>
                <a:r>
                  <a:rPr lang="de-DE" sz="1400" b="1" baseline="-25000"/>
                  <a:t>I</a:t>
                </a:r>
                <a:endParaRPr lang="de-DE" sz="1400" b="1"/>
              </a:p>
            </p:txBody>
          </p:sp>
          <p:sp>
            <p:nvSpPr>
              <p:cNvPr id="158764" name="Line 44"/>
              <p:cNvSpPr>
                <a:spLocks noChangeShapeType="1"/>
              </p:cNvSpPr>
              <p:nvPr/>
            </p:nvSpPr>
            <p:spPr bwMode="auto">
              <a:xfrm flipV="1">
                <a:off x="4274" y="3187"/>
                <a:ext cx="1189" cy="9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8765" name="Rectangle 45"/>
          <p:cNvSpPr>
            <a:spLocks noChangeArrowheads="1"/>
          </p:cNvSpPr>
          <p:nvPr/>
        </p:nvSpPr>
        <p:spPr bwMode="auto">
          <a:xfrm>
            <a:off x="8342313" y="5222875"/>
            <a:ext cx="103187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8766" name="Rectangle 46"/>
          <p:cNvSpPr>
            <a:spLocks noChangeArrowheads="1"/>
          </p:cNvSpPr>
          <p:nvPr/>
        </p:nvSpPr>
        <p:spPr bwMode="auto">
          <a:xfrm>
            <a:off x="8067675" y="5456238"/>
            <a:ext cx="103188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8767" name="Rectangle 47"/>
          <p:cNvSpPr>
            <a:spLocks noChangeArrowheads="1"/>
          </p:cNvSpPr>
          <p:nvPr/>
        </p:nvSpPr>
        <p:spPr bwMode="auto">
          <a:xfrm>
            <a:off x="8332788" y="5446713"/>
            <a:ext cx="103187" cy="1047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8768" name="Rectangle 48"/>
          <p:cNvSpPr>
            <a:spLocks noChangeArrowheads="1"/>
          </p:cNvSpPr>
          <p:nvPr/>
        </p:nvSpPr>
        <p:spPr bwMode="auto">
          <a:xfrm>
            <a:off x="7088188" y="6038850"/>
            <a:ext cx="107950" cy="1047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8769" name="Rectangle 49"/>
          <p:cNvSpPr>
            <a:spLocks noChangeArrowheads="1"/>
          </p:cNvSpPr>
          <p:nvPr/>
        </p:nvSpPr>
        <p:spPr bwMode="auto">
          <a:xfrm>
            <a:off x="7316788" y="6248400"/>
            <a:ext cx="107950" cy="1047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8770" name="Group 50"/>
          <p:cNvGrpSpPr>
            <a:grpSpLocks/>
          </p:cNvGrpSpPr>
          <p:nvPr/>
        </p:nvGrpSpPr>
        <p:grpSpPr bwMode="auto">
          <a:xfrm>
            <a:off x="7543800" y="5241925"/>
            <a:ext cx="869950" cy="931863"/>
            <a:chOff x="4752" y="3302"/>
            <a:chExt cx="548" cy="587"/>
          </a:xfrm>
        </p:grpSpPr>
        <p:grpSp>
          <p:nvGrpSpPr>
            <p:cNvPr id="158771" name="Group 51"/>
            <p:cNvGrpSpPr>
              <a:grpSpLocks/>
            </p:cNvGrpSpPr>
            <p:nvPr/>
          </p:nvGrpSpPr>
          <p:grpSpPr bwMode="auto">
            <a:xfrm>
              <a:off x="5106" y="3543"/>
              <a:ext cx="194" cy="346"/>
              <a:chOff x="4521" y="2847"/>
              <a:chExt cx="194" cy="346"/>
            </a:xfrm>
          </p:grpSpPr>
          <p:sp>
            <p:nvSpPr>
              <p:cNvPr id="158772" name="AutoShape 52"/>
              <p:cNvSpPr>
                <a:spLocks/>
              </p:cNvSpPr>
              <p:nvPr/>
            </p:nvSpPr>
            <p:spPr bwMode="auto">
              <a:xfrm rot="5400000">
                <a:off x="4543" y="2825"/>
                <a:ext cx="149" cy="194"/>
              </a:xfrm>
              <a:prstGeom prst="rightBrace">
                <a:avLst>
                  <a:gd name="adj1" fmla="val 1085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8773" name="Text Box 53"/>
              <p:cNvSpPr txBox="1">
                <a:spLocks noChangeArrowheads="1"/>
              </p:cNvSpPr>
              <p:nvPr/>
            </p:nvSpPr>
            <p:spPr bwMode="auto">
              <a:xfrm>
                <a:off x="4533" y="3001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/>
                  <a:t>J</a:t>
                </a:r>
              </a:p>
            </p:txBody>
          </p:sp>
        </p:grpSp>
        <p:sp>
          <p:nvSpPr>
            <p:cNvPr id="158774" name="AutoShape 54"/>
            <p:cNvSpPr>
              <a:spLocks/>
            </p:cNvSpPr>
            <p:nvPr/>
          </p:nvSpPr>
          <p:spPr bwMode="auto">
            <a:xfrm rot="10800000">
              <a:off x="4891" y="3302"/>
              <a:ext cx="149" cy="194"/>
            </a:xfrm>
            <a:prstGeom prst="rightBrace">
              <a:avLst>
                <a:gd name="adj1" fmla="val 108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8775" name="Text Box 55"/>
            <p:cNvSpPr txBox="1">
              <a:spLocks noChangeArrowheads="1"/>
            </p:cNvSpPr>
            <p:nvPr/>
          </p:nvSpPr>
          <p:spPr bwMode="auto">
            <a:xfrm>
              <a:off x="4752" y="330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/>
                <a:t>J</a:t>
              </a:r>
            </a:p>
          </p:txBody>
        </p:sp>
      </p:grpSp>
      <p:sp>
        <p:nvSpPr>
          <p:cNvPr id="158776" name="Text Box 56"/>
          <p:cNvSpPr txBox="1">
            <a:spLocks noChangeArrowheads="1"/>
          </p:cNvSpPr>
          <p:nvPr/>
        </p:nvSpPr>
        <p:spPr bwMode="auto">
          <a:xfrm>
            <a:off x="0" y="3278188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>
                <a:latin typeface="Symbol" pitchFamily="18" charset="2"/>
              </a:rPr>
              <a:t>                                               =   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 + 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 </a:t>
            </a:r>
          </a:p>
        </p:txBody>
      </p:sp>
      <p:sp>
        <p:nvSpPr>
          <p:cNvPr id="158777" name="Text Box 57"/>
          <p:cNvSpPr txBox="1">
            <a:spLocks noChangeArrowheads="1"/>
          </p:cNvSpPr>
          <p:nvPr/>
        </p:nvSpPr>
        <p:spPr bwMode="auto">
          <a:xfrm>
            <a:off x="0" y="3608186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                                               + 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)  +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(</a:t>
            </a:r>
            <a:r>
              <a:rPr lang="de-DE" sz="1400" b="1" baseline="-25000"/>
              <a:t> 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</a:t>
            </a:r>
          </a:p>
        </p:txBody>
      </p:sp>
      <p:sp>
        <p:nvSpPr>
          <p:cNvPr id="158778" name="Text Box 58"/>
          <p:cNvSpPr txBox="1">
            <a:spLocks noChangeArrowheads="1"/>
          </p:cNvSpPr>
          <p:nvPr/>
        </p:nvSpPr>
        <p:spPr bwMode="auto">
          <a:xfrm>
            <a:off x="0" y="4370388"/>
            <a:ext cx="8920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dirty="0" smtClean="0"/>
              <a:t>No plain phase  </a:t>
            </a:r>
            <a:r>
              <a:rPr lang="en-GB" sz="1400" b="1" dirty="0" smtClean="0">
                <a:latin typeface="Wingdings 3" pitchFamily="18" charset="2"/>
              </a:rPr>
              <a:t>a</a:t>
            </a:r>
            <a:r>
              <a:rPr lang="en-GB" sz="1400" b="1" dirty="0" smtClean="0">
                <a:latin typeface="Monotype Corsiva" pitchFamily="66" charset="0"/>
              </a:rPr>
              <a:t> </a:t>
            </a:r>
            <a:r>
              <a:rPr lang="en-GB" sz="1400" b="1" dirty="0" smtClean="0"/>
              <a:t>calculate absolute value (magnitude spectrum )  </a:t>
            </a:r>
          </a:p>
          <a:p>
            <a:r>
              <a:rPr lang="de-DE" sz="1400" b="1" dirty="0" smtClean="0"/>
              <a:t>                                    </a:t>
            </a:r>
            <a:r>
              <a:rPr lang="de-DE" sz="1400" b="1" dirty="0"/>
              <a:t>|| </a:t>
            </a:r>
            <a:r>
              <a:rPr lang="de-DE" sz="1400" b="1" dirty="0" err="1"/>
              <a:t>spc</a:t>
            </a:r>
            <a:r>
              <a:rPr lang="de-DE" sz="1400" b="1" dirty="0"/>
              <a:t>(</a:t>
            </a:r>
            <a:r>
              <a:rPr lang="de-DE" sz="1400" b="1" dirty="0">
                <a:latin typeface="Symbol" pitchFamily="18" charset="2"/>
              </a:rPr>
              <a:t>n</a:t>
            </a:r>
            <a:r>
              <a:rPr lang="de-DE" sz="1400" b="1" baseline="-25000" dirty="0"/>
              <a:t>2 </a:t>
            </a:r>
            <a:r>
              <a:rPr lang="de-DE" sz="1400" b="1" dirty="0">
                <a:latin typeface="Symbol" pitchFamily="18" charset="2"/>
              </a:rPr>
              <a:t>, n</a:t>
            </a:r>
            <a:r>
              <a:rPr lang="de-DE" sz="1400" b="1" baseline="-25000" dirty="0"/>
              <a:t>1 </a:t>
            </a:r>
            <a:r>
              <a:rPr lang="de-DE" sz="1400" b="1" dirty="0"/>
              <a:t>)  ||    =   </a:t>
            </a:r>
            <a:r>
              <a:rPr lang="de-DE" sz="1400" b="1" dirty="0">
                <a:latin typeface="Symbol" pitchFamily="18" charset="2"/>
              </a:rPr>
              <a:t> </a:t>
            </a:r>
            <a:r>
              <a:rPr lang="de-DE" sz="1400" b="1" dirty="0"/>
              <a:t>  </a:t>
            </a:r>
            <a:r>
              <a:rPr lang="de-DE" sz="1400" b="1" dirty="0" smtClean="0"/>
              <a:t> </a:t>
            </a:r>
            <a:r>
              <a:rPr lang="de-DE" sz="1400" b="1" dirty="0" err="1"/>
              <a:t>spc</a:t>
            </a:r>
            <a:r>
              <a:rPr lang="de-DE" sz="1400" b="1" dirty="0"/>
              <a:t>(</a:t>
            </a:r>
            <a:r>
              <a:rPr lang="de-DE" sz="1400" b="1" dirty="0">
                <a:latin typeface="Symbol" pitchFamily="18" charset="2"/>
              </a:rPr>
              <a:t>n</a:t>
            </a:r>
            <a:r>
              <a:rPr lang="de-DE" sz="1400" b="1" baseline="-25000" dirty="0"/>
              <a:t>2 </a:t>
            </a:r>
            <a:r>
              <a:rPr lang="de-DE" sz="1400" b="1" dirty="0">
                <a:latin typeface="Symbol" pitchFamily="18" charset="2"/>
              </a:rPr>
              <a:t>, n</a:t>
            </a:r>
            <a:r>
              <a:rPr lang="de-DE" sz="1400" b="1" baseline="-25000" dirty="0"/>
              <a:t>1 </a:t>
            </a:r>
            <a:r>
              <a:rPr lang="de-DE" sz="1400" b="1" dirty="0"/>
              <a:t>) </a:t>
            </a:r>
            <a:r>
              <a:rPr lang="de-DE" sz="1400" b="1" dirty="0" err="1"/>
              <a:t>spc</a:t>
            </a:r>
            <a:r>
              <a:rPr lang="de-DE" sz="1400" b="1" dirty="0"/>
              <a:t>(</a:t>
            </a:r>
            <a:r>
              <a:rPr lang="de-DE" sz="1400" b="1" dirty="0">
                <a:latin typeface="Symbol" pitchFamily="18" charset="2"/>
              </a:rPr>
              <a:t>n</a:t>
            </a:r>
            <a:r>
              <a:rPr lang="de-DE" sz="1400" b="1" baseline="-25000" dirty="0"/>
              <a:t>2 </a:t>
            </a:r>
            <a:r>
              <a:rPr lang="de-DE" sz="1400" b="1" dirty="0">
                <a:latin typeface="Symbol" pitchFamily="18" charset="2"/>
              </a:rPr>
              <a:t>, n</a:t>
            </a:r>
            <a:r>
              <a:rPr lang="de-DE" sz="1400" b="1" baseline="-25000" dirty="0"/>
              <a:t>1 </a:t>
            </a:r>
            <a:r>
              <a:rPr lang="de-DE" sz="1400" b="1" dirty="0"/>
              <a:t>) *    </a:t>
            </a:r>
          </a:p>
        </p:txBody>
      </p:sp>
      <p:sp>
        <p:nvSpPr>
          <p:cNvPr id="158780" name="Text Box 60"/>
          <p:cNvSpPr txBox="1">
            <a:spLocks noChangeArrowheads="1"/>
          </p:cNvSpPr>
          <p:nvPr/>
        </p:nvSpPr>
        <p:spPr bwMode="auto">
          <a:xfrm>
            <a:off x="0" y="4014788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                                              </a:t>
            </a:r>
            <a:r>
              <a:rPr lang="en-US" sz="1400" b="1" dirty="0" smtClean="0">
                <a:solidFill>
                  <a:srgbClr val="FF3300"/>
                </a:solidFill>
              </a:rPr>
              <a:t>diagonal and off- diagonal peaks</a:t>
            </a:r>
            <a:endParaRPr lang="en-US" sz="1400" b="1" dirty="0">
              <a:solidFill>
                <a:srgbClr val="FF3300"/>
              </a:solidFill>
            </a:endParaRPr>
          </a:p>
        </p:txBody>
      </p:sp>
      <p:sp>
        <p:nvSpPr>
          <p:cNvPr id="158781" name="Rectangle 61"/>
          <p:cNvSpPr>
            <a:spLocks noChangeArrowheads="1"/>
          </p:cNvSpPr>
          <p:nvPr/>
        </p:nvSpPr>
        <p:spPr bwMode="auto">
          <a:xfrm>
            <a:off x="708025" y="1430338"/>
            <a:ext cx="1695450" cy="2809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8782" name="Rectangle 62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COSY  Experiment</a:t>
            </a:r>
            <a:endParaRPr lang="en-US" dirty="0"/>
          </a:p>
        </p:txBody>
      </p:sp>
      <p:pic>
        <p:nvPicPr>
          <p:cNvPr id="158783" name="Picture 63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0" grpId="0"/>
      <p:bldP spid="158731" grpId="0"/>
      <p:bldP spid="158732" grpId="0"/>
      <p:bldP spid="158733" grpId="0"/>
      <p:bldP spid="158754" grpId="0" animBg="1"/>
      <p:bldP spid="158755" grpId="0" animBg="1"/>
      <p:bldP spid="158756" grpId="0" animBg="1"/>
      <p:bldP spid="158757" grpId="0"/>
      <p:bldP spid="158765" grpId="0" animBg="1"/>
      <p:bldP spid="158766" grpId="0" animBg="1"/>
      <p:bldP spid="158767" grpId="0" animBg="1"/>
      <p:bldP spid="158768" grpId="0" animBg="1"/>
      <p:bldP spid="158769" grpId="0" animBg="1"/>
      <p:bldP spid="158776" grpId="0"/>
      <p:bldP spid="158777" grpId="0"/>
      <p:bldP spid="158778" grpId="0"/>
      <p:bldP spid="158780" grpId="0"/>
      <p:bldP spid="15878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16" name="Rectangle 7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COSY- Experiment</a:t>
            </a:r>
          </a:p>
        </p:txBody>
      </p:sp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6394450" y="4859338"/>
            <a:ext cx="2638425" cy="1997075"/>
            <a:chOff x="4028" y="3061"/>
            <a:chExt cx="1662" cy="1258"/>
          </a:xfrm>
        </p:grpSpPr>
        <p:sp>
          <p:nvSpPr>
            <p:cNvPr id="159747" name="Text Box 3"/>
            <p:cNvSpPr txBox="1">
              <a:spLocks noChangeArrowheads="1"/>
            </p:cNvSpPr>
            <p:nvPr/>
          </p:nvSpPr>
          <p:spPr bwMode="auto">
            <a:xfrm>
              <a:off x="5480" y="4127"/>
              <a:ext cx="2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Symbol" pitchFamily="18" charset="2"/>
                </a:rPr>
                <a:t>n</a:t>
              </a:r>
              <a:r>
                <a:rPr lang="de-DE" sz="1400" b="1" baseline="-25000"/>
                <a:t>2</a:t>
              </a:r>
              <a:endParaRPr lang="de-DE" sz="1400" b="1"/>
            </a:p>
          </p:txBody>
        </p:sp>
        <p:sp>
          <p:nvSpPr>
            <p:cNvPr id="159748" name="Rectangle 4"/>
            <p:cNvSpPr>
              <a:spLocks noChangeArrowheads="1"/>
            </p:cNvSpPr>
            <p:nvPr/>
          </p:nvSpPr>
          <p:spPr bwMode="auto">
            <a:xfrm>
              <a:off x="4275" y="3187"/>
              <a:ext cx="1180" cy="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749" name="Text Box 5"/>
            <p:cNvSpPr txBox="1">
              <a:spLocks noChangeArrowheads="1"/>
            </p:cNvSpPr>
            <p:nvPr/>
          </p:nvSpPr>
          <p:spPr bwMode="auto">
            <a:xfrm>
              <a:off x="4028" y="3061"/>
              <a:ext cx="2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Symbol" pitchFamily="18" charset="2"/>
                </a:rPr>
                <a:t>n</a:t>
              </a:r>
              <a:r>
                <a:rPr lang="de-DE" sz="1400" b="1" baseline="-25000"/>
                <a:t>1</a:t>
              </a:r>
              <a:endParaRPr lang="de-DE" sz="1400" b="1"/>
            </a:p>
          </p:txBody>
        </p:sp>
        <p:sp>
          <p:nvSpPr>
            <p:cNvPr id="159750" name="Line 6"/>
            <p:cNvSpPr>
              <a:spLocks noChangeShapeType="1"/>
            </p:cNvSpPr>
            <p:nvPr/>
          </p:nvSpPr>
          <p:spPr bwMode="auto">
            <a:xfrm flipV="1">
              <a:off x="4274" y="3187"/>
              <a:ext cx="1189" cy="9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0" y="1376363"/>
            <a:ext cx="89201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   only  </a:t>
            </a:r>
            <a:r>
              <a:rPr lang="de-DE" sz="1400" b="1" dirty="0" smtClean="0"/>
              <a:t>( </a:t>
            </a:r>
            <a:r>
              <a:rPr lang="de-DE" sz="1400" b="1" dirty="0"/>
              <a:t>I</a:t>
            </a:r>
            <a:r>
              <a:rPr lang="de-DE" sz="1400" b="1" baseline="-25000" dirty="0"/>
              <a:t>y </a:t>
            </a:r>
            <a:r>
              <a:rPr lang="de-DE" sz="1400" b="1" dirty="0"/>
              <a:t> cos </a:t>
            </a:r>
            <a:r>
              <a:rPr lang="de-DE" sz="1400" b="1" dirty="0">
                <a:latin typeface="Symbol" pitchFamily="18" charset="2"/>
              </a:rPr>
              <a:t>p</a:t>
            </a:r>
            <a:r>
              <a:rPr lang="de-DE" sz="1400" b="1" baseline="-25000" dirty="0"/>
              <a:t>  </a:t>
            </a:r>
            <a:r>
              <a:rPr lang="de-DE" sz="1400" b="1" dirty="0"/>
              <a:t>J t</a:t>
            </a:r>
            <a:r>
              <a:rPr lang="de-DE" sz="1400" b="1" baseline="-25000" dirty="0"/>
              <a:t>1     </a:t>
            </a:r>
            <a:r>
              <a:rPr lang="de-DE" sz="1400" b="1" dirty="0"/>
              <a:t>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  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baseline="-25000" dirty="0">
                <a:latin typeface="Symbol" pitchFamily="18" charset="2"/>
              </a:rPr>
              <a:t> </a:t>
            </a:r>
            <a:r>
              <a:rPr lang="de-DE" sz="1400" b="1" baseline="-25000" dirty="0"/>
              <a:t>     </a:t>
            </a:r>
            <a:r>
              <a:rPr lang="de-DE" sz="1400" b="1" dirty="0"/>
              <a:t>2 I</a:t>
            </a:r>
            <a:r>
              <a:rPr lang="de-DE" sz="1400" b="1" baseline="-25000" dirty="0"/>
              <a:t>z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 sin </a:t>
            </a:r>
            <a:r>
              <a:rPr lang="de-DE" sz="1400" b="1" dirty="0">
                <a:latin typeface="Symbol" pitchFamily="18" charset="2"/>
              </a:rPr>
              <a:t>p</a:t>
            </a:r>
            <a:r>
              <a:rPr lang="de-DE" sz="1400" b="1" baseline="-25000" dirty="0"/>
              <a:t>  </a:t>
            </a:r>
            <a:r>
              <a:rPr lang="de-DE" sz="1400" b="1" dirty="0"/>
              <a:t>J t</a:t>
            </a:r>
            <a:r>
              <a:rPr lang="de-DE" sz="1400" b="1" baseline="-25000" dirty="0"/>
              <a:t>1 </a:t>
            </a:r>
            <a:r>
              <a:rPr lang="de-DE" sz="1400" b="1" dirty="0"/>
              <a:t>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1     </a:t>
            </a:r>
            <a:r>
              <a:rPr lang="de-DE" sz="1400" b="1" dirty="0"/>
              <a:t>) </a:t>
            </a:r>
            <a:r>
              <a:rPr lang="en-US" sz="1400" b="1" dirty="0" smtClean="0"/>
              <a:t>)  yields an observable signal.</a:t>
            </a:r>
            <a:endParaRPr lang="en-US" sz="1400" b="1" baseline="-25000" dirty="0" smtClean="0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 flipV="1">
            <a:off x="307975" y="1092200"/>
            <a:ext cx="218122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720725" y="708025"/>
            <a:ext cx="250825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1400175" y="720725"/>
            <a:ext cx="280988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1868488" y="730250"/>
            <a:ext cx="117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err="1" smtClean="0"/>
              <a:t>acquisitio</a:t>
            </a:r>
            <a:r>
              <a:rPr lang="de-DE" sz="1400" b="1" dirty="0" smtClean="0"/>
              <a:t>n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1058863" y="728663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 </a:t>
            </a:r>
          </a:p>
        </p:txBody>
      </p:sp>
      <p:sp>
        <p:nvSpPr>
          <p:cNvPr id="159758" name="AutoShape 14"/>
          <p:cNvSpPr>
            <a:spLocks noChangeArrowheads="1"/>
          </p:cNvSpPr>
          <p:nvPr/>
        </p:nvSpPr>
        <p:spPr bwMode="auto">
          <a:xfrm>
            <a:off x="1636713" y="1135063"/>
            <a:ext cx="88900" cy="192087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1588" y="1803400"/>
            <a:ext cx="9142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baseline="-25000" dirty="0" smtClean="0"/>
              <a:t> </a:t>
            </a:r>
            <a:r>
              <a:rPr lang="en-US" sz="1400" b="1" dirty="0" smtClean="0"/>
              <a:t>2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z</a:t>
            </a:r>
            <a:r>
              <a:rPr lang="en-US" sz="1400" b="1" dirty="0" smtClean="0"/>
              <a:t> S</a:t>
            </a:r>
            <a:r>
              <a:rPr lang="en-US" sz="1400" b="1" baseline="-25000" dirty="0" smtClean="0"/>
              <a:t>x</a:t>
            </a:r>
            <a:r>
              <a:rPr lang="en-US" sz="1400" b="1" dirty="0" smtClean="0"/>
              <a:t>  sin 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J t</a:t>
            </a:r>
            <a:r>
              <a:rPr lang="en-US" sz="1400" b="1" baseline="-25000" dirty="0" smtClean="0"/>
              <a:t>1 </a:t>
            </a:r>
            <a:r>
              <a:rPr lang="en-US" sz="1400" b="1" dirty="0" smtClean="0"/>
              <a:t> sin </a:t>
            </a:r>
            <a:r>
              <a:rPr lang="en-US" sz="1400" b="1" dirty="0" err="1" smtClean="0">
                <a:latin typeface="Symbol" pitchFamily="18" charset="2"/>
              </a:rPr>
              <a:t>w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t</a:t>
            </a:r>
            <a:r>
              <a:rPr lang="en-US" sz="1400" b="1" baseline="-25000" dirty="0" smtClean="0"/>
              <a:t>1    </a:t>
            </a:r>
            <a:r>
              <a:rPr lang="en-US" sz="1400" b="1" dirty="0" smtClean="0">
                <a:latin typeface="Wingdings 3" pitchFamily="18" charset="2"/>
              </a:rPr>
              <a:t>a    </a:t>
            </a:r>
            <a:r>
              <a:rPr lang="en-US" sz="1400" b="1" dirty="0" smtClean="0"/>
              <a:t> yielding after successive  J- evolution    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y</a:t>
            </a:r>
            <a:r>
              <a:rPr lang="en-US" sz="1400" b="1" dirty="0" smtClean="0"/>
              <a:t> – magnetization.</a:t>
            </a:r>
            <a:endParaRPr lang="en-US" sz="1400" b="1" dirty="0"/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0" y="2155825"/>
            <a:ext cx="9396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                                             </a:t>
            </a:r>
            <a:r>
              <a:rPr lang="en-US" sz="1400" b="1" dirty="0" smtClean="0">
                <a:latin typeface="Wingdings 3" pitchFamily="18" charset="2"/>
              </a:rPr>
              <a:t>a </a:t>
            </a:r>
            <a:r>
              <a:rPr lang="en-US" sz="1400" b="1" dirty="0" smtClean="0"/>
              <a:t> FT with respect to  t</a:t>
            </a:r>
            <a:r>
              <a:rPr lang="en-US" sz="1400" b="1" baseline="-25000" dirty="0" smtClean="0"/>
              <a:t>2   </a:t>
            </a:r>
            <a:r>
              <a:rPr lang="en-US" sz="1400" b="1" dirty="0" smtClean="0"/>
              <a:t>delivers (</a:t>
            </a:r>
            <a:r>
              <a:rPr lang="en-US" sz="1400" b="1" baseline="-25000" dirty="0" smtClean="0"/>
              <a:t>   </a:t>
            </a:r>
            <a:r>
              <a:rPr lang="en-US" sz="1400" b="1" dirty="0" smtClean="0">
                <a:latin typeface="Symbol" pitchFamily="18" charset="2"/>
              </a:rPr>
              <a:t>d(n</a:t>
            </a:r>
            <a:r>
              <a:rPr lang="en-US" sz="1400" b="1" baseline="-25000" dirty="0" smtClean="0"/>
              <a:t>2</a:t>
            </a:r>
            <a:r>
              <a:rPr lang="en-US" sz="1400" b="1" dirty="0" smtClean="0">
                <a:latin typeface="Symbol" pitchFamily="18" charset="2"/>
              </a:rPr>
              <a:t> - </a:t>
            </a:r>
            <a:r>
              <a:rPr lang="en-US" sz="1400" b="1" baseline="-25000" dirty="0" smtClean="0"/>
              <a:t> </a:t>
            </a:r>
            <a:r>
              <a:rPr lang="en-US" sz="1400" b="1" dirty="0" err="1" smtClean="0">
                <a:latin typeface="Symbol" pitchFamily="18" charset="2"/>
              </a:rPr>
              <a:t>n</a:t>
            </a:r>
            <a:r>
              <a:rPr lang="en-US" sz="1400" b="1" baseline="-25000" dirty="0" err="1" smtClean="0"/>
              <a:t>S</a:t>
            </a:r>
            <a:r>
              <a:rPr lang="en-US" sz="1400" b="1" baseline="-25000" dirty="0" smtClean="0"/>
              <a:t> </a:t>
            </a:r>
            <a:r>
              <a:rPr lang="en-US" sz="1400" b="1" dirty="0" smtClean="0">
                <a:latin typeface="Symbol" pitchFamily="18" charset="2"/>
              </a:rPr>
              <a:t>- </a:t>
            </a:r>
            <a:r>
              <a:rPr lang="en-US" sz="1400" b="1" dirty="0" smtClean="0"/>
              <a:t>J/2)  +  </a:t>
            </a:r>
            <a:r>
              <a:rPr lang="en-US" sz="1400" b="1" dirty="0" smtClean="0">
                <a:latin typeface="Symbol" pitchFamily="18" charset="2"/>
              </a:rPr>
              <a:t>d(n</a:t>
            </a:r>
            <a:r>
              <a:rPr lang="en-US" sz="1400" b="1" baseline="-25000" dirty="0" smtClean="0"/>
              <a:t>2</a:t>
            </a:r>
            <a:r>
              <a:rPr lang="en-US" sz="1400" b="1" dirty="0" smtClean="0">
                <a:latin typeface="Symbol" pitchFamily="18" charset="2"/>
              </a:rPr>
              <a:t> - </a:t>
            </a:r>
            <a:r>
              <a:rPr lang="en-US" sz="1400" b="1" baseline="-25000" dirty="0" smtClean="0"/>
              <a:t> </a:t>
            </a:r>
            <a:r>
              <a:rPr lang="en-US" sz="1400" b="1" dirty="0" err="1" smtClean="0">
                <a:latin typeface="Symbol" pitchFamily="18" charset="2"/>
              </a:rPr>
              <a:t>n</a:t>
            </a:r>
            <a:r>
              <a:rPr lang="en-US" sz="1400" b="1" baseline="-25000" dirty="0" err="1" smtClean="0"/>
              <a:t>S</a:t>
            </a:r>
            <a:r>
              <a:rPr lang="en-US" sz="1400" b="1" dirty="0" smtClean="0">
                <a:latin typeface="Symbol" pitchFamily="18" charset="2"/>
              </a:rPr>
              <a:t>+ </a:t>
            </a:r>
            <a:r>
              <a:rPr lang="en-US" sz="1400" b="1" dirty="0" smtClean="0"/>
              <a:t>J/2) )  sin 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J 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sin </a:t>
            </a:r>
            <a:r>
              <a:rPr lang="en-US" sz="1400" b="1" dirty="0" err="1" smtClean="0">
                <a:latin typeface="Symbol" pitchFamily="18" charset="2"/>
              </a:rPr>
              <a:t>w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t</a:t>
            </a:r>
            <a:r>
              <a:rPr lang="en-US" sz="1400" b="1" baseline="-25000" dirty="0" smtClean="0"/>
              <a:t>1 </a:t>
            </a:r>
            <a:endParaRPr lang="en-US" sz="1400" b="1" baseline="-25000" dirty="0"/>
          </a:p>
        </p:txBody>
      </p:sp>
      <p:sp>
        <p:nvSpPr>
          <p:cNvPr id="159761" name="Rectangle 17"/>
          <p:cNvSpPr>
            <a:spLocks noChangeArrowheads="1"/>
          </p:cNvSpPr>
          <p:nvPr/>
        </p:nvSpPr>
        <p:spPr bwMode="auto">
          <a:xfrm>
            <a:off x="2684463" y="1416050"/>
            <a:ext cx="1990725" cy="2952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9762" name="Group 18"/>
          <p:cNvGrpSpPr>
            <a:grpSpLocks/>
          </p:cNvGrpSpPr>
          <p:nvPr/>
        </p:nvGrpSpPr>
        <p:grpSpPr bwMode="auto">
          <a:xfrm>
            <a:off x="347663" y="5035550"/>
            <a:ext cx="2416175" cy="1820863"/>
            <a:chOff x="106" y="3173"/>
            <a:chExt cx="1522" cy="1147"/>
          </a:xfrm>
        </p:grpSpPr>
        <p:sp>
          <p:nvSpPr>
            <p:cNvPr id="159763" name="Rectangle 19"/>
            <p:cNvSpPr>
              <a:spLocks noChangeArrowheads="1"/>
            </p:cNvSpPr>
            <p:nvPr/>
          </p:nvSpPr>
          <p:spPr bwMode="auto">
            <a:xfrm>
              <a:off x="279" y="3187"/>
              <a:ext cx="1180" cy="97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  <a:alpha val="33000"/>
                  </a:schemeClr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764" name="Text Box 20"/>
            <p:cNvSpPr txBox="1">
              <a:spLocks noChangeArrowheads="1"/>
            </p:cNvSpPr>
            <p:nvPr/>
          </p:nvSpPr>
          <p:spPr bwMode="auto">
            <a:xfrm>
              <a:off x="106" y="3173"/>
              <a:ext cx="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/>
                <a:t>t</a:t>
              </a:r>
              <a:r>
                <a:rPr lang="de-DE" sz="1400" baseline="-25000"/>
                <a:t>1</a:t>
              </a:r>
              <a:endParaRPr lang="de-DE" sz="1400"/>
            </a:p>
          </p:txBody>
        </p:sp>
        <p:sp>
          <p:nvSpPr>
            <p:cNvPr id="159765" name="Text Box 21"/>
            <p:cNvSpPr txBox="1">
              <a:spLocks noChangeArrowheads="1"/>
            </p:cNvSpPr>
            <p:nvPr/>
          </p:nvSpPr>
          <p:spPr bwMode="auto">
            <a:xfrm>
              <a:off x="1439" y="4128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/>
                <a:t>t</a:t>
              </a:r>
              <a:r>
                <a:rPr lang="de-DE" sz="1400" b="1" baseline="-25000"/>
                <a:t>2</a:t>
              </a:r>
              <a:endParaRPr lang="de-DE" sz="1400" b="1"/>
            </a:p>
          </p:txBody>
        </p:sp>
      </p:grpSp>
      <p:grpSp>
        <p:nvGrpSpPr>
          <p:cNvPr id="159766" name="Group 22"/>
          <p:cNvGrpSpPr>
            <a:grpSpLocks/>
          </p:cNvGrpSpPr>
          <p:nvPr/>
        </p:nvGrpSpPr>
        <p:grpSpPr bwMode="auto">
          <a:xfrm>
            <a:off x="3144838" y="5008563"/>
            <a:ext cx="2600325" cy="1847850"/>
            <a:chOff x="1981" y="3155"/>
            <a:chExt cx="1638" cy="1164"/>
          </a:xfrm>
        </p:grpSpPr>
        <p:grpSp>
          <p:nvGrpSpPr>
            <p:cNvPr id="159767" name="Group 23"/>
            <p:cNvGrpSpPr>
              <a:grpSpLocks/>
            </p:cNvGrpSpPr>
            <p:nvPr/>
          </p:nvGrpSpPr>
          <p:grpSpPr bwMode="auto">
            <a:xfrm>
              <a:off x="2488" y="3195"/>
              <a:ext cx="250" cy="958"/>
              <a:chOff x="2488" y="3195"/>
              <a:chExt cx="250" cy="958"/>
            </a:xfrm>
          </p:grpSpPr>
          <p:sp>
            <p:nvSpPr>
              <p:cNvPr id="159768" name="Rectangle 24"/>
              <p:cNvSpPr>
                <a:spLocks noChangeArrowheads="1"/>
              </p:cNvSpPr>
              <p:nvPr/>
            </p:nvSpPr>
            <p:spPr bwMode="auto">
              <a:xfrm>
                <a:off x="2488" y="3196"/>
                <a:ext cx="56" cy="95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69" name="Text Box 25"/>
              <p:cNvSpPr txBox="1">
                <a:spLocks noChangeArrowheads="1"/>
              </p:cNvSpPr>
              <p:nvPr/>
            </p:nvSpPr>
            <p:spPr bwMode="auto">
              <a:xfrm>
                <a:off x="2504" y="3955"/>
                <a:ext cx="2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>
                    <a:latin typeface="Symbol" pitchFamily="18" charset="2"/>
                  </a:rPr>
                  <a:t>n</a:t>
                </a:r>
                <a:r>
                  <a:rPr lang="de-DE" sz="1400" b="1" baseline="-25000"/>
                  <a:t>S</a:t>
                </a:r>
                <a:endParaRPr lang="de-DE" sz="1400" b="1"/>
              </a:p>
            </p:txBody>
          </p:sp>
          <p:sp>
            <p:nvSpPr>
              <p:cNvPr id="159770" name="Rectangle 26"/>
              <p:cNvSpPr>
                <a:spLocks noChangeArrowheads="1"/>
              </p:cNvSpPr>
              <p:nvPr/>
            </p:nvSpPr>
            <p:spPr bwMode="auto">
              <a:xfrm>
                <a:off x="2682" y="3195"/>
                <a:ext cx="56" cy="957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71" name="Text Box 27"/>
              <p:cNvSpPr txBox="1">
                <a:spLocks noChangeArrowheads="1"/>
              </p:cNvSpPr>
              <p:nvPr/>
            </p:nvSpPr>
            <p:spPr bwMode="auto">
              <a:xfrm>
                <a:off x="2530" y="345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/>
                  <a:t>J</a:t>
                </a:r>
              </a:p>
            </p:txBody>
          </p:sp>
          <p:sp>
            <p:nvSpPr>
              <p:cNvPr id="159772" name="AutoShape 28"/>
              <p:cNvSpPr>
                <a:spLocks/>
              </p:cNvSpPr>
              <p:nvPr/>
            </p:nvSpPr>
            <p:spPr bwMode="auto">
              <a:xfrm rot="16200000">
                <a:off x="2545" y="3615"/>
                <a:ext cx="149" cy="194"/>
              </a:xfrm>
              <a:prstGeom prst="rightBrace">
                <a:avLst>
                  <a:gd name="adj1" fmla="val 1085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9773" name="Rectangle 29"/>
            <p:cNvSpPr>
              <a:spLocks noChangeArrowheads="1"/>
            </p:cNvSpPr>
            <p:nvPr/>
          </p:nvSpPr>
          <p:spPr bwMode="auto">
            <a:xfrm>
              <a:off x="2222" y="3186"/>
              <a:ext cx="1180" cy="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774" name="Text Box 30"/>
            <p:cNvSpPr txBox="1">
              <a:spLocks noChangeArrowheads="1"/>
            </p:cNvSpPr>
            <p:nvPr/>
          </p:nvSpPr>
          <p:spPr bwMode="auto">
            <a:xfrm>
              <a:off x="1981" y="3155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400" b="1"/>
                <a:t>t</a:t>
              </a:r>
              <a:r>
                <a:rPr lang="de-DE" sz="1400" b="1" baseline="-25000"/>
                <a:t>1</a:t>
              </a:r>
              <a:endParaRPr lang="de-DE" sz="1400" b="1"/>
            </a:p>
          </p:txBody>
        </p:sp>
        <p:sp>
          <p:nvSpPr>
            <p:cNvPr id="159775" name="Text Box 31"/>
            <p:cNvSpPr txBox="1">
              <a:spLocks noChangeArrowheads="1"/>
            </p:cNvSpPr>
            <p:nvPr/>
          </p:nvSpPr>
          <p:spPr bwMode="auto">
            <a:xfrm>
              <a:off x="3409" y="4127"/>
              <a:ext cx="2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Symbol" pitchFamily="18" charset="2"/>
                </a:rPr>
                <a:t>n</a:t>
              </a:r>
              <a:r>
                <a:rPr lang="de-DE" sz="1400" b="1" baseline="-25000"/>
                <a:t>2</a:t>
              </a:r>
              <a:endParaRPr lang="de-DE" sz="1400" b="1"/>
            </a:p>
          </p:txBody>
        </p:sp>
      </p:grpSp>
      <p:grpSp>
        <p:nvGrpSpPr>
          <p:cNvPr id="159776" name="Group 32"/>
          <p:cNvGrpSpPr>
            <a:grpSpLocks/>
          </p:cNvGrpSpPr>
          <p:nvPr/>
        </p:nvGrpSpPr>
        <p:grpSpPr bwMode="auto">
          <a:xfrm>
            <a:off x="4754563" y="5072063"/>
            <a:ext cx="423862" cy="1524000"/>
            <a:chOff x="2995" y="3195"/>
            <a:chExt cx="267" cy="960"/>
          </a:xfrm>
        </p:grpSpPr>
        <p:sp>
          <p:nvSpPr>
            <p:cNvPr id="159777" name="Rectangle 33"/>
            <p:cNvSpPr>
              <a:spLocks noChangeArrowheads="1"/>
            </p:cNvSpPr>
            <p:nvPr/>
          </p:nvSpPr>
          <p:spPr bwMode="auto">
            <a:xfrm>
              <a:off x="2995" y="3198"/>
              <a:ext cx="56" cy="9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778" name="Text Box 34"/>
            <p:cNvSpPr txBox="1">
              <a:spLocks noChangeArrowheads="1"/>
            </p:cNvSpPr>
            <p:nvPr/>
          </p:nvSpPr>
          <p:spPr bwMode="auto">
            <a:xfrm>
              <a:off x="3028" y="3955"/>
              <a:ext cx="2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latin typeface="Symbol" pitchFamily="18" charset="2"/>
                </a:rPr>
                <a:t>n</a:t>
              </a:r>
              <a:r>
                <a:rPr lang="de-DE" sz="1400" b="1" baseline="-25000"/>
                <a:t>I</a:t>
              </a:r>
              <a:endParaRPr lang="de-DE" sz="1400" b="1"/>
            </a:p>
          </p:txBody>
        </p:sp>
        <p:sp>
          <p:nvSpPr>
            <p:cNvPr id="159779" name="Rectangle 35"/>
            <p:cNvSpPr>
              <a:spLocks noChangeArrowheads="1"/>
            </p:cNvSpPr>
            <p:nvPr/>
          </p:nvSpPr>
          <p:spPr bwMode="auto">
            <a:xfrm>
              <a:off x="3206" y="3195"/>
              <a:ext cx="56" cy="9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59780" name="Group 36"/>
            <p:cNvGrpSpPr>
              <a:grpSpLocks/>
            </p:cNvGrpSpPr>
            <p:nvPr/>
          </p:nvGrpSpPr>
          <p:grpSpPr bwMode="auto">
            <a:xfrm>
              <a:off x="3035" y="3464"/>
              <a:ext cx="194" cy="331"/>
              <a:chOff x="3035" y="3464"/>
              <a:chExt cx="194" cy="331"/>
            </a:xfrm>
          </p:grpSpPr>
          <p:sp>
            <p:nvSpPr>
              <p:cNvPr id="159781" name="AutoShape 37"/>
              <p:cNvSpPr>
                <a:spLocks/>
              </p:cNvSpPr>
              <p:nvPr/>
            </p:nvSpPr>
            <p:spPr bwMode="auto">
              <a:xfrm rot="16200000">
                <a:off x="3057" y="3624"/>
                <a:ext cx="149" cy="194"/>
              </a:xfrm>
              <a:prstGeom prst="rightBrace">
                <a:avLst>
                  <a:gd name="adj1" fmla="val 1085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82" name="Text Box 38"/>
              <p:cNvSpPr txBox="1">
                <a:spLocks noChangeArrowheads="1"/>
              </p:cNvSpPr>
              <p:nvPr/>
            </p:nvSpPr>
            <p:spPr bwMode="auto">
              <a:xfrm>
                <a:off x="3041" y="346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/>
                  <a:t>J</a:t>
                </a:r>
              </a:p>
            </p:txBody>
          </p:sp>
        </p:grpSp>
      </p:grpSp>
      <p:sp>
        <p:nvSpPr>
          <p:cNvPr id="159783" name="Text Box 39"/>
          <p:cNvSpPr txBox="1">
            <a:spLocks noChangeArrowheads="1"/>
          </p:cNvSpPr>
          <p:nvPr/>
        </p:nvSpPr>
        <p:spPr bwMode="auto">
          <a:xfrm>
            <a:off x="7070725" y="6280150"/>
            <a:ext cx="33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S</a:t>
            </a:r>
            <a:endParaRPr lang="de-DE" sz="1400" b="1"/>
          </a:p>
        </p:txBody>
      </p:sp>
      <p:sp>
        <p:nvSpPr>
          <p:cNvPr id="159784" name="Text Box 40"/>
          <p:cNvSpPr txBox="1">
            <a:spLocks noChangeArrowheads="1"/>
          </p:cNvSpPr>
          <p:nvPr/>
        </p:nvSpPr>
        <p:spPr bwMode="auto">
          <a:xfrm>
            <a:off x="8078788" y="6292850"/>
            <a:ext cx="32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</a:t>
            </a:r>
            <a:endParaRPr lang="de-DE" sz="1400" b="1"/>
          </a:p>
        </p:txBody>
      </p:sp>
      <p:sp>
        <p:nvSpPr>
          <p:cNvPr id="159785" name="Rectangle 41"/>
          <p:cNvSpPr>
            <a:spLocks noChangeArrowheads="1"/>
          </p:cNvSpPr>
          <p:nvPr/>
        </p:nvSpPr>
        <p:spPr bwMode="auto">
          <a:xfrm>
            <a:off x="8070850" y="5232400"/>
            <a:ext cx="103188" cy="1047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786" name="Rectangle 42"/>
          <p:cNvSpPr>
            <a:spLocks noChangeArrowheads="1"/>
          </p:cNvSpPr>
          <p:nvPr/>
        </p:nvSpPr>
        <p:spPr bwMode="auto">
          <a:xfrm>
            <a:off x="8342313" y="5222875"/>
            <a:ext cx="103187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787" name="Rectangle 43"/>
          <p:cNvSpPr>
            <a:spLocks noChangeArrowheads="1"/>
          </p:cNvSpPr>
          <p:nvPr/>
        </p:nvSpPr>
        <p:spPr bwMode="auto">
          <a:xfrm>
            <a:off x="8067675" y="5456238"/>
            <a:ext cx="103188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788" name="Rectangle 44"/>
          <p:cNvSpPr>
            <a:spLocks noChangeArrowheads="1"/>
          </p:cNvSpPr>
          <p:nvPr/>
        </p:nvSpPr>
        <p:spPr bwMode="auto">
          <a:xfrm>
            <a:off x="8332788" y="5446713"/>
            <a:ext cx="103187" cy="1047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789" name="Rectangle 45"/>
          <p:cNvSpPr>
            <a:spLocks noChangeArrowheads="1"/>
          </p:cNvSpPr>
          <p:nvPr/>
        </p:nvSpPr>
        <p:spPr bwMode="auto">
          <a:xfrm>
            <a:off x="7331075" y="6038850"/>
            <a:ext cx="107950" cy="104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790" name="Rectangle 46"/>
          <p:cNvSpPr>
            <a:spLocks noChangeArrowheads="1"/>
          </p:cNvSpPr>
          <p:nvPr/>
        </p:nvSpPr>
        <p:spPr bwMode="auto">
          <a:xfrm>
            <a:off x="7089775" y="6251575"/>
            <a:ext cx="112713" cy="1000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791" name="Rectangle 47"/>
          <p:cNvSpPr>
            <a:spLocks noChangeArrowheads="1"/>
          </p:cNvSpPr>
          <p:nvPr/>
        </p:nvSpPr>
        <p:spPr bwMode="auto">
          <a:xfrm>
            <a:off x="7088188" y="6038850"/>
            <a:ext cx="107950" cy="1047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792" name="Rectangle 48"/>
          <p:cNvSpPr>
            <a:spLocks noChangeArrowheads="1"/>
          </p:cNvSpPr>
          <p:nvPr/>
        </p:nvSpPr>
        <p:spPr bwMode="auto">
          <a:xfrm>
            <a:off x="7316788" y="6248400"/>
            <a:ext cx="107950" cy="1047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9793" name="Group 49"/>
          <p:cNvGrpSpPr>
            <a:grpSpLocks/>
          </p:cNvGrpSpPr>
          <p:nvPr/>
        </p:nvGrpSpPr>
        <p:grpSpPr bwMode="auto">
          <a:xfrm>
            <a:off x="7088188" y="5624513"/>
            <a:ext cx="307975" cy="454025"/>
            <a:chOff x="4465" y="3543"/>
            <a:chExt cx="194" cy="286"/>
          </a:xfrm>
        </p:grpSpPr>
        <p:sp>
          <p:nvSpPr>
            <p:cNvPr id="159794" name="AutoShape 50"/>
            <p:cNvSpPr>
              <a:spLocks/>
            </p:cNvSpPr>
            <p:nvPr/>
          </p:nvSpPr>
          <p:spPr bwMode="auto">
            <a:xfrm rot="5400000">
              <a:off x="4487" y="3521"/>
              <a:ext cx="149" cy="194"/>
            </a:xfrm>
            <a:prstGeom prst="rightBrace">
              <a:avLst>
                <a:gd name="adj1" fmla="val 108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795" name="Text Box 51"/>
            <p:cNvSpPr txBox="1">
              <a:spLocks noChangeArrowheads="1"/>
            </p:cNvSpPr>
            <p:nvPr/>
          </p:nvSpPr>
          <p:spPr bwMode="auto">
            <a:xfrm>
              <a:off x="4468" y="363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/>
                <a:t>J</a:t>
              </a:r>
            </a:p>
          </p:txBody>
        </p:sp>
      </p:grpSp>
      <p:grpSp>
        <p:nvGrpSpPr>
          <p:cNvPr id="159796" name="Group 52"/>
          <p:cNvGrpSpPr>
            <a:grpSpLocks/>
          </p:cNvGrpSpPr>
          <p:nvPr/>
        </p:nvGrpSpPr>
        <p:grpSpPr bwMode="auto">
          <a:xfrm>
            <a:off x="7478713" y="5284788"/>
            <a:ext cx="457200" cy="317500"/>
            <a:chOff x="4711" y="3329"/>
            <a:chExt cx="288" cy="200"/>
          </a:xfrm>
        </p:grpSpPr>
        <p:sp>
          <p:nvSpPr>
            <p:cNvPr id="159797" name="AutoShape 53"/>
            <p:cNvSpPr>
              <a:spLocks/>
            </p:cNvSpPr>
            <p:nvPr/>
          </p:nvSpPr>
          <p:spPr bwMode="auto">
            <a:xfrm>
              <a:off x="4711" y="3329"/>
              <a:ext cx="149" cy="194"/>
            </a:xfrm>
            <a:prstGeom prst="rightBrace">
              <a:avLst>
                <a:gd name="adj1" fmla="val 108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798" name="Text Box 54"/>
            <p:cNvSpPr txBox="1">
              <a:spLocks noChangeArrowheads="1"/>
            </p:cNvSpPr>
            <p:nvPr/>
          </p:nvSpPr>
          <p:spPr bwMode="auto">
            <a:xfrm>
              <a:off x="4827" y="3337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/>
                <a:t>J</a:t>
              </a:r>
            </a:p>
          </p:txBody>
        </p:sp>
      </p:grpSp>
      <p:sp>
        <p:nvSpPr>
          <p:cNvPr id="159799" name="Text Box 55"/>
          <p:cNvSpPr txBox="1">
            <a:spLocks noChangeArrowheads="1"/>
          </p:cNvSpPr>
          <p:nvPr/>
        </p:nvSpPr>
        <p:spPr bwMode="auto">
          <a:xfrm>
            <a:off x="0" y="2525713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real function of  t</a:t>
            </a:r>
            <a:r>
              <a:rPr lang="en-US" sz="1400" b="1" baseline="-25000" dirty="0" smtClean="0"/>
              <a:t>1   </a:t>
            </a:r>
            <a:r>
              <a:rPr lang="en-US" sz="1400" b="1" dirty="0" smtClean="0"/>
              <a:t>   sin 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J 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sin </a:t>
            </a:r>
            <a:r>
              <a:rPr lang="en-US" sz="1400" b="1" dirty="0" err="1" smtClean="0">
                <a:latin typeface="Symbol" pitchFamily="18" charset="2"/>
              </a:rPr>
              <a:t>w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t</a:t>
            </a:r>
            <a:r>
              <a:rPr lang="en-US" sz="1400" b="1" baseline="-25000" dirty="0" smtClean="0"/>
              <a:t>1  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59800" name="Text Box 56"/>
          <p:cNvSpPr txBox="1">
            <a:spLocks noChangeArrowheads="1"/>
          </p:cNvSpPr>
          <p:nvPr/>
        </p:nvSpPr>
        <p:spPr bwMode="auto">
          <a:xfrm>
            <a:off x="0" y="3308350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baseline="-25000"/>
              <a:t>                                                                                             </a:t>
            </a:r>
            <a:r>
              <a:rPr lang="de-DE" sz="1400" b="1"/>
              <a:t>(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>
                <a:solidFill>
                  <a:srgbClr val="FF3300"/>
                </a:solidFill>
              </a:rPr>
              <a:t>S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 +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>
                <a:solidFill>
                  <a:srgbClr val="FF3300"/>
                </a:solidFill>
              </a:rPr>
              <a:t>S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) (</a:t>
            </a:r>
            <a:r>
              <a:rPr lang="de-DE" sz="1400" b="1" baseline="-25000"/>
              <a:t>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>
                <a:solidFill>
                  <a:srgbClr val="FF3300"/>
                </a:solidFill>
              </a:rPr>
              <a:t>I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 +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>
                <a:solidFill>
                  <a:srgbClr val="FF3300"/>
                </a:solidFill>
              </a:rPr>
              <a:t>I 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 ) </a:t>
            </a:r>
          </a:p>
        </p:txBody>
      </p:sp>
      <p:sp>
        <p:nvSpPr>
          <p:cNvPr id="159801" name="Text Box 57"/>
          <p:cNvSpPr txBox="1">
            <a:spLocks noChangeArrowheads="1"/>
          </p:cNvSpPr>
          <p:nvPr/>
        </p:nvSpPr>
        <p:spPr bwMode="auto">
          <a:xfrm>
            <a:off x="0" y="3617913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>
                <a:latin typeface="Symbol" pitchFamily="18" charset="2"/>
              </a:rPr>
              <a:t>                                                        =   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S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 + 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S 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 </a:t>
            </a:r>
          </a:p>
        </p:txBody>
      </p:sp>
      <p:sp>
        <p:nvSpPr>
          <p:cNvPr id="159802" name="Text Box 58"/>
          <p:cNvSpPr txBox="1">
            <a:spLocks noChangeArrowheads="1"/>
          </p:cNvSpPr>
          <p:nvPr/>
        </p:nvSpPr>
        <p:spPr bwMode="auto">
          <a:xfrm>
            <a:off x="0" y="3925888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                                                        + 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S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)  +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2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S</a:t>
            </a:r>
            <a:r>
              <a:rPr lang="de-DE" sz="1400" b="1">
                <a:latin typeface="Symbol" pitchFamily="18" charset="2"/>
              </a:rPr>
              <a:t> + </a:t>
            </a:r>
            <a:r>
              <a:rPr lang="de-DE" sz="1400" b="1"/>
              <a:t>J/2) (</a:t>
            </a:r>
            <a:r>
              <a:rPr lang="de-DE" sz="1400" b="1" baseline="-25000"/>
              <a:t>   </a:t>
            </a:r>
            <a:r>
              <a:rPr lang="de-DE" sz="1400" b="1">
                <a:latin typeface="Symbol" pitchFamily="18" charset="2"/>
              </a:rPr>
              <a:t>d(n</a:t>
            </a:r>
            <a:r>
              <a:rPr lang="de-DE" sz="1400" b="1" baseline="-25000"/>
              <a:t>1</a:t>
            </a:r>
            <a:r>
              <a:rPr lang="de-DE" sz="1400" b="1">
                <a:latin typeface="Symbol" pitchFamily="18" charset="2"/>
              </a:rPr>
              <a:t> - </a:t>
            </a:r>
            <a:r>
              <a:rPr lang="de-DE" sz="1400" b="1" baseline="-25000"/>
              <a:t> </a:t>
            </a:r>
            <a:r>
              <a:rPr lang="de-DE" sz="1400" b="1">
                <a:latin typeface="Symbol" pitchFamily="18" charset="2"/>
              </a:rPr>
              <a:t>n</a:t>
            </a:r>
            <a:r>
              <a:rPr lang="de-DE" sz="1400" b="1" baseline="-25000"/>
              <a:t>I </a:t>
            </a:r>
            <a:r>
              <a:rPr lang="de-DE" sz="1400" b="1">
                <a:latin typeface="Symbol" pitchFamily="18" charset="2"/>
              </a:rPr>
              <a:t>- </a:t>
            </a:r>
            <a:r>
              <a:rPr lang="de-DE" sz="1400" b="1"/>
              <a:t>J/2) </a:t>
            </a:r>
          </a:p>
        </p:txBody>
      </p:sp>
      <p:sp>
        <p:nvSpPr>
          <p:cNvPr id="159803" name="Text Box 59"/>
          <p:cNvSpPr txBox="1">
            <a:spLocks noChangeArrowheads="1"/>
          </p:cNvSpPr>
          <p:nvPr/>
        </p:nvSpPr>
        <p:spPr bwMode="auto">
          <a:xfrm>
            <a:off x="0" y="2955925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</a:t>
            </a:r>
            <a:r>
              <a:rPr lang="en-US" sz="1400" b="1" dirty="0" err="1" smtClean="0"/>
              <a:t>S</a:t>
            </a:r>
            <a:r>
              <a:rPr lang="en-US" sz="1400" b="1" baseline="-25000" dirty="0" err="1" smtClean="0"/>
              <a:t>y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FF3300"/>
                </a:solidFill>
              </a:rPr>
              <a:t>sin </a:t>
            </a:r>
            <a:r>
              <a:rPr lang="en-US" sz="1400" b="1" dirty="0" smtClean="0">
                <a:solidFill>
                  <a:srgbClr val="FF3300"/>
                </a:solidFill>
                <a:latin typeface="Symbol" pitchFamily="18" charset="2"/>
              </a:rPr>
              <a:t>p</a:t>
            </a:r>
            <a:r>
              <a:rPr lang="en-US" sz="1400" b="1" baseline="-25000" dirty="0" smtClean="0">
                <a:solidFill>
                  <a:srgbClr val="FF3300"/>
                </a:solidFill>
              </a:rPr>
              <a:t>  </a:t>
            </a:r>
            <a:r>
              <a:rPr lang="en-US" sz="1400" b="1" dirty="0" smtClean="0">
                <a:solidFill>
                  <a:srgbClr val="FF3300"/>
                </a:solidFill>
              </a:rPr>
              <a:t>J t</a:t>
            </a:r>
            <a:r>
              <a:rPr lang="en-US" sz="1400" b="1" baseline="-25000" dirty="0" smtClean="0">
                <a:solidFill>
                  <a:srgbClr val="FF3300"/>
                </a:solidFill>
              </a:rPr>
              <a:t>2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sin 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-25000" dirty="0" smtClean="0"/>
              <a:t>  </a:t>
            </a:r>
            <a:r>
              <a:rPr lang="en-US" sz="1400" b="1" dirty="0" smtClean="0"/>
              <a:t>J t</a:t>
            </a:r>
            <a:r>
              <a:rPr lang="en-US" sz="1400" b="1" baseline="-25000" dirty="0" smtClean="0"/>
              <a:t>1 </a:t>
            </a:r>
            <a:r>
              <a:rPr lang="en-US" sz="1400" b="1" dirty="0" smtClean="0"/>
              <a:t> sin </a:t>
            </a:r>
            <a:r>
              <a:rPr lang="en-US" sz="1400" b="1" dirty="0" err="1" smtClean="0">
                <a:latin typeface="Symbol" pitchFamily="18" charset="2"/>
              </a:rPr>
              <a:t>w</a:t>
            </a:r>
            <a:r>
              <a:rPr lang="en-US" sz="1400" b="1" baseline="-25000" dirty="0" err="1" smtClean="0"/>
              <a:t>I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t</a:t>
            </a:r>
            <a:r>
              <a:rPr lang="en-US" sz="1400" b="1" baseline="-25000" dirty="0" smtClean="0"/>
              <a:t>1       </a:t>
            </a:r>
            <a:r>
              <a:rPr lang="en-US" sz="1400" b="1" dirty="0" smtClean="0">
                <a:latin typeface="Wingdings 3" pitchFamily="18" charset="2"/>
              </a:rPr>
              <a:t>a</a:t>
            </a:r>
            <a:r>
              <a:rPr lang="en-US" sz="1400" b="1" dirty="0" smtClean="0">
                <a:latin typeface="Monotype Corsiva" pitchFamily="66" charset="0"/>
              </a:rPr>
              <a:t> </a:t>
            </a:r>
            <a:r>
              <a:rPr lang="en-US" sz="1400" b="1" dirty="0" smtClean="0"/>
              <a:t>with   </a:t>
            </a:r>
            <a:r>
              <a:rPr lang="en-US" sz="1400" b="1" dirty="0" err="1" smtClean="0"/>
              <a:t>cos</a:t>
            </a:r>
            <a:r>
              <a:rPr lang="en-US" sz="1400" b="1" dirty="0" smtClean="0"/>
              <a:t> FT in t</a:t>
            </a:r>
            <a:r>
              <a:rPr lang="en-US" sz="1400" b="1" baseline="-25000" dirty="0" smtClean="0"/>
              <a:t>1    </a:t>
            </a:r>
            <a:endParaRPr lang="en-US" sz="1400" b="1" baseline="-25000" dirty="0"/>
          </a:p>
        </p:txBody>
      </p:sp>
      <p:sp>
        <p:nvSpPr>
          <p:cNvPr id="159804" name="Rectangle 60"/>
          <p:cNvSpPr>
            <a:spLocks noChangeArrowheads="1"/>
          </p:cNvSpPr>
          <p:nvPr/>
        </p:nvSpPr>
        <p:spPr bwMode="auto">
          <a:xfrm>
            <a:off x="7316788" y="5276850"/>
            <a:ext cx="107950" cy="104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805" name="Rectangle 61"/>
          <p:cNvSpPr>
            <a:spLocks noChangeArrowheads="1"/>
          </p:cNvSpPr>
          <p:nvPr/>
        </p:nvSpPr>
        <p:spPr bwMode="auto">
          <a:xfrm>
            <a:off x="7075488" y="5489575"/>
            <a:ext cx="112712" cy="1000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806" name="Rectangle 62"/>
          <p:cNvSpPr>
            <a:spLocks noChangeArrowheads="1"/>
          </p:cNvSpPr>
          <p:nvPr/>
        </p:nvSpPr>
        <p:spPr bwMode="auto">
          <a:xfrm>
            <a:off x="7073900" y="5276850"/>
            <a:ext cx="107950" cy="1047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807" name="Rectangle 63"/>
          <p:cNvSpPr>
            <a:spLocks noChangeArrowheads="1"/>
          </p:cNvSpPr>
          <p:nvPr/>
        </p:nvSpPr>
        <p:spPr bwMode="auto">
          <a:xfrm>
            <a:off x="7302500" y="5486400"/>
            <a:ext cx="107950" cy="1047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808" name="Text Box 64"/>
          <p:cNvSpPr txBox="1">
            <a:spLocks noChangeArrowheads="1"/>
          </p:cNvSpPr>
          <p:nvPr/>
        </p:nvSpPr>
        <p:spPr bwMode="auto">
          <a:xfrm>
            <a:off x="0" y="454977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No simple phase relation therefore </a:t>
            </a:r>
            <a:r>
              <a:rPr lang="en-US" sz="1400" b="1" dirty="0" smtClean="0">
                <a:latin typeface="Wingdings 3" pitchFamily="18" charset="2"/>
              </a:rPr>
              <a:t>a</a:t>
            </a:r>
            <a:r>
              <a:rPr lang="en-US" sz="1400" b="1" dirty="0" smtClean="0">
                <a:latin typeface="Monotype Corsiva" pitchFamily="66" charset="0"/>
              </a:rPr>
              <a:t>  </a:t>
            </a:r>
            <a:r>
              <a:rPr lang="en-US" sz="1400" b="1" dirty="0" smtClean="0"/>
              <a:t>absolute value spectrum  || </a:t>
            </a:r>
            <a:r>
              <a:rPr lang="en-US" sz="1400" b="1" dirty="0" err="1" smtClean="0"/>
              <a:t>spc</a:t>
            </a:r>
            <a:r>
              <a:rPr lang="en-US" sz="1400" b="1" dirty="0" smtClean="0"/>
              <a:t>(</a:t>
            </a:r>
            <a:r>
              <a:rPr lang="en-US" sz="1400" b="1" dirty="0" smtClean="0">
                <a:latin typeface="Symbol" pitchFamily="18" charset="2"/>
              </a:rPr>
              <a:t>n</a:t>
            </a:r>
            <a:r>
              <a:rPr lang="en-US" sz="1400" b="1" baseline="-25000" dirty="0" smtClean="0"/>
              <a:t>2 </a:t>
            </a:r>
            <a:r>
              <a:rPr lang="en-US" sz="1400" b="1" dirty="0" smtClean="0">
                <a:latin typeface="Symbol" pitchFamily="18" charset="2"/>
              </a:rPr>
              <a:t>, n</a:t>
            </a:r>
            <a:r>
              <a:rPr lang="en-US" sz="1400" b="1" baseline="-25000" dirty="0" smtClean="0"/>
              <a:t>1 </a:t>
            </a:r>
            <a:r>
              <a:rPr lang="en-US" sz="1400" b="1" dirty="0" smtClean="0"/>
              <a:t>)  ||    =   </a:t>
            </a:r>
            <a:r>
              <a:rPr lang="en-US" sz="1400" b="1" dirty="0" smtClean="0">
                <a:latin typeface="Symbol" pitchFamily="18" charset="2"/>
              </a:rPr>
              <a:t>Ö </a:t>
            </a:r>
            <a:r>
              <a:rPr lang="en-US" sz="1400" b="1" dirty="0" smtClean="0"/>
              <a:t>( </a:t>
            </a:r>
            <a:r>
              <a:rPr lang="en-US" sz="1400" b="1" dirty="0" err="1" smtClean="0"/>
              <a:t>spc</a:t>
            </a:r>
            <a:r>
              <a:rPr lang="en-US" sz="1400" b="1" dirty="0" smtClean="0"/>
              <a:t>(</a:t>
            </a:r>
            <a:r>
              <a:rPr lang="en-US" sz="1400" b="1" dirty="0" smtClean="0">
                <a:latin typeface="Symbol" pitchFamily="18" charset="2"/>
              </a:rPr>
              <a:t>n</a:t>
            </a:r>
            <a:r>
              <a:rPr lang="en-US" sz="1400" b="1" baseline="-25000" dirty="0" smtClean="0"/>
              <a:t>2 </a:t>
            </a:r>
            <a:r>
              <a:rPr lang="en-US" sz="1400" b="1" dirty="0" smtClean="0">
                <a:latin typeface="Symbol" pitchFamily="18" charset="2"/>
              </a:rPr>
              <a:t>, n</a:t>
            </a:r>
            <a:r>
              <a:rPr lang="en-US" sz="1400" b="1" baseline="-25000" dirty="0" smtClean="0"/>
              <a:t>1 </a:t>
            </a:r>
            <a:r>
              <a:rPr lang="en-US" sz="1400" b="1" dirty="0" smtClean="0"/>
              <a:t>) </a:t>
            </a:r>
            <a:r>
              <a:rPr lang="en-US" sz="1400" b="1" dirty="0" err="1" smtClean="0"/>
              <a:t>spc</a:t>
            </a:r>
            <a:r>
              <a:rPr lang="en-US" sz="1400" b="1" dirty="0" smtClean="0"/>
              <a:t>(</a:t>
            </a:r>
            <a:r>
              <a:rPr lang="en-US" sz="1400" b="1" dirty="0" smtClean="0">
                <a:latin typeface="Symbol" pitchFamily="18" charset="2"/>
              </a:rPr>
              <a:t>n</a:t>
            </a:r>
            <a:r>
              <a:rPr lang="en-US" sz="1400" b="1" baseline="-25000" dirty="0" smtClean="0"/>
              <a:t>2 </a:t>
            </a:r>
            <a:r>
              <a:rPr lang="en-US" sz="1400" b="1" dirty="0" smtClean="0">
                <a:latin typeface="Symbol" pitchFamily="18" charset="2"/>
              </a:rPr>
              <a:t>, n</a:t>
            </a:r>
            <a:r>
              <a:rPr lang="en-US" sz="1400" b="1" baseline="-25000" dirty="0" smtClean="0"/>
              <a:t>1 </a:t>
            </a:r>
            <a:r>
              <a:rPr lang="en-US" sz="1400" b="1" dirty="0" smtClean="0"/>
              <a:t>) ) *    </a:t>
            </a:r>
            <a:endParaRPr lang="en-US" sz="1400" b="1" dirty="0"/>
          </a:p>
        </p:txBody>
      </p:sp>
      <p:sp>
        <p:nvSpPr>
          <p:cNvPr id="159809" name="Text Box 65"/>
          <p:cNvSpPr txBox="1">
            <a:spLocks noChangeArrowheads="1"/>
          </p:cNvSpPr>
          <p:nvPr/>
        </p:nvSpPr>
        <p:spPr bwMode="auto">
          <a:xfrm>
            <a:off x="0" y="4251325"/>
            <a:ext cx="8920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                                                                                    </a:t>
            </a:r>
            <a:r>
              <a:rPr lang="en-US" sz="1400" b="1" dirty="0" smtClean="0">
                <a:solidFill>
                  <a:srgbClr val="FF3300"/>
                </a:solidFill>
              </a:rPr>
              <a:t>cross - peaks</a:t>
            </a:r>
            <a:endParaRPr lang="en-US" sz="1400" b="1" dirty="0">
              <a:solidFill>
                <a:srgbClr val="FF3300"/>
              </a:solidFill>
            </a:endParaRPr>
          </a:p>
        </p:txBody>
      </p:sp>
      <p:sp>
        <p:nvSpPr>
          <p:cNvPr id="159810" name="Rectangle 66"/>
          <p:cNvSpPr>
            <a:spLocks noChangeArrowheads="1"/>
          </p:cNvSpPr>
          <p:nvPr/>
        </p:nvSpPr>
        <p:spPr bwMode="auto">
          <a:xfrm>
            <a:off x="8040688" y="6007100"/>
            <a:ext cx="103187" cy="1047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811" name="Rectangle 67"/>
          <p:cNvSpPr>
            <a:spLocks noChangeArrowheads="1"/>
          </p:cNvSpPr>
          <p:nvPr/>
        </p:nvSpPr>
        <p:spPr bwMode="auto">
          <a:xfrm>
            <a:off x="8312150" y="5997575"/>
            <a:ext cx="103188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812" name="Rectangle 68"/>
          <p:cNvSpPr>
            <a:spLocks noChangeArrowheads="1"/>
          </p:cNvSpPr>
          <p:nvPr/>
        </p:nvSpPr>
        <p:spPr bwMode="auto">
          <a:xfrm>
            <a:off x="8037513" y="6230938"/>
            <a:ext cx="103187" cy="10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813" name="Rectangle 69"/>
          <p:cNvSpPr>
            <a:spLocks noChangeArrowheads="1"/>
          </p:cNvSpPr>
          <p:nvPr/>
        </p:nvSpPr>
        <p:spPr bwMode="auto">
          <a:xfrm>
            <a:off x="8302625" y="6221413"/>
            <a:ext cx="103188" cy="1047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9814" name="Rectangle 70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COSY  Experiment</a:t>
            </a:r>
            <a:endParaRPr lang="en-US" dirty="0"/>
          </a:p>
        </p:txBody>
      </p:sp>
      <p:pic>
        <p:nvPicPr>
          <p:cNvPr id="159815" name="Picture 71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59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59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598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59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59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59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9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9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97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59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59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597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159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59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597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59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59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597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159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59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9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5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5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5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15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5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159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15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5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59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9" grpId="0"/>
      <p:bldP spid="159760" grpId="0"/>
      <p:bldP spid="159761" grpId="0" animBg="1"/>
      <p:bldP spid="159783" grpId="0"/>
      <p:bldP spid="159784" grpId="0"/>
      <p:bldP spid="159785" grpId="0" animBg="1"/>
      <p:bldP spid="159786" grpId="0" animBg="1"/>
      <p:bldP spid="159787" grpId="0" animBg="1"/>
      <p:bldP spid="159788" grpId="0" animBg="1"/>
      <p:bldP spid="159789" grpId="0" animBg="1"/>
      <p:bldP spid="159790" grpId="0" animBg="1"/>
      <p:bldP spid="159791" grpId="0" animBg="1"/>
      <p:bldP spid="159792" grpId="0" animBg="1"/>
      <p:bldP spid="159799" grpId="0"/>
      <p:bldP spid="159800" grpId="0"/>
      <p:bldP spid="159801" grpId="0"/>
      <p:bldP spid="159802" grpId="0"/>
      <p:bldP spid="159803" grpId="0"/>
      <p:bldP spid="159804" grpId="0" animBg="1"/>
      <p:bldP spid="159805" grpId="0" animBg="1"/>
      <p:bldP spid="159806" grpId="0" animBg="1"/>
      <p:bldP spid="159807" grpId="0" animBg="1"/>
      <p:bldP spid="159808" grpId="0"/>
      <p:bldP spid="159809" grpId="0"/>
      <p:bldP spid="159810" grpId="0" animBg="1"/>
      <p:bldP spid="159811" grpId="0" animBg="1"/>
      <p:bldP spid="159812" grpId="0" animBg="1"/>
      <p:bldP spid="1598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5573713" y="3910013"/>
            <a:ext cx="3254375" cy="2719387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baseline="-25000">
              <a:solidFill>
                <a:srgbClr val="008000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chemeClr val="bg1"/>
                </a:solidFill>
              </a:rPr>
              <a:t>2D- Spektrum</a:t>
            </a:r>
          </a:p>
        </p:txBody>
      </p:sp>
      <p:pic>
        <p:nvPicPr>
          <p:cNvPr id="29700" name="Picture 2" descr="COSY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3163888"/>
            <a:ext cx="4897438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Arial" charset="0"/>
              </a:rPr>
              <a:t>2D Spectrum</a:t>
            </a:r>
            <a:endParaRPr lang="en-US" sz="4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9702" name="Picture 6" descr="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14738" y="4165600"/>
            <a:ext cx="369887" cy="3683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620963" y="4953000"/>
            <a:ext cx="304800" cy="368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16038" y="482600"/>
            <a:ext cx="6327775" cy="382588"/>
            <a:chOff x="183" y="1183"/>
            <a:chExt cx="3986" cy="241"/>
          </a:xfrm>
        </p:grpSpPr>
        <p:sp>
          <p:nvSpPr>
            <p:cNvPr id="29740" name="Text Box 10"/>
            <p:cNvSpPr txBox="1">
              <a:spLocks noChangeArrowheads="1"/>
            </p:cNvSpPr>
            <p:nvPr/>
          </p:nvSpPr>
          <p:spPr bwMode="auto">
            <a:xfrm>
              <a:off x="1054" y="1198"/>
              <a:ext cx="13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008000"/>
                  </a:solidFill>
                </a:rPr>
                <a:t>sin </a:t>
              </a:r>
              <a:r>
                <a:rPr lang="de-DE" dirty="0">
                  <a:solidFill>
                    <a:srgbClr val="008000"/>
                  </a:solidFill>
                  <a:latin typeface="Symbol" pitchFamily="18" charset="2"/>
                </a:rPr>
                <a:t>w</a:t>
              </a:r>
              <a:r>
                <a:rPr lang="de-DE" dirty="0">
                  <a:solidFill>
                    <a:srgbClr val="008000"/>
                  </a:solidFill>
                </a:rPr>
                <a:t> </a:t>
              </a:r>
              <a:r>
                <a:rPr lang="de-DE" baseline="-25000" dirty="0">
                  <a:solidFill>
                    <a:srgbClr val="008000"/>
                  </a:solidFill>
                </a:rPr>
                <a:t>A</a:t>
              </a:r>
              <a:r>
                <a:rPr lang="de-DE" dirty="0">
                  <a:solidFill>
                    <a:srgbClr val="008000"/>
                  </a:solidFill>
                </a:rPr>
                <a:t>t</a:t>
              </a:r>
              <a:r>
                <a:rPr lang="de-DE" baseline="-25000" dirty="0">
                  <a:solidFill>
                    <a:srgbClr val="008000"/>
                  </a:solidFill>
                </a:rPr>
                <a:t>1 </a:t>
              </a:r>
              <a:r>
                <a:rPr lang="de-DE" dirty="0">
                  <a:solidFill>
                    <a:srgbClr val="008000"/>
                  </a:solidFill>
                </a:rPr>
                <a:t>(exp (i </a:t>
              </a:r>
              <a:r>
                <a:rPr lang="de-DE" dirty="0" err="1">
                  <a:solidFill>
                    <a:srgbClr val="008000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rgbClr val="008000"/>
                  </a:solidFill>
                </a:rPr>
                <a:t>A</a:t>
              </a:r>
              <a:r>
                <a:rPr lang="de-DE" dirty="0">
                  <a:solidFill>
                    <a:srgbClr val="008000"/>
                  </a:solidFill>
                </a:rPr>
                <a:t> t</a:t>
              </a:r>
              <a:r>
                <a:rPr lang="de-DE" baseline="-25000" dirty="0">
                  <a:solidFill>
                    <a:srgbClr val="008000"/>
                  </a:solidFill>
                </a:rPr>
                <a:t>2 </a:t>
              </a:r>
              <a:r>
                <a:rPr lang="de-DE" dirty="0">
                  <a:solidFill>
                    <a:srgbClr val="008000"/>
                  </a:solidFill>
                </a:rPr>
                <a:t>))</a:t>
              </a:r>
            </a:p>
          </p:txBody>
        </p:sp>
        <p:sp>
          <p:nvSpPr>
            <p:cNvPr id="29741" name="Text Box 11"/>
            <p:cNvSpPr txBox="1">
              <a:spLocks noChangeArrowheads="1"/>
            </p:cNvSpPr>
            <p:nvPr/>
          </p:nvSpPr>
          <p:spPr bwMode="auto">
            <a:xfrm>
              <a:off x="2852" y="1199"/>
              <a:ext cx="1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accent2"/>
                  </a:solidFill>
                </a:rPr>
                <a:t>sin </a:t>
              </a:r>
              <a:r>
                <a:rPr lang="de-DE" dirty="0" err="1">
                  <a:solidFill>
                    <a:schemeClr val="accent2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chemeClr val="accent2"/>
                  </a:solidFill>
                </a:rPr>
                <a:t>B</a:t>
              </a:r>
              <a:r>
                <a:rPr lang="de-DE" dirty="0">
                  <a:solidFill>
                    <a:schemeClr val="accent2"/>
                  </a:solidFill>
                </a:rPr>
                <a:t> t</a:t>
              </a:r>
              <a:r>
                <a:rPr lang="de-DE" baseline="-25000" dirty="0">
                  <a:solidFill>
                    <a:schemeClr val="accent2"/>
                  </a:solidFill>
                </a:rPr>
                <a:t>1 </a:t>
              </a:r>
              <a:r>
                <a:rPr lang="de-DE" dirty="0">
                  <a:solidFill>
                    <a:schemeClr val="accent2"/>
                  </a:solidFill>
                </a:rPr>
                <a:t>(exp (i </a:t>
              </a:r>
              <a:r>
                <a:rPr lang="de-DE" dirty="0" err="1">
                  <a:solidFill>
                    <a:schemeClr val="accent2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chemeClr val="accent2"/>
                  </a:solidFill>
                </a:rPr>
                <a:t>B</a:t>
              </a:r>
              <a:r>
                <a:rPr lang="de-DE" dirty="0">
                  <a:solidFill>
                    <a:schemeClr val="accent2"/>
                  </a:solidFill>
                </a:rPr>
                <a:t> t</a:t>
              </a:r>
              <a:r>
                <a:rPr lang="de-DE" baseline="-25000" dirty="0">
                  <a:solidFill>
                    <a:schemeClr val="accent2"/>
                  </a:solidFill>
                </a:rPr>
                <a:t>2 </a:t>
              </a:r>
              <a:r>
                <a:rPr lang="de-DE" dirty="0">
                  <a:solidFill>
                    <a:schemeClr val="accent2"/>
                  </a:solidFill>
                </a:rPr>
                <a:t>))</a:t>
              </a:r>
            </a:p>
          </p:txBody>
        </p:sp>
        <p:sp>
          <p:nvSpPr>
            <p:cNvPr id="29742" name="Text Box 12"/>
            <p:cNvSpPr txBox="1">
              <a:spLocks noChangeArrowheads="1"/>
            </p:cNvSpPr>
            <p:nvPr/>
          </p:nvSpPr>
          <p:spPr bwMode="auto">
            <a:xfrm>
              <a:off x="183" y="1183"/>
              <a:ext cx="8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FID</a:t>
              </a:r>
              <a:r>
                <a:rPr lang="de-DE" baseline="-25000"/>
                <a:t> </a:t>
              </a:r>
              <a:r>
                <a:rPr lang="de-DE"/>
                <a:t>( t</a:t>
              </a:r>
              <a:r>
                <a:rPr lang="de-DE" baseline="-25000"/>
                <a:t>1 </a:t>
              </a:r>
              <a:r>
                <a:rPr lang="de-DE"/>
                <a:t>, t</a:t>
              </a:r>
              <a:r>
                <a:rPr lang="de-DE" baseline="-25000"/>
                <a:t>2 </a:t>
              </a:r>
              <a:r>
                <a:rPr lang="de-DE"/>
                <a:t>) =</a:t>
              </a:r>
            </a:p>
          </p:txBody>
        </p:sp>
        <p:sp>
          <p:nvSpPr>
            <p:cNvPr id="29743" name="Text Box 13"/>
            <p:cNvSpPr txBox="1">
              <a:spLocks noChangeArrowheads="1"/>
            </p:cNvSpPr>
            <p:nvPr/>
          </p:nvSpPr>
          <p:spPr bwMode="auto">
            <a:xfrm>
              <a:off x="2467" y="1212"/>
              <a:ext cx="1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+</a:t>
              </a:r>
            </a:p>
          </p:txBody>
        </p:sp>
      </p:grpSp>
      <p:sp>
        <p:nvSpPr>
          <p:cNvPr id="29706" name="Text Box 20"/>
          <p:cNvSpPr txBox="1">
            <a:spLocks noChangeArrowheads="1"/>
          </p:cNvSpPr>
          <p:nvPr/>
        </p:nvSpPr>
        <p:spPr bwMode="auto">
          <a:xfrm>
            <a:off x="2665413" y="2087563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 (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rgbClr val="008000"/>
                </a:solidFill>
              </a:rPr>
              <a:t>A 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- w</a:t>
            </a:r>
            <a:r>
              <a:rPr lang="de-DE" baseline="-25000">
                <a:solidFill>
                  <a:srgbClr val="008000"/>
                </a:solidFill>
              </a:rPr>
              <a:t>1 </a:t>
            </a:r>
            <a:r>
              <a:rPr lang="de-DE">
                <a:solidFill>
                  <a:srgbClr val="008000"/>
                </a:solidFill>
              </a:rPr>
              <a:t>)  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 (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rgbClr val="008000"/>
                </a:solidFill>
              </a:rPr>
              <a:t>A</a:t>
            </a:r>
            <a:r>
              <a:rPr lang="de-DE">
                <a:solidFill>
                  <a:srgbClr val="008000"/>
                </a:solidFill>
              </a:rPr>
              <a:t> 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-w</a:t>
            </a:r>
            <a:r>
              <a:rPr lang="de-DE" baseline="-25000">
                <a:solidFill>
                  <a:srgbClr val="008000"/>
                </a:solidFill>
              </a:rPr>
              <a:t>2 </a:t>
            </a:r>
            <a:r>
              <a:rPr lang="de-DE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29707" name="Text Box 21"/>
          <p:cNvSpPr txBox="1">
            <a:spLocks noChangeArrowheads="1"/>
          </p:cNvSpPr>
          <p:nvPr/>
        </p:nvSpPr>
        <p:spPr bwMode="auto">
          <a:xfrm>
            <a:off x="5519738" y="2089150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chemeClr val="accent2"/>
                </a:solidFill>
              </a:rPr>
              <a:t> </a:t>
            </a:r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chemeClr val="accent2"/>
                </a:solidFill>
              </a:rPr>
              <a:t> (</a:t>
            </a:r>
            <a:r>
              <a:rPr lang="de-DE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chemeClr val="accent2"/>
                </a:solidFill>
              </a:rPr>
              <a:t>B</a:t>
            </a:r>
            <a:r>
              <a:rPr lang="de-DE">
                <a:solidFill>
                  <a:schemeClr val="accent2"/>
                </a:solidFill>
              </a:rPr>
              <a:t> -</a:t>
            </a:r>
            <a:r>
              <a:rPr lang="de-DE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>
                <a:solidFill>
                  <a:schemeClr val="accent2"/>
                </a:solidFill>
              </a:rPr>
              <a:t> </a:t>
            </a:r>
            <a:r>
              <a:rPr lang="de-DE" baseline="-25000">
                <a:solidFill>
                  <a:schemeClr val="accent2"/>
                </a:solidFill>
              </a:rPr>
              <a:t>1 </a:t>
            </a:r>
            <a:r>
              <a:rPr lang="de-DE">
                <a:solidFill>
                  <a:schemeClr val="accent2"/>
                </a:solidFill>
              </a:rPr>
              <a:t>)</a:t>
            </a:r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 d</a:t>
            </a:r>
            <a:r>
              <a:rPr lang="de-DE">
                <a:solidFill>
                  <a:schemeClr val="accent2"/>
                </a:solidFill>
              </a:rPr>
              <a:t> (</a:t>
            </a:r>
            <a:r>
              <a:rPr lang="de-DE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chemeClr val="accent2"/>
                </a:solidFill>
              </a:rPr>
              <a:t>B</a:t>
            </a:r>
            <a:r>
              <a:rPr lang="de-DE">
                <a:solidFill>
                  <a:schemeClr val="accent2"/>
                </a:solidFill>
              </a:rPr>
              <a:t> -</a:t>
            </a:r>
            <a:r>
              <a:rPr lang="de-DE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de-DE">
                <a:solidFill>
                  <a:schemeClr val="accent2"/>
                </a:solidFill>
              </a:rPr>
              <a:t> </a:t>
            </a:r>
            <a:r>
              <a:rPr lang="de-DE" baseline="-25000">
                <a:solidFill>
                  <a:schemeClr val="accent2"/>
                </a:solidFill>
              </a:rPr>
              <a:t>2 </a:t>
            </a:r>
            <a:r>
              <a:rPr lang="de-DE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9708" name="Text Box 22"/>
          <p:cNvSpPr txBox="1">
            <a:spLocks noChangeArrowheads="1"/>
          </p:cNvSpPr>
          <p:nvPr/>
        </p:nvSpPr>
        <p:spPr bwMode="auto">
          <a:xfrm>
            <a:off x="1282700" y="2082800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SPC</a:t>
            </a:r>
            <a:r>
              <a:rPr lang="de-DE" baseline="-25000"/>
              <a:t> </a:t>
            </a:r>
            <a:r>
              <a:rPr lang="de-DE"/>
              <a:t>( t</a:t>
            </a:r>
            <a:r>
              <a:rPr lang="de-DE" baseline="-25000"/>
              <a:t>1 </a:t>
            </a:r>
            <a:r>
              <a:rPr lang="de-DE"/>
              <a:t>, </a:t>
            </a:r>
            <a:r>
              <a:rPr lang="de-DE">
                <a:latin typeface="Symbol" pitchFamily="18" charset="2"/>
              </a:rPr>
              <a:t>w</a:t>
            </a:r>
            <a:r>
              <a:rPr lang="de-DE" baseline="-25000"/>
              <a:t>2 </a:t>
            </a:r>
            <a:r>
              <a:rPr lang="de-DE"/>
              <a:t>) =</a:t>
            </a:r>
          </a:p>
        </p:txBody>
      </p:sp>
      <p:sp>
        <p:nvSpPr>
          <p:cNvPr id="29709" name="Text Box 23"/>
          <p:cNvSpPr txBox="1">
            <a:spLocks noChangeArrowheads="1"/>
          </p:cNvSpPr>
          <p:nvPr/>
        </p:nvSpPr>
        <p:spPr bwMode="auto">
          <a:xfrm>
            <a:off x="5133975" y="2116138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+</a:t>
            </a:r>
          </a:p>
        </p:txBody>
      </p:sp>
      <p:sp>
        <p:nvSpPr>
          <p:cNvPr id="29710" name="Rectangle 25"/>
          <p:cNvSpPr>
            <a:spLocks noChangeArrowheads="1"/>
          </p:cNvSpPr>
          <p:nvPr/>
        </p:nvSpPr>
        <p:spPr bwMode="auto">
          <a:xfrm>
            <a:off x="419100" y="205581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i="1"/>
              <a:t>FT :</a:t>
            </a:r>
          </a:p>
        </p:txBody>
      </p:sp>
      <p:sp>
        <p:nvSpPr>
          <p:cNvPr id="29711" name="Text Box 27"/>
          <p:cNvSpPr txBox="1">
            <a:spLocks noChangeArrowheads="1"/>
          </p:cNvSpPr>
          <p:nvPr/>
        </p:nvSpPr>
        <p:spPr bwMode="auto">
          <a:xfrm>
            <a:off x="2876550" y="835025"/>
            <a:ext cx="1274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rgbClr val="008000"/>
                </a:solidFill>
              </a:rPr>
              <a:t>*  </a:t>
            </a:r>
            <a:r>
              <a:rPr lang="de-DE">
                <a:solidFill>
                  <a:srgbClr val="008000"/>
                </a:solidFill>
              </a:rPr>
              <a:t>cos J</a:t>
            </a:r>
            <a:r>
              <a:rPr lang="de-DE" baseline="-25000">
                <a:solidFill>
                  <a:srgbClr val="008000"/>
                </a:solidFill>
              </a:rPr>
              <a:t>AB</a:t>
            </a:r>
            <a:r>
              <a:rPr lang="de-DE">
                <a:solidFill>
                  <a:srgbClr val="008000"/>
                </a:solidFill>
              </a:rPr>
              <a:t>/2t</a:t>
            </a:r>
            <a:r>
              <a:rPr lang="de-DE" baseline="-25000">
                <a:solidFill>
                  <a:srgbClr val="008000"/>
                </a:solidFill>
              </a:rPr>
              <a:t>1  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12" name="Text Box 31"/>
          <p:cNvSpPr txBox="1">
            <a:spLocks noChangeArrowheads="1"/>
          </p:cNvSpPr>
          <p:nvPr/>
        </p:nvSpPr>
        <p:spPr bwMode="auto">
          <a:xfrm>
            <a:off x="5891213" y="8509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chemeClr val="accent2"/>
                </a:solidFill>
              </a:rPr>
              <a:t>*  </a:t>
            </a:r>
            <a:r>
              <a:rPr lang="de-DE">
                <a:solidFill>
                  <a:schemeClr val="accent2"/>
                </a:solidFill>
              </a:rPr>
              <a:t>cos J</a:t>
            </a:r>
            <a:r>
              <a:rPr lang="de-DE" baseline="-25000">
                <a:solidFill>
                  <a:schemeClr val="accent2"/>
                </a:solidFill>
              </a:rPr>
              <a:t>AB</a:t>
            </a:r>
            <a:r>
              <a:rPr lang="de-DE">
                <a:solidFill>
                  <a:schemeClr val="accent2"/>
                </a:solidFill>
              </a:rPr>
              <a:t>/2t</a:t>
            </a:r>
            <a:r>
              <a:rPr lang="de-DE" baseline="-25000">
                <a:solidFill>
                  <a:schemeClr val="accent2"/>
                </a:solidFill>
              </a:rPr>
              <a:t>1</a:t>
            </a:r>
            <a:r>
              <a:rPr lang="de-DE" baseline="-25000">
                <a:solidFill>
                  <a:srgbClr val="008000"/>
                </a:solidFill>
              </a:rPr>
              <a:t>  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13" name="Text Box 32"/>
          <p:cNvSpPr txBox="1">
            <a:spLocks noChangeArrowheads="1"/>
          </p:cNvSpPr>
          <p:nvPr/>
        </p:nvSpPr>
        <p:spPr bwMode="auto">
          <a:xfrm>
            <a:off x="4013200" y="819150"/>
            <a:ext cx="132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rgbClr val="008000"/>
                </a:solidFill>
              </a:rPr>
              <a:t>*  </a:t>
            </a:r>
            <a:r>
              <a:rPr lang="de-DE">
                <a:solidFill>
                  <a:srgbClr val="008000"/>
                </a:solidFill>
              </a:rPr>
              <a:t>cos J</a:t>
            </a:r>
            <a:r>
              <a:rPr lang="de-DE" baseline="-25000">
                <a:solidFill>
                  <a:srgbClr val="008000"/>
                </a:solidFill>
              </a:rPr>
              <a:t>AB</a:t>
            </a:r>
            <a:r>
              <a:rPr lang="de-DE">
                <a:solidFill>
                  <a:srgbClr val="008000"/>
                </a:solidFill>
              </a:rPr>
              <a:t>/2t</a:t>
            </a:r>
            <a:r>
              <a:rPr lang="de-DE" baseline="-25000">
                <a:solidFill>
                  <a:srgbClr val="008000"/>
                </a:solidFill>
              </a:rPr>
              <a:t>2  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14" name="Text Box 33"/>
          <p:cNvSpPr txBox="1">
            <a:spLocks noChangeArrowheads="1"/>
          </p:cNvSpPr>
          <p:nvPr/>
        </p:nvSpPr>
        <p:spPr bwMode="auto">
          <a:xfrm>
            <a:off x="6997700" y="850900"/>
            <a:ext cx="132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chemeClr val="accent2"/>
                </a:solidFill>
              </a:rPr>
              <a:t>*  </a:t>
            </a:r>
            <a:r>
              <a:rPr lang="de-DE">
                <a:solidFill>
                  <a:schemeClr val="accent2"/>
                </a:solidFill>
              </a:rPr>
              <a:t>cos J</a:t>
            </a:r>
            <a:r>
              <a:rPr lang="de-DE" baseline="-25000">
                <a:solidFill>
                  <a:schemeClr val="accent2"/>
                </a:solidFill>
              </a:rPr>
              <a:t>AB</a:t>
            </a:r>
            <a:r>
              <a:rPr lang="de-DE">
                <a:solidFill>
                  <a:schemeClr val="accent2"/>
                </a:solidFill>
              </a:rPr>
              <a:t>/2t</a:t>
            </a:r>
            <a:r>
              <a:rPr lang="de-DE" baseline="-25000">
                <a:solidFill>
                  <a:schemeClr val="accent2"/>
                </a:solidFill>
              </a:rPr>
              <a:t>2</a:t>
            </a:r>
            <a:r>
              <a:rPr lang="de-DE" baseline="-25000">
                <a:solidFill>
                  <a:srgbClr val="008000"/>
                </a:solidFill>
              </a:rPr>
              <a:t>  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15" name="Text Box 34"/>
          <p:cNvSpPr txBox="1">
            <a:spLocks noChangeArrowheads="1"/>
          </p:cNvSpPr>
          <p:nvPr/>
        </p:nvSpPr>
        <p:spPr bwMode="auto">
          <a:xfrm>
            <a:off x="5214938" y="2570163"/>
            <a:ext cx="3290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 *</a:t>
            </a:r>
            <a:r>
              <a:rPr lang="de-DE" sz="1800">
                <a:solidFill>
                  <a:schemeClr val="accent2"/>
                </a:solidFill>
              </a:rPr>
              <a:t> (</a:t>
            </a:r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chemeClr val="accent2"/>
                </a:solidFill>
              </a:rPr>
              <a:t> (  - J</a:t>
            </a:r>
            <a:r>
              <a:rPr lang="de-DE" baseline="-25000">
                <a:solidFill>
                  <a:schemeClr val="accent2"/>
                </a:solidFill>
              </a:rPr>
              <a:t>AB </a:t>
            </a:r>
            <a:r>
              <a:rPr lang="de-DE">
                <a:solidFill>
                  <a:schemeClr val="accent2"/>
                </a:solidFill>
              </a:rPr>
              <a:t>/2 ) + </a:t>
            </a:r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chemeClr val="accent2"/>
                </a:solidFill>
              </a:rPr>
              <a:t> (  J</a:t>
            </a:r>
            <a:r>
              <a:rPr lang="de-DE" baseline="-25000">
                <a:solidFill>
                  <a:schemeClr val="accent2"/>
                </a:solidFill>
              </a:rPr>
              <a:t>AB </a:t>
            </a:r>
            <a:r>
              <a:rPr lang="de-DE">
                <a:solidFill>
                  <a:schemeClr val="accent2"/>
                </a:solidFill>
              </a:rPr>
              <a:t>/2 )) </a:t>
            </a:r>
          </a:p>
        </p:txBody>
      </p:sp>
      <p:sp>
        <p:nvSpPr>
          <p:cNvPr id="29716" name="Text Box 35"/>
          <p:cNvSpPr txBox="1">
            <a:spLocks noChangeArrowheads="1"/>
          </p:cNvSpPr>
          <p:nvPr/>
        </p:nvSpPr>
        <p:spPr bwMode="auto">
          <a:xfrm>
            <a:off x="1731963" y="2540000"/>
            <a:ext cx="3290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 *</a:t>
            </a:r>
            <a:r>
              <a:rPr lang="de-DE" sz="1800">
                <a:solidFill>
                  <a:srgbClr val="008000"/>
                </a:solidFill>
              </a:rPr>
              <a:t> (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-J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 + 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 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/2 ))</a:t>
            </a:r>
            <a:r>
              <a:rPr lang="de-DE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316038" y="1252538"/>
            <a:ext cx="6335712" cy="382587"/>
            <a:chOff x="183" y="1183"/>
            <a:chExt cx="3991" cy="241"/>
          </a:xfrm>
        </p:grpSpPr>
        <p:sp>
          <p:nvSpPr>
            <p:cNvPr id="29736" name="Text Box 37"/>
            <p:cNvSpPr txBox="1">
              <a:spLocks noChangeArrowheads="1"/>
            </p:cNvSpPr>
            <p:nvPr/>
          </p:nvSpPr>
          <p:spPr bwMode="auto">
            <a:xfrm>
              <a:off x="1054" y="1198"/>
              <a:ext cx="13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rgbClr val="008000"/>
                  </a:solidFill>
                </a:rPr>
                <a:t>sin </a:t>
              </a:r>
              <a:r>
                <a:rPr lang="de-DE" dirty="0">
                  <a:solidFill>
                    <a:srgbClr val="008000"/>
                  </a:solidFill>
                  <a:latin typeface="Symbol" pitchFamily="18" charset="2"/>
                </a:rPr>
                <a:t>w</a:t>
              </a:r>
              <a:r>
                <a:rPr lang="de-DE" dirty="0">
                  <a:solidFill>
                    <a:srgbClr val="008000"/>
                  </a:solidFill>
                </a:rPr>
                <a:t> </a:t>
              </a:r>
              <a:r>
                <a:rPr lang="de-DE" baseline="-25000" dirty="0">
                  <a:solidFill>
                    <a:srgbClr val="008000"/>
                  </a:solidFill>
                </a:rPr>
                <a:t>A</a:t>
              </a:r>
              <a:r>
                <a:rPr lang="de-DE" dirty="0">
                  <a:solidFill>
                    <a:srgbClr val="008000"/>
                  </a:solidFill>
                </a:rPr>
                <a:t>t</a:t>
              </a:r>
              <a:r>
                <a:rPr lang="de-DE" baseline="-25000" dirty="0">
                  <a:solidFill>
                    <a:srgbClr val="008000"/>
                  </a:solidFill>
                </a:rPr>
                <a:t>1 </a:t>
              </a:r>
              <a:r>
                <a:rPr lang="de-DE" dirty="0">
                  <a:solidFill>
                    <a:srgbClr val="008000"/>
                  </a:solidFill>
                </a:rPr>
                <a:t>(exp (i </a:t>
              </a:r>
              <a:r>
                <a:rPr lang="de-DE" dirty="0" err="1">
                  <a:solidFill>
                    <a:srgbClr val="008000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rgbClr val="008000"/>
                  </a:solidFill>
                </a:rPr>
                <a:t>B</a:t>
              </a:r>
              <a:r>
                <a:rPr lang="de-DE" dirty="0">
                  <a:solidFill>
                    <a:srgbClr val="008000"/>
                  </a:solidFill>
                </a:rPr>
                <a:t> t</a:t>
              </a:r>
              <a:r>
                <a:rPr lang="de-DE" baseline="-25000" dirty="0">
                  <a:solidFill>
                    <a:srgbClr val="008000"/>
                  </a:solidFill>
                </a:rPr>
                <a:t>2 </a:t>
              </a:r>
              <a:r>
                <a:rPr lang="de-DE" dirty="0">
                  <a:solidFill>
                    <a:srgbClr val="008000"/>
                  </a:solidFill>
                </a:rPr>
                <a:t>))</a:t>
              </a:r>
            </a:p>
          </p:txBody>
        </p:sp>
        <p:sp>
          <p:nvSpPr>
            <p:cNvPr id="29737" name="Text Box 38"/>
            <p:cNvSpPr txBox="1">
              <a:spLocks noChangeArrowheads="1"/>
            </p:cNvSpPr>
            <p:nvPr/>
          </p:nvSpPr>
          <p:spPr bwMode="auto">
            <a:xfrm>
              <a:off x="2852" y="1199"/>
              <a:ext cx="13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accent2"/>
                  </a:solidFill>
                </a:rPr>
                <a:t>sin </a:t>
              </a:r>
              <a:r>
                <a:rPr lang="de-DE" dirty="0" err="1">
                  <a:solidFill>
                    <a:schemeClr val="accent2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chemeClr val="accent2"/>
                  </a:solidFill>
                </a:rPr>
                <a:t>B</a:t>
              </a:r>
              <a:r>
                <a:rPr lang="de-DE" dirty="0">
                  <a:solidFill>
                    <a:schemeClr val="accent2"/>
                  </a:solidFill>
                </a:rPr>
                <a:t> t</a:t>
              </a:r>
              <a:r>
                <a:rPr lang="de-DE" baseline="-25000" dirty="0">
                  <a:solidFill>
                    <a:schemeClr val="accent2"/>
                  </a:solidFill>
                </a:rPr>
                <a:t>1 </a:t>
              </a:r>
              <a:r>
                <a:rPr lang="de-DE" dirty="0">
                  <a:solidFill>
                    <a:schemeClr val="accent2"/>
                  </a:solidFill>
                </a:rPr>
                <a:t>(exp (i </a:t>
              </a:r>
              <a:r>
                <a:rPr lang="de-DE" dirty="0" err="1">
                  <a:solidFill>
                    <a:schemeClr val="accent2"/>
                  </a:solidFill>
                  <a:latin typeface="Symbol" pitchFamily="18" charset="2"/>
                </a:rPr>
                <a:t>w</a:t>
              </a:r>
              <a:r>
                <a:rPr lang="de-DE" baseline="-25000" dirty="0" err="1">
                  <a:solidFill>
                    <a:schemeClr val="accent2"/>
                  </a:solidFill>
                </a:rPr>
                <a:t>A</a:t>
              </a:r>
              <a:r>
                <a:rPr lang="de-DE" dirty="0">
                  <a:solidFill>
                    <a:schemeClr val="accent2"/>
                  </a:solidFill>
                </a:rPr>
                <a:t> t</a:t>
              </a:r>
              <a:r>
                <a:rPr lang="de-DE" baseline="-25000" dirty="0">
                  <a:solidFill>
                    <a:schemeClr val="accent2"/>
                  </a:solidFill>
                </a:rPr>
                <a:t>2 </a:t>
              </a:r>
              <a:r>
                <a:rPr lang="de-DE" dirty="0">
                  <a:solidFill>
                    <a:schemeClr val="accent2"/>
                  </a:solidFill>
                </a:rPr>
                <a:t>))</a:t>
              </a:r>
            </a:p>
          </p:txBody>
        </p:sp>
        <p:sp>
          <p:nvSpPr>
            <p:cNvPr id="29738" name="Text Box 39"/>
            <p:cNvSpPr txBox="1">
              <a:spLocks noChangeArrowheads="1"/>
            </p:cNvSpPr>
            <p:nvPr/>
          </p:nvSpPr>
          <p:spPr bwMode="auto">
            <a:xfrm>
              <a:off x="183" y="1183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                    +</a:t>
              </a:r>
            </a:p>
          </p:txBody>
        </p:sp>
        <p:sp>
          <p:nvSpPr>
            <p:cNvPr id="29739" name="Text Box 40"/>
            <p:cNvSpPr txBox="1">
              <a:spLocks noChangeArrowheads="1"/>
            </p:cNvSpPr>
            <p:nvPr/>
          </p:nvSpPr>
          <p:spPr bwMode="auto">
            <a:xfrm>
              <a:off x="2467" y="1212"/>
              <a:ext cx="1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+</a:t>
              </a:r>
            </a:p>
          </p:txBody>
        </p:sp>
      </p:grpSp>
      <p:sp>
        <p:nvSpPr>
          <p:cNvPr id="29718" name="Text Box 41"/>
          <p:cNvSpPr txBox="1">
            <a:spLocks noChangeArrowheads="1"/>
          </p:cNvSpPr>
          <p:nvPr/>
        </p:nvSpPr>
        <p:spPr bwMode="auto">
          <a:xfrm>
            <a:off x="2859088" y="1636713"/>
            <a:ext cx="238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rgbClr val="008000"/>
                </a:solidFill>
              </a:rPr>
              <a:t>*  </a:t>
            </a:r>
            <a:r>
              <a:rPr lang="de-DE">
                <a:solidFill>
                  <a:srgbClr val="008000"/>
                </a:solidFill>
              </a:rPr>
              <a:t>sin J</a:t>
            </a:r>
            <a:r>
              <a:rPr lang="de-DE" baseline="-25000">
                <a:solidFill>
                  <a:srgbClr val="008000"/>
                </a:solidFill>
              </a:rPr>
              <a:t>AB</a:t>
            </a:r>
            <a:r>
              <a:rPr lang="de-DE">
                <a:solidFill>
                  <a:srgbClr val="008000"/>
                </a:solidFill>
              </a:rPr>
              <a:t>/2t</a:t>
            </a:r>
            <a:r>
              <a:rPr lang="de-DE" baseline="-25000">
                <a:solidFill>
                  <a:srgbClr val="008000"/>
                </a:solidFill>
              </a:rPr>
              <a:t>1  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19" name="Text Box 42"/>
          <p:cNvSpPr txBox="1">
            <a:spLocks noChangeArrowheads="1"/>
          </p:cNvSpPr>
          <p:nvPr/>
        </p:nvSpPr>
        <p:spPr bwMode="auto">
          <a:xfrm>
            <a:off x="5810250" y="1620838"/>
            <a:ext cx="2767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chemeClr val="accent2"/>
                </a:solidFill>
              </a:rPr>
              <a:t>*  </a:t>
            </a:r>
            <a:r>
              <a:rPr lang="de-DE">
                <a:solidFill>
                  <a:schemeClr val="accent2"/>
                </a:solidFill>
              </a:rPr>
              <a:t>sin J</a:t>
            </a:r>
            <a:r>
              <a:rPr lang="de-DE" baseline="-25000">
                <a:solidFill>
                  <a:schemeClr val="accent2"/>
                </a:solidFill>
              </a:rPr>
              <a:t>AB</a:t>
            </a:r>
            <a:r>
              <a:rPr lang="de-DE">
                <a:solidFill>
                  <a:schemeClr val="accent2"/>
                </a:solidFill>
              </a:rPr>
              <a:t>/2t</a:t>
            </a:r>
            <a:r>
              <a:rPr lang="de-DE" baseline="-25000">
                <a:solidFill>
                  <a:schemeClr val="accent2"/>
                </a:solidFill>
              </a:rPr>
              <a:t>1</a:t>
            </a:r>
            <a:r>
              <a:rPr lang="de-DE" baseline="-25000">
                <a:solidFill>
                  <a:srgbClr val="008000"/>
                </a:solidFill>
              </a:rPr>
              <a:t>  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20" name="Text Box 43"/>
          <p:cNvSpPr txBox="1">
            <a:spLocks noChangeArrowheads="1"/>
          </p:cNvSpPr>
          <p:nvPr/>
        </p:nvSpPr>
        <p:spPr bwMode="auto">
          <a:xfrm>
            <a:off x="3916363" y="1652588"/>
            <a:ext cx="1322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rgbClr val="008000"/>
                </a:solidFill>
              </a:rPr>
              <a:t>*  </a:t>
            </a:r>
            <a:r>
              <a:rPr lang="de-DE">
                <a:solidFill>
                  <a:srgbClr val="008000"/>
                </a:solidFill>
              </a:rPr>
              <a:t>sin J</a:t>
            </a:r>
            <a:r>
              <a:rPr lang="de-DE" baseline="-25000">
                <a:solidFill>
                  <a:srgbClr val="008000"/>
                </a:solidFill>
              </a:rPr>
              <a:t>AB</a:t>
            </a:r>
            <a:r>
              <a:rPr lang="de-DE">
                <a:solidFill>
                  <a:srgbClr val="008000"/>
                </a:solidFill>
              </a:rPr>
              <a:t>/2t</a:t>
            </a:r>
            <a:r>
              <a:rPr lang="de-DE" baseline="-25000">
                <a:solidFill>
                  <a:srgbClr val="008000"/>
                </a:solidFill>
              </a:rPr>
              <a:t>2  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29721" name="Text Box 44"/>
          <p:cNvSpPr txBox="1">
            <a:spLocks noChangeArrowheads="1"/>
          </p:cNvSpPr>
          <p:nvPr/>
        </p:nvSpPr>
        <p:spPr bwMode="auto">
          <a:xfrm>
            <a:off x="6883400" y="1619250"/>
            <a:ext cx="132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aseline="-25000">
                <a:solidFill>
                  <a:schemeClr val="accent2"/>
                </a:solidFill>
              </a:rPr>
              <a:t>*  </a:t>
            </a:r>
            <a:r>
              <a:rPr lang="de-DE">
                <a:solidFill>
                  <a:schemeClr val="accent2"/>
                </a:solidFill>
              </a:rPr>
              <a:t>sin J</a:t>
            </a:r>
            <a:r>
              <a:rPr lang="de-DE" baseline="-25000">
                <a:solidFill>
                  <a:schemeClr val="accent2"/>
                </a:solidFill>
              </a:rPr>
              <a:t>AB</a:t>
            </a:r>
            <a:r>
              <a:rPr lang="de-DE">
                <a:solidFill>
                  <a:schemeClr val="accent2"/>
                </a:solidFill>
              </a:rPr>
              <a:t>/2t</a:t>
            </a:r>
            <a:r>
              <a:rPr lang="de-DE" baseline="-25000">
                <a:solidFill>
                  <a:schemeClr val="accent2"/>
                </a:solidFill>
              </a:rPr>
              <a:t>2  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7367588" y="5153025"/>
            <a:ext cx="179387" cy="21431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6021388" y="42037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 (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rgbClr val="008000"/>
                </a:solidFill>
              </a:rPr>
              <a:t>A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 -w</a:t>
            </a:r>
            <a:r>
              <a:rPr lang="de-DE" baseline="-25000">
                <a:solidFill>
                  <a:srgbClr val="008000"/>
                </a:solidFill>
              </a:rPr>
              <a:t>1 </a:t>
            </a:r>
            <a:r>
              <a:rPr lang="de-DE">
                <a:solidFill>
                  <a:srgbClr val="008000"/>
                </a:solidFill>
              </a:rPr>
              <a:t>)  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 (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>
                <a:solidFill>
                  <a:srgbClr val="008000"/>
                </a:solidFill>
              </a:rPr>
              <a:t>A</a:t>
            </a:r>
            <a:r>
              <a:rPr lang="de-DE">
                <a:solidFill>
                  <a:srgbClr val="008000"/>
                </a:solidFill>
                <a:latin typeface="Symbol" pitchFamily="18" charset="2"/>
              </a:rPr>
              <a:t> -w</a:t>
            </a:r>
            <a:r>
              <a:rPr lang="de-DE" baseline="-25000">
                <a:solidFill>
                  <a:srgbClr val="008000"/>
                </a:solidFill>
              </a:rPr>
              <a:t>2 </a:t>
            </a:r>
            <a:r>
              <a:rPr lang="de-DE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5588000" y="5927725"/>
            <a:ext cx="3290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 *</a:t>
            </a:r>
            <a:r>
              <a:rPr lang="de-DE" sz="1800">
                <a:solidFill>
                  <a:srgbClr val="008000"/>
                </a:solidFill>
              </a:rPr>
              <a:t> (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-J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 + 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 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/2 ))</a:t>
            </a:r>
            <a:r>
              <a:rPr lang="de-DE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5543550" y="5018088"/>
            <a:ext cx="425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 dirty="0" err="1">
                <a:solidFill>
                  <a:srgbClr val="008000"/>
                </a:solidFill>
                <a:latin typeface="Symbol" pitchFamily="18" charset="2"/>
              </a:rPr>
              <a:t>A</a:t>
            </a:r>
            <a:endParaRPr lang="de-DE" baseline="-25000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7289800" y="6521450"/>
            <a:ext cx="425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de-DE" baseline="-25000" dirty="0" err="1">
                <a:solidFill>
                  <a:srgbClr val="008000"/>
                </a:solidFill>
                <a:latin typeface="Symbol" pitchFamily="18" charset="2"/>
              </a:rPr>
              <a:t>A</a:t>
            </a:r>
            <a:endParaRPr lang="de-DE" baseline="-25000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7015163" y="5180013"/>
            <a:ext cx="179387" cy="2143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7788275" y="5156200"/>
            <a:ext cx="179388" cy="21431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729" name="Text Box 61"/>
          <p:cNvSpPr txBox="1">
            <a:spLocks noChangeArrowheads="1"/>
          </p:cNvSpPr>
          <p:nvPr/>
        </p:nvSpPr>
        <p:spPr bwMode="auto">
          <a:xfrm>
            <a:off x="1731963" y="2944813"/>
            <a:ext cx="3290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 *</a:t>
            </a:r>
            <a:r>
              <a:rPr lang="de-DE" sz="1800">
                <a:solidFill>
                  <a:srgbClr val="008000"/>
                </a:solidFill>
              </a:rPr>
              <a:t> (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-J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 + </a:t>
            </a:r>
            <a:r>
              <a:rPr lang="de-DE" sz="180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rgbClr val="008000"/>
                </a:solidFill>
              </a:rPr>
              <a:t> (  J</a:t>
            </a:r>
            <a:r>
              <a:rPr lang="de-DE" baseline="-25000">
                <a:solidFill>
                  <a:srgbClr val="008000"/>
                </a:solidFill>
              </a:rPr>
              <a:t>AB </a:t>
            </a:r>
            <a:r>
              <a:rPr lang="de-DE">
                <a:solidFill>
                  <a:srgbClr val="008000"/>
                </a:solidFill>
              </a:rPr>
              <a:t>/2 ))</a:t>
            </a:r>
            <a:r>
              <a:rPr lang="de-DE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9730" name="Text Box 62"/>
          <p:cNvSpPr txBox="1">
            <a:spLocks noChangeArrowheads="1"/>
          </p:cNvSpPr>
          <p:nvPr/>
        </p:nvSpPr>
        <p:spPr bwMode="auto">
          <a:xfrm>
            <a:off x="5214938" y="2951163"/>
            <a:ext cx="3290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 *</a:t>
            </a:r>
            <a:r>
              <a:rPr lang="de-DE" sz="1800">
                <a:solidFill>
                  <a:schemeClr val="accent2"/>
                </a:solidFill>
              </a:rPr>
              <a:t> (</a:t>
            </a:r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chemeClr val="accent2"/>
                </a:solidFill>
              </a:rPr>
              <a:t> (  - J</a:t>
            </a:r>
            <a:r>
              <a:rPr lang="de-DE" baseline="-25000">
                <a:solidFill>
                  <a:schemeClr val="accent2"/>
                </a:solidFill>
              </a:rPr>
              <a:t>AB </a:t>
            </a:r>
            <a:r>
              <a:rPr lang="de-DE">
                <a:solidFill>
                  <a:schemeClr val="accent2"/>
                </a:solidFill>
              </a:rPr>
              <a:t>/2 ) + </a:t>
            </a:r>
            <a:r>
              <a:rPr lang="de-DE" sz="1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de-DE">
                <a:solidFill>
                  <a:schemeClr val="accent2"/>
                </a:solidFill>
              </a:rPr>
              <a:t> (  J</a:t>
            </a:r>
            <a:r>
              <a:rPr lang="de-DE" baseline="-25000">
                <a:solidFill>
                  <a:schemeClr val="accent2"/>
                </a:solidFill>
              </a:rPr>
              <a:t>AB </a:t>
            </a:r>
            <a:r>
              <a:rPr lang="de-DE">
                <a:solidFill>
                  <a:schemeClr val="accent2"/>
                </a:solidFill>
              </a:rPr>
              <a:t>/2 )) </a:t>
            </a: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 rot="5400000">
            <a:off x="6930831" y="5281129"/>
            <a:ext cx="3290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8000"/>
                </a:solidFill>
                <a:latin typeface="Symbol" pitchFamily="18" charset="2"/>
              </a:rPr>
              <a:t> *</a:t>
            </a:r>
            <a:r>
              <a:rPr lang="de-DE" sz="1800" dirty="0">
                <a:solidFill>
                  <a:srgbClr val="008000"/>
                </a:solidFill>
              </a:rPr>
              <a:t> (</a:t>
            </a:r>
            <a:r>
              <a:rPr lang="de-DE" sz="1800" dirty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 dirty="0">
                <a:solidFill>
                  <a:srgbClr val="008000"/>
                </a:solidFill>
              </a:rPr>
              <a:t> ( -J</a:t>
            </a:r>
            <a:r>
              <a:rPr lang="de-DE" baseline="-25000" dirty="0">
                <a:solidFill>
                  <a:srgbClr val="008000"/>
                </a:solidFill>
              </a:rPr>
              <a:t>AB </a:t>
            </a:r>
            <a:r>
              <a:rPr lang="de-DE" dirty="0">
                <a:solidFill>
                  <a:srgbClr val="008000"/>
                </a:solidFill>
              </a:rPr>
              <a:t>/2 ) + </a:t>
            </a:r>
            <a:r>
              <a:rPr lang="de-DE" sz="1800" dirty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de-DE" dirty="0">
                <a:solidFill>
                  <a:srgbClr val="008000"/>
                </a:solidFill>
              </a:rPr>
              <a:t> (  J</a:t>
            </a:r>
            <a:r>
              <a:rPr lang="de-DE" baseline="-25000" dirty="0">
                <a:solidFill>
                  <a:srgbClr val="008000"/>
                </a:solidFill>
              </a:rPr>
              <a:t>AB </a:t>
            </a:r>
            <a:r>
              <a:rPr lang="de-DE" dirty="0">
                <a:solidFill>
                  <a:srgbClr val="008000"/>
                </a:solidFill>
              </a:rPr>
              <a:t>/2 ))</a:t>
            </a:r>
            <a:r>
              <a:rPr lang="de-DE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6704013" y="4814888"/>
            <a:ext cx="179387" cy="2143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6704013" y="5589588"/>
            <a:ext cx="179387" cy="2143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7758113" y="4751388"/>
            <a:ext cx="179387" cy="2143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7742238" y="5619750"/>
            <a:ext cx="179387" cy="21431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 animBg="1"/>
      <p:bldP spid="6190" grpId="0" animBg="1"/>
      <p:bldP spid="6190" grpId="1" animBg="1"/>
      <p:bldP spid="6198" grpId="0"/>
      <p:bldP spid="6199" grpId="0"/>
      <p:bldP spid="6200" grpId="0"/>
      <p:bldP spid="6202" grpId="0"/>
      <p:bldP spid="6203" grpId="0" animBg="1"/>
      <p:bldP spid="6203" grpId="1" animBg="1"/>
      <p:bldP spid="6204" grpId="0" animBg="1"/>
      <p:bldP spid="6204" grpId="1" animBg="1"/>
      <p:bldP spid="6207" grpId="0"/>
      <p:bldP spid="6208" grpId="0" animBg="1"/>
      <p:bldP spid="6209" grpId="0" animBg="1"/>
      <p:bldP spid="6210" grpId="0" animBg="1"/>
      <p:bldP spid="62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36" name="Rectangle 40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COSY- Experiment</a:t>
            </a:r>
          </a:p>
        </p:txBody>
      </p:sp>
      <p:sp>
        <p:nvSpPr>
          <p:cNvPr id="157699" name="Line 3"/>
          <p:cNvSpPr>
            <a:spLocks noChangeShapeType="1"/>
          </p:cNvSpPr>
          <p:nvPr/>
        </p:nvSpPr>
        <p:spPr bwMode="auto">
          <a:xfrm flipV="1">
            <a:off x="-266700" y="1092200"/>
            <a:ext cx="218122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146050" y="708025"/>
            <a:ext cx="250825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825500" y="720725"/>
            <a:ext cx="280988" cy="398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293813" y="730250"/>
            <a:ext cx="117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acquisition </a:t>
            </a:r>
            <a:r>
              <a:rPr lang="de-DE" sz="1400" b="1" dirty="0" smtClean="0"/>
              <a:t>t</a:t>
            </a:r>
            <a:r>
              <a:rPr lang="de-DE" sz="1400" b="1" baseline="-25000" dirty="0" smtClean="0"/>
              <a:t>2 </a:t>
            </a:r>
            <a:endParaRPr lang="de-DE" sz="1400" b="1" baseline="-25000" dirty="0"/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484188" y="728663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t</a:t>
            </a:r>
            <a:r>
              <a:rPr lang="de-DE" sz="1400" b="1" baseline="-25000"/>
              <a:t>1 </a:t>
            </a:r>
          </a:p>
        </p:txBody>
      </p:sp>
      <p:sp>
        <p:nvSpPr>
          <p:cNvPr id="157704" name="AutoShape 8"/>
          <p:cNvSpPr>
            <a:spLocks noChangeArrowheads="1"/>
          </p:cNvSpPr>
          <p:nvPr/>
        </p:nvSpPr>
        <p:spPr bwMode="auto">
          <a:xfrm>
            <a:off x="1062038" y="1135063"/>
            <a:ext cx="88900" cy="192087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0" y="1860550"/>
            <a:ext cx="420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 I</a:t>
            </a:r>
            <a:r>
              <a:rPr lang="de-DE" sz="1400" b="1" baseline="-25000" dirty="0"/>
              <a:t>x</a:t>
            </a:r>
            <a:r>
              <a:rPr lang="de-DE" sz="1400" b="1" dirty="0"/>
              <a:t> S</a:t>
            </a:r>
            <a:r>
              <a:rPr lang="de-DE" sz="1400" b="1" baseline="-25000" dirty="0"/>
              <a:t>y</a:t>
            </a:r>
            <a:r>
              <a:rPr lang="de-DE" sz="1400" b="1" dirty="0"/>
              <a:t> 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endParaRPr lang="de-DE" sz="1400" b="1" dirty="0"/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3848100" y="1876425"/>
            <a:ext cx="420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 I</a:t>
            </a:r>
            <a:r>
              <a:rPr lang="de-DE" sz="1400" b="1" baseline="-25000" dirty="0"/>
              <a:t>x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y</a:t>
            </a:r>
            <a:r>
              <a:rPr lang="de-DE" sz="1400" b="1" dirty="0"/>
              <a:t>  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) 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0" y="1528763"/>
            <a:ext cx="149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shift   </a:t>
            </a:r>
            <a:r>
              <a:rPr lang="de-DE" sz="1400" b="1">
                <a:latin typeface="Symbol" pitchFamily="18" charset="2"/>
              </a:rPr>
              <a:t>w</a:t>
            </a:r>
            <a:r>
              <a:rPr lang="de-DE" sz="1400" b="1" baseline="-25000"/>
              <a:t>I   </a:t>
            </a:r>
            <a:r>
              <a:rPr lang="de-DE" sz="1400" b="1"/>
              <a:t> </a:t>
            </a:r>
            <a:r>
              <a:rPr lang="de-DE" sz="1400" b="1">
                <a:latin typeface="Symbol" pitchFamily="18" charset="2"/>
              </a:rPr>
              <a:t>w</a:t>
            </a:r>
            <a:r>
              <a:rPr lang="de-DE" sz="1400" b="1" baseline="-25000"/>
              <a:t>s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0" y="2287588"/>
            <a:ext cx="420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 </a:t>
            </a:r>
            <a:r>
              <a:rPr lang="de-DE" sz="1400" b="1" dirty="0">
                <a:solidFill>
                  <a:srgbClr val="FFFF00"/>
                </a:solidFill>
              </a:rPr>
              <a:t>I</a:t>
            </a:r>
            <a:r>
              <a:rPr lang="de-DE" sz="1400" b="1" baseline="-25000" dirty="0">
                <a:solidFill>
                  <a:srgbClr val="FFFF00"/>
                </a:solidFill>
              </a:rPr>
              <a:t>x</a:t>
            </a:r>
            <a:r>
              <a:rPr lang="de-DE" sz="1400" b="1" dirty="0">
                <a:solidFill>
                  <a:srgbClr val="FFFF00"/>
                </a:solidFill>
              </a:rPr>
              <a:t> S</a:t>
            </a:r>
            <a:r>
              <a:rPr lang="de-DE" sz="1400" b="1" baseline="-25000" dirty="0">
                <a:solidFill>
                  <a:srgbClr val="FFFF00"/>
                </a:solidFill>
              </a:rPr>
              <a:t>y</a:t>
            </a:r>
            <a:r>
              <a:rPr lang="de-DE" sz="1400" b="1" dirty="0">
                <a:solidFill>
                  <a:srgbClr val="FFFF00"/>
                </a:solidFill>
              </a:rPr>
              <a:t> cos </a:t>
            </a:r>
            <a:r>
              <a:rPr lang="de-DE" sz="1400" b="1" dirty="0" err="1">
                <a:solidFill>
                  <a:srgbClr val="FFFF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>
                <a:solidFill>
                  <a:srgbClr val="FFFF00"/>
                </a:solidFill>
              </a:rPr>
              <a:t>S</a:t>
            </a:r>
            <a:r>
              <a:rPr lang="de-DE" sz="1400" b="1" baseline="-25000" dirty="0">
                <a:solidFill>
                  <a:srgbClr val="FFFF00"/>
                </a:solidFill>
              </a:rPr>
              <a:t> </a:t>
            </a:r>
            <a:r>
              <a:rPr lang="de-DE" sz="1400" b="1" dirty="0">
                <a:solidFill>
                  <a:srgbClr val="FFFF00"/>
                </a:solidFill>
              </a:rPr>
              <a:t>t</a:t>
            </a:r>
            <a:r>
              <a:rPr lang="de-DE" sz="1400" b="1" baseline="-25000" dirty="0">
                <a:solidFill>
                  <a:srgbClr val="FFFF00"/>
                </a:solidFill>
              </a:rPr>
              <a:t>2 </a:t>
            </a:r>
            <a:r>
              <a:rPr lang="de-DE" sz="1400" b="1" dirty="0">
                <a:solidFill>
                  <a:srgbClr val="FFFF00"/>
                </a:solidFill>
              </a:rPr>
              <a:t>cos </a:t>
            </a:r>
            <a:r>
              <a:rPr lang="de-DE" sz="1400" b="1" dirty="0" err="1">
                <a:solidFill>
                  <a:srgbClr val="FFFF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>
                <a:solidFill>
                  <a:srgbClr val="FFFF00"/>
                </a:solidFill>
              </a:rPr>
              <a:t>I</a:t>
            </a:r>
            <a:r>
              <a:rPr lang="de-DE" sz="1400" b="1" baseline="-25000" dirty="0">
                <a:solidFill>
                  <a:srgbClr val="FFFF00"/>
                </a:solidFill>
              </a:rPr>
              <a:t> </a:t>
            </a:r>
            <a:r>
              <a:rPr lang="de-DE" sz="1400" b="1" dirty="0">
                <a:solidFill>
                  <a:srgbClr val="FFFF00"/>
                </a:solidFill>
              </a:rPr>
              <a:t>t</a:t>
            </a:r>
            <a:r>
              <a:rPr lang="de-DE" sz="1400" b="1" baseline="-25000" dirty="0">
                <a:solidFill>
                  <a:srgbClr val="FFFF00"/>
                </a:solidFill>
              </a:rPr>
              <a:t>2   </a:t>
            </a:r>
            <a:r>
              <a:rPr lang="de-DE" sz="1400" b="1" dirty="0">
                <a:solidFill>
                  <a:srgbClr val="FFFF00"/>
                </a:solidFill>
                <a:latin typeface="Symbol" pitchFamily="18" charset="2"/>
              </a:rPr>
              <a:t>-</a:t>
            </a:r>
            <a:r>
              <a:rPr lang="de-DE" sz="1400" b="1" dirty="0">
                <a:solidFill>
                  <a:srgbClr val="FFFF00"/>
                </a:solidFill>
              </a:rPr>
              <a:t>  I</a:t>
            </a:r>
            <a:r>
              <a:rPr lang="de-DE" sz="1400" b="1" baseline="-25000" dirty="0">
                <a:solidFill>
                  <a:srgbClr val="FFFF00"/>
                </a:solidFill>
              </a:rPr>
              <a:t>y</a:t>
            </a:r>
            <a:r>
              <a:rPr lang="de-DE" sz="1400" b="1" dirty="0">
                <a:solidFill>
                  <a:srgbClr val="FFFF00"/>
                </a:solidFill>
              </a:rPr>
              <a:t> S</a:t>
            </a:r>
            <a:r>
              <a:rPr lang="de-DE" sz="1400" b="1" baseline="-25000" dirty="0">
                <a:solidFill>
                  <a:srgbClr val="FFFF00"/>
                </a:solidFill>
              </a:rPr>
              <a:t>x</a:t>
            </a:r>
            <a:r>
              <a:rPr lang="de-DE" sz="1400" b="1" dirty="0">
                <a:solidFill>
                  <a:srgbClr val="FFFF00"/>
                </a:solidFill>
              </a:rPr>
              <a:t> sin </a:t>
            </a:r>
            <a:r>
              <a:rPr lang="de-DE" sz="1400" b="1" dirty="0" err="1">
                <a:solidFill>
                  <a:srgbClr val="FFFF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>
                <a:solidFill>
                  <a:srgbClr val="FFFF00"/>
                </a:solidFill>
              </a:rPr>
              <a:t>S</a:t>
            </a:r>
            <a:r>
              <a:rPr lang="de-DE" sz="1400" b="1" baseline="-25000" dirty="0">
                <a:solidFill>
                  <a:srgbClr val="FFFF00"/>
                </a:solidFill>
              </a:rPr>
              <a:t> </a:t>
            </a:r>
            <a:r>
              <a:rPr lang="de-DE" sz="1400" b="1" dirty="0">
                <a:solidFill>
                  <a:srgbClr val="FFFF00"/>
                </a:solidFill>
              </a:rPr>
              <a:t>t</a:t>
            </a:r>
            <a:r>
              <a:rPr lang="de-DE" sz="1400" b="1" baseline="-25000" dirty="0">
                <a:solidFill>
                  <a:srgbClr val="FFFF00"/>
                </a:solidFill>
              </a:rPr>
              <a:t>2 </a:t>
            </a:r>
            <a:r>
              <a:rPr lang="de-DE" sz="1400" b="1" dirty="0">
                <a:solidFill>
                  <a:srgbClr val="FFFF00"/>
                </a:solidFill>
              </a:rPr>
              <a:t>sin </a:t>
            </a:r>
            <a:r>
              <a:rPr lang="de-DE" sz="1400" b="1" dirty="0" err="1">
                <a:solidFill>
                  <a:srgbClr val="FFFF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>
                <a:solidFill>
                  <a:srgbClr val="FFFF00"/>
                </a:solidFill>
              </a:rPr>
              <a:t>I</a:t>
            </a:r>
            <a:r>
              <a:rPr lang="de-DE" sz="1400" b="1" baseline="-25000" dirty="0">
                <a:solidFill>
                  <a:srgbClr val="FFFF00"/>
                </a:solidFill>
              </a:rPr>
              <a:t> </a:t>
            </a:r>
            <a:r>
              <a:rPr lang="de-DE" sz="1400" b="1" dirty="0">
                <a:solidFill>
                  <a:srgbClr val="FFFF00"/>
                </a:solidFill>
              </a:rPr>
              <a:t>t</a:t>
            </a:r>
            <a:r>
              <a:rPr lang="de-DE" sz="1400" b="1" baseline="-25000" dirty="0">
                <a:solidFill>
                  <a:srgbClr val="FFFF00"/>
                </a:solidFill>
              </a:rPr>
              <a:t>2 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3848100" y="2303463"/>
            <a:ext cx="420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</a:t>
            </a:r>
            <a:r>
              <a:rPr lang="de-DE" sz="1400" b="1" dirty="0">
                <a:solidFill>
                  <a:srgbClr val="FFFF00"/>
                </a:solidFill>
                <a:latin typeface="Symbol" pitchFamily="18" charset="2"/>
              </a:rPr>
              <a:t>-</a:t>
            </a:r>
            <a:r>
              <a:rPr lang="de-DE" sz="1400" b="1" dirty="0">
                <a:solidFill>
                  <a:srgbClr val="FFFF00"/>
                </a:solidFill>
              </a:rPr>
              <a:t>  I</a:t>
            </a:r>
            <a:r>
              <a:rPr lang="de-DE" sz="1400" b="1" baseline="-25000" dirty="0">
                <a:solidFill>
                  <a:srgbClr val="FFFF00"/>
                </a:solidFill>
              </a:rPr>
              <a:t>x</a:t>
            </a:r>
            <a:r>
              <a:rPr lang="de-DE" sz="1400" b="1" dirty="0">
                <a:solidFill>
                  <a:srgbClr val="FFFF00"/>
                </a:solidFill>
              </a:rPr>
              <a:t> S</a:t>
            </a:r>
            <a:r>
              <a:rPr lang="de-DE" sz="1400" b="1" baseline="-25000" dirty="0">
                <a:solidFill>
                  <a:srgbClr val="FFFF00"/>
                </a:solidFill>
              </a:rPr>
              <a:t>x</a:t>
            </a:r>
            <a:r>
              <a:rPr lang="de-DE" sz="1400" b="1" dirty="0">
                <a:solidFill>
                  <a:srgbClr val="FFFF00"/>
                </a:solidFill>
              </a:rPr>
              <a:t> sin </a:t>
            </a:r>
            <a:r>
              <a:rPr lang="de-DE" sz="1400" b="1" dirty="0" err="1">
                <a:solidFill>
                  <a:srgbClr val="FFFF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>
                <a:solidFill>
                  <a:srgbClr val="FFFF00"/>
                </a:solidFill>
              </a:rPr>
              <a:t>S</a:t>
            </a:r>
            <a:r>
              <a:rPr lang="de-DE" sz="1400" b="1" baseline="-25000" dirty="0">
                <a:solidFill>
                  <a:srgbClr val="FFFF00"/>
                </a:solidFill>
              </a:rPr>
              <a:t> </a:t>
            </a:r>
            <a:r>
              <a:rPr lang="de-DE" sz="1400" b="1" dirty="0">
                <a:solidFill>
                  <a:srgbClr val="FFFF00"/>
                </a:solidFill>
              </a:rPr>
              <a:t>t</a:t>
            </a:r>
            <a:r>
              <a:rPr lang="de-DE" sz="1400" b="1" baseline="-25000" dirty="0">
                <a:solidFill>
                  <a:srgbClr val="FFFF00"/>
                </a:solidFill>
              </a:rPr>
              <a:t>2 </a:t>
            </a:r>
            <a:r>
              <a:rPr lang="de-DE" sz="1400" b="1" dirty="0">
                <a:solidFill>
                  <a:srgbClr val="FFFF00"/>
                </a:solidFill>
              </a:rPr>
              <a:t>cos </a:t>
            </a:r>
            <a:r>
              <a:rPr lang="de-DE" sz="1400" b="1" dirty="0" err="1">
                <a:solidFill>
                  <a:srgbClr val="FFFF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>
                <a:solidFill>
                  <a:srgbClr val="FFFF00"/>
                </a:solidFill>
              </a:rPr>
              <a:t>I</a:t>
            </a:r>
            <a:r>
              <a:rPr lang="de-DE" sz="1400" b="1" baseline="-25000" dirty="0">
                <a:solidFill>
                  <a:srgbClr val="FFFF00"/>
                </a:solidFill>
              </a:rPr>
              <a:t> </a:t>
            </a:r>
            <a:r>
              <a:rPr lang="de-DE" sz="1400" b="1" dirty="0">
                <a:solidFill>
                  <a:srgbClr val="FFFF00"/>
                </a:solidFill>
              </a:rPr>
              <a:t>t</a:t>
            </a:r>
            <a:r>
              <a:rPr lang="de-DE" sz="1400" b="1" baseline="-25000" dirty="0">
                <a:solidFill>
                  <a:srgbClr val="FFFF00"/>
                </a:solidFill>
              </a:rPr>
              <a:t>2   </a:t>
            </a:r>
            <a:r>
              <a:rPr lang="de-DE" sz="1400" b="1" dirty="0">
                <a:solidFill>
                  <a:srgbClr val="FFFF00"/>
                </a:solidFill>
                <a:latin typeface="Symbol" pitchFamily="18" charset="2"/>
              </a:rPr>
              <a:t>+</a:t>
            </a:r>
            <a:r>
              <a:rPr lang="de-DE" sz="1400" b="1" dirty="0">
                <a:solidFill>
                  <a:srgbClr val="FFFF00"/>
                </a:solidFill>
              </a:rPr>
              <a:t>  I</a:t>
            </a:r>
            <a:r>
              <a:rPr lang="de-DE" sz="1400" b="1" baseline="-25000" dirty="0">
                <a:solidFill>
                  <a:srgbClr val="FFFF00"/>
                </a:solidFill>
              </a:rPr>
              <a:t>y</a:t>
            </a:r>
            <a:r>
              <a:rPr lang="de-DE" sz="1400" b="1" dirty="0">
                <a:solidFill>
                  <a:srgbClr val="FFFF00"/>
                </a:solidFill>
              </a:rPr>
              <a:t> S</a:t>
            </a:r>
            <a:r>
              <a:rPr lang="de-DE" sz="1400" b="1" baseline="-25000" dirty="0">
                <a:solidFill>
                  <a:srgbClr val="FFFF00"/>
                </a:solidFill>
              </a:rPr>
              <a:t>y</a:t>
            </a:r>
            <a:r>
              <a:rPr lang="de-DE" sz="1400" b="1" dirty="0">
                <a:solidFill>
                  <a:srgbClr val="FFFF00"/>
                </a:solidFill>
              </a:rPr>
              <a:t>  cos </a:t>
            </a:r>
            <a:r>
              <a:rPr lang="de-DE" sz="1400" b="1" dirty="0" err="1">
                <a:solidFill>
                  <a:srgbClr val="FFFF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>
                <a:solidFill>
                  <a:srgbClr val="FFFF00"/>
                </a:solidFill>
              </a:rPr>
              <a:t>S</a:t>
            </a:r>
            <a:r>
              <a:rPr lang="de-DE" sz="1400" b="1" baseline="-25000" dirty="0">
                <a:solidFill>
                  <a:srgbClr val="FFFF00"/>
                </a:solidFill>
              </a:rPr>
              <a:t> </a:t>
            </a:r>
            <a:r>
              <a:rPr lang="de-DE" sz="1400" b="1" dirty="0">
                <a:solidFill>
                  <a:srgbClr val="FFFF00"/>
                </a:solidFill>
              </a:rPr>
              <a:t>t</a:t>
            </a:r>
            <a:r>
              <a:rPr lang="de-DE" sz="1400" b="1" baseline="-25000" dirty="0">
                <a:solidFill>
                  <a:srgbClr val="FFFF00"/>
                </a:solidFill>
              </a:rPr>
              <a:t>2 </a:t>
            </a:r>
            <a:r>
              <a:rPr lang="de-DE" sz="1400" b="1" dirty="0">
                <a:solidFill>
                  <a:srgbClr val="FFFF00"/>
                </a:solidFill>
              </a:rPr>
              <a:t>sin </a:t>
            </a:r>
            <a:r>
              <a:rPr lang="de-DE" sz="1400" b="1" dirty="0" err="1">
                <a:solidFill>
                  <a:srgbClr val="FFFF00"/>
                </a:solidFill>
                <a:latin typeface="Symbol" pitchFamily="18" charset="2"/>
              </a:rPr>
              <a:t>w</a:t>
            </a:r>
            <a:r>
              <a:rPr lang="de-DE" sz="1400" b="1" baseline="-25000" dirty="0" err="1">
                <a:solidFill>
                  <a:srgbClr val="FFFF00"/>
                </a:solidFill>
              </a:rPr>
              <a:t>I</a:t>
            </a:r>
            <a:r>
              <a:rPr lang="de-DE" sz="1400" b="1" baseline="-25000" dirty="0">
                <a:solidFill>
                  <a:srgbClr val="FFFF00"/>
                </a:solidFill>
              </a:rPr>
              <a:t> </a:t>
            </a:r>
            <a:r>
              <a:rPr lang="de-DE" sz="1400" b="1" dirty="0">
                <a:solidFill>
                  <a:srgbClr val="FFFF00"/>
                </a:solidFill>
              </a:rPr>
              <a:t>t</a:t>
            </a:r>
            <a:r>
              <a:rPr lang="de-DE" sz="1400" b="1" baseline="-25000" dirty="0">
                <a:solidFill>
                  <a:srgbClr val="FFFF00"/>
                </a:solidFill>
              </a:rPr>
              <a:t>2 </a:t>
            </a:r>
            <a:r>
              <a:rPr lang="de-DE" sz="1400" b="1" dirty="0">
                <a:solidFill>
                  <a:srgbClr val="FFFF00"/>
                </a:solidFill>
              </a:rPr>
              <a:t>) 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0" y="2847975"/>
            <a:ext cx="3744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  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(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)</a:t>
            </a:r>
            <a:endParaRPr lang="de-DE" sz="1400" b="1" baseline="-25000" dirty="0"/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60788" y="2832100"/>
            <a:ext cx="387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+   I</a:t>
            </a:r>
            <a:r>
              <a:rPr lang="de-DE" sz="1400" b="1" baseline="-25000" dirty="0"/>
              <a:t>x</a:t>
            </a:r>
            <a:r>
              <a:rPr lang="de-DE" sz="1400" b="1" dirty="0"/>
              <a:t> S</a:t>
            </a:r>
            <a:r>
              <a:rPr lang="de-DE" sz="1400" b="1" baseline="-25000" dirty="0"/>
              <a:t>y </a:t>
            </a:r>
            <a:r>
              <a:rPr lang="de-DE" sz="1400" b="1" dirty="0">
                <a:latin typeface="Symbol" pitchFamily="18" charset="2"/>
              </a:rPr>
              <a:t>(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)</a:t>
            </a:r>
            <a:endParaRPr lang="de-DE" sz="1400" b="1" baseline="-25000" dirty="0"/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0" y="3262313"/>
            <a:ext cx="377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 I</a:t>
            </a:r>
            <a:r>
              <a:rPr lang="de-DE" sz="1400" b="1" baseline="-25000" dirty="0"/>
              <a:t>x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(</a:t>
            </a:r>
            <a:r>
              <a:rPr lang="de-DE" sz="1400" b="1" dirty="0"/>
              <a:t>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</a:t>
            </a:r>
            <a:r>
              <a:rPr lang="de-DE" sz="1400" b="1" dirty="0"/>
              <a:t>) 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60788" y="3262313"/>
            <a:ext cx="383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 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y</a:t>
            </a:r>
            <a:r>
              <a:rPr lang="de-DE" sz="1400" b="1" dirty="0"/>
              <a:t> </a:t>
            </a:r>
            <a:r>
              <a:rPr lang="de-DE" sz="1400" b="1" baseline="-25000" dirty="0"/>
              <a:t> </a:t>
            </a:r>
            <a:r>
              <a:rPr lang="de-DE" sz="1400" b="1" dirty="0">
                <a:latin typeface="Symbol" pitchFamily="18" charset="2"/>
              </a:rPr>
              <a:t>(</a:t>
            </a:r>
            <a:r>
              <a:rPr lang="de-DE" sz="1400" b="1" dirty="0"/>
              <a:t>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 </a:t>
            </a:r>
            <a:r>
              <a:rPr lang="de-DE" sz="1400" b="1" dirty="0">
                <a:latin typeface="Symbol" pitchFamily="18" charset="2"/>
              </a:rPr>
              <a:t>+</a:t>
            </a:r>
            <a:r>
              <a:rPr lang="de-DE" sz="1400" b="1" dirty="0"/>
              <a:t>  cos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</a:t>
            </a:r>
            <a:r>
              <a:rPr lang="de-DE" sz="1400" b="1" dirty="0"/>
              <a:t>sin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t</a:t>
            </a:r>
            <a:r>
              <a:rPr lang="de-DE" sz="1400" b="1" baseline="-25000" dirty="0"/>
              <a:t>2  </a:t>
            </a:r>
            <a:r>
              <a:rPr lang="de-DE" sz="1400" b="1" dirty="0"/>
              <a:t>) </a:t>
            </a:r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1357313" y="2109788"/>
            <a:ext cx="1355725" cy="2206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>
            <a:off x="5324475" y="2170113"/>
            <a:ext cx="1355725" cy="2206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 flipV="1">
            <a:off x="1298575" y="2111375"/>
            <a:ext cx="1430338" cy="250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7717" name="Line 21"/>
          <p:cNvSpPr>
            <a:spLocks noChangeShapeType="1"/>
          </p:cNvSpPr>
          <p:nvPr/>
        </p:nvSpPr>
        <p:spPr bwMode="auto">
          <a:xfrm flipV="1">
            <a:off x="5295900" y="2155825"/>
            <a:ext cx="1430338" cy="250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7718" name="Text Box 22"/>
          <p:cNvSpPr txBox="1">
            <a:spLocks noChangeArrowheads="1"/>
          </p:cNvSpPr>
          <p:nvPr/>
        </p:nvSpPr>
        <p:spPr bwMode="auto">
          <a:xfrm>
            <a:off x="217488" y="3787775"/>
            <a:ext cx="3597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cos </a:t>
            </a:r>
            <a:r>
              <a:rPr lang="de-DE" sz="1400" b="1">
                <a:latin typeface="Symbol" pitchFamily="18" charset="2"/>
              </a:rPr>
              <a:t>a</a:t>
            </a:r>
            <a:r>
              <a:rPr lang="de-DE" sz="1400" b="1"/>
              <a:t>  cos </a:t>
            </a:r>
            <a:r>
              <a:rPr lang="de-DE" sz="1400" b="1">
                <a:latin typeface="Symbol" pitchFamily="18" charset="2"/>
              </a:rPr>
              <a:t>b  </a:t>
            </a:r>
            <a:r>
              <a:rPr lang="de-DE" sz="1400" b="1"/>
              <a:t> </a:t>
            </a:r>
            <a:r>
              <a:rPr lang="de-DE" sz="1400" b="1">
                <a:latin typeface="Symbol" pitchFamily="18" charset="2"/>
              </a:rPr>
              <a:t>-  </a:t>
            </a:r>
            <a:r>
              <a:rPr lang="de-DE" sz="1400" b="1"/>
              <a:t>sin </a:t>
            </a:r>
            <a:r>
              <a:rPr lang="de-DE" sz="1400" b="1">
                <a:latin typeface="Symbol" pitchFamily="18" charset="2"/>
              </a:rPr>
              <a:t>a</a:t>
            </a:r>
            <a:r>
              <a:rPr lang="de-DE" sz="1400" b="1"/>
              <a:t>  sin  </a:t>
            </a:r>
            <a:r>
              <a:rPr lang="de-DE" sz="1400" b="1">
                <a:latin typeface="Symbol" pitchFamily="18" charset="2"/>
              </a:rPr>
              <a:t>b   </a:t>
            </a:r>
            <a:r>
              <a:rPr lang="de-DE" sz="1400" b="1"/>
              <a:t>=   cos ( </a:t>
            </a:r>
            <a:r>
              <a:rPr lang="de-DE" sz="1400" b="1">
                <a:latin typeface="Symbol" pitchFamily="18" charset="2"/>
              </a:rPr>
              <a:t>a + b</a:t>
            </a:r>
            <a:r>
              <a:rPr lang="de-DE" sz="1400" b="1"/>
              <a:t> )  </a:t>
            </a: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217488" y="4143375"/>
            <a:ext cx="3597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cos </a:t>
            </a:r>
            <a:r>
              <a:rPr lang="de-DE" sz="1400" b="1">
                <a:latin typeface="Symbol" pitchFamily="18" charset="2"/>
              </a:rPr>
              <a:t>a</a:t>
            </a:r>
            <a:r>
              <a:rPr lang="de-DE" sz="1400" b="1"/>
              <a:t>  sin </a:t>
            </a:r>
            <a:r>
              <a:rPr lang="de-DE" sz="1400" b="1">
                <a:latin typeface="Symbol" pitchFamily="18" charset="2"/>
              </a:rPr>
              <a:t>b  </a:t>
            </a:r>
            <a:r>
              <a:rPr lang="de-DE" sz="1400" b="1"/>
              <a:t> </a:t>
            </a:r>
            <a:r>
              <a:rPr lang="de-DE" sz="1400" b="1">
                <a:latin typeface="Symbol" pitchFamily="18" charset="2"/>
              </a:rPr>
              <a:t>-  </a:t>
            </a:r>
            <a:r>
              <a:rPr lang="de-DE" sz="1400" b="1"/>
              <a:t>sin </a:t>
            </a:r>
            <a:r>
              <a:rPr lang="de-DE" sz="1400" b="1">
                <a:latin typeface="Symbol" pitchFamily="18" charset="2"/>
              </a:rPr>
              <a:t>a</a:t>
            </a:r>
            <a:r>
              <a:rPr lang="de-DE" sz="1400" b="1"/>
              <a:t>  cos  </a:t>
            </a:r>
            <a:r>
              <a:rPr lang="de-DE" sz="1400" b="1">
                <a:latin typeface="Symbol" pitchFamily="18" charset="2"/>
              </a:rPr>
              <a:t>b   </a:t>
            </a:r>
            <a:r>
              <a:rPr lang="de-DE" sz="1400" b="1"/>
              <a:t>=   sin ( </a:t>
            </a:r>
            <a:r>
              <a:rPr lang="de-DE" sz="1400" b="1">
                <a:latin typeface="Symbol" pitchFamily="18" charset="2"/>
              </a:rPr>
              <a:t>a + b</a:t>
            </a:r>
            <a:r>
              <a:rPr lang="de-DE" sz="1400" b="1"/>
              <a:t> )  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0" y="4910138"/>
            <a:ext cx="4806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  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( </a:t>
            </a:r>
            <a:r>
              <a:rPr lang="de-DE" sz="1400" b="1" dirty="0"/>
              <a:t>cos ( (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>
                <a:latin typeface="Symbol" pitchFamily="18" charset="2"/>
              </a:rPr>
              <a:t> +</a:t>
            </a:r>
            <a:r>
              <a:rPr lang="de-DE" sz="1400" b="1" dirty="0"/>
              <a:t> 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) t</a:t>
            </a:r>
            <a:r>
              <a:rPr lang="de-DE" sz="1400" b="1" baseline="-25000" dirty="0"/>
              <a:t>2  </a:t>
            </a:r>
            <a:r>
              <a:rPr lang="de-DE" sz="1400" b="1" dirty="0"/>
              <a:t>)   +   I</a:t>
            </a:r>
            <a:r>
              <a:rPr lang="de-DE" sz="1400" b="1" baseline="-25000" dirty="0"/>
              <a:t>x</a:t>
            </a:r>
            <a:r>
              <a:rPr lang="de-DE" sz="1400" b="1" dirty="0"/>
              <a:t> S</a:t>
            </a:r>
            <a:r>
              <a:rPr lang="de-DE" sz="1400" b="1" baseline="-25000" dirty="0"/>
              <a:t>y </a:t>
            </a:r>
            <a:r>
              <a:rPr lang="de-DE" sz="1400" b="1" dirty="0">
                <a:latin typeface="Symbol" pitchFamily="18" charset="2"/>
              </a:rPr>
              <a:t>( </a:t>
            </a:r>
            <a:r>
              <a:rPr lang="de-DE" sz="1400" b="1" dirty="0"/>
              <a:t>cos ( (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>
                <a:latin typeface="Symbol" pitchFamily="18" charset="2"/>
              </a:rPr>
              <a:t> +</a:t>
            </a:r>
            <a:r>
              <a:rPr lang="de-DE" sz="1400" b="1" dirty="0"/>
              <a:t> 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</a:t>
            </a:r>
            <a:r>
              <a:rPr lang="de-DE" sz="1400" b="1" dirty="0"/>
              <a:t>) t</a:t>
            </a:r>
            <a:r>
              <a:rPr lang="de-DE" sz="1400" b="1" baseline="-25000" dirty="0"/>
              <a:t>2  </a:t>
            </a:r>
            <a:r>
              <a:rPr lang="de-DE" sz="1400" b="1" dirty="0"/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0" y="5326063"/>
            <a:ext cx="4837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   </a:t>
            </a:r>
            <a:r>
              <a:rPr lang="de-DE" sz="1400" b="1" dirty="0"/>
              <a:t> I</a:t>
            </a:r>
            <a:r>
              <a:rPr lang="de-DE" sz="1400" b="1" baseline="-25000" dirty="0"/>
              <a:t>x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(</a:t>
            </a:r>
            <a:r>
              <a:rPr lang="de-DE" sz="1400" b="1" dirty="0"/>
              <a:t> sin( (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)</a:t>
            </a:r>
            <a:r>
              <a:rPr lang="de-DE" sz="1400" b="1" baseline="-25000" dirty="0"/>
              <a:t>  </a:t>
            </a:r>
            <a:r>
              <a:rPr lang="de-DE" sz="1400" b="1" dirty="0"/>
              <a:t>t</a:t>
            </a:r>
            <a:r>
              <a:rPr lang="de-DE" sz="1400" b="1" baseline="-25000" dirty="0"/>
              <a:t>2  </a:t>
            </a:r>
            <a:r>
              <a:rPr lang="de-DE" sz="1400" b="1" dirty="0"/>
              <a:t>)    +  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y</a:t>
            </a:r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(</a:t>
            </a:r>
            <a:r>
              <a:rPr lang="de-DE" sz="1400" b="1" dirty="0"/>
              <a:t> sin( (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S</a:t>
            </a:r>
            <a:r>
              <a:rPr lang="de-DE" sz="1400" b="1" baseline="-25000" dirty="0"/>
              <a:t>   </a:t>
            </a:r>
            <a:r>
              <a:rPr lang="de-DE" sz="1400" b="1" dirty="0">
                <a:latin typeface="Symbol" pitchFamily="18" charset="2"/>
              </a:rPr>
              <a:t>-</a:t>
            </a:r>
            <a:r>
              <a:rPr lang="de-DE" sz="1400" b="1" dirty="0"/>
              <a:t>  </a:t>
            </a:r>
            <a:r>
              <a:rPr lang="de-DE" sz="1400" b="1" dirty="0" err="1">
                <a:latin typeface="Symbol" pitchFamily="18" charset="2"/>
              </a:rPr>
              <a:t>w</a:t>
            </a:r>
            <a:r>
              <a:rPr lang="de-DE" sz="1400" b="1" baseline="-25000" dirty="0" err="1"/>
              <a:t>I</a:t>
            </a:r>
            <a:r>
              <a:rPr lang="de-DE" sz="1400" b="1" baseline="-25000" dirty="0"/>
              <a:t> </a:t>
            </a:r>
            <a:r>
              <a:rPr lang="de-DE" sz="1400" b="1" dirty="0"/>
              <a:t>)</a:t>
            </a:r>
            <a:r>
              <a:rPr lang="de-DE" sz="1400" b="1" baseline="-25000" dirty="0"/>
              <a:t>  </a:t>
            </a:r>
            <a:r>
              <a:rPr lang="de-DE" sz="1400" b="1" dirty="0"/>
              <a:t>t</a:t>
            </a:r>
            <a:r>
              <a:rPr lang="de-DE" sz="1400" b="1" baseline="-25000" dirty="0"/>
              <a:t>2  </a:t>
            </a:r>
            <a:r>
              <a:rPr lang="de-DE" sz="1400" b="1" dirty="0"/>
              <a:t>) </a:t>
            </a: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4038600" y="4127500"/>
            <a:ext cx="3597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/>
              <a:t>cos </a:t>
            </a:r>
            <a:r>
              <a:rPr lang="de-DE" sz="1400" b="1">
                <a:latin typeface="Symbol" pitchFamily="18" charset="2"/>
              </a:rPr>
              <a:t>a</a:t>
            </a:r>
            <a:r>
              <a:rPr lang="de-DE" sz="1400" b="1"/>
              <a:t>  sin -</a:t>
            </a:r>
            <a:r>
              <a:rPr lang="de-DE" sz="1400" b="1">
                <a:latin typeface="Symbol" pitchFamily="18" charset="2"/>
              </a:rPr>
              <a:t>b  </a:t>
            </a:r>
            <a:r>
              <a:rPr lang="de-DE" sz="1400" b="1"/>
              <a:t> </a:t>
            </a:r>
            <a:r>
              <a:rPr lang="de-DE" sz="1400" b="1">
                <a:latin typeface="Symbol" pitchFamily="18" charset="2"/>
              </a:rPr>
              <a:t>-  </a:t>
            </a:r>
            <a:r>
              <a:rPr lang="de-DE" sz="1400" b="1"/>
              <a:t>sin </a:t>
            </a:r>
            <a:r>
              <a:rPr lang="de-DE" sz="1400" b="1">
                <a:latin typeface="Symbol" pitchFamily="18" charset="2"/>
              </a:rPr>
              <a:t>a</a:t>
            </a:r>
            <a:r>
              <a:rPr lang="de-DE" sz="1400" b="1"/>
              <a:t>  cos  -</a:t>
            </a:r>
            <a:r>
              <a:rPr lang="de-DE" sz="1400" b="1">
                <a:latin typeface="Symbol" pitchFamily="18" charset="2"/>
              </a:rPr>
              <a:t>b   </a:t>
            </a:r>
            <a:r>
              <a:rPr lang="de-DE" sz="1400" b="1"/>
              <a:t>=   sin ( </a:t>
            </a:r>
            <a:r>
              <a:rPr lang="de-DE" sz="1400" b="1">
                <a:latin typeface="Symbol" pitchFamily="18" charset="2"/>
              </a:rPr>
              <a:t>a - b</a:t>
            </a:r>
            <a:r>
              <a:rPr lang="de-DE" sz="1400" b="1"/>
              <a:t> )  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80963" y="4510088"/>
            <a:ext cx="439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>
                <a:latin typeface="Symbol" pitchFamily="18" charset="2"/>
              </a:rPr>
              <a:t>-</a:t>
            </a:r>
            <a:r>
              <a:rPr lang="de-DE" sz="1400" b="1"/>
              <a:t> cos </a:t>
            </a:r>
            <a:r>
              <a:rPr lang="de-DE" sz="1400" b="1">
                <a:latin typeface="Symbol" pitchFamily="18" charset="2"/>
              </a:rPr>
              <a:t>a</a:t>
            </a:r>
            <a:r>
              <a:rPr lang="de-DE" sz="1400" b="1"/>
              <a:t>  sin </a:t>
            </a:r>
            <a:r>
              <a:rPr lang="de-DE" sz="1400" b="1">
                <a:latin typeface="Symbol" pitchFamily="18" charset="2"/>
              </a:rPr>
              <a:t>b  </a:t>
            </a:r>
            <a:r>
              <a:rPr lang="de-DE" sz="1400" b="1"/>
              <a:t> </a:t>
            </a:r>
            <a:r>
              <a:rPr lang="de-DE" sz="1400" b="1">
                <a:latin typeface="Symbol" pitchFamily="18" charset="2"/>
              </a:rPr>
              <a:t>-  </a:t>
            </a:r>
            <a:r>
              <a:rPr lang="de-DE" sz="1400" b="1"/>
              <a:t>sin </a:t>
            </a:r>
            <a:r>
              <a:rPr lang="de-DE" sz="1400" b="1">
                <a:latin typeface="Symbol" pitchFamily="18" charset="2"/>
              </a:rPr>
              <a:t>a</a:t>
            </a:r>
            <a:r>
              <a:rPr lang="de-DE" sz="1400" b="1"/>
              <a:t>  cos  </a:t>
            </a:r>
            <a:r>
              <a:rPr lang="de-DE" sz="1400" b="1">
                <a:latin typeface="Symbol" pitchFamily="18" charset="2"/>
              </a:rPr>
              <a:t>b   </a:t>
            </a:r>
            <a:r>
              <a:rPr lang="de-DE" sz="1400" b="1"/>
              <a:t>=   sin ( </a:t>
            </a:r>
            <a:r>
              <a:rPr lang="de-DE" sz="1400" b="1">
                <a:latin typeface="Symbol" pitchFamily="18" charset="2"/>
              </a:rPr>
              <a:t>a - b</a:t>
            </a:r>
            <a:r>
              <a:rPr lang="de-DE" sz="1400" b="1"/>
              <a:t> )  </a:t>
            </a: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4935538" y="4948238"/>
            <a:ext cx="380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3300"/>
                </a:solidFill>
              </a:rPr>
              <a:t>double quantum coherences</a:t>
            </a:r>
            <a:endParaRPr lang="en-US" sz="1400" b="1" dirty="0">
              <a:solidFill>
                <a:srgbClr val="FF3300"/>
              </a:solidFill>
            </a:endParaRP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862513" y="5316538"/>
            <a:ext cx="380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 </a:t>
            </a:r>
            <a:r>
              <a:rPr lang="en-US" sz="1400" b="1" dirty="0" smtClean="0">
                <a:solidFill>
                  <a:srgbClr val="FF3300"/>
                </a:solidFill>
              </a:rPr>
              <a:t>zero quantum coherences</a:t>
            </a:r>
            <a:endParaRPr lang="en-US" sz="1400" b="1" dirty="0">
              <a:solidFill>
                <a:srgbClr val="FF3300"/>
              </a:solidFill>
            </a:endParaRPr>
          </a:p>
        </p:txBody>
      </p:sp>
      <p:sp>
        <p:nvSpPr>
          <p:cNvPr id="157726" name="Text Box 30"/>
          <p:cNvSpPr txBox="1">
            <a:spLocks noChangeArrowheads="1"/>
          </p:cNvSpPr>
          <p:nvPr/>
        </p:nvSpPr>
        <p:spPr bwMode="auto">
          <a:xfrm>
            <a:off x="290513" y="5713413"/>
            <a:ext cx="322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J coupling evolution :</a:t>
            </a:r>
            <a:endParaRPr lang="en-US" sz="1400" b="1" dirty="0"/>
          </a:p>
        </p:txBody>
      </p:sp>
      <p:sp>
        <p:nvSpPr>
          <p:cNvPr id="157727" name="Text Box 31"/>
          <p:cNvSpPr txBox="1">
            <a:spLocks noChangeArrowheads="1"/>
          </p:cNvSpPr>
          <p:nvPr/>
        </p:nvSpPr>
        <p:spPr bwMode="auto">
          <a:xfrm>
            <a:off x="0" y="6043613"/>
            <a:ext cx="7859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  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x</a:t>
            </a:r>
            <a:r>
              <a:rPr lang="de-DE" sz="1400" b="1" dirty="0"/>
              <a:t> </a:t>
            </a:r>
            <a:r>
              <a:rPr lang="de-DE" sz="1400" b="1" dirty="0">
                <a:latin typeface="Symbol" pitchFamily="18" charset="2"/>
              </a:rPr>
              <a:t> </a:t>
            </a:r>
            <a:r>
              <a:rPr lang="de-DE" sz="1400" b="1" dirty="0">
                <a:latin typeface="Wingdings 3" pitchFamily="18" charset="2"/>
              </a:rPr>
              <a:t>a  </a:t>
            </a:r>
            <a:r>
              <a:rPr lang="de-DE" sz="1400" b="1" dirty="0"/>
              <a:t> I</a:t>
            </a:r>
            <a:r>
              <a:rPr lang="de-DE" sz="1400" b="1" baseline="-25000" dirty="0"/>
              <a:t>y </a:t>
            </a:r>
            <a:r>
              <a:rPr lang="de-DE" sz="1400" b="1" dirty="0"/>
              <a:t>(  S</a:t>
            </a:r>
            <a:r>
              <a:rPr lang="de-DE" sz="1400" b="1" baseline="-25000" dirty="0"/>
              <a:t>x</a:t>
            </a:r>
            <a:r>
              <a:rPr lang="de-DE" sz="1400" b="1" dirty="0"/>
              <a:t>   +   S</a:t>
            </a:r>
            <a:r>
              <a:rPr lang="de-DE" sz="1400" b="1" baseline="-25000" dirty="0"/>
              <a:t>y</a:t>
            </a:r>
            <a:r>
              <a:rPr lang="de-DE" sz="1400" b="1" dirty="0"/>
              <a:t> I</a:t>
            </a:r>
            <a:r>
              <a:rPr lang="de-DE" sz="1400" b="1" baseline="-25000" dirty="0"/>
              <a:t>z</a:t>
            </a:r>
            <a:r>
              <a:rPr lang="de-DE" sz="1400" b="1" dirty="0"/>
              <a:t> )  </a:t>
            </a:r>
            <a:r>
              <a:rPr lang="de-DE" sz="1400" b="1" dirty="0">
                <a:latin typeface="Monotype Corsiva" pitchFamily="66" charset="0"/>
              </a:rPr>
              <a:t>a</a:t>
            </a:r>
            <a:r>
              <a:rPr lang="de-DE" sz="1400" b="1" dirty="0"/>
              <a:t>  </a:t>
            </a:r>
            <a:r>
              <a:rPr lang="de-DE" sz="1400" b="1" baseline="-25000" dirty="0"/>
              <a:t> </a:t>
            </a:r>
            <a:r>
              <a:rPr lang="de-DE" sz="1400" b="1" dirty="0"/>
              <a:t>( I</a:t>
            </a:r>
            <a:r>
              <a:rPr lang="de-DE" sz="1400" b="1" baseline="-25000" dirty="0"/>
              <a:t>y </a:t>
            </a:r>
            <a:r>
              <a:rPr lang="de-DE" sz="1400" b="1" dirty="0"/>
              <a:t>  </a:t>
            </a:r>
            <a:r>
              <a:rPr lang="de-DE" sz="1400" b="1" dirty="0">
                <a:latin typeface="Symbol" pitchFamily="18" charset="2"/>
              </a:rPr>
              <a:t>-  </a:t>
            </a:r>
            <a:r>
              <a:rPr lang="de-DE" sz="1400" b="1" dirty="0"/>
              <a:t> I</a:t>
            </a:r>
            <a:r>
              <a:rPr lang="de-DE" sz="1400" b="1" baseline="-25000" dirty="0"/>
              <a:t>y</a:t>
            </a:r>
            <a:r>
              <a:rPr lang="de-DE" sz="1400" b="1" dirty="0"/>
              <a:t> S</a:t>
            </a:r>
            <a:r>
              <a:rPr lang="de-DE" sz="1400" b="1" baseline="-25000" dirty="0"/>
              <a:t>z</a:t>
            </a:r>
            <a:r>
              <a:rPr lang="de-DE" sz="1400" b="1" dirty="0"/>
              <a:t> ) (  S</a:t>
            </a:r>
            <a:r>
              <a:rPr lang="de-DE" sz="1400" b="1" baseline="-25000" dirty="0"/>
              <a:t>x</a:t>
            </a:r>
            <a:r>
              <a:rPr lang="de-DE" sz="1400" b="1" dirty="0"/>
              <a:t>   +   S</a:t>
            </a:r>
            <a:r>
              <a:rPr lang="de-DE" sz="1400" b="1" baseline="-25000" dirty="0"/>
              <a:t>y</a:t>
            </a:r>
            <a:r>
              <a:rPr lang="de-DE" sz="1400" b="1" dirty="0"/>
              <a:t> I</a:t>
            </a:r>
            <a:r>
              <a:rPr lang="de-DE" sz="1400" b="1" baseline="-25000" dirty="0"/>
              <a:t>z</a:t>
            </a:r>
            <a:r>
              <a:rPr lang="de-DE" sz="1400" b="1" dirty="0"/>
              <a:t> )   =   …  </a:t>
            </a: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y</a:t>
            </a:r>
            <a:r>
              <a:rPr lang="de-DE" sz="1400" b="1" dirty="0">
                <a:solidFill>
                  <a:srgbClr val="FF3300"/>
                </a:solidFill>
              </a:rPr>
              <a:t> S</a:t>
            </a:r>
            <a:r>
              <a:rPr lang="de-DE" sz="1400" b="1" baseline="-25000" dirty="0">
                <a:solidFill>
                  <a:srgbClr val="FF3300"/>
                </a:solidFill>
              </a:rPr>
              <a:t>z</a:t>
            </a:r>
            <a:r>
              <a:rPr lang="de-DE" sz="1400" b="1" dirty="0">
                <a:solidFill>
                  <a:srgbClr val="FF3300"/>
                </a:solidFill>
              </a:rPr>
              <a:t>  S</a:t>
            </a:r>
            <a:r>
              <a:rPr lang="de-DE" sz="1400" b="1" baseline="-25000" dirty="0">
                <a:solidFill>
                  <a:srgbClr val="FF3300"/>
                </a:solidFill>
              </a:rPr>
              <a:t>x</a:t>
            </a:r>
            <a:r>
              <a:rPr lang="de-DE" sz="1400" b="1" dirty="0"/>
              <a:t> …  </a:t>
            </a: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y</a:t>
            </a:r>
            <a:r>
              <a:rPr lang="de-DE" sz="1400" b="1" dirty="0">
                <a:solidFill>
                  <a:srgbClr val="FF3300"/>
                </a:solidFill>
              </a:rPr>
              <a:t> S</a:t>
            </a:r>
            <a:r>
              <a:rPr lang="de-DE" sz="1400" b="1" baseline="-25000" dirty="0">
                <a:solidFill>
                  <a:srgbClr val="FF3300"/>
                </a:solidFill>
              </a:rPr>
              <a:t>z</a:t>
            </a:r>
            <a:r>
              <a:rPr lang="de-DE" sz="1400" b="1" dirty="0">
                <a:solidFill>
                  <a:srgbClr val="FF3300"/>
                </a:solidFill>
              </a:rPr>
              <a:t> S</a:t>
            </a:r>
            <a:r>
              <a:rPr lang="de-DE" sz="1400" b="1" baseline="-25000" dirty="0">
                <a:solidFill>
                  <a:srgbClr val="FF3300"/>
                </a:solidFill>
              </a:rPr>
              <a:t>y</a:t>
            </a:r>
            <a:r>
              <a:rPr lang="de-DE" sz="1400" b="1" dirty="0">
                <a:solidFill>
                  <a:srgbClr val="FF3300"/>
                </a:solidFill>
              </a:rPr>
              <a:t> I</a:t>
            </a:r>
            <a:r>
              <a:rPr lang="de-DE" sz="1400" b="1" baseline="-25000" dirty="0">
                <a:solidFill>
                  <a:srgbClr val="FF3300"/>
                </a:solidFill>
              </a:rPr>
              <a:t>z</a:t>
            </a:r>
            <a:r>
              <a:rPr lang="de-DE" sz="1400" b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57728" name="Text Box 32"/>
          <p:cNvSpPr txBox="1">
            <a:spLocks noChangeArrowheads="1"/>
          </p:cNvSpPr>
          <p:nvPr/>
        </p:nvSpPr>
        <p:spPr bwMode="auto">
          <a:xfrm>
            <a:off x="0" y="6345238"/>
            <a:ext cx="7859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400" b="1" dirty="0"/>
              <a:t>                                                                                                              =   …  </a:t>
            </a:r>
            <a:r>
              <a:rPr lang="de-DE" sz="1400" b="1" dirty="0">
                <a:solidFill>
                  <a:srgbClr val="FF3300"/>
                </a:solidFill>
              </a:rPr>
              <a:t>I</a:t>
            </a:r>
            <a:r>
              <a:rPr lang="de-DE" sz="1400" b="1" baseline="-25000" dirty="0">
                <a:solidFill>
                  <a:srgbClr val="FF3300"/>
                </a:solidFill>
              </a:rPr>
              <a:t>y</a:t>
            </a:r>
            <a:r>
              <a:rPr lang="de-DE" sz="1400" b="1" dirty="0">
                <a:solidFill>
                  <a:srgbClr val="FF3300"/>
                </a:solidFill>
              </a:rPr>
              <a:t> S</a:t>
            </a:r>
            <a:r>
              <a:rPr lang="de-DE" sz="1400" b="1" baseline="-25000" dirty="0">
                <a:solidFill>
                  <a:srgbClr val="FF3300"/>
                </a:solidFill>
              </a:rPr>
              <a:t>y          </a:t>
            </a:r>
            <a:r>
              <a:rPr lang="de-DE" sz="1400" b="1" dirty="0"/>
              <a:t>…  </a:t>
            </a:r>
            <a:r>
              <a:rPr lang="de-DE" sz="1400" b="1" dirty="0" err="1">
                <a:solidFill>
                  <a:srgbClr val="FF3300"/>
                </a:solidFill>
              </a:rPr>
              <a:t>I</a:t>
            </a:r>
            <a:r>
              <a:rPr lang="de-DE" sz="1400" b="1" baseline="-25000" dirty="0" err="1">
                <a:solidFill>
                  <a:srgbClr val="FF3300"/>
                </a:solidFill>
              </a:rPr>
              <a:t>x</a:t>
            </a:r>
            <a:r>
              <a:rPr lang="de-DE" sz="1400" b="1" dirty="0" err="1">
                <a:solidFill>
                  <a:srgbClr val="FF3300"/>
                </a:solidFill>
              </a:rPr>
              <a:t>S</a:t>
            </a:r>
            <a:r>
              <a:rPr lang="de-DE" sz="1400" b="1" baseline="-25000" dirty="0" err="1">
                <a:solidFill>
                  <a:srgbClr val="FF3300"/>
                </a:solidFill>
              </a:rPr>
              <a:t>x</a:t>
            </a:r>
            <a:r>
              <a:rPr lang="de-DE" sz="1400" b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57729" name="Text Box 33"/>
          <p:cNvSpPr txBox="1">
            <a:spLocks noChangeArrowheads="1"/>
          </p:cNvSpPr>
          <p:nvPr/>
        </p:nvSpPr>
        <p:spPr bwMode="auto">
          <a:xfrm>
            <a:off x="2462213" y="1190625"/>
            <a:ext cx="4578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/>
              <a:t> How does   2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y</a:t>
            </a:r>
            <a:r>
              <a:rPr lang="en-US" sz="1400" b="1" dirty="0" smtClean="0"/>
              <a:t> S</a:t>
            </a:r>
            <a:r>
              <a:rPr lang="en-US" sz="1400" b="1" baseline="-25000" dirty="0" smtClean="0"/>
              <a:t>x</a:t>
            </a:r>
            <a:r>
              <a:rPr lang="en-US" sz="1400" b="1" dirty="0" smtClean="0"/>
              <a:t> 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  ?evolve ?</a:t>
            </a:r>
            <a:endParaRPr lang="en-US" sz="1400" b="1" baseline="-25000" dirty="0"/>
          </a:p>
        </p:txBody>
      </p:sp>
      <p:sp>
        <p:nvSpPr>
          <p:cNvPr id="157734" name="Rectangle 38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COSY  Experiment</a:t>
            </a:r>
            <a:endParaRPr lang="en-US" dirty="0"/>
          </a:p>
        </p:txBody>
      </p:sp>
      <p:pic>
        <p:nvPicPr>
          <p:cNvPr id="157735" name="Picture 39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8" grpId="0"/>
      <p:bldP spid="157708" grpId="1"/>
      <p:bldP spid="157709" grpId="0"/>
      <p:bldP spid="157709" grpId="1"/>
      <p:bldP spid="157710" grpId="0"/>
      <p:bldP spid="157711" grpId="0"/>
      <p:bldP spid="157712" grpId="0"/>
      <p:bldP spid="157713" grpId="0"/>
      <p:bldP spid="157714" grpId="0" animBg="1"/>
      <p:bldP spid="157715" grpId="0" animBg="1"/>
      <p:bldP spid="157716" grpId="0" animBg="1"/>
      <p:bldP spid="157717" grpId="0" animBg="1"/>
      <p:bldP spid="157718" grpId="0"/>
      <p:bldP spid="157719" grpId="0"/>
      <p:bldP spid="157720" grpId="0"/>
      <p:bldP spid="157721" grpId="0"/>
      <p:bldP spid="157722" grpId="0"/>
      <p:bldP spid="157723" grpId="0"/>
      <p:bldP spid="157724" grpId="0"/>
      <p:bldP spid="157725" grpId="0"/>
      <p:bldP spid="157726" grpId="0"/>
      <p:bldP spid="157727" grpId="0"/>
      <p:bldP spid="1577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 descr="IXSZ6"/>
          <p:cNvPicPr>
            <a:picLocks noChangeAspect="1" noChangeArrowheads="1"/>
          </p:cNvPicPr>
          <p:nvPr/>
        </p:nvPicPr>
        <p:blipFill>
          <a:blip r:embed="rId3" cstate="print">
            <a:lum bright="-54000" contrast="66000"/>
          </a:blip>
          <a:srcRect/>
          <a:stretch>
            <a:fillRect/>
          </a:stretch>
        </p:blipFill>
        <p:spPr bwMode="auto">
          <a:xfrm>
            <a:off x="5100761" y="1024585"/>
            <a:ext cx="3765550" cy="1889125"/>
          </a:xfrm>
          <a:prstGeom prst="rect">
            <a:avLst/>
          </a:prstGeom>
          <a:noFill/>
        </p:spPr>
      </p:pic>
      <p:pic>
        <p:nvPicPr>
          <p:cNvPr id="140292" name="Picture 4" descr="IXSZ7"/>
          <p:cNvPicPr>
            <a:picLocks noChangeAspect="1" noChangeArrowheads="1"/>
          </p:cNvPicPr>
          <p:nvPr/>
        </p:nvPicPr>
        <p:blipFill>
          <a:blip r:embed="rId4" cstate="print">
            <a:lum bright="-54000" contrast="66000"/>
          </a:blip>
          <a:srcRect/>
          <a:stretch>
            <a:fillRect/>
          </a:stretch>
        </p:blipFill>
        <p:spPr bwMode="auto">
          <a:xfrm>
            <a:off x="5135979" y="2981325"/>
            <a:ext cx="3765550" cy="1889125"/>
          </a:xfrm>
          <a:prstGeom prst="rect">
            <a:avLst/>
          </a:prstGeom>
          <a:noFill/>
        </p:spPr>
      </p:pic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3620619" y="605017"/>
            <a:ext cx="12522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/>
              <a:t>B</a:t>
            </a:r>
            <a:r>
              <a:rPr lang="de-DE" b="1" baseline="-25000" dirty="0" smtClean="0"/>
              <a:t>0</a:t>
            </a:r>
            <a:r>
              <a:rPr lang="de-DE" b="1" dirty="0" smtClean="0"/>
              <a:t> </a:t>
            </a:r>
            <a:r>
              <a:rPr lang="en-US" b="1" dirty="0" smtClean="0"/>
              <a:t>evolution</a:t>
            </a:r>
            <a:endParaRPr lang="en-US" b="1" dirty="0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3757882" y="3393775"/>
            <a:ext cx="436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/>
              <a:t>I</a:t>
            </a:r>
            <a:r>
              <a:rPr lang="de-DE" b="1" baseline="-25000" dirty="0"/>
              <a:t>x</a:t>
            </a:r>
            <a:r>
              <a:rPr lang="de-DE" b="1" dirty="0"/>
              <a:t>  </a:t>
            </a:r>
            <a:endParaRPr lang="de-DE" b="1" baseline="-25000" dirty="0">
              <a:solidFill>
                <a:srgbClr val="FF3300"/>
              </a:solidFill>
            </a:endParaRP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8026879" y="1151631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/>
              <a:t>I</a:t>
            </a:r>
            <a:r>
              <a:rPr lang="de-DE" b="1" baseline="-25000" dirty="0"/>
              <a:t>x</a:t>
            </a:r>
            <a:r>
              <a:rPr lang="de-DE" b="1" dirty="0"/>
              <a:t>   </a:t>
            </a:r>
            <a:r>
              <a:rPr lang="de-DE" b="1" dirty="0">
                <a:solidFill>
                  <a:srgbClr val="FF3300"/>
                </a:solidFill>
              </a:rPr>
              <a:t>I</a:t>
            </a:r>
            <a:r>
              <a:rPr lang="de-DE" b="1" baseline="-25000" dirty="0">
                <a:solidFill>
                  <a:srgbClr val="FF3300"/>
                </a:solidFill>
              </a:rPr>
              <a:t>y</a:t>
            </a: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8083967" y="31067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/>
              <a:t>I</a:t>
            </a:r>
            <a:r>
              <a:rPr lang="de-DE" b="1" baseline="-25000" dirty="0"/>
              <a:t>x</a:t>
            </a:r>
            <a:r>
              <a:rPr lang="de-DE" b="1" dirty="0"/>
              <a:t>   </a:t>
            </a:r>
            <a:r>
              <a:rPr lang="de-DE" b="1" dirty="0">
                <a:solidFill>
                  <a:srgbClr val="FF3300"/>
                </a:solidFill>
              </a:rPr>
              <a:t>I</a:t>
            </a:r>
            <a:r>
              <a:rPr lang="de-DE" b="1" baseline="-25000" dirty="0">
                <a:solidFill>
                  <a:srgbClr val="FF3300"/>
                </a:solidFill>
              </a:rPr>
              <a:t>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213966" y="4885284"/>
            <a:ext cx="3590925" cy="1852613"/>
            <a:chOff x="3285" y="437"/>
            <a:chExt cx="2262" cy="1167"/>
          </a:xfrm>
        </p:grpSpPr>
        <p:pic>
          <p:nvPicPr>
            <p:cNvPr id="140305" name="Picture 17" descr="IX4"/>
            <p:cNvPicPr>
              <a:picLocks noChangeArrowheads="1"/>
            </p:cNvPicPr>
            <p:nvPr/>
          </p:nvPicPr>
          <p:blipFill>
            <a:blip r:embed="rId5" cstate="print">
              <a:lum bright="-30000" contrast="42000"/>
            </a:blip>
            <a:srcRect/>
            <a:stretch>
              <a:fillRect/>
            </a:stretch>
          </p:blipFill>
          <p:spPr bwMode="auto">
            <a:xfrm>
              <a:off x="3285" y="437"/>
              <a:ext cx="2262" cy="1167"/>
            </a:xfrm>
            <a:prstGeom prst="rect">
              <a:avLst/>
            </a:prstGeom>
            <a:noFill/>
          </p:spPr>
        </p:pic>
        <p:sp>
          <p:nvSpPr>
            <p:cNvPr id="140306" name="Rectangle 18"/>
            <p:cNvSpPr>
              <a:spLocks noChangeArrowheads="1"/>
            </p:cNvSpPr>
            <p:nvPr/>
          </p:nvSpPr>
          <p:spPr bwMode="auto">
            <a:xfrm>
              <a:off x="4680" y="534"/>
              <a:ext cx="7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>
                  <a:latin typeface="Symbol" pitchFamily="18" charset="2"/>
                </a:rPr>
                <a:t>Ö</a:t>
              </a:r>
              <a:r>
                <a:rPr lang="de-DE" b="1"/>
                <a:t>(I</a:t>
              </a:r>
              <a:r>
                <a:rPr lang="de-DE" b="1" baseline="-25000"/>
                <a:t>x</a:t>
              </a:r>
              <a:r>
                <a:rPr lang="de-DE" b="1" baseline="30000"/>
                <a:t>2</a:t>
              </a:r>
              <a:r>
                <a:rPr lang="de-DE" b="1"/>
                <a:t>  +  I</a:t>
              </a:r>
              <a:r>
                <a:rPr lang="de-DE" b="1" baseline="-25000"/>
                <a:t>y</a:t>
              </a:r>
              <a:r>
                <a:rPr lang="de-DE" b="1" baseline="30000"/>
                <a:t>2</a:t>
              </a:r>
              <a:r>
                <a:rPr lang="de-DE" b="1"/>
                <a:t>)</a:t>
              </a:r>
            </a:p>
          </p:txBody>
        </p:sp>
      </p:grp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Coupling Evolution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40308" name="Picture 20" descr="Logo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pic>
        <p:nvPicPr>
          <p:cNvPr id="22" name="Picture 2" descr="schaefercdcl3_1h1"/>
          <p:cNvPicPr preferRelativeResize="0">
            <a:picLocks noChangeArrowheads="1"/>
          </p:cNvPicPr>
          <p:nvPr/>
        </p:nvPicPr>
        <p:blipFill>
          <a:blip r:embed="rId7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730184" y="1170081"/>
            <a:ext cx="2519362" cy="2519363"/>
          </a:xfrm>
          <a:prstGeom prst="rect">
            <a:avLst/>
          </a:prstGeom>
          <a:noFill/>
        </p:spPr>
      </p:pic>
      <p:pic>
        <p:nvPicPr>
          <p:cNvPr id="23" name="Picture 4" descr="schaefercdcl3_1h3"/>
          <p:cNvPicPr preferRelativeResize="0">
            <a:picLocks noChangeArrowheads="1"/>
          </p:cNvPicPr>
          <p:nvPr/>
        </p:nvPicPr>
        <p:blipFill>
          <a:blip r:embed="rId8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872815" y="4139794"/>
            <a:ext cx="2519363" cy="2519363"/>
          </a:xfrm>
          <a:prstGeom prst="rect">
            <a:avLst/>
          </a:prstGeom>
          <a:noFill/>
        </p:spPr>
      </p:pic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263834" y="2640106"/>
            <a:ext cx="1293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>
                <a:latin typeface="Symbol" pitchFamily="18" charset="2"/>
              </a:rPr>
              <a:t>w  -  w</a:t>
            </a:r>
            <a:r>
              <a:rPr lang="de-DE" sz="1400" b="1" baseline="-25000" dirty="0">
                <a:latin typeface="Symbol" pitchFamily="18" charset="2"/>
              </a:rPr>
              <a:t>0</a:t>
            </a:r>
            <a:r>
              <a:rPr lang="de-DE" sz="1400" b="1" dirty="0"/>
              <a:t>   </a:t>
            </a:r>
            <a:r>
              <a:rPr lang="de-DE" sz="1400" b="1" dirty="0" smtClean="0"/>
              <a:t>large</a:t>
            </a:r>
            <a:endParaRPr lang="de-DE" sz="1400" b="1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185803" y="4831944"/>
            <a:ext cx="994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>
                <a:latin typeface="Symbol" pitchFamily="18" charset="2"/>
              </a:rPr>
              <a:t>w  -  w</a:t>
            </a:r>
            <a:r>
              <a:rPr lang="de-DE" sz="1400" b="1" baseline="-25000" dirty="0">
                <a:latin typeface="Symbol" pitchFamily="18" charset="2"/>
              </a:rPr>
              <a:t>0</a:t>
            </a:r>
            <a:r>
              <a:rPr lang="de-DE" sz="1400" b="1" dirty="0"/>
              <a:t>   0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45295" y="1079999"/>
            <a:ext cx="444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336699"/>
                </a:solidFill>
              </a:rPr>
              <a:t>M</a:t>
            </a:r>
            <a:r>
              <a:rPr lang="de-DE" sz="1200" b="1" dirty="0" smtClean="0">
                <a:solidFill>
                  <a:srgbClr val="336699"/>
                </a:solidFill>
              </a:rPr>
              <a:t>y</a:t>
            </a:r>
            <a:endParaRPr lang="de-DE" sz="1400" b="1" dirty="0">
              <a:solidFill>
                <a:srgbClr val="336699"/>
              </a:solidFill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234990" y="3435741"/>
            <a:ext cx="431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336699"/>
                </a:solidFill>
              </a:rPr>
              <a:t>M</a:t>
            </a:r>
            <a:r>
              <a:rPr lang="de-DE" sz="1200" b="1" dirty="0" smtClean="0">
                <a:solidFill>
                  <a:srgbClr val="336699"/>
                </a:solidFill>
              </a:rPr>
              <a:t>x</a:t>
            </a:r>
            <a:endParaRPr lang="de-DE" sz="1400" b="1" dirty="0">
              <a:solidFill>
                <a:srgbClr val="336699"/>
              </a:solidFill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547056" y="4153679"/>
            <a:ext cx="444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336699"/>
                </a:solidFill>
              </a:rPr>
              <a:t>M</a:t>
            </a:r>
            <a:r>
              <a:rPr lang="de-DE" sz="1200" b="1" dirty="0" smtClean="0">
                <a:solidFill>
                  <a:srgbClr val="336699"/>
                </a:solidFill>
              </a:rPr>
              <a:t>y</a:t>
            </a:r>
            <a:endParaRPr lang="de-DE" sz="1400" b="1" dirty="0">
              <a:solidFill>
                <a:srgbClr val="336699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344500" y="6408682"/>
            <a:ext cx="431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336699"/>
                </a:solidFill>
              </a:rPr>
              <a:t>M</a:t>
            </a:r>
            <a:r>
              <a:rPr lang="de-DE" sz="1200" b="1" dirty="0" smtClean="0">
                <a:solidFill>
                  <a:srgbClr val="336699"/>
                </a:solidFill>
              </a:rPr>
              <a:t>x</a:t>
            </a:r>
            <a:endParaRPr lang="de-DE" sz="1400" b="1" dirty="0">
              <a:solidFill>
                <a:srgbClr val="336699"/>
              </a:solidFill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186546" y="1383821"/>
            <a:ext cx="590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3300"/>
                </a:solidFill>
              </a:rPr>
              <a:t>     I</a:t>
            </a:r>
            <a:r>
              <a:rPr lang="de-DE" b="1" baseline="-25000" dirty="0" smtClean="0">
                <a:solidFill>
                  <a:srgbClr val="FF3300"/>
                </a:solidFill>
              </a:rPr>
              <a:t>y</a:t>
            </a:r>
            <a:endParaRPr lang="de-DE" b="1" baseline="-25000" dirty="0">
              <a:solidFill>
                <a:srgbClr val="FF3300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706123" y="6361262"/>
            <a:ext cx="436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/>
              <a:t>I</a:t>
            </a:r>
            <a:r>
              <a:rPr lang="de-DE" b="1" baseline="-25000" dirty="0"/>
              <a:t>x</a:t>
            </a:r>
            <a:r>
              <a:rPr lang="de-DE" b="1" dirty="0"/>
              <a:t>  </a:t>
            </a:r>
            <a:endParaRPr lang="de-DE" b="1" baseline="-25000" dirty="0">
              <a:solidFill>
                <a:srgbClr val="FF3300"/>
              </a:solidFill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350448" y="4446199"/>
            <a:ext cx="590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3300"/>
                </a:solidFill>
              </a:rPr>
              <a:t>     I</a:t>
            </a:r>
            <a:r>
              <a:rPr lang="de-DE" b="1" baseline="-25000" dirty="0" smtClean="0">
                <a:solidFill>
                  <a:srgbClr val="FF3300"/>
                </a:solidFill>
              </a:rPr>
              <a:t>y</a:t>
            </a:r>
            <a:endParaRPr lang="de-DE" b="1" baseline="-25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92" name="Rectangle 28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Kopplungsentwicklung 2 Spins ½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8023" y="452378"/>
            <a:ext cx="4927600" cy="2314575"/>
            <a:chOff x="0" y="1475"/>
            <a:chExt cx="3104" cy="1458"/>
          </a:xfrm>
        </p:grpSpPr>
        <p:pic>
          <p:nvPicPr>
            <p:cNvPr id="139267" name="Picture 3" descr="I6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30000" contrast="42000"/>
            </a:blip>
            <a:srcRect/>
            <a:stretch>
              <a:fillRect/>
            </a:stretch>
          </p:blipFill>
          <p:spPr bwMode="auto">
            <a:xfrm>
              <a:off x="0" y="1475"/>
              <a:ext cx="3104" cy="1458"/>
            </a:xfrm>
            <a:prstGeom prst="rect">
              <a:avLst/>
            </a:prstGeom>
            <a:noFill/>
          </p:spPr>
        </p:pic>
        <p:sp>
          <p:nvSpPr>
            <p:cNvPr id="139268" name="Text Box 4"/>
            <p:cNvSpPr txBox="1">
              <a:spLocks noChangeArrowheads="1"/>
            </p:cNvSpPr>
            <p:nvPr/>
          </p:nvSpPr>
          <p:spPr bwMode="auto">
            <a:xfrm>
              <a:off x="2435" y="1651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/>
                <a:t>I</a:t>
              </a:r>
              <a:r>
                <a:rPr lang="de-DE" b="1" baseline="-25000" dirty="0"/>
                <a:t>x</a:t>
              </a:r>
              <a:r>
                <a:rPr lang="de-DE" b="1" dirty="0"/>
                <a:t>   </a:t>
              </a:r>
              <a:r>
                <a:rPr lang="de-DE" b="1" dirty="0">
                  <a:solidFill>
                    <a:srgbClr val="FF3300"/>
                  </a:solidFill>
                </a:rPr>
                <a:t>I</a:t>
              </a:r>
              <a:r>
                <a:rPr lang="de-DE" b="1" baseline="-25000" dirty="0">
                  <a:solidFill>
                    <a:srgbClr val="FF3300"/>
                  </a:solidFill>
                </a:rPr>
                <a:t>y</a:t>
              </a:r>
            </a:p>
          </p:txBody>
        </p:sp>
      </p:grpSp>
      <p:pic>
        <p:nvPicPr>
          <p:cNvPr id="139276" name="Picture 12" descr="I8"/>
          <p:cNvPicPr preferRelativeResize="0">
            <a:picLocks noChangeArrowheads="1"/>
          </p:cNvPicPr>
          <p:nvPr/>
        </p:nvPicPr>
        <p:blipFill>
          <a:blip r:embed="rId3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5338109" y="478211"/>
            <a:ext cx="3541713" cy="2271712"/>
          </a:xfrm>
          <a:prstGeom prst="rect">
            <a:avLst/>
          </a:prstGeom>
          <a:noFill/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29396" y="463011"/>
            <a:ext cx="5088063" cy="3311130"/>
            <a:chOff x="-1615" y="2173"/>
            <a:chExt cx="3230" cy="1458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-1615" y="2173"/>
              <a:ext cx="3230" cy="1458"/>
              <a:chOff x="0" y="1512"/>
              <a:chExt cx="3230" cy="1458"/>
            </a:xfrm>
          </p:grpSpPr>
          <p:pic>
            <p:nvPicPr>
              <p:cNvPr id="139280" name="Picture 16" descr="I7"/>
              <p:cNvPicPr preferRelativeResize="0">
                <a:picLocks noChangeArrowheads="1"/>
              </p:cNvPicPr>
              <p:nvPr/>
            </p:nvPicPr>
            <p:blipFill>
              <a:blip r:embed="rId4" cstate="print">
                <a:lum bright="-36000" contrast="48000"/>
              </a:blip>
              <a:srcRect/>
              <a:stretch>
                <a:fillRect/>
              </a:stretch>
            </p:blipFill>
            <p:spPr bwMode="auto">
              <a:xfrm>
                <a:off x="0" y="1512"/>
                <a:ext cx="3230" cy="1458"/>
              </a:xfrm>
              <a:prstGeom prst="rect">
                <a:avLst/>
              </a:prstGeom>
              <a:noFill/>
            </p:spPr>
          </p:pic>
          <p:sp>
            <p:nvSpPr>
              <p:cNvPr id="139281" name="Line 17"/>
              <p:cNvSpPr>
                <a:spLocks noChangeShapeType="1"/>
              </p:cNvSpPr>
              <p:nvPr/>
            </p:nvSpPr>
            <p:spPr bwMode="auto">
              <a:xfrm flipH="1">
                <a:off x="78" y="2250"/>
                <a:ext cx="30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1071" y="2223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 dirty="0"/>
                <a:t>I</a:t>
              </a:r>
              <a:r>
                <a:rPr lang="de-DE" b="1" baseline="-25000" dirty="0"/>
                <a:t>x</a:t>
              </a:r>
              <a:r>
                <a:rPr lang="de-DE" b="1" dirty="0"/>
                <a:t>   </a:t>
              </a:r>
              <a:r>
                <a:rPr lang="de-DE" b="1" dirty="0">
                  <a:solidFill>
                    <a:srgbClr val="FF3300"/>
                  </a:solidFill>
                </a:rPr>
                <a:t>I</a:t>
              </a:r>
              <a:r>
                <a:rPr lang="de-DE" b="1" baseline="-25000" dirty="0">
                  <a:solidFill>
                    <a:srgbClr val="FF3300"/>
                  </a:solidFill>
                </a:rPr>
                <a:t>y</a:t>
              </a:r>
            </a:p>
          </p:txBody>
        </p:sp>
      </p:grpSp>
      <p:sp>
        <p:nvSpPr>
          <p:cNvPr id="139293" name="Rectangle 29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Evolution 2 Spins ½ 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39294" name="Picture 30" descr="Logo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grpSp>
        <p:nvGrpSpPr>
          <p:cNvPr id="5" name="Gruppieren 38"/>
          <p:cNvGrpSpPr/>
          <p:nvPr/>
        </p:nvGrpSpPr>
        <p:grpSpPr>
          <a:xfrm>
            <a:off x="466165" y="3881717"/>
            <a:ext cx="2886636" cy="2832847"/>
            <a:chOff x="5271247" y="3451411"/>
            <a:chExt cx="2886636" cy="2832847"/>
          </a:xfrm>
        </p:grpSpPr>
        <p:sp>
          <p:nvSpPr>
            <p:cNvPr id="35" name="Ellipse 34"/>
            <p:cNvSpPr/>
            <p:nvPr/>
          </p:nvSpPr>
          <p:spPr>
            <a:xfrm>
              <a:off x="5271247" y="3451411"/>
              <a:ext cx="2886636" cy="283284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7" name="Gerade Verbindung mit Pfeil 36"/>
            <p:cNvCxnSpPr>
              <a:endCxn id="35" idx="6"/>
            </p:cNvCxnSpPr>
            <p:nvPr/>
          </p:nvCxnSpPr>
          <p:spPr>
            <a:xfrm>
              <a:off x="6723529" y="4867835"/>
              <a:ext cx="1434354" cy="1588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39"/>
          <p:cNvGrpSpPr/>
          <p:nvPr/>
        </p:nvGrpSpPr>
        <p:grpSpPr>
          <a:xfrm>
            <a:off x="475130" y="3890682"/>
            <a:ext cx="2886636" cy="2832847"/>
            <a:chOff x="5271247" y="3451411"/>
            <a:chExt cx="2886636" cy="2832847"/>
          </a:xfrm>
        </p:grpSpPr>
        <p:sp>
          <p:nvSpPr>
            <p:cNvPr id="41" name="Ellipse 40"/>
            <p:cNvSpPr/>
            <p:nvPr/>
          </p:nvSpPr>
          <p:spPr>
            <a:xfrm>
              <a:off x="5271247" y="3451411"/>
              <a:ext cx="2886636" cy="283284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2" name="Gerade Verbindung mit Pfeil 41"/>
            <p:cNvCxnSpPr>
              <a:endCxn id="41" idx="6"/>
            </p:cNvCxnSpPr>
            <p:nvPr/>
          </p:nvCxnSpPr>
          <p:spPr>
            <a:xfrm>
              <a:off x="6723529" y="4867835"/>
              <a:ext cx="1434354" cy="1588"/>
            </a:xfrm>
            <a:prstGeom prst="straightConnector1">
              <a:avLst/>
            </a:prstGeom>
            <a:ln w="7302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Gerade Verbindung mit Pfeil 43"/>
          <p:cNvCxnSpPr/>
          <p:nvPr/>
        </p:nvCxnSpPr>
        <p:spPr>
          <a:xfrm rot="5400000" flipH="1" flipV="1">
            <a:off x="-26893" y="3424518"/>
            <a:ext cx="618565" cy="89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4177554" y="4025153"/>
            <a:ext cx="2886636" cy="28328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5647765" y="5360895"/>
            <a:ext cx="1434354" cy="1588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 rot="5400000">
            <a:off x="5880848" y="3935510"/>
            <a:ext cx="2886636" cy="28328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7655859" y="5325038"/>
            <a:ext cx="1326776" cy="17932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rot="5400000">
            <a:off x="6973748" y="6077281"/>
            <a:ext cx="1434354" cy="1588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 rot="16200000">
            <a:off x="4204451" y="3998258"/>
            <a:ext cx="2886636" cy="28328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7" name="Gerade Verbindung mit Pfeil 56"/>
          <p:cNvCxnSpPr/>
          <p:nvPr/>
        </p:nvCxnSpPr>
        <p:spPr>
          <a:xfrm rot="16200000">
            <a:off x="4931387" y="4660851"/>
            <a:ext cx="1434354" cy="1588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5763000" y="3894232"/>
            <a:ext cx="15701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X </a:t>
            </a:r>
            <a:r>
              <a:rPr lang="en-US" sz="1400" b="1" dirty="0" err="1" smtClean="0"/>
              <a:t>Nuc</a:t>
            </a:r>
            <a:r>
              <a:rPr lang="en-US" sz="1400" b="1" dirty="0" smtClean="0"/>
              <a:t> (</a:t>
            </a:r>
            <a:r>
              <a:rPr lang="en-US" sz="1400" b="1" baseline="30000" dirty="0" smtClean="0"/>
              <a:t>31</a:t>
            </a:r>
            <a:r>
              <a:rPr lang="en-US" sz="1400" b="1" dirty="0" smtClean="0"/>
              <a:t>P  e.g.)   </a:t>
            </a:r>
            <a:endParaRPr lang="en-US" sz="1400" b="1" dirty="0">
              <a:latin typeface="Symbol" pitchFamily="18" charset="2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7573871" y="6550223"/>
            <a:ext cx="15701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    X </a:t>
            </a:r>
            <a:r>
              <a:rPr lang="en-US" sz="1400" b="1" dirty="0" err="1" smtClean="0"/>
              <a:t>Nuc</a:t>
            </a:r>
            <a:r>
              <a:rPr lang="en-US" sz="1400" b="1" dirty="0" smtClean="0"/>
              <a:t> (</a:t>
            </a:r>
            <a:r>
              <a:rPr lang="en-US" sz="1400" b="1" baseline="30000" dirty="0" smtClean="0"/>
              <a:t>31</a:t>
            </a:r>
            <a:r>
              <a:rPr lang="en-US" sz="1400" b="1" dirty="0" smtClean="0"/>
              <a:t>P  e.g.)   </a:t>
            </a:r>
            <a:endParaRPr lang="en-US" sz="1400" b="1" dirty="0">
              <a:latin typeface="Symbol" pitchFamily="18" charset="2"/>
            </a:endParaRPr>
          </a:p>
        </p:txBody>
      </p:sp>
      <p:grpSp>
        <p:nvGrpSpPr>
          <p:cNvPr id="7" name="Gruppieren 66"/>
          <p:cNvGrpSpPr/>
          <p:nvPr/>
        </p:nvGrpSpPr>
        <p:grpSpPr>
          <a:xfrm>
            <a:off x="1837765" y="5172635"/>
            <a:ext cx="295835" cy="286871"/>
            <a:chOff x="4365812" y="6311153"/>
            <a:chExt cx="295835" cy="286871"/>
          </a:xfrm>
        </p:grpSpPr>
        <p:sp>
          <p:nvSpPr>
            <p:cNvPr id="65" name="Ellipse 64"/>
            <p:cNvSpPr/>
            <p:nvPr/>
          </p:nvSpPr>
          <p:spPr>
            <a:xfrm>
              <a:off x="4365812" y="6311153"/>
              <a:ext cx="295835" cy="28687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Ellipse 65"/>
            <p:cNvSpPr/>
            <p:nvPr/>
          </p:nvSpPr>
          <p:spPr>
            <a:xfrm>
              <a:off x="4428565" y="6391836"/>
              <a:ext cx="134470" cy="1165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1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1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1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31181 0.00509 " pathEditMode="relative" rAng="0" ptsTypes="AA">
                                      <p:cBhvr>
                                        <p:cTn id="14" dur="2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9" name="Rectangle 21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Kopplungsentwicklung</a:t>
            </a:r>
          </a:p>
        </p:txBody>
      </p:sp>
      <p:pic>
        <p:nvPicPr>
          <p:cNvPr id="140290" name="Picture 2" descr="IXSZ10"/>
          <p:cNvPicPr>
            <a:picLocks noChangeAspect="1" noChangeArrowheads="1"/>
          </p:cNvPicPr>
          <p:nvPr/>
        </p:nvPicPr>
        <p:blipFill>
          <a:blip r:embed="rId2" cstate="print">
            <a:lum bright="-54000" contrast="66000"/>
          </a:blip>
          <a:srcRect/>
          <a:stretch>
            <a:fillRect/>
          </a:stretch>
        </p:blipFill>
        <p:spPr bwMode="auto">
          <a:xfrm>
            <a:off x="357188" y="4802188"/>
            <a:ext cx="3765550" cy="1889125"/>
          </a:xfrm>
          <a:prstGeom prst="rect">
            <a:avLst/>
          </a:prstGeom>
          <a:noFill/>
        </p:spPr>
      </p:pic>
      <p:pic>
        <p:nvPicPr>
          <p:cNvPr id="140291" name="Picture 3" descr="IXSZ6"/>
          <p:cNvPicPr>
            <a:picLocks noChangeAspect="1" noChangeArrowheads="1"/>
          </p:cNvPicPr>
          <p:nvPr/>
        </p:nvPicPr>
        <p:blipFill>
          <a:blip r:embed="rId3" cstate="print">
            <a:lum bright="-54000" contrast="66000"/>
          </a:blip>
          <a:srcRect/>
          <a:stretch>
            <a:fillRect/>
          </a:stretch>
        </p:blipFill>
        <p:spPr bwMode="auto">
          <a:xfrm>
            <a:off x="5189538" y="2862263"/>
            <a:ext cx="3765550" cy="1889125"/>
          </a:xfrm>
          <a:prstGeom prst="rect">
            <a:avLst/>
          </a:prstGeom>
          <a:noFill/>
        </p:spPr>
      </p:pic>
      <p:pic>
        <p:nvPicPr>
          <p:cNvPr id="140292" name="Picture 4" descr="IXSZ7"/>
          <p:cNvPicPr>
            <a:picLocks noChangeAspect="1" noChangeArrowheads="1"/>
          </p:cNvPicPr>
          <p:nvPr/>
        </p:nvPicPr>
        <p:blipFill>
          <a:blip r:embed="rId4" cstate="print">
            <a:lum bright="-54000" contrast="66000"/>
          </a:blip>
          <a:srcRect/>
          <a:stretch>
            <a:fillRect/>
          </a:stretch>
        </p:blipFill>
        <p:spPr bwMode="auto">
          <a:xfrm>
            <a:off x="5207000" y="4810125"/>
            <a:ext cx="3765550" cy="1889125"/>
          </a:xfrm>
          <a:prstGeom prst="rect">
            <a:avLst/>
          </a:prstGeom>
          <a:noFill/>
        </p:spPr>
      </p:pic>
      <p:pic>
        <p:nvPicPr>
          <p:cNvPr id="140293" name="Picture 5" descr="IXSZ8"/>
          <p:cNvPicPr>
            <a:picLocks noChangeAspect="1" noChangeArrowheads="1"/>
          </p:cNvPicPr>
          <p:nvPr/>
        </p:nvPicPr>
        <p:blipFill>
          <a:blip r:embed="rId5" cstate="print">
            <a:lum bright="-54000" contrast="66000"/>
          </a:blip>
          <a:srcRect/>
          <a:stretch>
            <a:fillRect/>
          </a:stretch>
        </p:blipFill>
        <p:spPr bwMode="auto">
          <a:xfrm>
            <a:off x="5270500" y="936625"/>
            <a:ext cx="3451225" cy="1889125"/>
          </a:xfrm>
          <a:prstGeom prst="rect">
            <a:avLst/>
          </a:prstGeom>
          <a:noFill/>
        </p:spPr>
      </p:pic>
      <p:pic>
        <p:nvPicPr>
          <p:cNvPr id="140294" name="Picture 6" descr="IXSZ9"/>
          <p:cNvPicPr>
            <a:picLocks noChangeAspect="1" noChangeArrowheads="1"/>
          </p:cNvPicPr>
          <p:nvPr/>
        </p:nvPicPr>
        <p:blipFill>
          <a:blip r:embed="rId6" cstate="print">
            <a:lum bright="-54000" contrast="66000"/>
          </a:blip>
          <a:srcRect/>
          <a:stretch>
            <a:fillRect/>
          </a:stretch>
        </p:blipFill>
        <p:spPr bwMode="auto">
          <a:xfrm>
            <a:off x="369888" y="2752725"/>
            <a:ext cx="3765550" cy="1889125"/>
          </a:xfrm>
          <a:prstGeom prst="rect">
            <a:avLst/>
          </a:prstGeom>
          <a:noFill/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1449894" y="478041"/>
            <a:ext cx="1149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J evolution</a:t>
            </a:r>
            <a:endParaRPr lang="en-US" b="1" dirty="0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5466845" y="491922"/>
            <a:ext cx="12522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B</a:t>
            </a:r>
            <a:r>
              <a:rPr lang="en-US" b="1" baseline="-25000" dirty="0" smtClean="0"/>
              <a:t>0</a:t>
            </a:r>
            <a:r>
              <a:rPr lang="en-US" b="1" dirty="0" smtClean="0"/>
              <a:t> evolution</a:t>
            </a:r>
            <a:endParaRPr lang="en-US" b="1" dirty="0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3257550" y="27813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/>
              <a:t>I</a:t>
            </a:r>
            <a:r>
              <a:rPr lang="de-DE" b="1" baseline="-25000" dirty="0"/>
              <a:t>x</a:t>
            </a:r>
            <a:r>
              <a:rPr lang="de-DE" b="1" dirty="0"/>
              <a:t>   </a:t>
            </a:r>
            <a:r>
              <a:rPr lang="de-DE" b="1" dirty="0">
                <a:solidFill>
                  <a:srgbClr val="FF3300"/>
                </a:solidFill>
              </a:rPr>
              <a:t>I</a:t>
            </a:r>
            <a:r>
              <a:rPr lang="de-DE" b="1" baseline="-25000" dirty="0">
                <a:solidFill>
                  <a:srgbClr val="FF3300"/>
                </a:solidFill>
              </a:rPr>
              <a:t>y</a:t>
            </a: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8142288" y="27940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/>
              <a:t>I</a:t>
            </a:r>
            <a:r>
              <a:rPr lang="de-DE" b="1" baseline="-25000" dirty="0"/>
              <a:t>x</a:t>
            </a:r>
            <a:r>
              <a:rPr lang="de-DE" b="1" dirty="0"/>
              <a:t>   </a:t>
            </a:r>
            <a:r>
              <a:rPr lang="de-DE" b="1" dirty="0">
                <a:solidFill>
                  <a:srgbClr val="FF3300"/>
                </a:solidFill>
              </a:rPr>
              <a:t>I</a:t>
            </a:r>
            <a:r>
              <a:rPr lang="de-DE" b="1" baseline="-25000" dirty="0">
                <a:solidFill>
                  <a:srgbClr val="FF3300"/>
                </a:solidFill>
              </a:rPr>
              <a:t>y</a:t>
            </a: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3270250" y="49609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/>
              <a:t>I</a:t>
            </a:r>
            <a:r>
              <a:rPr lang="de-DE" b="1" baseline="-25000" dirty="0"/>
              <a:t>x</a:t>
            </a:r>
            <a:r>
              <a:rPr lang="de-DE" b="1" dirty="0"/>
              <a:t>   </a:t>
            </a:r>
            <a:r>
              <a:rPr lang="de-DE" b="1" dirty="0">
                <a:solidFill>
                  <a:srgbClr val="FF3300"/>
                </a:solidFill>
              </a:rPr>
              <a:t>I</a:t>
            </a:r>
            <a:r>
              <a:rPr lang="de-DE" b="1" baseline="-25000" dirty="0">
                <a:solidFill>
                  <a:srgbClr val="FF3300"/>
                </a:solidFill>
              </a:rPr>
              <a:t>y</a:t>
            </a: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8154988" y="49355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 dirty="0"/>
              <a:t>I</a:t>
            </a:r>
            <a:r>
              <a:rPr lang="de-DE" b="1" baseline="-25000" dirty="0"/>
              <a:t>x</a:t>
            </a:r>
            <a:r>
              <a:rPr lang="de-DE" b="1" dirty="0"/>
              <a:t>   </a:t>
            </a:r>
            <a:r>
              <a:rPr lang="de-DE" b="1" dirty="0">
                <a:solidFill>
                  <a:srgbClr val="FF3300"/>
                </a:solidFill>
              </a:rPr>
              <a:t>I</a:t>
            </a:r>
            <a:r>
              <a:rPr lang="de-DE" b="1" baseline="-25000" dirty="0">
                <a:solidFill>
                  <a:srgbClr val="FF3300"/>
                </a:solidFill>
              </a:rPr>
              <a:t>y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2888" y="798513"/>
            <a:ext cx="3987800" cy="1916112"/>
            <a:chOff x="153" y="413"/>
            <a:chExt cx="2512" cy="1207"/>
          </a:xfrm>
        </p:grpSpPr>
        <p:pic>
          <p:nvPicPr>
            <p:cNvPr id="140302" name="Picture 14" descr="IXSZ5"/>
            <p:cNvPicPr>
              <a:picLocks noChangeArrowheads="1"/>
            </p:cNvPicPr>
            <p:nvPr/>
          </p:nvPicPr>
          <p:blipFill>
            <a:blip r:embed="rId7" cstate="print">
              <a:lum bright="-30000" contrast="42000"/>
            </a:blip>
            <a:srcRect/>
            <a:stretch>
              <a:fillRect/>
            </a:stretch>
          </p:blipFill>
          <p:spPr bwMode="auto">
            <a:xfrm>
              <a:off x="153" y="413"/>
              <a:ext cx="2512" cy="1207"/>
            </a:xfrm>
            <a:prstGeom prst="rect">
              <a:avLst/>
            </a:prstGeom>
            <a:noFill/>
          </p:spPr>
        </p:pic>
        <p:sp>
          <p:nvSpPr>
            <p:cNvPr id="140303" name="Rectangle 15"/>
            <p:cNvSpPr>
              <a:spLocks noChangeArrowheads="1"/>
            </p:cNvSpPr>
            <p:nvPr/>
          </p:nvSpPr>
          <p:spPr bwMode="auto">
            <a:xfrm>
              <a:off x="1800" y="510"/>
              <a:ext cx="7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>
                  <a:latin typeface="Symbol" pitchFamily="18" charset="2"/>
                </a:rPr>
                <a:t>Ö</a:t>
              </a:r>
              <a:r>
                <a:rPr lang="de-DE" b="1"/>
                <a:t>(I</a:t>
              </a:r>
              <a:r>
                <a:rPr lang="de-DE" b="1" baseline="-25000"/>
                <a:t>x</a:t>
              </a:r>
              <a:r>
                <a:rPr lang="de-DE" b="1" baseline="30000"/>
                <a:t>2</a:t>
              </a:r>
              <a:r>
                <a:rPr lang="de-DE" b="1"/>
                <a:t>  +  I</a:t>
              </a:r>
              <a:r>
                <a:rPr lang="de-DE" b="1" baseline="-25000"/>
                <a:t>y</a:t>
              </a:r>
              <a:r>
                <a:rPr lang="de-DE" b="1" baseline="30000"/>
                <a:t>2</a:t>
              </a:r>
              <a:r>
                <a:rPr lang="de-DE" b="1"/>
                <a:t>)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07013" y="927100"/>
            <a:ext cx="3590925" cy="1852613"/>
            <a:chOff x="3285" y="437"/>
            <a:chExt cx="2262" cy="1167"/>
          </a:xfrm>
        </p:grpSpPr>
        <p:pic>
          <p:nvPicPr>
            <p:cNvPr id="140305" name="Picture 17" descr="IX4"/>
            <p:cNvPicPr>
              <a:picLocks noChangeArrowheads="1"/>
            </p:cNvPicPr>
            <p:nvPr/>
          </p:nvPicPr>
          <p:blipFill>
            <a:blip r:embed="rId8" cstate="print">
              <a:lum bright="-30000" contrast="42000"/>
            </a:blip>
            <a:srcRect/>
            <a:stretch>
              <a:fillRect/>
            </a:stretch>
          </p:blipFill>
          <p:spPr bwMode="auto">
            <a:xfrm>
              <a:off x="3285" y="437"/>
              <a:ext cx="2262" cy="1167"/>
            </a:xfrm>
            <a:prstGeom prst="rect">
              <a:avLst/>
            </a:prstGeom>
            <a:noFill/>
          </p:spPr>
        </p:pic>
        <p:sp>
          <p:nvSpPr>
            <p:cNvPr id="140306" name="Rectangle 18"/>
            <p:cNvSpPr>
              <a:spLocks noChangeArrowheads="1"/>
            </p:cNvSpPr>
            <p:nvPr/>
          </p:nvSpPr>
          <p:spPr bwMode="auto">
            <a:xfrm>
              <a:off x="4680" y="534"/>
              <a:ext cx="7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>
                  <a:latin typeface="Symbol" pitchFamily="18" charset="2"/>
                </a:rPr>
                <a:t>Ö</a:t>
              </a:r>
              <a:r>
                <a:rPr lang="de-DE" b="1"/>
                <a:t>(I</a:t>
              </a:r>
              <a:r>
                <a:rPr lang="de-DE" b="1" baseline="-25000"/>
                <a:t>x</a:t>
              </a:r>
              <a:r>
                <a:rPr lang="de-DE" b="1" baseline="30000"/>
                <a:t>2</a:t>
              </a:r>
              <a:r>
                <a:rPr lang="de-DE" b="1"/>
                <a:t>  +  I</a:t>
              </a:r>
              <a:r>
                <a:rPr lang="de-DE" b="1" baseline="-25000"/>
                <a:t>y</a:t>
              </a:r>
              <a:r>
                <a:rPr lang="de-DE" b="1" baseline="30000"/>
                <a:t>2</a:t>
              </a:r>
              <a:r>
                <a:rPr lang="de-DE" b="1"/>
                <a:t>)</a:t>
              </a:r>
            </a:p>
          </p:txBody>
        </p:sp>
      </p:grp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323850" y="0"/>
            <a:ext cx="625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</a:rPr>
              <a:t>J Evolution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40308" name="Picture 20" descr="Logo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37" name="Group 117"/>
          <p:cNvGrpSpPr>
            <a:grpSpLocks/>
          </p:cNvGrpSpPr>
          <p:nvPr/>
        </p:nvGrpSpPr>
        <p:grpSpPr bwMode="auto">
          <a:xfrm>
            <a:off x="4470400" y="4570413"/>
            <a:ext cx="2292350" cy="295275"/>
            <a:chOff x="2765" y="2811"/>
            <a:chExt cx="1444" cy="186"/>
          </a:xfrm>
        </p:grpSpPr>
        <p:grpSp>
          <p:nvGrpSpPr>
            <p:cNvPr id="184438" name="Group 118"/>
            <p:cNvGrpSpPr>
              <a:grpSpLocks/>
            </p:cNvGrpSpPr>
            <p:nvPr/>
          </p:nvGrpSpPr>
          <p:grpSpPr bwMode="auto">
            <a:xfrm>
              <a:off x="2765" y="2830"/>
              <a:ext cx="703" cy="167"/>
              <a:chOff x="2792" y="2830"/>
              <a:chExt cx="703" cy="167"/>
            </a:xfrm>
          </p:grpSpPr>
          <p:sp>
            <p:nvSpPr>
              <p:cNvPr id="184439" name="Freeform 119"/>
              <p:cNvSpPr>
                <a:spLocks/>
              </p:cNvSpPr>
              <p:nvPr/>
            </p:nvSpPr>
            <p:spPr bwMode="auto">
              <a:xfrm>
                <a:off x="3075" y="2830"/>
                <a:ext cx="420" cy="167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15" y="171"/>
                  </a:cxn>
                  <a:cxn ang="0">
                    <a:pos x="30" y="105"/>
                  </a:cxn>
                  <a:cxn ang="0">
                    <a:pos x="42" y="78"/>
                  </a:cxn>
                  <a:cxn ang="0">
                    <a:pos x="51" y="51"/>
                  </a:cxn>
                  <a:cxn ang="0">
                    <a:pos x="84" y="69"/>
                  </a:cxn>
                  <a:cxn ang="0">
                    <a:pos x="102" y="147"/>
                  </a:cxn>
                  <a:cxn ang="0">
                    <a:pos x="120" y="237"/>
                  </a:cxn>
                  <a:cxn ang="0">
                    <a:pos x="141" y="330"/>
                  </a:cxn>
                  <a:cxn ang="0">
                    <a:pos x="156" y="405"/>
                  </a:cxn>
                  <a:cxn ang="0">
                    <a:pos x="177" y="456"/>
                  </a:cxn>
                  <a:cxn ang="0">
                    <a:pos x="201" y="462"/>
                  </a:cxn>
                  <a:cxn ang="0">
                    <a:pos x="225" y="414"/>
                  </a:cxn>
                  <a:cxn ang="0">
                    <a:pos x="252" y="321"/>
                  </a:cxn>
                  <a:cxn ang="0">
                    <a:pos x="276" y="231"/>
                  </a:cxn>
                  <a:cxn ang="0">
                    <a:pos x="291" y="162"/>
                  </a:cxn>
                  <a:cxn ang="0">
                    <a:pos x="303" y="96"/>
                  </a:cxn>
                  <a:cxn ang="0">
                    <a:pos x="309" y="63"/>
                  </a:cxn>
                  <a:cxn ang="0">
                    <a:pos x="318" y="42"/>
                  </a:cxn>
                  <a:cxn ang="0">
                    <a:pos x="342" y="27"/>
                  </a:cxn>
                  <a:cxn ang="0">
                    <a:pos x="369" y="78"/>
                  </a:cxn>
                  <a:cxn ang="0">
                    <a:pos x="387" y="159"/>
                  </a:cxn>
                  <a:cxn ang="0">
                    <a:pos x="402" y="246"/>
                  </a:cxn>
                  <a:cxn ang="0">
                    <a:pos x="420" y="333"/>
                  </a:cxn>
                  <a:cxn ang="0">
                    <a:pos x="432" y="384"/>
                  </a:cxn>
                  <a:cxn ang="0">
                    <a:pos x="447" y="438"/>
                  </a:cxn>
                  <a:cxn ang="0">
                    <a:pos x="477" y="441"/>
                  </a:cxn>
                  <a:cxn ang="0">
                    <a:pos x="501" y="402"/>
                  </a:cxn>
                  <a:cxn ang="0">
                    <a:pos x="522" y="336"/>
                  </a:cxn>
                  <a:cxn ang="0">
                    <a:pos x="543" y="231"/>
                  </a:cxn>
                  <a:cxn ang="0">
                    <a:pos x="558" y="156"/>
                  </a:cxn>
                  <a:cxn ang="0">
                    <a:pos x="576" y="87"/>
                  </a:cxn>
                  <a:cxn ang="0">
                    <a:pos x="588" y="42"/>
                  </a:cxn>
                  <a:cxn ang="0">
                    <a:pos x="612" y="21"/>
                  </a:cxn>
                  <a:cxn ang="0">
                    <a:pos x="633" y="42"/>
                  </a:cxn>
                  <a:cxn ang="0">
                    <a:pos x="648" y="96"/>
                  </a:cxn>
                  <a:cxn ang="0">
                    <a:pos x="663" y="171"/>
                  </a:cxn>
                  <a:cxn ang="0">
                    <a:pos x="678" y="252"/>
                  </a:cxn>
                  <a:cxn ang="0">
                    <a:pos x="693" y="321"/>
                  </a:cxn>
                  <a:cxn ang="0">
                    <a:pos x="705" y="372"/>
                  </a:cxn>
                  <a:cxn ang="0">
                    <a:pos x="720" y="426"/>
                  </a:cxn>
                  <a:cxn ang="0">
                    <a:pos x="747" y="432"/>
                  </a:cxn>
                  <a:cxn ang="0">
                    <a:pos x="768" y="411"/>
                  </a:cxn>
                  <a:cxn ang="0">
                    <a:pos x="792" y="330"/>
                  </a:cxn>
                  <a:cxn ang="0">
                    <a:pos x="807" y="246"/>
                  </a:cxn>
                  <a:cxn ang="0">
                    <a:pos x="825" y="168"/>
                  </a:cxn>
                  <a:cxn ang="0">
                    <a:pos x="843" y="96"/>
                  </a:cxn>
                  <a:cxn ang="0">
                    <a:pos x="861" y="36"/>
                  </a:cxn>
                  <a:cxn ang="0">
                    <a:pos x="876" y="9"/>
                  </a:cxn>
                  <a:cxn ang="0">
                    <a:pos x="894" y="6"/>
                  </a:cxn>
                  <a:cxn ang="0">
                    <a:pos x="915" y="48"/>
                  </a:cxn>
                  <a:cxn ang="0">
                    <a:pos x="927" y="114"/>
                  </a:cxn>
                  <a:cxn ang="0">
                    <a:pos x="942" y="192"/>
                  </a:cxn>
                  <a:cxn ang="0">
                    <a:pos x="960" y="279"/>
                  </a:cxn>
                  <a:cxn ang="0">
                    <a:pos x="978" y="354"/>
                  </a:cxn>
                  <a:cxn ang="0">
                    <a:pos x="990" y="399"/>
                  </a:cxn>
                  <a:cxn ang="0">
                    <a:pos x="1017" y="426"/>
                  </a:cxn>
                  <a:cxn ang="0">
                    <a:pos x="1041" y="396"/>
                  </a:cxn>
                  <a:cxn ang="0">
                    <a:pos x="1053" y="363"/>
                  </a:cxn>
                  <a:cxn ang="0">
                    <a:pos x="1065" y="312"/>
                  </a:cxn>
                  <a:cxn ang="0">
                    <a:pos x="1080" y="258"/>
                  </a:cxn>
                  <a:cxn ang="0">
                    <a:pos x="1098" y="183"/>
                  </a:cxn>
                </a:cxnLst>
                <a:rect l="0" t="0" r="r" b="b"/>
                <a:pathLst>
                  <a:path w="1098" h="469">
                    <a:moveTo>
                      <a:pt x="0" y="231"/>
                    </a:moveTo>
                    <a:cubicBezTo>
                      <a:pt x="5" y="211"/>
                      <a:pt x="10" y="192"/>
                      <a:pt x="15" y="171"/>
                    </a:cubicBezTo>
                    <a:cubicBezTo>
                      <a:pt x="20" y="150"/>
                      <a:pt x="26" y="120"/>
                      <a:pt x="30" y="105"/>
                    </a:cubicBezTo>
                    <a:cubicBezTo>
                      <a:pt x="34" y="90"/>
                      <a:pt x="38" y="87"/>
                      <a:pt x="42" y="78"/>
                    </a:cubicBezTo>
                    <a:cubicBezTo>
                      <a:pt x="46" y="69"/>
                      <a:pt x="44" y="52"/>
                      <a:pt x="51" y="51"/>
                    </a:cubicBezTo>
                    <a:cubicBezTo>
                      <a:pt x="58" y="50"/>
                      <a:pt x="76" y="53"/>
                      <a:pt x="84" y="69"/>
                    </a:cubicBezTo>
                    <a:cubicBezTo>
                      <a:pt x="92" y="85"/>
                      <a:pt x="96" y="119"/>
                      <a:pt x="102" y="147"/>
                    </a:cubicBezTo>
                    <a:cubicBezTo>
                      <a:pt x="108" y="175"/>
                      <a:pt x="114" y="207"/>
                      <a:pt x="120" y="237"/>
                    </a:cubicBezTo>
                    <a:cubicBezTo>
                      <a:pt x="126" y="267"/>
                      <a:pt x="135" y="302"/>
                      <a:pt x="141" y="330"/>
                    </a:cubicBezTo>
                    <a:cubicBezTo>
                      <a:pt x="147" y="358"/>
                      <a:pt x="150" y="384"/>
                      <a:pt x="156" y="405"/>
                    </a:cubicBezTo>
                    <a:cubicBezTo>
                      <a:pt x="162" y="426"/>
                      <a:pt x="169" y="447"/>
                      <a:pt x="177" y="456"/>
                    </a:cubicBezTo>
                    <a:cubicBezTo>
                      <a:pt x="185" y="465"/>
                      <a:pt x="193" y="469"/>
                      <a:pt x="201" y="462"/>
                    </a:cubicBezTo>
                    <a:cubicBezTo>
                      <a:pt x="209" y="455"/>
                      <a:pt x="217" y="437"/>
                      <a:pt x="225" y="414"/>
                    </a:cubicBezTo>
                    <a:cubicBezTo>
                      <a:pt x="233" y="391"/>
                      <a:pt x="244" y="351"/>
                      <a:pt x="252" y="321"/>
                    </a:cubicBezTo>
                    <a:cubicBezTo>
                      <a:pt x="260" y="291"/>
                      <a:pt x="270" y="257"/>
                      <a:pt x="276" y="231"/>
                    </a:cubicBezTo>
                    <a:cubicBezTo>
                      <a:pt x="282" y="205"/>
                      <a:pt x="287" y="184"/>
                      <a:pt x="291" y="162"/>
                    </a:cubicBezTo>
                    <a:cubicBezTo>
                      <a:pt x="295" y="140"/>
                      <a:pt x="300" y="112"/>
                      <a:pt x="303" y="96"/>
                    </a:cubicBezTo>
                    <a:cubicBezTo>
                      <a:pt x="306" y="80"/>
                      <a:pt x="307" y="72"/>
                      <a:pt x="309" y="63"/>
                    </a:cubicBezTo>
                    <a:cubicBezTo>
                      <a:pt x="311" y="54"/>
                      <a:pt x="313" y="48"/>
                      <a:pt x="318" y="42"/>
                    </a:cubicBezTo>
                    <a:cubicBezTo>
                      <a:pt x="323" y="36"/>
                      <a:pt x="333" y="21"/>
                      <a:pt x="342" y="27"/>
                    </a:cubicBezTo>
                    <a:cubicBezTo>
                      <a:pt x="351" y="33"/>
                      <a:pt x="362" y="56"/>
                      <a:pt x="369" y="78"/>
                    </a:cubicBezTo>
                    <a:cubicBezTo>
                      <a:pt x="376" y="100"/>
                      <a:pt x="382" y="131"/>
                      <a:pt x="387" y="159"/>
                    </a:cubicBezTo>
                    <a:cubicBezTo>
                      <a:pt x="392" y="187"/>
                      <a:pt x="397" y="217"/>
                      <a:pt x="402" y="246"/>
                    </a:cubicBezTo>
                    <a:cubicBezTo>
                      <a:pt x="407" y="275"/>
                      <a:pt x="415" y="310"/>
                      <a:pt x="420" y="333"/>
                    </a:cubicBezTo>
                    <a:cubicBezTo>
                      <a:pt x="425" y="356"/>
                      <a:pt x="428" y="367"/>
                      <a:pt x="432" y="384"/>
                    </a:cubicBezTo>
                    <a:cubicBezTo>
                      <a:pt x="436" y="401"/>
                      <a:pt x="440" y="428"/>
                      <a:pt x="447" y="438"/>
                    </a:cubicBezTo>
                    <a:cubicBezTo>
                      <a:pt x="454" y="448"/>
                      <a:pt x="468" y="447"/>
                      <a:pt x="477" y="441"/>
                    </a:cubicBezTo>
                    <a:cubicBezTo>
                      <a:pt x="486" y="435"/>
                      <a:pt x="493" y="420"/>
                      <a:pt x="501" y="402"/>
                    </a:cubicBezTo>
                    <a:cubicBezTo>
                      <a:pt x="509" y="384"/>
                      <a:pt x="515" y="364"/>
                      <a:pt x="522" y="336"/>
                    </a:cubicBezTo>
                    <a:cubicBezTo>
                      <a:pt x="529" y="308"/>
                      <a:pt x="537" y="261"/>
                      <a:pt x="543" y="231"/>
                    </a:cubicBezTo>
                    <a:cubicBezTo>
                      <a:pt x="549" y="201"/>
                      <a:pt x="553" y="180"/>
                      <a:pt x="558" y="156"/>
                    </a:cubicBezTo>
                    <a:cubicBezTo>
                      <a:pt x="563" y="132"/>
                      <a:pt x="571" y="106"/>
                      <a:pt x="576" y="87"/>
                    </a:cubicBezTo>
                    <a:cubicBezTo>
                      <a:pt x="581" y="68"/>
                      <a:pt x="582" y="53"/>
                      <a:pt x="588" y="42"/>
                    </a:cubicBezTo>
                    <a:cubicBezTo>
                      <a:pt x="594" y="31"/>
                      <a:pt x="605" y="21"/>
                      <a:pt x="612" y="21"/>
                    </a:cubicBezTo>
                    <a:cubicBezTo>
                      <a:pt x="619" y="21"/>
                      <a:pt x="627" y="29"/>
                      <a:pt x="633" y="42"/>
                    </a:cubicBezTo>
                    <a:cubicBezTo>
                      <a:pt x="639" y="55"/>
                      <a:pt x="643" y="75"/>
                      <a:pt x="648" y="96"/>
                    </a:cubicBezTo>
                    <a:cubicBezTo>
                      <a:pt x="653" y="117"/>
                      <a:pt x="658" y="145"/>
                      <a:pt x="663" y="171"/>
                    </a:cubicBezTo>
                    <a:cubicBezTo>
                      <a:pt x="668" y="197"/>
                      <a:pt x="673" y="227"/>
                      <a:pt x="678" y="252"/>
                    </a:cubicBezTo>
                    <a:cubicBezTo>
                      <a:pt x="683" y="277"/>
                      <a:pt x="689" y="301"/>
                      <a:pt x="693" y="321"/>
                    </a:cubicBezTo>
                    <a:cubicBezTo>
                      <a:pt x="697" y="341"/>
                      <a:pt x="701" y="355"/>
                      <a:pt x="705" y="372"/>
                    </a:cubicBezTo>
                    <a:cubicBezTo>
                      <a:pt x="709" y="389"/>
                      <a:pt x="713" y="416"/>
                      <a:pt x="720" y="426"/>
                    </a:cubicBezTo>
                    <a:cubicBezTo>
                      <a:pt x="727" y="436"/>
                      <a:pt x="739" y="434"/>
                      <a:pt x="747" y="432"/>
                    </a:cubicBezTo>
                    <a:cubicBezTo>
                      <a:pt x="755" y="430"/>
                      <a:pt x="761" y="428"/>
                      <a:pt x="768" y="411"/>
                    </a:cubicBezTo>
                    <a:cubicBezTo>
                      <a:pt x="775" y="394"/>
                      <a:pt x="786" y="357"/>
                      <a:pt x="792" y="330"/>
                    </a:cubicBezTo>
                    <a:cubicBezTo>
                      <a:pt x="798" y="303"/>
                      <a:pt x="802" y="273"/>
                      <a:pt x="807" y="246"/>
                    </a:cubicBezTo>
                    <a:cubicBezTo>
                      <a:pt x="812" y="219"/>
                      <a:pt x="819" y="193"/>
                      <a:pt x="825" y="168"/>
                    </a:cubicBezTo>
                    <a:cubicBezTo>
                      <a:pt x="831" y="143"/>
                      <a:pt x="837" y="118"/>
                      <a:pt x="843" y="96"/>
                    </a:cubicBezTo>
                    <a:cubicBezTo>
                      <a:pt x="849" y="74"/>
                      <a:pt x="856" y="50"/>
                      <a:pt x="861" y="36"/>
                    </a:cubicBezTo>
                    <a:cubicBezTo>
                      <a:pt x="866" y="22"/>
                      <a:pt x="870" y="14"/>
                      <a:pt x="876" y="9"/>
                    </a:cubicBezTo>
                    <a:cubicBezTo>
                      <a:pt x="882" y="4"/>
                      <a:pt x="888" y="0"/>
                      <a:pt x="894" y="6"/>
                    </a:cubicBezTo>
                    <a:cubicBezTo>
                      <a:pt x="900" y="12"/>
                      <a:pt x="910" y="30"/>
                      <a:pt x="915" y="48"/>
                    </a:cubicBezTo>
                    <a:cubicBezTo>
                      <a:pt x="920" y="66"/>
                      <a:pt x="923" y="90"/>
                      <a:pt x="927" y="114"/>
                    </a:cubicBezTo>
                    <a:cubicBezTo>
                      <a:pt x="931" y="138"/>
                      <a:pt x="937" y="165"/>
                      <a:pt x="942" y="192"/>
                    </a:cubicBezTo>
                    <a:cubicBezTo>
                      <a:pt x="947" y="219"/>
                      <a:pt x="954" y="252"/>
                      <a:pt x="960" y="279"/>
                    </a:cubicBezTo>
                    <a:cubicBezTo>
                      <a:pt x="966" y="306"/>
                      <a:pt x="973" y="334"/>
                      <a:pt x="978" y="354"/>
                    </a:cubicBezTo>
                    <a:cubicBezTo>
                      <a:pt x="983" y="374"/>
                      <a:pt x="984" y="387"/>
                      <a:pt x="990" y="399"/>
                    </a:cubicBezTo>
                    <a:cubicBezTo>
                      <a:pt x="996" y="411"/>
                      <a:pt x="1009" y="426"/>
                      <a:pt x="1017" y="426"/>
                    </a:cubicBezTo>
                    <a:cubicBezTo>
                      <a:pt x="1025" y="426"/>
                      <a:pt x="1035" y="406"/>
                      <a:pt x="1041" y="396"/>
                    </a:cubicBezTo>
                    <a:cubicBezTo>
                      <a:pt x="1047" y="386"/>
                      <a:pt x="1049" y="377"/>
                      <a:pt x="1053" y="363"/>
                    </a:cubicBezTo>
                    <a:cubicBezTo>
                      <a:pt x="1057" y="349"/>
                      <a:pt x="1061" y="329"/>
                      <a:pt x="1065" y="312"/>
                    </a:cubicBezTo>
                    <a:cubicBezTo>
                      <a:pt x="1069" y="295"/>
                      <a:pt x="1075" y="279"/>
                      <a:pt x="1080" y="258"/>
                    </a:cubicBezTo>
                    <a:cubicBezTo>
                      <a:pt x="1085" y="237"/>
                      <a:pt x="1094" y="199"/>
                      <a:pt x="1098" y="183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40" name="Line 120"/>
              <p:cNvSpPr>
                <a:spLocks noChangeShapeType="1"/>
              </p:cNvSpPr>
              <p:nvPr/>
            </p:nvSpPr>
            <p:spPr bwMode="auto">
              <a:xfrm>
                <a:off x="2792" y="2951"/>
                <a:ext cx="29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4441" name="Group 121"/>
            <p:cNvGrpSpPr>
              <a:grpSpLocks/>
            </p:cNvGrpSpPr>
            <p:nvPr/>
          </p:nvGrpSpPr>
          <p:grpSpPr bwMode="auto">
            <a:xfrm>
              <a:off x="3484" y="2811"/>
              <a:ext cx="725" cy="167"/>
              <a:chOff x="4167" y="2838"/>
              <a:chExt cx="725" cy="167"/>
            </a:xfrm>
          </p:grpSpPr>
          <p:sp>
            <p:nvSpPr>
              <p:cNvPr id="184442" name="Freeform 122"/>
              <p:cNvSpPr>
                <a:spLocks/>
              </p:cNvSpPr>
              <p:nvPr/>
            </p:nvSpPr>
            <p:spPr bwMode="auto">
              <a:xfrm>
                <a:off x="4167" y="2838"/>
                <a:ext cx="420" cy="167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15" y="171"/>
                  </a:cxn>
                  <a:cxn ang="0">
                    <a:pos x="30" y="105"/>
                  </a:cxn>
                  <a:cxn ang="0">
                    <a:pos x="42" y="78"/>
                  </a:cxn>
                  <a:cxn ang="0">
                    <a:pos x="51" y="51"/>
                  </a:cxn>
                  <a:cxn ang="0">
                    <a:pos x="84" y="69"/>
                  </a:cxn>
                  <a:cxn ang="0">
                    <a:pos x="102" y="147"/>
                  </a:cxn>
                  <a:cxn ang="0">
                    <a:pos x="120" y="237"/>
                  </a:cxn>
                  <a:cxn ang="0">
                    <a:pos x="141" y="330"/>
                  </a:cxn>
                  <a:cxn ang="0">
                    <a:pos x="156" y="405"/>
                  </a:cxn>
                  <a:cxn ang="0">
                    <a:pos x="177" y="456"/>
                  </a:cxn>
                  <a:cxn ang="0">
                    <a:pos x="201" y="462"/>
                  </a:cxn>
                  <a:cxn ang="0">
                    <a:pos x="225" y="414"/>
                  </a:cxn>
                  <a:cxn ang="0">
                    <a:pos x="252" y="321"/>
                  </a:cxn>
                  <a:cxn ang="0">
                    <a:pos x="276" y="231"/>
                  </a:cxn>
                  <a:cxn ang="0">
                    <a:pos x="291" y="162"/>
                  </a:cxn>
                  <a:cxn ang="0">
                    <a:pos x="303" y="96"/>
                  </a:cxn>
                  <a:cxn ang="0">
                    <a:pos x="309" y="63"/>
                  </a:cxn>
                  <a:cxn ang="0">
                    <a:pos x="318" y="42"/>
                  </a:cxn>
                  <a:cxn ang="0">
                    <a:pos x="342" y="27"/>
                  </a:cxn>
                  <a:cxn ang="0">
                    <a:pos x="369" y="78"/>
                  </a:cxn>
                  <a:cxn ang="0">
                    <a:pos x="387" y="159"/>
                  </a:cxn>
                  <a:cxn ang="0">
                    <a:pos x="402" y="246"/>
                  </a:cxn>
                  <a:cxn ang="0">
                    <a:pos x="420" y="333"/>
                  </a:cxn>
                  <a:cxn ang="0">
                    <a:pos x="432" y="384"/>
                  </a:cxn>
                  <a:cxn ang="0">
                    <a:pos x="447" y="438"/>
                  </a:cxn>
                  <a:cxn ang="0">
                    <a:pos x="477" y="441"/>
                  </a:cxn>
                  <a:cxn ang="0">
                    <a:pos x="501" y="402"/>
                  </a:cxn>
                  <a:cxn ang="0">
                    <a:pos x="522" y="336"/>
                  </a:cxn>
                  <a:cxn ang="0">
                    <a:pos x="543" y="231"/>
                  </a:cxn>
                  <a:cxn ang="0">
                    <a:pos x="558" y="156"/>
                  </a:cxn>
                  <a:cxn ang="0">
                    <a:pos x="576" y="87"/>
                  </a:cxn>
                  <a:cxn ang="0">
                    <a:pos x="588" y="42"/>
                  </a:cxn>
                  <a:cxn ang="0">
                    <a:pos x="612" y="21"/>
                  </a:cxn>
                  <a:cxn ang="0">
                    <a:pos x="633" y="42"/>
                  </a:cxn>
                  <a:cxn ang="0">
                    <a:pos x="648" y="96"/>
                  </a:cxn>
                  <a:cxn ang="0">
                    <a:pos x="663" y="171"/>
                  </a:cxn>
                  <a:cxn ang="0">
                    <a:pos x="678" y="252"/>
                  </a:cxn>
                  <a:cxn ang="0">
                    <a:pos x="693" y="321"/>
                  </a:cxn>
                  <a:cxn ang="0">
                    <a:pos x="705" y="372"/>
                  </a:cxn>
                  <a:cxn ang="0">
                    <a:pos x="720" y="426"/>
                  </a:cxn>
                  <a:cxn ang="0">
                    <a:pos x="747" y="432"/>
                  </a:cxn>
                  <a:cxn ang="0">
                    <a:pos x="768" y="411"/>
                  </a:cxn>
                  <a:cxn ang="0">
                    <a:pos x="792" y="330"/>
                  </a:cxn>
                  <a:cxn ang="0">
                    <a:pos x="807" y="246"/>
                  </a:cxn>
                  <a:cxn ang="0">
                    <a:pos x="825" y="168"/>
                  </a:cxn>
                  <a:cxn ang="0">
                    <a:pos x="843" y="96"/>
                  </a:cxn>
                  <a:cxn ang="0">
                    <a:pos x="861" y="36"/>
                  </a:cxn>
                  <a:cxn ang="0">
                    <a:pos x="876" y="9"/>
                  </a:cxn>
                  <a:cxn ang="0">
                    <a:pos x="894" y="6"/>
                  </a:cxn>
                  <a:cxn ang="0">
                    <a:pos x="915" y="48"/>
                  </a:cxn>
                  <a:cxn ang="0">
                    <a:pos x="927" y="114"/>
                  </a:cxn>
                  <a:cxn ang="0">
                    <a:pos x="942" y="192"/>
                  </a:cxn>
                  <a:cxn ang="0">
                    <a:pos x="960" y="279"/>
                  </a:cxn>
                  <a:cxn ang="0">
                    <a:pos x="978" y="354"/>
                  </a:cxn>
                  <a:cxn ang="0">
                    <a:pos x="990" y="399"/>
                  </a:cxn>
                  <a:cxn ang="0">
                    <a:pos x="1017" y="426"/>
                  </a:cxn>
                  <a:cxn ang="0">
                    <a:pos x="1041" y="396"/>
                  </a:cxn>
                  <a:cxn ang="0">
                    <a:pos x="1053" y="363"/>
                  </a:cxn>
                  <a:cxn ang="0">
                    <a:pos x="1065" y="312"/>
                  </a:cxn>
                  <a:cxn ang="0">
                    <a:pos x="1080" y="258"/>
                  </a:cxn>
                  <a:cxn ang="0">
                    <a:pos x="1098" y="183"/>
                  </a:cxn>
                </a:cxnLst>
                <a:rect l="0" t="0" r="r" b="b"/>
                <a:pathLst>
                  <a:path w="1098" h="469">
                    <a:moveTo>
                      <a:pt x="0" y="231"/>
                    </a:moveTo>
                    <a:cubicBezTo>
                      <a:pt x="5" y="211"/>
                      <a:pt x="10" y="192"/>
                      <a:pt x="15" y="171"/>
                    </a:cubicBezTo>
                    <a:cubicBezTo>
                      <a:pt x="20" y="150"/>
                      <a:pt x="26" y="120"/>
                      <a:pt x="30" y="105"/>
                    </a:cubicBezTo>
                    <a:cubicBezTo>
                      <a:pt x="34" y="90"/>
                      <a:pt x="38" y="87"/>
                      <a:pt x="42" y="78"/>
                    </a:cubicBezTo>
                    <a:cubicBezTo>
                      <a:pt x="46" y="69"/>
                      <a:pt x="44" y="52"/>
                      <a:pt x="51" y="51"/>
                    </a:cubicBezTo>
                    <a:cubicBezTo>
                      <a:pt x="58" y="50"/>
                      <a:pt x="76" y="53"/>
                      <a:pt x="84" y="69"/>
                    </a:cubicBezTo>
                    <a:cubicBezTo>
                      <a:pt x="92" y="85"/>
                      <a:pt x="96" y="119"/>
                      <a:pt x="102" y="147"/>
                    </a:cubicBezTo>
                    <a:cubicBezTo>
                      <a:pt x="108" y="175"/>
                      <a:pt x="114" y="207"/>
                      <a:pt x="120" y="237"/>
                    </a:cubicBezTo>
                    <a:cubicBezTo>
                      <a:pt x="126" y="267"/>
                      <a:pt x="135" y="302"/>
                      <a:pt x="141" y="330"/>
                    </a:cubicBezTo>
                    <a:cubicBezTo>
                      <a:pt x="147" y="358"/>
                      <a:pt x="150" y="384"/>
                      <a:pt x="156" y="405"/>
                    </a:cubicBezTo>
                    <a:cubicBezTo>
                      <a:pt x="162" y="426"/>
                      <a:pt x="169" y="447"/>
                      <a:pt x="177" y="456"/>
                    </a:cubicBezTo>
                    <a:cubicBezTo>
                      <a:pt x="185" y="465"/>
                      <a:pt x="193" y="469"/>
                      <a:pt x="201" y="462"/>
                    </a:cubicBezTo>
                    <a:cubicBezTo>
                      <a:pt x="209" y="455"/>
                      <a:pt x="217" y="437"/>
                      <a:pt x="225" y="414"/>
                    </a:cubicBezTo>
                    <a:cubicBezTo>
                      <a:pt x="233" y="391"/>
                      <a:pt x="244" y="351"/>
                      <a:pt x="252" y="321"/>
                    </a:cubicBezTo>
                    <a:cubicBezTo>
                      <a:pt x="260" y="291"/>
                      <a:pt x="270" y="257"/>
                      <a:pt x="276" y="231"/>
                    </a:cubicBezTo>
                    <a:cubicBezTo>
                      <a:pt x="282" y="205"/>
                      <a:pt x="287" y="184"/>
                      <a:pt x="291" y="162"/>
                    </a:cubicBezTo>
                    <a:cubicBezTo>
                      <a:pt x="295" y="140"/>
                      <a:pt x="300" y="112"/>
                      <a:pt x="303" y="96"/>
                    </a:cubicBezTo>
                    <a:cubicBezTo>
                      <a:pt x="306" y="80"/>
                      <a:pt x="307" y="72"/>
                      <a:pt x="309" y="63"/>
                    </a:cubicBezTo>
                    <a:cubicBezTo>
                      <a:pt x="311" y="54"/>
                      <a:pt x="313" y="48"/>
                      <a:pt x="318" y="42"/>
                    </a:cubicBezTo>
                    <a:cubicBezTo>
                      <a:pt x="323" y="36"/>
                      <a:pt x="333" y="21"/>
                      <a:pt x="342" y="27"/>
                    </a:cubicBezTo>
                    <a:cubicBezTo>
                      <a:pt x="351" y="33"/>
                      <a:pt x="362" y="56"/>
                      <a:pt x="369" y="78"/>
                    </a:cubicBezTo>
                    <a:cubicBezTo>
                      <a:pt x="376" y="100"/>
                      <a:pt x="382" y="131"/>
                      <a:pt x="387" y="159"/>
                    </a:cubicBezTo>
                    <a:cubicBezTo>
                      <a:pt x="392" y="187"/>
                      <a:pt x="397" y="217"/>
                      <a:pt x="402" y="246"/>
                    </a:cubicBezTo>
                    <a:cubicBezTo>
                      <a:pt x="407" y="275"/>
                      <a:pt x="415" y="310"/>
                      <a:pt x="420" y="333"/>
                    </a:cubicBezTo>
                    <a:cubicBezTo>
                      <a:pt x="425" y="356"/>
                      <a:pt x="428" y="367"/>
                      <a:pt x="432" y="384"/>
                    </a:cubicBezTo>
                    <a:cubicBezTo>
                      <a:pt x="436" y="401"/>
                      <a:pt x="440" y="428"/>
                      <a:pt x="447" y="438"/>
                    </a:cubicBezTo>
                    <a:cubicBezTo>
                      <a:pt x="454" y="448"/>
                      <a:pt x="468" y="447"/>
                      <a:pt x="477" y="441"/>
                    </a:cubicBezTo>
                    <a:cubicBezTo>
                      <a:pt x="486" y="435"/>
                      <a:pt x="493" y="420"/>
                      <a:pt x="501" y="402"/>
                    </a:cubicBezTo>
                    <a:cubicBezTo>
                      <a:pt x="509" y="384"/>
                      <a:pt x="515" y="364"/>
                      <a:pt x="522" y="336"/>
                    </a:cubicBezTo>
                    <a:cubicBezTo>
                      <a:pt x="529" y="308"/>
                      <a:pt x="537" y="261"/>
                      <a:pt x="543" y="231"/>
                    </a:cubicBezTo>
                    <a:cubicBezTo>
                      <a:pt x="549" y="201"/>
                      <a:pt x="553" y="180"/>
                      <a:pt x="558" y="156"/>
                    </a:cubicBezTo>
                    <a:cubicBezTo>
                      <a:pt x="563" y="132"/>
                      <a:pt x="571" y="106"/>
                      <a:pt x="576" y="87"/>
                    </a:cubicBezTo>
                    <a:cubicBezTo>
                      <a:pt x="581" y="68"/>
                      <a:pt x="582" y="53"/>
                      <a:pt x="588" y="42"/>
                    </a:cubicBezTo>
                    <a:cubicBezTo>
                      <a:pt x="594" y="31"/>
                      <a:pt x="605" y="21"/>
                      <a:pt x="612" y="21"/>
                    </a:cubicBezTo>
                    <a:cubicBezTo>
                      <a:pt x="619" y="21"/>
                      <a:pt x="627" y="29"/>
                      <a:pt x="633" y="42"/>
                    </a:cubicBezTo>
                    <a:cubicBezTo>
                      <a:pt x="639" y="55"/>
                      <a:pt x="643" y="75"/>
                      <a:pt x="648" y="96"/>
                    </a:cubicBezTo>
                    <a:cubicBezTo>
                      <a:pt x="653" y="117"/>
                      <a:pt x="658" y="145"/>
                      <a:pt x="663" y="171"/>
                    </a:cubicBezTo>
                    <a:cubicBezTo>
                      <a:pt x="668" y="197"/>
                      <a:pt x="673" y="227"/>
                      <a:pt x="678" y="252"/>
                    </a:cubicBezTo>
                    <a:cubicBezTo>
                      <a:pt x="683" y="277"/>
                      <a:pt x="689" y="301"/>
                      <a:pt x="693" y="321"/>
                    </a:cubicBezTo>
                    <a:cubicBezTo>
                      <a:pt x="697" y="341"/>
                      <a:pt x="701" y="355"/>
                      <a:pt x="705" y="372"/>
                    </a:cubicBezTo>
                    <a:cubicBezTo>
                      <a:pt x="709" y="389"/>
                      <a:pt x="713" y="416"/>
                      <a:pt x="720" y="426"/>
                    </a:cubicBezTo>
                    <a:cubicBezTo>
                      <a:pt x="727" y="436"/>
                      <a:pt x="739" y="434"/>
                      <a:pt x="747" y="432"/>
                    </a:cubicBezTo>
                    <a:cubicBezTo>
                      <a:pt x="755" y="430"/>
                      <a:pt x="761" y="428"/>
                      <a:pt x="768" y="411"/>
                    </a:cubicBezTo>
                    <a:cubicBezTo>
                      <a:pt x="775" y="394"/>
                      <a:pt x="786" y="357"/>
                      <a:pt x="792" y="330"/>
                    </a:cubicBezTo>
                    <a:cubicBezTo>
                      <a:pt x="798" y="303"/>
                      <a:pt x="802" y="273"/>
                      <a:pt x="807" y="246"/>
                    </a:cubicBezTo>
                    <a:cubicBezTo>
                      <a:pt x="812" y="219"/>
                      <a:pt x="819" y="193"/>
                      <a:pt x="825" y="168"/>
                    </a:cubicBezTo>
                    <a:cubicBezTo>
                      <a:pt x="831" y="143"/>
                      <a:pt x="837" y="118"/>
                      <a:pt x="843" y="96"/>
                    </a:cubicBezTo>
                    <a:cubicBezTo>
                      <a:pt x="849" y="74"/>
                      <a:pt x="856" y="50"/>
                      <a:pt x="861" y="36"/>
                    </a:cubicBezTo>
                    <a:cubicBezTo>
                      <a:pt x="866" y="22"/>
                      <a:pt x="870" y="14"/>
                      <a:pt x="876" y="9"/>
                    </a:cubicBezTo>
                    <a:cubicBezTo>
                      <a:pt x="882" y="4"/>
                      <a:pt x="888" y="0"/>
                      <a:pt x="894" y="6"/>
                    </a:cubicBezTo>
                    <a:cubicBezTo>
                      <a:pt x="900" y="12"/>
                      <a:pt x="910" y="30"/>
                      <a:pt x="915" y="48"/>
                    </a:cubicBezTo>
                    <a:cubicBezTo>
                      <a:pt x="920" y="66"/>
                      <a:pt x="923" y="90"/>
                      <a:pt x="927" y="114"/>
                    </a:cubicBezTo>
                    <a:cubicBezTo>
                      <a:pt x="931" y="138"/>
                      <a:pt x="937" y="165"/>
                      <a:pt x="942" y="192"/>
                    </a:cubicBezTo>
                    <a:cubicBezTo>
                      <a:pt x="947" y="219"/>
                      <a:pt x="954" y="252"/>
                      <a:pt x="960" y="279"/>
                    </a:cubicBezTo>
                    <a:cubicBezTo>
                      <a:pt x="966" y="306"/>
                      <a:pt x="973" y="334"/>
                      <a:pt x="978" y="354"/>
                    </a:cubicBezTo>
                    <a:cubicBezTo>
                      <a:pt x="983" y="374"/>
                      <a:pt x="984" y="387"/>
                      <a:pt x="990" y="399"/>
                    </a:cubicBezTo>
                    <a:cubicBezTo>
                      <a:pt x="996" y="411"/>
                      <a:pt x="1009" y="426"/>
                      <a:pt x="1017" y="426"/>
                    </a:cubicBezTo>
                    <a:cubicBezTo>
                      <a:pt x="1025" y="426"/>
                      <a:pt x="1035" y="406"/>
                      <a:pt x="1041" y="396"/>
                    </a:cubicBezTo>
                    <a:cubicBezTo>
                      <a:pt x="1047" y="386"/>
                      <a:pt x="1049" y="377"/>
                      <a:pt x="1053" y="363"/>
                    </a:cubicBezTo>
                    <a:cubicBezTo>
                      <a:pt x="1057" y="349"/>
                      <a:pt x="1061" y="329"/>
                      <a:pt x="1065" y="312"/>
                    </a:cubicBezTo>
                    <a:cubicBezTo>
                      <a:pt x="1069" y="295"/>
                      <a:pt x="1075" y="279"/>
                      <a:pt x="1080" y="258"/>
                    </a:cubicBezTo>
                    <a:cubicBezTo>
                      <a:pt x="1085" y="237"/>
                      <a:pt x="1094" y="199"/>
                      <a:pt x="1098" y="183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43" name="Line 123"/>
              <p:cNvSpPr>
                <a:spLocks noChangeShapeType="1"/>
              </p:cNvSpPr>
              <p:nvPr/>
            </p:nvSpPr>
            <p:spPr bwMode="auto">
              <a:xfrm>
                <a:off x="4600" y="2898"/>
                <a:ext cx="29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4445" name="Rectangle 125"/>
          <p:cNvSpPr>
            <a:spLocks noChangeArrowheads="1"/>
          </p:cNvSpPr>
          <p:nvPr/>
        </p:nvSpPr>
        <p:spPr bwMode="auto">
          <a:xfrm>
            <a:off x="5556250" y="4149725"/>
            <a:ext cx="1209675" cy="101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44" name="Rectangle 124"/>
          <p:cNvSpPr>
            <a:spLocks noChangeArrowheads="1"/>
          </p:cNvSpPr>
          <p:nvPr/>
        </p:nvSpPr>
        <p:spPr bwMode="auto">
          <a:xfrm>
            <a:off x="5565775" y="4005263"/>
            <a:ext cx="1209675" cy="15192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84408" name="Picture 88" descr="blo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2550" y="852488"/>
            <a:ext cx="1460500" cy="2060575"/>
          </a:xfrm>
          <a:noFill/>
          <a:ln/>
        </p:spPr>
      </p:pic>
      <p:pic>
        <p:nvPicPr>
          <p:cNvPr id="184410" name="Picture 90" descr="purc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75275" y="844550"/>
            <a:ext cx="1460500" cy="2060575"/>
          </a:xfrm>
          <a:noFill/>
          <a:ln/>
        </p:spPr>
      </p:pic>
      <p:sp>
        <p:nvSpPr>
          <p:cNvPr id="184413" name="Text Box 93"/>
          <p:cNvSpPr txBox="1">
            <a:spLocks noChangeArrowheads="1"/>
          </p:cNvSpPr>
          <p:nvPr/>
        </p:nvSpPr>
        <p:spPr bwMode="auto">
          <a:xfrm>
            <a:off x="1579563" y="3025775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Felix Bloch</a:t>
            </a:r>
          </a:p>
          <a:p>
            <a:r>
              <a:rPr lang="en-GB" b="1"/>
              <a:t>1905- 1983</a:t>
            </a:r>
          </a:p>
        </p:txBody>
      </p:sp>
      <p:sp>
        <p:nvSpPr>
          <p:cNvPr id="184414" name="Text Box 94"/>
          <p:cNvSpPr txBox="1">
            <a:spLocks noChangeArrowheads="1"/>
          </p:cNvSpPr>
          <p:nvPr/>
        </p:nvSpPr>
        <p:spPr bwMode="auto">
          <a:xfrm>
            <a:off x="5105400" y="2987675"/>
            <a:ext cx="2049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Edward Mills Purcell</a:t>
            </a:r>
          </a:p>
          <a:p>
            <a:r>
              <a:rPr lang="en-GB" b="1"/>
              <a:t>      1912- 1997</a:t>
            </a:r>
          </a:p>
        </p:txBody>
      </p:sp>
      <p:sp>
        <p:nvSpPr>
          <p:cNvPr id="184415" name="Text Box 95"/>
          <p:cNvSpPr txBox="1">
            <a:spLocks noChangeArrowheads="1"/>
          </p:cNvSpPr>
          <p:nvPr/>
        </p:nvSpPr>
        <p:spPr bwMode="auto">
          <a:xfrm>
            <a:off x="3276600" y="798513"/>
            <a:ext cx="1656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/>
              <a:t>Nobel price </a:t>
            </a:r>
            <a:r>
              <a:rPr lang="en-GB" b="1" dirty="0"/>
              <a:t>1952</a:t>
            </a:r>
          </a:p>
        </p:txBody>
      </p:sp>
      <p:sp>
        <p:nvSpPr>
          <p:cNvPr id="184416" name="Oval 96"/>
          <p:cNvSpPr>
            <a:spLocks noChangeArrowheads="1"/>
          </p:cNvSpPr>
          <p:nvPr/>
        </p:nvSpPr>
        <p:spPr bwMode="auto">
          <a:xfrm>
            <a:off x="1489075" y="4416425"/>
            <a:ext cx="222250" cy="7699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17" name="Oval 97"/>
          <p:cNvSpPr>
            <a:spLocks noChangeArrowheads="1"/>
          </p:cNvSpPr>
          <p:nvPr/>
        </p:nvSpPr>
        <p:spPr bwMode="auto">
          <a:xfrm>
            <a:off x="1868488" y="4685123"/>
            <a:ext cx="744537" cy="311084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84420" name="Group 100"/>
          <p:cNvGrpSpPr>
            <a:grpSpLocks/>
          </p:cNvGrpSpPr>
          <p:nvPr/>
        </p:nvGrpSpPr>
        <p:grpSpPr bwMode="auto">
          <a:xfrm rot="16200000">
            <a:off x="1862138" y="4464050"/>
            <a:ext cx="719137" cy="722313"/>
            <a:chOff x="2416" y="2623"/>
            <a:chExt cx="453" cy="455"/>
          </a:xfrm>
        </p:grpSpPr>
        <p:sp>
          <p:nvSpPr>
            <p:cNvPr id="184418" name="Oval 98"/>
            <p:cNvSpPr>
              <a:spLocks noChangeArrowheads="1"/>
            </p:cNvSpPr>
            <p:nvPr/>
          </p:nvSpPr>
          <p:spPr bwMode="auto">
            <a:xfrm>
              <a:off x="2416" y="2625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19" name="Line 99"/>
            <p:cNvSpPr>
              <a:spLocks noChangeShapeType="1"/>
            </p:cNvSpPr>
            <p:nvPr/>
          </p:nvSpPr>
          <p:spPr bwMode="auto">
            <a:xfrm flipH="1" flipV="1">
              <a:off x="2642" y="2623"/>
              <a:ext cx="7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4421" name="Text Box 101"/>
          <p:cNvSpPr txBox="1">
            <a:spLocks noChangeArrowheads="1"/>
          </p:cNvSpPr>
          <p:nvPr/>
        </p:nvSpPr>
        <p:spPr bwMode="auto">
          <a:xfrm>
            <a:off x="873125" y="5554663"/>
            <a:ext cx="31918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Classical </a:t>
            </a:r>
          </a:p>
          <a:p>
            <a:r>
              <a:rPr lang="en-GB" dirty="0" smtClean="0"/>
              <a:t>macroscopic magnetization vectors  </a:t>
            </a:r>
            <a:endParaRPr lang="en-GB" dirty="0"/>
          </a:p>
          <a:p>
            <a:r>
              <a:rPr lang="en-GB" dirty="0" smtClean="0"/>
              <a:t>Faraday induction</a:t>
            </a:r>
            <a:endParaRPr lang="en-GB" dirty="0"/>
          </a:p>
        </p:txBody>
      </p:sp>
      <p:sp>
        <p:nvSpPr>
          <p:cNvPr id="184422" name="Text Box 102"/>
          <p:cNvSpPr txBox="1">
            <a:spLocks noChangeArrowheads="1"/>
          </p:cNvSpPr>
          <p:nvPr/>
        </p:nvSpPr>
        <p:spPr bwMode="auto">
          <a:xfrm>
            <a:off x="4598988" y="5538788"/>
            <a:ext cx="26084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mtClean="0"/>
              <a:t>Quantum mechanical </a:t>
            </a:r>
            <a:endParaRPr lang="en-GB"/>
          </a:p>
          <a:p>
            <a:r>
              <a:rPr lang="en-GB" smtClean="0"/>
              <a:t>Stimulated  (or spontaneous) </a:t>
            </a:r>
          </a:p>
          <a:p>
            <a:r>
              <a:rPr lang="en-GB" smtClean="0"/>
              <a:t>absorption and Emission </a:t>
            </a:r>
            <a:endParaRPr lang="en-GB"/>
          </a:p>
        </p:txBody>
      </p:sp>
      <p:sp>
        <p:nvSpPr>
          <p:cNvPr id="184423" name="Line 103"/>
          <p:cNvSpPr>
            <a:spLocks noChangeShapeType="1"/>
          </p:cNvSpPr>
          <p:nvPr/>
        </p:nvSpPr>
        <p:spPr bwMode="auto">
          <a:xfrm>
            <a:off x="5851525" y="4346575"/>
            <a:ext cx="49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84424" name="Line 104"/>
          <p:cNvSpPr>
            <a:spLocks noChangeShapeType="1"/>
          </p:cNvSpPr>
          <p:nvPr/>
        </p:nvSpPr>
        <p:spPr bwMode="auto">
          <a:xfrm flipV="1">
            <a:off x="5867400" y="5059363"/>
            <a:ext cx="50641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184426" name="Group 106"/>
          <p:cNvGrpSpPr>
            <a:grpSpLocks/>
          </p:cNvGrpSpPr>
          <p:nvPr/>
        </p:nvGrpSpPr>
        <p:grpSpPr bwMode="auto">
          <a:xfrm>
            <a:off x="5745163" y="4814888"/>
            <a:ext cx="719137" cy="722312"/>
            <a:chOff x="2416" y="2623"/>
            <a:chExt cx="453" cy="455"/>
          </a:xfrm>
        </p:grpSpPr>
        <p:sp>
          <p:nvSpPr>
            <p:cNvPr id="184427" name="Oval 107"/>
            <p:cNvSpPr>
              <a:spLocks noChangeArrowheads="1"/>
            </p:cNvSpPr>
            <p:nvPr/>
          </p:nvSpPr>
          <p:spPr bwMode="auto">
            <a:xfrm>
              <a:off x="2416" y="2625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28" name="Line 108"/>
            <p:cNvSpPr>
              <a:spLocks noChangeShapeType="1"/>
            </p:cNvSpPr>
            <p:nvPr/>
          </p:nvSpPr>
          <p:spPr bwMode="auto">
            <a:xfrm flipH="1" flipV="1">
              <a:off x="2642" y="2623"/>
              <a:ext cx="7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4446" name="Oval 126"/>
          <p:cNvSpPr>
            <a:spLocks noChangeArrowheads="1"/>
          </p:cNvSpPr>
          <p:nvPr/>
        </p:nvSpPr>
        <p:spPr bwMode="auto">
          <a:xfrm>
            <a:off x="1581150" y="5133975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47" name="Oval 127"/>
          <p:cNvSpPr>
            <a:spLocks noChangeArrowheads="1"/>
          </p:cNvSpPr>
          <p:nvPr/>
        </p:nvSpPr>
        <p:spPr bwMode="auto">
          <a:xfrm>
            <a:off x="1133475" y="5210175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48" name="Oval 128"/>
          <p:cNvSpPr>
            <a:spLocks noChangeArrowheads="1"/>
          </p:cNvSpPr>
          <p:nvPr/>
        </p:nvSpPr>
        <p:spPr bwMode="auto">
          <a:xfrm>
            <a:off x="1014413" y="5029200"/>
            <a:ext cx="52387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49" name="Oval 129"/>
          <p:cNvSpPr>
            <a:spLocks noChangeArrowheads="1"/>
          </p:cNvSpPr>
          <p:nvPr/>
        </p:nvSpPr>
        <p:spPr bwMode="auto">
          <a:xfrm>
            <a:off x="666750" y="4757738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50" name="Rectangle 130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Different Viewpoints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184451" name="Picture 13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84452" name="Rectangle 132"/>
          <p:cNvSpPr>
            <a:spLocks noChangeArrowheads="1"/>
          </p:cNvSpPr>
          <p:nvPr/>
        </p:nvSpPr>
        <p:spPr bwMode="auto">
          <a:xfrm>
            <a:off x="346075" y="4271963"/>
            <a:ext cx="1025525" cy="1293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000" fill="hold"/>
                                        <p:tgtEl>
                                          <p:spTgt spid="184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8442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0995 C -0.00885 -0.0125 -0.00972 -0.01574 -0.01059 -0.02106 C -0.01145 -0.02639 -0.01284 -0.03472 -0.01319 -0.0419 C -0.01354 -0.04907 -0.01302 -0.05671 -0.01267 -0.06412 C -0.01232 -0.07153 -0.01197 -0.08055 -0.01111 -0.08703 C -0.01024 -0.09352 -0.00885 -0.09977 -0.00746 -0.1037 C -0.00607 -0.10764 -0.00364 -0.10949 -0.00225 -0.11065 C -0.00086 -0.1118 -0.00052 -0.11273 0.00087 -0.11134 C 0.00226 -0.10995 0.00434 -0.10833 0.00608 -0.10231 C 0.00782 -0.09629 0.01059 -0.08518 0.01129 -0.07592 C 0.01198 -0.06666 0.01112 -0.05578 0.01077 -0.04676 C 0.01042 -0.03773 0.01007 -0.02754 0.00921 -0.02106 C 0.00834 -0.01458 0.0066 -0.01134 0.00556 -0.00787 C 0.00452 -0.0044 0.00348 -0.00092 0.00244 0.00047 C 0.00139 0.00185 0.00053 0.00139 -0.00069 0.00047 C -0.00191 -0.00046 -0.00416 -0.00393 -0.00538 -0.00578 C -0.00659 -0.00764 -0.00711 -0.0074 -0.00798 -0.00995 Z " pathEditMode="relative" ptsTypes="aaaaaaaaaaaaaaaaa">
                                      <p:cBhvr>
                                        <p:cTn id="12" dur="2000" fill="hold"/>
                                        <p:tgtEl>
                                          <p:spTgt spid="184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097 -0.02107 C 0.0401 -0.02362 0.03923 -0.02686 0.03836 -0.03218 C 0.0375 -0.0375 0.03611 -0.04584 0.03576 -0.05301 C 0.03541 -0.06019 0.03593 -0.06783 0.03628 -0.07524 C 0.03663 -0.08264 0.03698 -0.09167 0.03784 -0.09815 C 0.03871 -0.10463 0.0401 -0.11088 0.04149 -0.11482 C 0.04288 -0.11875 0.04531 -0.12061 0.0467 -0.12176 C 0.04809 -0.12292 0.04843 -0.12385 0.04982 -0.12246 C 0.05121 -0.12107 0.05329 -0.11945 0.05503 -0.11343 C 0.05677 -0.10741 0.05954 -0.0963 0.06024 -0.08704 C 0.06093 -0.07778 0.06007 -0.0669 0.05972 -0.05787 C 0.05937 -0.04885 0.05902 -0.03866 0.05816 -0.03218 C 0.05729 -0.0257 0.05555 -0.02246 0.05451 -0.01899 C 0.05347 -0.01551 0.05243 -0.01204 0.05139 -0.01065 C 0.05034 -0.00926 0.04948 -0.00973 0.04826 -0.01065 C 0.04704 -0.01158 0.04479 -0.01505 0.04357 -0.0169 C 0.04236 -0.01875 0.04184 -0.01852 0.04097 -0.02107 Z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184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4 0.00533 C 0.05313 0.00278 0.05226 -0.00046 0.05139 -0.00578 C 0.05053 -0.01111 0.04914 -0.01944 0.04879 -0.02662 C 0.04844 -0.03379 0.04896 -0.04143 0.04931 -0.04884 C 0.04966 -0.05625 0.05 -0.06527 0.05087 -0.07176 C 0.05174 -0.07824 0.05313 -0.08449 0.05452 -0.08842 C 0.05591 -0.09236 0.05834 -0.09421 0.05973 -0.09537 C 0.06112 -0.09652 0.06146 -0.09745 0.06285 -0.09606 C 0.06424 -0.09467 0.06632 -0.09305 0.06806 -0.08703 C 0.0698 -0.08101 0.07257 -0.0699 0.07327 -0.06064 C 0.07396 -0.05139 0.07309 -0.04051 0.07275 -0.03148 C 0.0724 -0.02245 0.07205 -0.01226 0.07119 -0.00578 C 0.07032 0.0007 0.06858 0.00394 0.06754 0.00741 C 0.0665 0.01088 0.06546 0.01436 0.06441 0.01574 C 0.06337 0.01713 0.0625 0.01667 0.06129 0.01574 C 0.06007 0.01482 0.05782 0.01135 0.0566 0.00949 C 0.05539 0.00764 0.05487 0.00787 0.054 0.00533 Z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184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2 0.04491 C 0.09115 0.04236 0.09028 0.03912 0.08941 0.0338 C 0.08855 0.02847 0.08716 0.02014 0.08681 0.01296 C 0.08646 0.00579 0.08698 -0.00185 0.08733 -0.00926 C 0.08768 -0.01667 0.08803 -0.02569 0.08889 -0.03217 C 0.08976 -0.03866 0.09115 -0.04491 0.09254 -0.04884 C 0.09393 -0.05278 0.09636 -0.05463 0.09775 -0.05579 C 0.09914 -0.05694 0.09948 -0.05787 0.10087 -0.05648 C 0.10226 -0.05509 0.10434 -0.05347 0.10608 -0.04745 C 0.10782 -0.04143 0.11059 -0.03032 0.11129 -0.02106 C 0.11198 -0.0118 0.11112 -0.00092 0.11077 0.0081 C 0.11042 0.01713 0.11007 0.02732 0.10921 0.0338 C 0.10834 0.04028 0.1066 0.04352 0.10556 0.04699 C 0.10452 0.05046 0.10348 0.05394 0.10244 0.05533 C 0.10139 0.05671 0.10053 0.05625 0.09931 0.05533 C 0.09809 0.0544 0.09584 0.05093 0.09462 0.04908 C 0.09341 0.04722 0.09289 0.04746 0.09202 0.04491 Z " pathEditMode="relative" rAng="0" ptsTypes="aaaaaaaaaaaaaaaaa">
                                      <p:cBhvr>
                                        <p:cTn id="24" dur="2000" fill="hold"/>
                                        <p:tgtEl>
                                          <p:spTgt spid="184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4000" fill="hold"/>
                                        <p:tgtEl>
                                          <p:spTgt spid="184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69195E-6 C 0.00747 2.69195E-6 0.01372 -0.03446 0.01372 -0.07655 C 0.01372 -0.11864 0.00747 -0.15264 -4.72222E-6 -0.15264 C -0.00746 -0.15264 -0.01319 -0.11864 -0.01319 -0.07655 C -0.01319 -0.03446 -0.00746 2.69195E-6 -4.72222E-6 2.69195E-6 Z " pathEditMode="relative" rAng="0" ptsTypes="fffff">
                                      <p:cBhvr>
                                        <p:cTn id="32" dur="4000" fill="hold"/>
                                        <p:tgtEl>
                                          <p:spTgt spid="184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028E-7 L 0.12691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4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5" grpId="0" animBg="1"/>
      <p:bldP spid="184446" grpId="0" animBg="1"/>
      <p:bldP spid="184446" grpId="1" animBg="1"/>
      <p:bldP spid="184447" grpId="0" animBg="1"/>
      <p:bldP spid="184447" grpId="1" animBg="1"/>
      <p:bldP spid="184448" grpId="0" animBg="1"/>
      <p:bldP spid="184448" grpId="1" animBg="1"/>
      <p:bldP spid="184449" grpId="0" animBg="1"/>
      <p:bldP spid="1844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3" name="Rectangle 13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Bloch und Purcell</a:t>
            </a: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4470400" y="4570413"/>
            <a:ext cx="2292350" cy="295275"/>
            <a:chOff x="2765" y="2811"/>
            <a:chExt cx="1444" cy="186"/>
          </a:xfrm>
        </p:grpSpPr>
        <p:grpSp>
          <p:nvGrpSpPr>
            <p:cNvPr id="3" name="Group 118"/>
            <p:cNvGrpSpPr>
              <a:grpSpLocks/>
            </p:cNvGrpSpPr>
            <p:nvPr/>
          </p:nvGrpSpPr>
          <p:grpSpPr bwMode="auto">
            <a:xfrm>
              <a:off x="2765" y="2830"/>
              <a:ext cx="703" cy="167"/>
              <a:chOff x="2792" y="2830"/>
              <a:chExt cx="703" cy="167"/>
            </a:xfrm>
          </p:grpSpPr>
          <p:sp>
            <p:nvSpPr>
              <p:cNvPr id="184439" name="Freeform 119"/>
              <p:cNvSpPr>
                <a:spLocks/>
              </p:cNvSpPr>
              <p:nvPr/>
            </p:nvSpPr>
            <p:spPr bwMode="auto">
              <a:xfrm>
                <a:off x="3075" y="2830"/>
                <a:ext cx="420" cy="167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15" y="171"/>
                  </a:cxn>
                  <a:cxn ang="0">
                    <a:pos x="30" y="105"/>
                  </a:cxn>
                  <a:cxn ang="0">
                    <a:pos x="42" y="78"/>
                  </a:cxn>
                  <a:cxn ang="0">
                    <a:pos x="51" y="51"/>
                  </a:cxn>
                  <a:cxn ang="0">
                    <a:pos x="84" y="69"/>
                  </a:cxn>
                  <a:cxn ang="0">
                    <a:pos x="102" y="147"/>
                  </a:cxn>
                  <a:cxn ang="0">
                    <a:pos x="120" y="237"/>
                  </a:cxn>
                  <a:cxn ang="0">
                    <a:pos x="141" y="330"/>
                  </a:cxn>
                  <a:cxn ang="0">
                    <a:pos x="156" y="405"/>
                  </a:cxn>
                  <a:cxn ang="0">
                    <a:pos x="177" y="456"/>
                  </a:cxn>
                  <a:cxn ang="0">
                    <a:pos x="201" y="462"/>
                  </a:cxn>
                  <a:cxn ang="0">
                    <a:pos x="225" y="414"/>
                  </a:cxn>
                  <a:cxn ang="0">
                    <a:pos x="252" y="321"/>
                  </a:cxn>
                  <a:cxn ang="0">
                    <a:pos x="276" y="231"/>
                  </a:cxn>
                  <a:cxn ang="0">
                    <a:pos x="291" y="162"/>
                  </a:cxn>
                  <a:cxn ang="0">
                    <a:pos x="303" y="96"/>
                  </a:cxn>
                  <a:cxn ang="0">
                    <a:pos x="309" y="63"/>
                  </a:cxn>
                  <a:cxn ang="0">
                    <a:pos x="318" y="42"/>
                  </a:cxn>
                  <a:cxn ang="0">
                    <a:pos x="342" y="27"/>
                  </a:cxn>
                  <a:cxn ang="0">
                    <a:pos x="369" y="78"/>
                  </a:cxn>
                  <a:cxn ang="0">
                    <a:pos x="387" y="159"/>
                  </a:cxn>
                  <a:cxn ang="0">
                    <a:pos x="402" y="246"/>
                  </a:cxn>
                  <a:cxn ang="0">
                    <a:pos x="420" y="333"/>
                  </a:cxn>
                  <a:cxn ang="0">
                    <a:pos x="432" y="384"/>
                  </a:cxn>
                  <a:cxn ang="0">
                    <a:pos x="447" y="438"/>
                  </a:cxn>
                  <a:cxn ang="0">
                    <a:pos x="477" y="441"/>
                  </a:cxn>
                  <a:cxn ang="0">
                    <a:pos x="501" y="402"/>
                  </a:cxn>
                  <a:cxn ang="0">
                    <a:pos x="522" y="336"/>
                  </a:cxn>
                  <a:cxn ang="0">
                    <a:pos x="543" y="231"/>
                  </a:cxn>
                  <a:cxn ang="0">
                    <a:pos x="558" y="156"/>
                  </a:cxn>
                  <a:cxn ang="0">
                    <a:pos x="576" y="87"/>
                  </a:cxn>
                  <a:cxn ang="0">
                    <a:pos x="588" y="42"/>
                  </a:cxn>
                  <a:cxn ang="0">
                    <a:pos x="612" y="21"/>
                  </a:cxn>
                  <a:cxn ang="0">
                    <a:pos x="633" y="42"/>
                  </a:cxn>
                  <a:cxn ang="0">
                    <a:pos x="648" y="96"/>
                  </a:cxn>
                  <a:cxn ang="0">
                    <a:pos x="663" y="171"/>
                  </a:cxn>
                  <a:cxn ang="0">
                    <a:pos x="678" y="252"/>
                  </a:cxn>
                  <a:cxn ang="0">
                    <a:pos x="693" y="321"/>
                  </a:cxn>
                  <a:cxn ang="0">
                    <a:pos x="705" y="372"/>
                  </a:cxn>
                  <a:cxn ang="0">
                    <a:pos x="720" y="426"/>
                  </a:cxn>
                  <a:cxn ang="0">
                    <a:pos x="747" y="432"/>
                  </a:cxn>
                  <a:cxn ang="0">
                    <a:pos x="768" y="411"/>
                  </a:cxn>
                  <a:cxn ang="0">
                    <a:pos x="792" y="330"/>
                  </a:cxn>
                  <a:cxn ang="0">
                    <a:pos x="807" y="246"/>
                  </a:cxn>
                  <a:cxn ang="0">
                    <a:pos x="825" y="168"/>
                  </a:cxn>
                  <a:cxn ang="0">
                    <a:pos x="843" y="96"/>
                  </a:cxn>
                  <a:cxn ang="0">
                    <a:pos x="861" y="36"/>
                  </a:cxn>
                  <a:cxn ang="0">
                    <a:pos x="876" y="9"/>
                  </a:cxn>
                  <a:cxn ang="0">
                    <a:pos x="894" y="6"/>
                  </a:cxn>
                  <a:cxn ang="0">
                    <a:pos x="915" y="48"/>
                  </a:cxn>
                  <a:cxn ang="0">
                    <a:pos x="927" y="114"/>
                  </a:cxn>
                  <a:cxn ang="0">
                    <a:pos x="942" y="192"/>
                  </a:cxn>
                  <a:cxn ang="0">
                    <a:pos x="960" y="279"/>
                  </a:cxn>
                  <a:cxn ang="0">
                    <a:pos x="978" y="354"/>
                  </a:cxn>
                  <a:cxn ang="0">
                    <a:pos x="990" y="399"/>
                  </a:cxn>
                  <a:cxn ang="0">
                    <a:pos x="1017" y="426"/>
                  </a:cxn>
                  <a:cxn ang="0">
                    <a:pos x="1041" y="396"/>
                  </a:cxn>
                  <a:cxn ang="0">
                    <a:pos x="1053" y="363"/>
                  </a:cxn>
                  <a:cxn ang="0">
                    <a:pos x="1065" y="312"/>
                  </a:cxn>
                  <a:cxn ang="0">
                    <a:pos x="1080" y="258"/>
                  </a:cxn>
                  <a:cxn ang="0">
                    <a:pos x="1098" y="183"/>
                  </a:cxn>
                </a:cxnLst>
                <a:rect l="0" t="0" r="r" b="b"/>
                <a:pathLst>
                  <a:path w="1098" h="469">
                    <a:moveTo>
                      <a:pt x="0" y="231"/>
                    </a:moveTo>
                    <a:cubicBezTo>
                      <a:pt x="5" y="211"/>
                      <a:pt x="10" y="192"/>
                      <a:pt x="15" y="171"/>
                    </a:cubicBezTo>
                    <a:cubicBezTo>
                      <a:pt x="20" y="150"/>
                      <a:pt x="26" y="120"/>
                      <a:pt x="30" y="105"/>
                    </a:cubicBezTo>
                    <a:cubicBezTo>
                      <a:pt x="34" y="90"/>
                      <a:pt x="38" y="87"/>
                      <a:pt x="42" y="78"/>
                    </a:cubicBezTo>
                    <a:cubicBezTo>
                      <a:pt x="46" y="69"/>
                      <a:pt x="44" y="52"/>
                      <a:pt x="51" y="51"/>
                    </a:cubicBezTo>
                    <a:cubicBezTo>
                      <a:pt x="58" y="50"/>
                      <a:pt x="76" y="53"/>
                      <a:pt x="84" y="69"/>
                    </a:cubicBezTo>
                    <a:cubicBezTo>
                      <a:pt x="92" y="85"/>
                      <a:pt x="96" y="119"/>
                      <a:pt x="102" y="147"/>
                    </a:cubicBezTo>
                    <a:cubicBezTo>
                      <a:pt x="108" y="175"/>
                      <a:pt x="114" y="207"/>
                      <a:pt x="120" y="237"/>
                    </a:cubicBezTo>
                    <a:cubicBezTo>
                      <a:pt x="126" y="267"/>
                      <a:pt x="135" y="302"/>
                      <a:pt x="141" y="330"/>
                    </a:cubicBezTo>
                    <a:cubicBezTo>
                      <a:pt x="147" y="358"/>
                      <a:pt x="150" y="384"/>
                      <a:pt x="156" y="405"/>
                    </a:cubicBezTo>
                    <a:cubicBezTo>
                      <a:pt x="162" y="426"/>
                      <a:pt x="169" y="447"/>
                      <a:pt x="177" y="456"/>
                    </a:cubicBezTo>
                    <a:cubicBezTo>
                      <a:pt x="185" y="465"/>
                      <a:pt x="193" y="469"/>
                      <a:pt x="201" y="462"/>
                    </a:cubicBezTo>
                    <a:cubicBezTo>
                      <a:pt x="209" y="455"/>
                      <a:pt x="217" y="437"/>
                      <a:pt x="225" y="414"/>
                    </a:cubicBezTo>
                    <a:cubicBezTo>
                      <a:pt x="233" y="391"/>
                      <a:pt x="244" y="351"/>
                      <a:pt x="252" y="321"/>
                    </a:cubicBezTo>
                    <a:cubicBezTo>
                      <a:pt x="260" y="291"/>
                      <a:pt x="270" y="257"/>
                      <a:pt x="276" y="231"/>
                    </a:cubicBezTo>
                    <a:cubicBezTo>
                      <a:pt x="282" y="205"/>
                      <a:pt x="287" y="184"/>
                      <a:pt x="291" y="162"/>
                    </a:cubicBezTo>
                    <a:cubicBezTo>
                      <a:pt x="295" y="140"/>
                      <a:pt x="300" y="112"/>
                      <a:pt x="303" y="96"/>
                    </a:cubicBezTo>
                    <a:cubicBezTo>
                      <a:pt x="306" y="80"/>
                      <a:pt x="307" y="72"/>
                      <a:pt x="309" y="63"/>
                    </a:cubicBezTo>
                    <a:cubicBezTo>
                      <a:pt x="311" y="54"/>
                      <a:pt x="313" y="48"/>
                      <a:pt x="318" y="42"/>
                    </a:cubicBezTo>
                    <a:cubicBezTo>
                      <a:pt x="323" y="36"/>
                      <a:pt x="333" y="21"/>
                      <a:pt x="342" y="27"/>
                    </a:cubicBezTo>
                    <a:cubicBezTo>
                      <a:pt x="351" y="33"/>
                      <a:pt x="362" y="56"/>
                      <a:pt x="369" y="78"/>
                    </a:cubicBezTo>
                    <a:cubicBezTo>
                      <a:pt x="376" y="100"/>
                      <a:pt x="382" y="131"/>
                      <a:pt x="387" y="159"/>
                    </a:cubicBezTo>
                    <a:cubicBezTo>
                      <a:pt x="392" y="187"/>
                      <a:pt x="397" y="217"/>
                      <a:pt x="402" y="246"/>
                    </a:cubicBezTo>
                    <a:cubicBezTo>
                      <a:pt x="407" y="275"/>
                      <a:pt x="415" y="310"/>
                      <a:pt x="420" y="333"/>
                    </a:cubicBezTo>
                    <a:cubicBezTo>
                      <a:pt x="425" y="356"/>
                      <a:pt x="428" y="367"/>
                      <a:pt x="432" y="384"/>
                    </a:cubicBezTo>
                    <a:cubicBezTo>
                      <a:pt x="436" y="401"/>
                      <a:pt x="440" y="428"/>
                      <a:pt x="447" y="438"/>
                    </a:cubicBezTo>
                    <a:cubicBezTo>
                      <a:pt x="454" y="448"/>
                      <a:pt x="468" y="447"/>
                      <a:pt x="477" y="441"/>
                    </a:cubicBezTo>
                    <a:cubicBezTo>
                      <a:pt x="486" y="435"/>
                      <a:pt x="493" y="420"/>
                      <a:pt x="501" y="402"/>
                    </a:cubicBezTo>
                    <a:cubicBezTo>
                      <a:pt x="509" y="384"/>
                      <a:pt x="515" y="364"/>
                      <a:pt x="522" y="336"/>
                    </a:cubicBezTo>
                    <a:cubicBezTo>
                      <a:pt x="529" y="308"/>
                      <a:pt x="537" y="261"/>
                      <a:pt x="543" y="231"/>
                    </a:cubicBezTo>
                    <a:cubicBezTo>
                      <a:pt x="549" y="201"/>
                      <a:pt x="553" y="180"/>
                      <a:pt x="558" y="156"/>
                    </a:cubicBezTo>
                    <a:cubicBezTo>
                      <a:pt x="563" y="132"/>
                      <a:pt x="571" y="106"/>
                      <a:pt x="576" y="87"/>
                    </a:cubicBezTo>
                    <a:cubicBezTo>
                      <a:pt x="581" y="68"/>
                      <a:pt x="582" y="53"/>
                      <a:pt x="588" y="42"/>
                    </a:cubicBezTo>
                    <a:cubicBezTo>
                      <a:pt x="594" y="31"/>
                      <a:pt x="605" y="21"/>
                      <a:pt x="612" y="21"/>
                    </a:cubicBezTo>
                    <a:cubicBezTo>
                      <a:pt x="619" y="21"/>
                      <a:pt x="627" y="29"/>
                      <a:pt x="633" y="42"/>
                    </a:cubicBezTo>
                    <a:cubicBezTo>
                      <a:pt x="639" y="55"/>
                      <a:pt x="643" y="75"/>
                      <a:pt x="648" y="96"/>
                    </a:cubicBezTo>
                    <a:cubicBezTo>
                      <a:pt x="653" y="117"/>
                      <a:pt x="658" y="145"/>
                      <a:pt x="663" y="171"/>
                    </a:cubicBezTo>
                    <a:cubicBezTo>
                      <a:pt x="668" y="197"/>
                      <a:pt x="673" y="227"/>
                      <a:pt x="678" y="252"/>
                    </a:cubicBezTo>
                    <a:cubicBezTo>
                      <a:pt x="683" y="277"/>
                      <a:pt x="689" y="301"/>
                      <a:pt x="693" y="321"/>
                    </a:cubicBezTo>
                    <a:cubicBezTo>
                      <a:pt x="697" y="341"/>
                      <a:pt x="701" y="355"/>
                      <a:pt x="705" y="372"/>
                    </a:cubicBezTo>
                    <a:cubicBezTo>
                      <a:pt x="709" y="389"/>
                      <a:pt x="713" y="416"/>
                      <a:pt x="720" y="426"/>
                    </a:cubicBezTo>
                    <a:cubicBezTo>
                      <a:pt x="727" y="436"/>
                      <a:pt x="739" y="434"/>
                      <a:pt x="747" y="432"/>
                    </a:cubicBezTo>
                    <a:cubicBezTo>
                      <a:pt x="755" y="430"/>
                      <a:pt x="761" y="428"/>
                      <a:pt x="768" y="411"/>
                    </a:cubicBezTo>
                    <a:cubicBezTo>
                      <a:pt x="775" y="394"/>
                      <a:pt x="786" y="357"/>
                      <a:pt x="792" y="330"/>
                    </a:cubicBezTo>
                    <a:cubicBezTo>
                      <a:pt x="798" y="303"/>
                      <a:pt x="802" y="273"/>
                      <a:pt x="807" y="246"/>
                    </a:cubicBezTo>
                    <a:cubicBezTo>
                      <a:pt x="812" y="219"/>
                      <a:pt x="819" y="193"/>
                      <a:pt x="825" y="168"/>
                    </a:cubicBezTo>
                    <a:cubicBezTo>
                      <a:pt x="831" y="143"/>
                      <a:pt x="837" y="118"/>
                      <a:pt x="843" y="96"/>
                    </a:cubicBezTo>
                    <a:cubicBezTo>
                      <a:pt x="849" y="74"/>
                      <a:pt x="856" y="50"/>
                      <a:pt x="861" y="36"/>
                    </a:cubicBezTo>
                    <a:cubicBezTo>
                      <a:pt x="866" y="22"/>
                      <a:pt x="870" y="14"/>
                      <a:pt x="876" y="9"/>
                    </a:cubicBezTo>
                    <a:cubicBezTo>
                      <a:pt x="882" y="4"/>
                      <a:pt x="888" y="0"/>
                      <a:pt x="894" y="6"/>
                    </a:cubicBezTo>
                    <a:cubicBezTo>
                      <a:pt x="900" y="12"/>
                      <a:pt x="910" y="30"/>
                      <a:pt x="915" y="48"/>
                    </a:cubicBezTo>
                    <a:cubicBezTo>
                      <a:pt x="920" y="66"/>
                      <a:pt x="923" y="90"/>
                      <a:pt x="927" y="114"/>
                    </a:cubicBezTo>
                    <a:cubicBezTo>
                      <a:pt x="931" y="138"/>
                      <a:pt x="937" y="165"/>
                      <a:pt x="942" y="192"/>
                    </a:cubicBezTo>
                    <a:cubicBezTo>
                      <a:pt x="947" y="219"/>
                      <a:pt x="954" y="252"/>
                      <a:pt x="960" y="279"/>
                    </a:cubicBezTo>
                    <a:cubicBezTo>
                      <a:pt x="966" y="306"/>
                      <a:pt x="973" y="334"/>
                      <a:pt x="978" y="354"/>
                    </a:cubicBezTo>
                    <a:cubicBezTo>
                      <a:pt x="983" y="374"/>
                      <a:pt x="984" y="387"/>
                      <a:pt x="990" y="399"/>
                    </a:cubicBezTo>
                    <a:cubicBezTo>
                      <a:pt x="996" y="411"/>
                      <a:pt x="1009" y="426"/>
                      <a:pt x="1017" y="426"/>
                    </a:cubicBezTo>
                    <a:cubicBezTo>
                      <a:pt x="1025" y="426"/>
                      <a:pt x="1035" y="406"/>
                      <a:pt x="1041" y="396"/>
                    </a:cubicBezTo>
                    <a:cubicBezTo>
                      <a:pt x="1047" y="386"/>
                      <a:pt x="1049" y="377"/>
                      <a:pt x="1053" y="363"/>
                    </a:cubicBezTo>
                    <a:cubicBezTo>
                      <a:pt x="1057" y="349"/>
                      <a:pt x="1061" y="329"/>
                      <a:pt x="1065" y="312"/>
                    </a:cubicBezTo>
                    <a:cubicBezTo>
                      <a:pt x="1069" y="295"/>
                      <a:pt x="1075" y="279"/>
                      <a:pt x="1080" y="258"/>
                    </a:cubicBezTo>
                    <a:cubicBezTo>
                      <a:pt x="1085" y="237"/>
                      <a:pt x="1094" y="199"/>
                      <a:pt x="1098" y="183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40" name="Line 120"/>
              <p:cNvSpPr>
                <a:spLocks noChangeShapeType="1"/>
              </p:cNvSpPr>
              <p:nvPr/>
            </p:nvSpPr>
            <p:spPr bwMode="auto">
              <a:xfrm>
                <a:off x="2792" y="2951"/>
                <a:ext cx="29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121"/>
            <p:cNvGrpSpPr>
              <a:grpSpLocks/>
            </p:cNvGrpSpPr>
            <p:nvPr/>
          </p:nvGrpSpPr>
          <p:grpSpPr bwMode="auto">
            <a:xfrm>
              <a:off x="3484" y="2811"/>
              <a:ext cx="725" cy="167"/>
              <a:chOff x="4167" y="2838"/>
              <a:chExt cx="725" cy="167"/>
            </a:xfrm>
          </p:grpSpPr>
          <p:sp>
            <p:nvSpPr>
              <p:cNvPr id="184442" name="Freeform 122"/>
              <p:cNvSpPr>
                <a:spLocks/>
              </p:cNvSpPr>
              <p:nvPr/>
            </p:nvSpPr>
            <p:spPr bwMode="auto">
              <a:xfrm>
                <a:off x="4167" y="2838"/>
                <a:ext cx="420" cy="167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15" y="171"/>
                  </a:cxn>
                  <a:cxn ang="0">
                    <a:pos x="30" y="105"/>
                  </a:cxn>
                  <a:cxn ang="0">
                    <a:pos x="42" y="78"/>
                  </a:cxn>
                  <a:cxn ang="0">
                    <a:pos x="51" y="51"/>
                  </a:cxn>
                  <a:cxn ang="0">
                    <a:pos x="84" y="69"/>
                  </a:cxn>
                  <a:cxn ang="0">
                    <a:pos x="102" y="147"/>
                  </a:cxn>
                  <a:cxn ang="0">
                    <a:pos x="120" y="237"/>
                  </a:cxn>
                  <a:cxn ang="0">
                    <a:pos x="141" y="330"/>
                  </a:cxn>
                  <a:cxn ang="0">
                    <a:pos x="156" y="405"/>
                  </a:cxn>
                  <a:cxn ang="0">
                    <a:pos x="177" y="456"/>
                  </a:cxn>
                  <a:cxn ang="0">
                    <a:pos x="201" y="462"/>
                  </a:cxn>
                  <a:cxn ang="0">
                    <a:pos x="225" y="414"/>
                  </a:cxn>
                  <a:cxn ang="0">
                    <a:pos x="252" y="321"/>
                  </a:cxn>
                  <a:cxn ang="0">
                    <a:pos x="276" y="231"/>
                  </a:cxn>
                  <a:cxn ang="0">
                    <a:pos x="291" y="162"/>
                  </a:cxn>
                  <a:cxn ang="0">
                    <a:pos x="303" y="96"/>
                  </a:cxn>
                  <a:cxn ang="0">
                    <a:pos x="309" y="63"/>
                  </a:cxn>
                  <a:cxn ang="0">
                    <a:pos x="318" y="42"/>
                  </a:cxn>
                  <a:cxn ang="0">
                    <a:pos x="342" y="27"/>
                  </a:cxn>
                  <a:cxn ang="0">
                    <a:pos x="369" y="78"/>
                  </a:cxn>
                  <a:cxn ang="0">
                    <a:pos x="387" y="159"/>
                  </a:cxn>
                  <a:cxn ang="0">
                    <a:pos x="402" y="246"/>
                  </a:cxn>
                  <a:cxn ang="0">
                    <a:pos x="420" y="333"/>
                  </a:cxn>
                  <a:cxn ang="0">
                    <a:pos x="432" y="384"/>
                  </a:cxn>
                  <a:cxn ang="0">
                    <a:pos x="447" y="438"/>
                  </a:cxn>
                  <a:cxn ang="0">
                    <a:pos x="477" y="441"/>
                  </a:cxn>
                  <a:cxn ang="0">
                    <a:pos x="501" y="402"/>
                  </a:cxn>
                  <a:cxn ang="0">
                    <a:pos x="522" y="336"/>
                  </a:cxn>
                  <a:cxn ang="0">
                    <a:pos x="543" y="231"/>
                  </a:cxn>
                  <a:cxn ang="0">
                    <a:pos x="558" y="156"/>
                  </a:cxn>
                  <a:cxn ang="0">
                    <a:pos x="576" y="87"/>
                  </a:cxn>
                  <a:cxn ang="0">
                    <a:pos x="588" y="42"/>
                  </a:cxn>
                  <a:cxn ang="0">
                    <a:pos x="612" y="21"/>
                  </a:cxn>
                  <a:cxn ang="0">
                    <a:pos x="633" y="42"/>
                  </a:cxn>
                  <a:cxn ang="0">
                    <a:pos x="648" y="96"/>
                  </a:cxn>
                  <a:cxn ang="0">
                    <a:pos x="663" y="171"/>
                  </a:cxn>
                  <a:cxn ang="0">
                    <a:pos x="678" y="252"/>
                  </a:cxn>
                  <a:cxn ang="0">
                    <a:pos x="693" y="321"/>
                  </a:cxn>
                  <a:cxn ang="0">
                    <a:pos x="705" y="372"/>
                  </a:cxn>
                  <a:cxn ang="0">
                    <a:pos x="720" y="426"/>
                  </a:cxn>
                  <a:cxn ang="0">
                    <a:pos x="747" y="432"/>
                  </a:cxn>
                  <a:cxn ang="0">
                    <a:pos x="768" y="411"/>
                  </a:cxn>
                  <a:cxn ang="0">
                    <a:pos x="792" y="330"/>
                  </a:cxn>
                  <a:cxn ang="0">
                    <a:pos x="807" y="246"/>
                  </a:cxn>
                  <a:cxn ang="0">
                    <a:pos x="825" y="168"/>
                  </a:cxn>
                  <a:cxn ang="0">
                    <a:pos x="843" y="96"/>
                  </a:cxn>
                  <a:cxn ang="0">
                    <a:pos x="861" y="36"/>
                  </a:cxn>
                  <a:cxn ang="0">
                    <a:pos x="876" y="9"/>
                  </a:cxn>
                  <a:cxn ang="0">
                    <a:pos x="894" y="6"/>
                  </a:cxn>
                  <a:cxn ang="0">
                    <a:pos x="915" y="48"/>
                  </a:cxn>
                  <a:cxn ang="0">
                    <a:pos x="927" y="114"/>
                  </a:cxn>
                  <a:cxn ang="0">
                    <a:pos x="942" y="192"/>
                  </a:cxn>
                  <a:cxn ang="0">
                    <a:pos x="960" y="279"/>
                  </a:cxn>
                  <a:cxn ang="0">
                    <a:pos x="978" y="354"/>
                  </a:cxn>
                  <a:cxn ang="0">
                    <a:pos x="990" y="399"/>
                  </a:cxn>
                  <a:cxn ang="0">
                    <a:pos x="1017" y="426"/>
                  </a:cxn>
                  <a:cxn ang="0">
                    <a:pos x="1041" y="396"/>
                  </a:cxn>
                  <a:cxn ang="0">
                    <a:pos x="1053" y="363"/>
                  </a:cxn>
                  <a:cxn ang="0">
                    <a:pos x="1065" y="312"/>
                  </a:cxn>
                  <a:cxn ang="0">
                    <a:pos x="1080" y="258"/>
                  </a:cxn>
                  <a:cxn ang="0">
                    <a:pos x="1098" y="183"/>
                  </a:cxn>
                </a:cxnLst>
                <a:rect l="0" t="0" r="r" b="b"/>
                <a:pathLst>
                  <a:path w="1098" h="469">
                    <a:moveTo>
                      <a:pt x="0" y="231"/>
                    </a:moveTo>
                    <a:cubicBezTo>
                      <a:pt x="5" y="211"/>
                      <a:pt x="10" y="192"/>
                      <a:pt x="15" y="171"/>
                    </a:cubicBezTo>
                    <a:cubicBezTo>
                      <a:pt x="20" y="150"/>
                      <a:pt x="26" y="120"/>
                      <a:pt x="30" y="105"/>
                    </a:cubicBezTo>
                    <a:cubicBezTo>
                      <a:pt x="34" y="90"/>
                      <a:pt x="38" y="87"/>
                      <a:pt x="42" y="78"/>
                    </a:cubicBezTo>
                    <a:cubicBezTo>
                      <a:pt x="46" y="69"/>
                      <a:pt x="44" y="52"/>
                      <a:pt x="51" y="51"/>
                    </a:cubicBezTo>
                    <a:cubicBezTo>
                      <a:pt x="58" y="50"/>
                      <a:pt x="76" y="53"/>
                      <a:pt x="84" y="69"/>
                    </a:cubicBezTo>
                    <a:cubicBezTo>
                      <a:pt x="92" y="85"/>
                      <a:pt x="96" y="119"/>
                      <a:pt x="102" y="147"/>
                    </a:cubicBezTo>
                    <a:cubicBezTo>
                      <a:pt x="108" y="175"/>
                      <a:pt x="114" y="207"/>
                      <a:pt x="120" y="237"/>
                    </a:cubicBezTo>
                    <a:cubicBezTo>
                      <a:pt x="126" y="267"/>
                      <a:pt x="135" y="302"/>
                      <a:pt x="141" y="330"/>
                    </a:cubicBezTo>
                    <a:cubicBezTo>
                      <a:pt x="147" y="358"/>
                      <a:pt x="150" y="384"/>
                      <a:pt x="156" y="405"/>
                    </a:cubicBezTo>
                    <a:cubicBezTo>
                      <a:pt x="162" y="426"/>
                      <a:pt x="169" y="447"/>
                      <a:pt x="177" y="456"/>
                    </a:cubicBezTo>
                    <a:cubicBezTo>
                      <a:pt x="185" y="465"/>
                      <a:pt x="193" y="469"/>
                      <a:pt x="201" y="462"/>
                    </a:cubicBezTo>
                    <a:cubicBezTo>
                      <a:pt x="209" y="455"/>
                      <a:pt x="217" y="437"/>
                      <a:pt x="225" y="414"/>
                    </a:cubicBezTo>
                    <a:cubicBezTo>
                      <a:pt x="233" y="391"/>
                      <a:pt x="244" y="351"/>
                      <a:pt x="252" y="321"/>
                    </a:cubicBezTo>
                    <a:cubicBezTo>
                      <a:pt x="260" y="291"/>
                      <a:pt x="270" y="257"/>
                      <a:pt x="276" y="231"/>
                    </a:cubicBezTo>
                    <a:cubicBezTo>
                      <a:pt x="282" y="205"/>
                      <a:pt x="287" y="184"/>
                      <a:pt x="291" y="162"/>
                    </a:cubicBezTo>
                    <a:cubicBezTo>
                      <a:pt x="295" y="140"/>
                      <a:pt x="300" y="112"/>
                      <a:pt x="303" y="96"/>
                    </a:cubicBezTo>
                    <a:cubicBezTo>
                      <a:pt x="306" y="80"/>
                      <a:pt x="307" y="72"/>
                      <a:pt x="309" y="63"/>
                    </a:cubicBezTo>
                    <a:cubicBezTo>
                      <a:pt x="311" y="54"/>
                      <a:pt x="313" y="48"/>
                      <a:pt x="318" y="42"/>
                    </a:cubicBezTo>
                    <a:cubicBezTo>
                      <a:pt x="323" y="36"/>
                      <a:pt x="333" y="21"/>
                      <a:pt x="342" y="27"/>
                    </a:cubicBezTo>
                    <a:cubicBezTo>
                      <a:pt x="351" y="33"/>
                      <a:pt x="362" y="56"/>
                      <a:pt x="369" y="78"/>
                    </a:cubicBezTo>
                    <a:cubicBezTo>
                      <a:pt x="376" y="100"/>
                      <a:pt x="382" y="131"/>
                      <a:pt x="387" y="159"/>
                    </a:cubicBezTo>
                    <a:cubicBezTo>
                      <a:pt x="392" y="187"/>
                      <a:pt x="397" y="217"/>
                      <a:pt x="402" y="246"/>
                    </a:cubicBezTo>
                    <a:cubicBezTo>
                      <a:pt x="407" y="275"/>
                      <a:pt x="415" y="310"/>
                      <a:pt x="420" y="333"/>
                    </a:cubicBezTo>
                    <a:cubicBezTo>
                      <a:pt x="425" y="356"/>
                      <a:pt x="428" y="367"/>
                      <a:pt x="432" y="384"/>
                    </a:cubicBezTo>
                    <a:cubicBezTo>
                      <a:pt x="436" y="401"/>
                      <a:pt x="440" y="428"/>
                      <a:pt x="447" y="438"/>
                    </a:cubicBezTo>
                    <a:cubicBezTo>
                      <a:pt x="454" y="448"/>
                      <a:pt x="468" y="447"/>
                      <a:pt x="477" y="441"/>
                    </a:cubicBezTo>
                    <a:cubicBezTo>
                      <a:pt x="486" y="435"/>
                      <a:pt x="493" y="420"/>
                      <a:pt x="501" y="402"/>
                    </a:cubicBezTo>
                    <a:cubicBezTo>
                      <a:pt x="509" y="384"/>
                      <a:pt x="515" y="364"/>
                      <a:pt x="522" y="336"/>
                    </a:cubicBezTo>
                    <a:cubicBezTo>
                      <a:pt x="529" y="308"/>
                      <a:pt x="537" y="261"/>
                      <a:pt x="543" y="231"/>
                    </a:cubicBezTo>
                    <a:cubicBezTo>
                      <a:pt x="549" y="201"/>
                      <a:pt x="553" y="180"/>
                      <a:pt x="558" y="156"/>
                    </a:cubicBezTo>
                    <a:cubicBezTo>
                      <a:pt x="563" y="132"/>
                      <a:pt x="571" y="106"/>
                      <a:pt x="576" y="87"/>
                    </a:cubicBezTo>
                    <a:cubicBezTo>
                      <a:pt x="581" y="68"/>
                      <a:pt x="582" y="53"/>
                      <a:pt x="588" y="42"/>
                    </a:cubicBezTo>
                    <a:cubicBezTo>
                      <a:pt x="594" y="31"/>
                      <a:pt x="605" y="21"/>
                      <a:pt x="612" y="21"/>
                    </a:cubicBezTo>
                    <a:cubicBezTo>
                      <a:pt x="619" y="21"/>
                      <a:pt x="627" y="29"/>
                      <a:pt x="633" y="42"/>
                    </a:cubicBezTo>
                    <a:cubicBezTo>
                      <a:pt x="639" y="55"/>
                      <a:pt x="643" y="75"/>
                      <a:pt x="648" y="96"/>
                    </a:cubicBezTo>
                    <a:cubicBezTo>
                      <a:pt x="653" y="117"/>
                      <a:pt x="658" y="145"/>
                      <a:pt x="663" y="171"/>
                    </a:cubicBezTo>
                    <a:cubicBezTo>
                      <a:pt x="668" y="197"/>
                      <a:pt x="673" y="227"/>
                      <a:pt x="678" y="252"/>
                    </a:cubicBezTo>
                    <a:cubicBezTo>
                      <a:pt x="683" y="277"/>
                      <a:pt x="689" y="301"/>
                      <a:pt x="693" y="321"/>
                    </a:cubicBezTo>
                    <a:cubicBezTo>
                      <a:pt x="697" y="341"/>
                      <a:pt x="701" y="355"/>
                      <a:pt x="705" y="372"/>
                    </a:cubicBezTo>
                    <a:cubicBezTo>
                      <a:pt x="709" y="389"/>
                      <a:pt x="713" y="416"/>
                      <a:pt x="720" y="426"/>
                    </a:cubicBezTo>
                    <a:cubicBezTo>
                      <a:pt x="727" y="436"/>
                      <a:pt x="739" y="434"/>
                      <a:pt x="747" y="432"/>
                    </a:cubicBezTo>
                    <a:cubicBezTo>
                      <a:pt x="755" y="430"/>
                      <a:pt x="761" y="428"/>
                      <a:pt x="768" y="411"/>
                    </a:cubicBezTo>
                    <a:cubicBezTo>
                      <a:pt x="775" y="394"/>
                      <a:pt x="786" y="357"/>
                      <a:pt x="792" y="330"/>
                    </a:cubicBezTo>
                    <a:cubicBezTo>
                      <a:pt x="798" y="303"/>
                      <a:pt x="802" y="273"/>
                      <a:pt x="807" y="246"/>
                    </a:cubicBezTo>
                    <a:cubicBezTo>
                      <a:pt x="812" y="219"/>
                      <a:pt x="819" y="193"/>
                      <a:pt x="825" y="168"/>
                    </a:cubicBezTo>
                    <a:cubicBezTo>
                      <a:pt x="831" y="143"/>
                      <a:pt x="837" y="118"/>
                      <a:pt x="843" y="96"/>
                    </a:cubicBezTo>
                    <a:cubicBezTo>
                      <a:pt x="849" y="74"/>
                      <a:pt x="856" y="50"/>
                      <a:pt x="861" y="36"/>
                    </a:cubicBezTo>
                    <a:cubicBezTo>
                      <a:pt x="866" y="22"/>
                      <a:pt x="870" y="14"/>
                      <a:pt x="876" y="9"/>
                    </a:cubicBezTo>
                    <a:cubicBezTo>
                      <a:pt x="882" y="4"/>
                      <a:pt x="888" y="0"/>
                      <a:pt x="894" y="6"/>
                    </a:cubicBezTo>
                    <a:cubicBezTo>
                      <a:pt x="900" y="12"/>
                      <a:pt x="910" y="30"/>
                      <a:pt x="915" y="48"/>
                    </a:cubicBezTo>
                    <a:cubicBezTo>
                      <a:pt x="920" y="66"/>
                      <a:pt x="923" y="90"/>
                      <a:pt x="927" y="114"/>
                    </a:cubicBezTo>
                    <a:cubicBezTo>
                      <a:pt x="931" y="138"/>
                      <a:pt x="937" y="165"/>
                      <a:pt x="942" y="192"/>
                    </a:cubicBezTo>
                    <a:cubicBezTo>
                      <a:pt x="947" y="219"/>
                      <a:pt x="954" y="252"/>
                      <a:pt x="960" y="279"/>
                    </a:cubicBezTo>
                    <a:cubicBezTo>
                      <a:pt x="966" y="306"/>
                      <a:pt x="973" y="334"/>
                      <a:pt x="978" y="354"/>
                    </a:cubicBezTo>
                    <a:cubicBezTo>
                      <a:pt x="983" y="374"/>
                      <a:pt x="984" y="387"/>
                      <a:pt x="990" y="399"/>
                    </a:cubicBezTo>
                    <a:cubicBezTo>
                      <a:pt x="996" y="411"/>
                      <a:pt x="1009" y="426"/>
                      <a:pt x="1017" y="426"/>
                    </a:cubicBezTo>
                    <a:cubicBezTo>
                      <a:pt x="1025" y="426"/>
                      <a:pt x="1035" y="406"/>
                      <a:pt x="1041" y="396"/>
                    </a:cubicBezTo>
                    <a:cubicBezTo>
                      <a:pt x="1047" y="386"/>
                      <a:pt x="1049" y="377"/>
                      <a:pt x="1053" y="363"/>
                    </a:cubicBezTo>
                    <a:cubicBezTo>
                      <a:pt x="1057" y="349"/>
                      <a:pt x="1061" y="329"/>
                      <a:pt x="1065" y="312"/>
                    </a:cubicBezTo>
                    <a:cubicBezTo>
                      <a:pt x="1069" y="295"/>
                      <a:pt x="1075" y="279"/>
                      <a:pt x="1080" y="258"/>
                    </a:cubicBezTo>
                    <a:cubicBezTo>
                      <a:pt x="1085" y="237"/>
                      <a:pt x="1094" y="199"/>
                      <a:pt x="1098" y="183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43" name="Line 123"/>
              <p:cNvSpPr>
                <a:spLocks noChangeShapeType="1"/>
              </p:cNvSpPr>
              <p:nvPr/>
            </p:nvSpPr>
            <p:spPr bwMode="auto">
              <a:xfrm>
                <a:off x="4600" y="2898"/>
                <a:ext cx="29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4445" name="Rectangle 125"/>
          <p:cNvSpPr>
            <a:spLocks noChangeArrowheads="1"/>
          </p:cNvSpPr>
          <p:nvPr/>
        </p:nvSpPr>
        <p:spPr bwMode="auto">
          <a:xfrm>
            <a:off x="5556250" y="4149725"/>
            <a:ext cx="1209675" cy="101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44" name="Rectangle 124"/>
          <p:cNvSpPr>
            <a:spLocks noChangeArrowheads="1"/>
          </p:cNvSpPr>
          <p:nvPr/>
        </p:nvSpPr>
        <p:spPr bwMode="auto">
          <a:xfrm>
            <a:off x="5565775" y="4005263"/>
            <a:ext cx="1209675" cy="15192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84408" name="Picture 88" descr="blo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2550" y="852488"/>
            <a:ext cx="1460500" cy="2060575"/>
          </a:xfrm>
          <a:noFill/>
          <a:ln/>
        </p:spPr>
      </p:pic>
      <p:pic>
        <p:nvPicPr>
          <p:cNvPr id="184410" name="Picture 90" descr="purc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75275" y="844550"/>
            <a:ext cx="1460500" cy="2060575"/>
          </a:xfrm>
          <a:noFill/>
          <a:ln/>
        </p:spPr>
      </p:pic>
      <p:sp>
        <p:nvSpPr>
          <p:cNvPr id="184413" name="Text Box 93"/>
          <p:cNvSpPr txBox="1">
            <a:spLocks noChangeArrowheads="1"/>
          </p:cNvSpPr>
          <p:nvPr/>
        </p:nvSpPr>
        <p:spPr bwMode="auto">
          <a:xfrm>
            <a:off x="1579563" y="3025775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Felix Bloch</a:t>
            </a:r>
          </a:p>
          <a:p>
            <a:r>
              <a:rPr lang="en-GB" b="1"/>
              <a:t>1905- 1983</a:t>
            </a:r>
          </a:p>
        </p:txBody>
      </p:sp>
      <p:sp>
        <p:nvSpPr>
          <p:cNvPr id="184414" name="Text Box 94"/>
          <p:cNvSpPr txBox="1">
            <a:spLocks noChangeArrowheads="1"/>
          </p:cNvSpPr>
          <p:nvPr/>
        </p:nvSpPr>
        <p:spPr bwMode="auto">
          <a:xfrm>
            <a:off x="5105400" y="2987675"/>
            <a:ext cx="2049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Edward Mills Purcell</a:t>
            </a:r>
          </a:p>
          <a:p>
            <a:r>
              <a:rPr lang="en-GB" b="1"/>
              <a:t>      1912- 1997</a:t>
            </a:r>
          </a:p>
        </p:txBody>
      </p:sp>
      <p:sp>
        <p:nvSpPr>
          <p:cNvPr id="184415" name="Text Box 95"/>
          <p:cNvSpPr txBox="1">
            <a:spLocks noChangeArrowheads="1"/>
          </p:cNvSpPr>
          <p:nvPr/>
        </p:nvSpPr>
        <p:spPr bwMode="auto">
          <a:xfrm>
            <a:off x="3276600" y="798513"/>
            <a:ext cx="1656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/>
              <a:t>Nobel price </a:t>
            </a:r>
            <a:r>
              <a:rPr lang="en-GB" b="1" dirty="0"/>
              <a:t>1952</a:t>
            </a:r>
          </a:p>
        </p:txBody>
      </p:sp>
      <p:sp>
        <p:nvSpPr>
          <p:cNvPr id="184416" name="Oval 96"/>
          <p:cNvSpPr>
            <a:spLocks noChangeArrowheads="1"/>
          </p:cNvSpPr>
          <p:nvPr/>
        </p:nvSpPr>
        <p:spPr bwMode="auto">
          <a:xfrm>
            <a:off x="1489075" y="4416425"/>
            <a:ext cx="222250" cy="7699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17" name="Oval 97"/>
          <p:cNvSpPr>
            <a:spLocks noChangeArrowheads="1"/>
          </p:cNvSpPr>
          <p:nvPr/>
        </p:nvSpPr>
        <p:spPr bwMode="auto">
          <a:xfrm>
            <a:off x="1868488" y="4685123"/>
            <a:ext cx="744537" cy="311084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 rot="16200000">
            <a:off x="1862138" y="4464050"/>
            <a:ext cx="719137" cy="722313"/>
            <a:chOff x="2416" y="2623"/>
            <a:chExt cx="453" cy="455"/>
          </a:xfrm>
        </p:grpSpPr>
        <p:sp>
          <p:nvSpPr>
            <p:cNvPr id="184418" name="Oval 98"/>
            <p:cNvSpPr>
              <a:spLocks noChangeArrowheads="1"/>
            </p:cNvSpPr>
            <p:nvPr/>
          </p:nvSpPr>
          <p:spPr bwMode="auto">
            <a:xfrm>
              <a:off x="2416" y="2625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19" name="Line 99"/>
            <p:cNvSpPr>
              <a:spLocks noChangeShapeType="1"/>
            </p:cNvSpPr>
            <p:nvPr/>
          </p:nvSpPr>
          <p:spPr bwMode="auto">
            <a:xfrm flipH="1" flipV="1">
              <a:off x="2642" y="2623"/>
              <a:ext cx="7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4421" name="Text Box 101"/>
          <p:cNvSpPr txBox="1">
            <a:spLocks noChangeArrowheads="1"/>
          </p:cNvSpPr>
          <p:nvPr/>
        </p:nvSpPr>
        <p:spPr bwMode="auto">
          <a:xfrm>
            <a:off x="873125" y="5554663"/>
            <a:ext cx="31918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/>
              <a:t>Classical </a:t>
            </a:r>
          </a:p>
          <a:p>
            <a:r>
              <a:rPr lang="en-GB" dirty="0" smtClean="0"/>
              <a:t>macroscopic magnetization vectors  </a:t>
            </a:r>
            <a:endParaRPr lang="en-GB" dirty="0"/>
          </a:p>
          <a:p>
            <a:r>
              <a:rPr lang="en-GB" dirty="0" smtClean="0"/>
              <a:t>Faraday induction</a:t>
            </a:r>
            <a:endParaRPr lang="en-GB" dirty="0"/>
          </a:p>
        </p:txBody>
      </p:sp>
      <p:sp>
        <p:nvSpPr>
          <p:cNvPr id="184422" name="Text Box 102"/>
          <p:cNvSpPr txBox="1">
            <a:spLocks noChangeArrowheads="1"/>
          </p:cNvSpPr>
          <p:nvPr/>
        </p:nvSpPr>
        <p:spPr bwMode="auto">
          <a:xfrm>
            <a:off x="4598988" y="5538788"/>
            <a:ext cx="26084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mtClean="0"/>
              <a:t>Quantum mechanical </a:t>
            </a:r>
            <a:endParaRPr lang="en-GB"/>
          </a:p>
          <a:p>
            <a:r>
              <a:rPr lang="en-GB" smtClean="0"/>
              <a:t>Stimulated  (or spontaneous) </a:t>
            </a:r>
          </a:p>
          <a:p>
            <a:r>
              <a:rPr lang="en-GB" smtClean="0"/>
              <a:t>absorption and Emission </a:t>
            </a:r>
            <a:endParaRPr lang="en-GB"/>
          </a:p>
        </p:txBody>
      </p:sp>
      <p:sp>
        <p:nvSpPr>
          <p:cNvPr id="184423" name="Line 103"/>
          <p:cNvSpPr>
            <a:spLocks noChangeShapeType="1"/>
          </p:cNvSpPr>
          <p:nvPr/>
        </p:nvSpPr>
        <p:spPr bwMode="auto">
          <a:xfrm>
            <a:off x="5851525" y="4346575"/>
            <a:ext cx="49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84424" name="Line 104"/>
          <p:cNvSpPr>
            <a:spLocks noChangeShapeType="1"/>
          </p:cNvSpPr>
          <p:nvPr/>
        </p:nvSpPr>
        <p:spPr bwMode="auto">
          <a:xfrm flipV="1">
            <a:off x="5867400" y="5059363"/>
            <a:ext cx="50641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5745163" y="4814888"/>
            <a:ext cx="719137" cy="722312"/>
            <a:chOff x="2416" y="2623"/>
            <a:chExt cx="453" cy="455"/>
          </a:xfrm>
        </p:grpSpPr>
        <p:sp>
          <p:nvSpPr>
            <p:cNvPr id="184427" name="Oval 107"/>
            <p:cNvSpPr>
              <a:spLocks noChangeArrowheads="1"/>
            </p:cNvSpPr>
            <p:nvPr/>
          </p:nvSpPr>
          <p:spPr bwMode="auto">
            <a:xfrm>
              <a:off x="2416" y="2625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28" name="Line 108"/>
            <p:cNvSpPr>
              <a:spLocks noChangeShapeType="1"/>
            </p:cNvSpPr>
            <p:nvPr/>
          </p:nvSpPr>
          <p:spPr bwMode="auto">
            <a:xfrm flipH="1" flipV="1">
              <a:off x="2642" y="2623"/>
              <a:ext cx="7" cy="2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4446" name="Oval 126"/>
          <p:cNvSpPr>
            <a:spLocks noChangeArrowheads="1"/>
          </p:cNvSpPr>
          <p:nvPr/>
        </p:nvSpPr>
        <p:spPr bwMode="auto">
          <a:xfrm>
            <a:off x="1581150" y="5133975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47" name="Oval 127"/>
          <p:cNvSpPr>
            <a:spLocks noChangeArrowheads="1"/>
          </p:cNvSpPr>
          <p:nvPr/>
        </p:nvSpPr>
        <p:spPr bwMode="auto">
          <a:xfrm>
            <a:off x="1133475" y="5210175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48" name="Oval 128"/>
          <p:cNvSpPr>
            <a:spLocks noChangeArrowheads="1"/>
          </p:cNvSpPr>
          <p:nvPr/>
        </p:nvSpPr>
        <p:spPr bwMode="auto">
          <a:xfrm>
            <a:off x="1014413" y="5029200"/>
            <a:ext cx="52387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49" name="Oval 129"/>
          <p:cNvSpPr>
            <a:spLocks noChangeArrowheads="1"/>
          </p:cNvSpPr>
          <p:nvPr/>
        </p:nvSpPr>
        <p:spPr bwMode="auto">
          <a:xfrm>
            <a:off x="666750" y="4757738"/>
            <a:ext cx="52388" cy="793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4450" name="Rectangle 130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Different Viewpoints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184451" name="Picture 131" descr="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184452" name="Rectangle 132"/>
          <p:cNvSpPr>
            <a:spLocks noChangeArrowheads="1"/>
          </p:cNvSpPr>
          <p:nvPr/>
        </p:nvSpPr>
        <p:spPr bwMode="auto">
          <a:xfrm>
            <a:off x="346075" y="4271963"/>
            <a:ext cx="1025525" cy="1293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1013382" y="716437"/>
            <a:ext cx="6631756" cy="332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By the middle of the 20th century, the quantum theories of</a:t>
            </a:r>
          </a:p>
          <a:p>
            <a:r>
              <a:rPr lang="en-US" dirty="0" smtClean="0"/>
              <a:t>matter and its interaction with radiation were well established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1). Thus with the discovery of NMR by Bloch and Purcell, a</a:t>
            </a:r>
          </a:p>
          <a:p>
            <a:r>
              <a:rPr lang="en-US" dirty="0" smtClean="0"/>
              <a:t>quantum explanation of the voltage present in a receiving coil</a:t>
            </a:r>
          </a:p>
          <a:p>
            <a:r>
              <a:rPr lang="en-US" dirty="0" smtClean="0"/>
              <a:t>was sought. However, such an explanation was not readily</a:t>
            </a:r>
          </a:p>
          <a:p>
            <a:r>
              <a:rPr lang="en-US" dirty="0" smtClean="0"/>
              <a:t>forthcoming. </a:t>
            </a:r>
            <a:r>
              <a:rPr lang="en-US" dirty="0" smtClean="0">
                <a:solidFill>
                  <a:srgbClr val="FF0000"/>
                </a:solidFill>
              </a:rPr>
              <a:t>Bloch had described his observations in terms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Faraday induction while Purcell saw his as absorption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emission of energy, and two initially had great difficulty believing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that they were observing the same phenomenon.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particular, describing the origins of the free induction decay</a:t>
            </a:r>
          </a:p>
          <a:p>
            <a:r>
              <a:rPr lang="en-US" dirty="0" smtClean="0"/>
              <a:t>caused significant problems, and as the proffered explanation</a:t>
            </a:r>
          </a:p>
          <a:p>
            <a:r>
              <a:rPr lang="en-US" dirty="0" smtClean="0"/>
              <a:t>of this phenomenon is still only well known to a handful of</a:t>
            </a:r>
          </a:p>
          <a:p>
            <a:r>
              <a:rPr lang="en-US" dirty="0" smtClean="0"/>
              <a:t>NMR physicists, we therefore begin by describing its origins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2180801" y="459962"/>
            <a:ext cx="2831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D. I. </a:t>
            </a:r>
            <a:r>
              <a:rPr lang="en-US" b="1" dirty="0" err="1" smtClean="0"/>
              <a:t>Hoult</a:t>
            </a:r>
            <a:r>
              <a:rPr lang="en-US" b="1" dirty="0" smtClean="0"/>
              <a:t> and N. S. Ginsberg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0995 C -0.00885 -0.0125 -0.00972 -0.01574 -0.01059 -0.02106 C -0.01145 -0.02639 -0.01284 -0.03472 -0.01319 -0.0419 C -0.01354 -0.04907 -0.01302 -0.05671 -0.01267 -0.06412 C -0.01232 -0.07153 -0.01197 -0.08055 -0.01111 -0.08703 C -0.01024 -0.09352 -0.00885 -0.09977 -0.00746 -0.1037 C -0.00607 -0.10764 -0.00364 -0.10949 -0.00225 -0.11065 C -0.00086 -0.1118 -0.00052 -0.11273 0.00087 -0.11134 C 0.00226 -0.10995 0.00434 -0.10833 0.00608 -0.10231 C 0.00782 -0.09629 0.01059 -0.08518 0.01129 -0.07592 C 0.01198 -0.06666 0.01112 -0.05578 0.01077 -0.04676 C 0.01042 -0.03773 0.01007 -0.02754 0.00921 -0.02106 C 0.00834 -0.01458 0.0066 -0.01134 0.00556 -0.00787 C 0.00452 -0.0044 0.00348 -0.00092 0.00244 0.00047 C 0.00139 0.00185 0.00053 0.00139 -0.00069 0.00047 C -0.00191 -0.00046 -0.00416 -0.00393 -0.00538 -0.00578 C -0.00659 -0.00764 -0.00711 -0.0074 -0.00798 -0.00995 Z " pathEditMode="relative" ptsTypes="aaaaaaaaaaaaaaaaa">
                                      <p:cBhvr>
                                        <p:cTn id="12" dur="2000" fill="hold"/>
                                        <p:tgtEl>
                                          <p:spTgt spid="184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097 -0.02107 C 0.0401 -0.02362 0.03923 -0.02686 0.03836 -0.03218 C 0.0375 -0.0375 0.03611 -0.04584 0.03576 -0.05301 C 0.03541 -0.06019 0.03593 -0.06783 0.03628 -0.07524 C 0.03663 -0.08264 0.03698 -0.09167 0.03784 -0.09815 C 0.03871 -0.10463 0.0401 -0.11088 0.04149 -0.11482 C 0.04288 -0.11875 0.04531 -0.12061 0.0467 -0.12176 C 0.04809 -0.12292 0.04843 -0.12385 0.04982 -0.12246 C 0.05121 -0.12107 0.05329 -0.11945 0.05503 -0.11343 C 0.05677 -0.10741 0.05954 -0.0963 0.06024 -0.08704 C 0.06093 -0.07778 0.06007 -0.0669 0.05972 -0.05787 C 0.05937 -0.04885 0.05902 -0.03866 0.05816 -0.03218 C 0.05729 -0.0257 0.05555 -0.02246 0.05451 -0.01899 C 0.05347 -0.01551 0.05243 -0.01204 0.05139 -0.01065 C 0.05034 -0.00926 0.04948 -0.00973 0.04826 -0.01065 C 0.04704 -0.01158 0.04479 -0.01505 0.04357 -0.0169 C 0.04236 -0.01875 0.04184 -0.01852 0.04097 -0.02107 Z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184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4 0.00533 C 0.05313 0.00278 0.05226 -0.00046 0.05139 -0.00578 C 0.05053 -0.01111 0.04914 -0.01944 0.04879 -0.02662 C 0.04844 -0.03379 0.04896 -0.04143 0.04931 -0.04884 C 0.04966 -0.05625 0.05 -0.06527 0.05087 -0.07176 C 0.05174 -0.07824 0.05313 -0.08449 0.05452 -0.08842 C 0.05591 -0.09236 0.05834 -0.09421 0.05973 -0.09537 C 0.06112 -0.09652 0.06146 -0.09745 0.06285 -0.09606 C 0.06424 -0.09467 0.06632 -0.09305 0.06806 -0.08703 C 0.0698 -0.08101 0.07257 -0.0699 0.07327 -0.06064 C 0.07396 -0.05139 0.07309 -0.04051 0.07275 -0.03148 C 0.0724 -0.02245 0.07205 -0.01226 0.07119 -0.00578 C 0.07032 0.0007 0.06858 0.00394 0.06754 0.00741 C 0.0665 0.01088 0.06546 0.01436 0.06441 0.01574 C 0.06337 0.01713 0.0625 0.01667 0.06129 0.01574 C 0.06007 0.01482 0.05782 0.01135 0.0566 0.00949 C 0.05539 0.00764 0.05487 0.00787 0.054 0.00533 Z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184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2 0.04491 C 0.09115 0.04236 0.09028 0.03912 0.08941 0.0338 C 0.08855 0.02847 0.08716 0.02014 0.08681 0.01296 C 0.08646 0.00579 0.08698 -0.00185 0.08733 -0.00926 C 0.08768 -0.01667 0.08803 -0.02569 0.08889 -0.03217 C 0.08976 -0.03866 0.09115 -0.04491 0.09254 -0.04884 C 0.09393 -0.05278 0.09636 -0.05463 0.09775 -0.05579 C 0.09914 -0.05694 0.09948 -0.05787 0.10087 -0.05648 C 0.10226 -0.05509 0.10434 -0.05347 0.10608 -0.04745 C 0.10782 -0.04143 0.11059 -0.03032 0.11129 -0.02106 C 0.11198 -0.0118 0.11112 -0.00092 0.11077 0.0081 C 0.11042 0.01713 0.11007 0.02732 0.10921 0.0338 C 0.10834 0.04028 0.1066 0.04352 0.10556 0.04699 C 0.10452 0.05046 0.10348 0.05394 0.10244 0.05533 C 0.10139 0.05671 0.10053 0.05625 0.09931 0.05533 C 0.09809 0.0544 0.09584 0.05093 0.09462 0.04908 C 0.09341 0.04722 0.09289 0.04746 0.09202 0.04491 Z " pathEditMode="relative" rAng="0" ptsTypes="aaaaaaaaaaaaaaaaa">
                                      <p:cBhvr>
                                        <p:cTn id="24" dur="2000" fill="hold"/>
                                        <p:tgtEl>
                                          <p:spTgt spid="184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69195E-6 C 0.00747 2.69195E-6 0.01372 -0.03446 0.01372 -0.07655 C 0.01372 -0.11864 0.00747 -0.15264 -4.72222E-6 -0.15264 C -0.00746 -0.15264 -0.01319 -0.11864 -0.01319 -0.07655 C -0.01319 -0.03446 -0.00746 2.69195E-6 -4.72222E-6 2.69195E-6 Z " pathEditMode="relative" rAng="0" ptsTypes="fffff">
                                      <p:cBhvr>
                                        <p:cTn id="3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028E-7 L 0.12691 -0.001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5" grpId="0" animBg="1"/>
      <p:bldP spid="184446" grpId="0" animBg="1"/>
      <p:bldP spid="184446" grpId="1" animBg="1"/>
      <p:bldP spid="184447" grpId="0" animBg="1"/>
      <p:bldP spid="184447" grpId="1" animBg="1"/>
      <p:bldP spid="184448" grpId="0" animBg="1"/>
      <p:bldP spid="184448" grpId="1" animBg="1"/>
      <p:bldP spid="184449" grpId="0" animBg="1"/>
      <p:bldP spid="184449" grpId="1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Klassisch vs. quantenmechanisch</a:t>
            </a:r>
          </a:p>
        </p:txBody>
      </p:sp>
      <p:pic>
        <p:nvPicPr>
          <p:cNvPr id="221188" name="Picture 4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647700"/>
          </a:xfrm>
          <a:prstGeom prst="rect">
            <a:avLst/>
          </a:prstGeom>
          <a:noFill/>
        </p:spPr>
      </p:pic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0" y="6858000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221190" name="Picture 6"/>
          <p:cNvPicPr>
            <a:picLocks noChangeAspect="1" noChangeArrowheads="1"/>
          </p:cNvPicPr>
          <p:nvPr/>
        </p:nvPicPr>
        <p:blipFill>
          <a:blip r:embed="rId3"/>
          <a:srcRect l="10957" t="27907" r="940" b="26106"/>
          <a:stretch>
            <a:fillRect/>
          </a:stretch>
        </p:blipFill>
        <p:spPr bwMode="auto">
          <a:xfrm>
            <a:off x="4525963" y="717550"/>
            <a:ext cx="461803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91" name="Picture 7"/>
          <p:cNvPicPr>
            <a:picLocks noChangeAspect="1" noChangeArrowheads="1"/>
          </p:cNvPicPr>
          <p:nvPr/>
        </p:nvPicPr>
        <p:blipFill>
          <a:blip r:embed="rId4"/>
          <a:srcRect l="12584" t="9258" r="10197" b="6654"/>
          <a:stretch>
            <a:fillRect/>
          </a:stretch>
        </p:blipFill>
        <p:spPr bwMode="auto">
          <a:xfrm>
            <a:off x="1098550" y="2025650"/>
            <a:ext cx="67802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92" name="Picture 8"/>
          <p:cNvPicPr>
            <a:picLocks noChangeAspect="1" noChangeArrowheads="1"/>
          </p:cNvPicPr>
          <p:nvPr/>
        </p:nvPicPr>
        <p:blipFill>
          <a:blip r:embed="rId5"/>
          <a:srcRect l="7422" t="32552" r="12891" b="25781"/>
          <a:stretch>
            <a:fillRect/>
          </a:stretch>
        </p:blipFill>
        <p:spPr bwMode="auto">
          <a:xfrm>
            <a:off x="0" y="742950"/>
            <a:ext cx="4400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7658100" y="5210175"/>
            <a:ext cx="0" cy="666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>
            <a:off x="4324350" y="5219700"/>
            <a:ext cx="0" cy="666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" name="Rectangle 130"/>
          <p:cNvSpPr>
            <a:spLocks noChangeArrowheads="1"/>
          </p:cNvSpPr>
          <p:nvPr/>
        </p:nvSpPr>
        <p:spPr bwMode="auto">
          <a:xfrm>
            <a:off x="385763" y="0"/>
            <a:ext cx="6259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smtClean="0">
                <a:solidFill>
                  <a:srgbClr val="336699"/>
                </a:solidFill>
              </a:rPr>
              <a:t>Different Viewpoints</a:t>
            </a:r>
            <a:endParaRPr lang="en-GB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5220</Words>
  <Application>Microsoft PowerPoint</Application>
  <PresentationFormat>Bildschirmpräsentation (4:3)</PresentationFormat>
  <Paragraphs>761</Paragraphs>
  <Slides>39</Slides>
  <Notes>2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8" baseType="lpstr">
      <vt:lpstr>Arial</vt:lpstr>
      <vt:lpstr>Times New Roman</vt:lpstr>
      <vt:lpstr>Symbol</vt:lpstr>
      <vt:lpstr>MT Extra</vt:lpstr>
      <vt:lpstr>Monotype Corsiva</vt:lpstr>
      <vt:lpstr>Script MT Bold</vt:lpstr>
      <vt:lpstr>Wingdings 3</vt:lpstr>
      <vt:lpstr>1_Standarddesign</vt:lpstr>
      <vt:lpstr>CS ChemDraw Drawing</vt:lpstr>
      <vt:lpstr>Folie 1</vt:lpstr>
      <vt:lpstr>Folie 2</vt:lpstr>
      <vt:lpstr>COSY- Experiment (1H, 1H) </vt:lpstr>
      <vt:lpstr>Folie 4</vt:lpstr>
      <vt:lpstr>Kopplungsentwicklung 2 Spins ½</vt:lpstr>
      <vt:lpstr>Kopplungsentwicklung</vt:lpstr>
      <vt:lpstr>Folie 7</vt:lpstr>
      <vt:lpstr>Bloch und Purcell</vt:lpstr>
      <vt:lpstr>Klassisch vs. quantenmechanisch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B0- und B1- Entwicklung</vt:lpstr>
      <vt:lpstr>Kopplungsentwicklung 2 Spins ½</vt:lpstr>
      <vt:lpstr>Kopplungsentwicklung</vt:lpstr>
      <vt:lpstr>Folie 21</vt:lpstr>
      <vt:lpstr>Kopplungsentwicklung</vt:lpstr>
      <vt:lpstr>Kopplungsentwicklung</vt:lpstr>
      <vt:lpstr>Folie 24</vt:lpstr>
      <vt:lpstr>Kopplungsentwicklung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COSY- Experiment (1H, 1H) </vt:lpstr>
      <vt:lpstr>COSY- Experiment </vt:lpstr>
      <vt:lpstr>Folie 36</vt:lpstr>
      <vt:lpstr>COSY- Experiment</vt:lpstr>
      <vt:lpstr>2D- Spektrum</vt:lpstr>
      <vt:lpstr>COSY- Experiment</vt:lpstr>
    </vt:vector>
  </TitlesOfParts>
  <Company>FU Berlin, Institut für Chemie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Kernresonanzspektroskopie</dc:title>
  <dc:creator>Dr. Andreas Schäfer</dc:creator>
  <cp:lastModifiedBy>schaefer</cp:lastModifiedBy>
  <cp:revision>766</cp:revision>
  <dcterms:created xsi:type="dcterms:W3CDTF">2005-06-16T14:16:20Z</dcterms:created>
  <dcterms:modified xsi:type="dcterms:W3CDTF">2017-10-13T11:10:25Z</dcterms:modified>
</cp:coreProperties>
</file>