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sldIdLst>
    <p:sldId id="258" r:id="rId2"/>
    <p:sldId id="491" r:id="rId3"/>
    <p:sldId id="492" r:id="rId4"/>
    <p:sldId id="487" r:id="rId5"/>
    <p:sldId id="494" r:id="rId6"/>
    <p:sldId id="259" r:id="rId7"/>
    <p:sldId id="493" r:id="rId8"/>
    <p:sldId id="490" r:id="rId9"/>
    <p:sldId id="488" r:id="rId10"/>
    <p:sldId id="311" r:id="rId11"/>
    <p:sldId id="349" r:id="rId12"/>
    <p:sldId id="350" r:id="rId13"/>
    <p:sldId id="471" r:id="rId14"/>
    <p:sldId id="489" r:id="rId15"/>
    <p:sldId id="351" r:id="rId16"/>
    <p:sldId id="353" r:id="rId17"/>
    <p:sldId id="355" r:id="rId18"/>
    <p:sldId id="292" r:id="rId19"/>
    <p:sldId id="320" r:id="rId20"/>
    <p:sldId id="450" r:id="rId21"/>
    <p:sldId id="321" r:id="rId22"/>
    <p:sldId id="322" r:id="rId23"/>
    <p:sldId id="344" r:id="rId24"/>
    <p:sldId id="470" r:id="rId25"/>
    <p:sldId id="372" r:id="rId26"/>
    <p:sldId id="510" r:id="rId27"/>
    <p:sldId id="383" r:id="rId28"/>
    <p:sldId id="376" r:id="rId29"/>
    <p:sldId id="377" r:id="rId30"/>
    <p:sldId id="367" r:id="rId31"/>
    <p:sldId id="368" r:id="rId32"/>
    <p:sldId id="373" r:id="rId33"/>
    <p:sldId id="369" r:id="rId34"/>
    <p:sldId id="371" r:id="rId35"/>
    <p:sldId id="370" r:id="rId36"/>
    <p:sldId id="378" r:id="rId37"/>
    <p:sldId id="379" r:id="rId38"/>
    <p:sldId id="380" r:id="rId39"/>
    <p:sldId id="381" r:id="rId40"/>
    <p:sldId id="382" r:id="rId41"/>
    <p:sldId id="408" r:id="rId42"/>
    <p:sldId id="374" r:id="rId43"/>
    <p:sldId id="375" r:id="rId44"/>
    <p:sldId id="332" r:id="rId45"/>
    <p:sldId id="263" r:id="rId46"/>
    <p:sldId id="264" r:id="rId47"/>
    <p:sldId id="357" r:id="rId48"/>
    <p:sldId id="356" r:id="rId49"/>
    <p:sldId id="358" r:id="rId50"/>
    <p:sldId id="331" r:id="rId51"/>
    <p:sldId id="540" r:id="rId52"/>
    <p:sldId id="328" r:id="rId53"/>
    <p:sldId id="323" r:id="rId54"/>
    <p:sldId id="324" r:id="rId55"/>
    <p:sldId id="293" r:id="rId56"/>
    <p:sldId id="325" r:id="rId57"/>
    <p:sldId id="326" r:id="rId58"/>
    <p:sldId id="327" r:id="rId59"/>
    <p:sldId id="478" r:id="rId60"/>
    <p:sldId id="359" r:id="rId61"/>
    <p:sldId id="421" r:id="rId62"/>
    <p:sldId id="505" r:id="rId63"/>
    <p:sldId id="503" r:id="rId64"/>
    <p:sldId id="506" r:id="rId65"/>
    <p:sldId id="272" r:id="rId66"/>
    <p:sldId id="497" r:id="rId67"/>
    <p:sldId id="496" r:id="rId68"/>
    <p:sldId id="533" r:id="rId69"/>
    <p:sldId id="534" r:id="rId70"/>
    <p:sldId id="535" r:id="rId71"/>
    <p:sldId id="536" r:id="rId72"/>
    <p:sldId id="537" r:id="rId73"/>
    <p:sldId id="538" r:id="rId74"/>
    <p:sldId id="539" r:id="rId75"/>
    <p:sldId id="500" r:id="rId76"/>
    <p:sldId id="499" r:id="rId77"/>
    <p:sldId id="447" r:id="rId78"/>
    <p:sldId id="448" r:id="rId79"/>
    <p:sldId id="460" r:id="rId80"/>
    <p:sldId id="461" r:id="rId81"/>
    <p:sldId id="462" r:id="rId82"/>
    <p:sldId id="458" r:id="rId83"/>
    <p:sldId id="459" r:id="rId84"/>
    <p:sldId id="340" r:id="rId85"/>
    <p:sldId id="449" r:id="rId86"/>
    <p:sldId id="336" r:id="rId87"/>
    <p:sldId id="430" r:id="rId88"/>
    <p:sldId id="360" r:id="rId89"/>
    <p:sldId id="361" r:id="rId90"/>
    <p:sldId id="363" r:id="rId91"/>
    <p:sldId id="365" r:id="rId92"/>
    <p:sldId id="283" r:id="rId93"/>
    <p:sldId id="285" r:id="rId94"/>
    <p:sldId id="342" r:id="rId95"/>
    <p:sldId id="341" r:id="rId96"/>
    <p:sldId id="343" r:id="rId97"/>
    <p:sldId id="426" r:id="rId98"/>
    <p:sldId id="427" r:id="rId99"/>
    <p:sldId id="288" r:id="rId100"/>
    <p:sldId id="338" r:id="rId101"/>
    <p:sldId id="289" r:id="rId102"/>
    <p:sldId id="290" r:id="rId103"/>
    <p:sldId id="480" r:id="rId104"/>
    <p:sldId id="385" r:id="rId105"/>
    <p:sldId id="384" r:id="rId106"/>
    <p:sldId id="291" r:id="rId107"/>
    <p:sldId id="394" r:id="rId108"/>
    <p:sldId id="388" r:id="rId109"/>
    <p:sldId id="481" r:id="rId110"/>
    <p:sldId id="398" r:id="rId111"/>
    <p:sldId id="396" r:id="rId112"/>
    <p:sldId id="397" r:id="rId113"/>
    <p:sldId id="395" r:id="rId114"/>
    <p:sldId id="482" r:id="rId115"/>
    <p:sldId id="483" r:id="rId116"/>
    <p:sldId id="484" r:id="rId117"/>
    <p:sldId id="485" r:id="rId118"/>
    <p:sldId id="417" r:id="rId119"/>
    <p:sldId id="455" r:id="rId120"/>
    <p:sldId id="453" r:id="rId121"/>
    <p:sldId id="454" r:id="rId122"/>
    <p:sldId id="452" r:id="rId123"/>
    <p:sldId id="456" r:id="rId124"/>
    <p:sldId id="463" r:id="rId125"/>
    <p:sldId id="464" r:id="rId126"/>
    <p:sldId id="467" r:id="rId127"/>
    <p:sldId id="468" r:id="rId128"/>
    <p:sldId id="486" r:id="rId129"/>
    <p:sldId id="420" r:id="rId130"/>
    <p:sldId id="541" r:id="rId131"/>
    <p:sldId id="399" r:id="rId13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8000"/>
    <a:srgbClr val="800080"/>
    <a:srgbClr val="336699"/>
    <a:srgbClr val="5C5C5C"/>
    <a:srgbClr val="FF6541"/>
    <a:srgbClr val="FF3300"/>
    <a:srgbClr val="B3C6EB"/>
    <a:srgbClr val="003DB8"/>
    <a:srgbClr val="FF0066"/>
    <a:srgbClr val="002B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9503" autoAdjust="0"/>
    <p:restoredTop sz="94670" autoAdjust="0"/>
  </p:normalViewPr>
  <p:slideViewPr>
    <p:cSldViewPr snapToGrid="0">
      <p:cViewPr varScale="1">
        <p:scale>
          <a:sx n="82" d="100"/>
          <a:sy n="82" d="100"/>
        </p:scale>
        <p:origin x="-1680" y="-82"/>
      </p:cViewPr>
      <p:guideLst>
        <p:guide orient="horz" pos="4311"/>
        <p:guide pos="57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656"/>
    </p:cViewPr>
  </p:sorterViewPr>
  <p:notesViewPr>
    <p:cSldViewPr snapToGrid="0">
      <p:cViewPr varScale="1">
        <p:scale>
          <a:sx n="76" d="100"/>
          <a:sy n="76" d="100"/>
        </p:scale>
        <p:origin x="-2562" y="-108"/>
      </p:cViewPr>
      <p:guideLst>
        <p:guide orient="horz" pos="2880"/>
        <p:guide pos="216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wmf"/><Relationship Id="rId1" Type="http://schemas.openxmlformats.org/officeDocument/2006/relationships/image" Target="../media/image177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wmf"/><Relationship Id="rId1" Type="http://schemas.openxmlformats.org/officeDocument/2006/relationships/image" Target="../media/image177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Relationship Id="rId4" Type="http://schemas.openxmlformats.org/officeDocument/2006/relationships/image" Target="../media/image195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image" Target="../media/image238.emf"/><Relationship Id="rId1" Type="http://schemas.openxmlformats.org/officeDocument/2006/relationships/image" Target="../media/image237.emf"/><Relationship Id="rId4" Type="http://schemas.openxmlformats.org/officeDocument/2006/relationships/image" Target="../media/image240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image" Target="../media/image238.emf"/><Relationship Id="rId1" Type="http://schemas.openxmlformats.org/officeDocument/2006/relationships/image" Target="../media/image237.emf"/><Relationship Id="rId4" Type="http://schemas.openxmlformats.org/officeDocument/2006/relationships/image" Target="../media/image2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4" Type="http://schemas.openxmlformats.org/officeDocument/2006/relationships/image" Target="../media/image5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EDC9ADB-F535-4ED5-B4B3-4A820E1A20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2208-6E74-4653-899F-D123817700F4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C9ADB-F535-4ED5-B4B3-4A820E1A20F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C9ADB-F535-4ED5-B4B3-4A820E1A20F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2208-6E74-4653-899F-D123817700F4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A549E-B221-45AB-8592-3AE2C3AC41E6}" type="slidenum">
              <a:rPr lang="de-DE" smtClean="0"/>
              <a:pPr/>
              <a:t>98</a:t>
            </a:fld>
            <a:endParaRPr lang="de-DE" dirty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/>
              <a:t>p31tst /z/</a:t>
            </a:r>
            <a:r>
              <a:rPr lang="de-DE" dirty="0" err="1" smtClean="0"/>
              <a:t>data</a:t>
            </a:r>
            <a:r>
              <a:rPr lang="de-DE" smtClean="0"/>
              <a:t>/schaefer/nmr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C9ADB-F535-4ED5-B4B3-4A820E1A20F8}" type="slidenum">
              <a:rPr lang="de-DE" smtClean="0"/>
              <a:pPr>
                <a:defRPr/>
              </a:pPr>
              <a:t>118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FEA73-B49B-4BF7-8B31-AE34777F0D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C9B72-FF2B-4F77-8211-E6A0BFB995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3D5AF-DBD4-45CC-8F13-8B106F3013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93037-2475-4DD1-8851-4FE4486BDA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7ED6F-90A8-4ED2-AAB0-9521079426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7307-F9BC-46A4-9CA4-427AA506D0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371CE-B99C-4532-9BB7-17D4F1D236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99224-23CA-46FD-B5C8-0805C626D4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40F10-799E-4466-879A-37B54146D9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2940-322D-4802-81E4-9BB51B2567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D082D-5955-45E7-816A-EB5E9B5306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0F690-7B8A-4314-BFDC-51FB00B9AC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4AB17-A274-4BFB-B3DE-1861D3605E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1C0133-06D4-4DAA-825D-530F0DD80D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wmf"/><Relationship Id="rId3" Type="http://schemas.openxmlformats.org/officeDocument/2006/relationships/image" Target="../media/image187.wmf"/><Relationship Id="rId7" Type="http://schemas.openxmlformats.org/officeDocument/2006/relationships/image" Target="../media/image19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89.wmf"/><Relationship Id="rId5" Type="http://schemas.openxmlformats.org/officeDocument/2006/relationships/image" Target="../media/image188.w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image" Target="../media/image196.wmf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99.wmf"/><Relationship Id="rId11" Type="http://schemas.openxmlformats.org/officeDocument/2006/relationships/image" Target="../media/image2.jpeg"/><Relationship Id="rId5" Type="http://schemas.openxmlformats.org/officeDocument/2006/relationships/image" Target="../media/image198.wmf"/><Relationship Id="rId10" Type="http://schemas.openxmlformats.org/officeDocument/2006/relationships/oleObject" Target="../embeddings/oleObject55.bin"/><Relationship Id="rId4" Type="http://schemas.openxmlformats.org/officeDocument/2006/relationships/image" Target="../media/image197.wmf"/><Relationship Id="rId9" Type="http://schemas.openxmlformats.org/officeDocument/2006/relationships/oleObject" Target="../embeddings/oleObject54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wmf"/><Relationship Id="rId3" Type="http://schemas.openxmlformats.org/officeDocument/2006/relationships/image" Target="../media/image199.wmf"/><Relationship Id="rId7" Type="http://schemas.openxmlformats.org/officeDocument/2006/relationships/image" Target="../media/image20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02.wmf"/><Relationship Id="rId11" Type="http://schemas.openxmlformats.org/officeDocument/2006/relationships/image" Target="../media/image2.jpeg"/><Relationship Id="rId5" Type="http://schemas.openxmlformats.org/officeDocument/2006/relationships/image" Target="../media/image201.wmf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200.wmf"/><Relationship Id="rId9" Type="http://schemas.openxmlformats.org/officeDocument/2006/relationships/oleObject" Target="../embeddings/oleObject56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10" Type="http://schemas.openxmlformats.org/officeDocument/2006/relationships/image" Target="../media/image2.jpeg"/><Relationship Id="rId4" Type="http://schemas.openxmlformats.org/officeDocument/2006/relationships/image" Target="../media/image209.png"/><Relationship Id="rId9" Type="http://schemas.openxmlformats.org/officeDocument/2006/relationships/image" Target="../media/image21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13.png"/><Relationship Id="rId4" Type="http://schemas.openxmlformats.org/officeDocument/2006/relationships/image" Target="../media/image21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2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231.wm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oleObject" Target="../embeddings/oleObject58.bin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35.png"/><Relationship Id="rId5" Type="http://schemas.openxmlformats.org/officeDocument/2006/relationships/oleObject" Target="../embeddings/oleObject59.bin"/><Relationship Id="rId4" Type="http://schemas.openxmlformats.org/officeDocument/2006/relationships/image" Target="../media/image2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61.bin"/><Relationship Id="rId5" Type="http://schemas.openxmlformats.org/officeDocument/2006/relationships/oleObject" Target="../embeddings/oleObject60.bin"/><Relationship Id="rId10" Type="http://schemas.openxmlformats.org/officeDocument/2006/relationships/oleObject" Target="../embeddings/oleObject65.bin"/><Relationship Id="rId4" Type="http://schemas.openxmlformats.org/officeDocument/2006/relationships/image" Target="../media/image241.png"/><Relationship Id="rId9" Type="http://schemas.openxmlformats.org/officeDocument/2006/relationships/oleObject" Target="../embeddings/oleObject64.bin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image" Target="../media/image242.png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67.bin"/><Relationship Id="rId5" Type="http://schemas.openxmlformats.org/officeDocument/2006/relationships/oleObject" Target="../embeddings/oleObject66.bin"/><Relationship Id="rId10" Type="http://schemas.openxmlformats.org/officeDocument/2006/relationships/oleObject" Target="../embeddings/oleObject71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0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4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57.jpe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gif"/><Relationship Id="rId5" Type="http://schemas.openxmlformats.org/officeDocument/2006/relationships/hyperlink" Target="http://www.sciencedirect.com/science?_ob=MImg&amp;_imagekey=B6WK7-4FNGD09-7S-2&amp;_cdi=6899&amp;_user=1676895&amp;_pii=0022283684900342&amp;_origin=browse&amp;_zone=rslt_list_item&amp;_coverDate=12/15/1984&amp;_sk=998199996&amp;wchp=dGLzVzz-zSkzV&amp;md5=a22047dece3bfb8c21e45edf5a18c59c&amp;ie=/sdarticle.pdf" TargetMode="External"/><Relationship Id="rId10" Type="http://schemas.openxmlformats.org/officeDocument/2006/relationships/image" Target="../media/image52.jpeg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.jpeg"/><Relationship Id="rId4" Type="http://schemas.openxmlformats.org/officeDocument/2006/relationships/image" Target="../media/image8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107.jpe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2.jpeg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3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125.pn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9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2.jpeg"/><Relationship Id="rId4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36.png"/><Relationship Id="rId4" Type="http://schemas.openxmlformats.org/officeDocument/2006/relationships/oleObject" Target="../embeddings/oleObject34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138.pn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39.png"/><Relationship Id="rId4" Type="http://schemas.openxmlformats.org/officeDocument/2006/relationships/oleObject" Target="../embeddings/oleObject36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4.pn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4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4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84.png"/><Relationship Id="rId4" Type="http://schemas.openxmlformats.org/officeDocument/2006/relationships/image" Target="../media/image15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60.wmf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4" Type="http://schemas.openxmlformats.org/officeDocument/2006/relationships/oleObject" Target="../embeddings/oleObject39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42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4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44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45.bin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81.wmf"/><Relationship Id="rId11" Type="http://schemas.openxmlformats.org/officeDocument/2006/relationships/image" Target="../media/image2.jpeg"/><Relationship Id="rId5" Type="http://schemas.openxmlformats.org/officeDocument/2006/relationships/image" Target="../media/image180.wmf"/><Relationship Id="rId10" Type="http://schemas.openxmlformats.org/officeDocument/2006/relationships/oleObject" Target="../embeddings/oleObject48.bin"/><Relationship Id="rId4" Type="http://schemas.openxmlformats.org/officeDocument/2006/relationships/image" Target="../media/image179.wmf"/><Relationship Id="rId9" Type="http://schemas.openxmlformats.org/officeDocument/2006/relationships/oleObject" Target="../embeddings/oleObject47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wmf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50.bin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8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Line 2"/>
          <p:cNvSpPr>
            <a:spLocks noChangeShapeType="1"/>
          </p:cNvSpPr>
          <p:nvPr/>
        </p:nvSpPr>
        <p:spPr bwMode="auto">
          <a:xfrm>
            <a:off x="542925" y="3675063"/>
            <a:ext cx="2319338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46100" y="3600450"/>
            <a:ext cx="234315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95625" y="3579813"/>
            <a:ext cx="6048375" cy="158750"/>
            <a:chOff x="1950" y="2255"/>
            <a:chExt cx="3810" cy="100"/>
          </a:xfrm>
        </p:grpSpPr>
        <p:pic>
          <p:nvPicPr>
            <p:cNvPr id="19508" name="Picture 5" descr="fid2"/>
            <p:cNvPicPr>
              <a:picLocks noChangeAspect="1" noChangeArrowheads="1"/>
            </p:cNvPicPr>
            <p:nvPr/>
          </p:nvPicPr>
          <p:blipFill>
            <a:blip r:embed="rId2">
              <a:lum bright="-12000" contrast="30000"/>
            </a:blip>
            <a:srcRect l="7742" r="13542"/>
            <a:stretch>
              <a:fillRect/>
            </a:stretch>
          </p:blipFill>
          <p:spPr bwMode="auto">
            <a:xfrm>
              <a:off x="1969" y="2255"/>
              <a:ext cx="3791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09" name="Line 6"/>
            <p:cNvSpPr>
              <a:spLocks noChangeShapeType="1"/>
            </p:cNvSpPr>
            <p:nvPr/>
          </p:nvSpPr>
          <p:spPr bwMode="auto">
            <a:xfrm flipV="1">
              <a:off x="1950" y="2299"/>
              <a:ext cx="2674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198813" y="3121025"/>
            <a:ext cx="3613150" cy="971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V="1">
            <a:off x="590550" y="2463800"/>
            <a:ext cx="1385888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33400" y="2362200"/>
            <a:ext cx="1466850" cy="209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300288" y="2016125"/>
            <a:ext cx="6038850" cy="711200"/>
            <a:chOff x="1449" y="1270"/>
            <a:chExt cx="3804" cy="448"/>
          </a:xfrm>
        </p:grpSpPr>
        <p:pic>
          <p:nvPicPr>
            <p:cNvPr id="19506" name="Picture 11" descr="fid2"/>
            <p:cNvPicPr>
              <a:picLocks noChangeAspect="1" noChangeArrowheads="1"/>
            </p:cNvPicPr>
            <p:nvPr/>
          </p:nvPicPr>
          <p:blipFill>
            <a:blip r:embed="rId2">
              <a:lum bright="-14000" contrast="30000"/>
            </a:blip>
            <a:srcRect l="7742" r="13542"/>
            <a:stretch>
              <a:fillRect/>
            </a:stretch>
          </p:blipFill>
          <p:spPr bwMode="auto">
            <a:xfrm>
              <a:off x="1462" y="1270"/>
              <a:ext cx="3791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07" name="Line 12"/>
            <p:cNvSpPr>
              <a:spLocks noChangeShapeType="1"/>
            </p:cNvSpPr>
            <p:nvPr/>
          </p:nvSpPr>
          <p:spPr bwMode="auto">
            <a:xfrm flipV="1">
              <a:off x="1449" y="1531"/>
              <a:ext cx="2346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19468" name="Line 14"/>
          <p:cNvSpPr>
            <a:spLocks noChangeShapeType="1"/>
          </p:cNvSpPr>
          <p:nvPr/>
        </p:nvSpPr>
        <p:spPr bwMode="auto">
          <a:xfrm flipV="1">
            <a:off x="633413" y="1192213"/>
            <a:ext cx="6334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604838" y="1106488"/>
            <a:ext cx="649287" cy="147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366963" y="1792288"/>
            <a:ext cx="3613150" cy="1357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576388" y="506413"/>
            <a:ext cx="6032500" cy="1277937"/>
            <a:chOff x="993" y="319"/>
            <a:chExt cx="3800" cy="805"/>
          </a:xfrm>
        </p:grpSpPr>
        <p:pic>
          <p:nvPicPr>
            <p:cNvPr id="19504" name="Picture 17" descr="fid2"/>
            <p:cNvPicPr>
              <a:picLocks noChangeAspect="1" noChangeArrowheads="1"/>
            </p:cNvPicPr>
            <p:nvPr/>
          </p:nvPicPr>
          <p:blipFill>
            <a:blip r:embed="rId2">
              <a:lum bright="-11000" contrast="30000"/>
            </a:blip>
            <a:srcRect l="7742" r="13542"/>
            <a:stretch>
              <a:fillRect/>
            </a:stretch>
          </p:blipFill>
          <p:spPr bwMode="auto">
            <a:xfrm>
              <a:off x="1002" y="319"/>
              <a:ext cx="3791" cy="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05" name="Line 18"/>
            <p:cNvSpPr>
              <a:spLocks noChangeShapeType="1"/>
            </p:cNvSpPr>
            <p:nvPr/>
          </p:nvSpPr>
          <p:spPr bwMode="auto">
            <a:xfrm flipV="1">
              <a:off x="993" y="751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1576388" y="473075"/>
            <a:ext cx="3613150" cy="1271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9563" y="5345113"/>
            <a:ext cx="2879725" cy="0"/>
            <a:chOff x="309563" y="5345113"/>
            <a:chExt cx="2879725" cy="0"/>
          </a:xfrm>
        </p:grpSpPr>
        <p:sp>
          <p:nvSpPr>
            <p:cNvPr id="19502" name="Line 21"/>
            <p:cNvSpPr>
              <a:spLocks noChangeShapeType="1"/>
            </p:cNvSpPr>
            <p:nvPr/>
          </p:nvSpPr>
          <p:spPr bwMode="auto">
            <a:xfrm>
              <a:off x="612" y="2160"/>
              <a:ext cx="181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9503" name="Line 22"/>
            <p:cNvSpPr>
              <a:spLocks noChangeShapeType="1"/>
            </p:cNvSpPr>
            <p:nvPr/>
          </p:nvSpPr>
          <p:spPr bwMode="auto">
            <a:xfrm>
              <a:off x="612" y="2160"/>
              <a:ext cx="90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946150" y="5303838"/>
            <a:ext cx="1611313" cy="1409700"/>
            <a:chOff x="5430837" y="5448300"/>
            <a:chExt cx="1611313" cy="1409700"/>
          </a:xfrm>
        </p:grpSpPr>
        <p:sp>
          <p:nvSpPr>
            <p:cNvPr id="19500" name="Line 24"/>
            <p:cNvSpPr>
              <a:spLocks noChangeShapeType="1"/>
            </p:cNvSpPr>
            <p:nvPr/>
          </p:nvSpPr>
          <p:spPr bwMode="auto">
            <a:xfrm>
              <a:off x="612" y="2432"/>
              <a:ext cx="181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9501" name="Line 25"/>
            <p:cNvSpPr>
              <a:spLocks noChangeShapeType="1"/>
            </p:cNvSpPr>
            <p:nvPr/>
          </p:nvSpPr>
          <p:spPr bwMode="auto">
            <a:xfrm>
              <a:off x="612" y="2432"/>
              <a:ext cx="90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19475" name="Line 30"/>
          <p:cNvSpPr>
            <a:spLocks noChangeShapeType="1"/>
          </p:cNvSpPr>
          <p:nvPr/>
        </p:nvSpPr>
        <p:spPr bwMode="auto">
          <a:xfrm>
            <a:off x="322263" y="1317625"/>
            <a:ext cx="14398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280988" y="912813"/>
            <a:ext cx="309562" cy="560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477" name="Text Box 32"/>
          <p:cNvSpPr txBox="1">
            <a:spLocks noChangeArrowheads="1"/>
          </p:cNvSpPr>
          <p:nvPr/>
        </p:nvSpPr>
        <p:spPr bwMode="auto">
          <a:xfrm>
            <a:off x="292100" y="1046163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err="1"/>
              <a:t>rf</a:t>
            </a:r>
            <a:endParaRPr lang="de-DE" sz="1400" b="1"/>
          </a:p>
        </p:txBody>
      </p:sp>
      <p:sp>
        <p:nvSpPr>
          <p:cNvPr id="19478" name="Text Box 33"/>
          <p:cNvSpPr txBox="1">
            <a:spLocks noChangeArrowheads="1"/>
          </p:cNvSpPr>
          <p:nvPr/>
        </p:nvSpPr>
        <p:spPr bwMode="auto">
          <a:xfrm>
            <a:off x="2373313" y="414338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9479" name="Text Box 34"/>
          <p:cNvSpPr txBox="1">
            <a:spLocks noChangeArrowheads="1"/>
          </p:cNvSpPr>
          <p:nvPr/>
        </p:nvSpPr>
        <p:spPr bwMode="auto">
          <a:xfrm>
            <a:off x="736600" y="796925"/>
            <a:ext cx="411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err="1">
                <a:solidFill>
                  <a:srgbClr val="FF0000"/>
                </a:solidFill>
              </a:rPr>
              <a:t>dw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2006600" y="2184400"/>
            <a:ext cx="309563" cy="560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238125" y="2184400"/>
            <a:ext cx="309563" cy="560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82" name="Text Box 37"/>
          <p:cNvSpPr txBox="1">
            <a:spLocks noChangeArrowheads="1"/>
          </p:cNvSpPr>
          <p:nvPr/>
        </p:nvSpPr>
        <p:spPr bwMode="auto">
          <a:xfrm>
            <a:off x="249238" y="2332038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rf</a:t>
            </a:r>
          </a:p>
        </p:txBody>
      </p:sp>
      <p:sp>
        <p:nvSpPr>
          <p:cNvPr id="19483" name="Text Box 38"/>
          <p:cNvSpPr txBox="1">
            <a:spLocks noChangeArrowheads="1"/>
          </p:cNvSpPr>
          <p:nvPr/>
        </p:nvSpPr>
        <p:spPr bwMode="auto">
          <a:xfrm>
            <a:off x="2003425" y="2301875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rf</a:t>
            </a:r>
          </a:p>
        </p:txBody>
      </p:sp>
      <p:sp>
        <p:nvSpPr>
          <p:cNvPr id="19484" name="Text Box 39"/>
          <p:cNvSpPr txBox="1">
            <a:spLocks noChangeArrowheads="1"/>
          </p:cNvSpPr>
          <p:nvPr/>
        </p:nvSpPr>
        <p:spPr bwMode="auto">
          <a:xfrm>
            <a:off x="869950" y="2038350"/>
            <a:ext cx="1000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2 * </a:t>
            </a:r>
            <a:r>
              <a:rPr lang="de-DE" sz="1400" b="1" dirty="0" err="1">
                <a:solidFill>
                  <a:srgbClr val="FF0000"/>
                </a:solidFill>
              </a:rPr>
              <a:t>dw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4136" name="Rectangle 40"/>
          <p:cNvSpPr>
            <a:spLocks noChangeArrowheads="1"/>
          </p:cNvSpPr>
          <p:nvPr/>
        </p:nvSpPr>
        <p:spPr bwMode="auto">
          <a:xfrm>
            <a:off x="238125" y="3362325"/>
            <a:ext cx="309563" cy="560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86" name="Text Box 41"/>
          <p:cNvSpPr txBox="1">
            <a:spLocks noChangeArrowheads="1"/>
          </p:cNvSpPr>
          <p:nvPr/>
        </p:nvSpPr>
        <p:spPr bwMode="auto">
          <a:xfrm>
            <a:off x="263525" y="3508375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rf</a:t>
            </a:r>
          </a:p>
        </p:txBody>
      </p:sp>
      <p:sp>
        <p:nvSpPr>
          <p:cNvPr id="19487" name="Text Box 42"/>
          <p:cNvSpPr txBox="1">
            <a:spLocks noChangeArrowheads="1"/>
          </p:cNvSpPr>
          <p:nvPr/>
        </p:nvSpPr>
        <p:spPr bwMode="auto">
          <a:xfrm>
            <a:off x="1031875" y="3241675"/>
            <a:ext cx="1000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3 * </a:t>
            </a:r>
            <a:r>
              <a:rPr lang="de-DE" sz="1400" b="1" dirty="0" err="1">
                <a:solidFill>
                  <a:srgbClr val="FF0000"/>
                </a:solidFill>
              </a:rPr>
              <a:t>dw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19488" name="Rectangle 43"/>
          <p:cNvSpPr>
            <a:spLocks noChangeArrowheads="1"/>
          </p:cNvSpPr>
          <p:nvPr/>
        </p:nvSpPr>
        <p:spPr bwMode="auto">
          <a:xfrm>
            <a:off x="5178425" y="457200"/>
            <a:ext cx="2520950" cy="163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140" name="Rectangle 44"/>
          <p:cNvSpPr>
            <a:spLocks noChangeArrowheads="1"/>
          </p:cNvSpPr>
          <p:nvPr/>
        </p:nvSpPr>
        <p:spPr bwMode="auto">
          <a:xfrm>
            <a:off x="1282700" y="912813"/>
            <a:ext cx="309563" cy="560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90" name="Text Box 45"/>
          <p:cNvSpPr txBox="1">
            <a:spLocks noChangeArrowheads="1"/>
          </p:cNvSpPr>
          <p:nvPr/>
        </p:nvSpPr>
        <p:spPr bwMode="auto">
          <a:xfrm>
            <a:off x="1295400" y="1046163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rf</a:t>
            </a:r>
          </a:p>
        </p:txBody>
      </p:sp>
      <p:sp>
        <p:nvSpPr>
          <p:cNvPr id="19491" name="Rectangle 46"/>
          <p:cNvSpPr>
            <a:spLocks noChangeArrowheads="1"/>
          </p:cNvSpPr>
          <p:nvPr/>
        </p:nvSpPr>
        <p:spPr bwMode="auto">
          <a:xfrm>
            <a:off x="5981700" y="1771650"/>
            <a:ext cx="23241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2887663" y="3370263"/>
            <a:ext cx="309562" cy="560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93" name="Text Box 48"/>
          <p:cNvSpPr txBox="1">
            <a:spLocks noChangeArrowheads="1"/>
          </p:cNvSpPr>
          <p:nvPr/>
        </p:nvSpPr>
        <p:spPr bwMode="auto">
          <a:xfrm>
            <a:off x="2886075" y="3497263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rf</a:t>
            </a:r>
          </a:p>
        </p:txBody>
      </p:sp>
      <p:sp>
        <p:nvSpPr>
          <p:cNvPr id="19494" name="Rectangle 49"/>
          <p:cNvSpPr>
            <a:spLocks noChangeArrowheads="1"/>
          </p:cNvSpPr>
          <p:nvPr/>
        </p:nvSpPr>
        <p:spPr bwMode="auto">
          <a:xfrm>
            <a:off x="6819900" y="3438525"/>
            <a:ext cx="2322513" cy="371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95" name="Text Box 50"/>
          <p:cNvSpPr txBox="1">
            <a:spLocks noChangeArrowheads="1"/>
          </p:cNvSpPr>
          <p:nvPr/>
        </p:nvSpPr>
        <p:spPr bwMode="auto">
          <a:xfrm>
            <a:off x="258763" y="414338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preparation</a:t>
            </a:r>
            <a:endParaRPr lang="en-GB" sz="1400" b="1" dirty="0"/>
          </a:p>
        </p:txBody>
      </p:sp>
      <p:sp>
        <p:nvSpPr>
          <p:cNvPr id="19496" name="Rectangle 52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COSY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9497" name="Picture 53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feld 53"/>
          <p:cNvSpPr txBox="1"/>
          <p:nvPr/>
        </p:nvSpPr>
        <p:spPr>
          <a:xfrm>
            <a:off x="3365500" y="1831975"/>
            <a:ext cx="5001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distance between points (dwell time) -&gt;   spectral range</a:t>
            </a:r>
            <a:endParaRPr lang="en-GB" b="1" dirty="0"/>
          </a:p>
        </p:txBody>
      </p:sp>
      <p:sp>
        <p:nvSpPr>
          <p:cNvPr id="55" name="Textfeld 54"/>
          <p:cNvSpPr txBox="1"/>
          <p:nvPr/>
        </p:nvSpPr>
        <p:spPr>
          <a:xfrm>
            <a:off x="3309774" y="1562100"/>
            <a:ext cx="5834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Number of data points ,  acquisition  time  -&gt;   spectral resolution</a:t>
            </a:r>
            <a:endParaRPr lang="en-GB" b="1" dirty="0"/>
          </a:p>
        </p:txBody>
      </p:sp>
      <p:sp>
        <p:nvSpPr>
          <p:cNvPr id="58" name="Textfeld 57"/>
          <p:cNvSpPr txBox="1"/>
          <p:nvPr/>
        </p:nvSpPr>
        <p:spPr>
          <a:xfrm>
            <a:off x="215899" y="4362450"/>
            <a:ext cx="6784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distance of increments (dwell time) -&gt;   spectral range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215900" y="4006850"/>
            <a:ext cx="5945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number of  increments ,  acquisition  time  -&gt;   spectral resolution 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7587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-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208 L 0.2533 -0.00208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20313 -2.22222E-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208 L 0.2533 -0.00208 " pathEditMode="relative" rAng="0" ptsTypes="AA">
                                      <p:cBhvr>
                                        <p:cTn id="97" dur="5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00000">
                                      <p:cBhvr>
                                        <p:cTn id="112" dur="5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25416 -0.00092 " pathEditMode="relative" rAng="0" ptsTypes="AA">
                                      <p:cBhvr>
                                        <p:cTn id="114" dur="58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208 L 0.2533 -0.00208 " pathEditMode="relative" rAng="0" ptsTypes="AA">
                                      <p:cBhvr>
                                        <p:cTn id="142" dur="5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3" grpId="0" animBg="1"/>
      <p:bldP spid="4103" grpId="1" animBg="1"/>
      <p:bldP spid="4105" grpId="0" animBg="1"/>
      <p:bldP spid="4111" grpId="0" animBg="1"/>
      <p:bldP spid="4109" grpId="0" animBg="1"/>
      <p:bldP spid="4109" grpId="1" animBg="1"/>
      <p:bldP spid="4115" grpId="0" animBg="1"/>
      <p:bldP spid="4115" grpId="1" animBg="1"/>
      <p:bldP spid="4127" grpId="0" animBg="1"/>
      <p:bldP spid="4131" grpId="0" animBg="1"/>
      <p:bldP spid="4132" grpId="0" animBg="1"/>
      <p:bldP spid="4136" grpId="0" animBg="1"/>
      <p:bldP spid="4140" grpId="0" animBg="1"/>
      <p:bldP spid="4143" grpId="0" animBg="1"/>
      <p:bldP spid="58" grpId="0"/>
      <p:bldP spid="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18"/>
          <p:cNvGrpSpPr>
            <a:grpSpLocks/>
          </p:cNvGrpSpPr>
          <p:nvPr/>
        </p:nvGrpSpPr>
        <p:grpSpPr bwMode="auto">
          <a:xfrm>
            <a:off x="-228600" y="495300"/>
            <a:ext cx="7421563" cy="8175625"/>
            <a:chOff x="0" y="85"/>
            <a:chExt cx="4675" cy="5542"/>
          </a:xfrm>
        </p:grpSpPr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0" y="85"/>
              <a:ext cx="4675" cy="5542"/>
              <a:chOff x="240" y="121"/>
              <a:chExt cx="4675" cy="5542"/>
            </a:xfrm>
          </p:grpSpPr>
          <p:pic>
            <p:nvPicPr>
              <p:cNvPr id="21518" name="Picture 4" descr="dosy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4" y="121"/>
                <a:ext cx="3990" cy="5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9" name="Rectangle 5"/>
              <p:cNvSpPr>
                <a:spLocks noChangeArrowheads="1"/>
              </p:cNvSpPr>
              <p:nvPr/>
            </p:nvSpPr>
            <p:spPr bwMode="auto">
              <a:xfrm>
                <a:off x="240" y="3206"/>
                <a:ext cx="4675" cy="245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511" name="Group 16"/>
            <p:cNvGrpSpPr>
              <a:grpSpLocks/>
            </p:cNvGrpSpPr>
            <p:nvPr/>
          </p:nvGrpSpPr>
          <p:grpSpPr bwMode="auto">
            <a:xfrm>
              <a:off x="600" y="932"/>
              <a:ext cx="3444" cy="2206"/>
              <a:chOff x="600" y="932"/>
              <a:chExt cx="3444" cy="2206"/>
            </a:xfrm>
          </p:grpSpPr>
          <p:sp>
            <p:nvSpPr>
              <p:cNvPr id="21512" name="Rectangle 11"/>
              <p:cNvSpPr>
                <a:spLocks noChangeArrowheads="1"/>
              </p:cNvSpPr>
              <p:nvPr/>
            </p:nvSpPr>
            <p:spPr bwMode="auto">
              <a:xfrm>
                <a:off x="654" y="942"/>
                <a:ext cx="1386" cy="127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13" name="Text Box 10"/>
              <p:cNvSpPr txBox="1">
                <a:spLocks noChangeArrowheads="1"/>
              </p:cNvSpPr>
              <p:nvPr/>
            </p:nvSpPr>
            <p:spPr bwMode="auto">
              <a:xfrm>
                <a:off x="638" y="944"/>
                <a:ext cx="1328" cy="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de-DE" sz="1000" b="1"/>
                  <a:t>1. sinbell_auto</a:t>
                </a:r>
              </a:p>
              <a:p>
                <a:pPr marL="342900" indent="-342900"/>
                <a:r>
                  <a:rPr lang="de-DE" sz="1000" b="1"/>
                  <a:t>2. fft : 1 : TRUE : TRUE</a:t>
                </a:r>
              </a:p>
              <a:p>
                <a:pPr marL="342900" indent="-342900"/>
                <a:r>
                  <a:rPr lang="de-DE" sz="1000" b="1"/>
                  <a:t>3. ppm</a:t>
                </a:r>
              </a:p>
              <a:p>
                <a:pPr marL="342900" indent="-342900"/>
                <a:r>
                  <a:rPr lang="de-DE" sz="1000" b="1"/>
                  <a:t>4. [transpose]</a:t>
                </a:r>
              </a:p>
              <a:p>
                <a:pPr marL="342900" indent="-342900"/>
                <a:endParaRPr lang="de-DE" sz="1000" b="1"/>
              </a:p>
            </p:txBody>
          </p:sp>
          <p:sp>
            <p:nvSpPr>
              <p:cNvPr id="21514" name="Rectangle 12"/>
              <p:cNvSpPr>
                <a:spLocks noChangeArrowheads="1"/>
              </p:cNvSpPr>
              <p:nvPr/>
            </p:nvSpPr>
            <p:spPr bwMode="auto">
              <a:xfrm>
                <a:off x="2472" y="936"/>
                <a:ext cx="1386" cy="127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15" name="Text Box 13"/>
              <p:cNvSpPr txBox="1">
                <a:spLocks noChangeArrowheads="1"/>
              </p:cNvSpPr>
              <p:nvPr/>
            </p:nvSpPr>
            <p:spPr bwMode="auto">
              <a:xfrm>
                <a:off x="2462" y="932"/>
                <a:ext cx="1328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de-DE" sz="1000" b="1"/>
                  <a:t>1. zerofill : 2</a:t>
                </a:r>
              </a:p>
              <a:p>
                <a:pPr marL="342900" indent="-342900"/>
                <a:r>
                  <a:rPr lang="de-DE" sz="1000" b="1"/>
                  <a:t>2. sinbell_auto</a:t>
                </a:r>
              </a:p>
              <a:p>
                <a:pPr marL="342900" indent="-342900"/>
                <a:r>
                  <a:rPr lang="de-DE" sz="1000" b="1"/>
                  <a:t>3. fft : 1 : TRUE : TRUE</a:t>
                </a:r>
              </a:p>
              <a:p>
                <a:pPr marL="342900" indent="-342900"/>
                <a:r>
                  <a:rPr lang="de-DE" sz="1000" b="1"/>
                  <a:t>3. ppm</a:t>
                </a:r>
              </a:p>
              <a:p>
                <a:pPr marL="342900" indent="-342900"/>
                <a:r>
                  <a:rPr lang="de-DE" sz="1000" b="1"/>
                  <a:t>5. abs</a:t>
                </a:r>
              </a:p>
              <a:p>
                <a:pPr marL="342900" indent="-342900"/>
                <a:r>
                  <a:rPr lang="de-DE" sz="1000" b="1"/>
                  <a:t>6. thresh : 1 : 1</a:t>
                </a:r>
              </a:p>
              <a:p>
                <a:pPr marL="342900" indent="-342900"/>
                <a:r>
                  <a:rPr lang="de-DE" sz="1000" b="1"/>
                  <a:t>4. [transpose]</a:t>
                </a:r>
              </a:p>
              <a:p>
                <a:pPr marL="342900" indent="-342900"/>
                <a:endParaRPr lang="de-DE" sz="1000" b="1"/>
              </a:p>
            </p:txBody>
          </p:sp>
          <p:sp>
            <p:nvSpPr>
              <p:cNvPr id="21516" name="Rectangle 14"/>
              <p:cNvSpPr>
                <a:spLocks noChangeArrowheads="1"/>
              </p:cNvSpPr>
              <p:nvPr/>
            </p:nvSpPr>
            <p:spPr bwMode="auto">
              <a:xfrm>
                <a:off x="600" y="2364"/>
                <a:ext cx="1596" cy="774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17" name="Rectangle 15"/>
              <p:cNvSpPr>
                <a:spLocks noChangeArrowheads="1"/>
              </p:cNvSpPr>
              <p:nvPr/>
            </p:nvSpPr>
            <p:spPr bwMode="auto">
              <a:xfrm>
                <a:off x="2448" y="2340"/>
                <a:ext cx="1596" cy="774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21508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Processing</a:t>
            </a:r>
            <a:endParaRPr lang="en-GB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1509" name="Picture 20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0350" y="3740150"/>
            <a:ext cx="25336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700" y="3740150"/>
            <a:ext cx="2666999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99" name="Picture 19" descr="seppelt2_13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459413" y="511175"/>
            <a:ext cx="3621088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23"/>
          <p:cNvGraphicFramePr>
            <a:graphicFrameLocks noChangeAspect="1"/>
          </p:cNvGraphicFramePr>
          <p:nvPr/>
        </p:nvGraphicFramePr>
        <p:xfrm>
          <a:off x="3327400" y="4235450"/>
          <a:ext cx="3933825" cy="1824038"/>
        </p:xfrm>
        <a:graphic>
          <a:graphicData uri="http://schemas.openxmlformats.org/presentationml/2006/ole">
            <p:oleObj spid="_x0000_s12290" name="CS ChemDraw Drawing" r:id="rId4" imgW="3933360" imgH="1824480" progId="ChemDraw.Document.6.0">
              <p:embed/>
            </p:oleObj>
          </a:graphicData>
        </a:graphic>
      </p:graphicFrame>
      <p:pic>
        <p:nvPicPr>
          <p:cNvPr id="97300" name="Picture 20" descr="seppelt2_13c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434013" y="411162"/>
            <a:ext cx="362108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2" name="Picture 22" descr="seppelt2_13c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16731" y="404019"/>
            <a:ext cx="3621088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8" descr="seppelt2_13c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3137694" y="748507"/>
            <a:ext cx="2800350" cy="85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1" name="Picture 21" descr="seppelt2_13c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731044" y="346869"/>
            <a:ext cx="3203575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4355479" y="3990284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baseline="30000" dirty="0"/>
              <a:t>13</a:t>
            </a:r>
            <a:r>
              <a:rPr lang="de-DE" sz="1400" b="1" dirty="0"/>
              <a:t>C</a:t>
            </a:r>
          </a:p>
        </p:txBody>
      </p:sp>
      <p:pic>
        <p:nvPicPr>
          <p:cNvPr id="12298" name="Picture 16" descr="Logo_RG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 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C- Couplings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2300" name="Text Box 25"/>
          <p:cNvSpPr txBox="1">
            <a:spLocks noChangeArrowheads="1"/>
          </p:cNvSpPr>
          <p:nvPr/>
        </p:nvSpPr>
        <p:spPr bwMode="auto">
          <a:xfrm>
            <a:off x="5195888" y="4689475"/>
            <a:ext cx="33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>
                <a:solidFill>
                  <a:srgbClr val="800080"/>
                </a:solidFill>
              </a:rPr>
              <a:t>I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211888" y="2959100"/>
            <a:ext cx="2009775" cy="611188"/>
            <a:chOff x="3913" y="1864"/>
            <a:chExt cx="1266" cy="385"/>
          </a:xfrm>
        </p:grpSpPr>
        <p:sp>
          <p:nvSpPr>
            <p:cNvPr id="12310" name="AutoShape 26"/>
            <p:cNvSpPr>
              <a:spLocks/>
            </p:cNvSpPr>
            <p:nvPr/>
          </p:nvSpPr>
          <p:spPr bwMode="auto">
            <a:xfrm rot="-5400000">
              <a:off x="3910" y="2093"/>
              <a:ext cx="144" cy="13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1" name="Text Box 27"/>
            <p:cNvSpPr txBox="1">
              <a:spLocks noChangeArrowheads="1"/>
            </p:cNvSpPr>
            <p:nvPr/>
          </p:nvSpPr>
          <p:spPr bwMode="auto">
            <a:xfrm>
              <a:off x="4082" y="1864"/>
              <a:ext cx="3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FF3300"/>
                  </a:solidFill>
                </a:rPr>
                <a:t>34Hz</a:t>
              </a:r>
            </a:p>
          </p:txBody>
        </p:sp>
        <p:sp>
          <p:nvSpPr>
            <p:cNvPr id="12312" name="AutoShape 28"/>
            <p:cNvSpPr>
              <a:spLocks/>
            </p:cNvSpPr>
            <p:nvPr/>
          </p:nvSpPr>
          <p:spPr bwMode="auto">
            <a:xfrm rot="-5400000">
              <a:off x="4501" y="2108"/>
              <a:ext cx="144" cy="13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3" name="AutoShape 29"/>
            <p:cNvSpPr>
              <a:spLocks/>
            </p:cNvSpPr>
            <p:nvPr/>
          </p:nvSpPr>
          <p:spPr bwMode="auto">
            <a:xfrm rot="-5400000">
              <a:off x="5038" y="2090"/>
              <a:ext cx="144" cy="13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735013" y="2670175"/>
            <a:ext cx="3414712" cy="1314450"/>
            <a:chOff x="463" y="1682"/>
            <a:chExt cx="2151" cy="828"/>
          </a:xfrm>
        </p:grpSpPr>
        <p:sp>
          <p:nvSpPr>
            <p:cNvPr id="12303" name="AutoShape 32"/>
            <p:cNvSpPr>
              <a:spLocks/>
            </p:cNvSpPr>
            <p:nvPr/>
          </p:nvSpPr>
          <p:spPr bwMode="auto">
            <a:xfrm rot="-5400000">
              <a:off x="434" y="2364"/>
              <a:ext cx="144" cy="85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4" name="Text Box 33"/>
            <p:cNvSpPr txBox="1">
              <a:spLocks noChangeArrowheads="1"/>
            </p:cNvSpPr>
            <p:nvPr/>
          </p:nvSpPr>
          <p:spPr bwMode="auto">
            <a:xfrm>
              <a:off x="1546" y="1682"/>
              <a:ext cx="5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FF3300"/>
                  </a:solidFill>
                </a:rPr>
                <a:t>50-60 Hz</a:t>
              </a:r>
            </a:p>
          </p:txBody>
        </p:sp>
        <p:sp>
          <p:nvSpPr>
            <p:cNvPr id="12305" name="AutoShape 34"/>
            <p:cNvSpPr>
              <a:spLocks/>
            </p:cNvSpPr>
            <p:nvPr/>
          </p:nvSpPr>
          <p:spPr bwMode="auto">
            <a:xfrm rot="-5400000">
              <a:off x="1146" y="2366"/>
              <a:ext cx="144" cy="71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6" name="AutoShape 35"/>
            <p:cNvSpPr>
              <a:spLocks/>
            </p:cNvSpPr>
            <p:nvPr/>
          </p:nvSpPr>
          <p:spPr bwMode="auto">
            <a:xfrm rot="-5400000">
              <a:off x="860" y="2375"/>
              <a:ext cx="144" cy="77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7" name="AutoShape 36"/>
            <p:cNvSpPr>
              <a:spLocks/>
            </p:cNvSpPr>
            <p:nvPr/>
          </p:nvSpPr>
          <p:spPr bwMode="auto">
            <a:xfrm rot="-5400000">
              <a:off x="2498" y="2393"/>
              <a:ext cx="144" cy="89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8" name="AutoShape 37"/>
            <p:cNvSpPr>
              <a:spLocks/>
            </p:cNvSpPr>
            <p:nvPr/>
          </p:nvSpPr>
          <p:spPr bwMode="auto">
            <a:xfrm rot="-5400000">
              <a:off x="1160" y="2368"/>
              <a:ext cx="144" cy="71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9" name="AutoShape 38"/>
            <p:cNvSpPr>
              <a:spLocks/>
            </p:cNvSpPr>
            <p:nvPr/>
          </p:nvSpPr>
          <p:spPr bwMode="auto">
            <a:xfrm rot="-5400000">
              <a:off x="846" y="2375"/>
              <a:ext cx="144" cy="77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" name="Text Box 50"/>
          <p:cNvSpPr txBox="1">
            <a:spLocks noChangeArrowheads="1"/>
          </p:cNvSpPr>
          <p:nvPr/>
        </p:nvSpPr>
        <p:spPr bwMode="auto">
          <a:xfrm>
            <a:off x="2155825" y="1908175"/>
            <a:ext cx="1349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 13C satellites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6518275" y="2108200"/>
            <a:ext cx="1349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 13C satellites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04298" y="668960"/>
            <a:ext cx="788828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>
                <a:solidFill>
                  <a:srgbClr val="FF0000"/>
                </a:solidFill>
              </a:rPr>
              <a:t>1J CC                                      </a:t>
            </a:r>
            <a:r>
              <a:rPr lang="de-DE" sz="1400" dirty="0" err="1">
                <a:solidFill>
                  <a:srgbClr val="FF0000"/>
                </a:solidFill>
              </a:rPr>
              <a:t>sp-sp</a:t>
            </a:r>
            <a:r>
              <a:rPr lang="de-DE" sz="1400" dirty="0">
                <a:solidFill>
                  <a:srgbClr val="FF0000"/>
                </a:solidFill>
              </a:rPr>
              <a:t>     150-180 Hz          sp2-sp  80 – 130 Hz      sp3-sp, sp2-sp2   50 -80</a:t>
            </a:r>
          </a:p>
          <a:p>
            <a:r>
              <a:rPr lang="de-DE" sz="1400" dirty="0">
                <a:solidFill>
                  <a:srgbClr val="FF0000"/>
                </a:solidFill>
              </a:rPr>
              <a:t>                                                 sp3–sp3   35-50  Hz</a:t>
            </a:r>
            <a:endParaRPr lang="de-DE" sz="14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33"/>
          <p:cNvSpPr txBox="1">
            <a:spLocks noChangeArrowheads="1"/>
          </p:cNvSpPr>
          <p:nvPr/>
        </p:nvSpPr>
        <p:spPr bwMode="auto">
          <a:xfrm>
            <a:off x="900113" y="2058988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baseline="30000"/>
              <a:t>1</a:t>
            </a:r>
            <a:r>
              <a:rPr lang="de-DE" sz="1400" b="1"/>
              <a:t>H</a:t>
            </a:r>
          </a:p>
        </p:txBody>
      </p:sp>
      <p:sp>
        <p:nvSpPr>
          <p:cNvPr id="13320" name="Rectangle 49"/>
          <p:cNvSpPr>
            <a:spLocks noChangeArrowheads="1"/>
          </p:cNvSpPr>
          <p:nvPr/>
        </p:nvSpPr>
        <p:spPr bwMode="auto">
          <a:xfrm>
            <a:off x="6819900" y="3438525"/>
            <a:ext cx="2322513" cy="371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321" name="Text Box 50"/>
          <p:cNvSpPr txBox="1">
            <a:spLocks noChangeArrowheads="1"/>
          </p:cNvSpPr>
          <p:nvPr/>
        </p:nvSpPr>
        <p:spPr bwMode="auto">
          <a:xfrm>
            <a:off x="250825" y="1260475"/>
            <a:ext cx="5329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 equimolar  mixture of  ethanol  and  isopropanol</a:t>
            </a:r>
            <a:endParaRPr lang="en-GB" sz="1400" b="1" dirty="0"/>
          </a:p>
        </p:txBody>
      </p:sp>
      <p:pic>
        <p:nvPicPr>
          <p:cNvPr id="13322" name="Picture 5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6475" y="2274888"/>
            <a:ext cx="71294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5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1525" y="2490788"/>
            <a:ext cx="16541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55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3413" y="2274888"/>
            <a:ext cx="1042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56"/>
          <p:cNvPicPr>
            <a:picLocks noChangeArrowheads="1"/>
          </p:cNvPicPr>
          <p:nvPr/>
        </p:nvPicPr>
        <p:blipFill>
          <a:blip r:embed="rId6"/>
          <a:srcRect l="966" r="945"/>
          <a:stretch>
            <a:fillRect/>
          </a:stretch>
        </p:blipFill>
        <p:spPr bwMode="auto">
          <a:xfrm>
            <a:off x="900113" y="5011738"/>
            <a:ext cx="702151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4" name="Object 78"/>
          <p:cNvGraphicFramePr>
            <a:graphicFrameLocks noChangeAspect="1"/>
          </p:cNvGraphicFramePr>
          <p:nvPr/>
        </p:nvGraphicFramePr>
        <p:xfrm>
          <a:off x="2627313" y="4652963"/>
          <a:ext cx="928687" cy="500062"/>
        </p:xfrm>
        <a:graphic>
          <a:graphicData uri="http://schemas.openxmlformats.org/presentationml/2006/ole">
            <p:oleObj spid="_x0000_s13314" name="CS ChemDraw Drawing" r:id="rId7" imgW="928440" imgH="500400" progId="ChemDraw.Document.6.0">
              <p:embed/>
            </p:oleObj>
          </a:graphicData>
        </a:graphic>
      </p:graphicFrame>
      <p:graphicFrame>
        <p:nvGraphicFramePr>
          <p:cNvPr id="13315" name="Object 79"/>
          <p:cNvGraphicFramePr>
            <a:graphicFrameLocks noChangeAspect="1"/>
          </p:cNvGraphicFramePr>
          <p:nvPr/>
        </p:nvGraphicFramePr>
        <p:xfrm>
          <a:off x="4932363" y="4365625"/>
          <a:ext cx="928687" cy="814388"/>
        </p:xfrm>
        <a:graphic>
          <a:graphicData uri="http://schemas.openxmlformats.org/presentationml/2006/ole">
            <p:oleObj spid="_x0000_s13315" name="CS ChemDraw Drawing" r:id="rId8" imgW="928440" imgH="814680" progId="ChemDraw.Document.6.0">
              <p:embed/>
            </p:oleObj>
          </a:graphicData>
        </a:graphic>
      </p:graphicFrame>
      <p:graphicFrame>
        <p:nvGraphicFramePr>
          <p:cNvPr id="13316" name="Object 80"/>
          <p:cNvGraphicFramePr>
            <a:graphicFrameLocks noChangeAspect="1"/>
          </p:cNvGraphicFramePr>
          <p:nvPr/>
        </p:nvGraphicFramePr>
        <p:xfrm>
          <a:off x="5435600" y="1412875"/>
          <a:ext cx="1130300" cy="814388"/>
        </p:xfrm>
        <a:graphic>
          <a:graphicData uri="http://schemas.openxmlformats.org/presentationml/2006/ole">
            <p:oleObj spid="_x0000_s13316" name="CS ChemDraw Drawing" r:id="rId9" imgW="1130400" imgH="814680" progId="ChemDraw.Document.6.0">
              <p:embed/>
            </p:oleObj>
          </a:graphicData>
        </a:graphic>
      </p:graphicFrame>
      <p:graphicFrame>
        <p:nvGraphicFramePr>
          <p:cNvPr id="13317" name="Object 81"/>
          <p:cNvGraphicFramePr>
            <a:graphicFrameLocks noChangeAspect="1"/>
          </p:cNvGraphicFramePr>
          <p:nvPr/>
        </p:nvGraphicFramePr>
        <p:xfrm>
          <a:off x="2805113" y="1628775"/>
          <a:ext cx="1130300" cy="500063"/>
        </p:xfrm>
        <a:graphic>
          <a:graphicData uri="http://schemas.openxmlformats.org/presentationml/2006/ole">
            <p:oleObj spid="_x0000_s13317" name="CS ChemDraw Drawing" r:id="rId10" imgW="1130400" imgH="500400" progId="ChemDraw.Document.6.0">
              <p:embed/>
            </p:oleObj>
          </a:graphicData>
        </a:graphic>
      </p:graphicFrame>
      <p:sp>
        <p:nvSpPr>
          <p:cNvPr id="13326" name="Text Box 82"/>
          <p:cNvSpPr txBox="1">
            <a:spLocks noChangeArrowheads="1"/>
          </p:cNvSpPr>
          <p:nvPr/>
        </p:nvSpPr>
        <p:spPr bwMode="auto">
          <a:xfrm>
            <a:off x="971550" y="4364038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baseline="30000" dirty="0"/>
              <a:t>13</a:t>
            </a:r>
            <a:r>
              <a:rPr lang="de-DE" sz="1400" b="1" dirty="0"/>
              <a:t>C</a:t>
            </a:r>
          </a:p>
        </p:txBody>
      </p:sp>
      <p:pic>
        <p:nvPicPr>
          <p:cNvPr id="13327" name="Picture 84" descr="Logo_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Rectangle 8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1D Inadequate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  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 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212725" y="669925"/>
            <a:ext cx="7454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I</a:t>
            </a:r>
            <a:r>
              <a:rPr lang="en-GB" sz="1400" b="1" dirty="0" smtClean="0"/>
              <a:t>ncredible </a:t>
            </a:r>
            <a:r>
              <a:rPr lang="en-GB" sz="1400" b="1" dirty="0" smtClean="0">
                <a:solidFill>
                  <a:srgbClr val="FF0000"/>
                </a:solidFill>
              </a:rPr>
              <a:t>N</a:t>
            </a:r>
            <a:r>
              <a:rPr lang="en-GB" sz="1400" b="1" dirty="0" smtClean="0"/>
              <a:t>atural  </a:t>
            </a:r>
            <a:r>
              <a:rPr lang="en-GB" sz="1400" b="1" dirty="0" smtClean="0">
                <a:solidFill>
                  <a:srgbClr val="FF0000"/>
                </a:solidFill>
              </a:rPr>
              <a:t>A</a:t>
            </a:r>
            <a:r>
              <a:rPr lang="en-GB" sz="1400" b="1" dirty="0" smtClean="0"/>
              <a:t>bundance </a:t>
            </a:r>
            <a:r>
              <a:rPr lang="en-GB" sz="1400" b="1" dirty="0" smtClean="0">
                <a:solidFill>
                  <a:srgbClr val="FF0000"/>
                </a:solidFill>
              </a:rPr>
              <a:t>D</a:t>
            </a:r>
            <a:r>
              <a:rPr lang="en-GB" sz="1400" b="1" dirty="0" smtClean="0"/>
              <a:t>ouble </a:t>
            </a:r>
            <a:r>
              <a:rPr lang="en-GB" sz="1400" b="1" dirty="0" smtClean="0">
                <a:solidFill>
                  <a:srgbClr val="FF0000"/>
                </a:solidFill>
              </a:rPr>
              <a:t>Qua</a:t>
            </a:r>
            <a:r>
              <a:rPr lang="en-GB" sz="1400" b="1" dirty="0" smtClean="0"/>
              <a:t>ntum </a:t>
            </a:r>
            <a:r>
              <a:rPr lang="en-GB" sz="1400" b="1" dirty="0" smtClean="0">
                <a:solidFill>
                  <a:srgbClr val="FF0000"/>
                </a:solidFill>
              </a:rPr>
              <a:t>T</a:t>
            </a:r>
            <a:r>
              <a:rPr lang="en-GB" sz="1400" b="1" dirty="0" smtClean="0"/>
              <a:t>ransition </a:t>
            </a:r>
            <a:r>
              <a:rPr lang="en-GB" sz="1400" b="1" dirty="0" smtClean="0">
                <a:solidFill>
                  <a:srgbClr val="FF0000"/>
                </a:solidFill>
              </a:rPr>
              <a:t>E</a:t>
            </a:r>
            <a:r>
              <a:rPr lang="en-GB" sz="1400" b="1" dirty="0" smtClean="0"/>
              <a:t>xperiment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9"/>
          <p:cNvPicPr>
            <a:picLocks noChangeArrowheads="1"/>
          </p:cNvPicPr>
          <p:nvPr/>
        </p:nvPicPr>
        <p:blipFill>
          <a:blip r:embed="rId3"/>
          <a:srcRect l="966" r="945"/>
          <a:stretch>
            <a:fillRect/>
          </a:stretch>
        </p:blipFill>
        <p:spPr bwMode="auto">
          <a:xfrm>
            <a:off x="1060450" y="836613"/>
            <a:ext cx="70215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0"/>
          <p:cNvPicPr preferRelativeResize="0">
            <a:picLocks noChangeArrowheads="1"/>
          </p:cNvPicPr>
          <p:nvPr/>
        </p:nvPicPr>
        <p:blipFill>
          <a:blip r:embed="rId4"/>
          <a:srcRect l="10011" r="10838"/>
          <a:stretch>
            <a:fillRect/>
          </a:stretch>
        </p:blipFill>
        <p:spPr bwMode="auto">
          <a:xfrm>
            <a:off x="973138" y="4797425"/>
            <a:ext cx="7200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828675" y="3673475"/>
            <a:ext cx="1584325" cy="1871663"/>
            <a:chOff x="522" y="2314"/>
            <a:chExt cx="998" cy="1179"/>
          </a:xfrm>
        </p:grpSpPr>
        <p:pic>
          <p:nvPicPr>
            <p:cNvPr id="14390" name="Picture 11"/>
            <p:cNvPicPr preferRelativeResize="0">
              <a:picLocks noChangeArrowheads="1"/>
            </p:cNvPicPr>
            <p:nvPr/>
          </p:nvPicPr>
          <p:blipFill>
            <a:blip r:embed="rId5"/>
            <a:srcRect l="14995" r="10033" b="15961"/>
            <a:stretch>
              <a:fillRect/>
            </a:stretch>
          </p:blipFill>
          <p:spPr bwMode="auto">
            <a:xfrm>
              <a:off x="613" y="2540"/>
              <a:ext cx="680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91" name="Rectangle 15"/>
            <p:cNvSpPr>
              <a:spLocks noChangeArrowheads="1"/>
            </p:cNvSpPr>
            <p:nvPr/>
          </p:nvSpPr>
          <p:spPr bwMode="auto">
            <a:xfrm>
              <a:off x="522" y="2540"/>
              <a:ext cx="40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8058.90</a:t>
              </a:r>
              <a:endParaRPr lang="de-DE" sz="1000" b="1" dirty="0"/>
            </a:p>
          </p:txBody>
        </p:sp>
        <p:sp>
          <p:nvSpPr>
            <p:cNvPr id="14392" name="Rectangle 16"/>
            <p:cNvSpPr>
              <a:spLocks noChangeArrowheads="1"/>
            </p:cNvSpPr>
            <p:nvPr/>
          </p:nvSpPr>
          <p:spPr bwMode="auto">
            <a:xfrm>
              <a:off x="1067" y="2540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8020.44</a:t>
              </a:r>
              <a:endParaRPr lang="de-DE" sz="1200" b="1" dirty="0"/>
            </a:p>
          </p:txBody>
        </p:sp>
        <p:sp>
          <p:nvSpPr>
            <p:cNvPr id="14393" name="Rectangle 23"/>
            <p:cNvSpPr>
              <a:spLocks noChangeArrowheads="1"/>
            </p:cNvSpPr>
            <p:nvPr/>
          </p:nvSpPr>
          <p:spPr bwMode="auto">
            <a:xfrm>
              <a:off x="885" y="2314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FF3300"/>
                  </a:solidFill>
                </a:rPr>
                <a:t>38.46</a:t>
              </a:r>
              <a:endParaRPr lang="de-DE" sz="1000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2844800" y="3673475"/>
            <a:ext cx="1511300" cy="1582738"/>
            <a:chOff x="1792" y="2314"/>
            <a:chExt cx="952" cy="997"/>
          </a:xfrm>
        </p:grpSpPr>
        <p:pic>
          <p:nvPicPr>
            <p:cNvPr id="14386" name="Picture 12"/>
            <p:cNvPicPr>
              <a:picLocks noChangeArrowheads="1"/>
            </p:cNvPicPr>
            <p:nvPr/>
          </p:nvPicPr>
          <p:blipFill>
            <a:blip r:embed="rId6"/>
            <a:srcRect l="10033" r="19955" b="52028"/>
            <a:stretch>
              <a:fillRect/>
            </a:stretch>
          </p:blipFill>
          <p:spPr bwMode="auto">
            <a:xfrm>
              <a:off x="1883" y="2767"/>
              <a:ext cx="635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87" name="Rectangle 17"/>
            <p:cNvSpPr>
              <a:spLocks noChangeArrowheads="1"/>
            </p:cNvSpPr>
            <p:nvPr/>
          </p:nvSpPr>
          <p:spPr bwMode="auto">
            <a:xfrm>
              <a:off x="2291" y="2540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7192.15</a:t>
              </a:r>
              <a:endParaRPr lang="de-DE" sz="1000" b="1" dirty="0"/>
            </a:p>
          </p:txBody>
        </p:sp>
        <p:sp>
          <p:nvSpPr>
            <p:cNvPr id="14388" name="Rectangle 18"/>
            <p:cNvSpPr>
              <a:spLocks noChangeArrowheads="1"/>
            </p:cNvSpPr>
            <p:nvPr/>
          </p:nvSpPr>
          <p:spPr bwMode="auto">
            <a:xfrm>
              <a:off x="1792" y="2540"/>
              <a:ext cx="3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/>
                <a:t>7229.67</a:t>
              </a:r>
              <a:endParaRPr lang="de-DE" sz="1000" b="1" dirty="0"/>
            </a:p>
          </p:txBody>
        </p:sp>
        <p:sp>
          <p:nvSpPr>
            <p:cNvPr id="14389" name="Rectangle 24"/>
            <p:cNvSpPr>
              <a:spLocks noChangeArrowheads="1"/>
            </p:cNvSpPr>
            <p:nvPr/>
          </p:nvSpPr>
          <p:spPr bwMode="auto">
            <a:xfrm>
              <a:off x="2110" y="2314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FF3300"/>
                  </a:solidFill>
                </a:rPr>
                <a:t>37.52</a:t>
              </a:r>
              <a:endParaRPr lang="de-DE" sz="1000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5365750" y="3673475"/>
            <a:ext cx="1582738" cy="1871663"/>
            <a:chOff x="3380" y="2314"/>
            <a:chExt cx="997" cy="1179"/>
          </a:xfrm>
        </p:grpSpPr>
        <p:pic>
          <p:nvPicPr>
            <p:cNvPr id="14382" name="Picture 13"/>
            <p:cNvPicPr preferRelativeResize="0">
              <a:picLocks noChangeArrowheads="1"/>
            </p:cNvPicPr>
            <p:nvPr/>
          </p:nvPicPr>
          <p:blipFill>
            <a:blip r:embed="rId7"/>
            <a:srcRect l="19955" r="4962" b="11993"/>
            <a:stretch>
              <a:fillRect/>
            </a:stretch>
          </p:blipFill>
          <p:spPr bwMode="auto">
            <a:xfrm>
              <a:off x="3425" y="2495"/>
              <a:ext cx="681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83" name="Rectangle 19"/>
            <p:cNvSpPr>
              <a:spLocks noChangeArrowheads="1"/>
            </p:cNvSpPr>
            <p:nvPr/>
          </p:nvSpPr>
          <p:spPr bwMode="auto">
            <a:xfrm>
              <a:off x="3380" y="2540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3091.35</a:t>
              </a:r>
              <a:endParaRPr lang="de-DE" sz="1000" b="1" dirty="0"/>
            </a:p>
          </p:txBody>
        </p:sp>
        <p:sp>
          <p:nvSpPr>
            <p:cNvPr id="14384" name="Rectangle 20"/>
            <p:cNvSpPr>
              <a:spLocks noChangeArrowheads="1"/>
            </p:cNvSpPr>
            <p:nvPr/>
          </p:nvSpPr>
          <p:spPr bwMode="auto">
            <a:xfrm>
              <a:off x="3924" y="2540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3053.20</a:t>
              </a:r>
              <a:endParaRPr lang="de-DE" sz="1000" b="1" dirty="0"/>
            </a:p>
          </p:txBody>
        </p:sp>
        <p:sp>
          <p:nvSpPr>
            <p:cNvPr id="14385" name="Rectangle 25"/>
            <p:cNvSpPr>
              <a:spLocks noChangeArrowheads="1"/>
            </p:cNvSpPr>
            <p:nvPr/>
          </p:nvSpPr>
          <p:spPr bwMode="auto">
            <a:xfrm>
              <a:off x="3607" y="2314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FF3300"/>
                  </a:solidFill>
                </a:rPr>
                <a:t>38.15</a:t>
              </a:r>
              <a:endParaRPr lang="de-DE" sz="1000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7381875" y="3673475"/>
            <a:ext cx="1439863" cy="1584325"/>
            <a:chOff x="4650" y="2314"/>
            <a:chExt cx="907" cy="998"/>
          </a:xfrm>
        </p:grpSpPr>
        <p:pic>
          <p:nvPicPr>
            <p:cNvPr id="14378" name="Picture 14"/>
            <p:cNvPicPr>
              <a:picLocks noChangeArrowheads="1"/>
            </p:cNvPicPr>
            <p:nvPr/>
          </p:nvPicPr>
          <p:blipFill>
            <a:blip r:embed="rId8"/>
            <a:srcRect l="29990" b="47972"/>
            <a:stretch>
              <a:fillRect/>
            </a:stretch>
          </p:blipFill>
          <p:spPr bwMode="auto">
            <a:xfrm>
              <a:off x="4695" y="2722"/>
              <a:ext cx="6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9" name="Rectangle 21"/>
            <p:cNvSpPr>
              <a:spLocks noChangeArrowheads="1"/>
            </p:cNvSpPr>
            <p:nvPr/>
          </p:nvSpPr>
          <p:spPr bwMode="auto">
            <a:xfrm>
              <a:off x="4650" y="2540"/>
              <a:ext cx="40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2211.78 </a:t>
              </a:r>
              <a:endParaRPr lang="de-DE" sz="1000" b="1" dirty="0"/>
            </a:p>
          </p:txBody>
        </p:sp>
        <p:sp>
          <p:nvSpPr>
            <p:cNvPr id="14380" name="Rectangle 22"/>
            <p:cNvSpPr>
              <a:spLocks noChangeArrowheads="1"/>
            </p:cNvSpPr>
            <p:nvPr/>
          </p:nvSpPr>
          <p:spPr bwMode="auto">
            <a:xfrm>
              <a:off x="5149" y="2540"/>
              <a:ext cx="40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2174.26 </a:t>
              </a:r>
              <a:endParaRPr lang="de-DE" sz="1000" b="1" dirty="0"/>
            </a:p>
          </p:txBody>
        </p:sp>
        <p:sp>
          <p:nvSpPr>
            <p:cNvPr id="14381" name="Rectangle 26"/>
            <p:cNvSpPr>
              <a:spLocks noChangeArrowheads="1"/>
            </p:cNvSpPr>
            <p:nvPr/>
          </p:nvSpPr>
          <p:spPr bwMode="auto">
            <a:xfrm>
              <a:off x="4877" y="2314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FF3300"/>
                  </a:solidFill>
                </a:rPr>
                <a:t>37.52</a:t>
              </a:r>
              <a:endParaRPr lang="de-DE" sz="1000" b="1" dirty="0">
                <a:solidFill>
                  <a:srgbClr val="FF3300"/>
                </a:solidFill>
              </a:endParaRPr>
            </a:p>
          </p:txBody>
        </p:sp>
      </p:grpSp>
      <p:graphicFrame>
        <p:nvGraphicFramePr>
          <p:cNvPr id="14338" name="Object 27"/>
          <p:cNvGraphicFramePr>
            <a:graphicFrameLocks noChangeAspect="1"/>
          </p:cNvGraphicFramePr>
          <p:nvPr/>
        </p:nvGraphicFramePr>
        <p:xfrm>
          <a:off x="2259013" y="2438400"/>
          <a:ext cx="1441450" cy="644525"/>
        </p:xfrm>
        <a:graphic>
          <a:graphicData uri="http://schemas.openxmlformats.org/presentationml/2006/ole">
            <p:oleObj spid="_x0000_s14338" name="CS ChemDraw Drawing" r:id="rId9" imgW="928440" imgH="500400" progId="ChemDraw.Document.6.0">
              <p:embed/>
            </p:oleObj>
          </a:graphicData>
        </a:graphic>
      </p:graphicFrame>
      <p:graphicFrame>
        <p:nvGraphicFramePr>
          <p:cNvPr id="14339" name="Object 28"/>
          <p:cNvGraphicFramePr>
            <a:graphicFrameLocks noChangeAspect="1"/>
          </p:cNvGraphicFramePr>
          <p:nvPr/>
        </p:nvGraphicFramePr>
        <p:xfrm>
          <a:off x="4841875" y="2168525"/>
          <a:ext cx="1441450" cy="1049338"/>
        </p:xfrm>
        <a:graphic>
          <a:graphicData uri="http://schemas.openxmlformats.org/presentationml/2006/ole">
            <p:oleObj spid="_x0000_s14339" name="CS ChemDraw Drawing" r:id="rId10" imgW="928440" imgH="814680" progId="ChemDraw.Document.6.0">
              <p:embed/>
            </p:oleObj>
          </a:graphicData>
        </a:graphic>
      </p:graphicFrame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709863" y="2582863"/>
            <a:ext cx="431800" cy="244475"/>
            <a:chOff x="431" y="1525"/>
            <a:chExt cx="272" cy="154"/>
          </a:xfrm>
        </p:grpSpPr>
        <p:sp>
          <p:nvSpPr>
            <p:cNvPr id="40993" name="Oval 33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  <a:alpha val="36000"/>
                  </a:schemeClr>
                </a:gs>
                <a:gs pos="100000">
                  <a:schemeClr val="hlink">
                    <a:alpha val="80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14377" name="Text Box 34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2816225" y="1179513"/>
            <a:ext cx="215900" cy="576262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25999"/>
                </a:schemeClr>
              </a:gs>
              <a:gs pos="100000">
                <a:schemeClr val="hlink">
                  <a:alpha val="77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sp>
        <p:nvSpPr>
          <p:cNvPr id="40996" name="Rectangle 36"/>
          <p:cNvSpPr>
            <a:spLocks noChangeArrowheads="1"/>
          </p:cNvSpPr>
          <p:nvPr/>
        </p:nvSpPr>
        <p:spPr bwMode="auto">
          <a:xfrm>
            <a:off x="7308850" y="1196975"/>
            <a:ext cx="215900" cy="576263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25999"/>
                </a:schemeClr>
              </a:gs>
              <a:gs pos="100000">
                <a:schemeClr val="hlink">
                  <a:alpha val="77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3114675" y="2762250"/>
            <a:ext cx="431800" cy="244475"/>
            <a:chOff x="431" y="1525"/>
            <a:chExt cx="272" cy="154"/>
          </a:xfrm>
        </p:grpSpPr>
        <p:sp>
          <p:nvSpPr>
            <p:cNvPr id="40998" name="Oval 38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  <a:alpha val="36000"/>
                  </a:schemeClr>
                </a:gs>
                <a:gs pos="100000">
                  <a:schemeClr val="hlink">
                    <a:alpha val="80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14375" name="Text Box 39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5275263" y="2762250"/>
            <a:ext cx="431800" cy="244475"/>
            <a:chOff x="431" y="1525"/>
            <a:chExt cx="272" cy="154"/>
          </a:xfrm>
        </p:grpSpPr>
        <p:sp>
          <p:nvSpPr>
            <p:cNvPr id="14372" name="Oval 42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rgbClr val="761800">
                    <a:alpha val="28998"/>
                  </a:srgbClr>
                </a:gs>
                <a:gs pos="100000">
                  <a:srgbClr val="FF3300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73" name="Text Box 43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sp>
        <p:nvSpPr>
          <p:cNvPr id="41004" name="Rectangle 44"/>
          <p:cNvSpPr>
            <a:spLocks noChangeArrowheads="1"/>
          </p:cNvSpPr>
          <p:nvPr/>
        </p:nvSpPr>
        <p:spPr bwMode="auto">
          <a:xfrm>
            <a:off x="2097088" y="1179513"/>
            <a:ext cx="215900" cy="576262"/>
          </a:xfrm>
          <a:prstGeom prst="rect">
            <a:avLst/>
          </a:prstGeom>
          <a:gradFill rotWithShape="1">
            <a:gsLst>
              <a:gs pos="0">
                <a:srgbClr val="761800">
                  <a:alpha val="24001"/>
                </a:srgbClr>
              </a:gs>
              <a:gs pos="100000">
                <a:srgbClr val="FF3300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5319713" y="2393950"/>
            <a:ext cx="431800" cy="244475"/>
            <a:chOff x="431" y="1525"/>
            <a:chExt cx="272" cy="154"/>
          </a:xfrm>
        </p:grpSpPr>
        <p:sp>
          <p:nvSpPr>
            <p:cNvPr id="14370" name="Oval 46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rgbClr val="761800">
                    <a:alpha val="28998"/>
                  </a:srgbClr>
                </a:gs>
                <a:gs pos="100000">
                  <a:srgbClr val="FF3300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71" name="Text Box 47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5680075" y="2933700"/>
            <a:ext cx="431800" cy="244475"/>
            <a:chOff x="431" y="1525"/>
            <a:chExt cx="272" cy="154"/>
          </a:xfrm>
        </p:grpSpPr>
        <p:sp>
          <p:nvSpPr>
            <p:cNvPr id="14368" name="Oval 49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rgbClr val="761800">
                    <a:alpha val="28998"/>
                  </a:srgbClr>
                </a:gs>
                <a:gs pos="100000">
                  <a:srgbClr val="FF3300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69" name="Text Box 50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sp>
        <p:nvSpPr>
          <p:cNvPr id="41011" name="Rectangle 51"/>
          <p:cNvSpPr>
            <a:spLocks noChangeArrowheads="1"/>
          </p:cNvSpPr>
          <p:nvPr/>
        </p:nvSpPr>
        <p:spPr bwMode="auto">
          <a:xfrm>
            <a:off x="6551613" y="773113"/>
            <a:ext cx="225425" cy="982662"/>
          </a:xfrm>
          <a:prstGeom prst="rect">
            <a:avLst/>
          </a:prstGeom>
          <a:gradFill rotWithShape="1">
            <a:gsLst>
              <a:gs pos="0">
                <a:srgbClr val="761800">
                  <a:alpha val="24001"/>
                </a:srgbClr>
              </a:gs>
              <a:gs pos="100000">
                <a:srgbClr val="FF3300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1012" name="Rectangle 52"/>
          <p:cNvSpPr>
            <a:spLocks noChangeArrowheads="1"/>
          </p:cNvSpPr>
          <p:nvPr/>
        </p:nvSpPr>
        <p:spPr bwMode="auto">
          <a:xfrm>
            <a:off x="7227888" y="4824413"/>
            <a:ext cx="225425" cy="1576387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25999"/>
                </a:schemeClr>
              </a:gs>
              <a:gs pos="100000">
                <a:schemeClr val="hlink">
                  <a:alpha val="77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sp>
        <p:nvSpPr>
          <p:cNvPr id="41013" name="Rectangle 53"/>
          <p:cNvSpPr>
            <a:spLocks noChangeArrowheads="1"/>
          </p:cNvSpPr>
          <p:nvPr/>
        </p:nvSpPr>
        <p:spPr bwMode="auto">
          <a:xfrm>
            <a:off x="2771775" y="4824413"/>
            <a:ext cx="225425" cy="1576387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25999"/>
                </a:schemeClr>
              </a:gs>
              <a:gs pos="100000">
                <a:schemeClr val="hlink">
                  <a:alpha val="77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3108325" y="2214563"/>
            <a:ext cx="879475" cy="419100"/>
            <a:chOff x="1958" y="1395"/>
            <a:chExt cx="554" cy="264"/>
          </a:xfrm>
        </p:grpSpPr>
        <p:sp>
          <p:nvSpPr>
            <p:cNvPr id="14366" name="AutoShape 59"/>
            <p:cNvSpPr>
              <a:spLocks/>
            </p:cNvSpPr>
            <p:nvPr/>
          </p:nvSpPr>
          <p:spPr bwMode="auto">
            <a:xfrm rot="7180149">
              <a:off x="2037" y="1426"/>
              <a:ext cx="154" cy="312"/>
            </a:xfrm>
            <a:prstGeom prst="leftBrace">
              <a:avLst>
                <a:gd name="adj1" fmla="val 168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67" name="Text Box 61"/>
            <p:cNvSpPr txBox="1">
              <a:spLocks noChangeArrowheads="1"/>
            </p:cNvSpPr>
            <p:nvPr/>
          </p:nvSpPr>
          <p:spPr bwMode="auto">
            <a:xfrm>
              <a:off x="2030" y="1395"/>
              <a:ext cx="4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J=37.5 Hz</a:t>
              </a:r>
            </a:p>
          </p:txBody>
        </p:sp>
      </p:grpSp>
      <p:sp>
        <p:nvSpPr>
          <p:cNvPr id="41023" name="Rectangle 63"/>
          <p:cNvSpPr>
            <a:spLocks noChangeArrowheads="1"/>
          </p:cNvSpPr>
          <p:nvPr/>
        </p:nvSpPr>
        <p:spPr bwMode="auto">
          <a:xfrm>
            <a:off x="2006600" y="4824413"/>
            <a:ext cx="315913" cy="1612900"/>
          </a:xfrm>
          <a:prstGeom prst="rect">
            <a:avLst/>
          </a:prstGeom>
          <a:gradFill rotWithShape="1">
            <a:gsLst>
              <a:gs pos="0">
                <a:srgbClr val="761800">
                  <a:alpha val="24001"/>
                </a:srgbClr>
              </a:gs>
              <a:gs pos="100000">
                <a:srgbClr val="FF3300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1024" name="Rectangle 64"/>
          <p:cNvSpPr>
            <a:spLocks noChangeArrowheads="1"/>
          </p:cNvSpPr>
          <p:nvPr/>
        </p:nvSpPr>
        <p:spPr bwMode="auto">
          <a:xfrm>
            <a:off x="6416675" y="4824413"/>
            <a:ext cx="315913" cy="1612900"/>
          </a:xfrm>
          <a:prstGeom prst="rect">
            <a:avLst/>
          </a:prstGeom>
          <a:gradFill rotWithShape="1">
            <a:gsLst>
              <a:gs pos="0">
                <a:srgbClr val="761800">
                  <a:alpha val="24001"/>
                </a:srgbClr>
              </a:gs>
              <a:gs pos="100000">
                <a:srgbClr val="FF3300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5651500" y="2438400"/>
            <a:ext cx="879475" cy="419100"/>
            <a:chOff x="1958" y="1395"/>
            <a:chExt cx="554" cy="264"/>
          </a:xfrm>
        </p:grpSpPr>
        <p:sp>
          <p:nvSpPr>
            <p:cNvPr id="14364" name="AutoShape 66"/>
            <p:cNvSpPr>
              <a:spLocks/>
            </p:cNvSpPr>
            <p:nvPr/>
          </p:nvSpPr>
          <p:spPr bwMode="auto">
            <a:xfrm rot="7180149">
              <a:off x="2037" y="1426"/>
              <a:ext cx="154" cy="312"/>
            </a:xfrm>
            <a:prstGeom prst="leftBrace">
              <a:avLst>
                <a:gd name="adj1" fmla="val 168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65" name="Text Box 67"/>
            <p:cNvSpPr txBox="1">
              <a:spLocks noChangeArrowheads="1"/>
            </p:cNvSpPr>
            <p:nvPr/>
          </p:nvSpPr>
          <p:spPr bwMode="auto">
            <a:xfrm>
              <a:off x="2030" y="1395"/>
              <a:ext cx="4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J=38.3 Hz</a:t>
              </a:r>
            </a:p>
          </p:txBody>
        </p:sp>
      </p:grpSp>
      <p:pic>
        <p:nvPicPr>
          <p:cNvPr id="14362" name="Picture 68" descr="Logo_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3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1D- Inadequate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5" grpId="0" animBg="1"/>
      <p:bldP spid="40995" grpId="1" animBg="1"/>
      <p:bldP spid="40996" grpId="0" animBg="1"/>
      <p:bldP spid="40996" grpId="1" animBg="1"/>
      <p:bldP spid="41004" grpId="0" animBg="1"/>
      <p:bldP spid="41004" grpId="1" animBg="1"/>
      <p:bldP spid="41011" grpId="0" animBg="1"/>
      <p:bldP spid="41011" grpId="1" animBg="1"/>
      <p:bldP spid="41012" grpId="0" animBg="1"/>
      <p:bldP spid="41012" grpId="1" animBg="1"/>
      <p:bldP spid="41012" grpId="2" animBg="1"/>
      <p:bldP spid="41013" grpId="0" animBg="1"/>
      <p:bldP spid="41013" grpId="1" animBg="1"/>
      <p:bldP spid="41013" grpId="2" animBg="1"/>
      <p:bldP spid="41023" grpId="0" animBg="1"/>
      <p:bldP spid="41023" grpId="1" animBg="1"/>
      <p:bldP spid="41024" grpId="0" animBg="1"/>
      <p:bldP spid="41024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eckm1_1h2"/>
          <p:cNvPicPr preferRelativeResize="0">
            <a:picLocks noChangeArrowheads="1"/>
          </p:cNvPicPr>
          <p:nvPr/>
        </p:nvPicPr>
        <p:blipFill>
          <a:blip r:embed="rId2">
            <a:lum bright="-54000" contrast="72000"/>
          </a:blip>
          <a:srcRect r="25743"/>
          <a:stretch>
            <a:fillRect/>
          </a:stretch>
        </p:blipFill>
        <p:spPr bwMode="auto">
          <a:xfrm>
            <a:off x="1565275" y="0"/>
            <a:ext cx="7578725" cy="3598863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727075"/>
            <a:ext cx="2136775" cy="2030413"/>
            <a:chOff x="1143" y="236"/>
            <a:chExt cx="2078" cy="2086"/>
          </a:xfrm>
        </p:grpSpPr>
        <p:sp>
          <p:nvSpPr>
            <p:cNvPr id="56324" name="AutoShape 4"/>
            <p:cNvSpPr>
              <a:spLocks noChangeArrowheads="1"/>
            </p:cNvSpPr>
            <p:nvPr/>
          </p:nvSpPr>
          <p:spPr bwMode="auto">
            <a:xfrm rot="1763340">
              <a:off x="1143" y="1037"/>
              <a:ext cx="1356" cy="1197"/>
            </a:xfrm>
            <a:prstGeom prst="hexagon">
              <a:avLst>
                <a:gd name="adj" fmla="val 28321"/>
                <a:gd name="vf" fmla="val 11547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325" name="Line 5"/>
            <p:cNvSpPr>
              <a:spLocks noChangeShapeType="1"/>
            </p:cNvSpPr>
            <p:nvPr/>
          </p:nvSpPr>
          <p:spPr bwMode="auto">
            <a:xfrm flipV="1">
              <a:off x="1817" y="1639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 flipH="1">
              <a:off x="1817" y="1285"/>
              <a:ext cx="602" cy="3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7" name="Line 7"/>
            <p:cNvSpPr>
              <a:spLocks noChangeShapeType="1"/>
            </p:cNvSpPr>
            <p:nvPr/>
          </p:nvSpPr>
          <p:spPr bwMode="auto">
            <a:xfrm flipH="1" flipV="1">
              <a:off x="1568" y="1506"/>
              <a:ext cx="249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>
              <a:off x="1817" y="1639"/>
              <a:ext cx="310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 flipV="1">
              <a:off x="1834" y="523"/>
              <a:ext cx="0" cy="4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30" name="Line 10"/>
            <p:cNvSpPr>
              <a:spLocks noChangeShapeType="1"/>
            </p:cNvSpPr>
            <p:nvPr/>
          </p:nvSpPr>
          <p:spPr bwMode="auto">
            <a:xfrm flipV="1">
              <a:off x="1834" y="363"/>
              <a:ext cx="505" cy="1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31" name="Text Box 11"/>
            <p:cNvSpPr txBox="1">
              <a:spLocks noChangeArrowheads="1"/>
            </p:cNvSpPr>
            <p:nvPr/>
          </p:nvSpPr>
          <p:spPr bwMode="auto">
            <a:xfrm>
              <a:off x="2326" y="236"/>
              <a:ext cx="89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 b="1">
                  <a:latin typeface="Arial" pitchFamily="34" charset="0"/>
                </a:rPr>
                <a:t>Si Me</a:t>
              </a:r>
              <a:r>
                <a:rPr lang="de-DE" sz="1400" b="1" baseline="-25000">
                  <a:latin typeface="Arial" pitchFamily="34" charset="0"/>
                </a:rPr>
                <a:t>2 </a:t>
              </a:r>
              <a:r>
                <a:rPr lang="de-DE" sz="1400" b="1">
                  <a:latin typeface="Arial" pitchFamily="34" charset="0"/>
                </a:rPr>
                <a:t>Cl</a:t>
              </a:r>
            </a:p>
          </p:txBody>
        </p:sp>
      </p:grpSp>
      <p:pic>
        <p:nvPicPr>
          <p:cNvPr id="56332" name="Picture 12" descr="beckm1_13c"/>
          <p:cNvPicPr preferRelativeResize="0">
            <a:picLocks noChangeArrowheads="1"/>
          </p:cNvPicPr>
          <p:nvPr/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 bwMode="auto">
          <a:xfrm>
            <a:off x="0" y="3327400"/>
            <a:ext cx="9142413" cy="3751263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1H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322638" y="0"/>
            <a:ext cx="2017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800" b="1">
                <a:solidFill>
                  <a:srgbClr val="FF3300"/>
                </a:solidFill>
              </a:rPr>
              <a:t>1D-Inadequate</a:t>
            </a:r>
          </a:p>
        </p:txBody>
      </p:sp>
      <p:pic>
        <p:nvPicPr>
          <p:cNvPr id="62467" name="Picture 3" descr="beckm1_inad2"/>
          <p:cNvPicPr preferRelativeResize="0">
            <a:picLocks noChangeArrowheads="1"/>
          </p:cNvPicPr>
          <p:nvPr/>
        </p:nvPicPr>
        <p:blipFill>
          <a:blip r:embed="rId2" cstate="print">
            <a:lum bright="-66000" contrast="90000"/>
          </a:blip>
          <a:srcRect r="26587"/>
          <a:stretch>
            <a:fillRect/>
          </a:stretch>
        </p:blipFill>
        <p:spPr bwMode="auto">
          <a:xfrm>
            <a:off x="2967038" y="2452688"/>
            <a:ext cx="2752725" cy="2268537"/>
          </a:xfrm>
          <a:prstGeom prst="rect">
            <a:avLst/>
          </a:prstGeom>
          <a:noFill/>
        </p:spPr>
      </p:pic>
      <p:pic>
        <p:nvPicPr>
          <p:cNvPr id="62468" name="Picture 4" descr="beckm1_inad7"/>
          <p:cNvPicPr preferRelativeResize="0">
            <a:picLocks noChangeArrowheads="1"/>
          </p:cNvPicPr>
          <p:nvPr/>
        </p:nvPicPr>
        <p:blipFill>
          <a:blip r:embed="rId3" cstate="print">
            <a:lum bright="-66000" contrast="84000"/>
          </a:blip>
          <a:srcRect l="5927" r="26587"/>
          <a:stretch>
            <a:fillRect/>
          </a:stretch>
        </p:blipFill>
        <p:spPr bwMode="auto">
          <a:xfrm>
            <a:off x="6132513" y="5238750"/>
            <a:ext cx="2530475" cy="1617663"/>
          </a:xfrm>
          <a:prstGeom prst="rect">
            <a:avLst/>
          </a:prstGeom>
          <a:noFill/>
        </p:spPr>
      </p:pic>
      <p:pic>
        <p:nvPicPr>
          <p:cNvPr id="62469" name="Picture 5" descr="beckm1_inad6"/>
          <p:cNvPicPr preferRelativeResize="0">
            <a:picLocks noChangeArrowheads="1"/>
          </p:cNvPicPr>
          <p:nvPr/>
        </p:nvPicPr>
        <p:blipFill>
          <a:blip r:embed="rId4" cstate="print">
            <a:lum bright="-66000" contrast="84000"/>
          </a:blip>
          <a:srcRect l="6647" r="26630"/>
          <a:stretch>
            <a:fillRect/>
          </a:stretch>
        </p:blipFill>
        <p:spPr bwMode="auto">
          <a:xfrm>
            <a:off x="6124575" y="4203700"/>
            <a:ext cx="2501900" cy="1327150"/>
          </a:xfrm>
          <a:prstGeom prst="rect">
            <a:avLst/>
          </a:prstGeom>
          <a:noFill/>
        </p:spPr>
      </p:pic>
      <p:pic>
        <p:nvPicPr>
          <p:cNvPr id="62470" name="Picture 6" descr="beckm1_inad3"/>
          <p:cNvPicPr preferRelativeResize="0">
            <a:picLocks noChangeArrowheads="1"/>
          </p:cNvPicPr>
          <p:nvPr/>
        </p:nvPicPr>
        <p:blipFill>
          <a:blip r:embed="rId5" cstate="print">
            <a:lum bright="-66000" contrast="84000"/>
          </a:blip>
          <a:srcRect l="5165" r="26587"/>
          <a:stretch>
            <a:fillRect/>
          </a:stretch>
        </p:blipFill>
        <p:spPr bwMode="auto">
          <a:xfrm>
            <a:off x="6070600" y="2613025"/>
            <a:ext cx="2559050" cy="1546225"/>
          </a:xfrm>
          <a:prstGeom prst="rect">
            <a:avLst/>
          </a:prstGeom>
          <a:noFill/>
        </p:spPr>
      </p:pic>
      <p:pic>
        <p:nvPicPr>
          <p:cNvPr id="62471" name="Picture 7" descr="beckm1_inad4"/>
          <p:cNvPicPr preferRelativeResize="0">
            <a:picLocks noChangeArrowheads="1"/>
          </p:cNvPicPr>
          <p:nvPr/>
        </p:nvPicPr>
        <p:blipFill>
          <a:blip r:embed="rId6" cstate="print">
            <a:lum bright="-66000" contrast="84000"/>
          </a:blip>
          <a:srcRect l="5927" r="25868"/>
          <a:stretch>
            <a:fillRect/>
          </a:stretch>
        </p:blipFill>
        <p:spPr bwMode="auto">
          <a:xfrm>
            <a:off x="207963" y="4473575"/>
            <a:ext cx="2557462" cy="1995488"/>
          </a:xfrm>
          <a:prstGeom prst="rect">
            <a:avLst/>
          </a:prstGeom>
          <a:noFill/>
        </p:spPr>
      </p:pic>
      <p:pic>
        <p:nvPicPr>
          <p:cNvPr id="62472" name="Picture 8" descr="beckm1_inad5"/>
          <p:cNvPicPr preferRelativeResize="0">
            <a:picLocks noChangeArrowheads="1"/>
          </p:cNvPicPr>
          <p:nvPr/>
        </p:nvPicPr>
        <p:blipFill>
          <a:blip r:embed="rId7" cstate="print">
            <a:lum bright="-66000" contrast="84000"/>
          </a:blip>
          <a:srcRect l="6647" r="26968"/>
          <a:stretch>
            <a:fillRect/>
          </a:stretch>
        </p:blipFill>
        <p:spPr bwMode="auto">
          <a:xfrm>
            <a:off x="3175000" y="4565650"/>
            <a:ext cx="2489200" cy="1922463"/>
          </a:xfrm>
          <a:prstGeom prst="rect">
            <a:avLst/>
          </a:prstGeom>
          <a:noFill/>
        </p:spPr>
      </p:pic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233363" y="4862513"/>
            <a:ext cx="2590800" cy="1689100"/>
          </a:xfrm>
          <a:prstGeom prst="rect">
            <a:avLst/>
          </a:prstGeom>
          <a:noFill/>
          <a:ln w="28575">
            <a:solidFill>
              <a:srgbClr val="C61A1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3198813" y="4918075"/>
            <a:ext cx="2590800" cy="16335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6134100" y="4265613"/>
            <a:ext cx="2590800" cy="124618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6175375" y="5591175"/>
            <a:ext cx="2590800" cy="1201738"/>
          </a:xfrm>
          <a:prstGeom prst="rect">
            <a:avLst/>
          </a:prstGeom>
          <a:noFill/>
          <a:ln w="28575">
            <a:solidFill>
              <a:srgbClr val="C0761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62480" name="Picture 16" descr="beckm1_inad1"/>
          <p:cNvPicPr preferRelativeResize="0">
            <a:picLocks noChangeArrowheads="1"/>
          </p:cNvPicPr>
          <p:nvPr/>
        </p:nvPicPr>
        <p:blipFill>
          <a:blip r:embed="rId8" cstate="print">
            <a:lum bright="-66000" contrast="90000"/>
          </a:blip>
          <a:srcRect r="25487"/>
          <a:stretch>
            <a:fillRect/>
          </a:stretch>
        </p:blipFill>
        <p:spPr bwMode="auto">
          <a:xfrm>
            <a:off x="0" y="2443163"/>
            <a:ext cx="2794000" cy="2268537"/>
          </a:xfrm>
          <a:prstGeom prst="rect">
            <a:avLst/>
          </a:prstGeom>
          <a:noFill/>
        </p:spPr>
      </p:pic>
      <p:pic>
        <p:nvPicPr>
          <p:cNvPr id="62482" name="Picture 18" descr="beckm1_inad"/>
          <p:cNvPicPr preferRelativeResize="0">
            <a:picLocks noChangeArrowheads="1"/>
          </p:cNvPicPr>
          <p:nvPr/>
        </p:nvPicPr>
        <p:blipFill>
          <a:blip r:embed="rId9">
            <a:lum bright="-42000" contrast="60000"/>
          </a:blip>
          <a:srcRect/>
          <a:stretch>
            <a:fillRect/>
          </a:stretch>
        </p:blipFill>
        <p:spPr bwMode="auto">
          <a:xfrm>
            <a:off x="1587" y="0"/>
            <a:ext cx="9142413" cy="2781300"/>
          </a:xfrm>
          <a:prstGeom prst="rect">
            <a:avLst/>
          </a:prstGeom>
          <a:noFill/>
        </p:spPr>
      </p:pic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428625" y="430213"/>
            <a:ext cx="525463" cy="209073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2757488" y="433388"/>
            <a:ext cx="568325" cy="2046287"/>
          </a:xfrm>
          <a:prstGeom prst="rect">
            <a:avLst/>
          </a:prstGeom>
          <a:noFill/>
          <a:ln w="28575">
            <a:solidFill>
              <a:srgbClr val="6F73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5260975" y="176213"/>
            <a:ext cx="554038" cy="2328862"/>
          </a:xfrm>
          <a:prstGeom prst="rect">
            <a:avLst/>
          </a:prstGeom>
          <a:noFill/>
          <a:ln w="28575">
            <a:solidFill>
              <a:srgbClr val="C01CB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6246813" y="673100"/>
            <a:ext cx="525462" cy="1835150"/>
          </a:xfrm>
          <a:prstGeom prst="rect">
            <a:avLst/>
          </a:prstGeom>
          <a:noFill/>
          <a:ln w="28575">
            <a:solidFill>
              <a:srgbClr val="C61A1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6829425" y="658797"/>
            <a:ext cx="525463" cy="184786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7394575" y="660384"/>
            <a:ext cx="525463" cy="184786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8185150" y="657209"/>
            <a:ext cx="498475" cy="1847865"/>
          </a:xfrm>
          <a:prstGeom prst="rect">
            <a:avLst/>
          </a:prstGeom>
          <a:noFill/>
          <a:ln w="28575">
            <a:solidFill>
              <a:srgbClr val="C0761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422400" y="2701925"/>
            <a:ext cx="609600" cy="546100"/>
            <a:chOff x="896" y="1702"/>
            <a:chExt cx="384" cy="344"/>
          </a:xfrm>
        </p:grpSpPr>
        <p:sp>
          <p:nvSpPr>
            <p:cNvPr id="62491" name="AutoShape 27"/>
            <p:cNvSpPr>
              <a:spLocks/>
            </p:cNvSpPr>
            <p:nvPr/>
          </p:nvSpPr>
          <p:spPr bwMode="auto">
            <a:xfrm rot="5400000">
              <a:off x="1030" y="1656"/>
              <a:ext cx="56" cy="324"/>
            </a:xfrm>
            <a:prstGeom prst="leftBrace">
              <a:avLst>
                <a:gd name="adj1" fmla="val 48214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492" name="AutoShape 28"/>
            <p:cNvSpPr>
              <a:spLocks/>
            </p:cNvSpPr>
            <p:nvPr/>
          </p:nvSpPr>
          <p:spPr bwMode="auto">
            <a:xfrm rot="5400000">
              <a:off x="1025" y="1787"/>
              <a:ext cx="56" cy="250"/>
            </a:xfrm>
            <a:prstGeom prst="leftBrace">
              <a:avLst>
                <a:gd name="adj1" fmla="val 37202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493" name="AutoShape 29"/>
            <p:cNvSpPr>
              <a:spLocks/>
            </p:cNvSpPr>
            <p:nvPr/>
          </p:nvSpPr>
          <p:spPr bwMode="auto">
            <a:xfrm rot="5400000">
              <a:off x="1022" y="1940"/>
              <a:ext cx="56" cy="124"/>
            </a:xfrm>
            <a:prstGeom prst="leftBrace">
              <a:avLst>
                <a:gd name="adj1" fmla="val 18452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494" name="Text Box 30"/>
            <p:cNvSpPr txBox="1">
              <a:spLocks noChangeArrowheads="1"/>
            </p:cNvSpPr>
            <p:nvPr/>
          </p:nvSpPr>
          <p:spPr bwMode="auto">
            <a:xfrm>
              <a:off x="1024" y="1702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33.7</a:t>
              </a:r>
            </a:p>
          </p:txBody>
        </p:sp>
        <p:sp>
          <p:nvSpPr>
            <p:cNvPr id="62495" name="Text Box 31"/>
            <p:cNvSpPr txBox="1">
              <a:spLocks noChangeArrowheads="1"/>
            </p:cNvSpPr>
            <p:nvPr/>
          </p:nvSpPr>
          <p:spPr bwMode="auto">
            <a:xfrm>
              <a:off x="1020" y="1794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28.0</a:t>
              </a:r>
            </a:p>
          </p:txBody>
        </p:sp>
        <p:sp>
          <p:nvSpPr>
            <p:cNvPr id="62496" name="Text Box 32"/>
            <p:cNvSpPr txBox="1">
              <a:spLocks noChangeArrowheads="1"/>
            </p:cNvSpPr>
            <p:nvPr/>
          </p:nvSpPr>
          <p:spPr bwMode="auto">
            <a:xfrm>
              <a:off x="1018" y="1892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8.7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363913" y="2703513"/>
            <a:ext cx="628650" cy="769937"/>
            <a:chOff x="2119" y="1703"/>
            <a:chExt cx="396" cy="485"/>
          </a:xfrm>
        </p:grpSpPr>
        <p:sp>
          <p:nvSpPr>
            <p:cNvPr id="62498" name="AutoShape 34"/>
            <p:cNvSpPr>
              <a:spLocks/>
            </p:cNvSpPr>
            <p:nvPr/>
          </p:nvSpPr>
          <p:spPr bwMode="auto">
            <a:xfrm rot="5400000">
              <a:off x="2253" y="1657"/>
              <a:ext cx="56" cy="324"/>
            </a:xfrm>
            <a:prstGeom prst="leftBrace">
              <a:avLst>
                <a:gd name="adj1" fmla="val 48214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499" name="AutoShape 35"/>
            <p:cNvSpPr>
              <a:spLocks/>
            </p:cNvSpPr>
            <p:nvPr/>
          </p:nvSpPr>
          <p:spPr bwMode="auto">
            <a:xfrm rot="5400000">
              <a:off x="2253" y="1780"/>
              <a:ext cx="56" cy="265"/>
            </a:xfrm>
            <a:prstGeom prst="leftBrace">
              <a:avLst>
                <a:gd name="adj1" fmla="val 39435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0" name="AutoShape 36"/>
            <p:cNvSpPr>
              <a:spLocks/>
            </p:cNvSpPr>
            <p:nvPr/>
          </p:nvSpPr>
          <p:spPr bwMode="auto">
            <a:xfrm rot="5400000">
              <a:off x="2254" y="2091"/>
              <a:ext cx="56" cy="106"/>
            </a:xfrm>
            <a:prstGeom prst="leftBrace">
              <a:avLst>
                <a:gd name="adj1" fmla="val 15774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1" name="Text Box 37"/>
            <p:cNvSpPr txBox="1">
              <a:spLocks noChangeArrowheads="1"/>
            </p:cNvSpPr>
            <p:nvPr/>
          </p:nvSpPr>
          <p:spPr bwMode="auto">
            <a:xfrm>
              <a:off x="2247" y="1703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33.7</a:t>
              </a:r>
            </a:p>
          </p:txBody>
        </p:sp>
        <p:sp>
          <p:nvSpPr>
            <p:cNvPr id="62502" name="Text Box 38"/>
            <p:cNvSpPr txBox="1">
              <a:spLocks noChangeArrowheads="1"/>
            </p:cNvSpPr>
            <p:nvPr/>
          </p:nvSpPr>
          <p:spPr bwMode="auto">
            <a:xfrm>
              <a:off x="2240" y="1795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29.9</a:t>
              </a:r>
            </a:p>
          </p:txBody>
        </p:sp>
        <p:sp>
          <p:nvSpPr>
            <p:cNvPr id="62503" name="Text Box 39"/>
            <p:cNvSpPr txBox="1">
              <a:spLocks noChangeArrowheads="1"/>
            </p:cNvSpPr>
            <p:nvPr/>
          </p:nvSpPr>
          <p:spPr bwMode="auto">
            <a:xfrm>
              <a:off x="2259" y="2034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8.7</a:t>
              </a:r>
            </a:p>
          </p:txBody>
        </p:sp>
        <p:sp>
          <p:nvSpPr>
            <p:cNvPr id="62504" name="AutoShape 40"/>
            <p:cNvSpPr>
              <a:spLocks/>
            </p:cNvSpPr>
            <p:nvPr/>
          </p:nvSpPr>
          <p:spPr bwMode="auto">
            <a:xfrm rot="5400000">
              <a:off x="2249" y="1901"/>
              <a:ext cx="59" cy="232"/>
            </a:xfrm>
            <a:prstGeom prst="leftBrace">
              <a:avLst>
                <a:gd name="adj1" fmla="val 32768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5" name="Text Box 41"/>
            <p:cNvSpPr txBox="1">
              <a:spLocks noChangeArrowheads="1"/>
            </p:cNvSpPr>
            <p:nvPr/>
          </p:nvSpPr>
          <p:spPr bwMode="auto">
            <a:xfrm>
              <a:off x="2255" y="1900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26.5</a:t>
              </a: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5041900" y="2709863"/>
            <a:ext cx="781050" cy="800100"/>
            <a:chOff x="3176" y="1707"/>
            <a:chExt cx="492" cy="504"/>
          </a:xfrm>
        </p:grpSpPr>
        <p:sp>
          <p:nvSpPr>
            <p:cNvPr id="62507" name="AutoShape 43"/>
            <p:cNvSpPr>
              <a:spLocks/>
            </p:cNvSpPr>
            <p:nvPr/>
          </p:nvSpPr>
          <p:spPr bwMode="auto">
            <a:xfrm rot="5400000">
              <a:off x="3325" y="1646"/>
              <a:ext cx="56" cy="354"/>
            </a:xfrm>
            <a:prstGeom prst="leftBrace">
              <a:avLst>
                <a:gd name="adj1" fmla="val 52679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8" name="AutoShape 44"/>
            <p:cNvSpPr>
              <a:spLocks/>
            </p:cNvSpPr>
            <p:nvPr/>
          </p:nvSpPr>
          <p:spPr bwMode="auto">
            <a:xfrm rot="5400000">
              <a:off x="3324" y="1775"/>
              <a:ext cx="56" cy="260"/>
            </a:xfrm>
            <a:prstGeom prst="leftBrace">
              <a:avLst>
                <a:gd name="adj1" fmla="val 38690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9" name="AutoShape 45"/>
            <p:cNvSpPr>
              <a:spLocks/>
            </p:cNvSpPr>
            <p:nvPr/>
          </p:nvSpPr>
          <p:spPr bwMode="auto">
            <a:xfrm rot="5400000">
              <a:off x="3297" y="2128"/>
              <a:ext cx="56" cy="86"/>
            </a:xfrm>
            <a:prstGeom prst="leftBrace">
              <a:avLst>
                <a:gd name="adj1" fmla="val 12798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0" name="Text Box 46"/>
            <p:cNvSpPr txBox="1">
              <a:spLocks noChangeArrowheads="1"/>
            </p:cNvSpPr>
            <p:nvPr/>
          </p:nvSpPr>
          <p:spPr bwMode="auto">
            <a:xfrm>
              <a:off x="3314" y="1707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37.7</a:t>
              </a:r>
            </a:p>
          </p:txBody>
        </p:sp>
        <p:sp>
          <p:nvSpPr>
            <p:cNvPr id="62511" name="Text Box 47"/>
            <p:cNvSpPr txBox="1">
              <a:spLocks noChangeArrowheads="1"/>
            </p:cNvSpPr>
            <p:nvPr/>
          </p:nvSpPr>
          <p:spPr bwMode="auto">
            <a:xfrm>
              <a:off x="3314" y="1787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29.4</a:t>
              </a:r>
            </a:p>
          </p:txBody>
        </p:sp>
        <p:sp>
          <p:nvSpPr>
            <p:cNvPr id="62512" name="Text Box 48"/>
            <p:cNvSpPr txBox="1">
              <a:spLocks noChangeArrowheads="1"/>
            </p:cNvSpPr>
            <p:nvPr/>
          </p:nvSpPr>
          <p:spPr bwMode="auto">
            <a:xfrm>
              <a:off x="3252" y="2057"/>
              <a:ext cx="4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6.3 , 4.0</a:t>
              </a:r>
            </a:p>
          </p:txBody>
        </p:sp>
        <p:sp>
          <p:nvSpPr>
            <p:cNvPr id="62513" name="AutoShape 49"/>
            <p:cNvSpPr>
              <a:spLocks/>
            </p:cNvSpPr>
            <p:nvPr/>
          </p:nvSpPr>
          <p:spPr bwMode="auto">
            <a:xfrm rot="5400000">
              <a:off x="3313" y="1908"/>
              <a:ext cx="56" cy="222"/>
            </a:xfrm>
            <a:prstGeom prst="leftBrace">
              <a:avLst>
                <a:gd name="adj1" fmla="val 33036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4" name="Text Box 50"/>
            <p:cNvSpPr txBox="1">
              <a:spLocks noChangeArrowheads="1"/>
            </p:cNvSpPr>
            <p:nvPr/>
          </p:nvSpPr>
          <p:spPr bwMode="auto">
            <a:xfrm>
              <a:off x="3322" y="1901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26.7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923925" y="4852988"/>
            <a:ext cx="1077913" cy="530225"/>
            <a:chOff x="582" y="3057"/>
            <a:chExt cx="679" cy="334"/>
          </a:xfrm>
        </p:grpSpPr>
        <p:sp>
          <p:nvSpPr>
            <p:cNvPr id="62516" name="AutoShape 52"/>
            <p:cNvSpPr>
              <a:spLocks/>
            </p:cNvSpPr>
            <p:nvPr/>
          </p:nvSpPr>
          <p:spPr bwMode="auto">
            <a:xfrm rot="5400000">
              <a:off x="698" y="3042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7" name="AutoShape 53"/>
            <p:cNvSpPr>
              <a:spLocks/>
            </p:cNvSpPr>
            <p:nvPr/>
          </p:nvSpPr>
          <p:spPr bwMode="auto">
            <a:xfrm rot="5400000">
              <a:off x="1006" y="3039"/>
              <a:ext cx="56" cy="290"/>
            </a:xfrm>
            <a:prstGeom prst="leftBrace">
              <a:avLst>
                <a:gd name="adj1" fmla="val 43155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8" name="AutoShape 54"/>
            <p:cNvSpPr>
              <a:spLocks/>
            </p:cNvSpPr>
            <p:nvPr/>
          </p:nvSpPr>
          <p:spPr bwMode="auto">
            <a:xfrm rot="5400000">
              <a:off x="689" y="3325"/>
              <a:ext cx="65" cy="56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9" name="Text Box 55"/>
            <p:cNvSpPr txBox="1">
              <a:spLocks noChangeArrowheads="1"/>
            </p:cNvSpPr>
            <p:nvPr/>
          </p:nvSpPr>
          <p:spPr bwMode="auto">
            <a:xfrm>
              <a:off x="690" y="3058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32.7</a:t>
              </a:r>
            </a:p>
          </p:txBody>
        </p:sp>
        <p:sp>
          <p:nvSpPr>
            <p:cNvPr id="62520" name="Text Box 56"/>
            <p:cNvSpPr txBox="1">
              <a:spLocks noChangeArrowheads="1"/>
            </p:cNvSpPr>
            <p:nvPr/>
          </p:nvSpPr>
          <p:spPr bwMode="auto">
            <a:xfrm>
              <a:off x="1005" y="3057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37.2</a:t>
              </a:r>
            </a:p>
          </p:txBody>
        </p:sp>
        <p:sp>
          <p:nvSpPr>
            <p:cNvPr id="62521" name="Text Box 57"/>
            <p:cNvSpPr txBox="1">
              <a:spLocks noChangeArrowheads="1"/>
            </p:cNvSpPr>
            <p:nvPr/>
          </p:nvSpPr>
          <p:spPr bwMode="auto">
            <a:xfrm>
              <a:off x="694" y="3237"/>
              <a:ext cx="2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3.9</a:t>
              </a:r>
            </a:p>
          </p:txBody>
        </p:sp>
        <p:sp>
          <p:nvSpPr>
            <p:cNvPr id="62522" name="AutoShape 58"/>
            <p:cNvSpPr>
              <a:spLocks/>
            </p:cNvSpPr>
            <p:nvPr/>
          </p:nvSpPr>
          <p:spPr bwMode="auto">
            <a:xfrm rot="5400000">
              <a:off x="986" y="3331"/>
              <a:ext cx="65" cy="27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23" name="Text Box 59"/>
            <p:cNvSpPr txBox="1">
              <a:spLocks noChangeArrowheads="1"/>
            </p:cNvSpPr>
            <p:nvPr/>
          </p:nvSpPr>
          <p:spPr bwMode="auto">
            <a:xfrm>
              <a:off x="989" y="3228"/>
              <a:ext cx="2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2.5</a:t>
              </a:r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6980238" y="2724150"/>
            <a:ext cx="601662" cy="244475"/>
            <a:chOff x="4397" y="1716"/>
            <a:chExt cx="379" cy="154"/>
          </a:xfrm>
        </p:grpSpPr>
        <p:sp>
          <p:nvSpPr>
            <p:cNvPr id="62525" name="AutoShape 61"/>
            <p:cNvSpPr>
              <a:spLocks/>
            </p:cNvSpPr>
            <p:nvPr/>
          </p:nvSpPr>
          <p:spPr bwMode="auto">
            <a:xfrm rot="5400000">
              <a:off x="4522" y="1688"/>
              <a:ext cx="56" cy="306"/>
            </a:xfrm>
            <a:prstGeom prst="leftBrace">
              <a:avLst>
                <a:gd name="adj1" fmla="val 45536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26" name="Text Box 62"/>
            <p:cNvSpPr txBox="1">
              <a:spLocks noChangeArrowheads="1"/>
            </p:cNvSpPr>
            <p:nvPr/>
          </p:nvSpPr>
          <p:spPr bwMode="auto">
            <a:xfrm>
              <a:off x="4520" y="1716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33.1</a:t>
              </a:r>
            </a:p>
          </p:txBody>
        </p: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668713" y="4849813"/>
            <a:ext cx="1290637" cy="573087"/>
            <a:chOff x="2311" y="3055"/>
            <a:chExt cx="813" cy="361"/>
          </a:xfrm>
        </p:grpSpPr>
        <p:sp>
          <p:nvSpPr>
            <p:cNvPr id="62528" name="AutoShape 64"/>
            <p:cNvSpPr>
              <a:spLocks/>
            </p:cNvSpPr>
            <p:nvPr/>
          </p:nvSpPr>
          <p:spPr bwMode="auto">
            <a:xfrm rot="5400000">
              <a:off x="2440" y="3014"/>
              <a:ext cx="56" cy="310"/>
            </a:xfrm>
            <a:prstGeom prst="leftBrace">
              <a:avLst>
                <a:gd name="adj1" fmla="val 46131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29" name="AutoShape 65"/>
            <p:cNvSpPr>
              <a:spLocks/>
            </p:cNvSpPr>
            <p:nvPr/>
          </p:nvSpPr>
          <p:spPr bwMode="auto">
            <a:xfrm rot="5400000">
              <a:off x="2881" y="3150"/>
              <a:ext cx="56" cy="265"/>
            </a:xfrm>
            <a:prstGeom prst="leftBrace">
              <a:avLst>
                <a:gd name="adj1" fmla="val 39435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30" name="AutoShape 66"/>
            <p:cNvSpPr>
              <a:spLocks/>
            </p:cNvSpPr>
            <p:nvPr/>
          </p:nvSpPr>
          <p:spPr bwMode="auto">
            <a:xfrm rot="5400000">
              <a:off x="2420" y="3339"/>
              <a:ext cx="56" cy="66"/>
            </a:xfrm>
            <a:prstGeom prst="leftBrace">
              <a:avLst>
                <a:gd name="adj1" fmla="val 9821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31" name="Text Box 67"/>
            <p:cNvSpPr txBox="1">
              <a:spLocks noChangeArrowheads="1"/>
            </p:cNvSpPr>
            <p:nvPr/>
          </p:nvSpPr>
          <p:spPr bwMode="auto">
            <a:xfrm>
              <a:off x="2431" y="3055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33.2</a:t>
              </a:r>
            </a:p>
          </p:txBody>
        </p:sp>
        <p:sp>
          <p:nvSpPr>
            <p:cNvPr id="62532" name="Text Box 68"/>
            <p:cNvSpPr txBox="1">
              <a:spLocks noChangeArrowheads="1"/>
            </p:cNvSpPr>
            <p:nvPr/>
          </p:nvSpPr>
          <p:spPr bwMode="auto">
            <a:xfrm>
              <a:off x="2868" y="3165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28.3</a:t>
              </a:r>
            </a:p>
          </p:txBody>
        </p:sp>
        <p:sp>
          <p:nvSpPr>
            <p:cNvPr id="62533" name="Text Box 69"/>
            <p:cNvSpPr txBox="1">
              <a:spLocks noChangeArrowheads="1"/>
            </p:cNvSpPr>
            <p:nvPr/>
          </p:nvSpPr>
          <p:spPr bwMode="auto">
            <a:xfrm>
              <a:off x="2405" y="3262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5.4</a:t>
              </a:r>
            </a:p>
          </p:txBody>
        </p:sp>
        <p:sp>
          <p:nvSpPr>
            <p:cNvPr id="62534" name="AutoShape 70"/>
            <p:cNvSpPr>
              <a:spLocks/>
            </p:cNvSpPr>
            <p:nvPr/>
          </p:nvSpPr>
          <p:spPr bwMode="auto">
            <a:xfrm rot="5400000">
              <a:off x="2397" y="3151"/>
              <a:ext cx="59" cy="232"/>
            </a:xfrm>
            <a:prstGeom prst="leftBrace">
              <a:avLst>
                <a:gd name="adj1" fmla="val 32768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35" name="Text Box 71"/>
            <p:cNvSpPr txBox="1">
              <a:spLocks noChangeArrowheads="1"/>
            </p:cNvSpPr>
            <p:nvPr/>
          </p:nvSpPr>
          <p:spPr bwMode="auto">
            <a:xfrm>
              <a:off x="2421" y="3150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27.5</a:t>
              </a:r>
            </a:p>
          </p:txBody>
        </p:sp>
        <p:sp>
          <p:nvSpPr>
            <p:cNvPr id="62536" name="AutoShape 72"/>
            <p:cNvSpPr>
              <a:spLocks/>
            </p:cNvSpPr>
            <p:nvPr/>
          </p:nvSpPr>
          <p:spPr bwMode="auto">
            <a:xfrm rot="5400000">
              <a:off x="2850" y="3014"/>
              <a:ext cx="56" cy="310"/>
            </a:xfrm>
            <a:prstGeom prst="leftBrace">
              <a:avLst>
                <a:gd name="adj1" fmla="val 46131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37" name="Text Box 73"/>
            <p:cNvSpPr txBox="1">
              <a:spLocks noChangeArrowheads="1"/>
            </p:cNvSpPr>
            <p:nvPr/>
          </p:nvSpPr>
          <p:spPr bwMode="auto">
            <a:xfrm>
              <a:off x="2841" y="3055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33.7</a:t>
              </a:r>
            </a:p>
          </p:txBody>
        </p:sp>
        <p:sp>
          <p:nvSpPr>
            <p:cNvPr id="62538" name="AutoShape 74"/>
            <p:cNvSpPr>
              <a:spLocks/>
            </p:cNvSpPr>
            <p:nvPr/>
          </p:nvSpPr>
          <p:spPr bwMode="auto">
            <a:xfrm rot="5400000">
              <a:off x="2830" y="3341"/>
              <a:ext cx="58" cy="32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7113588" y="4197350"/>
            <a:ext cx="558800" cy="534988"/>
            <a:chOff x="4481" y="2644"/>
            <a:chExt cx="352" cy="337"/>
          </a:xfrm>
        </p:grpSpPr>
        <p:sp>
          <p:nvSpPr>
            <p:cNvPr id="62540" name="AutoShape 76"/>
            <p:cNvSpPr>
              <a:spLocks/>
            </p:cNvSpPr>
            <p:nvPr/>
          </p:nvSpPr>
          <p:spPr bwMode="auto">
            <a:xfrm rot="5400000">
              <a:off x="4583" y="2630"/>
              <a:ext cx="53" cy="258"/>
            </a:xfrm>
            <a:prstGeom prst="leftBrace">
              <a:avLst>
                <a:gd name="adj1" fmla="val 40566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41" name="Text Box 77"/>
            <p:cNvSpPr txBox="1">
              <a:spLocks noChangeArrowheads="1"/>
            </p:cNvSpPr>
            <p:nvPr/>
          </p:nvSpPr>
          <p:spPr bwMode="auto">
            <a:xfrm>
              <a:off x="4577" y="2644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28.1</a:t>
              </a:r>
            </a:p>
          </p:txBody>
        </p:sp>
        <p:sp>
          <p:nvSpPr>
            <p:cNvPr id="62542" name="AutoShape 78"/>
            <p:cNvSpPr>
              <a:spLocks/>
            </p:cNvSpPr>
            <p:nvPr/>
          </p:nvSpPr>
          <p:spPr bwMode="auto">
            <a:xfrm rot="5400000">
              <a:off x="4569" y="2908"/>
              <a:ext cx="50" cy="63"/>
            </a:xfrm>
            <a:prstGeom prst="leftBrace">
              <a:avLst>
                <a:gd name="adj1" fmla="val 10500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43" name="Text Box 79"/>
            <p:cNvSpPr txBox="1">
              <a:spLocks noChangeArrowheads="1"/>
            </p:cNvSpPr>
            <p:nvPr/>
          </p:nvSpPr>
          <p:spPr bwMode="auto">
            <a:xfrm>
              <a:off x="4568" y="2827"/>
              <a:ext cx="2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5.6</a:t>
              </a:r>
            </a:p>
          </p:txBody>
        </p:sp>
      </p:grpSp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7146925" y="5548313"/>
            <a:ext cx="609600" cy="439737"/>
            <a:chOff x="4502" y="3495"/>
            <a:chExt cx="384" cy="277"/>
          </a:xfrm>
        </p:grpSpPr>
        <p:grpSp>
          <p:nvGrpSpPr>
            <p:cNvPr id="10" name="Group 81"/>
            <p:cNvGrpSpPr>
              <a:grpSpLocks/>
            </p:cNvGrpSpPr>
            <p:nvPr/>
          </p:nvGrpSpPr>
          <p:grpSpPr bwMode="auto">
            <a:xfrm>
              <a:off x="4502" y="3495"/>
              <a:ext cx="379" cy="156"/>
              <a:chOff x="4502" y="3540"/>
              <a:chExt cx="379" cy="156"/>
            </a:xfrm>
          </p:grpSpPr>
          <p:sp>
            <p:nvSpPr>
              <p:cNvPr id="62546" name="AutoShape 82"/>
              <p:cNvSpPr>
                <a:spLocks/>
              </p:cNvSpPr>
              <p:nvPr/>
            </p:nvSpPr>
            <p:spPr bwMode="auto">
              <a:xfrm rot="5400000">
                <a:off x="4636" y="3503"/>
                <a:ext cx="59" cy="327"/>
              </a:xfrm>
              <a:prstGeom prst="leftBrace">
                <a:avLst>
                  <a:gd name="adj1" fmla="val 46186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547" name="Text Box 83"/>
              <p:cNvSpPr txBox="1">
                <a:spLocks noChangeArrowheads="1"/>
              </p:cNvSpPr>
              <p:nvPr/>
            </p:nvSpPr>
            <p:spPr bwMode="auto">
              <a:xfrm>
                <a:off x="4625" y="3540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37.9</a:t>
                </a:r>
              </a:p>
            </p:txBody>
          </p:sp>
        </p:grpSp>
        <p:sp>
          <p:nvSpPr>
            <p:cNvPr id="62548" name="AutoShape 84"/>
            <p:cNvSpPr>
              <a:spLocks/>
            </p:cNvSpPr>
            <p:nvPr/>
          </p:nvSpPr>
          <p:spPr bwMode="auto">
            <a:xfrm rot="5400000">
              <a:off x="4628" y="3710"/>
              <a:ext cx="59" cy="54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49" name="Text Box 85"/>
            <p:cNvSpPr txBox="1">
              <a:spLocks noChangeArrowheads="1"/>
            </p:cNvSpPr>
            <p:nvPr/>
          </p:nvSpPr>
          <p:spPr bwMode="auto">
            <a:xfrm>
              <a:off x="4630" y="3618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3.6</a:t>
              </a:r>
            </a:p>
          </p:txBody>
        </p:sp>
      </p:grpSp>
      <p:sp>
        <p:nvSpPr>
          <p:cNvPr id="62551" name="Rectangle 87"/>
          <p:cNvSpPr>
            <a:spLocks noChangeArrowheads="1"/>
          </p:cNvSpPr>
          <p:nvPr/>
        </p:nvSpPr>
        <p:spPr bwMode="auto">
          <a:xfrm>
            <a:off x="222250" y="2687638"/>
            <a:ext cx="2562225" cy="188436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3198813" y="2660650"/>
            <a:ext cx="2590800" cy="1901825"/>
          </a:xfrm>
          <a:prstGeom prst="rect">
            <a:avLst/>
          </a:prstGeom>
          <a:noFill/>
          <a:ln w="28575">
            <a:solidFill>
              <a:srgbClr val="6F73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6107113" y="2671763"/>
            <a:ext cx="2590800" cy="1497012"/>
          </a:xfrm>
          <a:prstGeom prst="rect">
            <a:avLst/>
          </a:prstGeom>
          <a:noFill/>
          <a:ln w="28575">
            <a:solidFill>
              <a:srgbClr val="C01CB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552" name="Text Box 88"/>
          <p:cNvSpPr txBox="1">
            <a:spLocks noChangeArrowheads="1"/>
          </p:cNvSpPr>
          <p:nvPr/>
        </p:nvSpPr>
        <p:spPr bwMode="auto">
          <a:xfrm>
            <a:off x="1265238" y="4154488"/>
            <a:ext cx="588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49 ppm</a:t>
            </a:r>
          </a:p>
        </p:txBody>
      </p:sp>
      <p:sp>
        <p:nvSpPr>
          <p:cNvPr id="62553" name="Text Box 89"/>
          <p:cNvSpPr txBox="1">
            <a:spLocks noChangeArrowheads="1"/>
          </p:cNvSpPr>
          <p:nvPr/>
        </p:nvSpPr>
        <p:spPr bwMode="auto">
          <a:xfrm>
            <a:off x="3316288" y="4154488"/>
            <a:ext cx="588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40 ppm</a:t>
            </a:r>
          </a:p>
        </p:txBody>
      </p:sp>
      <p:sp>
        <p:nvSpPr>
          <p:cNvPr id="62554" name="Text Box 90"/>
          <p:cNvSpPr txBox="1">
            <a:spLocks noChangeArrowheads="1"/>
          </p:cNvSpPr>
          <p:nvPr/>
        </p:nvSpPr>
        <p:spPr bwMode="auto">
          <a:xfrm>
            <a:off x="5006975" y="4168775"/>
            <a:ext cx="58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39 ppm</a:t>
            </a:r>
          </a:p>
        </p:txBody>
      </p:sp>
      <p:sp>
        <p:nvSpPr>
          <p:cNvPr id="62555" name="Text Box 91"/>
          <p:cNvSpPr txBox="1">
            <a:spLocks noChangeArrowheads="1"/>
          </p:cNvSpPr>
          <p:nvPr/>
        </p:nvSpPr>
        <p:spPr bwMode="auto">
          <a:xfrm>
            <a:off x="6670675" y="3752850"/>
            <a:ext cx="840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2"/>
                </a:solidFill>
              </a:rPr>
              <a:t>31 </a:t>
            </a:r>
            <a:r>
              <a:rPr lang="de-DE" b="1" dirty="0">
                <a:solidFill>
                  <a:schemeClr val="accent2"/>
                </a:solidFill>
              </a:rPr>
              <a:t>ppm</a:t>
            </a:r>
          </a:p>
        </p:txBody>
      </p:sp>
      <p:sp>
        <p:nvSpPr>
          <p:cNvPr id="62556" name="Text Box 92"/>
          <p:cNvSpPr txBox="1">
            <a:spLocks noChangeArrowheads="1"/>
          </p:cNvSpPr>
          <p:nvPr/>
        </p:nvSpPr>
        <p:spPr bwMode="auto">
          <a:xfrm>
            <a:off x="700088" y="5983288"/>
            <a:ext cx="684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27.3 ppm</a:t>
            </a:r>
          </a:p>
        </p:txBody>
      </p:sp>
      <p:sp>
        <p:nvSpPr>
          <p:cNvPr id="62557" name="Text Box 93"/>
          <p:cNvSpPr txBox="1">
            <a:spLocks noChangeArrowheads="1"/>
          </p:cNvSpPr>
          <p:nvPr/>
        </p:nvSpPr>
        <p:spPr bwMode="auto">
          <a:xfrm>
            <a:off x="1490663" y="5983288"/>
            <a:ext cx="684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27.0 ppm</a:t>
            </a:r>
          </a:p>
        </p:txBody>
      </p:sp>
      <p:sp>
        <p:nvSpPr>
          <p:cNvPr id="62558" name="Text Box 94"/>
          <p:cNvSpPr txBox="1">
            <a:spLocks noChangeArrowheads="1"/>
          </p:cNvSpPr>
          <p:nvPr/>
        </p:nvSpPr>
        <p:spPr bwMode="auto">
          <a:xfrm>
            <a:off x="3459163" y="6037263"/>
            <a:ext cx="684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25.0 ppm</a:t>
            </a:r>
          </a:p>
        </p:txBody>
      </p:sp>
      <p:sp>
        <p:nvSpPr>
          <p:cNvPr id="62559" name="Text Box 95"/>
          <p:cNvSpPr txBox="1">
            <a:spLocks noChangeArrowheads="1"/>
          </p:cNvSpPr>
          <p:nvPr/>
        </p:nvSpPr>
        <p:spPr bwMode="auto">
          <a:xfrm>
            <a:off x="4289425" y="6051550"/>
            <a:ext cx="684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24.7 ppm</a:t>
            </a:r>
          </a:p>
        </p:txBody>
      </p:sp>
      <p:sp>
        <p:nvSpPr>
          <p:cNvPr id="62560" name="Text Box 96"/>
          <p:cNvSpPr txBox="1">
            <a:spLocks noChangeArrowheads="1"/>
          </p:cNvSpPr>
          <p:nvPr/>
        </p:nvSpPr>
        <p:spPr bwMode="auto">
          <a:xfrm>
            <a:off x="6616700" y="5137150"/>
            <a:ext cx="58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23 ppm</a:t>
            </a:r>
          </a:p>
        </p:txBody>
      </p:sp>
      <p:sp>
        <p:nvSpPr>
          <p:cNvPr id="62561" name="Text Box 97"/>
          <p:cNvSpPr txBox="1">
            <a:spLocks noChangeArrowheads="1"/>
          </p:cNvSpPr>
          <p:nvPr/>
        </p:nvSpPr>
        <p:spPr bwMode="auto">
          <a:xfrm>
            <a:off x="6699250" y="6424613"/>
            <a:ext cx="58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20 ppm</a:t>
            </a:r>
          </a:p>
        </p:txBody>
      </p:sp>
      <p:sp>
        <p:nvSpPr>
          <p:cNvPr id="95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1D  Inadequate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96" name="Picture 94" descr="Logo_RG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727075"/>
            <a:ext cx="2136775" cy="2030413"/>
            <a:chOff x="1143" y="236"/>
            <a:chExt cx="2078" cy="2086"/>
          </a:xfrm>
        </p:grpSpPr>
        <p:sp>
          <p:nvSpPr>
            <p:cNvPr id="56324" name="AutoShape 4"/>
            <p:cNvSpPr>
              <a:spLocks noChangeArrowheads="1"/>
            </p:cNvSpPr>
            <p:nvPr/>
          </p:nvSpPr>
          <p:spPr bwMode="auto">
            <a:xfrm rot="1763340">
              <a:off x="1143" y="1037"/>
              <a:ext cx="1356" cy="1197"/>
            </a:xfrm>
            <a:prstGeom prst="hexagon">
              <a:avLst>
                <a:gd name="adj" fmla="val 28321"/>
                <a:gd name="vf" fmla="val 11547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325" name="Line 5"/>
            <p:cNvSpPr>
              <a:spLocks noChangeShapeType="1"/>
            </p:cNvSpPr>
            <p:nvPr/>
          </p:nvSpPr>
          <p:spPr bwMode="auto">
            <a:xfrm flipV="1">
              <a:off x="1817" y="1639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 flipH="1">
              <a:off x="1817" y="1285"/>
              <a:ext cx="602" cy="3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7" name="Line 7"/>
            <p:cNvSpPr>
              <a:spLocks noChangeShapeType="1"/>
            </p:cNvSpPr>
            <p:nvPr/>
          </p:nvSpPr>
          <p:spPr bwMode="auto">
            <a:xfrm flipH="1" flipV="1">
              <a:off x="1568" y="1506"/>
              <a:ext cx="249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>
              <a:off x="1817" y="1639"/>
              <a:ext cx="310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 flipV="1">
              <a:off x="1834" y="523"/>
              <a:ext cx="0" cy="4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30" name="Line 10"/>
            <p:cNvSpPr>
              <a:spLocks noChangeShapeType="1"/>
            </p:cNvSpPr>
            <p:nvPr/>
          </p:nvSpPr>
          <p:spPr bwMode="auto">
            <a:xfrm flipV="1">
              <a:off x="1834" y="363"/>
              <a:ext cx="505" cy="1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31" name="Text Box 11"/>
            <p:cNvSpPr txBox="1">
              <a:spLocks noChangeArrowheads="1"/>
            </p:cNvSpPr>
            <p:nvPr/>
          </p:nvSpPr>
          <p:spPr bwMode="auto">
            <a:xfrm>
              <a:off x="2326" y="236"/>
              <a:ext cx="89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 b="1">
                  <a:latin typeface="Arial" pitchFamily="34" charset="0"/>
                </a:rPr>
                <a:t>Si Me</a:t>
              </a:r>
              <a:r>
                <a:rPr lang="de-DE" sz="1400" b="1" baseline="-25000">
                  <a:latin typeface="Arial" pitchFamily="34" charset="0"/>
                </a:rPr>
                <a:t>2 </a:t>
              </a:r>
              <a:r>
                <a:rPr lang="de-DE" sz="1400" b="1">
                  <a:latin typeface="Arial" pitchFamily="34" charset="0"/>
                </a:rPr>
                <a:t>Cl</a:t>
              </a:r>
            </a:p>
          </p:txBody>
        </p:sp>
      </p:grpSp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1D Inadequate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248189" y="152412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494334" y="2809029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1311759" y="2298198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12650" y="1196129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547550" y="1836581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0" y="1451096"/>
            <a:ext cx="338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 smtClean="0"/>
              <a:t>25</a:t>
            </a:r>
            <a:endParaRPr lang="de-DE" sz="1200" b="1" dirty="0"/>
          </a:p>
        </p:txBody>
      </p:sp>
      <p:sp>
        <p:nvSpPr>
          <p:cNvPr id="26" name="Text Box 44"/>
          <p:cNvSpPr txBox="1">
            <a:spLocks noChangeArrowheads="1"/>
          </p:cNvSpPr>
          <p:nvPr/>
        </p:nvSpPr>
        <p:spPr bwMode="auto">
          <a:xfrm>
            <a:off x="0" y="2474826"/>
            <a:ext cx="338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 smtClean="0"/>
              <a:t>24</a:t>
            </a:r>
            <a:endParaRPr lang="de-DE" sz="1200" b="1" dirty="0"/>
          </a:p>
        </p:txBody>
      </p:sp>
      <p:grpSp>
        <p:nvGrpSpPr>
          <p:cNvPr id="97" name="Gruppieren 96"/>
          <p:cNvGrpSpPr/>
          <p:nvPr/>
        </p:nvGrpSpPr>
        <p:grpSpPr>
          <a:xfrm>
            <a:off x="0" y="3185542"/>
            <a:ext cx="9142413" cy="3893121"/>
            <a:chOff x="0" y="3185542"/>
            <a:chExt cx="9142413" cy="3893121"/>
          </a:xfrm>
        </p:grpSpPr>
        <p:pic>
          <p:nvPicPr>
            <p:cNvPr id="56332" name="Picture 12" descr="beckm1_13c"/>
            <p:cNvPicPr preferRelativeResize="0">
              <a:picLocks noChangeArrowheads="1"/>
            </p:cNvPicPr>
            <p:nvPr/>
          </p:nvPicPr>
          <p:blipFill>
            <a:blip r:embed="rId3">
              <a:lum bright="-48000" contrast="66000"/>
            </a:blip>
            <a:srcRect/>
            <a:stretch>
              <a:fillRect/>
            </a:stretch>
          </p:blipFill>
          <p:spPr bwMode="auto">
            <a:xfrm>
              <a:off x="0" y="3327400"/>
              <a:ext cx="9142413" cy="3751263"/>
            </a:xfrm>
            <a:prstGeom prst="rect">
              <a:avLst/>
            </a:prstGeom>
            <a:noFill/>
          </p:spPr>
        </p:pic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532572" y="438659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18" name="Text Box 33"/>
            <p:cNvSpPr txBox="1">
              <a:spLocks noChangeArrowheads="1"/>
            </p:cNvSpPr>
            <p:nvPr/>
          </p:nvSpPr>
          <p:spPr bwMode="auto">
            <a:xfrm>
              <a:off x="1895751" y="3733368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4761880" y="3190443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22" name="Text Box 42"/>
            <p:cNvSpPr txBox="1">
              <a:spLocks noChangeArrowheads="1"/>
            </p:cNvSpPr>
            <p:nvPr/>
          </p:nvSpPr>
          <p:spPr bwMode="auto">
            <a:xfrm>
              <a:off x="3476763" y="3188372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24" name="Text Box 40"/>
            <p:cNvSpPr txBox="1">
              <a:spLocks noChangeArrowheads="1"/>
            </p:cNvSpPr>
            <p:nvPr/>
          </p:nvSpPr>
          <p:spPr bwMode="auto">
            <a:xfrm>
              <a:off x="2080729" y="5102759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4111349" y="318554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5227017" y="3196724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29" name="Text Box 34"/>
            <p:cNvSpPr txBox="1">
              <a:spLocks noChangeArrowheads="1"/>
            </p:cNvSpPr>
            <p:nvPr/>
          </p:nvSpPr>
          <p:spPr bwMode="auto">
            <a:xfrm>
              <a:off x="3840784" y="3939329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30" name="Text Box 35"/>
            <p:cNvSpPr txBox="1">
              <a:spLocks noChangeArrowheads="1"/>
            </p:cNvSpPr>
            <p:nvPr/>
          </p:nvSpPr>
          <p:spPr bwMode="auto">
            <a:xfrm>
              <a:off x="4442930" y="3542178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sp>
          <p:nvSpPr>
            <p:cNvPr id="31" name="Text Box 36"/>
            <p:cNvSpPr txBox="1">
              <a:spLocks noChangeArrowheads="1"/>
            </p:cNvSpPr>
            <p:nvPr/>
          </p:nvSpPr>
          <p:spPr bwMode="auto">
            <a:xfrm>
              <a:off x="4552744" y="408724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</p:grp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187878" y="179530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821497" y="2171751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332271" y="78862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grpSp>
        <p:nvGrpSpPr>
          <p:cNvPr id="43" name="Gruppieren 42"/>
          <p:cNvGrpSpPr/>
          <p:nvPr/>
        </p:nvGrpSpPr>
        <p:grpSpPr>
          <a:xfrm>
            <a:off x="5494129" y="2692538"/>
            <a:ext cx="2627313" cy="1555750"/>
            <a:chOff x="6070600" y="2613025"/>
            <a:chExt cx="2627313" cy="1555750"/>
          </a:xfrm>
        </p:grpSpPr>
        <p:pic>
          <p:nvPicPr>
            <p:cNvPr id="37" name="Picture 6" descr="beckm1_inad3"/>
            <p:cNvPicPr preferRelativeResize="0">
              <a:picLocks noChangeArrowheads="1"/>
            </p:cNvPicPr>
            <p:nvPr/>
          </p:nvPicPr>
          <p:blipFill>
            <a:blip r:embed="rId4" cstate="print">
              <a:lum bright="-66000" contrast="84000"/>
            </a:blip>
            <a:srcRect l="5165" r="26587"/>
            <a:stretch>
              <a:fillRect/>
            </a:stretch>
          </p:blipFill>
          <p:spPr bwMode="auto">
            <a:xfrm>
              <a:off x="6070600" y="2613025"/>
              <a:ext cx="2559050" cy="1546225"/>
            </a:xfrm>
            <a:prstGeom prst="rect">
              <a:avLst/>
            </a:prstGeom>
            <a:noFill/>
          </p:spPr>
        </p:pic>
        <p:grpSp>
          <p:nvGrpSpPr>
            <p:cNvPr id="38" name="Group 60"/>
            <p:cNvGrpSpPr>
              <a:grpSpLocks/>
            </p:cNvGrpSpPr>
            <p:nvPr/>
          </p:nvGrpSpPr>
          <p:grpSpPr bwMode="auto">
            <a:xfrm>
              <a:off x="6980238" y="2724150"/>
              <a:ext cx="601662" cy="244475"/>
              <a:chOff x="4397" y="1716"/>
              <a:chExt cx="379" cy="154"/>
            </a:xfrm>
          </p:grpSpPr>
          <p:sp>
            <p:nvSpPr>
              <p:cNvPr id="39" name="AutoShape 61"/>
              <p:cNvSpPr>
                <a:spLocks/>
              </p:cNvSpPr>
              <p:nvPr/>
            </p:nvSpPr>
            <p:spPr bwMode="auto">
              <a:xfrm rot="5400000">
                <a:off x="4522" y="1688"/>
                <a:ext cx="56" cy="306"/>
              </a:xfrm>
              <a:prstGeom prst="leftBrace">
                <a:avLst>
                  <a:gd name="adj1" fmla="val 45536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" name="Text Box 62"/>
              <p:cNvSpPr txBox="1">
                <a:spLocks noChangeArrowheads="1"/>
              </p:cNvSpPr>
              <p:nvPr/>
            </p:nvSpPr>
            <p:spPr bwMode="auto">
              <a:xfrm>
                <a:off x="4520" y="1716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33.1</a:t>
                </a:r>
              </a:p>
            </p:txBody>
          </p:sp>
        </p:grp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6107113" y="2671763"/>
              <a:ext cx="2590800" cy="1497012"/>
            </a:xfrm>
            <a:prstGeom prst="rect">
              <a:avLst/>
            </a:prstGeom>
            <a:noFill/>
            <a:ln w="28575">
              <a:solidFill>
                <a:srgbClr val="C01CB4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Text Box 91"/>
            <p:cNvSpPr txBox="1">
              <a:spLocks noChangeArrowheads="1"/>
            </p:cNvSpPr>
            <p:nvPr/>
          </p:nvSpPr>
          <p:spPr bwMode="auto">
            <a:xfrm>
              <a:off x="6670675" y="3752850"/>
              <a:ext cx="8402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accent2"/>
                  </a:solidFill>
                </a:rPr>
                <a:t>31 </a:t>
              </a:r>
              <a:r>
                <a:rPr lang="de-DE" b="1" dirty="0">
                  <a:solidFill>
                    <a:schemeClr val="accent2"/>
                  </a:solidFill>
                </a:rPr>
                <a:t>ppm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6172200" y="445397"/>
            <a:ext cx="2794000" cy="2268537"/>
            <a:chOff x="0" y="2443163"/>
            <a:chExt cx="2794000" cy="2268537"/>
          </a:xfrm>
        </p:grpSpPr>
        <p:pic>
          <p:nvPicPr>
            <p:cNvPr id="53" name="Picture 16" descr="beckm1_inad1"/>
            <p:cNvPicPr preferRelativeResize="0">
              <a:picLocks noChangeArrowheads="1"/>
            </p:cNvPicPr>
            <p:nvPr/>
          </p:nvPicPr>
          <p:blipFill>
            <a:blip r:embed="rId5" cstate="print">
              <a:lum bright="-66000" contrast="90000"/>
            </a:blip>
            <a:srcRect r="25487"/>
            <a:stretch>
              <a:fillRect/>
            </a:stretch>
          </p:blipFill>
          <p:spPr bwMode="auto">
            <a:xfrm>
              <a:off x="0" y="2443163"/>
              <a:ext cx="2794000" cy="2268537"/>
            </a:xfrm>
            <a:prstGeom prst="rect">
              <a:avLst/>
            </a:prstGeom>
            <a:noFill/>
          </p:spPr>
        </p:pic>
        <p:grpSp>
          <p:nvGrpSpPr>
            <p:cNvPr id="54" name="Group 26"/>
            <p:cNvGrpSpPr>
              <a:grpSpLocks/>
            </p:cNvGrpSpPr>
            <p:nvPr/>
          </p:nvGrpSpPr>
          <p:grpSpPr bwMode="auto">
            <a:xfrm>
              <a:off x="1422400" y="2701925"/>
              <a:ext cx="609600" cy="546100"/>
              <a:chOff x="896" y="1702"/>
              <a:chExt cx="384" cy="344"/>
            </a:xfrm>
          </p:grpSpPr>
          <p:sp>
            <p:nvSpPr>
              <p:cNvPr id="55" name="AutoShape 27"/>
              <p:cNvSpPr>
                <a:spLocks/>
              </p:cNvSpPr>
              <p:nvPr/>
            </p:nvSpPr>
            <p:spPr bwMode="auto">
              <a:xfrm rot="5400000">
                <a:off x="1030" y="1656"/>
                <a:ext cx="56" cy="324"/>
              </a:xfrm>
              <a:prstGeom prst="leftBrace">
                <a:avLst>
                  <a:gd name="adj1" fmla="val 48214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6" name="AutoShape 28"/>
              <p:cNvSpPr>
                <a:spLocks/>
              </p:cNvSpPr>
              <p:nvPr/>
            </p:nvSpPr>
            <p:spPr bwMode="auto">
              <a:xfrm rot="5400000">
                <a:off x="1025" y="1787"/>
                <a:ext cx="56" cy="250"/>
              </a:xfrm>
              <a:prstGeom prst="leftBrace">
                <a:avLst>
                  <a:gd name="adj1" fmla="val 37202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" name="AutoShape 29"/>
              <p:cNvSpPr>
                <a:spLocks/>
              </p:cNvSpPr>
              <p:nvPr/>
            </p:nvSpPr>
            <p:spPr bwMode="auto">
              <a:xfrm rot="5400000">
                <a:off x="1022" y="1940"/>
                <a:ext cx="56" cy="124"/>
              </a:xfrm>
              <a:prstGeom prst="leftBrace">
                <a:avLst>
                  <a:gd name="adj1" fmla="val 18452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8" name="Text Box 30"/>
              <p:cNvSpPr txBox="1">
                <a:spLocks noChangeArrowheads="1"/>
              </p:cNvSpPr>
              <p:nvPr/>
            </p:nvSpPr>
            <p:spPr bwMode="auto">
              <a:xfrm>
                <a:off x="1024" y="1702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33.7</a:t>
                </a:r>
              </a:p>
            </p:txBody>
          </p:sp>
          <p:sp>
            <p:nvSpPr>
              <p:cNvPr id="59" name="Text Box 31"/>
              <p:cNvSpPr txBox="1">
                <a:spLocks noChangeArrowheads="1"/>
              </p:cNvSpPr>
              <p:nvPr/>
            </p:nvSpPr>
            <p:spPr bwMode="auto">
              <a:xfrm>
                <a:off x="1020" y="1794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28.0</a:t>
                </a:r>
              </a:p>
            </p:txBody>
          </p:sp>
          <p:sp>
            <p:nvSpPr>
              <p:cNvPr id="60" name="Text Box 32"/>
              <p:cNvSpPr txBox="1">
                <a:spLocks noChangeArrowheads="1"/>
              </p:cNvSpPr>
              <p:nvPr/>
            </p:nvSpPr>
            <p:spPr bwMode="auto">
              <a:xfrm>
                <a:off x="1018" y="1892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  8.7</a:t>
                </a:r>
              </a:p>
            </p:txBody>
          </p:sp>
        </p:grpSp>
        <p:sp>
          <p:nvSpPr>
            <p:cNvPr id="61" name="Rectangle 87"/>
            <p:cNvSpPr>
              <a:spLocks noChangeArrowheads="1"/>
            </p:cNvSpPr>
            <p:nvPr/>
          </p:nvSpPr>
          <p:spPr bwMode="auto">
            <a:xfrm>
              <a:off x="222250" y="2687638"/>
              <a:ext cx="2562225" cy="1884362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Text Box 88"/>
            <p:cNvSpPr txBox="1">
              <a:spLocks noChangeArrowheads="1"/>
            </p:cNvSpPr>
            <p:nvPr/>
          </p:nvSpPr>
          <p:spPr bwMode="auto">
            <a:xfrm>
              <a:off x="1265238" y="4154488"/>
              <a:ext cx="5889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chemeClr val="accent2"/>
                  </a:solidFill>
                </a:rPr>
                <a:t>49 ppm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2827890" y="415165"/>
            <a:ext cx="2855912" cy="2268537"/>
            <a:chOff x="5571090" y="5066679"/>
            <a:chExt cx="2855912" cy="2268537"/>
          </a:xfrm>
        </p:grpSpPr>
        <p:pic>
          <p:nvPicPr>
            <p:cNvPr id="64" name="Picture 3" descr="beckm1_inad2"/>
            <p:cNvPicPr preferRelativeResize="0">
              <a:picLocks noChangeArrowheads="1"/>
            </p:cNvPicPr>
            <p:nvPr/>
          </p:nvPicPr>
          <p:blipFill>
            <a:blip r:embed="rId6" cstate="print">
              <a:lum bright="-66000" contrast="90000"/>
            </a:blip>
            <a:srcRect r="26587"/>
            <a:stretch>
              <a:fillRect/>
            </a:stretch>
          </p:blipFill>
          <p:spPr bwMode="auto">
            <a:xfrm>
              <a:off x="5571090" y="5066679"/>
              <a:ext cx="2752725" cy="2268537"/>
            </a:xfrm>
            <a:prstGeom prst="rect">
              <a:avLst/>
            </a:prstGeom>
            <a:noFill/>
          </p:spPr>
        </p:pic>
        <p:grpSp>
          <p:nvGrpSpPr>
            <p:cNvPr id="73" name="Group 33"/>
            <p:cNvGrpSpPr>
              <a:grpSpLocks/>
            </p:cNvGrpSpPr>
            <p:nvPr/>
          </p:nvGrpSpPr>
          <p:grpSpPr bwMode="auto">
            <a:xfrm>
              <a:off x="5967965" y="5317504"/>
              <a:ext cx="628650" cy="769937"/>
              <a:chOff x="2119" y="1703"/>
              <a:chExt cx="396" cy="485"/>
            </a:xfrm>
          </p:grpSpPr>
          <p:sp>
            <p:nvSpPr>
              <p:cNvPr id="74" name="AutoShape 34"/>
              <p:cNvSpPr>
                <a:spLocks/>
              </p:cNvSpPr>
              <p:nvPr/>
            </p:nvSpPr>
            <p:spPr bwMode="auto">
              <a:xfrm rot="5400000">
                <a:off x="2253" y="1657"/>
                <a:ext cx="56" cy="324"/>
              </a:xfrm>
              <a:prstGeom prst="leftBrace">
                <a:avLst>
                  <a:gd name="adj1" fmla="val 48214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5" name="AutoShape 35"/>
              <p:cNvSpPr>
                <a:spLocks/>
              </p:cNvSpPr>
              <p:nvPr/>
            </p:nvSpPr>
            <p:spPr bwMode="auto">
              <a:xfrm rot="5400000">
                <a:off x="2253" y="1780"/>
                <a:ext cx="56" cy="265"/>
              </a:xfrm>
              <a:prstGeom prst="leftBrace">
                <a:avLst>
                  <a:gd name="adj1" fmla="val 39435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6" name="AutoShape 36"/>
              <p:cNvSpPr>
                <a:spLocks/>
              </p:cNvSpPr>
              <p:nvPr/>
            </p:nvSpPr>
            <p:spPr bwMode="auto">
              <a:xfrm rot="5400000">
                <a:off x="2254" y="2091"/>
                <a:ext cx="56" cy="106"/>
              </a:xfrm>
              <a:prstGeom prst="leftBrace">
                <a:avLst>
                  <a:gd name="adj1" fmla="val 15774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7" name="Text Box 37"/>
              <p:cNvSpPr txBox="1">
                <a:spLocks noChangeArrowheads="1"/>
              </p:cNvSpPr>
              <p:nvPr/>
            </p:nvSpPr>
            <p:spPr bwMode="auto">
              <a:xfrm>
                <a:off x="2247" y="1703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33.7</a:t>
                </a:r>
              </a:p>
            </p:txBody>
          </p:sp>
          <p:sp>
            <p:nvSpPr>
              <p:cNvPr id="78" name="Text Box 38"/>
              <p:cNvSpPr txBox="1">
                <a:spLocks noChangeArrowheads="1"/>
              </p:cNvSpPr>
              <p:nvPr/>
            </p:nvSpPr>
            <p:spPr bwMode="auto">
              <a:xfrm>
                <a:off x="2240" y="1795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29.9</a:t>
                </a:r>
              </a:p>
            </p:txBody>
          </p:sp>
          <p:sp>
            <p:nvSpPr>
              <p:cNvPr id="79" name="Text Box 39"/>
              <p:cNvSpPr txBox="1">
                <a:spLocks noChangeArrowheads="1"/>
              </p:cNvSpPr>
              <p:nvPr/>
            </p:nvSpPr>
            <p:spPr bwMode="auto">
              <a:xfrm>
                <a:off x="2259" y="2034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  8.7</a:t>
                </a:r>
              </a:p>
            </p:txBody>
          </p:sp>
          <p:sp>
            <p:nvSpPr>
              <p:cNvPr id="80" name="AutoShape 40"/>
              <p:cNvSpPr>
                <a:spLocks/>
              </p:cNvSpPr>
              <p:nvPr/>
            </p:nvSpPr>
            <p:spPr bwMode="auto">
              <a:xfrm rot="5400000">
                <a:off x="2249" y="1901"/>
                <a:ext cx="59" cy="232"/>
              </a:xfrm>
              <a:prstGeom prst="leftBrace">
                <a:avLst>
                  <a:gd name="adj1" fmla="val 32768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Text Box 41"/>
              <p:cNvSpPr txBox="1">
                <a:spLocks noChangeArrowheads="1"/>
              </p:cNvSpPr>
              <p:nvPr/>
            </p:nvSpPr>
            <p:spPr bwMode="auto">
              <a:xfrm>
                <a:off x="2255" y="1900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26.5</a:t>
                </a:r>
              </a:p>
            </p:txBody>
          </p:sp>
        </p:grpSp>
        <p:grpSp>
          <p:nvGrpSpPr>
            <p:cNvPr id="82" name="Group 42"/>
            <p:cNvGrpSpPr>
              <a:grpSpLocks/>
            </p:cNvGrpSpPr>
            <p:nvPr/>
          </p:nvGrpSpPr>
          <p:grpSpPr bwMode="auto">
            <a:xfrm>
              <a:off x="7645952" y="5323854"/>
              <a:ext cx="781050" cy="800100"/>
              <a:chOff x="3176" y="1707"/>
              <a:chExt cx="492" cy="504"/>
            </a:xfrm>
          </p:grpSpPr>
          <p:sp>
            <p:nvSpPr>
              <p:cNvPr id="83" name="AutoShape 43"/>
              <p:cNvSpPr>
                <a:spLocks/>
              </p:cNvSpPr>
              <p:nvPr/>
            </p:nvSpPr>
            <p:spPr bwMode="auto">
              <a:xfrm rot="5400000">
                <a:off x="3325" y="1646"/>
                <a:ext cx="56" cy="354"/>
              </a:xfrm>
              <a:prstGeom prst="leftBrace">
                <a:avLst>
                  <a:gd name="adj1" fmla="val 52679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" name="AutoShape 44"/>
              <p:cNvSpPr>
                <a:spLocks/>
              </p:cNvSpPr>
              <p:nvPr/>
            </p:nvSpPr>
            <p:spPr bwMode="auto">
              <a:xfrm rot="5400000">
                <a:off x="3324" y="1775"/>
                <a:ext cx="56" cy="260"/>
              </a:xfrm>
              <a:prstGeom prst="leftBrace">
                <a:avLst>
                  <a:gd name="adj1" fmla="val 38690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5" name="AutoShape 45"/>
              <p:cNvSpPr>
                <a:spLocks/>
              </p:cNvSpPr>
              <p:nvPr/>
            </p:nvSpPr>
            <p:spPr bwMode="auto">
              <a:xfrm rot="5400000">
                <a:off x="3297" y="2128"/>
                <a:ext cx="56" cy="86"/>
              </a:xfrm>
              <a:prstGeom prst="leftBrace">
                <a:avLst>
                  <a:gd name="adj1" fmla="val 12798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6" name="Text Box 46"/>
              <p:cNvSpPr txBox="1">
                <a:spLocks noChangeArrowheads="1"/>
              </p:cNvSpPr>
              <p:nvPr/>
            </p:nvSpPr>
            <p:spPr bwMode="auto">
              <a:xfrm>
                <a:off x="3314" y="1707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37.7</a:t>
                </a:r>
              </a:p>
            </p:txBody>
          </p:sp>
          <p:sp>
            <p:nvSpPr>
              <p:cNvPr id="87" name="Text Box 47"/>
              <p:cNvSpPr txBox="1">
                <a:spLocks noChangeArrowheads="1"/>
              </p:cNvSpPr>
              <p:nvPr/>
            </p:nvSpPr>
            <p:spPr bwMode="auto">
              <a:xfrm>
                <a:off x="3314" y="1787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29.4</a:t>
                </a:r>
              </a:p>
            </p:txBody>
          </p:sp>
          <p:sp>
            <p:nvSpPr>
              <p:cNvPr id="88" name="Text Box 48"/>
              <p:cNvSpPr txBox="1">
                <a:spLocks noChangeArrowheads="1"/>
              </p:cNvSpPr>
              <p:nvPr/>
            </p:nvSpPr>
            <p:spPr bwMode="auto">
              <a:xfrm>
                <a:off x="3252" y="2057"/>
                <a:ext cx="4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  6.3 , 4.0</a:t>
                </a:r>
              </a:p>
            </p:txBody>
          </p:sp>
          <p:sp>
            <p:nvSpPr>
              <p:cNvPr id="89" name="AutoShape 49"/>
              <p:cNvSpPr>
                <a:spLocks/>
              </p:cNvSpPr>
              <p:nvPr/>
            </p:nvSpPr>
            <p:spPr bwMode="auto">
              <a:xfrm rot="5400000">
                <a:off x="3313" y="1908"/>
                <a:ext cx="56" cy="222"/>
              </a:xfrm>
              <a:prstGeom prst="leftBrace">
                <a:avLst>
                  <a:gd name="adj1" fmla="val 33036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0" name="Text Box 50"/>
              <p:cNvSpPr txBox="1">
                <a:spLocks noChangeArrowheads="1"/>
              </p:cNvSpPr>
              <p:nvPr/>
            </p:nvSpPr>
            <p:spPr bwMode="auto">
              <a:xfrm>
                <a:off x="3322" y="1901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26.7</a:t>
                </a:r>
              </a:p>
            </p:txBody>
          </p:sp>
        </p:grp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5802865" y="5274641"/>
              <a:ext cx="2590800" cy="1901825"/>
            </a:xfrm>
            <a:prstGeom prst="rect">
              <a:avLst/>
            </a:prstGeom>
            <a:noFill/>
            <a:ln w="28575">
              <a:solidFill>
                <a:srgbClr val="6F731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Text Box 89"/>
            <p:cNvSpPr txBox="1">
              <a:spLocks noChangeArrowheads="1"/>
            </p:cNvSpPr>
            <p:nvPr/>
          </p:nvSpPr>
          <p:spPr bwMode="auto">
            <a:xfrm>
              <a:off x="5920340" y="6768479"/>
              <a:ext cx="5889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chemeClr val="accent2"/>
                  </a:solidFill>
                </a:rPr>
                <a:t>40 ppm</a:t>
              </a:r>
            </a:p>
          </p:txBody>
        </p:sp>
        <p:sp>
          <p:nvSpPr>
            <p:cNvPr id="95" name="Text Box 90"/>
            <p:cNvSpPr txBox="1">
              <a:spLocks noChangeArrowheads="1"/>
            </p:cNvSpPr>
            <p:nvPr/>
          </p:nvSpPr>
          <p:spPr bwMode="auto">
            <a:xfrm>
              <a:off x="7611027" y="6782766"/>
              <a:ext cx="5889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chemeClr val="accent2"/>
                  </a:solidFill>
                </a:rPr>
                <a:t>39 ppm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  <p:bldP spid="26" grpId="0"/>
      <p:bldP spid="33" grpId="0"/>
      <p:bldP spid="34" grpId="0"/>
      <p:bldP spid="3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INAD2D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43013"/>
            <a:ext cx="5399088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INAD2D8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303338"/>
            <a:ext cx="5399088" cy="5235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6086" name="Picture 6" descr="INAD2D9"/>
          <p:cNvPicPr preferRelativeResize="0">
            <a:picLocks noChangeArrowheads="1"/>
          </p:cNvPicPr>
          <p:nvPr/>
        </p:nvPicPr>
        <p:blipFill>
          <a:blip r:embed="rId4">
            <a:lum bright="-12000" contrast="24000"/>
          </a:blip>
          <a:srcRect/>
          <a:stretch>
            <a:fillRect/>
          </a:stretch>
        </p:blipFill>
        <p:spPr bwMode="auto">
          <a:xfrm>
            <a:off x="5575300" y="4176713"/>
            <a:ext cx="3298825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INAD2D10"/>
          <p:cNvPicPr preferRelativeResize="0">
            <a:picLocks noChangeArrowheads="1"/>
          </p:cNvPicPr>
          <p:nvPr/>
        </p:nvPicPr>
        <p:blipFill>
          <a:blip r:embed="rId5">
            <a:lum bright="-12000" contrast="24000"/>
          </a:blip>
          <a:srcRect/>
          <a:stretch>
            <a:fillRect/>
          </a:stretch>
        </p:blipFill>
        <p:spPr bwMode="auto">
          <a:xfrm>
            <a:off x="5599113" y="1785938"/>
            <a:ext cx="3298825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666750" y="4279900"/>
            <a:ext cx="4445000" cy="6350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V="1">
            <a:off x="939800" y="2336800"/>
            <a:ext cx="3632200" cy="35687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736600" y="2489200"/>
            <a:ext cx="3568700" cy="34798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flipH="1" flipV="1">
            <a:off x="685800" y="3352800"/>
            <a:ext cx="3886200" cy="1917700"/>
          </a:xfrm>
          <a:prstGeom prst="line">
            <a:avLst/>
          </a:prstGeom>
          <a:noFill/>
          <a:ln w="28575">
            <a:solidFill>
              <a:srgbClr val="B3C6EB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 flipV="1">
            <a:off x="698500" y="3225800"/>
            <a:ext cx="4025900" cy="1981200"/>
          </a:xfrm>
          <a:prstGeom prst="line">
            <a:avLst/>
          </a:prstGeom>
          <a:noFill/>
          <a:ln w="28575">
            <a:solidFill>
              <a:srgbClr val="B3C6EB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3708400" y="3905250"/>
            <a:ext cx="863600" cy="6159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668338" y="3990975"/>
            <a:ext cx="3903662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739775" y="4122738"/>
            <a:ext cx="3832225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668338" y="4441825"/>
            <a:ext cx="3903662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1696" name="Line 24"/>
          <p:cNvSpPr>
            <a:spLocks noChangeShapeType="1"/>
          </p:cNvSpPr>
          <p:nvPr/>
        </p:nvSpPr>
        <p:spPr bwMode="auto">
          <a:xfrm>
            <a:off x="942975" y="1377950"/>
            <a:ext cx="6516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71697" name="Group 39"/>
          <p:cNvGrpSpPr>
            <a:grpSpLocks/>
          </p:cNvGrpSpPr>
          <p:nvPr/>
        </p:nvGrpSpPr>
        <p:grpSpPr bwMode="auto">
          <a:xfrm>
            <a:off x="1392238" y="627063"/>
            <a:ext cx="415925" cy="750887"/>
            <a:chOff x="877" y="395"/>
            <a:chExt cx="262" cy="473"/>
          </a:xfrm>
        </p:grpSpPr>
        <p:sp>
          <p:nvSpPr>
            <p:cNvPr id="71757" name="Rectangle 25"/>
            <p:cNvSpPr>
              <a:spLocks noChangeArrowheads="1"/>
            </p:cNvSpPr>
            <p:nvPr/>
          </p:nvSpPr>
          <p:spPr bwMode="auto">
            <a:xfrm>
              <a:off x="932" y="539"/>
              <a:ext cx="128" cy="3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758" name="Text Box 29"/>
            <p:cNvSpPr txBox="1">
              <a:spLocks noChangeArrowheads="1"/>
            </p:cNvSpPr>
            <p:nvPr/>
          </p:nvSpPr>
          <p:spPr bwMode="auto">
            <a:xfrm>
              <a:off x="877" y="395"/>
              <a:ext cx="2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90°</a:t>
              </a:r>
            </a:p>
          </p:txBody>
        </p:sp>
      </p:grpSp>
      <p:grpSp>
        <p:nvGrpSpPr>
          <p:cNvPr id="71698" name="Group 40"/>
          <p:cNvGrpSpPr>
            <a:grpSpLocks/>
          </p:cNvGrpSpPr>
          <p:nvPr/>
        </p:nvGrpSpPr>
        <p:grpSpPr bwMode="auto">
          <a:xfrm>
            <a:off x="2259013" y="627063"/>
            <a:ext cx="503237" cy="750887"/>
            <a:chOff x="1423" y="395"/>
            <a:chExt cx="317" cy="473"/>
          </a:xfrm>
        </p:grpSpPr>
        <p:sp>
          <p:nvSpPr>
            <p:cNvPr id="71755" name="Rectangle 26"/>
            <p:cNvSpPr>
              <a:spLocks noChangeArrowheads="1"/>
            </p:cNvSpPr>
            <p:nvPr/>
          </p:nvSpPr>
          <p:spPr bwMode="auto">
            <a:xfrm>
              <a:off x="1426" y="539"/>
              <a:ext cx="284" cy="3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756" name="Text Box 30"/>
            <p:cNvSpPr txBox="1">
              <a:spLocks noChangeArrowheads="1"/>
            </p:cNvSpPr>
            <p:nvPr/>
          </p:nvSpPr>
          <p:spPr bwMode="auto">
            <a:xfrm>
              <a:off x="1423" y="395"/>
              <a:ext cx="3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180°</a:t>
              </a:r>
            </a:p>
          </p:txBody>
        </p:sp>
      </p:grpSp>
      <p:grpSp>
        <p:nvGrpSpPr>
          <p:cNvPr id="71699" name="Group 41"/>
          <p:cNvGrpSpPr>
            <a:grpSpLocks/>
          </p:cNvGrpSpPr>
          <p:nvPr/>
        </p:nvGrpSpPr>
        <p:grpSpPr bwMode="auto">
          <a:xfrm>
            <a:off x="3168650" y="627063"/>
            <a:ext cx="415925" cy="750887"/>
            <a:chOff x="1996" y="395"/>
            <a:chExt cx="262" cy="473"/>
          </a:xfrm>
        </p:grpSpPr>
        <p:sp>
          <p:nvSpPr>
            <p:cNvPr id="71753" name="Rectangle 28"/>
            <p:cNvSpPr>
              <a:spLocks noChangeArrowheads="1"/>
            </p:cNvSpPr>
            <p:nvPr/>
          </p:nvSpPr>
          <p:spPr bwMode="auto">
            <a:xfrm>
              <a:off x="2038" y="539"/>
              <a:ext cx="128" cy="3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754" name="Text Box 31"/>
            <p:cNvSpPr txBox="1">
              <a:spLocks noChangeArrowheads="1"/>
            </p:cNvSpPr>
            <p:nvPr/>
          </p:nvSpPr>
          <p:spPr bwMode="auto">
            <a:xfrm>
              <a:off x="1996" y="395"/>
              <a:ext cx="2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90°</a:t>
              </a:r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3851275" y="627063"/>
            <a:ext cx="503238" cy="749300"/>
            <a:chOff x="2563" y="393"/>
            <a:chExt cx="317" cy="472"/>
          </a:xfrm>
        </p:grpSpPr>
        <p:sp>
          <p:nvSpPr>
            <p:cNvPr id="71751" name="Rectangle 27"/>
            <p:cNvSpPr>
              <a:spLocks noChangeArrowheads="1"/>
            </p:cNvSpPr>
            <p:nvPr/>
          </p:nvSpPr>
          <p:spPr bwMode="auto">
            <a:xfrm>
              <a:off x="2631" y="536"/>
              <a:ext cx="165" cy="3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752" name="Text Box 32"/>
            <p:cNvSpPr txBox="1">
              <a:spLocks noChangeArrowheads="1"/>
            </p:cNvSpPr>
            <p:nvPr/>
          </p:nvSpPr>
          <p:spPr bwMode="auto">
            <a:xfrm>
              <a:off x="2563" y="393"/>
              <a:ext cx="3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135°</a:t>
              </a:r>
            </a:p>
          </p:txBody>
        </p:sp>
      </p:grpSp>
      <p:sp>
        <p:nvSpPr>
          <p:cNvPr id="71701" name="Text Box 33"/>
          <p:cNvSpPr txBox="1">
            <a:spLocks noChangeArrowheads="1"/>
          </p:cNvSpPr>
          <p:nvPr/>
        </p:nvSpPr>
        <p:spPr bwMode="auto">
          <a:xfrm>
            <a:off x="447675" y="901700"/>
            <a:ext cx="966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err="1" smtClean="0"/>
              <a:t>relaxatio</a:t>
            </a:r>
            <a:r>
              <a:rPr lang="de-DE" sz="1200" dirty="0" smtClean="0"/>
              <a:t>n</a:t>
            </a:r>
            <a:endParaRPr lang="de-DE" sz="1200" dirty="0"/>
          </a:p>
        </p:txBody>
      </p:sp>
      <p:sp>
        <p:nvSpPr>
          <p:cNvPr id="71702" name="Text Box 34"/>
          <p:cNvSpPr txBox="1">
            <a:spLocks noChangeArrowheads="1"/>
          </p:cNvSpPr>
          <p:nvPr/>
        </p:nvSpPr>
        <p:spPr bwMode="auto">
          <a:xfrm>
            <a:off x="1709738" y="860425"/>
            <a:ext cx="603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/>
              <a:t>1/ 4J</a:t>
            </a:r>
          </a:p>
        </p:txBody>
      </p:sp>
      <p:sp>
        <p:nvSpPr>
          <p:cNvPr id="71703" name="Text Box 35"/>
          <p:cNvSpPr txBox="1">
            <a:spLocks noChangeArrowheads="1"/>
          </p:cNvSpPr>
          <p:nvPr/>
        </p:nvSpPr>
        <p:spPr bwMode="auto">
          <a:xfrm>
            <a:off x="2740025" y="873125"/>
            <a:ext cx="603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/>
              <a:t>1/ 4J</a:t>
            </a:r>
          </a:p>
        </p:txBody>
      </p:sp>
      <p:sp>
        <p:nvSpPr>
          <p:cNvPr id="71704" name="Text Box 36"/>
          <p:cNvSpPr txBox="1">
            <a:spLocks noChangeArrowheads="1"/>
          </p:cNvSpPr>
          <p:nvPr/>
        </p:nvSpPr>
        <p:spPr bwMode="auto">
          <a:xfrm>
            <a:off x="3567113" y="827088"/>
            <a:ext cx="341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/>
              <a:t>t</a:t>
            </a:r>
            <a:r>
              <a:rPr lang="de-DE" sz="1200" baseline="-25000"/>
              <a:t>1</a:t>
            </a:r>
            <a:endParaRPr lang="de-DE" sz="1200"/>
          </a:p>
        </p:txBody>
      </p:sp>
      <p:sp>
        <p:nvSpPr>
          <p:cNvPr id="71705" name="Text Box 37"/>
          <p:cNvSpPr txBox="1">
            <a:spLocks noChangeArrowheads="1"/>
          </p:cNvSpPr>
          <p:nvPr/>
        </p:nvSpPr>
        <p:spPr bwMode="auto">
          <a:xfrm>
            <a:off x="4635500" y="898525"/>
            <a:ext cx="2665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/>
              <a:t>t</a:t>
            </a:r>
            <a:r>
              <a:rPr lang="de-DE" sz="1200" baseline="-25000" dirty="0"/>
              <a:t>1 </a:t>
            </a:r>
            <a:r>
              <a:rPr lang="de-DE" sz="1200" baseline="-25000" dirty="0" smtClean="0"/>
              <a:t>              </a:t>
            </a:r>
            <a:r>
              <a:rPr lang="en-GB" sz="1200" dirty="0" smtClean="0"/>
              <a:t> acquisition</a:t>
            </a:r>
            <a:endParaRPr lang="en-GB" sz="1200" dirty="0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5075238" y="788988"/>
            <a:ext cx="2505075" cy="579437"/>
            <a:chOff x="3182" y="494"/>
            <a:chExt cx="1563" cy="365"/>
          </a:xfrm>
        </p:grpSpPr>
        <p:sp>
          <p:nvSpPr>
            <p:cNvPr id="71749" name="Line 44"/>
            <p:cNvSpPr>
              <a:spLocks noChangeShapeType="1"/>
            </p:cNvSpPr>
            <p:nvPr/>
          </p:nvSpPr>
          <p:spPr bwMode="auto">
            <a:xfrm>
              <a:off x="3182" y="494"/>
              <a:ext cx="0" cy="36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750" name="Line 45"/>
            <p:cNvSpPr>
              <a:spLocks noChangeShapeType="1"/>
            </p:cNvSpPr>
            <p:nvPr/>
          </p:nvSpPr>
          <p:spPr bwMode="auto">
            <a:xfrm>
              <a:off x="3191" y="859"/>
              <a:ext cx="1554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3446463" y="793750"/>
            <a:ext cx="4064000" cy="579438"/>
            <a:chOff x="3182" y="494"/>
            <a:chExt cx="1563" cy="365"/>
          </a:xfrm>
        </p:grpSpPr>
        <p:sp>
          <p:nvSpPr>
            <p:cNvPr id="71747" name="Line 48"/>
            <p:cNvSpPr>
              <a:spLocks noChangeShapeType="1"/>
            </p:cNvSpPr>
            <p:nvPr/>
          </p:nvSpPr>
          <p:spPr bwMode="auto">
            <a:xfrm>
              <a:off x="3182" y="494"/>
              <a:ext cx="0" cy="3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748" name="Line 49"/>
            <p:cNvSpPr>
              <a:spLocks noChangeShapeType="1"/>
            </p:cNvSpPr>
            <p:nvPr/>
          </p:nvSpPr>
          <p:spPr bwMode="auto">
            <a:xfrm>
              <a:off x="3191" y="859"/>
              <a:ext cx="155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1689100" y="788988"/>
            <a:ext cx="5849938" cy="579437"/>
            <a:chOff x="3182" y="494"/>
            <a:chExt cx="1563" cy="365"/>
          </a:xfrm>
        </p:grpSpPr>
        <p:sp>
          <p:nvSpPr>
            <p:cNvPr id="71745" name="Line 51"/>
            <p:cNvSpPr>
              <a:spLocks noChangeShapeType="1"/>
            </p:cNvSpPr>
            <p:nvPr/>
          </p:nvSpPr>
          <p:spPr bwMode="auto">
            <a:xfrm>
              <a:off x="3182" y="494"/>
              <a:ext cx="0" cy="36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746" name="Line 52"/>
            <p:cNvSpPr>
              <a:spLocks noChangeShapeType="1"/>
            </p:cNvSpPr>
            <p:nvPr/>
          </p:nvSpPr>
          <p:spPr bwMode="auto">
            <a:xfrm>
              <a:off x="3191" y="859"/>
              <a:ext cx="1554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1042988" y="2365375"/>
            <a:ext cx="3395662" cy="3657600"/>
            <a:chOff x="657" y="1490"/>
            <a:chExt cx="2139" cy="2304"/>
          </a:xfrm>
        </p:grpSpPr>
        <p:grpSp>
          <p:nvGrpSpPr>
            <p:cNvPr id="71733" name="Group 65"/>
            <p:cNvGrpSpPr>
              <a:grpSpLocks/>
            </p:cNvGrpSpPr>
            <p:nvPr/>
          </p:nvGrpSpPr>
          <p:grpSpPr bwMode="auto">
            <a:xfrm>
              <a:off x="657" y="3501"/>
              <a:ext cx="418" cy="293"/>
              <a:chOff x="657" y="3501"/>
              <a:chExt cx="418" cy="293"/>
            </a:xfrm>
          </p:grpSpPr>
          <p:sp>
            <p:nvSpPr>
              <p:cNvPr id="71743" name="Text Box 54"/>
              <p:cNvSpPr txBox="1">
                <a:spLocks noChangeArrowheads="1"/>
              </p:cNvSpPr>
              <p:nvPr/>
            </p:nvSpPr>
            <p:spPr bwMode="auto">
              <a:xfrm>
                <a:off x="694" y="3501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8040</a:t>
                </a:r>
              </a:p>
            </p:txBody>
          </p:sp>
          <p:sp>
            <p:nvSpPr>
              <p:cNvPr id="71744" name="Text Box 55"/>
              <p:cNvSpPr txBox="1">
                <a:spLocks noChangeArrowheads="1"/>
              </p:cNvSpPr>
              <p:nvPr/>
            </p:nvSpPr>
            <p:spPr bwMode="auto">
              <a:xfrm>
                <a:off x="657" y="3621"/>
                <a:ext cx="4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16080</a:t>
                </a:r>
              </a:p>
            </p:txBody>
          </p:sp>
        </p:grpSp>
        <p:grpSp>
          <p:nvGrpSpPr>
            <p:cNvPr id="71734" name="Group 64"/>
            <p:cNvGrpSpPr>
              <a:grpSpLocks/>
            </p:cNvGrpSpPr>
            <p:nvPr/>
          </p:nvGrpSpPr>
          <p:grpSpPr bwMode="auto">
            <a:xfrm>
              <a:off x="959" y="3236"/>
              <a:ext cx="418" cy="284"/>
              <a:chOff x="959" y="3236"/>
              <a:chExt cx="418" cy="284"/>
            </a:xfrm>
          </p:grpSpPr>
          <p:sp>
            <p:nvSpPr>
              <p:cNvPr id="71741" name="Text Box 56"/>
              <p:cNvSpPr txBox="1">
                <a:spLocks noChangeArrowheads="1"/>
              </p:cNvSpPr>
              <p:nvPr/>
            </p:nvSpPr>
            <p:spPr bwMode="auto">
              <a:xfrm>
                <a:off x="959" y="3347"/>
                <a:ext cx="4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14424</a:t>
                </a:r>
              </a:p>
            </p:txBody>
          </p:sp>
          <p:sp>
            <p:nvSpPr>
              <p:cNvPr id="71742" name="Text Box 57"/>
              <p:cNvSpPr txBox="1">
                <a:spLocks noChangeArrowheads="1"/>
              </p:cNvSpPr>
              <p:nvPr/>
            </p:nvSpPr>
            <p:spPr bwMode="auto">
              <a:xfrm>
                <a:off x="996" y="3236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7212</a:t>
                </a:r>
              </a:p>
            </p:txBody>
          </p:sp>
        </p:grpSp>
        <p:grpSp>
          <p:nvGrpSpPr>
            <p:cNvPr id="71735" name="Group 63"/>
            <p:cNvGrpSpPr>
              <a:grpSpLocks/>
            </p:cNvGrpSpPr>
            <p:nvPr/>
          </p:nvGrpSpPr>
          <p:grpSpPr bwMode="auto">
            <a:xfrm>
              <a:off x="2038" y="1801"/>
              <a:ext cx="418" cy="273"/>
              <a:chOff x="2038" y="1801"/>
              <a:chExt cx="418" cy="273"/>
            </a:xfrm>
          </p:grpSpPr>
          <p:sp>
            <p:nvSpPr>
              <p:cNvPr id="71739" name="Text Box 58"/>
              <p:cNvSpPr txBox="1">
                <a:spLocks noChangeArrowheads="1"/>
              </p:cNvSpPr>
              <p:nvPr/>
            </p:nvSpPr>
            <p:spPr bwMode="auto">
              <a:xfrm>
                <a:off x="2038" y="1901"/>
                <a:ext cx="4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 6137</a:t>
                </a:r>
              </a:p>
            </p:txBody>
          </p:sp>
          <p:sp>
            <p:nvSpPr>
              <p:cNvPr id="71740" name="Text Box 59"/>
              <p:cNvSpPr txBox="1">
                <a:spLocks noChangeArrowheads="1"/>
              </p:cNvSpPr>
              <p:nvPr/>
            </p:nvSpPr>
            <p:spPr bwMode="auto">
              <a:xfrm>
                <a:off x="2075" y="1801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3070</a:t>
                </a:r>
              </a:p>
            </p:txBody>
          </p:sp>
        </p:grpSp>
        <p:grpSp>
          <p:nvGrpSpPr>
            <p:cNvPr id="71736" name="Group 62"/>
            <p:cNvGrpSpPr>
              <a:grpSpLocks/>
            </p:cNvGrpSpPr>
            <p:nvPr/>
          </p:nvGrpSpPr>
          <p:grpSpPr bwMode="auto">
            <a:xfrm>
              <a:off x="2377" y="1490"/>
              <a:ext cx="419" cy="276"/>
              <a:chOff x="2377" y="1490"/>
              <a:chExt cx="419" cy="276"/>
            </a:xfrm>
          </p:grpSpPr>
          <p:sp>
            <p:nvSpPr>
              <p:cNvPr id="71737" name="Text Box 60"/>
              <p:cNvSpPr txBox="1">
                <a:spLocks noChangeArrowheads="1"/>
              </p:cNvSpPr>
              <p:nvPr/>
            </p:nvSpPr>
            <p:spPr bwMode="auto">
              <a:xfrm>
                <a:off x="2377" y="1490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2192</a:t>
                </a:r>
              </a:p>
            </p:txBody>
          </p:sp>
          <p:sp>
            <p:nvSpPr>
              <p:cNvPr id="71738" name="Text Box 61"/>
              <p:cNvSpPr txBox="1">
                <a:spLocks noChangeArrowheads="1"/>
              </p:cNvSpPr>
              <p:nvPr/>
            </p:nvSpPr>
            <p:spPr bwMode="auto">
              <a:xfrm>
                <a:off x="2378" y="1593"/>
                <a:ext cx="4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4375</a:t>
                </a:r>
              </a:p>
            </p:txBody>
          </p:sp>
        </p:grpSp>
      </p:grp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6457950" y="3397250"/>
            <a:ext cx="1979613" cy="438150"/>
            <a:chOff x="4068" y="2140"/>
            <a:chExt cx="1247" cy="276"/>
          </a:xfrm>
        </p:grpSpPr>
        <p:sp>
          <p:nvSpPr>
            <p:cNvPr id="71731" name="Text Box 72"/>
            <p:cNvSpPr txBox="1">
              <a:spLocks noChangeArrowheads="1"/>
            </p:cNvSpPr>
            <p:nvPr/>
          </p:nvSpPr>
          <p:spPr bwMode="auto">
            <a:xfrm>
              <a:off x="4068" y="2140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3070</a:t>
              </a:r>
            </a:p>
          </p:txBody>
        </p:sp>
        <p:sp>
          <p:nvSpPr>
            <p:cNvPr id="71732" name="Text Box 73"/>
            <p:cNvSpPr txBox="1">
              <a:spLocks noChangeArrowheads="1"/>
            </p:cNvSpPr>
            <p:nvPr/>
          </p:nvSpPr>
          <p:spPr bwMode="auto">
            <a:xfrm>
              <a:off x="4069" y="2243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11098 = 8040+3070</a:t>
              </a:r>
            </a:p>
          </p:txBody>
        </p:sp>
      </p:grpSp>
      <p:grpSp>
        <p:nvGrpSpPr>
          <p:cNvPr id="15" name="Group 87"/>
          <p:cNvGrpSpPr>
            <a:grpSpLocks/>
          </p:cNvGrpSpPr>
          <p:nvPr/>
        </p:nvGrpSpPr>
        <p:grpSpPr bwMode="auto">
          <a:xfrm>
            <a:off x="6267450" y="5826125"/>
            <a:ext cx="1979613" cy="438150"/>
            <a:chOff x="3948" y="3670"/>
            <a:chExt cx="1247" cy="276"/>
          </a:xfrm>
        </p:grpSpPr>
        <p:sp>
          <p:nvSpPr>
            <p:cNvPr id="71729" name="Text Box 74"/>
            <p:cNvSpPr txBox="1">
              <a:spLocks noChangeArrowheads="1"/>
            </p:cNvSpPr>
            <p:nvPr/>
          </p:nvSpPr>
          <p:spPr bwMode="auto">
            <a:xfrm>
              <a:off x="3948" y="3670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8040</a:t>
              </a:r>
            </a:p>
          </p:txBody>
        </p:sp>
        <p:sp>
          <p:nvSpPr>
            <p:cNvPr id="71730" name="Text Box 75"/>
            <p:cNvSpPr txBox="1">
              <a:spLocks noChangeArrowheads="1"/>
            </p:cNvSpPr>
            <p:nvPr/>
          </p:nvSpPr>
          <p:spPr bwMode="auto">
            <a:xfrm>
              <a:off x="3949" y="3773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11098 = 8040+3070</a:t>
              </a:r>
            </a:p>
          </p:txBody>
        </p:sp>
      </p:grpSp>
      <p:grpSp>
        <p:nvGrpSpPr>
          <p:cNvPr id="16" name="Group 84"/>
          <p:cNvGrpSpPr>
            <a:grpSpLocks/>
          </p:cNvGrpSpPr>
          <p:nvPr/>
        </p:nvGrpSpPr>
        <p:grpSpPr bwMode="auto">
          <a:xfrm>
            <a:off x="7343775" y="2501900"/>
            <a:ext cx="1979613" cy="438150"/>
            <a:chOff x="4626" y="1576"/>
            <a:chExt cx="1247" cy="276"/>
          </a:xfrm>
        </p:grpSpPr>
        <p:sp>
          <p:nvSpPr>
            <p:cNvPr id="71727" name="Text Box 76"/>
            <p:cNvSpPr txBox="1">
              <a:spLocks noChangeArrowheads="1"/>
            </p:cNvSpPr>
            <p:nvPr/>
          </p:nvSpPr>
          <p:spPr bwMode="auto">
            <a:xfrm>
              <a:off x="4626" y="1576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2192</a:t>
              </a:r>
            </a:p>
          </p:txBody>
        </p:sp>
        <p:sp>
          <p:nvSpPr>
            <p:cNvPr id="71728" name="Text Box 77"/>
            <p:cNvSpPr txBox="1">
              <a:spLocks noChangeArrowheads="1"/>
            </p:cNvSpPr>
            <p:nvPr/>
          </p:nvSpPr>
          <p:spPr bwMode="auto">
            <a:xfrm>
              <a:off x="4627" y="1679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9399 = 7212+2192</a:t>
              </a:r>
            </a:p>
          </p:txBody>
        </p:sp>
      </p:grpSp>
      <p:grpSp>
        <p:nvGrpSpPr>
          <p:cNvPr id="17" name="Group 86"/>
          <p:cNvGrpSpPr>
            <a:grpSpLocks/>
          </p:cNvGrpSpPr>
          <p:nvPr/>
        </p:nvGrpSpPr>
        <p:grpSpPr bwMode="auto">
          <a:xfrm>
            <a:off x="7164388" y="4854575"/>
            <a:ext cx="1979612" cy="438150"/>
            <a:chOff x="4513" y="3058"/>
            <a:chExt cx="1247" cy="276"/>
          </a:xfrm>
        </p:grpSpPr>
        <p:sp>
          <p:nvSpPr>
            <p:cNvPr id="71725" name="Text Box 78"/>
            <p:cNvSpPr txBox="1">
              <a:spLocks noChangeArrowheads="1"/>
            </p:cNvSpPr>
            <p:nvPr/>
          </p:nvSpPr>
          <p:spPr bwMode="auto">
            <a:xfrm>
              <a:off x="4513" y="3058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7212</a:t>
              </a:r>
            </a:p>
          </p:txBody>
        </p:sp>
        <p:sp>
          <p:nvSpPr>
            <p:cNvPr id="71726" name="Text Box 79"/>
            <p:cNvSpPr txBox="1">
              <a:spLocks noChangeArrowheads="1"/>
            </p:cNvSpPr>
            <p:nvPr/>
          </p:nvSpPr>
          <p:spPr bwMode="auto">
            <a:xfrm>
              <a:off x="4514" y="3161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9399 = 7212+2192</a:t>
              </a:r>
            </a:p>
          </p:txBody>
        </p:sp>
      </p:grp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6240463" y="5178425"/>
            <a:ext cx="1979612" cy="438150"/>
            <a:chOff x="3931" y="3262"/>
            <a:chExt cx="1247" cy="276"/>
          </a:xfrm>
        </p:grpSpPr>
        <p:sp>
          <p:nvSpPr>
            <p:cNvPr id="71723" name="Text Box 80"/>
            <p:cNvSpPr txBox="1">
              <a:spLocks noChangeArrowheads="1"/>
            </p:cNvSpPr>
            <p:nvPr/>
          </p:nvSpPr>
          <p:spPr bwMode="auto">
            <a:xfrm>
              <a:off x="3931" y="3262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8040</a:t>
              </a:r>
            </a:p>
          </p:txBody>
        </p:sp>
        <p:sp>
          <p:nvSpPr>
            <p:cNvPr id="71724" name="Text Box 81"/>
            <p:cNvSpPr txBox="1">
              <a:spLocks noChangeArrowheads="1"/>
            </p:cNvSpPr>
            <p:nvPr/>
          </p:nvSpPr>
          <p:spPr bwMode="auto">
            <a:xfrm>
              <a:off x="3932" y="3365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9902 = 2*( 8040 – 3070)</a:t>
              </a:r>
            </a:p>
          </p:txBody>
        </p:sp>
      </p:grpSp>
      <p:grpSp>
        <p:nvGrpSpPr>
          <p:cNvPr id="19" name="Group 88"/>
          <p:cNvGrpSpPr>
            <a:grpSpLocks/>
          </p:cNvGrpSpPr>
          <p:nvPr/>
        </p:nvGrpSpPr>
        <p:grpSpPr bwMode="auto">
          <a:xfrm>
            <a:off x="6345238" y="2759075"/>
            <a:ext cx="1979612" cy="438150"/>
            <a:chOff x="3997" y="1738"/>
            <a:chExt cx="1247" cy="276"/>
          </a:xfrm>
        </p:grpSpPr>
        <p:sp>
          <p:nvSpPr>
            <p:cNvPr id="71721" name="Text Box 82"/>
            <p:cNvSpPr txBox="1">
              <a:spLocks noChangeArrowheads="1"/>
            </p:cNvSpPr>
            <p:nvPr/>
          </p:nvSpPr>
          <p:spPr bwMode="auto">
            <a:xfrm>
              <a:off x="3997" y="1738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3070</a:t>
              </a:r>
            </a:p>
          </p:txBody>
        </p:sp>
        <p:sp>
          <p:nvSpPr>
            <p:cNvPr id="71722" name="Text Box 83"/>
            <p:cNvSpPr txBox="1">
              <a:spLocks noChangeArrowheads="1"/>
            </p:cNvSpPr>
            <p:nvPr/>
          </p:nvSpPr>
          <p:spPr bwMode="auto">
            <a:xfrm>
              <a:off x="3998" y="1841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9902 = 2*( 8040 – 3070)</a:t>
              </a:r>
            </a:p>
          </p:txBody>
        </p:sp>
      </p:grpSp>
      <p:sp>
        <p:nvSpPr>
          <p:cNvPr id="46170" name="Rectangle 90"/>
          <p:cNvSpPr>
            <a:spLocks noChangeArrowheads="1"/>
          </p:cNvSpPr>
          <p:nvPr/>
        </p:nvSpPr>
        <p:spPr bwMode="auto">
          <a:xfrm>
            <a:off x="820738" y="3905250"/>
            <a:ext cx="863600" cy="61595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171" name="Rectangle 91"/>
          <p:cNvSpPr>
            <a:spLocks noChangeArrowheads="1"/>
          </p:cNvSpPr>
          <p:nvPr/>
        </p:nvSpPr>
        <p:spPr bwMode="auto">
          <a:xfrm>
            <a:off x="5813425" y="2192338"/>
            <a:ext cx="2460625" cy="16335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172" name="Rectangle 92"/>
          <p:cNvSpPr>
            <a:spLocks noChangeArrowheads="1"/>
          </p:cNvSpPr>
          <p:nvPr/>
        </p:nvSpPr>
        <p:spPr bwMode="auto">
          <a:xfrm>
            <a:off x="5799138" y="4600575"/>
            <a:ext cx="2460625" cy="1633538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1719" name="Picture 94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0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2D  Inadequate Double  and Zero Quantum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4624E-6 L 0.09601 4.04624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88" grpId="1" animBg="1"/>
      <p:bldP spid="46089" grpId="0" animBg="1"/>
      <p:bldP spid="46089" grpId="1" animBg="1"/>
      <p:bldP spid="46091" grpId="0" animBg="1"/>
      <p:bldP spid="46091" grpId="1" animBg="1"/>
      <p:bldP spid="46092" grpId="0" animBg="1"/>
      <p:bldP spid="46092" grpId="1" animBg="1"/>
      <p:bldP spid="46093" grpId="0" animBg="1"/>
      <p:bldP spid="46093" grpId="1" animBg="1"/>
      <p:bldP spid="46097" grpId="0" animBg="1"/>
      <p:bldP spid="46100" grpId="0" animBg="1"/>
      <p:bldP spid="46101" grpId="0" animBg="1"/>
      <p:bldP spid="46102" grpId="0" animBg="1"/>
      <p:bldP spid="46170" grpId="0" animBg="1"/>
      <p:bldP spid="46171" grpId="0" animBg="1"/>
      <p:bldP spid="4617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beckm1_2dinad2"/>
          <p:cNvPicPr preferRelativeResize="0">
            <a:picLocks noChangeArrowheads="1"/>
          </p:cNvPicPr>
          <p:nvPr/>
        </p:nvPicPr>
        <p:blipFill>
          <a:blip r:embed="rId2">
            <a:lum bright="-30000" contrast="48000"/>
          </a:blip>
          <a:srcRect/>
          <a:stretch>
            <a:fillRect/>
          </a:stretch>
        </p:blipFill>
        <p:spPr bwMode="auto">
          <a:xfrm>
            <a:off x="252413" y="470710"/>
            <a:ext cx="7165975" cy="6200775"/>
          </a:xfrm>
          <a:prstGeom prst="rect">
            <a:avLst/>
          </a:prstGeom>
          <a:noFill/>
        </p:spPr>
      </p:pic>
      <p:sp>
        <p:nvSpPr>
          <p:cNvPr id="50191" name="Line 15"/>
          <p:cNvSpPr>
            <a:spLocks noChangeShapeType="1"/>
          </p:cNvSpPr>
          <p:nvPr/>
        </p:nvSpPr>
        <p:spPr bwMode="auto">
          <a:xfrm flipV="1">
            <a:off x="7508875" y="3699685"/>
            <a:ext cx="0" cy="644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7508875" y="3364722"/>
            <a:ext cx="606425" cy="334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 flipV="1">
            <a:off x="7258050" y="3572685"/>
            <a:ext cx="250825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7508875" y="3699685"/>
            <a:ext cx="312738" cy="125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7526338" y="2645585"/>
            <a:ext cx="0" cy="39211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V="1">
            <a:off x="7526338" y="2494772"/>
            <a:ext cx="508000" cy="158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7986713" y="231221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H="1">
            <a:off x="6926263" y="3044047"/>
            <a:ext cx="582612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>
            <a:off x="6926263" y="3348847"/>
            <a:ext cx="0" cy="692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7494588" y="3029760"/>
            <a:ext cx="582612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8089900" y="3348847"/>
            <a:ext cx="14288" cy="679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 flipH="1">
            <a:off x="7494588" y="4028297"/>
            <a:ext cx="623887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flipH="1" flipV="1">
            <a:off x="6913563" y="4040997"/>
            <a:ext cx="595312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781050" y="5500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4727575" y="5516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5813425" y="52309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3992563" y="55008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2455863" y="56437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2193925" y="5627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4397375" y="55008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4949825" y="54056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5129213" y="5389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5376863" y="5389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8067675" y="322343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>
            <a:off x="817563" y="5896785"/>
            <a:ext cx="2133600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7388225" y="34329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50217" name="Line 41"/>
          <p:cNvSpPr>
            <a:spLocks noChangeShapeType="1"/>
          </p:cNvSpPr>
          <p:nvPr/>
        </p:nvSpPr>
        <p:spPr bwMode="auto">
          <a:xfrm>
            <a:off x="817563" y="4856972"/>
            <a:ext cx="3379787" cy="14288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7512050" y="281068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50219" name="Line 43"/>
          <p:cNvSpPr>
            <a:spLocks noChangeShapeType="1"/>
          </p:cNvSpPr>
          <p:nvPr/>
        </p:nvSpPr>
        <p:spPr bwMode="auto">
          <a:xfrm>
            <a:off x="873125" y="3956860"/>
            <a:ext cx="4722813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8091488" y="390606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50221" name="Line 45"/>
          <p:cNvSpPr>
            <a:spLocks noChangeShapeType="1"/>
          </p:cNvSpPr>
          <p:nvPr/>
        </p:nvSpPr>
        <p:spPr bwMode="auto">
          <a:xfrm flipV="1">
            <a:off x="2246313" y="4926822"/>
            <a:ext cx="468312" cy="0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7361238" y="441406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50223" name="Line 47"/>
          <p:cNvSpPr>
            <a:spLocks noChangeShapeType="1"/>
          </p:cNvSpPr>
          <p:nvPr/>
        </p:nvSpPr>
        <p:spPr bwMode="auto">
          <a:xfrm>
            <a:off x="2508250" y="3318685"/>
            <a:ext cx="2492375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4" name="Text Box 48"/>
          <p:cNvSpPr txBox="1">
            <a:spLocks noChangeArrowheads="1"/>
          </p:cNvSpPr>
          <p:nvPr/>
        </p:nvSpPr>
        <p:spPr bwMode="auto">
          <a:xfrm>
            <a:off x="7761288" y="3723497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493963" y="2529697"/>
            <a:ext cx="3517900" cy="14288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6" name="Text Box 50"/>
          <p:cNvSpPr txBox="1">
            <a:spLocks noChangeArrowheads="1"/>
          </p:cNvSpPr>
          <p:nvPr/>
        </p:nvSpPr>
        <p:spPr bwMode="auto">
          <a:xfrm>
            <a:off x="7005638" y="338694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2287588" y="3166285"/>
            <a:ext cx="3005137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8" name="Text Box 52"/>
          <p:cNvSpPr txBox="1">
            <a:spLocks noChangeArrowheads="1"/>
          </p:cNvSpPr>
          <p:nvPr/>
        </p:nvSpPr>
        <p:spPr bwMode="auto">
          <a:xfrm>
            <a:off x="6597650" y="398861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50229" name="Line 53"/>
          <p:cNvSpPr>
            <a:spLocks noChangeShapeType="1"/>
          </p:cNvSpPr>
          <p:nvPr/>
        </p:nvSpPr>
        <p:spPr bwMode="auto">
          <a:xfrm>
            <a:off x="2287588" y="2972610"/>
            <a:ext cx="3268662" cy="28575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30" name="Line 54"/>
          <p:cNvSpPr>
            <a:spLocks noChangeShapeType="1"/>
          </p:cNvSpPr>
          <p:nvPr/>
        </p:nvSpPr>
        <p:spPr bwMode="auto">
          <a:xfrm>
            <a:off x="3935413" y="2321735"/>
            <a:ext cx="982662" cy="0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31" name="Text Box 55"/>
          <p:cNvSpPr txBox="1">
            <a:spLocks noChangeArrowheads="1"/>
          </p:cNvSpPr>
          <p:nvPr/>
        </p:nvSpPr>
        <p:spPr bwMode="auto">
          <a:xfrm>
            <a:off x="7072313" y="244873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50232" name="Text Box 56"/>
          <p:cNvSpPr txBox="1">
            <a:spLocks noChangeArrowheads="1"/>
          </p:cNvSpPr>
          <p:nvPr/>
        </p:nvSpPr>
        <p:spPr bwMode="auto">
          <a:xfrm>
            <a:off x="6557963" y="318692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50233" name="Line 57"/>
          <p:cNvSpPr>
            <a:spLocks noChangeShapeType="1"/>
          </p:cNvSpPr>
          <p:nvPr/>
        </p:nvSpPr>
        <p:spPr bwMode="auto">
          <a:xfrm>
            <a:off x="4017963" y="2086785"/>
            <a:ext cx="1120775" cy="0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34" name="Line 58"/>
          <p:cNvSpPr>
            <a:spLocks noChangeShapeType="1"/>
          </p:cNvSpPr>
          <p:nvPr/>
        </p:nvSpPr>
        <p:spPr bwMode="auto">
          <a:xfrm>
            <a:off x="4959350" y="1851835"/>
            <a:ext cx="387350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pic>
        <p:nvPicPr>
          <p:cNvPr id="48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2D- Inadequate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605388" y="6215029"/>
            <a:ext cx="5329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 common double quantum transitions (cross peaks) indicate a 1J coupling which is a prerequisite for their generation. 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  <p:bldP spid="50192" grpId="0" animBg="1"/>
      <p:bldP spid="50193" grpId="0" animBg="1"/>
      <p:bldP spid="50194" grpId="0" animBg="1"/>
      <p:bldP spid="50195" grpId="0" animBg="1"/>
      <p:bldP spid="50196" grpId="0" animBg="1"/>
      <p:bldP spid="50197" grpId="0"/>
      <p:bldP spid="50198" grpId="0" animBg="1"/>
      <p:bldP spid="50199" grpId="0" animBg="1"/>
      <p:bldP spid="50200" grpId="0" animBg="1"/>
      <p:bldP spid="50201" grpId="0" animBg="1"/>
      <p:bldP spid="50202" grpId="0" animBg="1"/>
      <p:bldP spid="50203" grpId="0" animBg="1"/>
      <p:bldP spid="50214" grpId="0"/>
      <p:bldP spid="50215" grpId="0" animBg="1"/>
      <p:bldP spid="50215" grpId="1" animBg="1"/>
      <p:bldP spid="50216" grpId="0"/>
      <p:bldP spid="50217" grpId="0" animBg="1"/>
      <p:bldP spid="50217" grpId="1" animBg="1"/>
      <p:bldP spid="50218" grpId="0"/>
      <p:bldP spid="50219" grpId="0" animBg="1"/>
      <p:bldP spid="50219" grpId="1" animBg="1"/>
      <p:bldP spid="50220" grpId="0"/>
      <p:bldP spid="50221" grpId="0" animBg="1"/>
      <p:bldP spid="50221" grpId="1" animBg="1"/>
      <p:bldP spid="50222" grpId="0"/>
      <p:bldP spid="50223" grpId="0" animBg="1"/>
      <p:bldP spid="50223" grpId="1" animBg="1"/>
      <p:bldP spid="50224" grpId="0"/>
      <p:bldP spid="50225" grpId="0" animBg="1"/>
      <p:bldP spid="50225" grpId="1" animBg="1"/>
      <p:bldP spid="50226" grpId="0"/>
      <p:bldP spid="50227" grpId="0" animBg="1"/>
      <p:bldP spid="50227" grpId="1" animBg="1"/>
      <p:bldP spid="50228" grpId="0"/>
      <p:bldP spid="50229" grpId="0" animBg="1"/>
      <p:bldP spid="50229" grpId="1" animBg="1"/>
      <p:bldP spid="50230" grpId="0" animBg="1"/>
      <p:bldP spid="50230" grpId="1" animBg="1"/>
      <p:bldP spid="50231" grpId="0"/>
      <p:bldP spid="50232" grpId="0"/>
      <p:bldP spid="50233" grpId="0" animBg="1"/>
      <p:bldP spid="50233" grpId="1" animBg="1"/>
      <p:bldP spid="50234" grpId="0" animBg="1"/>
      <p:bldP spid="50234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ieren 67"/>
          <p:cNvGrpSpPr/>
          <p:nvPr/>
        </p:nvGrpSpPr>
        <p:grpSpPr>
          <a:xfrm>
            <a:off x="6841804" y="604519"/>
            <a:ext cx="2794000" cy="2268537"/>
            <a:chOff x="6841804" y="604519"/>
            <a:chExt cx="2794000" cy="2268537"/>
          </a:xfrm>
        </p:grpSpPr>
        <p:grpSp>
          <p:nvGrpSpPr>
            <p:cNvPr id="56" name="Gruppieren 55"/>
            <p:cNvGrpSpPr/>
            <p:nvPr/>
          </p:nvGrpSpPr>
          <p:grpSpPr>
            <a:xfrm>
              <a:off x="6841804" y="604519"/>
              <a:ext cx="2794000" cy="2268537"/>
              <a:chOff x="0" y="2443163"/>
              <a:chExt cx="2794000" cy="2268537"/>
            </a:xfrm>
          </p:grpSpPr>
          <p:pic>
            <p:nvPicPr>
              <p:cNvPr id="57" name="Picture 16" descr="beckm1_inad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-66000" contrast="90000"/>
              </a:blip>
              <a:srcRect r="25487"/>
              <a:stretch>
                <a:fillRect/>
              </a:stretch>
            </p:blipFill>
            <p:spPr bwMode="auto">
              <a:xfrm>
                <a:off x="0" y="2443163"/>
                <a:ext cx="2794000" cy="2268537"/>
              </a:xfrm>
              <a:prstGeom prst="rect">
                <a:avLst/>
              </a:prstGeom>
              <a:noFill/>
            </p:spPr>
          </p:pic>
          <p:grpSp>
            <p:nvGrpSpPr>
              <p:cNvPr id="58" name="Group 26"/>
              <p:cNvGrpSpPr>
                <a:grpSpLocks/>
              </p:cNvGrpSpPr>
              <p:nvPr/>
            </p:nvGrpSpPr>
            <p:grpSpPr bwMode="auto">
              <a:xfrm>
                <a:off x="1431925" y="2459040"/>
                <a:ext cx="581025" cy="895351"/>
                <a:chOff x="902" y="1549"/>
                <a:chExt cx="366" cy="564"/>
              </a:xfrm>
            </p:grpSpPr>
            <p:sp>
              <p:nvSpPr>
                <p:cNvPr id="61" name="AutoShape 27"/>
                <p:cNvSpPr>
                  <a:spLocks/>
                </p:cNvSpPr>
                <p:nvPr/>
              </p:nvSpPr>
              <p:spPr bwMode="auto">
                <a:xfrm rot="5400000">
                  <a:off x="1036" y="1595"/>
                  <a:ext cx="56" cy="324"/>
                </a:xfrm>
                <a:prstGeom prst="leftBrace">
                  <a:avLst>
                    <a:gd name="adj1" fmla="val 48214"/>
                    <a:gd name="adj2" fmla="val 50000"/>
                  </a:avLst>
                </a:prstGeom>
                <a:noFill/>
                <a:ln w="9525">
                  <a:solidFill>
                    <a:srgbClr val="C61A1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2" name="AutoShape 28"/>
                <p:cNvSpPr>
                  <a:spLocks/>
                </p:cNvSpPr>
                <p:nvPr/>
              </p:nvSpPr>
              <p:spPr bwMode="auto">
                <a:xfrm rot="5400000">
                  <a:off x="1025" y="1787"/>
                  <a:ext cx="56" cy="250"/>
                </a:xfrm>
                <a:prstGeom prst="leftBrace">
                  <a:avLst>
                    <a:gd name="adj1" fmla="val 37202"/>
                    <a:gd name="adj2" fmla="val 50000"/>
                  </a:avLst>
                </a:prstGeom>
                <a:noFill/>
                <a:ln w="9525">
                  <a:solidFill>
                    <a:srgbClr val="C61A1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3" name="AutoShape 29"/>
                <p:cNvSpPr>
                  <a:spLocks/>
                </p:cNvSpPr>
                <p:nvPr/>
              </p:nvSpPr>
              <p:spPr bwMode="auto">
                <a:xfrm rot="5400000">
                  <a:off x="1022" y="1940"/>
                  <a:ext cx="56" cy="124"/>
                </a:xfrm>
                <a:prstGeom prst="leftBrace">
                  <a:avLst>
                    <a:gd name="adj1" fmla="val 18452"/>
                    <a:gd name="adj2" fmla="val 50000"/>
                  </a:avLst>
                </a:prstGeom>
                <a:noFill/>
                <a:ln w="9525">
                  <a:solidFill>
                    <a:srgbClr val="C61A1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963" y="1549"/>
                  <a:ext cx="25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b="1" dirty="0">
                      <a:solidFill>
                        <a:srgbClr val="C61A16"/>
                      </a:solidFill>
                    </a:rPr>
                    <a:t>33.7</a:t>
                  </a:r>
                </a:p>
              </p:txBody>
            </p:sp>
            <p:sp>
              <p:nvSpPr>
                <p:cNvPr id="6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955" y="1727"/>
                  <a:ext cx="25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b="1" dirty="0">
                      <a:solidFill>
                        <a:srgbClr val="C61A16"/>
                      </a:solidFill>
                    </a:rPr>
                    <a:t>28.0</a:t>
                  </a:r>
                </a:p>
              </p:txBody>
            </p:sp>
            <p:sp>
              <p:nvSpPr>
                <p:cNvPr id="6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012" y="1959"/>
                  <a:ext cx="25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b="1" dirty="0">
                      <a:solidFill>
                        <a:srgbClr val="C61A16"/>
                      </a:solidFill>
                    </a:rPr>
                    <a:t>  8.7</a:t>
                  </a:r>
                </a:p>
              </p:txBody>
            </p:sp>
          </p:grpSp>
          <p:sp>
            <p:nvSpPr>
              <p:cNvPr id="60" name="Text Box 88"/>
              <p:cNvSpPr txBox="1">
                <a:spLocks noChangeArrowheads="1"/>
              </p:cNvSpPr>
              <p:nvPr/>
            </p:nvSpPr>
            <p:spPr bwMode="auto">
              <a:xfrm>
                <a:off x="1265238" y="4154488"/>
                <a:ext cx="588962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chemeClr val="accent2"/>
                    </a:solidFill>
                  </a:rPr>
                  <a:t>49 ppm</a:t>
                </a:r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7003915" y="1001949"/>
              <a:ext cx="603115" cy="1138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3263" name="Picture 15" descr="beckm1_2dinad3"/>
          <p:cNvPicPr preferRelativeResize="0">
            <a:picLocks noChangeArrowheads="1"/>
          </p:cNvPicPr>
          <p:nvPr/>
        </p:nvPicPr>
        <p:blipFill>
          <a:blip r:embed="rId3">
            <a:lum bright="-36000" contrast="60000"/>
          </a:blip>
          <a:srcRect/>
          <a:stretch>
            <a:fillRect/>
          </a:stretch>
        </p:blipFill>
        <p:spPr bwMode="auto">
          <a:xfrm>
            <a:off x="0" y="1842608"/>
            <a:ext cx="3886200" cy="5384800"/>
          </a:xfrm>
          <a:prstGeom prst="rect">
            <a:avLst/>
          </a:prstGeom>
          <a:noFill/>
        </p:spPr>
      </p:pic>
      <p:pic>
        <p:nvPicPr>
          <p:cNvPr id="53264" name="Picture 16" descr="beckm1_2dinad4"/>
          <p:cNvPicPr preferRelativeResize="0">
            <a:picLocks noChangeArrowheads="1"/>
          </p:cNvPicPr>
          <p:nvPr/>
        </p:nvPicPr>
        <p:blipFill>
          <a:blip r:embed="rId4">
            <a:lum bright="-36000" contrast="60000"/>
          </a:blip>
          <a:srcRect/>
          <a:stretch>
            <a:fillRect/>
          </a:stretch>
        </p:blipFill>
        <p:spPr bwMode="auto">
          <a:xfrm>
            <a:off x="3815686" y="1912464"/>
            <a:ext cx="3886200" cy="5384800"/>
          </a:xfrm>
          <a:prstGeom prst="rect">
            <a:avLst/>
          </a:prstGeom>
          <a:noFill/>
        </p:spPr>
      </p:pic>
      <p:grpSp>
        <p:nvGrpSpPr>
          <p:cNvPr id="71" name="Gruppieren 70"/>
          <p:cNvGrpSpPr/>
          <p:nvPr/>
        </p:nvGrpSpPr>
        <p:grpSpPr>
          <a:xfrm>
            <a:off x="503595" y="2365179"/>
            <a:ext cx="2322120" cy="4435475"/>
            <a:chOff x="503595" y="2365179"/>
            <a:chExt cx="2322120" cy="4435475"/>
          </a:xfrm>
        </p:grpSpPr>
        <p:grpSp>
          <p:nvGrpSpPr>
            <p:cNvPr id="2" name="Group 23"/>
            <p:cNvGrpSpPr>
              <a:grpSpLocks/>
            </p:cNvGrpSpPr>
            <p:nvPr/>
          </p:nvGrpSpPr>
          <p:grpSpPr bwMode="auto">
            <a:xfrm>
              <a:off x="2536790" y="2514600"/>
              <a:ext cx="288925" cy="4238625"/>
              <a:chOff x="1833" y="977"/>
              <a:chExt cx="182" cy="2792"/>
            </a:xfrm>
          </p:grpSpPr>
          <p:sp>
            <p:nvSpPr>
              <p:cNvPr id="53265" name="Line 17"/>
              <p:cNvSpPr>
                <a:spLocks noChangeShapeType="1"/>
              </p:cNvSpPr>
              <p:nvPr/>
            </p:nvSpPr>
            <p:spPr bwMode="auto">
              <a:xfrm flipH="1" flipV="1">
                <a:off x="1833" y="977"/>
                <a:ext cx="8" cy="278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3266" name="Line 18"/>
              <p:cNvSpPr>
                <a:spLocks noChangeShapeType="1"/>
              </p:cNvSpPr>
              <p:nvPr/>
            </p:nvSpPr>
            <p:spPr bwMode="auto">
              <a:xfrm flipH="1" flipV="1">
                <a:off x="1894" y="977"/>
                <a:ext cx="8" cy="278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3269" name="Line 21"/>
              <p:cNvSpPr>
                <a:spLocks noChangeShapeType="1"/>
              </p:cNvSpPr>
              <p:nvPr/>
            </p:nvSpPr>
            <p:spPr bwMode="auto">
              <a:xfrm flipH="1" flipV="1">
                <a:off x="2007" y="985"/>
                <a:ext cx="8" cy="278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69" name="Gruppieren 68"/>
            <p:cNvGrpSpPr/>
            <p:nvPr/>
          </p:nvGrpSpPr>
          <p:grpSpPr>
            <a:xfrm>
              <a:off x="503595" y="2365179"/>
              <a:ext cx="430213" cy="4435475"/>
              <a:chOff x="503595" y="2365179"/>
              <a:chExt cx="430213" cy="4435475"/>
            </a:xfrm>
          </p:grpSpPr>
          <p:sp>
            <p:nvSpPr>
              <p:cNvPr id="53267" name="Line 19"/>
              <p:cNvSpPr>
                <a:spLocks noChangeShapeType="1"/>
              </p:cNvSpPr>
              <p:nvPr/>
            </p:nvSpPr>
            <p:spPr bwMode="auto">
              <a:xfrm flipH="1" flipV="1">
                <a:off x="851258" y="2381054"/>
                <a:ext cx="12700" cy="44196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3268" name="Line 20"/>
              <p:cNvSpPr>
                <a:spLocks noChangeShapeType="1"/>
              </p:cNvSpPr>
              <p:nvPr/>
            </p:nvSpPr>
            <p:spPr bwMode="auto">
              <a:xfrm flipH="1" flipV="1">
                <a:off x="921108" y="2381054"/>
                <a:ext cx="12700" cy="44196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3270" name="Line 22"/>
              <p:cNvSpPr>
                <a:spLocks noChangeShapeType="1"/>
              </p:cNvSpPr>
              <p:nvPr/>
            </p:nvSpPr>
            <p:spPr bwMode="auto">
              <a:xfrm flipH="1" flipV="1">
                <a:off x="503595" y="2365179"/>
                <a:ext cx="12700" cy="44196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</p:grpSp>
      </p:grpSp>
      <p:sp>
        <p:nvSpPr>
          <p:cNvPr id="53300" name="AutoShape 52"/>
          <p:cNvSpPr>
            <a:spLocks/>
          </p:cNvSpPr>
          <p:nvPr/>
        </p:nvSpPr>
        <p:spPr bwMode="auto">
          <a:xfrm rot="5400000">
            <a:off x="1610990" y="201643"/>
            <a:ext cx="74612" cy="2376488"/>
          </a:xfrm>
          <a:prstGeom prst="leftBrace">
            <a:avLst>
              <a:gd name="adj1" fmla="val 265427"/>
              <a:gd name="adj2" fmla="val 50000"/>
            </a:avLst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3302" name="AutoShape 54"/>
          <p:cNvSpPr>
            <a:spLocks/>
          </p:cNvSpPr>
          <p:nvPr/>
        </p:nvSpPr>
        <p:spPr bwMode="auto">
          <a:xfrm rot="5400000">
            <a:off x="1516420" y="1954017"/>
            <a:ext cx="79375" cy="406400"/>
          </a:xfrm>
          <a:prstGeom prst="leftBrace">
            <a:avLst>
              <a:gd name="adj1" fmla="val 42667"/>
              <a:gd name="adj2" fmla="val 50000"/>
            </a:avLst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3303" name="Text Box 55"/>
          <p:cNvSpPr txBox="1">
            <a:spLocks noChangeArrowheads="1"/>
          </p:cNvSpPr>
          <p:nvPr/>
        </p:nvSpPr>
        <p:spPr bwMode="auto">
          <a:xfrm>
            <a:off x="1444302" y="1123981"/>
            <a:ext cx="406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61A16"/>
                </a:solidFill>
              </a:rPr>
              <a:t>37.7</a:t>
            </a:r>
          </a:p>
        </p:txBody>
      </p:sp>
      <p:sp>
        <p:nvSpPr>
          <p:cNvPr id="53305" name="Text Box 57"/>
          <p:cNvSpPr txBox="1">
            <a:spLocks noChangeArrowheads="1"/>
          </p:cNvSpPr>
          <p:nvPr/>
        </p:nvSpPr>
        <p:spPr bwMode="auto">
          <a:xfrm>
            <a:off x="1251308" y="1904804"/>
            <a:ext cx="658812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61A16"/>
                </a:solidFill>
              </a:rPr>
              <a:t>  6.3 , 4.0</a:t>
            </a:r>
          </a:p>
        </p:txBody>
      </p:sp>
      <p:grpSp>
        <p:nvGrpSpPr>
          <p:cNvPr id="47" name="Gruppieren 46"/>
          <p:cNvGrpSpPr/>
          <p:nvPr/>
        </p:nvGrpSpPr>
        <p:grpSpPr>
          <a:xfrm>
            <a:off x="814519" y="1354394"/>
            <a:ext cx="1744662" cy="617502"/>
            <a:chOff x="1225324" y="1335540"/>
            <a:chExt cx="1744662" cy="617502"/>
          </a:xfrm>
        </p:grpSpPr>
        <p:sp>
          <p:nvSpPr>
            <p:cNvPr id="53301" name="AutoShape 53"/>
            <p:cNvSpPr>
              <a:spLocks/>
            </p:cNvSpPr>
            <p:nvPr/>
          </p:nvSpPr>
          <p:spPr bwMode="auto">
            <a:xfrm rot="5400000">
              <a:off x="2059555" y="775721"/>
              <a:ext cx="76200" cy="1744662"/>
            </a:xfrm>
            <a:prstGeom prst="leftBrace">
              <a:avLst>
                <a:gd name="adj1" fmla="val 190799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3304" name="Text Box 56"/>
            <p:cNvSpPr txBox="1">
              <a:spLocks noChangeArrowheads="1"/>
            </p:cNvSpPr>
            <p:nvPr/>
          </p:nvSpPr>
          <p:spPr bwMode="auto">
            <a:xfrm>
              <a:off x="1850345" y="1335540"/>
              <a:ext cx="794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b="1" dirty="0" smtClean="0">
                  <a:solidFill>
                    <a:srgbClr val="C61A16"/>
                  </a:solidFill>
                </a:rPr>
                <a:t>29.4</a:t>
              </a:r>
              <a:endParaRPr lang="de-DE" b="1" dirty="0">
                <a:solidFill>
                  <a:srgbClr val="C61A16"/>
                </a:solidFill>
              </a:endParaRPr>
            </a:p>
          </p:txBody>
        </p:sp>
        <p:sp>
          <p:nvSpPr>
            <p:cNvPr id="53306" name="AutoShape 58"/>
            <p:cNvSpPr>
              <a:spLocks/>
            </p:cNvSpPr>
            <p:nvPr/>
          </p:nvSpPr>
          <p:spPr bwMode="auto">
            <a:xfrm rot="5400000">
              <a:off x="2041525" y="1123951"/>
              <a:ext cx="84137" cy="1566862"/>
            </a:xfrm>
            <a:prstGeom prst="leftBrace">
              <a:avLst>
                <a:gd name="adj1" fmla="val 155190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3307" name="Text Box 59"/>
            <p:cNvSpPr txBox="1">
              <a:spLocks noChangeArrowheads="1"/>
            </p:cNvSpPr>
            <p:nvPr/>
          </p:nvSpPr>
          <p:spPr bwMode="auto">
            <a:xfrm>
              <a:off x="1851706" y="1614488"/>
              <a:ext cx="5730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C61A16"/>
                  </a:solidFill>
                </a:rPr>
                <a:t>26.7</a:t>
              </a:r>
            </a:p>
          </p:txBody>
        </p:sp>
      </p:grpSp>
      <p:sp>
        <p:nvSpPr>
          <p:cNvPr id="53348" name="Text Box 100"/>
          <p:cNvSpPr txBox="1">
            <a:spLocks noChangeArrowheads="1"/>
          </p:cNvSpPr>
          <p:nvPr/>
        </p:nvSpPr>
        <p:spPr bwMode="auto">
          <a:xfrm>
            <a:off x="1361435" y="2559902"/>
            <a:ext cx="58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39 ppm</a:t>
            </a:r>
          </a:p>
        </p:txBody>
      </p:sp>
      <p:sp>
        <p:nvSpPr>
          <p:cNvPr id="53360" name="AutoShape 112"/>
          <p:cNvSpPr>
            <a:spLocks/>
          </p:cNvSpPr>
          <p:nvPr/>
        </p:nvSpPr>
        <p:spPr bwMode="auto">
          <a:xfrm rot="5400000">
            <a:off x="5578248" y="652411"/>
            <a:ext cx="69850" cy="1687513"/>
          </a:xfrm>
          <a:prstGeom prst="leftBrace">
            <a:avLst>
              <a:gd name="adj1" fmla="val 201326"/>
              <a:gd name="adj2" fmla="val 50000"/>
            </a:avLst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3362" name="AutoShape 114"/>
          <p:cNvSpPr>
            <a:spLocks/>
          </p:cNvSpPr>
          <p:nvPr/>
        </p:nvSpPr>
        <p:spPr bwMode="auto">
          <a:xfrm rot="5400000">
            <a:off x="5504996" y="1875920"/>
            <a:ext cx="98425" cy="474663"/>
          </a:xfrm>
          <a:prstGeom prst="leftBrace">
            <a:avLst>
              <a:gd name="adj1" fmla="val 40188"/>
              <a:gd name="adj2" fmla="val 50000"/>
            </a:avLst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3363" name="Text Box 115"/>
          <p:cNvSpPr txBox="1">
            <a:spLocks noChangeArrowheads="1"/>
          </p:cNvSpPr>
          <p:nvPr/>
        </p:nvSpPr>
        <p:spPr bwMode="auto">
          <a:xfrm>
            <a:off x="5433898" y="1219715"/>
            <a:ext cx="407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61A16"/>
                </a:solidFill>
              </a:rPr>
              <a:t>33.7</a:t>
            </a:r>
          </a:p>
        </p:txBody>
      </p:sp>
      <p:sp>
        <p:nvSpPr>
          <p:cNvPr id="53365" name="Text Box 117"/>
          <p:cNvSpPr txBox="1">
            <a:spLocks noChangeArrowheads="1"/>
          </p:cNvSpPr>
          <p:nvPr/>
        </p:nvSpPr>
        <p:spPr bwMode="auto">
          <a:xfrm>
            <a:off x="5331165" y="1881476"/>
            <a:ext cx="407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61A16"/>
                </a:solidFill>
              </a:rPr>
              <a:t>  8.7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4802219" y="1452475"/>
            <a:ext cx="1329178" cy="539033"/>
            <a:chOff x="5725519" y="1487488"/>
            <a:chExt cx="1329178" cy="539033"/>
          </a:xfrm>
        </p:grpSpPr>
        <p:sp>
          <p:nvSpPr>
            <p:cNvPr id="53361" name="AutoShape 113"/>
            <p:cNvSpPr>
              <a:spLocks/>
            </p:cNvSpPr>
            <p:nvPr/>
          </p:nvSpPr>
          <p:spPr bwMode="auto">
            <a:xfrm rot="5400000">
              <a:off x="6277694" y="1181377"/>
              <a:ext cx="45719" cy="1150069"/>
            </a:xfrm>
            <a:prstGeom prst="leftBrace">
              <a:avLst>
                <a:gd name="adj1" fmla="val 210474"/>
                <a:gd name="adj2" fmla="val 50000"/>
              </a:avLst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3364" name="Text Box 116"/>
            <p:cNvSpPr txBox="1">
              <a:spLocks noChangeArrowheads="1"/>
            </p:cNvSpPr>
            <p:nvPr/>
          </p:nvSpPr>
          <p:spPr bwMode="auto">
            <a:xfrm>
              <a:off x="6202589" y="1487488"/>
              <a:ext cx="54373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28.2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53366" name="AutoShape 118"/>
            <p:cNvSpPr>
              <a:spLocks/>
            </p:cNvSpPr>
            <p:nvPr/>
          </p:nvSpPr>
          <p:spPr bwMode="auto">
            <a:xfrm rot="5400000">
              <a:off x="6378072" y="1328594"/>
              <a:ext cx="88097" cy="1265153"/>
            </a:xfrm>
            <a:prstGeom prst="leftBrace">
              <a:avLst>
                <a:gd name="adj1" fmla="val 133866"/>
                <a:gd name="adj2" fmla="val 50000"/>
              </a:avLst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3367" name="Text Box 119"/>
            <p:cNvSpPr txBox="1">
              <a:spLocks noChangeArrowheads="1"/>
            </p:cNvSpPr>
            <p:nvPr/>
          </p:nvSpPr>
          <p:spPr bwMode="auto">
            <a:xfrm>
              <a:off x="6183539" y="1687967"/>
              <a:ext cx="54373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28.2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3378" name="Text Box 130"/>
          <p:cNvSpPr txBox="1">
            <a:spLocks noChangeArrowheads="1"/>
          </p:cNvSpPr>
          <p:nvPr/>
        </p:nvSpPr>
        <p:spPr bwMode="auto">
          <a:xfrm>
            <a:off x="5190629" y="2625734"/>
            <a:ext cx="590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40 ppm</a:t>
            </a:r>
          </a:p>
        </p:txBody>
      </p:sp>
      <p:pic>
        <p:nvPicPr>
          <p:cNvPr id="29" name="Picture 94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2D- Inadequate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5" name="Text Box 130"/>
          <p:cNvSpPr txBox="1">
            <a:spLocks noChangeArrowheads="1"/>
          </p:cNvSpPr>
          <p:nvPr/>
        </p:nvSpPr>
        <p:spPr bwMode="auto">
          <a:xfrm>
            <a:off x="7159785" y="5978248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39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6" name="Text Box 130"/>
          <p:cNvSpPr txBox="1">
            <a:spLocks noChangeArrowheads="1"/>
          </p:cNvSpPr>
          <p:nvPr/>
        </p:nvSpPr>
        <p:spPr bwMode="auto">
          <a:xfrm>
            <a:off x="7101071" y="3360987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24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7" name="Text Box 130"/>
          <p:cNvSpPr txBox="1">
            <a:spLocks noChangeArrowheads="1"/>
          </p:cNvSpPr>
          <p:nvPr/>
        </p:nvSpPr>
        <p:spPr bwMode="auto">
          <a:xfrm>
            <a:off x="7101071" y="3018087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23</a:t>
            </a:r>
            <a:endParaRPr lang="de-DE" b="1" dirty="0">
              <a:solidFill>
                <a:srgbClr val="00B050"/>
              </a:solidFill>
            </a:endParaRPr>
          </a:p>
        </p:txBody>
      </p:sp>
      <p:grpSp>
        <p:nvGrpSpPr>
          <p:cNvPr id="70" name="Gruppieren 69"/>
          <p:cNvGrpSpPr/>
          <p:nvPr/>
        </p:nvGrpSpPr>
        <p:grpSpPr>
          <a:xfrm>
            <a:off x="4713094" y="2472215"/>
            <a:ext cx="1543139" cy="4565692"/>
            <a:chOff x="4781188" y="2443032"/>
            <a:chExt cx="1543139" cy="4565692"/>
          </a:xfrm>
        </p:grpSpPr>
        <p:sp>
          <p:nvSpPr>
            <p:cNvPr id="32" name="Line 17"/>
            <p:cNvSpPr>
              <a:spLocks noChangeShapeType="1"/>
            </p:cNvSpPr>
            <p:nvPr/>
          </p:nvSpPr>
          <p:spPr bwMode="auto">
            <a:xfrm flipH="1" flipV="1">
              <a:off x="6108881" y="2770099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H="1" flipV="1">
              <a:off x="6205719" y="2770099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Line 21"/>
            <p:cNvSpPr>
              <a:spLocks noChangeShapeType="1"/>
            </p:cNvSpPr>
            <p:nvPr/>
          </p:nvSpPr>
          <p:spPr bwMode="auto">
            <a:xfrm flipH="1" flipV="1">
              <a:off x="6311627" y="2782244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 flipH="1" flipV="1">
              <a:off x="4952411" y="2480740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 flipH="1" flipV="1">
              <a:off x="4781188" y="2602337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 flipH="1" flipV="1">
              <a:off x="4863965" y="2443032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4889248" y="1424699"/>
            <a:ext cx="1355271" cy="564360"/>
            <a:chOff x="5796644" y="1438502"/>
            <a:chExt cx="1355271" cy="564360"/>
          </a:xfrm>
        </p:grpSpPr>
        <p:sp>
          <p:nvSpPr>
            <p:cNvPr id="43" name="AutoShape 113"/>
            <p:cNvSpPr>
              <a:spLocks/>
            </p:cNvSpPr>
            <p:nvPr/>
          </p:nvSpPr>
          <p:spPr bwMode="auto">
            <a:xfrm rot="5400000">
              <a:off x="6434820" y="1095375"/>
              <a:ext cx="78920" cy="1355271"/>
            </a:xfrm>
            <a:prstGeom prst="leftBrace">
              <a:avLst>
                <a:gd name="adj1" fmla="val 210474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4" name="Text Box 116"/>
            <p:cNvSpPr txBox="1">
              <a:spLocks noChangeArrowheads="1"/>
            </p:cNvSpPr>
            <p:nvPr/>
          </p:nvSpPr>
          <p:spPr bwMode="auto">
            <a:xfrm>
              <a:off x="6218918" y="1438502"/>
              <a:ext cx="4079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61A16"/>
                  </a:solidFill>
                </a:rPr>
                <a:t>29.9</a:t>
              </a:r>
            </a:p>
          </p:txBody>
        </p:sp>
        <p:sp>
          <p:nvSpPr>
            <p:cNvPr id="45" name="AutoShape 118"/>
            <p:cNvSpPr>
              <a:spLocks/>
            </p:cNvSpPr>
            <p:nvPr/>
          </p:nvSpPr>
          <p:spPr bwMode="auto">
            <a:xfrm rot="5400000">
              <a:off x="6432419" y="1368206"/>
              <a:ext cx="81954" cy="1187358"/>
            </a:xfrm>
            <a:prstGeom prst="leftBrace">
              <a:avLst>
                <a:gd name="adj1" fmla="val 133866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6" name="Text Box 119"/>
            <p:cNvSpPr txBox="1">
              <a:spLocks noChangeArrowheads="1"/>
            </p:cNvSpPr>
            <p:nvPr/>
          </p:nvSpPr>
          <p:spPr bwMode="auto">
            <a:xfrm>
              <a:off x="6175375" y="1696130"/>
              <a:ext cx="4079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61A16"/>
                  </a:solidFill>
                </a:rPr>
                <a:t>26.5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824106" y="1405341"/>
            <a:ext cx="1734532" cy="539033"/>
            <a:chOff x="5725519" y="1487488"/>
            <a:chExt cx="1329178" cy="539033"/>
          </a:xfrm>
        </p:grpSpPr>
        <p:sp>
          <p:nvSpPr>
            <p:cNvPr id="49" name="AutoShape 113"/>
            <p:cNvSpPr>
              <a:spLocks/>
            </p:cNvSpPr>
            <p:nvPr/>
          </p:nvSpPr>
          <p:spPr bwMode="auto">
            <a:xfrm rot="5400000">
              <a:off x="6277694" y="1181377"/>
              <a:ext cx="45719" cy="1150069"/>
            </a:xfrm>
            <a:prstGeom prst="leftBrace">
              <a:avLst>
                <a:gd name="adj1" fmla="val 210474"/>
                <a:gd name="adj2" fmla="val 50000"/>
              </a:avLst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" name="Text Box 116"/>
            <p:cNvSpPr txBox="1">
              <a:spLocks noChangeArrowheads="1"/>
            </p:cNvSpPr>
            <p:nvPr/>
          </p:nvSpPr>
          <p:spPr bwMode="auto">
            <a:xfrm>
              <a:off x="6202589" y="1487488"/>
              <a:ext cx="4166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28.1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51" name="AutoShape 118"/>
            <p:cNvSpPr>
              <a:spLocks/>
            </p:cNvSpPr>
            <p:nvPr/>
          </p:nvSpPr>
          <p:spPr bwMode="auto">
            <a:xfrm rot="5400000">
              <a:off x="6378072" y="1328594"/>
              <a:ext cx="88097" cy="1265153"/>
            </a:xfrm>
            <a:prstGeom prst="leftBrace">
              <a:avLst>
                <a:gd name="adj1" fmla="val 133866"/>
                <a:gd name="adj2" fmla="val 50000"/>
              </a:avLst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2" name="Text Box 119"/>
            <p:cNvSpPr txBox="1">
              <a:spLocks noChangeArrowheads="1"/>
            </p:cNvSpPr>
            <p:nvPr/>
          </p:nvSpPr>
          <p:spPr bwMode="auto">
            <a:xfrm>
              <a:off x="6183539" y="1687967"/>
              <a:ext cx="4166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28.1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3" name="Text Box 130"/>
          <p:cNvSpPr txBox="1">
            <a:spLocks noChangeArrowheads="1"/>
          </p:cNvSpPr>
          <p:nvPr/>
        </p:nvSpPr>
        <p:spPr bwMode="auto">
          <a:xfrm>
            <a:off x="3323677" y="6190852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49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54" name="Text Box 130"/>
          <p:cNvSpPr txBox="1">
            <a:spLocks noChangeArrowheads="1"/>
          </p:cNvSpPr>
          <p:nvPr/>
        </p:nvSpPr>
        <p:spPr bwMode="auto">
          <a:xfrm>
            <a:off x="3247660" y="4953534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40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55" name="Text Box 130"/>
          <p:cNvSpPr txBox="1">
            <a:spLocks noChangeArrowheads="1"/>
          </p:cNvSpPr>
          <p:nvPr/>
        </p:nvSpPr>
        <p:spPr bwMode="auto">
          <a:xfrm>
            <a:off x="3323677" y="2891470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27</a:t>
            </a:r>
            <a:endParaRPr lang="de-DE" b="1" dirty="0">
              <a:solidFill>
                <a:srgbClr val="00B050"/>
              </a:solidFill>
            </a:endParaRPr>
          </a:p>
        </p:txBody>
      </p:sp>
      <p:cxnSp>
        <p:nvCxnSpPr>
          <p:cNvPr id="73" name="Gerade Verbindung 72"/>
          <p:cNvCxnSpPr/>
          <p:nvPr/>
        </p:nvCxnSpPr>
        <p:spPr>
          <a:xfrm flipV="1">
            <a:off x="544749" y="3083668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 flipV="1">
            <a:off x="593387" y="5116749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 flipV="1">
            <a:off x="515566" y="6371617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V="1">
            <a:off x="4270442" y="3258766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/>
          <p:nvPr/>
        </p:nvCxnSpPr>
        <p:spPr>
          <a:xfrm flipV="1">
            <a:off x="4270442" y="3521413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 flipV="1">
            <a:off x="4299625" y="6138153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uppieren 101"/>
          <p:cNvGrpSpPr/>
          <p:nvPr/>
        </p:nvGrpSpPr>
        <p:grpSpPr>
          <a:xfrm>
            <a:off x="7355630" y="3411438"/>
            <a:ext cx="1671637" cy="1685858"/>
            <a:chOff x="6557963" y="2312210"/>
            <a:chExt cx="2219325" cy="2376487"/>
          </a:xfrm>
        </p:grpSpPr>
        <p:sp>
          <p:nvSpPr>
            <p:cNvPr id="79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0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1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2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4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86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7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8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9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90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9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93" name="Text Box 40"/>
            <p:cNvSpPr txBox="1">
              <a:spLocks noChangeArrowheads="1"/>
            </p:cNvSpPr>
            <p:nvPr/>
          </p:nvSpPr>
          <p:spPr bwMode="auto">
            <a:xfrm>
              <a:off x="7323652" y="333699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9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9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9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9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98" name="Text Box 50"/>
            <p:cNvSpPr txBox="1">
              <a:spLocks noChangeArrowheads="1"/>
            </p:cNvSpPr>
            <p:nvPr/>
          </p:nvSpPr>
          <p:spPr bwMode="auto">
            <a:xfrm>
              <a:off x="6953979" y="3318385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9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100" name="Text Box 55"/>
            <p:cNvSpPr txBox="1">
              <a:spLocks noChangeArrowheads="1"/>
            </p:cNvSpPr>
            <p:nvPr/>
          </p:nvSpPr>
          <p:spPr bwMode="auto">
            <a:xfrm>
              <a:off x="7098142" y="2366459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10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</p:grpSp>
      <p:sp>
        <p:nvSpPr>
          <p:cNvPr id="103" name="Text Box 130"/>
          <p:cNvSpPr txBox="1">
            <a:spLocks noChangeArrowheads="1"/>
          </p:cNvSpPr>
          <p:nvPr/>
        </p:nvSpPr>
        <p:spPr bwMode="auto">
          <a:xfrm>
            <a:off x="518831" y="3477096"/>
            <a:ext cx="2563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39 ppm + 27ppm =66 ppm</a:t>
            </a:r>
            <a:endParaRPr lang="de-DE" b="1" dirty="0">
              <a:solidFill>
                <a:srgbClr val="00B050"/>
              </a:solidFill>
            </a:endParaRPr>
          </a:p>
        </p:txBody>
      </p:sp>
      <p:cxnSp>
        <p:nvCxnSpPr>
          <p:cNvPr id="105" name="Gerade Verbindung mit Pfeil 104"/>
          <p:cNvCxnSpPr/>
          <p:nvPr/>
        </p:nvCxnSpPr>
        <p:spPr>
          <a:xfrm rot="10800000">
            <a:off x="339047" y="3143892"/>
            <a:ext cx="1684962" cy="23630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53" grpId="0"/>
      <p:bldP spid="54" grpId="0"/>
      <p:bldP spid="55" grpId="0"/>
      <p:bldP spid="103" grpId="0"/>
      <p:bldP spid="103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beckm1_2dinad2"/>
          <p:cNvPicPr preferRelativeResize="0">
            <a:picLocks noChangeArrowheads="1"/>
          </p:cNvPicPr>
          <p:nvPr/>
        </p:nvPicPr>
        <p:blipFill>
          <a:blip r:embed="rId2">
            <a:lum bright="-30000" contrast="48000"/>
          </a:blip>
          <a:srcRect/>
          <a:stretch>
            <a:fillRect/>
          </a:stretch>
        </p:blipFill>
        <p:spPr bwMode="auto">
          <a:xfrm>
            <a:off x="252413" y="470710"/>
            <a:ext cx="7165975" cy="6200775"/>
          </a:xfrm>
          <a:prstGeom prst="rect">
            <a:avLst/>
          </a:prstGeom>
          <a:noFill/>
        </p:spPr>
      </p:pic>
      <p:sp>
        <p:nvSpPr>
          <p:cNvPr id="50191" name="Line 15"/>
          <p:cNvSpPr>
            <a:spLocks noChangeShapeType="1"/>
          </p:cNvSpPr>
          <p:nvPr/>
        </p:nvSpPr>
        <p:spPr bwMode="auto">
          <a:xfrm flipV="1">
            <a:off x="7508875" y="3699685"/>
            <a:ext cx="0" cy="644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7508875" y="3364722"/>
            <a:ext cx="606425" cy="334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 flipV="1">
            <a:off x="7258050" y="3572685"/>
            <a:ext cx="250825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7508875" y="3699685"/>
            <a:ext cx="312738" cy="125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7526338" y="2645585"/>
            <a:ext cx="0" cy="39211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V="1">
            <a:off x="7526338" y="2494772"/>
            <a:ext cx="508000" cy="158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7986713" y="231221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H="1">
            <a:off x="6926263" y="3044047"/>
            <a:ext cx="582612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>
            <a:off x="6926263" y="3348847"/>
            <a:ext cx="0" cy="692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7494588" y="3029760"/>
            <a:ext cx="582612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8089900" y="3348847"/>
            <a:ext cx="14288" cy="679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 flipH="1">
            <a:off x="7494588" y="4028297"/>
            <a:ext cx="623887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flipH="1" flipV="1">
            <a:off x="6913563" y="4040997"/>
            <a:ext cx="595312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781050" y="5500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4727575" y="5516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5813425" y="52309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3992563" y="55008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2455863" y="56437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2193925" y="5627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4397375" y="55008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4949825" y="54056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5129213" y="5389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5376863" y="5389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8067675" y="322343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7388225" y="34329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7512050" y="281068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8091488" y="390606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7361238" y="441406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50223" name="Line 47"/>
          <p:cNvSpPr>
            <a:spLocks noChangeShapeType="1"/>
          </p:cNvSpPr>
          <p:nvPr/>
        </p:nvSpPr>
        <p:spPr bwMode="auto">
          <a:xfrm>
            <a:off x="3469784" y="2724796"/>
            <a:ext cx="2492375" cy="142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4" name="Text Box 48"/>
          <p:cNvSpPr txBox="1">
            <a:spLocks noChangeArrowheads="1"/>
          </p:cNvSpPr>
          <p:nvPr/>
        </p:nvSpPr>
        <p:spPr bwMode="auto">
          <a:xfrm>
            <a:off x="7761288" y="3723497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390268" y="3406389"/>
            <a:ext cx="3517900" cy="14288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6" name="Text Box 50"/>
          <p:cNvSpPr txBox="1">
            <a:spLocks noChangeArrowheads="1"/>
          </p:cNvSpPr>
          <p:nvPr/>
        </p:nvSpPr>
        <p:spPr bwMode="auto">
          <a:xfrm>
            <a:off x="7005638" y="338694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2598672" y="2270739"/>
            <a:ext cx="3005137" cy="14287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8" name="Text Box 52"/>
          <p:cNvSpPr txBox="1">
            <a:spLocks noChangeArrowheads="1"/>
          </p:cNvSpPr>
          <p:nvPr/>
        </p:nvSpPr>
        <p:spPr bwMode="auto">
          <a:xfrm>
            <a:off x="6597650" y="398861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50231" name="Text Box 55"/>
          <p:cNvSpPr txBox="1">
            <a:spLocks noChangeArrowheads="1"/>
          </p:cNvSpPr>
          <p:nvPr/>
        </p:nvSpPr>
        <p:spPr bwMode="auto">
          <a:xfrm>
            <a:off x="7072313" y="244873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50232" name="Text Box 56"/>
          <p:cNvSpPr txBox="1">
            <a:spLocks noChangeArrowheads="1"/>
          </p:cNvSpPr>
          <p:nvPr/>
        </p:nvSpPr>
        <p:spPr bwMode="auto">
          <a:xfrm>
            <a:off x="6557963" y="318692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50234" name="Line 58"/>
          <p:cNvSpPr>
            <a:spLocks noChangeShapeType="1"/>
          </p:cNvSpPr>
          <p:nvPr/>
        </p:nvSpPr>
        <p:spPr bwMode="auto">
          <a:xfrm>
            <a:off x="4959350" y="1851835"/>
            <a:ext cx="387350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pic>
        <p:nvPicPr>
          <p:cNvPr id="48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2D- Inadequate Long Range Couplings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605388" y="6215029"/>
            <a:ext cx="8682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Long range couplings may give rise to double quantum transitions as well.  Zero or negative transitions might also be found. Back folding has to be taken into account.</a:t>
            </a:r>
            <a:endParaRPr lang="en-GB" sz="1400" b="1" dirty="0"/>
          </a:p>
        </p:txBody>
      </p:sp>
      <p:cxnSp>
        <p:nvCxnSpPr>
          <p:cNvPr id="57" name="Gerade Verbindung 56"/>
          <p:cNvCxnSpPr>
            <a:stCxn id="50203" idx="0"/>
            <a:endCxn id="50194" idx="0"/>
          </p:cNvCxnSpPr>
          <p:nvPr/>
        </p:nvCxnSpPr>
        <p:spPr>
          <a:xfrm rot="5400000" flipH="1" flipV="1">
            <a:off x="7171532" y="4037029"/>
            <a:ext cx="6746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/>
          <p:nvPr/>
        </p:nvCxnSpPr>
        <p:spPr>
          <a:xfrm>
            <a:off x="7211505" y="3572759"/>
            <a:ext cx="301658" cy="15082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/>
          <p:nvPr/>
        </p:nvCxnSpPr>
        <p:spPr>
          <a:xfrm rot="5400000" flipH="1" flipV="1">
            <a:off x="7162107" y="4074736"/>
            <a:ext cx="674687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>
            <a:endCxn id="50214" idx="1"/>
          </p:cNvCxnSpPr>
          <p:nvPr/>
        </p:nvCxnSpPr>
        <p:spPr>
          <a:xfrm>
            <a:off x="7569723" y="3073139"/>
            <a:ext cx="497952" cy="287615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rot="5400000" flipH="1" flipV="1">
            <a:off x="7746572" y="3754225"/>
            <a:ext cx="674687" cy="1588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rot="5400000" flipH="1" flipV="1">
            <a:off x="7821986" y="3735371"/>
            <a:ext cx="674687" cy="1588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>
            <a:endCxn id="50201" idx="0"/>
          </p:cNvCxnSpPr>
          <p:nvPr/>
        </p:nvCxnSpPr>
        <p:spPr>
          <a:xfrm flipV="1">
            <a:off x="7569729" y="3348847"/>
            <a:ext cx="520171" cy="337034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3" grpId="0" animBg="1"/>
      <p:bldP spid="50225" grpId="0" animBg="1"/>
      <p:bldP spid="502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816" y="1574282"/>
            <a:ext cx="6083301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20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0" y="2095500"/>
            <a:ext cx="2476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Processing</a:t>
            </a:r>
            <a:endParaRPr lang="en-GB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269286" y="854950"/>
            <a:ext cx="3974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contour plot  levels can be adjusted </a:t>
            </a:r>
            <a:endParaRPr lang="en-GB" b="1" dirty="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491597" y="2590443"/>
            <a:ext cx="1007383" cy="34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t1 noise 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rot="16200000" flipH="1">
            <a:off x="2897156" y="3083768"/>
            <a:ext cx="923730" cy="186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rot="16200000" flipH="1">
            <a:off x="2803851" y="3102430"/>
            <a:ext cx="923730" cy="186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rot="16200000" flipH="1">
            <a:off x="2094725" y="3093098"/>
            <a:ext cx="923730" cy="186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beckm1_hmqc"/>
          <p:cNvPicPr preferRelativeResize="0">
            <a:picLocks noChangeArrowheads="1"/>
          </p:cNvPicPr>
          <p:nvPr/>
        </p:nvPicPr>
        <p:blipFill>
          <a:blip r:embed="rId2">
            <a:lum bright="-30000" contrast="54000"/>
          </a:blip>
          <a:srcRect/>
          <a:stretch>
            <a:fillRect/>
          </a:stretch>
        </p:blipFill>
        <p:spPr bwMode="auto">
          <a:xfrm>
            <a:off x="0" y="674687"/>
            <a:ext cx="7388225" cy="6183313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55638" y="306388"/>
            <a:ext cx="5254625" cy="2039937"/>
            <a:chOff x="465" y="193"/>
            <a:chExt cx="3310" cy="1285"/>
          </a:xfrm>
        </p:grpSpPr>
        <p:sp>
          <p:nvSpPr>
            <p:cNvPr id="67588" name="Text Box 4"/>
            <p:cNvSpPr txBox="1">
              <a:spLocks noChangeArrowheads="1"/>
            </p:cNvSpPr>
            <p:nvPr/>
          </p:nvSpPr>
          <p:spPr bwMode="auto">
            <a:xfrm>
              <a:off x="3277" y="203"/>
              <a:ext cx="4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67589" name="Text Box 5"/>
            <p:cNvSpPr txBox="1">
              <a:spLocks noChangeArrowheads="1"/>
            </p:cNvSpPr>
            <p:nvPr/>
          </p:nvSpPr>
          <p:spPr bwMode="auto">
            <a:xfrm>
              <a:off x="2840" y="472"/>
              <a:ext cx="2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27.3</a:t>
              </a:r>
            </a:p>
          </p:txBody>
        </p:sp>
        <p:sp>
          <p:nvSpPr>
            <p:cNvPr id="67590" name="Text Box 6"/>
            <p:cNvSpPr txBox="1">
              <a:spLocks noChangeArrowheads="1"/>
            </p:cNvSpPr>
            <p:nvPr/>
          </p:nvSpPr>
          <p:spPr bwMode="auto">
            <a:xfrm>
              <a:off x="2439" y="489"/>
              <a:ext cx="2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27.3</a:t>
              </a:r>
            </a:p>
          </p:txBody>
        </p:sp>
        <p:sp>
          <p:nvSpPr>
            <p:cNvPr id="67591" name="Text Box 7"/>
            <p:cNvSpPr txBox="1">
              <a:spLocks noChangeArrowheads="1"/>
            </p:cNvSpPr>
            <p:nvPr/>
          </p:nvSpPr>
          <p:spPr bwMode="auto">
            <a:xfrm>
              <a:off x="2672" y="193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67592" name="Text Box 8"/>
            <p:cNvSpPr txBox="1">
              <a:spLocks noChangeArrowheads="1"/>
            </p:cNvSpPr>
            <p:nvPr/>
          </p:nvSpPr>
          <p:spPr bwMode="auto">
            <a:xfrm>
              <a:off x="2135" y="208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67593" name="Text Box 9"/>
            <p:cNvSpPr txBox="1">
              <a:spLocks noChangeArrowheads="1"/>
            </p:cNvSpPr>
            <p:nvPr/>
          </p:nvSpPr>
          <p:spPr bwMode="auto">
            <a:xfrm>
              <a:off x="465" y="613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67594" name="Text Box 10"/>
            <p:cNvSpPr txBox="1">
              <a:spLocks noChangeArrowheads="1"/>
            </p:cNvSpPr>
            <p:nvPr/>
          </p:nvSpPr>
          <p:spPr bwMode="auto">
            <a:xfrm>
              <a:off x="1832" y="39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67595" name="Text Box 11"/>
            <p:cNvSpPr txBox="1">
              <a:spLocks noChangeArrowheads="1"/>
            </p:cNvSpPr>
            <p:nvPr/>
          </p:nvSpPr>
          <p:spPr bwMode="auto">
            <a:xfrm>
              <a:off x="776" y="60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67596" name="Text Box 12"/>
            <p:cNvSpPr txBox="1">
              <a:spLocks noChangeArrowheads="1"/>
            </p:cNvSpPr>
            <p:nvPr/>
          </p:nvSpPr>
          <p:spPr bwMode="auto">
            <a:xfrm>
              <a:off x="1032" y="610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67597" name="Text Box 13"/>
            <p:cNvSpPr txBox="1">
              <a:spLocks noChangeArrowheads="1"/>
            </p:cNvSpPr>
            <p:nvPr/>
          </p:nvSpPr>
          <p:spPr bwMode="auto">
            <a:xfrm>
              <a:off x="1381" y="489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67598" name="Text Box 14"/>
            <p:cNvSpPr txBox="1">
              <a:spLocks noChangeArrowheads="1"/>
            </p:cNvSpPr>
            <p:nvPr/>
          </p:nvSpPr>
          <p:spPr bwMode="auto">
            <a:xfrm>
              <a:off x="1207" y="404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24</a:t>
              </a:r>
            </a:p>
          </p:txBody>
        </p:sp>
        <p:sp>
          <p:nvSpPr>
            <p:cNvPr id="67599" name="Text Box 15"/>
            <p:cNvSpPr txBox="1">
              <a:spLocks noChangeArrowheads="1"/>
            </p:cNvSpPr>
            <p:nvPr/>
          </p:nvSpPr>
          <p:spPr bwMode="auto">
            <a:xfrm>
              <a:off x="1198" y="26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25</a:t>
              </a:r>
            </a:p>
          </p:txBody>
        </p:sp>
        <p:sp>
          <p:nvSpPr>
            <p:cNvPr id="67600" name="Text Box 16"/>
            <p:cNvSpPr txBox="1">
              <a:spLocks noChangeArrowheads="1"/>
            </p:cNvSpPr>
            <p:nvPr/>
          </p:nvSpPr>
          <p:spPr bwMode="auto">
            <a:xfrm>
              <a:off x="1966" y="62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25</a:t>
              </a:r>
            </a:p>
          </p:txBody>
        </p:sp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1102" y="1304"/>
              <a:ext cx="11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identify </a:t>
              </a:r>
              <a:r>
                <a:rPr lang="de-DE" sz="1200" b="1" dirty="0" smtClean="0">
                  <a:solidFill>
                    <a:srgbClr val="FF0000"/>
                  </a:solidFill>
                </a:rPr>
                <a:t>CH2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HMQC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6700467" y="1504688"/>
            <a:ext cx="2219325" cy="2376487"/>
            <a:chOff x="6557963" y="2312210"/>
            <a:chExt cx="2219325" cy="2376487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3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3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40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4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42" name="Gerade Verbindung 41"/>
            <p:cNvCxnSpPr>
              <a:stCxn id="31" idx="0"/>
              <a:endCxn id="22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Gerade Verbindung 50"/>
          <p:cNvCxnSpPr/>
          <p:nvPr/>
        </p:nvCxnSpPr>
        <p:spPr>
          <a:xfrm>
            <a:off x="1869621" y="4073978"/>
            <a:ext cx="3453493" cy="244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1836963" y="4016828"/>
            <a:ext cx="3453493" cy="244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4082142" y="4229100"/>
            <a:ext cx="1910444" cy="81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/>
          <p:nvPr/>
        </p:nvCxnSpPr>
        <p:spPr>
          <a:xfrm>
            <a:off x="1056127" y="3914086"/>
            <a:ext cx="2570651" cy="209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beckm1_cosy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50"/>
            <a:ext cx="7102475" cy="6064250"/>
          </a:xfrm>
          <a:prstGeom prst="rect">
            <a:avLst/>
          </a:prstGeom>
          <a:noFill/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202238" y="322263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508500" y="749300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871913" y="77628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241800" y="3063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3389313" y="33020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738188" y="9731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908300" y="62706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231900" y="9604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1638300" y="96837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2192338" y="77628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916113" y="64135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1901825" y="4206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3121025" y="9921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7694612" y="2282825"/>
            <a:ext cx="0" cy="644525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H="1">
            <a:off x="7694612" y="1947862"/>
            <a:ext cx="606425" cy="334963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5" name="Line 19"/>
          <p:cNvSpPr>
            <a:spLocks noChangeShapeType="1"/>
          </p:cNvSpPr>
          <p:nvPr/>
        </p:nvSpPr>
        <p:spPr bwMode="auto">
          <a:xfrm flipH="1" flipV="1">
            <a:off x="7443787" y="2155825"/>
            <a:ext cx="250825" cy="127000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>
            <a:off x="7694612" y="2282825"/>
            <a:ext cx="312738" cy="125412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 flipV="1">
            <a:off x="7693025" y="1233487"/>
            <a:ext cx="0" cy="392113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8" name="Line 22"/>
          <p:cNvSpPr>
            <a:spLocks noChangeShapeType="1"/>
          </p:cNvSpPr>
          <p:nvPr/>
        </p:nvSpPr>
        <p:spPr bwMode="auto">
          <a:xfrm flipV="1">
            <a:off x="7712075" y="1077912"/>
            <a:ext cx="508000" cy="158750"/>
          </a:xfrm>
          <a:prstGeom prst="line">
            <a:avLst/>
          </a:prstGeom>
          <a:noFill/>
          <a:ln w="28575">
            <a:solidFill>
              <a:srgbClr val="6F731D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8172450" y="89535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5560" name="Line 24"/>
          <p:cNvSpPr>
            <a:spLocks noChangeShapeType="1"/>
          </p:cNvSpPr>
          <p:nvPr/>
        </p:nvSpPr>
        <p:spPr bwMode="auto">
          <a:xfrm flipH="1">
            <a:off x="7112000" y="1627187"/>
            <a:ext cx="582612" cy="304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1" name="Line 25"/>
          <p:cNvSpPr>
            <a:spLocks noChangeShapeType="1"/>
          </p:cNvSpPr>
          <p:nvPr/>
        </p:nvSpPr>
        <p:spPr bwMode="auto">
          <a:xfrm>
            <a:off x="7112000" y="1931987"/>
            <a:ext cx="0" cy="692150"/>
          </a:xfrm>
          <a:prstGeom prst="line">
            <a:avLst/>
          </a:prstGeom>
          <a:noFill/>
          <a:ln w="28575">
            <a:solidFill>
              <a:srgbClr val="18C43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2" name="Line 26"/>
          <p:cNvSpPr>
            <a:spLocks noChangeShapeType="1"/>
          </p:cNvSpPr>
          <p:nvPr/>
        </p:nvSpPr>
        <p:spPr bwMode="auto">
          <a:xfrm>
            <a:off x="7680325" y="1612900"/>
            <a:ext cx="582612" cy="3190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3" name="Line 27"/>
          <p:cNvSpPr>
            <a:spLocks noChangeShapeType="1"/>
          </p:cNvSpPr>
          <p:nvPr/>
        </p:nvSpPr>
        <p:spPr bwMode="auto">
          <a:xfrm>
            <a:off x="8275637" y="1931987"/>
            <a:ext cx="14288" cy="679450"/>
          </a:xfrm>
          <a:prstGeom prst="line">
            <a:avLst/>
          </a:prstGeom>
          <a:noFill/>
          <a:ln w="28575">
            <a:solidFill>
              <a:srgbClr val="C01CB4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4" name="Line 28"/>
          <p:cNvSpPr>
            <a:spLocks noChangeShapeType="1"/>
          </p:cNvSpPr>
          <p:nvPr/>
        </p:nvSpPr>
        <p:spPr bwMode="auto">
          <a:xfrm flipH="1">
            <a:off x="7680325" y="2611437"/>
            <a:ext cx="623887" cy="346075"/>
          </a:xfrm>
          <a:prstGeom prst="line">
            <a:avLst/>
          </a:prstGeom>
          <a:noFill/>
          <a:ln w="28575">
            <a:solidFill>
              <a:srgbClr val="C01CB4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5" name="Line 29"/>
          <p:cNvSpPr>
            <a:spLocks noChangeShapeType="1"/>
          </p:cNvSpPr>
          <p:nvPr/>
        </p:nvSpPr>
        <p:spPr bwMode="auto">
          <a:xfrm flipH="1" flipV="1">
            <a:off x="7099300" y="2624137"/>
            <a:ext cx="595312" cy="333375"/>
          </a:xfrm>
          <a:prstGeom prst="line">
            <a:avLst/>
          </a:prstGeom>
          <a:noFill/>
          <a:ln w="28575">
            <a:solidFill>
              <a:srgbClr val="C01CB4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6" name="Text Box 30"/>
          <p:cNvSpPr txBox="1">
            <a:spLocks noChangeArrowheads="1"/>
          </p:cNvSpPr>
          <p:nvPr/>
        </p:nvSpPr>
        <p:spPr bwMode="auto">
          <a:xfrm>
            <a:off x="8253412" y="180657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7573962" y="201612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65568" name="Text Box 32"/>
          <p:cNvSpPr txBox="1">
            <a:spLocks noChangeArrowheads="1"/>
          </p:cNvSpPr>
          <p:nvPr/>
        </p:nvSpPr>
        <p:spPr bwMode="auto">
          <a:xfrm>
            <a:off x="7697787" y="139382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5569" name="Text Box 33"/>
          <p:cNvSpPr txBox="1">
            <a:spLocks noChangeArrowheads="1"/>
          </p:cNvSpPr>
          <p:nvPr/>
        </p:nvSpPr>
        <p:spPr bwMode="auto">
          <a:xfrm>
            <a:off x="8277225" y="248920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5570" name="Text Box 34"/>
          <p:cNvSpPr txBox="1">
            <a:spLocks noChangeArrowheads="1"/>
          </p:cNvSpPr>
          <p:nvPr/>
        </p:nvSpPr>
        <p:spPr bwMode="auto">
          <a:xfrm>
            <a:off x="7546975" y="299720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5571" name="Text Box 35"/>
          <p:cNvSpPr txBox="1">
            <a:spLocks noChangeArrowheads="1"/>
          </p:cNvSpPr>
          <p:nvPr/>
        </p:nvSpPr>
        <p:spPr bwMode="auto">
          <a:xfrm>
            <a:off x="7947025" y="2306637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5572" name="Text Box 36"/>
          <p:cNvSpPr txBox="1">
            <a:spLocks noChangeArrowheads="1"/>
          </p:cNvSpPr>
          <p:nvPr/>
        </p:nvSpPr>
        <p:spPr bwMode="auto">
          <a:xfrm>
            <a:off x="7191375" y="197008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5573" name="Text Box 37"/>
          <p:cNvSpPr txBox="1">
            <a:spLocks noChangeArrowheads="1"/>
          </p:cNvSpPr>
          <p:nvPr/>
        </p:nvSpPr>
        <p:spPr bwMode="auto">
          <a:xfrm>
            <a:off x="6783387" y="257175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65574" name="Text Box 38"/>
          <p:cNvSpPr txBox="1">
            <a:spLocks noChangeArrowheads="1"/>
          </p:cNvSpPr>
          <p:nvPr/>
        </p:nvSpPr>
        <p:spPr bwMode="auto">
          <a:xfrm>
            <a:off x="7258050" y="103187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5575" name="Text Box 39"/>
          <p:cNvSpPr txBox="1">
            <a:spLocks noChangeArrowheads="1"/>
          </p:cNvSpPr>
          <p:nvPr/>
        </p:nvSpPr>
        <p:spPr bwMode="auto">
          <a:xfrm>
            <a:off x="6743700" y="177006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5577" name="Rectangle 41"/>
          <p:cNvSpPr>
            <a:spLocks noChangeArrowheads="1"/>
          </p:cNvSpPr>
          <p:nvPr/>
        </p:nvSpPr>
        <p:spPr bwMode="auto">
          <a:xfrm>
            <a:off x="4087813" y="1993900"/>
            <a:ext cx="1606550" cy="166688"/>
          </a:xfrm>
          <a:prstGeom prst="rect">
            <a:avLst/>
          </a:prstGeom>
          <a:gradFill rotWithShape="1">
            <a:gsLst>
              <a:gs pos="0">
                <a:srgbClr val="6F731D">
                  <a:gamma/>
                  <a:shade val="46275"/>
                  <a:invGamma/>
                  <a:alpha val="20000"/>
                </a:srgbClr>
              </a:gs>
              <a:gs pos="100000">
                <a:srgbClr val="6F731D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78" name="Rectangle 42"/>
          <p:cNvSpPr>
            <a:spLocks noChangeArrowheads="1"/>
          </p:cNvSpPr>
          <p:nvPr/>
        </p:nvSpPr>
        <p:spPr bwMode="auto">
          <a:xfrm>
            <a:off x="776288" y="2824163"/>
            <a:ext cx="3783012" cy="166687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3" name="Rectangle 47"/>
          <p:cNvSpPr>
            <a:spLocks noChangeArrowheads="1"/>
          </p:cNvSpPr>
          <p:nvPr/>
        </p:nvSpPr>
        <p:spPr bwMode="auto">
          <a:xfrm>
            <a:off x="776288" y="3059113"/>
            <a:ext cx="3783012" cy="166687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4" name="Rectangle 48"/>
          <p:cNvSpPr>
            <a:spLocks noChangeArrowheads="1"/>
          </p:cNvSpPr>
          <p:nvPr/>
        </p:nvSpPr>
        <p:spPr bwMode="auto">
          <a:xfrm>
            <a:off x="803275" y="3875088"/>
            <a:ext cx="2576513" cy="111125"/>
          </a:xfrm>
          <a:prstGeom prst="rect">
            <a:avLst/>
          </a:prstGeom>
          <a:solidFill>
            <a:srgbClr val="18C431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5" name="Rectangle 49"/>
          <p:cNvSpPr>
            <a:spLocks noChangeArrowheads="1"/>
          </p:cNvSpPr>
          <p:nvPr/>
        </p:nvSpPr>
        <p:spPr bwMode="auto">
          <a:xfrm>
            <a:off x="804863" y="4857750"/>
            <a:ext cx="2616200" cy="166688"/>
          </a:xfrm>
          <a:prstGeom prst="rect">
            <a:avLst/>
          </a:prstGeom>
          <a:solidFill>
            <a:srgbClr val="18C431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6" name="Rectangle 50"/>
          <p:cNvSpPr>
            <a:spLocks noChangeArrowheads="1"/>
          </p:cNvSpPr>
          <p:nvPr/>
        </p:nvSpPr>
        <p:spPr bwMode="auto">
          <a:xfrm>
            <a:off x="833438" y="4678363"/>
            <a:ext cx="2328862" cy="109537"/>
          </a:xfrm>
          <a:prstGeom prst="rect">
            <a:avLst/>
          </a:prstGeom>
          <a:solidFill>
            <a:srgbClr val="C01CB4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7" name="Rectangle 51"/>
          <p:cNvSpPr>
            <a:spLocks noChangeArrowheads="1"/>
          </p:cNvSpPr>
          <p:nvPr/>
        </p:nvSpPr>
        <p:spPr bwMode="auto">
          <a:xfrm>
            <a:off x="803275" y="5911850"/>
            <a:ext cx="3822700" cy="125413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9" name="Rectangle 53"/>
          <p:cNvSpPr>
            <a:spLocks noChangeArrowheads="1"/>
          </p:cNvSpPr>
          <p:nvPr/>
        </p:nvSpPr>
        <p:spPr bwMode="auto">
          <a:xfrm>
            <a:off x="1287463" y="4054475"/>
            <a:ext cx="1857375" cy="111125"/>
          </a:xfrm>
          <a:prstGeom prst="rect">
            <a:avLst/>
          </a:prstGeom>
          <a:solidFill>
            <a:srgbClr val="C0761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90" name="Rectangle 54"/>
          <p:cNvSpPr>
            <a:spLocks noChangeArrowheads="1"/>
          </p:cNvSpPr>
          <p:nvPr/>
        </p:nvSpPr>
        <p:spPr bwMode="auto">
          <a:xfrm>
            <a:off x="1316038" y="5468938"/>
            <a:ext cx="1828800" cy="138112"/>
          </a:xfrm>
          <a:prstGeom prst="rect">
            <a:avLst/>
          </a:prstGeom>
          <a:solidFill>
            <a:srgbClr val="C0761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91" name="Rectangle 55"/>
          <p:cNvSpPr>
            <a:spLocks noChangeArrowheads="1"/>
          </p:cNvSpPr>
          <p:nvPr/>
        </p:nvSpPr>
        <p:spPr bwMode="auto">
          <a:xfrm>
            <a:off x="1276350" y="5108575"/>
            <a:ext cx="1276350" cy="136525"/>
          </a:xfrm>
          <a:prstGeom prst="rect">
            <a:avLst/>
          </a:prstGeom>
          <a:solidFill>
            <a:srgbClr val="C01CB4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93" name="Rectangle 57"/>
          <p:cNvSpPr>
            <a:spLocks noChangeArrowheads="1"/>
          </p:cNvSpPr>
          <p:nvPr/>
        </p:nvSpPr>
        <p:spPr bwMode="auto">
          <a:xfrm>
            <a:off x="1662113" y="2960688"/>
            <a:ext cx="2730500" cy="68262"/>
          </a:xfrm>
          <a:prstGeom prst="rect">
            <a:avLst/>
          </a:prstGeom>
          <a:solidFill>
            <a:srgbClr val="C61A16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94" name="Rectangle 58"/>
          <p:cNvSpPr>
            <a:spLocks noChangeArrowheads="1"/>
          </p:cNvSpPr>
          <p:nvPr/>
        </p:nvSpPr>
        <p:spPr bwMode="auto">
          <a:xfrm>
            <a:off x="1704975" y="3694113"/>
            <a:ext cx="2730500" cy="68262"/>
          </a:xfrm>
          <a:prstGeom prst="rect">
            <a:avLst/>
          </a:prstGeom>
          <a:solidFill>
            <a:srgbClr val="C61A16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1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COSY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1CB4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8C431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8C431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761C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761C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761C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3" grpId="0" animBg="1"/>
      <p:bldP spid="65554" grpId="0" animBg="1"/>
      <p:bldP spid="65555" grpId="0" animBg="1"/>
      <p:bldP spid="65556" grpId="0" animBg="1"/>
      <p:bldP spid="65557" grpId="0" animBg="1"/>
      <p:bldP spid="65558" grpId="0" animBg="1"/>
      <p:bldP spid="65558" grpId="1" animBg="1"/>
      <p:bldP spid="65560" grpId="0" animBg="1"/>
      <p:bldP spid="65561" grpId="0" animBg="1"/>
      <p:bldP spid="65562" grpId="0" animBg="1"/>
      <p:bldP spid="65563" grpId="0" animBg="1"/>
      <p:bldP spid="65564" grpId="0" animBg="1"/>
      <p:bldP spid="65565" grpId="0" animBg="1"/>
      <p:bldP spid="65577" grpId="0" animBg="1"/>
      <p:bldP spid="65577" grpId="1" animBg="1"/>
      <p:bldP spid="65578" grpId="0" animBg="1"/>
      <p:bldP spid="65578" grpId="1" animBg="1"/>
      <p:bldP spid="65583" grpId="0" animBg="1"/>
      <p:bldP spid="65583" grpId="1" animBg="1"/>
      <p:bldP spid="65584" grpId="0" animBg="1"/>
      <p:bldP spid="65584" grpId="1" animBg="1"/>
      <p:bldP spid="65585" grpId="0" animBg="1"/>
      <p:bldP spid="65585" grpId="1" animBg="1"/>
      <p:bldP spid="65586" grpId="0" animBg="1"/>
      <p:bldP spid="65586" grpId="1" animBg="1"/>
      <p:bldP spid="65587" grpId="0" animBg="1"/>
      <p:bldP spid="65587" grpId="1" animBg="1"/>
      <p:bldP spid="65589" grpId="0" animBg="1"/>
      <p:bldP spid="65590" grpId="0" animBg="1"/>
      <p:bldP spid="65591" grpId="0" animBg="1"/>
      <p:bldP spid="65591" grpId="1" animBg="1"/>
      <p:bldP spid="65593" grpId="0" animBg="1"/>
      <p:bldP spid="65593" grpId="1" animBg="1"/>
      <p:bldP spid="65594" grpId="0" animBg="1"/>
      <p:bldP spid="65594" grpId="1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beckm1_hmbc1"/>
          <p:cNvPicPr>
            <a:picLocks noChangeArrowheads="1"/>
          </p:cNvPicPr>
          <p:nvPr/>
        </p:nvPicPr>
        <p:blipFill>
          <a:blip r:embed="rId2">
            <a:lum bright="-78000" contrast="90000"/>
          </a:blip>
          <a:srcRect/>
          <a:stretch>
            <a:fillRect/>
          </a:stretch>
        </p:blipFill>
        <p:spPr bwMode="auto">
          <a:xfrm>
            <a:off x="144463" y="420688"/>
            <a:ext cx="7086600" cy="6022975"/>
          </a:xfrm>
          <a:prstGeom prst="rect">
            <a:avLst/>
          </a:prstGeom>
          <a:noFill/>
        </p:spPr>
      </p:pic>
      <p:sp>
        <p:nvSpPr>
          <p:cNvPr id="66567" name="Line 7"/>
          <p:cNvSpPr>
            <a:spLocks noChangeShapeType="1"/>
          </p:cNvSpPr>
          <p:nvPr/>
        </p:nvSpPr>
        <p:spPr bwMode="auto">
          <a:xfrm flipV="1">
            <a:off x="7756525" y="1184275"/>
            <a:ext cx="0" cy="392112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V="1">
            <a:off x="7756525" y="1033462"/>
            <a:ext cx="508000" cy="158750"/>
          </a:xfrm>
          <a:prstGeom prst="line">
            <a:avLst/>
          </a:prstGeom>
          <a:noFill/>
          <a:ln w="28575">
            <a:solidFill>
              <a:srgbClr val="6F731D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8216900" y="85090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7742237" y="134937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7302500" y="98742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5202238" y="322263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4508500" y="749300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6588" name="Text Box 28"/>
          <p:cNvSpPr txBox="1">
            <a:spLocks noChangeArrowheads="1"/>
          </p:cNvSpPr>
          <p:nvPr/>
        </p:nvSpPr>
        <p:spPr bwMode="auto">
          <a:xfrm>
            <a:off x="3871913" y="77628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6590" name="Text Box 30"/>
          <p:cNvSpPr txBox="1">
            <a:spLocks noChangeArrowheads="1"/>
          </p:cNvSpPr>
          <p:nvPr/>
        </p:nvSpPr>
        <p:spPr bwMode="auto">
          <a:xfrm>
            <a:off x="4241800" y="3063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3389313" y="33020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6592" name="Text Box 32"/>
          <p:cNvSpPr txBox="1">
            <a:spLocks noChangeArrowheads="1"/>
          </p:cNvSpPr>
          <p:nvPr/>
        </p:nvSpPr>
        <p:spPr bwMode="auto">
          <a:xfrm>
            <a:off x="738188" y="9731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6594" name="Text Box 34"/>
          <p:cNvSpPr txBox="1">
            <a:spLocks noChangeArrowheads="1"/>
          </p:cNvSpPr>
          <p:nvPr/>
        </p:nvSpPr>
        <p:spPr bwMode="auto">
          <a:xfrm>
            <a:off x="2908300" y="62706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6595" name="Text Box 35"/>
          <p:cNvSpPr txBox="1">
            <a:spLocks noChangeArrowheads="1"/>
          </p:cNvSpPr>
          <p:nvPr/>
        </p:nvSpPr>
        <p:spPr bwMode="auto">
          <a:xfrm>
            <a:off x="1231900" y="9604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6596" name="Text Box 36"/>
          <p:cNvSpPr txBox="1">
            <a:spLocks noChangeArrowheads="1"/>
          </p:cNvSpPr>
          <p:nvPr/>
        </p:nvSpPr>
        <p:spPr bwMode="auto">
          <a:xfrm>
            <a:off x="1638300" y="96837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6597" name="Text Box 37"/>
          <p:cNvSpPr txBox="1">
            <a:spLocks noChangeArrowheads="1"/>
          </p:cNvSpPr>
          <p:nvPr/>
        </p:nvSpPr>
        <p:spPr bwMode="auto">
          <a:xfrm>
            <a:off x="2192338" y="77628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66598" name="Text Box 38"/>
          <p:cNvSpPr txBox="1">
            <a:spLocks noChangeArrowheads="1"/>
          </p:cNvSpPr>
          <p:nvPr/>
        </p:nvSpPr>
        <p:spPr bwMode="auto">
          <a:xfrm>
            <a:off x="1916113" y="64135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66599" name="Text Box 39"/>
          <p:cNvSpPr txBox="1">
            <a:spLocks noChangeArrowheads="1"/>
          </p:cNvSpPr>
          <p:nvPr/>
        </p:nvSpPr>
        <p:spPr bwMode="auto">
          <a:xfrm>
            <a:off x="1901825" y="4206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6600" name="Text Box 40"/>
          <p:cNvSpPr txBox="1">
            <a:spLocks noChangeArrowheads="1"/>
          </p:cNvSpPr>
          <p:nvPr/>
        </p:nvSpPr>
        <p:spPr bwMode="auto">
          <a:xfrm>
            <a:off x="3121025" y="9921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3490913" y="3186113"/>
            <a:ext cx="901700" cy="609600"/>
          </a:xfrm>
          <a:prstGeom prst="rect">
            <a:avLst/>
          </a:prstGeom>
          <a:noFill/>
          <a:ln w="19050">
            <a:solidFill>
              <a:srgbClr val="C61A1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490913" y="3783013"/>
            <a:ext cx="901700" cy="1122362"/>
          </a:xfrm>
          <a:prstGeom prst="rect">
            <a:avLst/>
          </a:prstGeom>
          <a:noFill/>
          <a:ln w="19050">
            <a:solidFill>
              <a:srgbClr val="C61A1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04" name="Rectangle 44"/>
          <p:cNvSpPr>
            <a:spLocks noChangeArrowheads="1"/>
          </p:cNvSpPr>
          <p:nvPr/>
        </p:nvSpPr>
        <p:spPr bwMode="auto">
          <a:xfrm>
            <a:off x="3490913" y="4973638"/>
            <a:ext cx="901700" cy="7762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05" name="Rectangle 45"/>
          <p:cNvSpPr>
            <a:spLocks noChangeArrowheads="1"/>
          </p:cNvSpPr>
          <p:nvPr/>
        </p:nvSpPr>
        <p:spPr bwMode="auto">
          <a:xfrm>
            <a:off x="4378325" y="1677988"/>
            <a:ext cx="1068388" cy="2162175"/>
          </a:xfrm>
          <a:prstGeom prst="rect">
            <a:avLst/>
          </a:prstGeom>
          <a:noFill/>
          <a:ln w="19050">
            <a:solidFill>
              <a:srgbClr val="6F73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06" name="Line 46"/>
          <p:cNvSpPr>
            <a:spLocks noChangeShapeType="1"/>
          </p:cNvSpPr>
          <p:nvPr/>
        </p:nvSpPr>
        <p:spPr bwMode="auto">
          <a:xfrm flipV="1">
            <a:off x="2114550" y="3633788"/>
            <a:ext cx="2195513" cy="476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607" name="Line 47"/>
          <p:cNvSpPr>
            <a:spLocks noChangeShapeType="1"/>
          </p:cNvSpPr>
          <p:nvPr/>
        </p:nvSpPr>
        <p:spPr bwMode="auto">
          <a:xfrm flipV="1">
            <a:off x="823913" y="4117975"/>
            <a:ext cx="3609975" cy="174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608" name="Rectangle 48"/>
          <p:cNvSpPr>
            <a:spLocks noChangeArrowheads="1"/>
          </p:cNvSpPr>
          <p:nvPr/>
        </p:nvSpPr>
        <p:spPr bwMode="auto">
          <a:xfrm>
            <a:off x="1368425" y="3462338"/>
            <a:ext cx="1679575" cy="2298700"/>
          </a:xfrm>
          <a:prstGeom prst="rect">
            <a:avLst/>
          </a:prstGeom>
          <a:noFill/>
          <a:ln w="19050">
            <a:solidFill>
              <a:srgbClr val="C0761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1355725" y="4918075"/>
            <a:ext cx="1677988" cy="109538"/>
          </a:xfrm>
          <a:prstGeom prst="rect">
            <a:avLst/>
          </a:prstGeom>
          <a:noFill/>
          <a:ln w="19050">
            <a:solidFill>
              <a:srgbClr val="C0761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976938" y="1346200"/>
            <a:ext cx="790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6626" name="Line 66"/>
          <p:cNvSpPr>
            <a:spLocks noChangeShapeType="1"/>
          </p:cNvSpPr>
          <p:nvPr/>
        </p:nvSpPr>
        <p:spPr bwMode="auto">
          <a:xfrm>
            <a:off x="2244725" y="3435350"/>
            <a:ext cx="0" cy="2314575"/>
          </a:xfrm>
          <a:prstGeom prst="line">
            <a:avLst/>
          </a:prstGeom>
          <a:noFill/>
          <a:ln w="19050">
            <a:solidFill>
              <a:srgbClr val="C0761C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pic>
        <p:nvPicPr>
          <p:cNvPr id="59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HMBC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 flipV="1">
            <a:off x="7739062" y="2238375"/>
            <a:ext cx="0" cy="6445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H="1">
            <a:off x="7739062" y="1903412"/>
            <a:ext cx="606425" cy="3349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H="1" flipV="1">
            <a:off x="7488237" y="2111375"/>
            <a:ext cx="250825" cy="127000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7739062" y="2238375"/>
            <a:ext cx="312738" cy="125412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 flipH="1">
            <a:off x="7156450" y="1582737"/>
            <a:ext cx="582612" cy="304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7156450" y="1887537"/>
            <a:ext cx="0" cy="692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>
            <a:off x="7724775" y="1568450"/>
            <a:ext cx="582612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8320087" y="1887537"/>
            <a:ext cx="14288" cy="679450"/>
          </a:xfrm>
          <a:prstGeom prst="line">
            <a:avLst/>
          </a:prstGeom>
          <a:noFill/>
          <a:ln w="28575">
            <a:solidFill>
              <a:srgbClr val="C0761C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 flipH="1">
            <a:off x="7724775" y="2566987"/>
            <a:ext cx="623887" cy="346075"/>
          </a:xfrm>
          <a:prstGeom prst="line">
            <a:avLst/>
          </a:prstGeom>
          <a:noFill/>
          <a:ln w="28575">
            <a:solidFill>
              <a:srgbClr val="C0761C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 flipH="1" flipV="1">
            <a:off x="7143750" y="2579687"/>
            <a:ext cx="595312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8297862" y="176212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7618412" y="197167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8321675" y="244475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7591425" y="295275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7991475" y="2262187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7235825" y="192563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6827837" y="252730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6788150" y="172561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6696075" y="374173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6615" name="Text Box 55"/>
          <p:cNvSpPr txBox="1">
            <a:spLocks noChangeArrowheads="1"/>
          </p:cNvSpPr>
          <p:nvPr/>
        </p:nvSpPr>
        <p:spPr bwMode="auto">
          <a:xfrm>
            <a:off x="6983413" y="36591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6616" name="Text Box 56"/>
          <p:cNvSpPr txBox="1">
            <a:spLocks noChangeArrowheads="1"/>
          </p:cNvSpPr>
          <p:nvPr/>
        </p:nvSpPr>
        <p:spPr bwMode="auto">
          <a:xfrm>
            <a:off x="6724650" y="352425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6973888" y="3438525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66618" name="Text Box 58"/>
          <p:cNvSpPr txBox="1">
            <a:spLocks noChangeArrowheads="1"/>
          </p:cNvSpPr>
          <p:nvPr/>
        </p:nvSpPr>
        <p:spPr bwMode="auto">
          <a:xfrm>
            <a:off x="6967538" y="32877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6619" name="Text Box 59"/>
          <p:cNvSpPr txBox="1">
            <a:spLocks noChangeArrowheads="1"/>
          </p:cNvSpPr>
          <p:nvPr/>
        </p:nvSpPr>
        <p:spPr bwMode="auto">
          <a:xfrm>
            <a:off x="6962775" y="301783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6620" name="Text Box 60"/>
          <p:cNvSpPr txBox="1">
            <a:spLocks noChangeArrowheads="1"/>
          </p:cNvSpPr>
          <p:nvPr/>
        </p:nvSpPr>
        <p:spPr bwMode="auto">
          <a:xfrm>
            <a:off x="7000875" y="396716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6621" name="Text Box 61"/>
          <p:cNvSpPr txBox="1">
            <a:spLocks noChangeArrowheads="1"/>
          </p:cNvSpPr>
          <p:nvPr/>
        </p:nvSpPr>
        <p:spPr bwMode="auto">
          <a:xfrm>
            <a:off x="6999288" y="468630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</a:t>
            </a:r>
          </a:p>
        </p:txBody>
      </p:sp>
      <p:sp>
        <p:nvSpPr>
          <p:cNvPr id="66622" name="Text Box 62"/>
          <p:cNvSpPr txBox="1">
            <a:spLocks noChangeArrowheads="1"/>
          </p:cNvSpPr>
          <p:nvPr/>
        </p:nvSpPr>
        <p:spPr bwMode="auto">
          <a:xfrm>
            <a:off x="7000875" y="487838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6623" name="Text Box 63"/>
          <p:cNvSpPr txBox="1">
            <a:spLocks noChangeArrowheads="1"/>
          </p:cNvSpPr>
          <p:nvPr/>
        </p:nvSpPr>
        <p:spPr bwMode="auto">
          <a:xfrm>
            <a:off x="7000875" y="555783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animBg="1"/>
      <p:bldP spid="6656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eckm1_hmbc6"/>
          <p:cNvPicPr>
            <a:picLocks noChangeAspect="1" noChangeArrowheads="1"/>
          </p:cNvPicPr>
          <p:nvPr/>
        </p:nvPicPr>
        <p:blipFill>
          <a:blip r:embed="rId2">
            <a:lum bright="-60000" contrast="78000"/>
          </a:blip>
          <a:srcRect/>
          <a:stretch>
            <a:fillRect/>
          </a:stretch>
        </p:blipFill>
        <p:spPr bwMode="auto">
          <a:xfrm>
            <a:off x="0" y="1194584"/>
            <a:ext cx="7637463" cy="5399088"/>
          </a:xfrm>
          <a:prstGeom prst="rect">
            <a:avLst/>
          </a:prstGeom>
          <a:noFill/>
        </p:spPr>
      </p:pic>
      <p:pic>
        <p:nvPicPr>
          <p:cNvPr id="3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HMBC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6924675" y="1077176"/>
            <a:ext cx="2219325" cy="2376487"/>
            <a:chOff x="6557963" y="2312210"/>
            <a:chExt cx="2219325" cy="2376487"/>
          </a:xfrm>
        </p:grpSpPr>
        <p:sp>
          <p:nvSpPr>
            <p:cNvPr id="6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7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7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9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20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21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22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23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24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25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26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27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28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29" name="Gerade Verbindung 28"/>
            <p:cNvCxnSpPr>
              <a:stCxn id="18" idx="0"/>
              <a:endCxn id="9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186" name="Picture 2"/>
          <p:cNvPicPr>
            <a:picLocks noChangeAspect="1" noChangeArrowheads="1"/>
          </p:cNvPicPr>
          <p:nvPr/>
        </p:nvPicPr>
        <p:blipFill>
          <a:blip r:embed="rId2"/>
          <a:srcRect l="19838" t="8749" r="14450" b="8749"/>
          <a:stretch>
            <a:fillRect/>
          </a:stretch>
        </p:blipFill>
        <p:spPr bwMode="auto">
          <a:xfrm>
            <a:off x="0" y="-251669"/>
            <a:ext cx="9144000" cy="411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 descr="beckm1_1h2"/>
          <p:cNvPicPr preferRelativeResize="0">
            <a:picLocks noChangeArrowheads="1"/>
          </p:cNvPicPr>
          <p:nvPr/>
        </p:nvPicPr>
        <p:blipFill>
          <a:blip r:embed="rId3">
            <a:lum bright="-54000" contrast="72000"/>
          </a:blip>
          <a:srcRect r="25743"/>
          <a:stretch>
            <a:fillRect/>
          </a:stretch>
        </p:blipFill>
        <p:spPr bwMode="auto">
          <a:xfrm>
            <a:off x="0" y="3532269"/>
            <a:ext cx="9144000" cy="3325731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1H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363547" y="3730481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610432" y="4786911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26344" y="4885150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94351" y="358397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36222" y="361966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26313" y="4713866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167084" y="4878429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540658" y="477241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196440" y="483973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059237" y="480202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699885" y="4080141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685597" y="3859480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593565" y="483979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959754" y="2536871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005076" y="228578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832206" y="0"/>
            <a:ext cx="1572053" cy="1809862"/>
            <a:chOff x="6557963" y="2312210"/>
            <a:chExt cx="2219325" cy="2376487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39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1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3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4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5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47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53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54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55" name="Gerade Verbindung 54"/>
            <p:cNvCxnSpPr>
              <a:stCxn id="44" idx="0"/>
              <a:endCxn id="35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4987008" y="2287533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106837" y="2318356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2638240" y="2323260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3727301" y="2333535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3531158" y="2340536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2607406" y="201433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533791" y="259429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5958546" y="235799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2144837" y="2346499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5375159" y="133393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6023234" y="128743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7558756" y="1223586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2" name="Picture 12" descr="beckm1_13c"/>
          <p:cNvPicPr preferRelativeResize="0">
            <a:picLocks noChangeArrowheads="1"/>
          </p:cNvPicPr>
          <p:nvPr/>
        </p:nvPicPr>
        <p:blipFill>
          <a:blip r:embed="rId2">
            <a:lum bright="-48000" contrast="66000"/>
          </a:blip>
          <a:srcRect/>
          <a:stretch>
            <a:fillRect/>
          </a:stretch>
        </p:blipFill>
        <p:spPr bwMode="auto">
          <a:xfrm>
            <a:off x="0" y="4387065"/>
            <a:ext cx="9142413" cy="2586736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13C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1116162" name="Picture 2"/>
          <p:cNvPicPr>
            <a:picLocks noChangeAspect="1" noChangeArrowheads="1"/>
          </p:cNvPicPr>
          <p:nvPr/>
        </p:nvPicPr>
        <p:blipFill>
          <a:blip r:embed="rId4"/>
          <a:srcRect l="19838" t="8311" r="14695" b="8749"/>
          <a:stretch>
            <a:fillRect/>
          </a:stretch>
        </p:blipFill>
        <p:spPr bwMode="auto">
          <a:xfrm>
            <a:off x="253094" y="813732"/>
            <a:ext cx="8370790" cy="333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uppieren 17"/>
          <p:cNvGrpSpPr/>
          <p:nvPr/>
        </p:nvGrpSpPr>
        <p:grpSpPr>
          <a:xfrm>
            <a:off x="1910993" y="390418"/>
            <a:ext cx="1572053" cy="1809862"/>
            <a:chOff x="6557963" y="2312210"/>
            <a:chExt cx="2219325" cy="2376487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3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3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40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4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42" name="Gerade Verbindung 41"/>
            <p:cNvCxnSpPr>
              <a:stCxn id="31" idx="0"/>
              <a:endCxn id="22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Box 54"/>
          <p:cNvSpPr txBox="1">
            <a:spLocks noChangeArrowheads="1"/>
          </p:cNvSpPr>
          <p:nvPr/>
        </p:nvSpPr>
        <p:spPr bwMode="auto">
          <a:xfrm>
            <a:off x="3726843" y="487189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47" name="Text Box 55"/>
          <p:cNvSpPr txBox="1">
            <a:spLocks noChangeArrowheads="1"/>
          </p:cNvSpPr>
          <p:nvPr/>
        </p:nvSpPr>
        <p:spPr bwMode="auto">
          <a:xfrm>
            <a:off x="4055278" y="4162622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4361594" y="4181796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49" name="Text Box 57"/>
          <p:cNvSpPr txBox="1">
            <a:spLocks noChangeArrowheads="1"/>
          </p:cNvSpPr>
          <p:nvPr/>
        </p:nvSpPr>
        <p:spPr bwMode="auto">
          <a:xfrm>
            <a:off x="4508090" y="4620053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4881884" y="414046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51" name="Text Box 59"/>
          <p:cNvSpPr txBox="1">
            <a:spLocks noChangeArrowheads="1"/>
          </p:cNvSpPr>
          <p:nvPr/>
        </p:nvSpPr>
        <p:spPr bwMode="auto">
          <a:xfrm>
            <a:off x="5390829" y="42712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52" name="Text Box 60"/>
          <p:cNvSpPr txBox="1">
            <a:spLocks noChangeArrowheads="1"/>
          </p:cNvSpPr>
          <p:nvPr/>
        </p:nvSpPr>
        <p:spPr bwMode="auto">
          <a:xfrm>
            <a:off x="3302179" y="4357581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53" name="Text Box 61"/>
          <p:cNvSpPr txBox="1">
            <a:spLocks noChangeArrowheads="1"/>
          </p:cNvSpPr>
          <p:nvPr/>
        </p:nvSpPr>
        <p:spPr bwMode="auto">
          <a:xfrm>
            <a:off x="2160160" y="5251378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39</a:t>
            </a:r>
          </a:p>
        </p:txBody>
      </p:sp>
      <p:sp>
        <p:nvSpPr>
          <p:cNvPr id="54" name="Text Box 62"/>
          <p:cNvSpPr txBox="1">
            <a:spLocks noChangeArrowheads="1"/>
          </p:cNvSpPr>
          <p:nvPr/>
        </p:nvSpPr>
        <p:spPr bwMode="auto">
          <a:xfrm>
            <a:off x="1884344" y="4200294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507608" y="470508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924889" y="277957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4789220" y="1301686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4467511" y="1324481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2739116" y="2789851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2127090" y="3019896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39 </a:t>
            </a: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1526105" y="2740907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6503577" y="253299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4374473" y="253374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64" name="Text Box 36"/>
          <p:cNvSpPr txBox="1">
            <a:spLocks noChangeArrowheads="1"/>
          </p:cNvSpPr>
          <p:nvPr/>
        </p:nvSpPr>
        <p:spPr bwMode="auto">
          <a:xfrm>
            <a:off x="4204539" y="2542433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65" name="Text Box 37"/>
          <p:cNvSpPr txBox="1">
            <a:spLocks noChangeArrowheads="1"/>
          </p:cNvSpPr>
          <p:nvPr/>
        </p:nvSpPr>
        <p:spPr bwMode="auto">
          <a:xfrm>
            <a:off x="3558339" y="2532159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7076469" y="1210496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7764838" y="4303017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210" name="Picture 2"/>
          <p:cNvPicPr>
            <a:picLocks noChangeAspect="1" noChangeArrowheads="1"/>
          </p:cNvPicPr>
          <p:nvPr/>
        </p:nvPicPr>
        <p:blipFill>
          <a:blip r:embed="rId2"/>
          <a:srcRect l="19838" t="8311" r="14450" b="8749"/>
          <a:stretch>
            <a:fillRect/>
          </a:stretch>
        </p:blipFill>
        <p:spPr bwMode="auto">
          <a:xfrm>
            <a:off x="0" y="-100668"/>
            <a:ext cx="9144000" cy="407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 descr="beckm1_1h2"/>
          <p:cNvPicPr preferRelativeResize="0">
            <a:picLocks noChangeArrowheads="1"/>
          </p:cNvPicPr>
          <p:nvPr/>
        </p:nvPicPr>
        <p:blipFill>
          <a:blip r:embed="rId3">
            <a:lum bright="-54000" contrast="72000"/>
          </a:blip>
          <a:srcRect r="25743"/>
          <a:stretch>
            <a:fillRect/>
          </a:stretch>
        </p:blipFill>
        <p:spPr bwMode="auto">
          <a:xfrm>
            <a:off x="-226503" y="3532269"/>
            <a:ext cx="8816830" cy="3325731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1H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363547" y="3730481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610432" y="4786911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26344" y="4885150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94351" y="358397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36222" y="361966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26313" y="4713866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167084" y="4878429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540658" y="477241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196440" y="483973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059237" y="480202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699885" y="4080141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685597" y="3859480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593565" y="483979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253369" y="2528482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362383" y="2487124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grpSp>
        <p:nvGrpSpPr>
          <p:cNvPr id="2" name="Gruppieren 30"/>
          <p:cNvGrpSpPr/>
          <p:nvPr/>
        </p:nvGrpSpPr>
        <p:grpSpPr>
          <a:xfrm>
            <a:off x="481142" y="122464"/>
            <a:ext cx="1572053" cy="1809862"/>
            <a:chOff x="6557963" y="2312210"/>
            <a:chExt cx="2219325" cy="2376487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39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1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3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4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5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47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53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54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55" name="Gerade Verbindung 54"/>
            <p:cNvCxnSpPr>
              <a:stCxn id="44" idx="0"/>
              <a:endCxn id="35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4293043" y="2622269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033359" y="2677585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2221862" y="2053839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3441551" y="2349864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3024973" y="2340536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2223685" y="226743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452148" y="26759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5182938" y="261924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2512230" y="2248527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4917959" y="1170652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5508884" y="117313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7969817" y="1223586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2030898" y="128103"/>
            <a:ext cx="46358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OH</a:t>
            </a:r>
            <a:r>
              <a:rPr lang="de-DE" sz="1200" b="1" dirty="0" smtClean="0">
                <a:solidFill>
                  <a:srgbClr val="008000"/>
                </a:solidFill>
              </a:rPr>
              <a:t> </a:t>
            </a:r>
            <a:endParaRPr lang="de-DE" sz="1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234" name="Picture 2"/>
          <p:cNvPicPr>
            <a:picLocks noChangeAspect="1" noChangeArrowheads="1"/>
          </p:cNvPicPr>
          <p:nvPr/>
        </p:nvPicPr>
        <p:blipFill>
          <a:blip r:embed="rId2"/>
          <a:srcRect l="19838" t="8749" r="14205" b="8311"/>
          <a:stretch>
            <a:fillRect/>
          </a:stretch>
        </p:blipFill>
        <p:spPr bwMode="auto">
          <a:xfrm>
            <a:off x="0" y="184558"/>
            <a:ext cx="9043332" cy="395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2" name="Picture 12" descr="beckm1_13c"/>
          <p:cNvPicPr preferRelativeResize="0">
            <a:picLocks noChangeArrowheads="1"/>
          </p:cNvPicPr>
          <p:nvPr/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 bwMode="auto">
          <a:xfrm>
            <a:off x="0" y="4387065"/>
            <a:ext cx="9142413" cy="2586736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13C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2" name="Gruppieren 17"/>
          <p:cNvGrpSpPr/>
          <p:nvPr/>
        </p:nvGrpSpPr>
        <p:grpSpPr>
          <a:xfrm>
            <a:off x="0" y="0"/>
            <a:ext cx="1572053" cy="1809862"/>
            <a:chOff x="6557963" y="2312210"/>
            <a:chExt cx="2219325" cy="2376487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3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3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40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4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42" name="Gerade Verbindung 41"/>
            <p:cNvCxnSpPr>
              <a:stCxn id="31" idx="0"/>
              <a:endCxn id="22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Box 54"/>
          <p:cNvSpPr txBox="1">
            <a:spLocks noChangeArrowheads="1"/>
          </p:cNvSpPr>
          <p:nvPr/>
        </p:nvSpPr>
        <p:spPr bwMode="auto">
          <a:xfrm>
            <a:off x="3726843" y="487189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47" name="Text Box 55"/>
          <p:cNvSpPr txBox="1">
            <a:spLocks noChangeArrowheads="1"/>
          </p:cNvSpPr>
          <p:nvPr/>
        </p:nvSpPr>
        <p:spPr bwMode="auto">
          <a:xfrm>
            <a:off x="4055278" y="4162622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4361594" y="4181796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49" name="Text Box 57"/>
          <p:cNvSpPr txBox="1">
            <a:spLocks noChangeArrowheads="1"/>
          </p:cNvSpPr>
          <p:nvPr/>
        </p:nvSpPr>
        <p:spPr bwMode="auto">
          <a:xfrm>
            <a:off x="4508090" y="4620053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4881884" y="414046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51" name="Text Box 59"/>
          <p:cNvSpPr txBox="1">
            <a:spLocks noChangeArrowheads="1"/>
          </p:cNvSpPr>
          <p:nvPr/>
        </p:nvSpPr>
        <p:spPr bwMode="auto">
          <a:xfrm>
            <a:off x="5390829" y="42712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52" name="Text Box 60"/>
          <p:cNvSpPr txBox="1">
            <a:spLocks noChangeArrowheads="1"/>
          </p:cNvSpPr>
          <p:nvPr/>
        </p:nvSpPr>
        <p:spPr bwMode="auto">
          <a:xfrm>
            <a:off x="3302179" y="4357581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53" name="Text Box 61"/>
          <p:cNvSpPr txBox="1">
            <a:spLocks noChangeArrowheads="1"/>
          </p:cNvSpPr>
          <p:nvPr/>
        </p:nvSpPr>
        <p:spPr bwMode="auto">
          <a:xfrm>
            <a:off x="2160160" y="5251378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39</a:t>
            </a:r>
          </a:p>
        </p:txBody>
      </p:sp>
      <p:sp>
        <p:nvSpPr>
          <p:cNvPr id="54" name="Text Box 62"/>
          <p:cNvSpPr txBox="1">
            <a:spLocks noChangeArrowheads="1"/>
          </p:cNvSpPr>
          <p:nvPr/>
        </p:nvSpPr>
        <p:spPr bwMode="auto">
          <a:xfrm>
            <a:off x="1884344" y="4200294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507608" y="470508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840999" y="273763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4663386" y="176308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4450733" y="172715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2739116" y="2789851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1908977" y="2936006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39 </a:t>
            </a: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1425437" y="2766074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5303951" y="2667222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4231860" y="2684749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64" name="Text Box 36"/>
          <p:cNvSpPr txBox="1">
            <a:spLocks noChangeArrowheads="1"/>
          </p:cNvSpPr>
          <p:nvPr/>
        </p:nvSpPr>
        <p:spPr bwMode="auto">
          <a:xfrm>
            <a:off x="4045148" y="2626323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65" name="Text Box 37"/>
          <p:cNvSpPr txBox="1">
            <a:spLocks noChangeArrowheads="1"/>
          </p:cNvSpPr>
          <p:nvPr/>
        </p:nvSpPr>
        <p:spPr bwMode="auto">
          <a:xfrm>
            <a:off x="3398948" y="2574104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8200593" y="1739002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7764838" y="4303017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1565533" y="0"/>
            <a:ext cx="46358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OH</a:t>
            </a:r>
            <a:r>
              <a:rPr lang="de-DE" sz="1200" b="1" dirty="0" smtClean="0">
                <a:solidFill>
                  <a:srgbClr val="008000"/>
                </a:solidFill>
              </a:rPr>
              <a:t> </a:t>
            </a:r>
            <a:endParaRPr lang="de-DE" sz="1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Unbenan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2000" contrast="60000"/>
          </a:blip>
          <a:srcRect l="7297" r="52280" b="67345"/>
          <a:stretch>
            <a:fillRect/>
          </a:stretch>
        </p:blipFill>
        <p:spPr>
          <a:xfrm>
            <a:off x="374650" y="2330450"/>
            <a:ext cx="4867275" cy="4525963"/>
          </a:xfrm>
          <a:noFill/>
          <a:ln/>
        </p:spPr>
      </p:pic>
      <p:pic>
        <p:nvPicPr>
          <p:cNvPr id="279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19113" y="1101725"/>
            <a:ext cx="4038600" cy="1374775"/>
          </a:xfrm>
          <a:noFill/>
          <a:ln/>
        </p:spPr>
      </p:pic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769938" y="825500"/>
            <a:ext cx="425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 dirty="0"/>
              <a:t>H</a:t>
            </a:r>
            <a:r>
              <a:rPr lang="en-GB" sz="1000" b="1" baseline="-25000" dirty="0"/>
              <a:t>2</a:t>
            </a:r>
            <a:r>
              <a:rPr lang="en-GB" sz="1000" b="1" dirty="0"/>
              <a:t>O</a:t>
            </a:r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3354388" y="1011238"/>
            <a:ext cx="565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 dirty="0"/>
              <a:t>DMSO</a:t>
            </a:r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4097338" y="987425"/>
            <a:ext cx="7152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/>
              <a:t>Acetone</a:t>
            </a:r>
            <a:endParaRPr lang="en-GB" sz="1200" b="1" dirty="0"/>
          </a:p>
        </p:txBody>
      </p:sp>
      <p:sp>
        <p:nvSpPr>
          <p:cNvPr id="279559" name="Text Box 7"/>
          <p:cNvSpPr txBox="1">
            <a:spLocks noChangeArrowheads="1"/>
          </p:cNvSpPr>
          <p:nvPr/>
        </p:nvSpPr>
        <p:spPr bwMode="auto">
          <a:xfrm>
            <a:off x="3606800" y="3303588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5.0= 2.5+2.5</a:t>
            </a:r>
          </a:p>
        </p:txBody>
      </p:sp>
      <p:sp>
        <p:nvSpPr>
          <p:cNvPr id="279560" name="Text Box 8"/>
          <p:cNvSpPr txBox="1">
            <a:spLocks noChangeArrowheads="1"/>
          </p:cNvSpPr>
          <p:nvPr/>
        </p:nvSpPr>
        <p:spPr bwMode="auto">
          <a:xfrm>
            <a:off x="1076325" y="5622925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8.6= 4.3+4.3</a:t>
            </a:r>
          </a:p>
        </p:txBody>
      </p:sp>
      <p:sp>
        <p:nvSpPr>
          <p:cNvPr id="279561" name="Text Box 9"/>
          <p:cNvSpPr txBox="1">
            <a:spLocks noChangeArrowheads="1"/>
          </p:cNvSpPr>
          <p:nvPr/>
        </p:nvSpPr>
        <p:spPr bwMode="auto">
          <a:xfrm>
            <a:off x="3408363" y="265430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4.0= 2.0+2.0</a:t>
            </a:r>
          </a:p>
        </p:txBody>
      </p:sp>
      <p:sp>
        <p:nvSpPr>
          <p:cNvPr id="279562" name="Line 10"/>
          <p:cNvSpPr>
            <a:spLocks noChangeShapeType="1"/>
          </p:cNvSpPr>
          <p:nvPr/>
        </p:nvSpPr>
        <p:spPr bwMode="auto">
          <a:xfrm>
            <a:off x="622300" y="4254500"/>
            <a:ext cx="3949700" cy="12700"/>
          </a:xfrm>
          <a:prstGeom prst="line">
            <a:avLst/>
          </a:prstGeom>
          <a:noFill/>
          <a:ln w="19050">
            <a:solidFill>
              <a:srgbClr val="C61A1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63" name="Line 11"/>
          <p:cNvSpPr>
            <a:spLocks noChangeShapeType="1"/>
          </p:cNvSpPr>
          <p:nvPr/>
        </p:nvSpPr>
        <p:spPr bwMode="auto">
          <a:xfrm>
            <a:off x="636588" y="4584700"/>
            <a:ext cx="3949700" cy="12700"/>
          </a:xfrm>
          <a:prstGeom prst="line">
            <a:avLst/>
          </a:prstGeom>
          <a:noFill/>
          <a:ln w="19050">
            <a:solidFill>
              <a:srgbClr val="C61A1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1951038" y="403225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6.3= 4.3+2.0</a:t>
            </a:r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1924050" y="4614863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6.8= 4.3+2.5</a:t>
            </a:r>
          </a:p>
        </p:txBody>
      </p:sp>
      <p:sp>
        <p:nvSpPr>
          <p:cNvPr id="279566" name="Line 14"/>
          <p:cNvSpPr>
            <a:spLocks noChangeShapeType="1"/>
          </p:cNvSpPr>
          <p:nvPr/>
        </p:nvSpPr>
        <p:spPr bwMode="auto">
          <a:xfrm>
            <a:off x="5233988" y="1960563"/>
            <a:ext cx="36433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67" name="Line 15"/>
          <p:cNvSpPr>
            <a:spLocks noChangeShapeType="1"/>
          </p:cNvSpPr>
          <p:nvPr/>
        </p:nvSpPr>
        <p:spPr bwMode="auto">
          <a:xfrm>
            <a:off x="5273675" y="2689225"/>
            <a:ext cx="3643313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68" name="Rectangle 16"/>
          <p:cNvSpPr>
            <a:spLocks noChangeArrowheads="1"/>
          </p:cNvSpPr>
          <p:nvPr/>
        </p:nvSpPr>
        <p:spPr bwMode="auto">
          <a:xfrm>
            <a:off x="5273675" y="1563688"/>
            <a:ext cx="239713" cy="396875"/>
          </a:xfrm>
          <a:prstGeom prst="rect">
            <a:avLst/>
          </a:prstGeom>
          <a:solidFill>
            <a:srgbClr val="18C4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69" name="Rectangle 17"/>
          <p:cNvSpPr>
            <a:spLocks noChangeArrowheads="1"/>
          </p:cNvSpPr>
          <p:nvPr/>
        </p:nvSpPr>
        <p:spPr bwMode="auto">
          <a:xfrm>
            <a:off x="6731000" y="1563688"/>
            <a:ext cx="239713" cy="396875"/>
          </a:xfrm>
          <a:prstGeom prst="rect">
            <a:avLst/>
          </a:prstGeom>
          <a:solidFill>
            <a:srgbClr val="18C4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70" name="Rectangle 18"/>
          <p:cNvSpPr>
            <a:spLocks noChangeArrowheads="1"/>
          </p:cNvSpPr>
          <p:nvPr/>
        </p:nvSpPr>
        <p:spPr bwMode="auto">
          <a:xfrm>
            <a:off x="5578475" y="2466975"/>
            <a:ext cx="239713" cy="222250"/>
          </a:xfrm>
          <a:prstGeom prst="rect">
            <a:avLst/>
          </a:prstGeom>
          <a:solidFill>
            <a:srgbClr val="6F731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71" name="Rectangle 19"/>
          <p:cNvSpPr>
            <a:spLocks noChangeArrowheads="1"/>
          </p:cNvSpPr>
          <p:nvPr/>
        </p:nvSpPr>
        <p:spPr bwMode="auto">
          <a:xfrm>
            <a:off x="7023100" y="2251075"/>
            <a:ext cx="293688" cy="438150"/>
          </a:xfrm>
          <a:prstGeom prst="rect">
            <a:avLst/>
          </a:prstGeom>
          <a:solidFill>
            <a:srgbClr val="6F731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72" name="AutoShape 20"/>
          <p:cNvSpPr>
            <a:spLocks noChangeArrowheads="1"/>
          </p:cNvSpPr>
          <p:nvPr/>
        </p:nvSpPr>
        <p:spPr bwMode="auto">
          <a:xfrm rot="5400000">
            <a:off x="7580312" y="1458913"/>
            <a:ext cx="411163" cy="95408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73" name="Line 21"/>
          <p:cNvSpPr>
            <a:spLocks noChangeShapeType="1"/>
          </p:cNvSpPr>
          <p:nvPr/>
        </p:nvSpPr>
        <p:spPr bwMode="auto">
          <a:xfrm flipV="1">
            <a:off x="5857875" y="1895475"/>
            <a:ext cx="0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74" name="Text Box 22"/>
          <p:cNvSpPr txBox="1">
            <a:spLocks noChangeArrowheads="1"/>
          </p:cNvSpPr>
          <p:nvPr/>
        </p:nvSpPr>
        <p:spPr bwMode="auto">
          <a:xfrm>
            <a:off x="5938838" y="1504950"/>
            <a:ext cx="323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t</a:t>
            </a:r>
            <a:r>
              <a:rPr lang="en-GB" sz="1200" b="1" baseline="-25000"/>
              <a:t>1</a:t>
            </a:r>
            <a:endParaRPr lang="en-GB" sz="1200" b="1"/>
          </a:p>
        </p:txBody>
      </p:sp>
      <p:sp>
        <p:nvSpPr>
          <p:cNvPr id="279575" name="Text Box 23"/>
          <p:cNvSpPr txBox="1">
            <a:spLocks noChangeArrowheads="1"/>
          </p:cNvSpPr>
          <p:nvPr/>
        </p:nvSpPr>
        <p:spPr bwMode="auto">
          <a:xfrm>
            <a:off x="7608888" y="1479550"/>
            <a:ext cx="323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t</a:t>
            </a:r>
            <a:r>
              <a:rPr lang="en-GB" sz="1200" b="1" baseline="-25000"/>
              <a:t>2</a:t>
            </a:r>
            <a:endParaRPr lang="en-GB" sz="1200" b="1"/>
          </a:p>
        </p:txBody>
      </p:sp>
      <p:sp>
        <p:nvSpPr>
          <p:cNvPr id="279576" name="Text Box 24"/>
          <p:cNvSpPr txBox="1">
            <a:spLocks noChangeArrowheads="1"/>
          </p:cNvSpPr>
          <p:nvPr/>
        </p:nvSpPr>
        <p:spPr bwMode="auto">
          <a:xfrm>
            <a:off x="4999038" y="1201738"/>
            <a:ext cx="404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´</a:t>
            </a:r>
            <a:r>
              <a:rPr lang="en-GB" sz="1200" b="1" baseline="30000"/>
              <a:t>1</a:t>
            </a:r>
            <a:r>
              <a:rPr lang="en-GB" sz="1200" b="1"/>
              <a:t>H</a:t>
            </a:r>
          </a:p>
        </p:txBody>
      </p:sp>
      <p:sp>
        <p:nvSpPr>
          <p:cNvPr id="279577" name="Text Box 25"/>
          <p:cNvSpPr txBox="1">
            <a:spLocks noChangeArrowheads="1"/>
          </p:cNvSpPr>
          <p:nvPr/>
        </p:nvSpPr>
        <p:spPr bwMode="auto">
          <a:xfrm>
            <a:off x="5224463" y="162560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90</a:t>
            </a:r>
          </a:p>
        </p:txBody>
      </p:sp>
      <p:sp>
        <p:nvSpPr>
          <p:cNvPr id="279578" name="Text Box 26"/>
          <p:cNvSpPr txBox="1">
            <a:spLocks noChangeArrowheads="1"/>
          </p:cNvSpPr>
          <p:nvPr/>
        </p:nvSpPr>
        <p:spPr bwMode="auto">
          <a:xfrm>
            <a:off x="6683375" y="16525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90</a:t>
            </a:r>
          </a:p>
        </p:txBody>
      </p:sp>
      <p:sp>
        <p:nvSpPr>
          <p:cNvPr id="279579" name="Text Box 27"/>
          <p:cNvSpPr txBox="1">
            <a:spLocks noChangeArrowheads="1"/>
          </p:cNvSpPr>
          <p:nvPr/>
        </p:nvSpPr>
        <p:spPr bwMode="auto">
          <a:xfrm>
            <a:off x="4999038" y="2143125"/>
            <a:ext cx="8947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/>
              <a:t>Z-gradient</a:t>
            </a:r>
            <a:endParaRPr lang="en-GB" sz="1200" b="1" dirty="0"/>
          </a:p>
        </p:txBody>
      </p:sp>
      <p:sp>
        <p:nvSpPr>
          <p:cNvPr id="279580" name="Text Box 28"/>
          <p:cNvSpPr txBox="1">
            <a:spLocks noChangeArrowheads="1"/>
          </p:cNvSpPr>
          <p:nvPr/>
        </p:nvSpPr>
        <p:spPr bwMode="auto">
          <a:xfrm>
            <a:off x="5530850" y="2433638"/>
            <a:ext cx="298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1</a:t>
            </a:r>
          </a:p>
        </p:txBody>
      </p:sp>
      <p:sp>
        <p:nvSpPr>
          <p:cNvPr id="279581" name="Text Box 29"/>
          <p:cNvSpPr txBox="1">
            <a:spLocks noChangeArrowheads="1"/>
          </p:cNvSpPr>
          <p:nvPr/>
        </p:nvSpPr>
        <p:spPr bwMode="auto">
          <a:xfrm>
            <a:off x="7013575" y="2220913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200" b="1"/>
              <a:t> 2</a:t>
            </a:r>
          </a:p>
        </p:txBody>
      </p:sp>
      <p:sp>
        <p:nvSpPr>
          <p:cNvPr id="279584" name="Rectangle 32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2400" b="1" smtClean="0">
                <a:solidFill>
                  <a:srgbClr val="336699"/>
                </a:solidFill>
              </a:rPr>
              <a:t>GRAZED </a:t>
            </a:r>
            <a:r>
              <a:rPr lang="de-DE" sz="2400" b="1" dirty="0">
                <a:solidFill>
                  <a:srgbClr val="336699"/>
                </a:solidFill>
              </a:rPr>
              <a:t>Experiment </a:t>
            </a:r>
            <a:endParaRPr lang="de-DE" sz="4400" dirty="0">
              <a:solidFill>
                <a:schemeClr val="tx2"/>
              </a:solidFill>
            </a:endParaRPr>
          </a:p>
        </p:txBody>
      </p:sp>
      <p:pic>
        <p:nvPicPr>
          <p:cNvPr id="279585" name="Picture 33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33" name="Text Box 50"/>
          <p:cNvSpPr txBox="1">
            <a:spLocks noChangeArrowheads="1"/>
          </p:cNvSpPr>
          <p:nvPr/>
        </p:nvSpPr>
        <p:spPr bwMode="auto">
          <a:xfrm>
            <a:off x="5233372" y="3005297"/>
            <a:ext cx="35094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A different choice of gradient amplitude from that used in a COSY experiment ( one to one)  yields double quantum coherences, which appear as artefacts in an ordinary COSY (only phase cycling). </a:t>
            </a:r>
            <a:endParaRPr lang="en-GB" sz="1400" b="1" dirty="0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5284743" y="4597791"/>
            <a:ext cx="35094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One 90° pulse suffices when starting from an higher order equilibrium magnetization M</a:t>
            </a:r>
            <a:r>
              <a:rPr lang="en-GB" sz="1400" b="1" baseline="-25000" dirty="0" smtClean="0"/>
              <a:t>0</a:t>
            </a:r>
            <a:r>
              <a:rPr lang="en-GB" sz="1400" b="1" dirty="0" smtClean="0"/>
              <a:t>  = exp(-H/</a:t>
            </a:r>
            <a:r>
              <a:rPr lang="en-GB" sz="1400" b="1" dirty="0" err="1" smtClean="0"/>
              <a:t>kT</a:t>
            </a:r>
            <a:r>
              <a:rPr lang="en-GB" sz="1400" b="1" dirty="0" smtClean="0"/>
              <a:t>) =</a:t>
            </a:r>
          </a:p>
          <a:p>
            <a:r>
              <a:rPr lang="en-GB" sz="1400" b="1" dirty="0" smtClean="0"/>
              <a:t>1 - H/</a:t>
            </a:r>
            <a:r>
              <a:rPr lang="en-GB" sz="1400" b="1" dirty="0" err="1" smtClean="0"/>
              <a:t>kT</a:t>
            </a:r>
            <a:r>
              <a:rPr lang="en-GB" sz="1400" b="1" dirty="0" smtClean="0"/>
              <a:t>      + H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/(</a:t>
            </a:r>
            <a:r>
              <a:rPr lang="en-GB" sz="1400" b="1" dirty="0" err="1" smtClean="0"/>
              <a:t>kT</a:t>
            </a:r>
            <a:r>
              <a:rPr lang="en-GB" sz="1400" b="1" dirty="0" smtClean="0"/>
              <a:t>)</a:t>
            </a:r>
            <a:r>
              <a:rPr lang="en-GB" sz="1400" b="1" baseline="30000" dirty="0" smtClean="0"/>
              <a:t>2    </a:t>
            </a:r>
            <a:r>
              <a:rPr lang="en-GB" sz="1400" b="1" dirty="0" smtClean="0"/>
              <a:t>+   ...  </a:t>
            </a:r>
          </a:p>
          <a:p>
            <a:r>
              <a:rPr lang="en-GB" sz="1400" b="1" dirty="0" smtClean="0"/>
              <a:t> H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   = (I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+S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)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= ... + I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Z </a:t>
            </a:r>
            <a:r>
              <a:rPr lang="en-GB" sz="1400" b="1" dirty="0" smtClean="0"/>
              <a:t>  </a:t>
            </a:r>
          </a:p>
          <a:p>
            <a:r>
              <a:rPr lang="en-GB" sz="1400" b="1" dirty="0" smtClean="0"/>
              <a:t>90° pulse converts I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  into DQT I</a:t>
            </a:r>
            <a:r>
              <a:rPr lang="en-GB" sz="1400" b="1" baseline="-25000" dirty="0" smtClean="0"/>
              <a:t>X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X</a:t>
            </a:r>
            <a:r>
              <a:rPr lang="en-GB" sz="1400" b="1" dirty="0" smtClean="0"/>
              <a:t> 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Line 4"/>
          <p:cNvSpPr>
            <a:spLocks noChangeShapeType="1"/>
          </p:cNvSpPr>
          <p:nvPr/>
        </p:nvSpPr>
        <p:spPr bwMode="auto">
          <a:xfrm flipV="1">
            <a:off x="307975" y="1120775"/>
            <a:ext cx="49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631813" name="Rectangle 5"/>
          <p:cNvSpPr>
            <a:spLocks noChangeArrowheads="1"/>
          </p:cNvSpPr>
          <p:nvPr/>
        </p:nvSpPr>
        <p:spPr bwMode="auto">
          <a:xfrm>
            <a:off x="720725" y="708025"/>
            <a:ext cx="250825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31814" name="Rectangle 6"/>
          <p:cNvSpPr>
            <a:spLocks noChangeArrowheads="1"/>
          </p:cNvSpPr>
          <p:nvPr/>
        </p:nvSpPr>
        <p:spPr bwMode="auto">
          <a:xfrm>
            <a:off x="2000250" y="720725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31815" name="Text Box 7"/>
          <p:cNvSpPr txBox="1">
            <a:spLocks noChangeArrowheads="1"/>
          </p:cNvSpPr>
          <p:nvPr/>
        </p:nvSpPr>
        <p:spPr bwMode="auto">
          <a:xfrm>
            <a:off x="3711575" y="773113"/>
            <a:ext cx="1174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 smtClean="0">
                <a:latin typeface="Times New Roman" pitchFamily="18" charset="0"/>
              </a:rPr>
              <a:t>acquisition t</a:t>
            </a:r>
            <a:r>
              <a:rPr lang="en-GB" sz="1400" baseline="-25000" dirty="0" smtClean="0">
                <a:latin typeface="Times New Roman" pitchFamily="18" charset="0"/>
              </a:rPr>
              <a:t>2 </a:t>
            </a:r>
            <a:endParaRPr lang="en-GB" sz="1400" baseline="-25000" dirty="0">
              <a:latin typeface="Times New Roman" pitchFamily="18" charset="0"/>
            </a:endParaRPr>
          </a:p>
        </p:txBody>
      </p:sp>
      <p:sp>
        <p:nvSpPr>
          <p:cNvPr id="631816" name="Text Box 8"/>
          <p:cNvSpPr txBox="1">
            <a:spLocks noChangeArrowheads="1"/>
          </p:cNvSpPr>
          <p:nvPr/>
        </p:nvSpPr>
        <p:spPr bwMode="auto">
          <a:xfrm>
            <a:off x="1058863" y="728663"/>
            <a:ext cx="377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>
                <a:latin typeface="Times New Roman" pitchFamily="18" charset="0"/>
              </a:rPr>
              <a:t>t</a:t>
            </a:r>
            <a:r>
              <a:rPr lang="de-DE" sz="1400" baseline="-25000" dirty="0">
                <a:latin typeface="Times New Roman" pitchFamily="18" charset="0"/>
              </a:rPr>
              <a:t>1 </a:t>
            </a:r>
          </a:p>
        </p:txBody>
      </p:sp>
      <p:sp>
        <p:nvSpPr>
          <p:cNvPr id="631870" name="Rectangle 62"/>
          <p:cNvSpPr>
            <a:spLocks noChangeArrowheads="1"/>
          </p:cNvSpPr>
          <p:nvPr/>
        </p:nvSpPr>
        <p:spPr bwMode="auto">
          <a:xfrm>
            <a:off x="3000375" y="720725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31871" name="Text Box 63"/>
          <p:cNvSpPr txBox="1">
            <a:spLocks noChangeArrowheads="1"/>
          </p:cNvSpPr>
          <p:nvPr/>
        </p:nvSpPr>
        <p:spPr bwMode="auto">
          <a:xfrm>
            <a:off x="2416175" y="728663"/>
            <a:ext cx="592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 err="1">
                <a:latin typeface="Times New Roman" pitchFamily="18" charset="0"/>
              </a:rPr>
              <a:t>t</a:t>
            </a:r>
            <a:r>
              <a:rPr lang="de-DE" sz="1400" baseline="-25000" dirty="0" err="1">
                <a:latin typeface="Times New Roman" pitchFamily="18" charset="0"/>
              </a:rPr>
              <a:t>mix</a:t>
            </a:r>
            <a:r>
              <a:rPr lang="de-DE" sz="1400" baseline="-25000" dirty="0"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508712" y="1289510"/>
            <a:ext cx="2638425" cy="1997075"/>
            <a:chOff x="248" y="2125"/>
            <a:chExt cx="1662" cy="1258"/>
          </a:xfrm>
        </p:grpSpPr>
        <p:sp>
          <p:nvSpPr>
            <p:cNvPr id="51241" name="Rectangle 36"/>
            <p:cNvSpPr>
              <a:spLocks noChangeArrowheads="1"/>
            </p:cNvSpPr>
            <p:nvPr/>
          </p:nvSpPr>
          <p:spPr bwMode="auto">
            <a:xfrm>
              <a:off x="686" y="3002"/>
              <a:ext cx="71" cy="6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42" name="Text Box 37"/>
            <p:cNvSpPr txBox="1">
              <a:spLocks noChangeArrowheads="1"/>
            </p:cNvSpPr>
            <p:nvPr/>
          </p:nvSpPr>
          <p:spPr bwMode="auto">
            <a:xfrm>
              <a:off x="674" y="3020"/>
              <a:ext cx="21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n</a:t>
              </a:r>
              <a:r>
                <a:rPr lang="de-DE" sz="1400" baseline="-25000">
                  <a:latin typeface="Times New Roman" pitchFamily="18" charset="0"/>
                </a:rPr>
                <a:t>S</a:t>
              </a:r>
              <a:endParaRPr lang="de-DE" sz="1400">
                <a:latin typeface="Times New Roman" pitchFamily="18" charset="0"/>
              </a:endParaRPr>
            </a:p>
          </p:txBody>
        </p:sp>
        <p:sp>
          <p:nvSpPr>
            <p:cNvPr id="51243" name="Text Box 39"/>
            <p:cNvSpPr txBox="1">
              <a:spLocks noChangeArrowheads="1"/>
            </p:cNvSpPr>
            <p:nvPr/>
          </p:nvSpPr>
          <p:spPr bwMode="auto">
            <a:xfrm>
              <a:off x="1700" y="3191"/>
              <a:ext cx="2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n</a:t>
              </a:r>
              <a:r>
                <a:rPr lang="de-DE" sz="1400" baseline="-25000">
                  <a:latin typeface="Times New Roman" pitchFamily="18" charset="0"/>
                </a:rPr>
                <a:t>2</a:t>
              </a:r>
              <a:endParaRPr lang="de-DE" sz="1400">
                <a:latin typeface="Times New Roman" pitchFamily="18" charset="0"/>
              </a:endParaRPr>
            </a:p>
          </p:txBody>
        </p:sp>
        <p:sp>
          <p:nvSpPr>
            <p:cNvPr id="51244" name="Rectangle 41"/>
            <p:cNvSpPr>
              <a:spLocks noChangeArrowheads="1"/>
            </p:cNvSpPr>
            <p:nvPr/>
          </p:nvSpPr>
          <p:spPr bwMode="auto">
            <a:xfrm>
              <a:off x="495" y="2251"/>
              <a:ext cx="1180" cy="9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45" name="Text Box 42"/>
            <p:cNvSpPr txBox="1">
              <a:spLocks noChangeArrowheads="1"/>
            </p:cNvSpPr>
            <p:nvPr/>
          </p:nvSpPr>
          <p:spPr bwMode="auto">
            <a:xfrm>
              <a:off x="248" y="2125"/>
              <a:ext cx="2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n</a:t>
              </a:r>
              <a:r>
                <a:rPr lang="de-DE" sz="1400" baseline="-25000">
                  <a:latin typeface="Times New Roman" pitchFamily="18" charset="0"/>
                </a:rPr>
                <a:t>1</a:t>
              </a:r>
              <a:endParaRPr lang="de-DE" sz="1400">
                <a:latin typeface="Times New Roman" pitchFamily="18" charset="0"/>
              </a:endParaRPr>
            </a:p>
          </p:txBody>
        </p:sp>
        <p:sp>
          <p:nvSpPr>
            <p:cNvPr id="51246" name="Text Box 43"/>
            <p:cNvSpPr txBox="1">
              <a:spLocks noChangeArrowheads="1"/>
            </p:cNvSpPr>
            <p:nvPr/>
          </p:nvSpPr>
          <p:spPr bwMode="auto">
            <a:xfrm>
              <a:off x="1309" y="3028"/>
              <a:ext cx="2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n</a:t>
              </a:r>
              <a:r>
                <a:rPr lang="de-DE" sz="1400" baseline="-25000">
                  <a:latin typeface="Times New Roman" pitchFamily="18" charset="0"/>
                </a:rPr>
                <a:t>I</a:t>
              </a:r>
              <a:endParaRPr lang="de-DE" sz="1400">
                <a:latin typeface="Times New Roman" pitchFamily="18" charset="0"/>
              </a:endParaRPr>
            </a:p>
          </p:txBody>
        </p:sp>
        <p:sp>
          <p:nvSpPr>
            <p:cNvPr id="51247" name="Line 44"/>
            <p:cNvSpPr>
              <a:spLocks noChangeShapeType="1"/>
            </p:cNvSpPr>
            <p:nvPr/>
          </p:nvSpPr>
          <p:spPr bwMode="auto">
            <a:xfrm flipV="1">
              <a:off x="494" y="2251"/>
              <a:ext cx="1189" cy="9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248" name="Rectangle 45"/>
            <p:cNvSpPr>
              <a:spLocks noChangeArrowheads="1"/>
            </p:cNvSpPr>
            <p:nvPr/>
          </p:nvSpPr>
          <p:spPr bwMode="auto">
            <a:xfrm>
              <a:off x="1475" y="2354"/>
              <a:ext cx="65" cy="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49" name="Rectangle 74"/>
            <p:cNvSpPr>
              <a:spLocks noChangeArrowheads="1"/>
            </p:cNvSpPr>
            <p:nvPr/>
          </p:nvSpPr>
          <p:spPr bwMode="auto">
            <a:xfrm>
              <a:off x="629" y="2372"/>
              <a:ext cx="65" cy="6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50" name="Rectangle 75"/>
            <p:cNvSpPr>
              <a:spLocks noChangeArrowheads="1"/>
            </p:cNvSpPr>
            <p:nvPr/>
          </p:nvSpPr>
          <p:spPr bwMode="auto">
            <a:xfrm>
              <a:off x="1484" y="3002"/>
              <a:ext cx="65" cy="6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31886" name="Text Box 78"/>
          <p:cNvSpPr txBox="1">
            <a:spLocks noChangeArrowheads="1"/>
          </p:cNvSpPr>
          <p:nvPr/>
        </p:nvSpPr>
        <p:spPr bwMode="auto">
          <a:xfrm>
            <a:off x="3240800" y="2132472"/>
            <a:ext cx="73299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Times New Roman" pitchFamily="18" charset="0"/>
              </a:rPr>
              <a:t>2D</a:t>
            </a:r>
            <a:endParaRPr lang="de-DE" sz="1400" dirty="0">
              <a:latin typeface="Times New Roman" pitchFamily="18" charset="0"/>
            </a:endParaRPr>
          </a:p>
        </p:txBody>
      </p: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4402197" y="1372847"/>
            <a:ext cx="2786062" cy="1871663"/>
            <a:chOff x="3438" y="2025"/>
            <a:chExt cx="1755" cy="1179"/>
          </a:xfrm>
        </p:grpSpPr>
        <p:sp>
          <p:nvSpPr>
            <p:cNvPr id="631888" name="AutoShape 80"/>
            <p:cNvSpPr>
              <a:spLocks noChangeArrowheads="1"/>
            </p:cNvSpPr>
            <p:nvPr/>
          </p:nvSpPr>
          <p:spPr bwMode="auto">
            <a:xfrm>
              <a:off x="3438" y="2178"/>
              <a:ext cx="1755" cy="1026"/>
            </a:xfrm>
            <a:prstGeom prst="parallelogram">
              <a:avLst>
                <a:gd name="adj" fmla="val 42763"/>
              </a:avLst>
            </a:prstGeom>
            <a:gradFill rotWithShape="1"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32001"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51235" name="AutoShape 81"/>
            <p:cNvSpPr>
              <a:spLocks noChangeArrowheads="1"/>
            </p:cNvSpPr>
            <p:nvPr/>
          </p:nvSpPr>
          <p:spPr bwMode="auto">
            <a:xfrm>
              <a:off x="4725" y="2025"/>
              <a:ext cx="153" cy="39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36" name="AutoShape 82"/>
            <p:cNvSpPr>
              <a:spLocks noChangeArrowheads="1"/>
            </p:cNvSpPr>
            <p:nvPr/>
          </p:nvSpPr>
          <p:spPr bwMode="auto">
            <a:xfrm>
              <a:off x="3744" y="2592"/>
              <a:ext cx="153" cy="396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37" name="Line 83"/>
            <p:cNvSpPr>
              <a:spLocks noChangeShapeType="1"/>
            </p:cNvSpPr>
            <p:nvPr/>
          </p:nvSpPr>
          <p:spPr bwMode="auto">
            <a:xfrm flipV="1">
              <a:off x="3456" y="2178"/>
              <a:ext cx="1737" cy="10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238" name="AutoShape 84"/>
            <p:cNvSpPr>
              <a:spLocks noChangeArrowheads="1"/>
            </p:cNvSpPr>
            <p:nvPr/>
          </p:nvSpPr>
          <p:spPr bwMode="auto">
            <a:xfrm>
              <a:off x="3996" y="2034"/>
              <a:ext cx="153" cy="396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39" name="AutoShape 86"/>
            <p:cNvSpPr>
              <a:spLocks noChangeArrowheads="1"/>
            </p:cNvSpPr>
            <p:nvPr/>
          </p:nvSpPr>
          <p:spPr bwMode="auto">
            <a:xfrm>
              <a:off x="3807" y="2403"/>
              <a:ext cx="1008" cy="594"/>
            </a:xfrm>
            <a:prstGeom prst="parallelogram">
              <a:avLst>
                <a:gd name="adj" fmla="val 4242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40" name="AutoShape 87"/>
            <p:cNvSpPr>
              <a:spLocks noChangeArrowheads="1"/>
            </p:cNvSpPr>
            <p:nvPr/>
          </p:nvSpPr>
          <p:spPr bwMode="auto">
            <a:xfrm>
              <a:off x="4482" y="2601"/>
              <a:ext cx="153" cy="396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1226" name="Picture 10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Line 4"/>
          <p:cNvSpPr>
            <a:spLocks noChangeShapeType="1"/>
          </p:cNvSpPr>
          <p:nvPr/>
        </p:nvSpPr>
        <p:spPr bwMode="auto">
          <a:xfrm flipV="1">
            <a:off x="154151" y="4804012"/>
            <a:ext cx="49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1846426" y="4403962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3557751" y="4456350"/>
            <a:ext cx="1174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 smtClean="0">
                <a:latin typeface="Times New Roman" pitchFamily="18" charset="0"/>
              </a:rPr>
              <a:t>acquisition t</a:t>
            </a:r>
            <a:r>
              <a:rPr lang="en-GB" sz="1400" baseline="-25000" dirty="0" smtClean="0">
                <a:latin typeface="Times New Roman" pitchFamily="18" charset="0"/>
              </a:rPr>
              <a:t>2 </a:t>
            </a:r>
            <a:endParaRPr lang="en-GB" sz="1400" baseline="-25000" dirty="0">
              <a:latin typeface="Times New Roman" pitchFamily="18" charset="0"/>
            </a:endParaRP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1340875" y="4411900"/>
            <a:ext cx="7528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err="1" smtClean="0">
                <a:latin typeface="Times New Roman" pitchFamily="18" charset="0"/>
              </a:rPr>
              <a:t>t</a:t>
            </a:r>
            <a:r>
              <a:rPr lang="de-DE" sz="1400" baseline="-25000" dirty="0" err="1" smtClean="0">
                <a:latin typeface="Times New Roman" pitchFamily="18" charset="0"/>
              </a:rPr>
              <a:t>const</a:t>
            </a:r>
            <a:r>
              <a:rPr lang="de-DE" sz="1400" baseline="-25000" dirty="0" smtClean="0">
                <a:latin typeface="Times New Roman" pitchFamily="18" charset="0"/>
              </a:rPr>
              <a:t> </a:t>
            </a:r>
            <a:endParaRPr lang="de-DE" sz="1400" baseline="-25000" dirty="0">
              <a:latin typeface="Times New Roman" pitchFamily="18" charset="0"/>
            </a:endParaRPr>
          </a:p>
        </p:txBody>
      </p:sp>
      <p:sp>
        <p:nvSpPr>
          <p:cNvPr id="57" name="Rectangle 62"/>
          <p:cNvSpPr>
            <a:spLocks noChangeArrowheads="1"/>
          </p:cNvSpPr>
          <p:nvPr/>
        </p:nvSpPr>
        <p:spPr bwMode="auto">
          <a:xfrm>
            <a:off x="2846551" y="4403962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8" name="Text Box 63"/>
          <p:cNvSpPr txBox="1">
            <a:spLocks noChangeArrowheads="1"/>
          </p:cNvSpPr>
          <p:nvPr/>
        </p:nvSpPr>
        <p:spPr bwMode="auto">
          <a:xfrm>
            <a:off x="2262351" y="4411900"/>
            <a:ext cx="592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latin typeface="Times New Roman" pitchFamily="18" charset="0"/>
              </a:rPr>
              <a:t>t</a:t>
            </a:r>
            <a:r>
              <a:rPr lang="de-DE" sz="1400" baseline="-25000">
                <a:latin typeface="Times New Roman" pitchFamily="18" charset="0"/>
              </a:rPr>
              <a:t>mix </a:t>
            </a:r>
          </a:p>
        </p:txBody>
      </p:sp>
      <p:sp>
        <p:nvSpPr>
          <p:cNvPr id="62" name="Text Box 39"/>
          <p:cNvSpPr txBox="1">
            <a:spLocks noChangeArrowheads="1"/>
          </p:cNvSpPr>
          <p:nvPr/>
        </p:nvSpPr>
        <p:spPr bwMode="auto">
          <a:xfrm>
            <a:off x="4198181" y="6425740"/>
            <a:ext cx="33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/>
              <a:t>n</a:t>
            </a:r>
            <a:r>
              <a:rPr lang="de-DE" sz="1400" baseline="-25000" dirty="0">
                <a:latin typeface="Times New Roman" pitchFamily="18" charset="0"/>
              </a:rPr>
              <a:t>2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64" name="Text Box 42"/>
          <p:cNvSpPr txBox="1">
            <a:spLocks noChangeArrowheads="1"/>
          </p:cNvSpPr>
          <p:nvPr/>
        </p:nvSpPr>
        <p:spPr bwMode="auto">
          <a:xfrm>
            <a:off x="987276" y="4263446"/>
            <a:ext cx="344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 smtClean="0"/>
              <a:t>n</a:t>
            </a:r>
            <a:r>
              <a:rPr lang="de-DE" sz="1400" baseline="-25000" dirty="0" err="1">
                <a:latin typeface="Times New Roman" pitchFamily="18" charset="0"/>
              </a:rPr>
              <a:t>S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70" name="Text Box 78"/>
          <p:cNvSpPr txBox="1">
            <a:spLocks noChangeArrowheads="1"/>
          </p:cNvSpPr>
          <p:nvPr/>
        </p:nvSpPr>
        <p:spPr bwMode="auto">
          <a:xfrm>
            <a:off x="5804539" y="5320053"/>
            <a:ext cx="73299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Times New Roman" pitchFamily="18" charset="0"/>
              </a:rPr>
              <a:t>1D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80" name="Trapezoid 79"/>
          <p:cNvSpPr/>
          <p:nvPr/>
        </p:nvSpPr>
        <p:spPr bwMode="auto">
          <a:xfrm>
            <a:off x="230737" y="4580545"/>
            <a:ext cx="1179320" cy="222191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1" name="Text Box 8"/>
          <p:cNvSpPr txBox="1">
            <a:spLocks noChangeArrowheads="1"/>
          </p:cNvSpPr>
          <p:nvPr/>
        </p:nvSpPr>
        <p:spPr bwMode="auto">
          <a:xfrm>
            <a:off x="503388" y="4232438"/>
            <a:ext cx="752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baseline="-25000" dirty="0" smtClean="0">
                <a:latin typeface="Times New Roman" pitchFamily="18" charset="0"/>
              </a:rPr>
              <a:t>P90</a:t>
            </a:r>
            <a:r>
              <a:rPr lang="de-DE" sz="1400" baseline="-25000" dirty="0" smtClean="0">
                <a:latin typeface="Times New Roman" pitchFamily="18" charset="0"/>
              </a:rPr>
              <a:t>sel. </a:t>
            </a:r>
            <a:endParaRPr lang="de-DE" sz="1400" baseline="-25000" dirty="0">
              <a:latin typeface="Times New Roman" pitchFamily="18" charset="0"/>
            </a:endParaRPr>
          </a:p>
        </p:txBody>
      </p:sp>
      <p:sp>
        <p:nvSpPr>
          <p:cNvPr id="83" name="Parallelogramm 82"/>
          <p:cNvSpPr/>
          <p:nvPr/>
        </p:nvSpPr>
        <p:spPr bwMode="auto">
          <a:xfrm>
            <a:off x="4383993" y="2401368"/>
            <a:ext cx="2461189" cy="589660"/>
          </a:xfrm>
          <a:prstGeom prst="parallelogram">
            <a:avLst/>
          </a:prstGeom>
          <a:solidFill>
            <a:schemeClr val="accent2">
              <a:lumMod val="40000"/>
              <a:lumOff val="60000"/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4" name="Parallelogramm 83"/>
          <p:cNvSpPr/>
          <p:nvPr/>
        </p:nvSpPr>
        <p:spPr bwMode="auto">
          <a:xfrm>
            <a:off x="640935" y="2221906"/>
            <a:ext cx="2461189" cy="589660"/>
          </a:xfrm>
          <a:prstGeom prst="parallelogram">
            <a:avLst/>
          </a:prstGeom>
          <a:solidFill>
            <a:schemeClr val="accent2">
              <a:lumMod val="40000"/>
              <a:lumOff val="60000"/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7" name="AutoShape 81"/>
          <p:cNvSpPr>
            <a:spLocks noChangeArrowheads="1"/>
          </p:cNvSpPr>
          <p:nvPr/>
        </p:nvSpPr>
        <p:spPr bwMode="auto">
          <a:xfrm>
            <a:off x="3300457" y="5742774"/>
            <a:ext cx="228956" cy="36070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8" name="AutoShape 82"/>
          <p:cNvSpPr>
            <a:spLocks noChangeArrowheads="1"/>
          </p:cNvSpPr>
          <p:nvPr/>
        </p:nvSpPr>
        <p:spPr bwMode="auto">
          <a:xfrm rot="10800000">
            <a:off x="2255867" y="6110021"/>
            <a:ext cx="242887" cy="628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9" name="Line 83"/>
          <p:cNvSpPr>
            <a:spLocks noChangeShapeType="1"/>
          </p:cNvSpPr>
          <p:nvPr/>
        </p:nvSpPr>
        <p:spPr bwMode="auto">
          <a:xfrm flipV="1">
            <a:off x="282012" y="6090159"/>
            <a:ext cx="4247260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0" name="AutoShape 84"/>
          <p:cNvSpPr>
            <a:spLocks noChangeArrowheads="1"/>
          </p:cNvSpPr>
          <p:nvPr/>
        </p:nvSpPr>
        <p:spPr bwMode="auto">
          <a:xfrm>
            <a:off x="878393" y="6067514"/>
            <a:ext cx="138558" cy="67344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3" name="Text Box 42"/>
          <p:cNvSpPr txBox="1">
            <a:spLocks noChangeArrowheads="1"/>
          </p:cNvSpPr>
          <p:nvPr/>
        </p:nvSpPr>
        <p:spPr bwMode="auto">
          <a:xfrm>
            <a:off x="2234963" y="5699140"/>
            <a:ext cx="344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 smtClean="0"/>
              <a:t>n</a:t>
            </a:r>
            <a:r>
              <a:rPr lang="de-DE" sz="1400" baseline="-25000" dirty="0" err="1">
                <a:latin typeface="Times New Roman" pitchFamily="18" charset="0"/>
              </a:rPr>
              <a:t>S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94" name="AutoShape 84"/>
          <p:cNvSpPr>
            <a:spLocks noChangeArrowheads="1"/>
          </p:cNvSpPr>
          <p:nvPr/>
        </p:nvSpPr>
        <p:spPr bwMode="auto">
          <a:xfrm flipV="1">
            <a:off x="963852" y="6134858"/>
            <a:ext cx="112919" cy="8648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" name="AutoShape 84"/>
          <p:cNvSpPr>
            <a:spLocks noChangeArrowheads="1"/>
          </p:cNvSpPr>
          <p:nvPr/>
        </p:nvSpPr>
        <p:spPr bwMode="auto">
          <a:xfrm>
            <a:off x="1793089" y="6071182"/>
            <a:ext cx="155352" cy="64697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6" name="AutoShape 84"/>
          <p:cNvSpPr>
            <a:spLocks noChangeArrowheads="1"/>
          </p:cNvSpPr>
          <p:nvPr/>
        </p:nvSpPr>
        <p:spPr bwMode="auto">
          <a:xfrm flipV="1">
            <a:off x="1880075" y="6144424"/>
            <a:ext cx="126605" cy="8308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7" name="AutoShape 84"/>
          <p:cNvSpPr>
            <a:spLocks noChangeArrowheads="1"/>
          </p:cNvSpPr>
          <p:nvPr/>
        </p:nvSpPr>
        <p:spPr bwMode="auto">
          <a:xfrm>
            <a:off x="4314098" y="6019908"/>
            <a:ext cx="155352" cy="64697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8" name="AutoShape 84"/>
          <p:cNvSpPr>
            <a:spLocks noChangeArrowheads="1"/>
          </p:cNvSpPr>
          <p:nvPr/>
        </p:nvSpPr>
        <p:spPr bwMode="auto">
          <a:xfrm flipV="1">
            <a:off x="4401084" y="6093150"/>
            <a:ext cx="126605" cy="8308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Text Box 42"/>
          <p:cNvSpPr txBox="1">
            <a:spLocks noChangeArrowheads="1"/>
          </p:cNvSpPr>
          <p:nvPr/>
        </p:nvSpPr>
        <p:spPr bwMode="auto">
          <a:xfrm>
            <a:off x="3217729" y="5331671"/>
            <a:ext cx="324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 smtClean="0"/>
              <a:t>n</a:t>
            </a:r>
            <a:r>
              <a:rPr lang="de-DE" sz="1400" baseline="-25000" dirty="0" err="1" smtClean="0">
                <a:latin typeface="Times New Roman" pitchFamily="18" charset="0"/>
              </a:rPr>
              <a:t>I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193637" y="3386596"/>
            <a:ext cx="86340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Any two dimensional experiment can be transformed  into a set of one  dimensional  ones by means of selective pulses.  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60" name="Rectangle 99"/>
          <p:cNvSpPr>
            <a:spLocks noChangeArrowheads="1"/>
          </p:cNvSpPr>
          <p:nvPr/>
        </p:nvSpPr>
        <p:spPr bwMode="auto">
          <a:xfrm>
            <a:off x="14307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dirty="0" smtClean="0">
                <a:solidFill>
                  <a:srgbClr val="336699"/>
                </a:solidFill>
                <a:latin typeface="Times New Roman" pitchFamily="18" charset="0"/>
              </a:rPr>
              <a:t>1D NOESY Experiment </a:t>
            </a:r>
            <a:r>
              <a:rPr lang="de-DE" sz="2400" b="0" dirty="0" smtClean="0">
                <a:solidFill>
                  <a:srgbClr val="66FFFF"/>
                </a:solidFill>
                <a:latin typeface="Times New Roman" pitchFamily="18" charset="0"/>
              </a:rPr>
              <a:t> </a:t>
            </a:r>
            <a:endParaRPr lang="de-DE" sz="2400" b="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sp>
        <p:nvSpPr>
          <p:cNvPr id="61" name="Freeform 52"/>
          <p:cNvSpPr>
            <a:spLocks/>
          </p:cNvSpPr>
          <p:nvPr/>
        </p:nvSpPr>
        <p:spPr bwMode="auto">
          <a:xfrm>
            <a:off x="2305530" y="4971407"/>
            <a:ext cx="493059" cy="265093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211512" y="4965960"/>
            <a:ext cx="1052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Z-Gradient</a:t>
            </a:r>
          </a:p>
        </p:txBody>
      </p:sp>
      <p:sp>
        <p:nvSpPr>
          <p:cNvPr id="65" name="Line 4"/>
          <p:cNvSpPr>
            <a:spLocks noChangeShapeType="1"/>
          </p:cNvSpPr>
          <p:nvPr/>
        </p:nvSpPr>
        <p:spPr bwMode="auto">
          <a:xfrm flipV="1">
            <a:off x="340659" y="5207423"/>
            <a:ext cx="4304727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3" grpId="0" animBg="1"/>
      <p:bldP spid="631814" grpId="0" animBg="1"/>
      <p:bldP spid="631815" grpId="0"/>
      <p:bldP spid="631816" grpId="0"/>
      <p:bldP spid="631870" grpId="0" animBg="1"/>
      <p:bldP spid="631871" grpId="0"/>
      <p:bldP spid="631886" grpId="0"/>
      <p:bldP spid="52" grpId="0" animBg="1"/>
      <p:bldP spid="54" grpId="0" animBg="1"/>
      <p:bldP spid="55" grpId="0"/>
      <p:bldP spid="56" grpId="0"/>
      <p:bldP spid="57" grpId="0" animBg="1"/>
      <p:bldP spid="58" grpId="0"/>
      <p:bldP spid="62" grpId="0"/>
      <p:bldP spid="64" grpId="0"/>
      <p:bldP spid="70" grpId="0"/>
      <p:bldP spid="80" grpId="0" animBg="1"/>
      <p:bldP spid="81" grpId="0"/>
      <p:bldP spid="87" grpId="0" animBg="1"/>
      <p:bldP spid="88" grpId="0" animBg="1"/>
      <p:bldP spid="89" grpId="0" animBg="1"/>
      <p:bldP spid="90" grpId="0" animBg="1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/>
      <p:bldP spid="61" grpId="4" animBg="1"/>
      <p:bldP spid="63" grpId="0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0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17650"/>
            <a:ext cx="6711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2339" name="Object 8"/>
          <p:cNvGraphicFramePr>
            <a:graphicFrameLocks noChangeAspect="1"/>
          </p:cNvGraphicFramePr>
          <p:nvPr/>
        </p:nvGraphicFramePr>
        <p:xfrm>
          <a:off x="6750050" y="3740150"/>
          <a:ext cx="3965575" cy="3236913"/>
        </p:xfrm>
        <a:graphic>
          <a:graphicData uri="http://schemas.openxmlformats.org/presentationml/2006/ole">
            <p:oleObj spid="_x0000_s142339" name="CS ChemDraw Drawing" r:id="rId5" imgW="3965400" imgH="3236760" progId="ChemDraw.Document.6.0">
              <p:embed/>
            </p:oleObj>
          </a:graphicData>
        </a:graphic>
      </p:graphicFrame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Processing</a:t>
            </a:r>
            <a:endParaRPr lang="en-GB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269286" y="854950"/>
            <a:ext cx="3974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External projection can be loaded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GOESY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1393826" y="1631950"/>
          <a:ext cx="2506662" cy="2600452"/>
        </p:xfrm>
        <a:graphic>
          <a:graphicData uri="http://schemas.openxmlformats.org/presentationml/2006/ole">
            <p:oleObj spid="_x0000_s969730" name="CS ChemDraw Drawing" r:id="rId5" imgW="3096534" imgH="3212460" progId="ChemDraw.Document.6.0">
              <p:embed/>
            </p:oleObj>
          </a:graphicData>
        </a:graphic>
      </p:graphicFrame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989703" y="933853"/>
            <a:ext cx="86340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Gradient aided NOSY (one dimensional ) </a:t>
            </a:r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sz="4000" smtClean="0">
                <a:solidFill>
                  <a:schemeClr val="bg1"/>
                </a:solidFill>
              </a:rPr>
              <a:t>Beispiele für chemischen Austausch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91440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dirty="0" smtClean="0">
                <a:solidFill>
                  <a:srgbClr val="336699"/>
                </a:solidFill>
                <a:latin typeface="Times New Roman" pitchFamily="18" charset="0"/>
              </a:rPr>
              <a:t>GOESY</a:t>
            </a:r>
            <a:endParaRPr lang="de-DE" sz="2400" b="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5729054" y="1099340"/>
          <a:ext cx="2470245" cy="2562672"/>
        </p:xfrm>
        <a:graphic>
          <a:graphicData uri="http://schemas.openxmlformats.org/presentationml/2006/ole">
            <p:oleObj spid="_x0000_s970754" name="CS ChemDraw Drawing" r:id="rId5" imgW="3096534" imgH="3212460" progId="ChemDraw.Document.6.0">
              <p:embed/>
            </p:oleObj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0" y="257942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Ph-CH2</a:t>
            </a:r>
            <a:endParaRPr lang="de-DE" dirty="0">
              <a:latin typeface="+mj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84145" y="253235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1</a:t>
            </a:r>
            <a:endParaRPr lang="de-DE" dirty="0">
              <a:latin typeface="+mj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84396" y="250505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2</a:t>
            </a:r>
            <a:endParaRPr lang="de-DE" dirty="0"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561565" y="22048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3</a:t>
            </a:r>
            <a:endParaRPr lang="de-DE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261314" y="204103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4</a:t>
            </a:r>
            <a:endParaRPr lang="de-DE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11440" y="311920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7</a:t>
            </a:r>
            <a:endParaRPr lang="de-DE" dirty="0"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456096" y="215021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5</a:t>
            </a:r>
            <a:endParaRPr lang="de-DE" dirty="0">
              <a:latin typeface="+mj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428800" y="250505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6</a:t>
            </a:r>
            <a:endParaRPr lang="de-DE" dirty="0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625382" y="36030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6</a:t>
            </a:r>
            <a:endParaRPr lang="de-DE" dirty="0">
              <a:latin typeface="+mj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175007" y="3589359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6´</a:t>
            </a:r>
            <a:endParaRPr lang="de-DE" dirty="0">
              <a:latin typeface="+mj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405715" y="3220870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5,5´</a:t>
            </a:r>
            <a:endParaRPr lang="de-DE" dirty="0">
              <a:latin typeface="+mj-lt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203510" y="114640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7</a:t>
            </a:r>
            <a:endParaRPr lang="de-DE" dirty="0">
              <a:latin typeface="+mj-lt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708476" y="114641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7´</a:t>
            </a:r>
            <a:endParaRPr lang="de-DE" dirty="0">
              <a:latin typeface="+mj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725838" y="158314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1</a:t>
            </a:r>
            <a:endParaRPr lang="de-DE" dirty="0">
              <a:latin typeface="+mj-lt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101755" y="268860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2</a:t>
            </a:r>
            <a:endParaRPr lang="de-DE" dirty="0">
              <a:latin typeface="+mj-lt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0" y="294791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3</a:t>
            </a:r>
            <a:endParaRPr lang="de-DE" dirty="0">
              <a:latin typeface="+mj-lt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248166" y="285238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4</a:t>
            </a:r>
            <a:endParaRPr lang="de-DE" dirty="0">
              <a:latin typeface="+mj-lt"/>
            </a:endParaRPr>
          </a:p>
        </p:txBody>
      </p:sp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6" cstate="print">
            <a:lum bright="-86000" contrast="100000"/>
          </a:blip>
          <a:srcRect/>
          <a:stretch>
            <a:fillRect/>
          </a:stretch>
        </p:blipFill>
        <p:spPr bwMode="auto">
          <a:xfrm>
            <a:off x="0" y="-849086"/>
            <a:ext cx="2351314" cy="319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6" name="Picture 10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 Box 8"/>
          <p:cNvSpPr txBox="1">
            <a:spLocks noChangeArrowheads="1"/>
          </p:cNvSpPr>
          <p:nvPr/>
        </p:nvSpPr>
        <p:spPr bwMode="auto">
          <a:xfrm>
            <a:off x="1523380" y="3485988"/>
            <a:ext cx="752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baseline="-25000" dirty="0" smtClean="0">
                <a:latin typeface="Times New Roman" pitchFamily="18" charset="0"/>
              </a:rPr>
              <a:t>P90</a:t>
            </a:r>
            <a:r>
              <a:rPr lang="de-DE" sz="1400" baseline="-25000" dirty="0" smtClean="0">
                <a:latin typeface="Times New Roman" pitchFamily="18" charset="0"/>
              </a:rPr>
              <a:t>sel. </a:t>
            </a:r>
            <a:endParaRPr lang="de-DE" sz="1400" baseline="-25000" dirty="0">
              <a:latin typeface="Times New Roman" pitchFamily="18" charset="0"/>
            </a:endParaRP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240290" y="1977674"/>
            <a:ext cx="86340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Any two dimensional experiment can be transformed  into a set of one  dimensional  ones by means of selective pulses.  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60" name="Line 4"/>
          <p:cNvSpPr>
            <a:spLocks noChangeShapeType="1"/>
          </p:cNvSpPr>
          <p:nvPr/>
        </p:nvSpPr>
        <p:spPr bwMode="auto">
          <a:xfrm flipV="1">
            <a:off x="868362" y="1179870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1" name="Rectangle 5"/>
          <p:cNvSpPr>
            <a:spLocks noChangeArrowheads="1"/>
          </p:cNvSpPr>
          <p:nvPr/>
        </p:nvSpPr>
        <p:spPr bwMode="auto">
          <a:xfrm>
            <a:off x="896937" y="76077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2465387" y="760770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4856162" y="716320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66" name="Text Box 10"/>
          <p:cNvSpPr txBox="1">
            <a:spLocks noChangeArrowheads="1"/>
          </p:cNvSpPr>
          <p:nvPr/>
        </p:nvSpPr>
        <p:spPr bwMode="auto">
          <a:xfrm>
            <a:off x="1065212" y="746483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6455844" y="791612"/>
            <a:ext cx="1301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t</a:t>
            </a:r>
            <a:r>
              <a:rPr lang="en-GB" sz="1400" b="1" baseline="-25000" dirty="0" smtClean="0"/>
              <a:t>1</a:t>
            </a:r>
            <a:r>
              <a:rPr lang="en-GB" sz="1400" b="1" dirty="0" smtClean="0"/>
              <a:t> incremented</a:t>
            </a:r>
            <a:endParaRPr lang="en-GB" sz="1400" b="1" dirty="0"/>
          </a:p>
        </p:txBody>
      </p:sp>
      <p:sp>
        <p:nvSpPr>
          <p:cNvPr id="68" name="Text Box 155"/>
          <p:cNvSpPr txBox="1">
            <a:spLocks noChangeArrowheads="1"/>
          </p:cNvSpPr>
          <p:nvPr/>
        </p:nvSpPr>
        <p:spPr bwMode="auto">
          <a:xfrm>
            <a:off x="209550" y="716320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1H</a:t>
            </a:r>
          </a:p>
        </p:txBody>
      </p:sp>
      <p:sp>
        <p:nvSpPr>
          <p:cNvPr id="69" name="Line 156"/>
          <p:cNvSpPr>
            <a:spLocks noChangeShapeType="1"/>
          </p:cNvSpPr>
          <p:nvPr/>
        </p:nvSpPr>
        <p:spPr bwMode="auto">
          <a:xfrm>
            <a:off x="839787" y="1840593"/>
            <a:ext cx="5340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1" name="Rectangle 157"/>
          <p:cNvSpPr>
            <a:spLocks noChangeArrowheads="1"/>
          </p:cNvSpPr>
          <p:nvPr/>
        </p:nvSpPr>
        <p:spPr bwMode="auto">
          <a:xfrm>
            <a:off x="1477962" y="1405618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2" name="Rectangle 158"/>
          <p:cNvSpPr>
            <a:spLocks noChangeArrowheads="1"/>
          </p:cNvSpPr>
          <p:nvPr/>
        </p:nvSpPr>
        <p:spPr bwMode="auto">
          <a:xfrm>
            <a:off x="3713162" y="139133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3" name="Text Box 159"/>
          <p:cNvSpPr txBox="1">
            <a:spLocks noChangeArrowheads="1"/>
          </p:cNvSpPr>
          <p:nvPr/>
        </p:nvSpPr>
        <p:spPr bwMode="auto">
          <a:xfrm>
            <a:off x="3573462" y="1131403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74" name="Text Box 160"/>
          <p:cNvSpPr txBox="1">
            <a:spLocks noChangeArrowheads="1"/>
          </p:cNvSpPr>
          <p:nvPr/>
        </p:nvSpPr>
        <p:spPr bwMode="auto">
          <a:xfrm>
            <a:off x="1358900" y="1171091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75" name="Text Box 163"/>
          <p:cNvSpPr txBox="1">
            <a:spLocks noChangeArrowheads="1"/>
          </p:cNvSpPr>
          <p:nvPr/>
        </p:nvSpPr>
        <p:spPr bwMode="auto">
          <a:xfrm>
            <a:off x="180975" y="1361168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13C</a:t>
            </a:r>
          </a:p>
        </p:txBody>
      </p:sp>
      <p:sp>
        <p:nvSpPr>
          <p:cNvPr id="76" name="Text Box 164"/>
          <p:cNvSpPr txBox="1">
            <a:spLocks noChangeArrowheads="1"/>
          </p:cNvSpPr>
          <p:nvPr/>
        </p:nvSpPr>
        <p:spPr bwMode="auto">
          <a:xfrm>
            <a:off x="1906587" y="746483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</a:t>
            </a:r>
            <a:r>
              <a:rPr lang="de-DE" sz="1400" b="1" dirty="0"/>
              <a:t>/2</a:t>
            </a:r>
          </a:p>
        </p:txBody>
      </p:sp>
      <p:sp>
        <p:nvSpPr>
          <p:cNvPr id="77" name="Text Box 165"/>
          <p:cNvSpPr txBox="1">
            <a:spLocks noChangeArrowheads="1"/>
          </p:cNvSpPr>
          <p:nvPr/>
        </p:nvSpPr>
        <p:spPr bwMode="auto">
          <a:xfrm>
            <a:off x="3171825" y="716320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78" name="Text Box 166"/>
          <p:cNvSpPr txBox="1">
            <a:spLocks noChangeArrowheads="1"/>
          </p:cNvSpPr>
          <p:nvPr/>
        </p:nvSpPr>
        <p:spPr bwMode="auto">
          <a:xfrm>
            <a:off x="3983037" y="746483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79" name="Rectangle 167"/>
          <p:cNvSpPr>
            <a:spLocks noChangeArrowheads="1"/>
          </p:cNvSpPr>
          <p:nvPr/>
        </p:nvSpPr>
        <p:spPr bwMode="auto">
          <a:xfrm>
            <a:off x="4570412" y="1537381"/>
            <a:ext cx="181451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2" name="Text Box 161"/>
          <p:cNvSpPr txBox="1">
            <a:spLocks noChangeArrowheads="1"/>
          </p:cNvSpPr>
          <p:nvPr/>
        </p:nvSpPr>
        <p:spPr bwMode="auto">
          <a:xfrm>
            <a:off x="4667250" y="1535793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85" name="Rectangle 99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dirty="0" smtClean="0">
                <a:solidFill>
                  <a:srgbClr val="336699"/>
                </a:solidFill>
                <a:latin typeface="Times New Roman" pitchFamily="18" charset="0"/>
              </a:rPr>
              <a:t>1D </a:t>
            </a:r>
            <a:r>
              <a:rPr lang="de-DE" sz="2400" dirty="0" smtClean="0">
                <a:solidFill>
                  <a:srgbClr val="336699"/>
                </a:solidFill>
              </a:rPr>
              <a:t>HMQC/HMBC</a:t>
            </a:r>
            <a:r>
              <a:rPr lang="de-DE" sz="2400" dirty="0" smtClean="0">
                <a:solidFill>
                  <a:srgbClr val="336699"/>
                </a:solidFill>
                <a:latin typeface="Times New Roman" pitchFamily="18" charset="0"/>
              </a:rPr>
              <a:t> Experiment </a:t>
            </a:r>
            <a:r>
              <a:rPr lang="de-DE" sz="2400" b="0" dirty="0" smtClean="0">
                <a:solidFill>
                  <a:srgbClr val="66FFFF"/>
                </a:solidFill>
                <a:latin typeface="Times New Roman" pitchFamily="18" charset="0"/>
              </a:rPr>
              <a:t> </a:t>
            </a:r>
            <a:endParaRPr lang="de-DE" sz="2400" b="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sp>
        <p:nvSpPr>
          <p:cNvPr id="86" name="Line 4"/>
          <p:cNvSpPr>
            <a:spLocks noChangeShapeType="1"/>
          </p:cNvSpPr>
          <p:nvPr/>
        </p:nvSpPr>
        <p:spPr bwMode="auto">
          <a:xfrm flipV="1">
            <a:off x="915015" y="3316580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" name="Rectangle 5"/>
          <p:cNvSpPr>
            <a:spLocks noChangeArrowheads="1"/>
          </p:cNvSpPr>
          <p:nvPr/>
        </p:nvSpPr>
        <p:spPr bwMode="auto">
          <a:xfrm>
            <a:off x="943590" y="289748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" name="Rectangle 6"/>
          <p:cNvSpPr>
            <a:spLocks noChangeArrowheads="1"/>
          </p:cNvSpPr>
          <p:nvPr/>
        </p:nvSpPr>
        <p:spPr bwMode="auto">
          <a:xfrm>
            <a:off x="2875934" y="2897480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Text Box 9"/>
          <p:cNvSpPr txBox="1">
            <a:spLocks noChangeArrowheads="1"/>
          </p:cNvSpPr>
          <p:nvPr/>
        </p:nvSpPr>
        <p:spPr bwMode="auto">
          <a:xfrm>
            <a:off x="4902815" y="2853030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01" name="Text Box 10"/>
          <p:cNvSpPr txBox="1">
            <a:spLocks noChangeArrowheads="1"/>
          </p:cNvSpPr>
          <p:nvPr/>
        </p:nvSpPr>
        <p:spPr bwMode="auto">
          <a:xfrm>
            <a:off x="1111865" y="2883193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102" name="Text Box 12"/>
          <p:cNvSpPr txBox="1">
            <a:spLocks noChangeArrowheads="1"/>
          </p:cNvSpPr>
          <p:nvPr/>
        </p:nvSpPr>
        <p:spPr bwMode="auto">
          <a:xfrm>
            <a:off x="6502497" y="2928322"/>
            <a:ext cx="7264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t</a:t>
            </a:r>
            <a:r>
              <a:rPr lang="en-GB" sz="1400" b="1" baseline="-25000" dirty="0" smtClean="0"/>
              <a:t>1</a:t>
            </a:r>
            <a:r>
              <a:rPr lang="en-GB" sz="1400" b="1" dirty="0" smtClean="0"/>
              <a:t> fixed</a:t>
            </a:r>
            <a:endParaRPr lang="en-GB" sz="1400" b="1" dirty="0"/>
          </a:p>
        </p:txBody>
      </p:sp>
      <p:sp>
        <p:nvSpPr>
          <p:cNvPr id="103" name="Text Box 155"/>
          <p:cNvSpPr txBox="1">
            <a:spLocks noChangeArrowheads="1"/>
          </p:cNvSpPr>
          <p:nvPr/>
        </p:nvSpPr>
        <p:spPr bwMode="auto">
          <a:xfrm>
            <a:off x="256203" y="2853030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1H</a:t>
            </a:r>
          </a:p>
        </p:txBody>
      </p:sp>
      <p:sp>
        <p:nvSpPr>
          <p:cNvPr id="104" name="Line 156"/>
          <p:cNvSpPr>
            <a:spLocks noChangeShapeType="1"/>
          </p:cNvSpPr>
          <p:nvPr/>
        </p:nvSpPr>
        <p:spPr bwMode="auto">
          <a:xfrm>
            <a:off x="886440" y="3977303"/>
            <a:ext cx="5340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6" name="Rectangle 158"/>
          <p:cNvSpPr>
            <a:spLocks noChangeArrowheads="1"/>
          </p:cNvSpPr>
          <p:nvPr/>
        </p:nvSpPr>
        <p:spPr bwMode="auto">
          <a:xfrm>
            <a:off x="3950315" y="353566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7" name="Text Box 159"/>
          <p:cNvSpPr txBox="1">
            <a:spLocks noChangeArrowheads="1"/>
          </p:cNvSpPr>
          <p:nvPr/>
        </p:nvSpPr>
        <p:spPr bwMode="auto">
          <a:xfrm>
            <a:off x="3818235" y="3283353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09" name="Text Box 163"/>
          <p:cNvSpPr txBox="1">
            <a:spLocks noChangeArrowheads="1"/>
          </p:cNvSpPr>
          <p:nvPr/>
        </p:nvSpPr>
        <p:spPr bwMode="auto">
          <a:xfrm>
            <a:off x="227628" y="3497878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13C</a:t>
            </a:r>
          </a:p>
        </p:txBody>
      </p:sp>
      <p:sp>
        <p:nvSpPr>
          <p:cNvPr id="112" name="Text Box 166"/>
          <p:cNvSpPr txBox="1">
            <a:spLocks noChangeArrowheads="1"/>
          </p:cNvSpPr>
          <p:nvPr/>
        </p:nvSpPr>
        <p:spPr bwMode="auto">
          <a:xfrm>
            <a:off x="4029690" y="2883193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113" name="Rectangle 167"/>
          <p:cNvSpPr>
            <a:spLocks noChangeArrowheads="1"/>
          </p:cNvSpPr>
          <p:nvPr/>
        </p:nvSpPr>
        <p:spPr bwMode="auto">
          <a:xfrm>
            <a:off x="4617065" y="3674091"/>
            <a:ext cx="181451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4" name="Text Box 161"/>
          <p:cNvSpPr txBox="1">
            <a:spLocks noChangeArrowheads="1"/>
          </p:cNvSpPr>
          <p:nvPr/>
        </p:nvSpPr>
        <p:spPr bwMode="auto">
          <a:xfrm>
            <a:off x="4713903" y="3672503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115" name="Freeform 51"/>
          <p:cNvSpPr>
            <a:spLocks/>
          </p:cNvSpPr>
          <p:nvPr/>
        </p:nvSpPr>
        <p:spPr bwMode="auto">
          <a:xfrm>
            <a:off x="2081530" y="4706244"/>
            <a:ext cx="720725" cy="687388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6" name="Freeform 52"/>
          <p:cNvSpPr>
            <a:spLocks/>
          </p:cNvSpPr>
          <p:nvPr/>
        </p:nvSpPr>
        <p:spPr bwMode="auto">
          <a:xfrm>
            <a:off x="4060508" y="4884997"/>
            <a:ext cx="720725" cy="481012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7" name="Freeform 53"/>
          <p:cNvSpPr>
            <a:spLocks/>
          </p:cNvSpPr>
          <p:nvPr/>
        </p:nvSpPr>
        <p:spPr bwMode="auto">
          <a:xfrm>
            <a:off x="3202940" y="5115502"/>
            <a:ext cx="720725" cy="244475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8" name="Text Box 54"/>
          <p:cNvSpPr txBox="1">
            <a:spLocks noChangeArrowheads="1"/>
          </p:cNvSpPr>
          <p:nvPr/>
        </p:nvSpPr>
        <p:spPr bwMode="auto">
          <a:xfrm>
            <a:off x="166688" y="4813559"/>
            <a:ext cx="1052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Z-Gradient</a:t>
            </a:r>
          </a:p>
        </p:txBody>
      </p:sp>
      <p:sp>
        <p:nvSpPr>
          <p:cNvPr id="119" name="Text Box 55"/>
          <p:cNvSpPr txBox="1">
            <a:spLocks noChangeArrowheads="1"/>
          </p:cNvSpPr>
          <p:nvPr/>
        </p:nvSpPr>
        <p:spPr bwMode="auto">
          <a:xfrm>
            <a:off x="2343468" y="5042794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5</a:t>
            </a:r>
          </a:p>
        </p:txBody>
      </p:sp>
      <p:sp>
        <p:nvSpPr>
          <p:cNvPr id="120" name="Text Box 56"/>
          <p:cNvSpPr txBox="1">
            <a:spLocks noChangeArrowheads="1"/>
          </p:cNvSpPr>
          <p:nvPr/>
        </p:nvSpPr>
        <p:spPr bwMode="auto">
          <a:xfrm>
            <a:off x="3460115" y="5094864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/>
              <a:t>3</a:t>
            </a:r>
          </a:p>
        </p:txBody>
      </p:sp>
      <p:sp>
        <p:nvSpPr>
          <p:cNvPr id="121" name="Text Box 57"/>
          <p:cNvSpPr txBox="1">
            <a:spLocks noChangeArrowheads="1"/>
          </p:cNvSpPr>
          <p:nvPr/>
        </p:nvSpPr>
        <p:spPr bwMode="auto">
          <a:xfrm>
            <a:off x="4302443" y="5053589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4</a:t>
            </a:r>
          </a:p>
        </p:txBody>
      </p:sp>
      <p:sp>
        <p:nvSpPr>
          <p:cNvPr id="45" name="Freeform 52"/>
          <p:cNvSpPr>
            <a:spLocks/>
          </p:cNvSpPr>
          <p:nvPr/>
        </p:nvSpPr>
        <p:spPr bwMode="auto">
          <a:xfrm>
            <a:off x="1333500" y="3832859"/>
            <a:ext cx="1021080" cy="144781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6" name="Text Box 164"/>
          <p:cNvSpPr txBox="1">
            <a:spLocks noChangeArrowheads="1"/>
          </p:cNvSpPr>
          <p:nvPr/>
        </p:nvSpPr>
        <p:spPr bwMode="auto">
          <a:xfrm>
            <a:off x="2173287" y="2933699"/>
            <a:ext cx="1530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 smtClean="0"/>
              <a:t>Fixed t</a:t>
            </a:r>
            <a:r>
              <a:rPr lang="de-DE" sz="1400" b="1" baseline="-25000" dirty="0" smtClean="0"/>
              <a:t>1</a:t>
            </a:r>
            <a:endParaRPr lang="de-DE" sz="1400" b="1" dirty="0"/>
          </a:p>
        </p:txBody>
      </p:sp>
      <p:sp>
        <p:nvSpPr>
          <p:cNvPr id="47" name="Text Box 164"/>
          <p:cNvSpPr txBox="1">
            <a:spLocks noChangeArrowheads="1"/>
          </p:cNvSpPr>
          <p:nvPr/>
        </p:nvSpPr>
        <p:spPr bwMode="auto">
          <a:xfrm>
            <a:off x="3339147" y="2964179"/>
            <a:ext cx="1530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 smtClean="0"/>
              <a:t>Fixed t</a:t>
            </a:r>
            <a:r>
              <a:rPr lang="de-DE" sz="1400" b="1" baseline="-25000" dirty="0" smtClean="0"/>
              <a:t>1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8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6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15" grpId="0" animBg="1"/>
      <p:bldP spid="115" grpId="1" animBg="1"/>
      <p:bldP spid="116" grpId="0" animBg="1"/>
      <p:bldP spid="116" grpId="1" animBg="1"/>
      <p:bldP spid="116" grpId="2" animBg="1"/>
      <p:bldP spid="116" grpId="3" animBg="1"/>
      <p:bldP spid="117" grpId="0" animBg="1"/>
      <p:bldP spid="117" grpId="1" animBg="1"/>
      <p:bldP spid="117" grpId="2" animBg="1"/>
      <p:bldP spid="117" grpId="3" animBg="1"/>
      <p:bldP spid="45" grpId="0" animBg="1"/>
      <p:bldP spid="45" grpId="1" animBg="1"/>
      <p:bldP spid="45" grpId="2" animBg="1"/>
      <p:bldP spid="45" grpId="3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09954" y="635274"/>
            <a:ext cx="86340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/>
              <a:t>DEPT </a:t>
            </a:r>
            <a:r>
              <a:rPr lang="en-GB" smtClean="0"/>
              <a:t>test sample</a:t>
            </a:r>
            <a:r>
              <a:rPr lang="en-GB" smtClean="0">
                <a:latin typeface="Times New Roman" pitchFamily="18" charset="0"/>
              </a:rPr>
              <a:t> </a:t>
            </a:r>
            <a:endParaRPr lang="en-GB" dirty="0">
              <a:latin typeface="Times New Roman" pitchFamily="18" charset="0"/>
            </a:endParaRPr>
          </a:p>
        </p:txBody>
      </p:sp>
      <p:pic>
        <p:nvPicPr>
          <p:cNvPr id="971779" name="Picture 3"/>
          <p:cNvPicPr>
            <a:picLocks noChangeAspect="1" noChangeArrowheads="1"/>
          </p:cNvPicPr>
          <p:nvPr/>
        </p:nvPicPr>
        <p:blipFill>
          <a:blip r:embed="rId3"/>
          <a:srcRect l="26624" t="13728" r="4249" b="5681"/>
          <a:stretch>
            <a:fillRect/>
          </a:stretch>
        </p:blipFill>
        <p:spPr bwMode="auto">
          <a:xfrm>
            <a:off x="345233" y="1246732"/>
            <a:ext cx="8621485" cy="52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09954" y="635274"/>
            <a:ext cx="86340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/>
              <a:t>DEPT </a:t>
            </a:r>
            <a:r>
              <a:rPr lang="en-GB" smtClean="0"/>
              <a:t>test sample</a:t>
            </a:r>
            <a:r>
              <a:rPr lang="en-GB" smtClean="0">
                <a:latin typeface="Times New Roman" pitchFamily="18" charset="0"/>
              </a:rPr>
              <a:t> </a:t>
            </a:r>
            <a:endParaRPr lang="en-GB" dirty="0">
              <a:latin typeface="Times New Roman" pitchFamily="18" charset="0"/>
            </a:endParaRPr>
          </a:p>
        </p:txBody>
      </p:sp>
      <p:pic>
        <p:nvPicPr>
          <p:cNvPr id="980994" name="Picture 2"/>
          <p:cNvPicPr>
            <a:picLocks noChangeAspect="1" noChangeArrowheads="1"/>
          </p:cNvPicPr>
          <p:nvPr/>
        </p:nvPicPr>
        <p:blipFill>
          <a:blip r:embed="rId4"/>
          <a:srcRect l="21797" t="8749" r="12736" b="8749"/>
          <a:stretch>
            <a:fillRect/>
          </a:stretch>
        </p:blipFill>
        <p:spPr bwMode="auto">
          <a:xfrm>
            <a:off x="0" y="642003"/>
            <a:ext cx="9144000" cy="621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80995" name="Object 3"/>
          <p:cNvGraphicFramePr>
            <a:graphicFrameLocks noChangeAspect="1"/>
          </p:cNvGraphicFramePr>
          <p:nvPr/>
        </p:nvGraphicFramePr>
        <p:xfrm>
          <a:off x="2697293" y="3287227"/>
          <a:ext cx="565150" cy="136525"/>
        </p:xfrm>
        <a:graphic>
          <a:graphicData uri="http://schemas.openxmlformats.org/presentationml/2006/ole">
            <p:oleObj spid="_x0000_s980995" name="CS ChemDraw Drawing" r:id="rId5" imgW="565334" imgH="137160" progId="ChemDraw.Document.6.0">
              <p:embed/>
            </p:oleObj>
          </a:graphicData>
        </a:graphic>
      </p:graphicFrame>
      <p:graphicFrame>
        <p:nvGraphicFramePr>
          <p:cNvPr id="980996" name="Object 4"/>
          <p:cNvGraphicFramePr>
            <a:graphicFrameLocks noChangeAspect="1"/>
          </p:cNvGraphicFramePr>
          <p:nvPr/>
        </p:nvGraphicFramePr>
        <p:xfrm>
          <a:off x="5620236" y="3865451"/>
          <a:ext cx="639763" cy="746125"/>
        </p:xfrm>
        <a:graphic>
          <a:graphicData uri="http://schemas.openxmlformats.org/presentationml/2006/ole">
            <p:oleObj spid="_x0000_s980996" name="CS ChemDraw Drawing" r:id="rId6" imgW="640107" imgH="746712" progId="ChemDraw.Document.6.0">
              <p:embed/>
            </p:oleObj>
          </a:graphicData>
        </a:graphic>
      </p:graphicFrame>
      <p:graphicFrame>
        <p:nvGraphicFramePr>
          <p:cNvPr id="980997" name="Object 5"/>
          <p:cNvGraphicFramePr>
            <a:graphicFrameLocks noChangeAspect="1"/>
          </p:cNvGraphicFramePr>
          <p:nvPr/>
        </p:nvGraphicFramePr>
        <p:xfrm>
          <a:off x="8218693" y="3854469"/>
          <a:ext cx="787400" cy="325437"/>
        </p:xfrm>
        <a:graphic>
          <a:graphicData uri="http://schemas.openxmlformats.org/presentationml/2006/ole">
            <p:oleObj spid="_x0000_s980997" name="CS ChemDraw Drawing" r:id="rId7" imgW="787924" imgH="326160" progId="ChemDraw.Document.6.0">
              <p:embed/>
            </p:oleObj>
          </a:graphicData>
        </a:graphic>
      </p:graphicFrame>
      <p:graphicFrame>
        <p:nvGraphicFramePr>
          <p:cNvPr id="980998" name="Object 6"/>
          <p:cNvGraphicFramePr>
            <a:graphicFrameLocks noChangeAspect="1"/>
          </p:cNvGraphicFramePr>
          <p:nvPr/>
        </p:nvGraphicFramePr>
        <p:xfrm>
          <a:off x="6912443" y="4252726"/>
          <a:ext cx="839787" cy="592137"/>
        </p:xfrm>
        <a:graphic>
          <a:graphicData uri="http://schemas.openxmlformats.org/presentationml/2006/ole">
            <p:oleObj spid="_x0000_s980998" name="CS ChemDraw Drawing" r:id="rId8" imgW="839789" imgH="592920" progId="ChemDraw.Document.6.0">
              <p:embed/>
            </p:oleObj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135126" y="4449950"/>
          <a:ext cx="839787" cy="592137"/>
        </p:xfrm>
        <a:graphic>
          <a:graphicData uri="http://schemas.openxmlformats.org/presentationml/2006/ole">
            <p:oleObj spid="_x0000_s980999" name="CS ChemDraw Drawing" r:id="rId9" imgW="839789" imgH="592920" progId="ChemDraw.Document.6.0">
              <p:embed/>
            </p:oleObj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235187" y="4204093"/>
          <a:ext cx="787400" cy="325437"/>
        </p:xfrm>
        <a:graphic>
          <a:graphicData uri="http://schemas.openxmlformats.org/presentationml/2006/ole">
            <p:oleObj spid="_x0000_s981000" name="CS ChemDraw Drawing" r:id="rId10" imgW="787924" imgH="326160" progId="ChemDraw.Document.6.0">
              <p:embed/>
            </p:oleObj>
          </a:graphicData>
        </a:graphic>
      </p:graphicFrame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395317" y="1648162"/>
            <a:ext cx="1027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1J 129.59 Hz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433417" y="1975822"/>
            <a:ext cx="8739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2J 4.68 Hz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417667" y="1882755"/>
            <a:ext cx="1027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1J 124.90 Hz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455767" y="2210415"/>
            <a:ext cx="8739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2J 2.21 Hz</a:t>
            </a:r>
            <a:endParaRPr lang="en-GB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024" name="Picture 8"/>
          <p:cNvPicPr>
            <a:picLocks noChangeAspect="1" noChangeArrowheads="1"/>
          </p:cNvPicPr>
          <p:nvPr/>
        </p:nvPicPr>
        <p:blipFill>
          <a:blip r:embed="rId3"/>
          <a:srcRect l="21797" t="8311" r="12246" b="9186"/>
          <a:stretch>
            <a:fillRect/>
          </a:stretch>
        </p:blipFill>
        <p:spPr bwMode="auto">
          <a:xfrm>
            <a:off x="0" y="774441"/>
            <a:ext cx="9144000" cy="608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80995" name="Object 3"/>
          <p:cNvGraphicFramePr>
            <a:graphicFrameLocks noChangeAspect="1"/>
          </p:cNvGraphicFramePr>
          <p:nvPr/>
        </p:nvGraphicFramePr>
        <p:xfrm>
          <a:off x="3201146" y="1169178"/>
          <a:ext cx="565150" cy="136525"/>
        </p:xfrm>
        <a:graphic>
          <a:graphicData uri="http://schemas.openxmlformats.org/presentationml/2006/ole">
            <p:oleObj spid="_x0000_s982018" name="CS ChemDraw Drawing" r:id="rId5" imgW="565334" imgH="137160" progId="ChemDraw.Document.6.0">
              <p:embed/>
            </p:oleObj>
          </a:graphicData>
        </a:graphic>
      </p:graphicFrame>
      <p:graphicFrame>
        <p:nvGraphicFramePr>
          <p:cNvPr id="980996" name="Object 4"/>
          <p:cNvGraphicFramePr>
            <a:graphicFrameLocks noChangeAspect="1"/>
          </p:cNvGraphicFramePr>
          <p:nvPr/>
        </p:nvGraphicFramePr>
        <p:xfrm>
          <a:off x="5629567" y="2381883"/>
          <a:ext cx="639763" cy="746125"/>
        </p:xfrm>
        <a:graphic>
          <a:graphicData uri="http://schemas.openxmlformats.org/presentationml/2006/ole">
            <p:oleObj spid="_x0000_s982019" name="CS ChemDraw Drawing" r:id="rId6" imgW="640107" imgH="746712" progId="ChemDraw.Document.6.0">
              <p:embed/>
            </p:oleObj>
          </a:graphicData>
        </a:graphic>
      </p:graphicFrame>
      <p:graphicFrame>
        <p:nvGraphicFramePr>
          <p:cNvPr id="980997" name="Object 5"/>
          <p:cNvGraphicFramePr>
            <a:graphicFrameLocks noChangeAspect="1"/>
          </p:cNvGraphicFramePr>
          <p:nvPr/>
        </p:nvGraphicFramePr>
        <p:xfrm>
          <a:off x="6893746" y="1288550"/>
          <a:ext cx="787400" cy="325437"/>
        </p:xfrm>
        <a:graphic>
          <a:graphicData uri="http://schemas.openxmlformats.org/presentationml/2006/ole">
            <p:oleObj spid="_x0000_s982020" name="CS ChemDraw Drawing" r:id="rId7" imgW="787924" imgH="326160" progId="ChemDraw.Document.6.0">
              <p:embed/>
            </p:oleObj>
          </a:graphicData>
        </a:graphic>
      </p:graphicFrame>
      <p:graphicFrame>
        <p:nvGraphicFramePr>
          <p:cNvPr id="980998" name="Object 6"/>
          <p:cNvGraphicFramePr>
            <a:graphicFrameLocks noChangeAspect="1"/>
          </p:cNvGraphicFramePr>
          <p:nvPr/>
        </p:nvGraphicFramePr>
        <p:xfrm>
          <a:off x="7836174" y="1229607"/>
          <a:ext cx="839787" cy="592137"/>
        </p:xfrm>
        <a:graphic>
          <a:graphicData uri="http://schemas.openxmlformats.org/presentationml/2006/ole">
            <p:oleObj spid="_x0000_s982021" name="CS ChemDraw Drawing" r:id="rId8" imgW="839789" imgH="592920" progId="ChemDraw.Document.6.0">
              <p:embed/>
            </p:oleObj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685632" y="3535550"/>
          <a:ext cx="839787" cy="592137"/>
        </p:xfrm>
        <a:graphic>
          <a:graphicData uri="http://schemas.openxmlformats.org/presentationml/2006/ole">
            <p:oleObj spid="_x0000_s982022" name="CS ChemDraw Drawing" r:id="rId9" imgW="839789" imgH="592920" progId="ChemDraw.Document.6.0">
              <p:embed/>
            </p:oleObj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354860" y="2263326"/>
          <a:ext cx="787400" cy="325437"/>
        </p:xfrm>
        <a:graphic>
          <a:graphicData uri="http://schemas.openxmlformats.org/presentationml/2006/ole">
            <p:oleObj spid="_x0000_s982023" name="CS ChemDraw Drawing" r:id="rId10" imgW="787924" imgH="326160" progId="ChemDraw.Document.6.0">
              <p:embed/>
            </p:oleObj>
          </a:graphicData>
        </a:graphic>
      </p:graphicFrame>
      <p:sp>
        <p:nvSpPr>
          <p:cNvPr id="13" name="Geschweifte Klammer links 12"/>
          <p:cNvSpPr/>
          <p:nvPr/>
        </p:nvSpPr>
        <p:spPr>
          <a:xfrm rot="16200000">
            <a:off x="2735494" y="6197886"/>
            <a:ext cx="241444" cy="667820"/>
          </a:xfrm>
          <a:prstGeom prst="leftBrac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3441843" y="622675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+mj-lt"/>
              </a:rPr>
              <a:t>139.6 Hz</a:t>
            </a:r>
            <a:endParaRPr lang="de-DE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722" name="Picture 10"/>
          <p:cNvPicPr>
            <a:picLocks noChangeAspect="1" noChangeArrowheads="1"/>
          </p:cNvPicPr>
          <p:nvPr/>
        </p:nvPicPr>
        <p:blipFill>
          <a:blip r:embed="rId2"/>
          <a:srcRect l="23151" t="9147" r="6106" b="457"/>
          <a:stretch>
            <a:fillRect/>
          </a:stretch>
        </p:blipFill>
        <p:spPr bwMode="auto">
          <a:xfrm>
            <a:off x="0" y="928528"/>
            <a:ext cx="8937812" cy="592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1721" name="Picture 9"/>
          <p:cNvPicPr>
            <a:picLocks noChangeAspect="1" noChangeArrowheads="1"/>
          </p:cNvPicPr>
          <p:nvPr/>
        </p:nvPicPr>
        <p:blipFill>
          <a:blip r:embed="rId3"/>
          <a:srcRect l="26328" t="9186" r="5119" b="4374"/>
          <a:stretch>
            <a:fillRect/>
          </a:stretch>
        </p:blipFill>
        <p:spPr bwMode="auto">
          <a:xfrm>
            <a:off x="0" y="930141"/>
            <a:ext cx="9144000" cy="592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720" name="Picture 8"/>
          <p:cNvPicPr>
            <a:picLocks noChangeAspect="1" noChangeArrowheads="1"/>
          </p:cNvPicPr>
          <p:nvPr/>
        </p:nvPicPr>
        <p:blipFill>
          <a:blip r:embed="rId2"/>
          <a:srcRect l="25961" t="8749" r="5633" b="5249"/>
          <a:stretch>
            <a:fillRect/>
          </a:stretch>
        </p:blipFill>
        <p:spPr bwMode="auto">
          <a:xfrm>
            <a:off x="0" y="997644"/>
            <a:ext cx="8561294" cy="60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GB" sz="2400" dirty="0" smtClean="0">
                <a:solidFill>
                  <a:srgbClr val="336699"/>
                </a:solidFill>
              </a:rPr>
              <a:t>Pulse Sequence Modified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71896"/>
            <a:ext cx="9144000" cy="608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530679" y="5992586"/>
            <a:ext cx="3645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180 ° pulse </a:t>
            </a:r>
            <a:r>
              <a:rPr lang="en-US" dirty="0" err="1" smtClean="0">
                <a:solidFill>
                  <a:srgbClr val="92D050"/>
                </a:solidFill>
              </a:rPr>
              <a:t>refocusses</a:t>
            </a:r>
            <a:r>
              <a:rPr lang="en-US" dirty="0" smtClean="0">
                <a:solidFill>
                  <a:srgbClr val="92D050"/>
                </a:solidFill>
              </a:rPr>
              <a:t>  1H-1H couplings  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32807" y="2865666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180 ° pulse  1H-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13C couplings  remain active 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1" name="Rectangle 11"/>
          <p:cNvSpPr>
            <a:spLocks noChangeArrowheads="1"/>
          </p:cNvSpPr>
          <p:nvPr/>
        </p:nvSpPr>
        <p:spPr bwMode="auto">
          <a:xfrm>
            <a:off x="6003925" y="582613"/>
            <a:ext cx="271463" cy="523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68653" name="Text Box 13"/>
          <p:cNvSpPr txBox="1">
            <a:spLocks noChangeArrowheads="1"/>
          </p:cNvSpPr>
          <p:nvPr/>
        </p:nvSpPr>
        <p:spPr bwMode="auto">
          <a:xfrm>
            <a:off x="4729163" y="819150"/>
            <a:ext cx="495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r.f.</a:t>
            </a:r>
            <a:r>
              <a:rPr lang="en-GB" dirty="0"/>
              <a:t> </a:t>
            </a:r>
          </a:p>
        </p:txBody>
      </p:sp>
      <p:sp>
        <p:nvSpPr>
          <p:cNvPr id="368654" name="Text Box 14"/>
          <p:cNvSpPr txBox="1">
            <a:spLocks noChangeArrowheads="1"/>
          </p:cNvSpPr>
          <p:nvPr/>
        </p:nvSpPr>
        <p:spPr bwMode="auto">
          <a:xfrm>
            <a:off x="4510678" y="1143365"/>
            <a:ext cx="10070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 smtClean="0"/>
              <a:t>gradients</a:t>
            </a:r>
            <a:endParaRPr lang="en-GB" dirty="0"/>
          </a:p>
        </p:txBody>
      </p:sp>
      <p:sp>
        <p:nvSpPr>
          <p:cNvPr id="368657" name="Rectangle 17"/>
          <p:cNvSpPr>
            <a:spLocks noChangeArrowheads="1"/>
          </p:cNvSpPr>
          <p:nvPr/>
        </p:nvSpPr>
        <p:spPr bwMode="auto">
          <a:xfrm>
            <a:off x="695016" y="1703739"/>
            <a:ext cx="250825" cy="2922588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17999"/>
                </a:schemeClr>
              </a:gs>
              <a:gs pos="100000">
                <a:schemeClr val="hlink">
                  <a:alpha val="14999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45766" y="4562827"/>
            <a:ext cx="947738" cy="306387"/>
            <a:chOff x="158" y="3748"/>
            <a:chExt cx="2314" cy="317"/>
          </a:xfrm>
        </p:grpSpPr>
        <p:sp>
          <p:nvSpPr>
            <p:cNvPr id="368659" name="Oval 19"/>
            <p:cNvSpPr>
              <a:spLocks noChangeArrowheads="1"/>
            </p:cNvSpPr>
            <p:nvPr/>
          </p:nvSpPr>
          <p:spPr bwMode="auto">
            <a:xfrm>
              <a:off x="158" y="3748"/>
              <a:ext cx="2314" cy="136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68660" name="Oval 20"/>
            <p:cNvSpPr>
              <a:spLocks noChangeArrowheads="1"/>
            </p:cNvSpPr>
            <p:nvPr/>
          </p:nvSpPr>
          <p:spPr bwMode="auto">
            <a:xfrm>
              <a:off x="158" y="3838"/>
              <a:ext cx="2314" cy="136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68661" name="Oval 21"/>
            <p:cNvSpPr>
              <a:spLocks noChangeArrowheads="1"/>
            </p:cNvSpPr>
            <p:nvPr/>
          </p:nvSpPr>
          <p:spPr bwMode="auto">
            <a:xfrm>
              <a:off x="158" y="3929"/>
              <a:ext cx="2314" cy="136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368662" name="Line 22"/>
          <p:cNvSpPr>
            <a:spLocks noChangeShapeType="1"/>
          </p:cNvSpPr>
          <p:nvPr/>
        </p:nvSpPr>
        <p:spPr bwMode="auto">
          <a:xfrm flipH="1" flipV="1">
            <a:off x="177491" y="1741839"/>
            <a:ext cx="411163" cy="265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368663" name="Line 23"/>
          <p:cNvSpPr>
            <a:spLocks noChangeShapeType="1"/>
          </p:cNvSpPr>
          <p:nvPr/>
        </p:nvSpPr>
        <p:spPr bwMode="auto">
          <a:xfrm flipV="1">
            <a:off x="1055379" y="1741839"/>
            <a:ext cx="395287" cy="265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368664" name="Rectangle 24"/>
          <p:cNvSpPr>
            <a:spLocks noChangeArrowheads="1"/>
          </p:cNvSpPr>
          <p:nvPr/>
        </p:nvSpPr>
        <p:spPr bwMode="auto">
          <a:xfrm>
            <a:off x="687079" y="2113314"/>
            <a:ext cx="261937" cy="3603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20000"/>
                </a:schemeClr>
              </a:gs>
              <a:gs pos="100000">
                <a:schemeClr val="accent2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68665" name="Rectangle 25"/>
          <p:cNvSpPr>
            <a:spLocks noChangeArrowheads="1"/>
          </p:cNvSpPr>
          <p:nvPr/>
        </p:nvSpPr>
        <p:spPr bwMode="auto">
          <a:xfrm>
            <a:off x="687079" y="2472089"/>
            <a:ext cx="261937" cy="3603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30000"/>
                </a:schemeClr>
              </a:gs>
              <a:gs pos="100000">
                <a:schemeClr val="accent2">
                  <a:alpha val="3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68666" name="Rectangle 26"/>
          <p:cNvSpPr>
            <a:spLocks noChangeArrowheads="1"/>
          </p:cNvSpPr>
          <p:nvPr/>
        </p:nvSpPr>
        <p:spPr bwMode="auto">
          <a:xfrm>
            <a:off x="687079" y="2834039"/>
            <a:ext cx="261937" cy="3603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39999"/>
                </a:schemeClr>
              </a:gs>
              <a:gs pos="100000">
                <a:schemeClr val="accent2">
                  <a:alpha val="39999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68667" name="Rectangle 27"/>
          <p:cNvSpPr>
            <a:spLocks noChangeArrowheads="1"/>
          </p:cNvSpPr>
          <p:nvPr/>
        </p:nvSpPr>
        <p:spPr bwMode="auto">
          <a:xfrm>
            <a:off x="687079" y="3192814"/>
            <a:ext cx="261937" cy="3603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50000"/>
                </a:schemeClr>
              </a:gs>
              <a:gs pos="100000">
                <a:schemeClr val="accent2">
                  <a:alpha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68668" name="Rectangle 28"/>
          <p:cNvSpPr>
            <a:spLocks noChangeArrowheads="1"/>
          </p:cNvSpPr>
          <p:nvPr/>
        </p:nvSpPr>
        <p:spPr bwMode="auto">
          <a:xfrm>
            <a:off x="687079" y="3551589"/>
            <a:ext cx="261937" cy="3603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60001"/>
                </a:schemeClr>
              </a:gs>
              <a:gs pos="100000">
                <a:schemeClr val="accent2">
                  <a:alpha val="60001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68669" name="Rectangle 29"/>
          <p:cNvSpPr>
            <a:spLocks noChangeArrowheads="1"/>
          </p:cNvSpPr>
          <p:nvPr/>
        </p:nvSpPr>
        <p:spPr bwMode="auto">
          <a:xfrm>
            <a:off x="687079" y="3913539"/>
            <a:ext cx="261937" cy="3603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70000"/>
                </a:schemeClr>
              </a:gs>
              <a:gs pos="100000">
                <a:schemeClr val="accent2">
                  <a:alpha val="7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68670" name="Rectangle 30"/>
          <p:cNvSpPr>
            <a:spLocks noChangeArrowheads="1"/>
          </p:cNvSpPr>
          <p:nvPr/>
        </p:nvSpPr>
        <p:spPr bwMode="auto">
          <a:xfrm>
            <a:off x="687079" y="4272314"/>
            <a:ext cx="261937" cy="3603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68679" name="Rectangle 3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</a:rPr>
              <a:t>Fast 2D NMR </a:t>
            </a:r>
            <a:endParaRPr lang="de-DE" sz="4400" dirty="0">
              <a:solidFill>
                <a:schemeClr val="tx2"/>
              </a:solidFill>
            </a:endParaRPr>
          </a:p>
        </p:txBody>
      </p:sp>
      <p:pic>
        <p:nvPicPr>
          <p:cNvPr id="368680" name="Picture 4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grpSp>
        <p:nvGrpSpPr>
          <p:cNvPr id="56" name="Gruppieren 55"/>
          <p:cNvGrpSpPr/>
          <p:nvPr/>
        </p:nvGrpSpPr>
        <p:grpSpPr>
          <a:xfrm>
            <a:off x="2183010" y="3978177"/>
            <a:ext cx="3260725" cy="1060450"/>
            <a:chOff x="3170238" y="3484563"/>
            <a:chExt cx="3260725" cy="1060450"/>
          </a:xfrm>
        </p:grpSpPr>
        <p:pic>
          <p:nvPicPr>
            <p:cNvPr id="368701" name="Picture 61" descr="fid1"/>
            <p:cNvPicPr>
              <a:picLocks noChangeAspect="1" noChangeArrowheads="1"/>
            </p:cNvPicPr>
            <p:nvPr/>
          </p:nvPicPr>
          <p:blipFill>
            <a:blip r:embed="rId3"/>
            <a:srcRect l="6909" t="34451" r="43452" b="29868"/>
            <a:stretch>
              <a:fillRect/>
            </a:stretch>
          </p:blipFill>
          <p:spPr bwMode="auto">
            <a:xfrm>
              <a:off x="4348163" y="3524250"/>
              <a:ext cx="609600" cy="1020763"/>
            </a:xfrm>
            <a:prstGeom prst="rect">
              <a:avLst/>
            </a:prstGeom>
            <a:noFill/>
          </p:spPr>
        </p:pic>
        <p:grpSp>
          <p:nvGrpSpPr>
            <p:cNvPr id="6" name="Group 62"/>
            <p:cNvGrpSpPr>
              <a:grpSpLocks/>
            </p:cNvGrpSpPr>
            <p:nvPr/>
          </p:nvGrpSpPr>
          <p:grpSpPr bwMode="auto">
            <a:xfrm>
              <a:off x="3170238" y="3484563"/>
              <a:ext cx="3260725" cy="954087"/>
              <a:chOff x="1282" y="2583"/>
              <a:chExt cx="2054" cy="601"/>
            </a:xfrm>
          </p:grpSpPr>
          <p:sp>
            <p:nvSpPr>
              <p:cNvPr id="368703" name="Line 63"/>
              <p:cNvSpPr>
                <a:spLocks noChangeShapeType="1"/>
              </p:cNvSpPr>
              <p:nvPr/>
            </p:nvSpPr>
            <p:spPr bwMode="auto">
              <a:xfrm flipV="1">
                <a:off x="1282" y="2880"/>
                <a:ext cx="2054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>
                <a:off x="1795" y="2583"/>
                <a:ext cx="248" cy="601"/>
                <a:chOff x="3902" y="813"/>
                <a:chExt cx="488" cy="867"/>
              </a:xfrm>
            </p:grpSpPr>
            <p:sp>
              <p:nvSpPr>
                <p:cNvPr id="368705" name="Freeform 65"/>
                <p:cNvSpPr>
                  <a:spLocks/>
                </p:cNvSpPr>
                <p:nvPr/>
              </p:nvSpPr>
              <p:spPr bwMode="auto">
                <a:xfrm>
                  <a:off x="3902" y="813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68706" name="Freeform 66"/>
                <p:cNvSpPr>
                  <a:spLocks/>
                </p:cNvSpPr>
                <p:nvPr/>
              </p:nvSpPr>
              <p:spPr bwMode="auto">
                <a:xfrm rot="10800000">
                  <a:off x="3936" y="1234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65" name="Gruppieren 64"/>
          <p:cNvGrpSpPr/>
          <p:nvPr/>
        </p:nvGrpSpPr>
        <p:grpSpPr>
          <a:xfrm>
            <a:off x="3071869" y="3339538"/>
            <a:ext cx="3260725" cy="1052358"/>
            <a:chOff x="3476471" y="2975396"/>
            <a:chExt cx="3260725" cy="1052358"/>
          </a:xfrm>
        </p:grpSpPr>
        <p:pic>
          <p:nvPicPr>
            <p:cNvPr id="368708" name="Picture 68" descr="fid1"/>
            <p:cNvPicPr>
              <a:picLocks noChangeAspect="1" noChangeArrowheads="1"/>
            </p:cNvPicPr>
            <p:nvPr/>
          </p:nvPicPr>
          <p:blipFill>
            <a:blip r:embed="rId3"/>
            <a:srcRect l="6909" t="34451" r="43452" b="29868"/>
            <a:stretch>
              <a:fillRect/>
            </a:stretch>
          </p:blipFill>
          <p:spPr bwMode="auto">
            <a:xfrm>
              <a:off x="4662488" y="3006992"/>
              <a:ext cx="609600" cy="1020762"/>
            </a:xfrm>
            <a:prstGeom prst="rect">
              <a:avLst/>
            </a:prstGeom>
            <a:noFill/>
          </p:spPr>
        </p:pic>
        <p:grpSp>
          <p:nvGrpSpPr>
            <p:cNvPr id="8" name="Group 69"/>
            <p:cNvGrpSpPr>
              <a:grpSpLocks/>
            </p:cNvGrpSpPr>
            <p:nvPr/>
          </p:nvGrpSpPr>
          <p:grpSpPr bwMode="auto">
            <a:xfrm>
              <a:off x="3476471" y="2975396"/>
              <a:ext cx="3260725" cy="954088"/>
              <a:chOff x="1282" y="2583"/>
              <a:chExt cx="2054" cy="601"/>
            </a:xfrm>
          </p:grpSpPr>
          <p:sp>
            <p:nvSpPr>
              <p:cNvPr id="368710" name="Line 70"/>
              <p:cNvSpPr>
                <a:spLocks noChangeShapeType="1"/>
              </p:cNvSpPr>
              <p:nvPr/>
            </p:nvSpPr>
            <p:spPr bwMode="auto">
              <a:xfrm flipV="1">
                <a:off x="1282" y="2880"/>
                <a:ext cx="2054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grpSp>
            <p:nvGrpSpPr>
              <p:cNvPr id="9" name="Group 71"/>
              <p:cNvGrpSpPr>
                <a:grpSpLocks/>
              </p:cNvGrpSpPr>
              <p:nvPr/>
            </p:nvGrpSpPr>
            <p:grpSpPr bwMode="auto">
              <a:xfrm>
                <a:off x="1795" y="2583"/>
                <a:ext cx="248" cy="601"/>
                <a:chOff x="3902" y="813"/>
                <a:chExt cx="488" cy="867"/>
              </a:xfrm>
            </p:grpSpPr>
            <p:sp>
              <p:nvSpPr>
                <p:cNvPr id="368712" name="Freeform 72"/>
                <p:cNvSpPr>
                  <a:spLocks/>
                </p:cNvSpPr>
                <p:nvPr/>
              </p:nvSpPr>
              <p:spPr bwMode="auto">
                <a:xfrm>
                  <a:off x="3902" y="813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68713" name="Freeform 73"/>
                <p:cNvSpPr>
                  <a:spLocks/>
                </p:cNvSpPr>
                <p:nvPr/>
              </p:nvSpPr>
              <p:spPr bwMode="auto">
                <a:xfrm rot="10800000">
                  <a:off x="3936" y="1234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55" name="Gruppieren 54"/>
          <p:cNvGrpSpPr/>
          <p:nvPr/>
        </p:nvGrpSpPr>
        <p:grpSpPr>
          <a:xfrm>
            <a:off x="3920085" y="2739506"/>
            <a:ext cx="3260725" cy="1060450"/>
            <a:chOff x="4057650" y="2351088"/>
            <a:chExt cx="3260725" cy="1060450"/>
          </a:xfrm>
        </p:grpSpPr>
        <p:pic>
          <p:nvPicPr>
            <p:cNvPr id="368715" name="Picture 75" descr="fid1"/>
            <p:cNvPicPr>
              <a:picLocks noChangeAspect="1" noChangeArrowheads="1"/>
            </p:cNvPicPr>
            <p:nvPr/>
          </p:nvPicPr>
          <p:blipFill>
            <a:blip r:embed="rId3"/>
            <a:srcRect l="6909" t="34451" r="43452" b="29868"/>
            <a:stretch>
              <a:fillRect/>
            </a:stretch>
          </p:blipFill>
          <p:spPr bwMode="auto">
            <a:xfrm>
              <a:off x="5235575" y="2390775"/>
              <a:ext cx="609600" cy="1020763"/>
            </a:xfrm>
            <a:prstGeom prst="rect">
              <a:avLst/>
            </a:prstGeom>
            <a:noFill/>
          </p:spPr>
        </p:pic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4057650" y="2351088"/>
              <a:ext cx="3260725" cy="954087"/>
              <a:chOff x="1282" y="2583"/>
              <a:chExt cx="2054" cy="601"/>
            </a:xfrm>
          </p:grpSpPr>
          <p:sp>
            <p:nvSpPr>
              <p:cNvPr id="368717" name="Line 77"/>
              <p:cNvSpPr>
                <a:spLocks noChangeShapeType="1"/>
              </p:cNvSpPr>
              <p:nvPr/>
            </p:nvSpPr>
            <p:spPr bwMode="auto">
              <a:xfrm flipV="1">
                <a:off x="1282" y="2880"/>
                <a:ext cx="2054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grpSp>
            <p:nvGrpSpPr>
              <p:cNvPr id="11" name="Group 78"/>
              <p:cNvGrpSpPr>
                <a:grpSpLocks/>
              </p:cNvGrpSpPr>
              <p:nvPr/>
            </p:nvGrpSpPr>
            <p:grpSpPr bwMode="auto">
              <a:xfrm>
                <a:off x="1795" y="2583"/>
                <a:ext cx="248" cy="601"/>
                <a:chOff x="3902" y="813"/>
                <a:chExt cx="488" cy="867"/>
              </a:xfrm>
            </p:grpSpPr>
            <p:sp>
              <p:nvSpPr>
                <p:cNvPr id="368719" name="Freeform 79"/>
                <p:cNvSpPr>
                  <a:spLocks/>
                </p:cNvSpPr>
                <p:nvPr/>
              </p:nvSpPr>
              <p:spPr bwMode="auto">
                <a:xfrm>
                  <a:off x="3902" y="813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68720" name="Freeform 80"/>
                <p:cNvSpPr>
                  <a:spLocks/>
                </p:cNvSpPr>
                <p:nvPr/>
              </p:nvSpPr>
              <p:spPr bwMode="auto">
                <a:xfrm rot="10800000">
                  <a:off x="3936" y="1234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57" name="Gruppieren 56"/>
          <p:cNvGrpSpPr/>
          <p:nvPr/>
        </p:nvGrpSpPr>
        <p:grpSpPr>
          <a:xfrm>
            <a:off x="1343109" y="4680694"/>
            <a:ext cx="3260725" cy="1060450"/>
            <a:chOff x="2419350" y="3976688"/>
            <a:chExt cx="3260725" cy="1060450"/>
          </a:xfrm>
        </p:grpSpPr>
        <p:pic>
          <p:nvPicPr>
            <p:cNvPr id="368655" name="Picture 15" descr="fid1"/>
            <p:cNvPicPr>
              <a:picLocks noChangeAspect="1" noChangeArrowheads="1"/>
            </p:cNvPicPr>
            <p:nvPr/>
          </p:nvPicPr>
          <p:blipFill>
            <a:blip r:embed="rId3"/>
            <a:srcRect l="6909" t="34451" r="43452" b="29868"/>
            <a:stretch>
              <a:fillRect/>
            </a:stretch>
          </p:blipFill>
          <p:spPr bwMode="auto">
            <a:xfrm>
              <a:off x="3597275" y="4016375"/>
              <a:ext cx="609600" cy="1020763"/>
            </a:xfrm>
            <a:prstGeom prst="rect">
              <a:avLst/>
            </a:prstGeom>
            <a:noFill/>
          </p:spPr>
        </p:pic>
        <p:grpSp>
          <p:nvGrpSpPr>
            <p:cNvPr id="12" name="Group 58"/>
            <p:cNvGrpSpPr>
              <a:grpSpLocks/>
            </p:cNvGrpSpPr>
            <p:nvPr/>
          </p:nvGrpSpPr>
          <p:grpSpPr bwMode="auto">
            <a:xfrm>
              <a:off x="2419350" y="3976688"/>
              <a:ext cx="3260725" cy="954087"/>
              <a:chOff x="1282" y="2583"/>
              <a:chExt cx="2054" cy="601"/>
            </a:xfrm>
          </p:grpSpPr>
          <p:sp>
            <p:nvSpPr>
              <p:cNvPr id="368695" name="Line 55"/>
              <p:cNvSpPr>
                <a:spLocks noChangeShapeType="1"/>
              </p:cNvSpPr>
              <p:nvPr/>
            </p:nvSpPr>
            <p:spPr bwMode="auto">
              <a:xfrm flipV="1">
                <a:off x="1282" y="2880"/>
                <a:ext cx="2054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grpSp>
            <p:nvGrpSpPr>
              <p:cNvPr id="13" name="Group 57"/>
              <p:cNvGrpSpPr>
                <a:grpSpLocks/>
              </p:cNvGrpSpPr>
              <p:nvPr/>
            </p:nvGrpSpPr>
            <p:grpSpPr bwMode="auto">
              <a:xfrm>
                <a:off x="1795" y="2583"/>
                <a:ext cx="248" cy="601"/>
                <a:chOff x="3902" y="813"/>
                <a:chExt cx="488" cy="867"/>
              </a:xfrm>
            </p:grpSpPr>
            <p:sp>
              <p:nvSpPr>
                <p:cNvPr id="368652" name="Freeform 12"/>
                <p:cNvSpPr>
                  <a:spLocks/>
                </p:cNvSpPr>
                <p:nvPr/>
              </p:nvSpPr>
              <p:spPr bwMode="auto">
                <a:xfrm>
                  <a:off x="3902" y="813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68696" name="Freeform 56"/>
                <p:cNvSpPr>
                  <a:spLocks/>
                </p:cNvSpPr>
                <p:nvPr/>
              </p:nvSpPr>
              <p:spPr bwMode="auto">
                <a:xfrm rot="10800000">
                  <a:off x="3936" y="1234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54" name="Gruppieren 53"/>
          <p:cNvGrpSpPr/>
          <p:nvPr/>
        </p:nvGrpSpPr>
        <p:grpSpPr>
          <a:xfrm>
            <a:off x="5775239" y="1496409"/>
            <a:ext cx="3260725" cy="1060450"/>
            <a:chOff x="4699000" y="1860550"/>
            <a:chExt cx="3260725" cy="1060450"/>
          </a:xfrm>
        </p:grpSpPr>
        <p:pic>
          <p:nvPicPr>
            <p:cNvPr id="368722" name="Picture 82" descr="fid1"/>
            <p:cNvPicPr>
              <a:picLocks noChangeAspect="1" noChangeArrowheads="1"/>
            </p:cNvPicPr>
            <p:nvPr/>
          </p:nvPicPr>
          <p:blipFill>
            <a:blip r:embed="rId3"/>
            <a:srcRect l="6909" t="34451" r="43452" b="29868"/>
            <a:stretch>
              <a:fillRect/>
            </a:stretch>
          </p:blipFill>
          <p:spPr bwMode="auto">
            <a:xfrm>
              <a:off x="5876925" y="1900238"/>
              <a:ext cx="609600" cy="1020762"/>
            </a:xfrm>
            <a:prstGeom prst="rect">
              <a:avLst/>
            </a:prstGeom>
            <a:noFill/>
          </p:spPr>
        </p:pic>
        <p:grpSp>
          <p:nvGrpSpPr>
            <p:cNvPr id="2" name="Group 83"/>
            <p:cNvGrpSpPr>
              <a:grpSpLocks/>
            </p:cNvGrpSpPr>
            <p:nvPr/>
          </p:nvGrpSpPr>
          <p:grpSpPr bwMode="auto">
            <a:xfrm>
              <a:off x="4699000" y="1860550"/>
              <a:ext cx="3260725" cy="954088"/>
              <a:chOff x="1282" y="2583"/>
              <a:chExt cx="2054" cy="601"/>
            </a:xfrm>
          </p:grpSpPr>
          <p:sp>
            <p:nvSpPr>
              <p:cNvPr id="368724" name="Line 84"/>
              <p:cNvSpPr>
                <a:spLocks noChangeShapeType="1"/>
              </p:cNvSpPr>
              <p:nvPr/>
            </p:nvSpPr>
            <p:spPr bwMode="auto">
              <a:xfrm flipV="1">
                <a:off x="1282" y="2880"/>
                <a:ext cx="2054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grpSp>
            <p:nvGrpSpPr>
              <p:cNvPr id="3" name="Group 85"/>
              <p:cNvGrpSpPr>
                <a:grpSpLocks/>
              </p:cNvGrpSpPr>
              <p:nvPr/>
            </p:nvGrpSpPr>
            <p:grpSpPr bwMode="auto">
              <a:xfrm>
                <a:off x="1795" y="2583"/>
                <a:ext cx="248" cy="601"/>
                <a:chOff x="3902" y="813"/>
                <a:chExt cx="488" cy="867"/>
              </a:xfrm>
            </p:grpSpPr>
            <p:sp>
              <p:nvSpPr>
                <p:cNvPr id="368726" name="Freeform 86"/>
                <p:cNvSpPr>
                  <a:spLocks/>
                </p:cNvSpPr>
                <p:nvPr/>
              </p:nvSpPr>
              <p:spPr bwMode="auto">
                <a:xfrm>
                  <a:off x="3902" y="813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68727" name="Freeform 87"/>
                <p:cNvSpPr>
                  <a:spLocks/>
                </p:cNvSpPr>
                <p:nvPr/>
              </p:nvSpPr>
              <p:spPr bwMode="auto">
                <a:xfrm rot="10800000">
                  <a:off x="3936" y="1234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58" name="Gruppieren 57"/>
          <p:cNvGrpSpPr/>
          <p:nvPr/>
        </p:nvGrpSpPr>
        <p:grpSpPr>
          <a:xfrm>
            <a:off x="4826393" y="2140695"/>
            <a:ext cx="3260725" cy="1060450"/>
            <a:chOff x="4057650" y="2351088"/>
            <a:chExt cx="3260725" cy="1060450"/>
          </a:xfrm>
        </p:grpSpPr>
        <p:pic>
          <p:nvPicPr>
            <p:cNvPr id="59" name="Picture 75" descr="fid1"/>
            <p:cNvPicPr>
              <a:picLocks noChangeAspect="1" noChangeArrowheads="1"/>
            </p:cNvPicPr>
            <p:nvPr/>
          </p:nvPicPr>
          <p:blipFill>
            <a:blip r:embed="rId3"/>
            <a:srcRect l="6909" t="34451" r="43452" b="29868"/>
            <a:stretch>
              <a:fillRect/>
            </a:stretch>
          </p:blipFill>
          <p:spPr bwMode="auto">
            <a:xfrm>
              <a:off x="5235575" y="2390775"/>
              <a:ext cx="609600" cy="1020763"/>
            </a:xfrm>
            <a:prstGeom prst="rect">
              <a:avLst/>
            </a:prstGeom>
            <a:noFill/>
          </p:spPr>
        </p:pic>
        <p:grpSp>
          <p:nvGrpSpPr>
            <p:cNvPr id="60" name="Group 76"/>
            <p:cNvGrpSpPr>
              <a:grpSpLocks/>
            </p:cNvGrpSpPr>
            <p:nvPr/>
          </p:nvGrpSpPr>
          <p:grpSpPr bwMode="auto">
            <a:xfrm>
              <a:off x="4057650" y="2350943"/>
              <a:ext cx="3260725" cy="954053"/>
              <a:chOff x="1282" y="2583"/>
              <a:chExt cx="2054" cy="601"/>
            </a:xfrm>
          </p:grpSpPr>
          <p:sp>
            <p:nvSpPr>
              <p:cNvPr id="61" name="Line 77"/>
              <p:cNvSpPr>
                <a:spLocks noChangeShapeType="1"/>
              </p:cNvSpPr>
              <p:nvPr/>
            </p:nvSpPr>
            <p:spPr bwMode="auto">
              <a:xfrm flipV="1">
                <a:off x="1282" y="2880"/>
                <a:ext cx="2054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grpSp>
            <p:nvGrpSpPr>
              <p:cNvPr id="62" name="Group 78"/>
              <p:cNvGrpSpPr>
                <a:grpSpLocks/>
              </p:cNvGrpSpPr>
              <p:nvPr/>
            </p:nvGrpSpPr>
            <p:grpSpPr bwMode="auto">
              <a:xfrm>
                <a:off x="1795" y="2583"/>
                <a:ext cx="248" cy="601"/>
                <a:chOff x="3902" y="813"/>
                <a:chExt cx="488" cy="867"/>
              </a:xfrm>
            </p:grpSpPr>
            <p:sp>
              <p:nvSpPr>
                <p:cNvPr id="63" name="Freeform 79"/>
                <p:cNvSpPr>
                  <a:spLocks/>
                </p:cNvSpPr>
                <p:nvPr/>
              </p:nvSpPr>
              <p:spPr bwMode="auto">
                <a:xfrm>
                  <a:off x="3902" y="813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64" name="Freeform 80"/>
                <p:cNvSpPr>
                  <a:spLocks/>
                </p:cNvSpPr>
                <p:nvPr/>
              </p:nvSpPr>
              <p:spPr bwMode="auto">
                <a:xfrm rot="10800000">
                  <a:off x="3936" y="1234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66" name="Gruppieren 65"/>
          <p:cNvGrpSpPr/>
          <p:nvPr/>
        </p:nvGrpSpPr>
        <p:grpSpPr>
          <a:xfrm>
            <a:off x="6568258" y="808586"/>
            <a:ext cx="3260725" cy="1060450"/>
            <a:chOff x="4699000" y="1860550"/>
            <a:chExt cx="3260725" cy="1060450"/>
          </a:xfrm>
        </p:grpSpPr>
        <p:pic>
          <p:nvPicPr>
            <p:cNvPr id="67" name="Picture 82" descr="fid1"/>
            <p:cNvPicPr>
              <a:picLocks noChangeAspect="1" noChangeArrowheads="1"/>
            </p:cNvPicPr>
            <p:nvPr/>
          </p:nvPicPr>
          <p:blipFill>
            <a:blip r:embed="rId3"/>
            <a:srcRect l="6909" t="34451" r="43452" b="29868"/>
            <a:stretch>
              <a:fillRect/>
            </a:stretch>
          </p:blipFill>
          <p:spPr bwMode="auto">
            <a:xfrm>
              <a:off x="5876925" y="1900238"/>
              <a:ext cx="609600" cy="1020762"/>
            </a:xfrm>
            <a:prstGeom prst="rect">
              <a:avLst/>
            </a:prstGeom>
            <a:noFill/>
          </p:spPr>
        </p:pic>
        <p:grpSp>
          <p:nvGrpSpPr>
            <p:cNvPr id="68" name="Group 83"/>
            <p:cNvGrpSpPr>
              <a:grpSpLocks/>
            </p:cNvGrpSpPr>
            <p:nvPr/>
          </p:nvGrpSpPr>
          <p:grpSpPr bwMode="auto">
            <a:xfrm>
              <a:off x="4699000" y="1860695"/>
              <a:ext cx="3260725" cy="954122"/>
              <a:chOff x="1282" y="2583"/>
              <a:chExt cx="2054" cy="601"/>
            </a:xfrm>
          </p:grpSpPr>
          <p:sp>
            <p:nvSpPr>
              <p:cNvPr id="69" name="Line 84"/>
              <p:cNvSpPr>
                <a:spLocks noChangeShapeType="1"/>
              </p:cNvSpPr>
              <p:nvPr/>
            </p:nvSpPr>
            <p:spPr bwMode="auto">
              <a:xfrm flipV="1">
                <a:off x="1282" y="2880"/>
                <a:ext cx="2054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grpSp>
            <p:nvGrpSpPr>
              <p:cNvPr id="70" name="Group 85"/>
              <p:cNvGrpSpPr>
                <a:grpSpLocks/>
              </p:cNvGrpSpPr>
              <p:nvPr/>
            </p:nvGrpSpPr>
            <p:grpSpPr bwMode="auto">
              <a:xfrm>
                <a:off x="1795" y="2583"/>
                <a:ext cx="248" cy="601"/>
                <a:chOff x="3902" y="813"/>
                <a:chExt cx="488" cy="867"/>
              </a:xfrm>
            </p:grpSpPr>
            <p:sp>
              <p:nvSpPr>
                <p:cNvPr id="71" name="Freeform 86"/>
                <p:cNvSpPr>
                  <a:spLocks/>
                </p:cNvSpPr>
                <p:nvPr/>
              </p:nvSpPr>
              <p:spPr bwMode="auto">
                <a:xfrm>
                  <a:off x="3902" y="813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72" name="Freeform 87"/>
                <p:cNvSpPr>
                  <a:spLocks/>
                </p:cNvSpPr>
                <p:nvPr/>
              </p:nvSpPr>
              <p:spPr bwMode="auto">
                <a:xfrm rot="10800000">
                  <a:off x="3936" y="1234"/>
                  <a:ext cx="454" cy="446"/>
                </a:xfrm>
                <a:custGeom>
                  <a:avLst/>
                  <a:gdLst/>
                  <a:ahLst/>
                  <a:cxnLst>
                    <a:cxn ang="0">
                      <a:pos x="61" y="201"/>
                    </a:cxn>
                    <a:cxn ang="0">
                      <a:pos x="49" y="202"/>
                    </a:cxn>
                    <a:cxn ang="0">
                      <a:pos x="81" y="170"/>
                    </a:cxn>
                    <a:cxn ang="0">
                      <a:pos x="126" y="125"/>
                    </a:cxn>
                    <a:cxn ang="0">
                      <a:pos x="162" y="83"/>
                    </a:cxn>
                    <a:cxn ang="0">
                      <a:pos x="194" y="29"/>
                    </a:cxn>
                    <a:cxn ang="0">
                      <a:pos x="230" y="5"/>
                    </a:cxn>
                    <a:cxn ang="0">
                      <a:pos x="279" y="5"/>
                    </a:cxn>
                    <a:cxn ang="0">
                      <a:pos x="313" y="38"/>
                    </a:cxn>
                    <a:cxn ang="0">
                      <a:pos x="354" y="107"/>
                    </a:cxn>
                    <a:cxn ang="0">
                      <a:pos x="408" y="166"/>
                    </a:cxn>
                    <a:cxn ang="0">
                      <a:pos x="454" y="199"/>
                    </a:cxn>
                    <a:cxn ang="0">
                      <a:pos x="61" y="201"/>
                    </a:cxn>
                  </a:cxnLst>
                  <a:rect l="0" t="0" r="r" b="b"/>
                  <a:pathLst>
                    <a:path w="454" h="207">
                      <a:moveTo>
                        <a:pt x="61" y="201"/>
                      </a:moveTo>
                      <a:cubicBezTo>
                        <a:pt x="0" y="197"/>
                        <a:pt x="45" y="207"/>
                        <a:pt x="49" y="202"/>
                      </a:cubicBezTo>
                      <a:cubicBezTo>
                        <a:pt x="52" y="197"/>
                        <a:pt x="68" y="183"/>
                        <a:pt x="81" y="170"/>
                      </a:cubicBezTo>
                      <a:cubicBezTo>
                        <a:pt x="94" y="157"/>
                        <a:pt x="113" y="139"/>
                        <a:pt x="126" y="125"/>
                      </a:cubicBezTo>
                      <a:cubicBezTo>
                        <a:pt x="139" y="111"/>
                        <a:pt x="151" y="99"/>
                        <a:pt x="162" y="83"/>
                      </a:cubicBezTo>
                      <a:cubicBezTo>
                        <a:pt x="173" y="67"/>
                        <a:pt x="183" y="42"/>
                        <a:pt x="194" y="29"/>
                      </a:cubicBezTo>
                      <a:cubicBezTo>
                        <a:pt x="205" y="16"/>
                        <a:pt x="216" y="9"/>
                        <a:pt x="230" y="5"/>
                      </a:cubicBezTo>
                      <a:cubicBezTo>
                        <a:pt x="244" y="1"/>
                        <a:pt x="265" y="0"/>
                        <a:pt x="279" y="5"/>
                      </a:cubicBezTo>
                      <a:cubicBezTo>
                        <a:pt x="293" y="10"/>
                        <a:pt x="301" y="21"/>
                        <a:pt x="313" y="38"/>
                      </a:cubicBezTo>
                      <a:cubicBezTo>
                        <a:pt x="326" y="55"/>
                        <a:pt x="338" y="86"/>
                        <a:pt x="354" y="107"/>
                      </a:cubicBezTo>
                      <a:cubicBezTo>
                        <a:pt x="370" y="128"/>
                        <a:pt x="392" y="151"/>
                        <a:pt x="408" y="166"/>
                      </a:cubicBezTo>
                      <a:lnTo>
                        <a:pt x="454" y="199"/>
                      </a:lnTo>
                      <a:cubicBezTo>
                        <a:pt x="395" y="205"/>
                        <a:pt x="122" y="205"/>
                        <a:pt x="61" y="2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1" grpId="0" animBg="1"/>
      <p:bldP spid="368664" grpId="0" animBg="1"/>
      <p:bldP spid="368665" grpId="0" animBg="1"/>
      <p:bldP spid="368666" grpId="0" animBg="1"/>
      <p:bldP spid="368667" grpId="0" animBg="1"/>
      <p:bldP spid="368668" grpId="0" animBg="1"/>
      <p:bldP spid="368669" grpId="0" animBg="1"/>
      <p:bldP spid="3686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10"/>
          <p:cNvGrpSpPr/>
          <p:nvPr/>
        </p:nvGrpSpPr>
        <p:grpSpPr>
          <a:xfrm>
            <a:off x="2576312" y="1529132"/>
            <a:ext cx="5582168" cy="4547324"/>
            <a:chOff x="2576312" y="1529132"/>
            <a:chExt cx="5582168" cy="4547324"/>
          </a:xfrm>
        </p:grpSpPr>
        <p:sp>
          <p:nvSpPr>
            <p:cNvPr id="4" name="Geschweifte Klammer links 3"/>
            <p:cNvSpPr/>
            <p:nvPr/>
          </p:nvSpPr>
          <p:spPr bwMode="auto">
            <a:xfrm rot="5400000">
              <a:off x="2468894" y="163655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Geschweifte Klammer links 4"/>
            <p:cNvSpPr/>
            <p:nvPr/>
          </p:nvSpPr>
          <p:spPr bwMode="auto">
            <a:xfrm rot="16200000">
              <a:off x="2479054" y="286591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Geschweifte Klammer links 5"/>
            <p:cNvSpPr/>
            <p:nvPr/>
          </p:nvSpPr>
          <p:spPr bwMode="auto">
            <a:xfrm rot="16200000">
              <a:off x="7701294" y="579199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Geschweifte Klammer links 6"/>
            <p:cNvSpPr/>
            <p:nvPr/>
          </p:nvSpPr>
          <p:spPr bwMode="auto">
            <a:xfrm rot="16200000">
              <a:off x="7863854" y="579199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Geschweifte Klammer links 7"/>
            <p:cNvSpPr/>
            <p:nvPr/>
          </p:nvSpPr>
          <p:spPr bwMode="auto">
            <a:xfrm rot="16200000">
              <a:off x="7711454" y="298783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Geschweifte Klammer links 9"/>
            <p:cNvSpPr/>
            <p:nvPr/>
          </p:nvSpPr>
          <p:spPr bwMode="auto">
            <a:xfrm rot="16200000">
              <a:off x="7874014" y="299799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9" name="Gruppieren 14"/>
          <p:cNvGrpSpPr/>
          <p:nvPr/>
        </p:nvGrpSpPr>
        <p:grpSpPr>
          <a:xfrm>
            <a:off x="2844804" y="3268621"/>
            <a:ext cx="3715657" cy="2669175"/>
            <a:chOff x="2844804" y="3268621"/>
            <a:chExt cx="3715657" cy="2669175"/>
          </a:xfrm>
        </p:grpSpPr>
        <p:sp>
          <p:nvSpPr>
            <p:cNvPr id="3" name="Geschweifte Klammer links 2"/>
            <p:cNvSpPr/>
            <p:nvPr/>
          </p:nvSpPr>
          <p:spPr bwMode="auto">
            <a:xfrm rot="16200000">
              <a:off x="2815775" y="3715659"/>
              <a:ext cx="391884" cy="333825"/>
            </a:xfrm>
            <a:prstGeom prst="leftBrac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Geschweifte Klammer links 11"/>
            <p:cNvSpPr/>
            <p:nvPr/>
          </p:nvSpPr>
          <p:spPr bwMode="auto">
            <a:xfrm rot="16200000">
              <a:off x="5731696" y="5574941"/>
              <a:ext cx="391884" cy="333825"/>
            </a:xfrm>
            <a:prstGeom prst="leftBrac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Geschweifte Klammer links 12"/>
            <p:cNvSpPr/>
            <p:nvPr/>
          </p:nvSpPr>
          <p:spPr bwMode="auto">
            <a:xfrm rot="10800000">
              <a:off x="6168577" y="5138061"/>
              <a:ext cx="391884" cy="333825"/>
            </a:xfrm>
            <a:prstGeom prst="leftBrac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Geschweifte Klammer links 13"/>
            <p:cNvSpPr/>
            <p:nvPr/>
          </p:nvSpPr>
          <p:spPr bwMode="auto">
            <a:xfrm rot="10800000">
              <a:off x="3262817" y="3268621"/>
              <a:ext cx="391884" cy="333825"/>
            </a:xfrm>
            <a:prstGeom prst="leftBrac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356353" name="Object 8"/>
          <p:cNvGraphicFramePr>
            <a:graphicFrameLocks noChangeAspect="1"/>
          </p:cNvGraphicFramePr>
          <p:nvPr/>
        </p:nvGraphicFramePr>
        <p:xfrm>
          <a:off x="3101507" y="3740356"/>
          <a:ext cx="3965575" cy="3236913"/>
        </p:xfrm>
        <a:graphic>
          <a:graphicData uri="http://schemas.openxmlformats.org/presentationml/2006/ole">
            <p:oleObj spid="_x0000_s1015810" name="CS ChemDraw Drawing" r:id="rId4" imgW="3965400" imgH="3236760" progId="ChemDraw.Document.6.0">
              <p:embed/>
            </p:oleObj>
          </a:graphicData>
        </a:graphic>
      </p:graphicFrame>
      <p:sp>
        <p:nvSpPr>
          <p:cNvPr id="16" name="Rectangle 70"/>
          <p:cNvSpPr>
            <a:spLocks noChangeArrowheads="1"/>
          </p:cNvSpPr>
          <p:nvPr/>
        </p:nvSpPr>
        <p:spPr bwMode="auto">
          <a:xfrm>
            <a:off x="1134883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</a:rPr>
              <a:t>COSY   Experiment</a:t>
            </a:r>
            <a:endParaRPr lang="en-US" dirty="0"/>
          </a:p>
        </p:txBody>
      </p:sp>
      <p:pic>
        <p:nvPicPr>
          <p:cNvPr id="17" name="Picture 71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829175" y="3759200"/>
            <a:ext cx="3390900" cy="1841500"/>
            <a:chOff x="3532" y="2712"/>
            <a:chExt cx="2136" cy="1160"/>
          </a:xfrm>
        </p:grpSpPr>
        <p:sp>
          <p:nvSpPr>
            <p:cNvPr id="368645" name="Rectangle 5"/>
            <p:cNvSpPr>
              <a:spLocks noChangeArrowheads="1"/>
            </p:cNvSpPr>
            <p:nvPr/>
          </p:nvSpPr>
          <p:spPr bwMode="auto">
            <a:xfrm>
              <a:off x="3532" y="3696"/>
              <a:ext cx="2136" cy="1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68646" name="Rectangle 6"/>
            <p:cNvSpPr>
              <a:spLocks noChangeArrowheads="1"/>
            </p:cNvSpPr>
            <p:nvPr/>
          </p:nvSpPr>
          <p:spPr bwMode="auto">
            <a:xfrm>
              <a:off x="4112" y="2712"/>
              <a:ext cx="1048" cy="10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368679" name="Rectangle 3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</a:rPr>
              <a:t>Pure Shift NMR 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368680" name="Picture 4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pic>
        <p:nvPicPr>
          <p:cNvPr id="1596418" name="Picture 2"/>
          <p:cNvPicPr>
            <a:picLocks noChangeAspect="1" noChangeArrowheads="1"/>
          </p:cNvPicPr>
          <p:nvPr/>
        </p:nvPicPr>
        <p:blipFill>
          <a:blip r:embed="rId3"/>
          <a:srcRect l="21407" t="9186" r="15256" b="8311"/>
          <a:stretch>
            <a:fillRect/>
          </a:stretch>
        </p:blipFill>
        <p:spPr bwMode="auto">
          <a:xfrm>
            <a:off x="0" y="354479"/>
            <a:ext cx="9156505" cy="650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216150" y="2273300"/>
            <a:ext cx="1689100" cy="13335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10"/>
          <p:cNvGrpSpPr/>
          <p:nvPr/>
        </p:nvGrpSpPr>
        <p:grpSpPr>
          <a:xfrm>
            <a:off x="2576312" y="1566454"/>
            <a:ext cx="5582168" cy="4547324"/>
            <a:chOff x="2576312" y="1529132"/>
            <a:chExt cx="5582168" cy="4547324"/>
          </a:xfrm>
        </p:grpSpPr>
        <p:sp>
          <p:nvSpPr>
            <p:cNvPr id="4" name="Geschweifte Klammer links 3"/>
            <p:cNvSpPr/>
            <p:nvPr/>
          </p:nvSpPr>
          <p:spPr bwMode="auto">
            <a:xfrm rot="5400000">
              <a:off x="2468894" y="163655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Geschweifte Klammer links 4"/>
            <p:cNvSpPr/>
            <p:nvPr/>
          </p:nvSpPr>
          <p:spPr bwMode="auto">
            <a:xfrm rot="16200000">
              <a:off x="2479054" y="286591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Geschweifte Klammer links 5"/>
            <p:cNvSpPr/>
            <p:nvPr/>
          </p:nvSpPr>
          <p:spPr bwMode="auto">
            <a:xfrm rot="16200000">
              <a:off x="7701294" y="579199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Geschweifte Klammer links 6"/>
            <p:cNvSpPr/>
            <p:nvPr/>
          </p:nvSpPr>
          <p:spPr bwMode="auto">
            <a:xfrm rot="16200000">
              <a:off x="7863854" y="579199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Geschweifte Klammer links 7"/>
            <p:cNvSpPr/>
            <p:nvPr/>
          </p:nvSpPr>
          <p:spPr bwMode="auto">
            <a:xfrm rot="16200000">
              <a:off x="7711454" y="298783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Geschweifte Klammer links 9"/>
            <p:cNvSpPr/>
            <p:nvPr/>
          </p:nvSpPr>
          <p:spPr bwMode="auto">
            <a:xfrm rot="16200000">
              <a:off x="7874014" y="2997990"/>
              <a:ext cx="391884" cy="177048"/>
            </a:xfrm>
            <a:prstGeom prst="leftBrac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9" name="Gruppieren 14"/>
          <p:cNvGrpSpPr/>
          <p:nvPr/>
        </p:nvGrpSpPr>
        <p:grpSpPr>
          <a:xfrm>
            <a:off x="2844804" y="3268621"/>
            <a:ext cx="3715657" cy="2669175"/>
            <a:chOff x="2844804" y="3268621"/>
            <a:chExt cx="3715657" cy="2669175"/>
          </a:xfrm>
        </p:grpSpPr>
        <p:sp>
          <p:nvSpPr>
            <p:cNvPr id="3" name="Geschweifte Klammer links 2"/>
            <p:cNvSpPr/>
            <p:nvPr/>
          </p:nvSpPr>
          <p:spPr bwMode="auto">
            <a:xfrm rot="16200000">
              <a:off x="2815775" y="3715659"/>
              <a:ext cx="391884" cy="333825"/>
            </a:xfrm>
            <a:prstGeom prst="leftBrac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Geschweifte Klammer links 11"/>
            <p:cNvSpPr/>
            <p:nvPr/>
          </p:nvSpPr>
          <p:spPr bwMode="auto">
            <a:xfrm rot="16200000">
              <a:off x="5731696" y="5574941"/>
              <a:ext cx="391884" cy="333825"/>
            </a:xfrm>
            <a:prstGeom prst="leftBrac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Geschweifte Klammer links 12"/>
            <p:cNvSpPr/>
            <p:nvPr/>
          </p:nvSpPr>
          <p:spPr bwMode="auto">
            <a:xfrm rot="10800000">
              <a:off x="6168577" y="5138061"/>
              <a:ext cx="391884" cy="333825"/>
            </a:xfrm>
            <a:prstGeom prst="leftBrac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Geschweifte Klammer links 13"/>
            <p:cNvSpPr/>
            <p:nvPr/>
          </p:nvSpPr>
          <p:spPr bwMode="auto">
            <a:xfrm rot="10800000">
              <a:off x="3262817" y="3268621"/>
              <a:ext cx="391884" cy="333825"/>
            </a:xfrm>
            <a:prstGeom prst="leftBrac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rgbClr val="336699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356353" name="Object 8"/>
          <p:cNvGraphicFramePr>
            <a:graphicFrameLocks noChangeAspect="1"/>
          </p:cNvGraphicFramePr>
          <p:nvPr/>
        </p:nvGraphicFramePr>
        <p:xfrm>
          <a:off x="3194050" y="3740150"/>
          <a:ext cx="3965575" cy="3236913"/>
        </p:xfrm>
        <a:graphic>
          <a:graphicData uri="http://schemas.openxmlformats.org/presentationml/2006/ole">
            <p:oleObj spid="_x0000_s1124354" name="CS ChemDraw Drawing" r:id="rId4" imgW="3965400" imgH="3236760" progId="ChemDraw.Document.6.0">
              <p:embed/>
            </p:oleObj>
          </a:graphicData>
        </a:graphic>
      </p:graphicFrame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smtClean="0">
                <a:solidFill>
                  <a:srgbClr val="336699"/>
                </a:solidFill>
                <a:latin typeface="Arial" charset="0"/>
              </a:rPr>
              <a:t>                Processing</a:t>
            </a:r>
            <a:endParaRPr lang="en-GB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3014110" y="453733"/>
            <a:ext cx="3974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Resolution differ in both dimensions </a:t>
            </a:r>
            <a:endParaRPr lang="en-GB" b="1" dirty="0"/>
          </a:p>
        </p:txBody>
      </p:sp>
      <p:pic>
        <p:nvPicPr>
          <p:cNvPr id="19" name="Picture 189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7446152" y="3327562"/>
            <a:ext cx="12966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Resolution better</a:t>
            </a:r>
            <a:endParaRPr lang="en-GB" b="1" dirty="0"/>
          </a:p>
        </p:txBody>
      </p:sp>
      <p:sp>
        <p:nvSpPr>
          <p:cNvPr id="21" name="Geschweifte Klammer rechts 20"/>
          <p:cNvSpPr/>
          <p:nvPr/>
        </p:nvSpPr>
        <p:spPr>
          <a:xfrm rot="10800000">
            <a:off x="6307494" y="2043405"/>
            <a:ext cx="541176" cy="158620"/>
          </a:xfrm>
          <a:prstGeom prst="rightBrac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eschweifte Klammer rechts 21"/>
          <p:cNvSpPr/>
          <p:nvPr/>
        </p:nvSpPr>
        <p:spPr>
          <a:xfrm rot="10800000">
            <a:off x="6316824" y="1931438"/>
            <a:ext cx="541176" cy="158620"/>
          </a:xfrm>
          <a:prstGeom prst="rightBrac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568752" y="5072386"/>
            <a:ext cx="20340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Resolution worse</a:t>
            </a:r>
            <a:endParaRPr lang="en-GB" b="1" dirty="0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5393417" y="5837496"/>
            <a:ext cx="12966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Resolution better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1206500"/>
            <a:ext cx="67564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19997" y="565701"/>
            <a:ext cx="3974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stack plot    </a:t>
            </a:r>
            <a:endParaRPr lang="en-GB" b="1" dirty="0"/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Processing</a:t>
            </a:r>
            <a:endParaRPr lang="en-GB" sz="44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0350" y="3340100"/>
            <a:ext cx="253365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0850"/>
            <a:ext cx="52895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700" y="3308350"/>
            <a:ext cx="2666999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Processing</a:t>
            </a:r>
            <a:endParaRPr lang="en-GB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356094" y="1013570"/>
            <a:ext cx="3974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Templates can be created and stored. </a:t>
            </a:r>
            <a:endParaRPr lang="en-GB" b="1" dirty="0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5365425" y="1414786"/>
            <a:ext cx="3974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different processing in both dimensions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0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5300"/>
            <a:ext cx="65786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0145" y="4406900"/>
            <a:ext cx="389385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305188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Processing</a:t>
            </a:r>
            <a:endParaRPr lang="en-GB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830747" y="5949464"/>
            <a:ext cx="3974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Load external projections;  choose from list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4" name="Group 13"/>
          <p:cNvGrpSpPr>
            <a:grpSpLocks/>
          </p:cNvGrpSpPr>
          <p:nvPr/>
        </p:nvGrpSpPr>
        <p:grpSpPr bwMode="auto">
          <a:xfrm>
            <a:off x="285750" y="1204913"/>
            <a:ext cx="3205163" cy="739775"/>
            <a:chOff x="528" y="320"/>
            <a:chExt cx="2019" cy="466"/>
          </a:xfrm>
        </p:grpSpPr>
        <p:sp>
          <p:nvSpPr>
            <p:cNvPr id="30858" name="Line 5"/>
            <p:cNvSpPr>
              <a:spLocks noChangeShapeType="1"/>
            </p:cNvSpPr>
            <p:nvPr/>
          </p:nvSpPr>
          <p:spPr bwMode="auto">
            <a:xfrm>
              <a:off x="585" y="786"/>
              <a:ext cx="19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59" name="Rectangle 6"/>
            <p:cNvSpPr>
              <a:spLocks noChangeArrowheads="1"/>
            </p:cNvSpPr>
            <p:nvPr/>
          </p:nvSpPr>
          <p:spPr bwMode="auto">
            <a:xfrm>
              <a:off x="603" y="512"/>
              <a:ext cx="92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60" name="Rectangle 7"/>
            <p:cNvSpPr>
              <a:spLocks noChangeArrowheads="1"/>
            </p:cNvSpPr>
            <p:nvPr/>
          </p:nvSpPr>
          <p:spPr bwMode="auto">
            <a:xfrm>
              <a:off x="1591" y="512"/>
              <a:ext cx="92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61" name="Text Box 8"/>
            <p:cNvSpPr txBox="1">
              <a:spLocks noChangeArrowheads="1"/>
            </p:cNvSpPr>
            <p:nvPr/>
          </p:nvSpPr>
          <p:spPr bwMode="auto">
            <a:xfrm>
              <a:off x="1516" y="320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30862" name="Text Box 9"/>
            <p:cNvSpPr txBox="1">
              <a:spLocks noChangeArrowheads="1"/>
            </p:cNvSpPr>
            <p:nvPr/>
          </p:nvSpPr>
          <p:spPr bwMode="auto">
            <a:xfrm>
              <a:off x="528" y="329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30863" name="Text Box 10"/>
            <p:cNvSpPr txBox="1">
              <a:spLocks noChangeArrowheads="1"/>
            </p:cNvSpPr>
            <p:nvPr/>
          </p:nvSpPr>
          <p:spPr bwMode="auto">
            <a:xfrm>
              <a:off x="1935" y="511"/>
              <a:ext cx="61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 smtClean="0"/>
                <a:t>acquistion</a:t>
              </a:r>
              <a:endParaRPr lang="en-GB" sz="1400" b="1" dirty="0"/>
            </a:p>
          </p:txBody>
        </p:sp>
        <p:sp>
          <p:nvSpPr>
            <p:cNvPr id="30864" name="Text Box 11"/>
            <p:cNvSpPr txBox="1">
              <a:spLocks noChangeArrowheads="1"/>
            </p:cNvSpPr>
            <p:nvPr/>
          </p:nvSpPr>
          <p:spPr bwMode="auto">
            <a:xfrm>
              <a:off x="709" y="503"/>
              <a:ext cx="82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t</a:t>
              </a:r>
              <a:r>
                <a:rPr lang="en-GB" sz="1400" b="1" baseline="-25000" dirty="0" smtClean="0"/>
                <a:t>1</a:t>
              </a:r>
              <a:r>
                <a:rPr lang="en-GB" sz="1400" b="1" dirty="0" smtClean="0"/>
                <a:t> incremented</a:t>
              </a:r>
              <a:endParaRPr lang="en-GB" sz="1400" b="1" dirty="0"/>
            </a:p>
          </p:txBody>
        </p:sp>
      </p:grpSp>
      <p:grpSp>
        <p:nvGrpSpPr>
          <p:cNvPr id="30725" name="Group 186"/>
          <p:cNvGrpSpPr>
            <a:grpSpLocks/>
          </p:cNvGrpSpPr>
          <p:nvPr/>
        </p:nvGrpSpPr>
        <p:grpSpPr bwMode="auto">
          <a:xfrm>
            <a:off x="241300" y="565150"/>
            <a:ext cx="4610102" cy="1955802"/>
            <a:chOff x="152" y="356"/>
            <a:chExt cx="2904" cy="1232"/>
          </a:xfrm>
        </p:grpSpPr>
        <p:sp>
          <p:nvSpPr>
            <p:cNvPr id="30856" name="Text Box 20"/>
            <p:cNvSpPr txBox="1">
              <a:spLocks noChangeArrowheads="1"/>
            </p:cNvSpPr>
            <p:nvPr/>
          </p:nvSpPr>
          <p:spPr bwMode="auto">
            <a:xfrm>
              <a:off x="152" y="356"/>
              <a:ext cx="29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dirty="0" smtClean="0"/>
                <a:t>chemical shift </a:t>
              </a:r>
              <a:r>
                <a:rPr lang="en-GB" sz="1400" b="1" dirty="0" err="1" smtClean="0">
                  <a:solidFill>
                    <a:srgbClr val="FF0000"/>
                  </a:solidFill>
                </a:rPr>
                <a:t>CO</a:t>
              </a:r>
              <a:r>
                <a:rPr lang="en-GB" sz="1400" b="1" dirty="0" err="1" smtClean="0"/>
                <a:t>rrelation</a:t>
              </a:r>
              <a:r>
                <a:rPr lang="en-GB" sz="1400" b="1" dirty="0" smtClean="0"/>
                <a:t> </a:t>
              </a:r>
              <a:r>
                <a:rPr lang="en-GB" sz="1400" b="1" dirty="0" err="1" smtClean="0">
                  <a:solidFill>
                    <a:srgbClr val="FF0000"/>
                  </a:solidFill>
                </a:rPr>
                <a:t>S</a:t>
              </a:r>
              <a:r>
                <a:rPr lang="en-GB" sz="1400" b="1" dirty="0" err="1" smtClean="0"/>
                <a:t>pectroscop</a:t>
              </a:r>
              <a:r>
                <a:rPr lang="en-GB" sz="1400" b="1" dirty="0" err="1" smtClean="0">
                  <a:solidFill>
                    <a:srgbClr val="FF0000"/>
                  </a:solidFill>
                </a:rPr>
                <a:t>Y</a:t>
              </a:r>
              <a:r>
                <a:rPr lang="en-GB" sz="1400" b="1" dirty="0" smtClean="0"/>
                <a:t>   </a:t>
              </a:r>
              <a:r>
                <a:rPr lang="en-GB" sz="1400" b="1" dirty="0" smtClean="0">
                  <a:solidFill>
                    <a:srgbClr val="FF3300"/>
                  </a:solidFill>
                </a:rPr>
                <a:t>COSY</a:t>
              </a:r>
              <a:endParaRPr lang="en-GB" sz="1400" b="1" dirty="0">
                <a:solidFill>
                  <a:srgbClr val="FF3300"/>
                </a:solidFill>
              </a:endParaRPr>
            </a:p>
          </p:txBody>
        </p:sp>
        <p:sp>
          <p:nvSpPr>
            <p:cNvPr id="30857" name="Text Box 21"/>
            <p:cNvSpPr txBox="1">
              <a:spLocks noChangeArrowheads="1"/>
            </p:cNvSpPr>
            <p:nvPr/>
          </p:nvSpPr>
          <p:spPr bwMode="auto">
            <a:xfrm>
              <a:off x="214" y="571"/>
              <a:ext cx="17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Reveals scalar coupling network </a:t>
              </a:r>
              <a:endParaRPr lang="en-GB" sz="1400" b="1" dirty="0"/>
            </a:p>
          </p:txBody>
        </p:sp>
        <p:sp>
          <p:nvSpPr>
            <p:cNvPr id="145" name="Text Box 21"/>
            <p:cNvSpPr txBox="1">
              <a:spLocks noChangeArrowheads="1"/>
            </p:cNvSpPr>
            <p:nvPr/>
          </p:nvSpPr>
          <p:spPr bwMode="auto">
            <a:xfrm>
              <a:off x="161" y="1394"/>
              <a:ext cx="196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Cross peaks connect coupling protons </a:t>
              </a:r>
              <a:endParaRPr lang="en-GB" sz="1400" b="1" dirty="0"/>
            </a:p>
          </p:txBody>
        </p:sp>
      </p:grpSp>
      <p:sp>
        <p:nvSpPr>
          <p:cNvPr id="30726" name="Line 22"/>
          <p:cNvSpPr>
            <a:spLocks noChangeShapeType="1"/>
          </p:cNvSpPr>
          <p:nvPr/>
        </p:nvSpPr>
        <p:spPr bwMode="auto">
          <a:xfrm>
            <a:off x="6022975" y="987425"/>
            <a:ext cx="16510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727" name="Line 23"/>
          <p:cNvSpPr>
            <a:spLocks noChangeShapeType="1"/>
          </p:cNvSpPr>
          <p:nvPr/>
        </p:nvSpPr>
        <p:spPr bwMode="auto">
          <a:xfrm flipV="1">
            <a:off x="6183313" y="1204913"/>
            <a:ext cx="6667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728" name="Line 24"/>
          <p:cNvSpPr>
            <a:spLocks noChangeShapeType="1"/>
          </p:cNvSpPr>
          <p:nvPr/>
        </p:nvSpPr>
        <p:spPr bwMode="auto">
          <a:xfrm flipV="1">
            <a:off x="6851650" y="822325"/>
            <a:ext cx="28575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729" name="Line 25"/>
          <p:cNvSpPr>
            <a:spLocks noChangeShapeType="1"/>
          </p:cNvSpPr>
          <p:nvPr/>
        </p:nvSpPr>
        <p:spPr bwMode="auto">
          <a:xfrm flipH="1">
            <a:off x="6005513" y="1323975"/>
            <a:ext cx="176212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730" name="Line 26"/>
          <p:cNvSpPr>
            <a:spLocks noChangeShapeType="1"/>
          </p:cNvSpPr>
          <p:nvPr/>
        </p:nvSpPr>
        <p:spPr bwMode="auto">
          <a:xfrm>
            <a:off x="6191250" y="1328738"/>
            <a:ext cx="157163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731" name="Line 27"/>
          <p:cNvSpPr>
            <a:spLocks noChangeShapeType="1"/>
          </p:cNvSpPr>
          <p:nvPr/>
        </p:nvSpPr>
        <p:spPr bwMode="auto">
          <a:xfrm>
            <a:off x="6853238" y="1204913"/>
            <a:ext cx="76200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732" name="Line 28"/>
          <p:cNvSpPr>
            <a:spLocks noChangeShapeType="1"/>
          </p:cNvSpPr>
          <p:nvPr/>
        </p:nvSpPr>
        <p:spPr bwMode="auto">
          <a:xfrm>
            <a:off x="6853238" y="1204913"/>
            <a:ext cx="3810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733" name="Text Box 29"/>
          <p:cNvSpPr txBox="1">
            <a:spLocks noChangeArrowheads="1"/>
          </p:cNvSpPr>
          <p:nvPr/>
        </p:nvSpPr>
        <p:spPr bwMode="auto">
          <a:xfrm>
            <a:off x="5842000" y="668338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30734" name="Text Box 30"/>
          <p:cNvSpPr txBox="1">
            <a:spLocks noChangeArrowheads="1"/>
          </p:cNvSpPr>
          <p:nvPr/>
        </p:nvSpPr>
        <p:spPr bwMode="auto">
          <a:xfrm>
            <a:off x="6756400" y="465138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H</a:t>
            </a:r>
          </a:p>
        </p:txBody>
      </p:sp>
      <p:sp>
        <p:nvSpPr>
          <p:cNvPr id="30735" name="Text Box 31"/>
          <p:cNvSpPr txBox="1">
            <a:spLocks noChangeArrowheads="1"/>
          </p:cNvSpPr>
          <p:nvPr/>
        </p:nvSpPr>
        <p:spPr bwMode="auto">
          <a:xfrm>
            <a:off x="7264400" y="1060450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30736" name="Text Box 32"/>
          <p:cNvSpPr txBox="1">
            <a:spLocks noChangeArrowheads="1"/>
          </p:cNvSpPr>
          <p:nvPr/>
        </p:nvSpPr>
        <p:spPr bwMode="auto">
          <a:xfrm>
            <a:off x="5187950" y="1423988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hlink"/>
                </a:solidFill>
              </a:rPr>
              <a:t>H</a:t>
            </a:r>
          </a:p>
        </p:txBody>
      </p:sp>
      <p:sp>
        <p:nvSpPr>
          <p:cNvPr id="30737" name="Line 33"/>
          <p:cNvSpPr>
            <a:spLocks noChangeShapeType="1"/>
          </p:cNvSpPr>
          <p:nvPr/>
        </p:nvSpPr>
        <p:spPr bwMode="auto">
          <a:xfrm>
            <a:off x="5514975" y="1566863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4" name="Group 152"/>
          <p:cNvGrpSpPr>
            <a:grpSpLocks/>
          </p:cNvGrpSpPr>
          <p:nvPr/>
        </p:nvGrpSpPr>
        <p:grpSpPr bwMode="auto">
          <a:xfrm>
            <a:off x="6858000" y="2187575"/>
            <a:ext cx="271463" cy="346075"/>
            <a:chOff x="4320" y="1378"/>
            <a:chExt cx="171" cy="218"/>
          </a:xfrm>
        </p:grpSpPr>
        <p:sp>
          <p:nvSpPr>
            <p:cNvPr id="30852" name="Line 51"/>
            <p:cNvSpPr>
              <a:spLocks noChangeShapeType="1"/>
            </p:cNvSpPr>
            <p:nvPr/>
          </p:nvSpPr>
          <p:spPr bwMode="auto">
            <a:xfrm flipH="1" flipV="1">
              <a:off x="4320" y="1385"/>
              <a:ext cx="1" cy="21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53" name="Line 52"/>
            <p:cNvSpPr>
              <a:spLocks noChangeShapeType="1"/>
            </p:cNvSpPr>
            <p:nvPr/>
          </p:nvSpPr>
          <p:spPr bwMode="auto">
            <a:xfrm flipV="1">
              <a:off x="4364" y="1378"/>
              <a:ext cx="0" cy="21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54" name="Line 54"/>
            <p:cNvSpPr>
              <a:spLocks noChangeShapeType="1"/>
            </p:cNvSpPr>
            <p:nvPr/>
          </p:nvSpPr>
          <p:spPr bwMode="auto">
            <a:xfrm flipH="1" flipV="1">
              <a:off x="4447" y="1385"/>
              <a:ext cx="1" cy="21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55" name="Line 55"/>
            <p:cNvSpPr>
              <a:spLocks noChangeShapeType="1"/>
            </p:cNvSpPr>
            <p:nvPr/>
          </p:nvSpPr>
          <p:spPr bwMode="auto">
            <a:xfrm flipV="1">
              <a:off x="4491" y="1378"/>
              <a:ext cx="0" cy="21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44"/>
          <p:cNvGrpSpPr>
            <a:grpSpLocks/>
          </p:cNvGrpSpPr>
          <p:nvPr/>
        </p:nvGrpSpPr>
        <p:grpSpPr bwMode="auto">
          <a:xfrm>
            <a:off x="4721225" y="2185988"/>
            <a:ext cx="158750" cy="344487"/>
            <a:chOff x="2974" y="1377"/>
            <a:chExt cx="100" cy="217"/>
          </a:xfrm>
        </p:grpSpPr>
        <p:sp>
          <p:nvSpPr>
            <p:cNvPr id="30850" name="Line 83"/>
            <p:cNvSpPr>
              <a:spLocks noChangeShapeType="1"/>
            </p:cNvSpPr>
            <p:nvPr/>
          </p:nvSpPr>
          <p:spPr bwMode="auto">
            <a:xfrm flipV="1">
              <a:off x="2974" y="1377"/>
              <a:ext cx="0" cy="2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51" name="Line 86"/>
            <p:cNvSpPr>
              <a:spLocks noChangeShapeType="1"/>
            </p:cNvSpPr>
            <p:nvPr/>
          </p:nvSpPr>
          <p:spPr bwMode="auto">
            <a:xfrm flipV="1">
              <a:off x="3074" y="1377"/>
              <a:ext cx="0" cy="2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153"/>
          <p:cNvGrpSpPr>
            <a:grpSpLocks/>
          </p:cNvGrpSpPr>
          <p:nvPr/>
        </p:nvGrpSpPr>
        <p:grpSpPr bwMode="auto">
          <a:xfrm>
            <a:off x="7558088" y="2925763"/>
            <a:ext cx="396875" cy="271462"/>
            <a:chOff x="4761" y="1843"/>
            <a:chExt cx="250" cy="171"/>
          </a:xfrm>
        </p:grpSpPr>
        <p:grpSp>
          <p:nvGrpSpPr>
            <p:cNvPr id="30844" name="Group 99"/>
            <p:cNvGrpSpPr>
              <a:grpSpLocks/>
            </p:cNvGrpSpPr>
            <p:nvPr/>
          </p:nvGrpSpPr>
          <p:grpSpPr bwMode="auto">
            <a:xfrm rot="5400000" flipH="1">
              <a:off x="4864" y="1867"/>
              <a:ext cx="44" cy="250"/>
              <a:chOff x="4689" y="1808"/>
              <a:chExt cx="67" cy="350"/>
            </a:xfrm>
          </p:grpSpPr>
          <p:sp>
            <p:nvSpPr>
              <p:cNvPr id="30848" name="Line 100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849" name="Line 101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845" name="Group 102"/>
            <p:cNvGrpSpPr>
              <a:grpSpLocks/>
            </p:cNvGrpSpPr>
            <p:nvPr/>
          </p:nvGrpSpPr>
          <p:grpSpPr bwMode="auto">
            <a:xfrm rot="5400000" flipH="1">
              <a:off x="4864" y="1740"/>
              <a:ext cx="44" cy="250"/>
              <a:chOff x="4689" y="1808"/>
              <a:chExt cx="67" cy="350"/>
            </a:xfrm>
          </p:grpSpPr>
          <p:sp>
            <p:nvSpPr>
              <p:cNvPr id="30846" name="Line 103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847" name="Line 104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9" name="Group 147"/>
          <p:cNvGrpSpPr>
            <a:grpSpLocks/>
          </p:cNvGrpSpPr>
          <p:nvPr/>
        </p:nvGrpSpPr>
        <p:grpSpPr bwMode="auto">
          <a:xfrm>
            <a:off x="7553325" y="5211763"/>
            <a:ext cx="369888" cy="158750"/>
            <a:chOff x="4758" y="3283"/>
            <a:chExt cx="233" cy="100"/>
          </a:xfrm>
        </p:grpSpPr>
        <p:sp>
          <p:nvSpPr>
            <p:cNvPr id="30842" name="Line 130"/>
            <p:cNvSpPr>
              <a:spLocks noChangeShapeType="1"/>
            </p:cNvSpPr>
            <p:nvPr/>
          </p:nvSpPr>
          <p:spPr bwMode="auto">
            <a:xfrm rot="5400000" flipH="1" flipV="1">
              <a:off x="4874" y="3267"/>
              <a:ext cx="0" cy="2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3" name="Line 133"/>
            <p:cNvSpPr>
              <a:spLocks noChangeShapeType="1"/>
            </p:cNvSpPr>
            <p:nvPr/>
          </p:nvSpPr>
          <p:spPr bwMode="auto">
            <a:xfrm rot="5400000" flipH="1" flipV="1">
              <a:off x="4875" y="3167"/>
              <a:ext cx="0" cy="2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742" name="Group 154"/>
          <p:cNvGrpSpPr>
            <a:grpSpLocks/>
          </p:cNvGrpSpPr>
          <p:nvPr/>
        </p:nvGrpSpPr>
        <p:grpSpPr bwMode="auto">
          <a:xfrm>
            <a:off x="7551738" y="2957513"/>
            <a:ext cx="371475" cy="271462"/>
            <a:chOff x="4757" y="1863"/>
            <a:chExt cx="234" cy="171"/>
          </a:xfrm>
        </p:grpSpPr>
        <p:sp>
          <p:nvSpPr>
            <p:cNvPr id="30838" name="Line 107"/>
            <p:cNvSpPr>
              <a:spLocks noChangeShapeType="1"/>
            </p:cNvSpPr>
            <p:nvPr/>
          </p:nvSpPr>
          <p:spPr bwMode="auto">
            <a:xfrm rot="5400000" flipV="1">
              <a:off x="4870" y="1920"/>
              <a:ext cx="1" cy="22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39" name="Line 108"/>
            <p:cNvSpPr>
              <a:spLocks noChangeShapeType="1"/>
            </p:cNvSpPr>
            <p:nvPr/>
          </p:nvSpPr>
          <p:spPr bwMode="auto">
            <a:xfrm rot="5400000" flipH="1" flipV="1">
              <a:off x="4875" y="1873"/>
              <a:ext cx="0" cy="23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0" name="Line 110"/>
            <p:cNvSpPr>
              <a:spLocks noChangeShapeType="1"/>
            </p:cNvSpPr>
            <p:nvPr/>
          </p:nvSpPr>
          <p:spPr bwMode="auto">
            <a:xfrm rot="5400000" flipV="1">
              <a:off x="4870" y="1793"/>
              <a:ext cx="1" cy="22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1" name="Line 111"/>
            <p:cNvSpPr>
              <a:spLocks noChangeShapeType="1"/>
            </p:cNvSpPr>
            <p:nvPr/>
          </p:nvSpPr>
          <p:spPr bwMode="auto">
            <a:xfrm rot="5400000" flipH="1" flipV="1">
              <a:off x="4875" y="1746"/>
              <a:ext cx="0" cy="23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743" name="Group 43"/>
          <p:cNvGrpSpPr>
            <a:grpSpLocks/>
          </p:cNvGrpSpPr>
          <p:nvPr/>
        </p:nvGrpSpPr>
        <p:grpSpPr bwMode="auto">
          <a:xfrm>
            <a:off x="6891338" y="2159000"/>
            <a:ext cx="69850" cy="369888"/>
            <a:chOff x="4689" y="1808"/>
            <a:chExt cx="67" cy="350"/>
          </a:xfrm>
        </p:grpSpPr>
        <p:sp>
          <p:nvSpPr>
            <p:cNvPr id="30836" name="Line 44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37" name="Line 45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744" name="Group 46"/>
          <p:cNvGrpSpPr>
            <a:grpSpLocks/>
          </p:cNvGrpSpPr>
          <p:nvPr/>
        </p:nvGrpSpPr>
        <p:grpSpPr bwMode="auto">
          <a:xfrm>
            <a:off x="7092950" y="2159000"/>
            <a:ext cx="69850" cy="369888"/>
            <a:chOff x="4689" y="1808"/>
            <a:chExt cx="67" cy="350"/>
          </a:xfrm>
        </p:grpSpPr>
        <p:sp>
          <p:nvSpPr>
            <p:cNvPr id="30834" name="Line 47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35" name="Line 48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745" name="Group 185"/>
          <p:cNvGrpSpPr>
            <a:grpSpLocks/>
          </p:cNvGrpSpPr>
          <p:nvPr/>
        </p:nvGrpSpPr>
        <p:grpSpPr bwMode="auto">
          <a:xfrm>
            <a:off x="3235325" y="1973263"/>
            <a:ext cx="4916488" cy="4883150"/>
            <a:chOff x="2038" y="1243"/>
            <a:chExt cx="3097" cy="3076"/>
          </a:xfrm>
        </p:grpSpPr>
        <p:grpSp>
          <p:nvGrpSpPr>
            <p:cNvPr id="30778" name="Group 145"/>
            <p:cNvGrpSpPr>
              <a:grpSpLocks/>
            </p:cNvGrpSpPr>
            <p:nvPr/>
          </p:nvGrpSpPr>
          <p:grpSpPr bwMode="auto">
            <a:xfrm>
              <a:off x="2940" y="1384"/>
              <a:ext cx="101" cy="211"/>
              <a:chOff x="2940" y="1384"/>
              <a:chExt cx="101" cy="211"/>
            </a:xfrm>
          </p:grpSpPr>
          <p:sp>
            <p:nvSpPr>
              <p:cNvPr id="30832" name="Line 82"/>
              <p:cNvSpPr>
                <a:spLocks noChangeShapeType="1"/>
              </p:cNvSpPr>
              <p:nvPr/>
            </p:nvSpPr>
            <p:spPr bwMode="auto">
              <a:xfrm flipH="1" flipV="1">
                <a:off x="2940" y="1384"/>
                <a:ext cx="1" cy="21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833" name="Line 85"/>
              <p:cNvSpPr>
                <a:spLocks noChangeShapeType="1"/>
              </p:cNvSpPr>
              <p:nvPr/>
            </p:nvSpPr>
            <p:spPr bwMode="auto">
              <a:xfrm flipH="1" flipV="1">
                <a:off x="3040" y="1384"/>
                <a:ext cx="1" cy="21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779" name="Group 184"/>
            <p:cNvGrpSpPr>
              <a:grpSpLocks/>
            </p:cNvGrpSpPr>
            <p:nvPr/>
          </p:nvGrpSpPr>
          <p:grpSpPr bwMode="auto">
            <a:xfrm>
              <a:off x="2038" y="1243"/>
              <a:ext cx="3097" cy="3076"/>
              <a:chOff x="2038" y="1243"/>
              <a:chExt cx="3097" cy="3076"/>
            </a:xfrm>
          </p:grpSpPr>
          <p:grpSp>
            <p:nvGrpSpPr>
              <p:cNvPr id="30780" name="Group 183"/>
              <p:cNvGrpSpPr>
                <a:grpSpLocks/>
              </p:cNvGrpSpPr>
              <p:nvPr/>
            </p:nvGrpSpPr>
            <p:grpSpPr bwMode="auto">
              <a:xfrm>
                <a:off x="2038" y="1243"/>
                <a:ext cx="3097" cy="3076"/>
                <a:chOff x="2038" y="1243"/>
                <a:chExt cx="3097" cy="3076"/>
              </a:xfrm>
            </p:grpSpPr>
            <p:sp>
              <p:nvSpPr>
                <p:cNvPr id="30784" name="Line 34"/>
                <p:cNvSpPr>
                  <a:spLocks noChangeShapeType="1"/>
                </p:cNvSpPr>
                <p:nvPr/>
              </p:nvSpPr>
              <p:spPr bwMode="auto">
                <a:xfrm>
                  <a:off x="2038" y="1601"/>
                  <a:ext cx="27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0785" name="Group 41"/>
                <p:cNvGrpSpPr>
                  <a:grpSpLocks/>
                </p:cNvGrpSpPr>
                <p:nvPr/>
              </p:nvGrpSpPr>
              <p:grpSpPr bwMode="auto">
                <a:xfrm>
                  <a:off x="3884" y="1243"/>
                  <a:ext cx="171" cy="350"/>
                  <a:chOff x="4689" y="1808"/>
                  <a:chExt cx="263" cy="350"/>
                </a:xfrm>
              </p:grpSpPr>
              <p:grpSp>
                <p:nvGrpSpPr>
                  <p:cNvPr id="30826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689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0830" name="Line 3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31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827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4885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0828" name="Line 3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29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0786" name="Group 182"/>
                <p:cNvGrpSpPr>
                  <a:grpSpLocks/>
                </p:cNvGrpSpPr>
                <p:nvPr/>
              </p:nvGrpSpPr>
              <p:grpSpPr bwMode="auto">
                <a:xfrm>
                  <a:off x="2263" y="1369"/>
                  <a:ext cx="214" cy="236"/>
                  <a:chOff x="2245" y="1369"/>
                  <a:chExt cx="274" cy="236"/>
                </a:xfrm>
              </p:grpSpPr>
              <p:grpSp>
                <p:nvGrpSpPr>
                  <p:cNvPr id="30812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2275" y="1369"/>
                    <a:ext cx="244" cy="233"/>
                    <a:chOff x="4689" y="1808"/>
                    <a:chExt cx="263" cy="350"/>
                  </a:xfrm>
                </p:grpSpPr>
                <p:grpSp>
                  <p:nvGrpSpPr>
                    <p:cNvPr id="30820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9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24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825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0821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2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823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0813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2245" y="1387"/>
                    <a:ext cx="244" cy="218"/>
                    <a:chOff x="4689" y="1808"/>
                    <a:chExt cx="263" cy="350"/>
                  </a:xfrm>
                </p:grpSpPr>
                <p:grpSp>
                  <p:nvGrpSpPr>
                    <p:cNvPr id="30814" name="Group 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9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18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819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0815" name="Group 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16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817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sp>
              <p:nvSpPr>
                <p:cNvPr id="30787" name="Line 89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394" y="2962"/>
                  <a:ext cx="27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0788" name="Group 90"/>
                <p:cNvGrpSpPr>
                  <a:grpSpLocks/>
                </p:cNvGrpSpPr>
                <p:nvPr/>
              </p:nvGrpSpPr>
              <p:grpSpPr bwMode="auto">
                <a:xfrm rot="5400000" flipH="1">
                  <a:off x="4862" y="2200"/>
                  <a:ext cx="171" cy="375"/>
                  <a:chOff x="4689" y="1808"/>
                  <a:chExt cx="263" cy="350"/>
                </a:xfrm>
              </p:grpSpPr>
              <p:grpSp>
                <p:nvGrpSpPr>
                  <p:cNvPr id="30806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4689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0810" name="Line 9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11" name="Line 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807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4885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0808" name="Line 9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09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0789" name="Group 112"/>
                <p:cNvGrpSpPr>
                  <a:grpSpLocks/>
                </p:cNvGrpSpPr>
                <p:nvPr/>
              </p:nvGrpSpPr>
              <p:grpSpPr bwMode="auto">
                <a:xfrm rot="5400000" flipH="1">
                  <a:off x="4779" y="3806"/>
                  <a:ext cx="190" cy="253"/>
                  <a:chOff x="5162" y="1918"/>
                  <a:chExt cx="192" cy="236"/>
                </a:xfrm>
              </p:grpSpPr>
              <p:grpSp>
                <p:nvGrpSpPr>
                  <p:cNvPr id="30792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5183" y="1918"/>
                    <a:ext cx="171" cy="233"/>
                    <a:chOff x="4689" y="1808"/>
                    <a:chExt cx="263" cy="350"/>
                  </a:xfrm>
                </p:grpSpPr>
                <p:grpSp>
                  <p:nvGrpSpPr>
                    <p:cNvPr id="30800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9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04" name="Line 1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805" name="Line 11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0801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02" name="Line 11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803" name="Line 11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0793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5162" y="1936"/>
                    <a:ext cx="171" cy="218"/>
                    <a:chOff x="4689" y="1808"/>
                    <a:chExt cx="263" cy="350"/>
                  </a:xfrm>
                </p:grpSpPr>
                <p:grpSp>
                  <p:nvGrpSpPr>
                    <p:cNvPr id="30794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9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798" name="Line 12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799" name="Line 12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0795" name="Group 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796" name="Line 125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797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sp>
              <p:nvSpPr>
                <p:cNvPr id="30790" name="Rectangle 134"/>
                <p:cNvSpPr>
                  <a:spLocks noChangeArrowheads="1"/>
                </p:cNvSpPr>
                <p:nvPr/>
              </p:nvSpPr>
              <p:spPr bwMode="auto">
                <a:xfrm>
                  <a:off x="2057" y="1609"/>
                  <a:ext cx="2670" cy="271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0791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2057" y="1609"/>
                  <a:ext cx="2697" cy="27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81" name="Group 148"/>
              <p:cNvGrpSpPr>
                <a:grpSpLocks/>
              </p:cNvGrpSpPr>
              <p:nvPr/>
            </p:nvGrpSpPr>
            <p:grpSpPr bwMode="auto">
              <a:xfrm>
                <a:off x="4757" y="3316"/>
                <a:ext cx="227" cy="101"/>
                <a:chOff x="4757" y="3316"/>
                <a:chExt cx="227" cy="101"/>
              </a:xfrm>
            </p:grpSpPr>
            <p:sp>
              <p:nvSpPr>
                <p:cNvPr id="30782" name="Line 129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869" y="3304"/>
                  <a:ext cx="1" cy="22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0783" name="Line 132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870" y="3204"/>
                  <a:ext cx="1" cy="22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30746" name="Rectangle 135"/>
          <p:cNvSpPr>
            <a:spLocks noChangeArrowheads="1"/>
          </p:cNvSpPr>
          <p:nvPr/>
        </p:nvSpPr>
        <p:spPr bwMode="auto">
          <a:xfrm>
            <a:off x="6835775" y="2887663"/>
            <a:ext cx="420688" cy="3778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47" name="Rectangle 137"/>
          <p:cNvSpPr>
            <a:spLocks noChangeArrowheads="1"/>
          </p:cNvSpPr>
          <p:nvPr/>
        </p:nvSpPr>
        <p:spPr bwMode="auto">
          <a:xfrm>
            <a:off x="6124575" y="3641725"/>
            <a:ext cx="420688" cy="377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48" name="Rectangle 138"/>
          <p:cNvSpPr>
            <a:spLocks noChangeArrowheads="1"/>
          </p:cNvSpPr>
          <p:nvPr/>
        </p:nvSpPr>
        <p:spPr bwMode="auto">
          <a:xfrm>
            <a:off x="4648200" y="5060950"/>
            <a:ext cx="420688" cy="377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49" name="Rectangle 139"/>
          <p:cNvSpPr>
            <a:spLocks noChangeArrowheads="1"/>
          </p:cNvSpPr>
          <p:nvPr/>
        </p:nvSpPr>
        <p:spPr bwMode="auto">
          <a:xfrm>
            <a:off x="3648075" y="6076950"/>
            <a:ext cx="420688" cy="377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244" name="Rectangle 140"/>
          <p:cNvSpPr>
            <a:spLocks noChangeArrowheads="1"/>
          </p:cNvSpPr>
          <p:nvPr/>
        </p:nvSpPr>
        <p:spPr bwMode="auto">
          <a:xfrm>
            <a:off x="6138863" y="2901950"/>
            <a:ext cx="420687" cy="377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245" name="Rectangle 141"/>
          <p:cNvSpPr>
            <a:spLocks noChangeArrowheads="1"/>
          </p:cNvSpPr>
          <p:nvPr/>
        </p:nvSpPr>
        <p:spPr bwMode="auto">
          <a:xfrm>
            <a:off x="6835775" y="3614738"/>
            <a:ext cx="420688" cy="3778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246" name="Rectangle 142"/>
          <p:cNvSpPr>
            <a:spLocks noChangeArrowheads="1"/>
          </p:cNvSpPr>
          <p:nvPr/>
        </p:nvSpPr>
        <p:spPr bwMode="auto">
          <a:xfrm>
            <a:off x="3633788" y="5060950"/>
            <a:ext cx="420687" cy="377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247" name="Rectangle 143"/>
          <p:cNvSpPr>
            <a:spLocks noChangeArrowheads="1"/>
          </p:cNvSpPr>
          <p:nvPr/>
        </p:nvSpPr>
        <p:spPr bwMode="auto">
          <a:xfrm>
            <a:off x="4649788" y="6076950"/>
            <a:ext cx="420687" cy="377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47274" name="Group 159"/>
          <p:cNvGrpSpPr>
            <a:grpSpLocks/>
          </p:cNvGrpSpPr>
          <p:nvPr/>
        </p:nvGrpSpPr>
        <p:grpSpPr bwMode="auto">
          <a:xfrm>
            <a:off x="6891338" y="827088"/>
            <a:ext cx="347662" cy="354012"/>
            <a:chOff x="4341" y="521"/>
            <a:chExt cx="219" cy="223"/>
          </a:xfrm>
        </p:grpSpPr>
        <p:sp>
          <p:nvSpPr>
            <p:cNvPr id="30776" name="Line 157"/>
            <p:cNvSpPr>
              <a:spLocks noChangeShapeType="1"/>
            </p:cNvSpPr>
            <p:nvPr/>
          </p:nvSpPr>
          <p:spPr bwMode="auto">
            <a:xfrm flipH="1">
              <a:off x="4341" y="521"/>
              <a:ext cx="27" cy="21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7" name="Line 158"/>
            <p:cNvSpPr>
              <a:spLocks noChangeShapeType="1"/>
            </p:cNvSpPr>
            <p:nvPr/>
          </p:nvSpPr>
          <p:spPr bwMode="auto">
            <a:xfrm>
              <a:off x="4341" y="744"/>
              <a:ext cx="21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7264" name="Rectangle 160"/>
          <p:cNvSpPr>
            <a:spLocks noChangeArrowheads="1"/>
          </p:cNvSpPr>
          <p:nvPr/>
        </p:nvSpPr>
        <p:spPr bwMode="auto">
          <a:xfrm>
            <a:off x="3562350" y="2913063"/>
            <a:ext cx="420688" cy="377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265" name="Rectangle 161"/>
          <p:cNvSpPr>
            <a:spLocks noChangeArrowheads="1"/>
          </p:cNvSpPr>
          <p:nvPr/>
        </p:nvSpPr>
        <p:spPr bwMode="auto">
          <a:xfrm>
            <a:off x="3562350" y="3652838"/>
            <a:ext cx="420688" cy="377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267" name="Rectangle 163"/>
          <p:cNvSpPr>
            <a:spLocks noChangeArrowheads="1"/>
          </p:cNvSpPr>
          <p:nvPr/>
        </p:nvSpPr>
        <p:spPr bwMode="auto">
          <a:xfrm>
            <a:off x="6035675" y="6065838"/>
            <a:ext cx="420688" cy="377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268" name="Rectangle 164"/>
          <p:cNvSpPr>
            <a:spLocks noChangeArrowheads="1"/>
          </p:cNvSpPr>
          <p:nvPr/>
        </p:nvSpPr>
        <p:spPr bwMode="auto">
          <a:xfrm>
            <a:off x="6764338" y="6037263"/>
            <a:ext cx="420687" cy="3778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47275" name="Group 168"/>
          <p:cNvGrpSpPr>
            <a:grpSpLocks/>
          </p:cNvGrpSpPr>
          <p:nvPr/>
        </p:nvGrpSpPr>
        <p:grpSpPr bwMode="auto">
          <a:xfrm>
            <a:off x="5524500" y="992188"/>
            <a:ext cx="614363" cy="546100"/>
            <a:chOff x="3480" y="625"/>
            <a:chExt cx="387" cy="344"/>
          </a:xfrm>
        </p:grpSpPr>
        <p:sp>
          <p:nvSpPr>
            <p:cNvPr id="30773" name="Line 165"/>
            <p:cNvSpPr>
              <a:spLocks noChangeShapeType="1"/>
            </p:cNvSpPr>
            <p:nvPr/>
          </p:nvSpPr>
          <p:spPr bwMode="auto">
            <a:xfrm>
              <a:off x="3770" y="625"/>
              <a:ext cx="97" cy="19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4" name="Line 166"/>
            <p:cNvSpPr>
              <a:spLocks noChangeShapeType="1"/>
            </p:cNvSpPr>
            <p:nvPr/>
          </p:nvSpPr>
          <p:spPr bwMode="auto">
            <a:xfrm flipH="1">
              <a:off x="3768" y="819"/>
              <a:ext cx="99" cy="14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5" name="Line 167"/>
            <p:cNvSpPr>
              <a:spLocks noChangeShapeType="1"/>
            </p:cNvSpPr>
            <p:nvPr/>
          </p:nvSpPr>
          <p:spPr bwMode="auto">
            <a:xfrm flipH="1" flipV="1">
              <a:off x="3480" y="966"/>
              <a:ext cx="288" cy="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7276" name="Group 173"/>
          <p:cNvGrpSpPr>
            <a:grpSpLocks/>
          </p:cNvGrpSpPr>
          <p:nvPr/>
        </p:nvGrpSpPr>
        <p:grpSpPr bwMode="auto">
          <a:xfrm>
            <a:off x="6062663" y="809625"/>
            <a:ext cx="1243012" cy="481013"/>
            <a:chOff x="3819" y="510"/>
            <a:chExt cx="783" cy="303"/>
          </a:xfrm>
        </p:grpSpPr>
        <p:sp>
          <p:nvSpPr>
            <p:cNvPr id="30769" name="Line 169"/>
            <p:cNvSpPr>
              <a:spLocks noChangeShapeType="1"/>
            </p:cNvSpPr>
            <p:nvPr/>
          </p:nvSpPr>
          <p:spPr bwMode="auto">
            <a:xfrm>
              <a:off x="3819" y="600"/>
              <a:ext cx="102" cy="21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0" name="Line 170"/>
            <p:cNvSpPr>
              <a:spLocks noChangeShapeType="1"/>
            </p:cNvSpPr>
            <p:nvPr/>
          </p:nvSpPr>
          <p:spPr bwMode="auto">
            <a:xfrm flipV="1">
              <a:off x="3924" y="741"/>
              <a:ext cx="375" cy="7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1" name="Line 171"/>
            <p:cNvSpPr>
              <a:spLocks noChangeShapeType="1"/>
            </p:cNvSpPr>
            <p:nvPr/>
          </p:nvSpPr>
          <p:spPr bwMode="auto">
            <a:xfrm flipV="1">
              <a:off x="4299" y="510"/>
              <a:ext cx="12" cy="2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2" name="Line 172"/>
            <p:cNvSpPr>
              <a:spLocks noChangeShapeType="1"/>
            </p:cNvSpPr>
            <p:nvPr/>
          </p:nvSpPr>
          <p:spPr bwMode="auto">
            <a:xfrm>
              <a:off x="4296" y="741"/>
              <a:ext cx="306" cy="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7277" name="Group 178"/>
          <p:cNvGrpSpPr>
            <a:grpSpLocks/>
          </p:cNvGrpSpPr>
          <p:nvPr/>
        </p:nvGrpSpPr>
        <p:grpSpPr bwMode="auto">
          <a:xfrm>
            <a:off x="5529263" y="1233488"/>
            <a:ext cx="1771650" cy="371475"/>
            <a:chOff x="3483" y="777"/>
            <a:chExt cx="1116" cy="234"/>
          </a:xfrm>
        </p:grpSpPr>
        <p:sp>
          <p:nvSpPr>
            <p:cNvPr id="30765" name="Line 174"/>
            <p:cNvSpPr>
              <a:spLocks noChangeShapeType="1"/>
            </p:cNvSpPr>
            <p:nvPr/>
          </p:nvSpPr>
          <p:spPr bwMode="auto">
            <a:xfrm>
              <a:off x="3483" y="1011"/>
              <a:ext cx="333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6" name="Line 175"/>
            <p:cNvSpPr>
              <a:spLocks noChangeShapeType="1"/>
            </p:cNvSpPr>
            <p:nvPr/>
          </p:nvSpPr>
          <p:spPr bwMode="auto">
            <a:xfrm flipV="1">
              <a:off x="3819" y="849"/>
              <a:ext cx="114" cy="15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7" name="Line 176"/>
            <p:cNvSpPr>
              <a:spLocks noChangeShapeType="1"/>
            </p:cNvSpPr>
            <p:nvPr/>
          </p:nvSpPr>
          <p:spPr bwMode="auto">
            <a:xfrm flipV="1">
              <a:off x="3930" y="780"/>
              <a:ext cx="393" cy="6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8" name="Line 177"/>
            <p:cNvSpPr>
              <a:spLocks noChangeShapeType="1"/>
            </p:cNvSpPr>
            <p:nvPr/>
          </p:nvSpPr>
          <p:spPr bwMode="auto">
            <a:xfrm>
              <a:off x="4323" y="777"/>
              <a:ext cx="276" cy="1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7283" name="Rectangle 179"/>
          <p:cNvSpPr>
            <a:spLocks noChangeArrowheads="1"/>
          </p:cNvSpPr>
          <p:nvPr/>
        </p:nvSpPr>
        <p:spPr bwMode="auto">
          <a:xfrm>
            <a:off x="4649788" y="2927350"/>
            <a:ext cx="420687" cy="377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284" name="Rectangle 180"/>
          <p:cNvSpPr>
            <a:spLocks noChangeArrowheads="1"/>
          </p:cNvSpPr>
          <p:nvPr/>
        </p:nvSpPr>
        <p:spPr bwMode="auto">
          <a:xfrm>
            <a:off x="6794500" y="5092700"/>
            <a:ext cx="420688" cy="3778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64" name="Rectangle 18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COSY Cross Peaks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44" grpId="0" animBg="1"/>
      <p:bldP spid="47245" grpId="0" animBg="1"/>
      <p:bldP spid="47246" grpId="0" animBg="1"/>
      <p:bldP spid="47247" grpId="0" animBg="1"/>
      <p:bldP spid="47264" grpId="0" animBg="1"/>
      <p:bldP spid="47265" grpId="0" animBg="1"/>
      <p:bldP spid="47267" grpId="0" animBg="1"/>
      <p:bldP spid="47268" grpId="0" animBg="1"/>
      <p:bldP spid="47283" grpId="0" animBg="1"/>
      <p:bldP spid="472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90538" y="0"/>
            <a:ext cx="5575300" cy="328613"/>
          </a:xfrm>
          <a:noFill/>
        </p:spPr>
        <p:txBody>
          <a:bodyPr/>
          <a:lstStyle/>
          <a:p>
            <a:pPr eaLnBrk="1" hangingPunct="1"/>
            <a:r>
              <a:rPr lang="de-DE" sz="1800" b="1" smtClean="0">
                <a:solidFill>
                  <a:schemeClr val="bg1"/>
                </a:solidFill>
              </a:rPr>
              <a:t>Beispiel Zuckerderivat </a:t>
            </a:r>
            <a:r>
              <a:rPr lang="de-DE" sz="1800" b="1" baseline="30000" smtClean="0">
                <a:solidFill>
                  <a:schemeClr val="bg1"/>
                </a:solidFill>
              </a:rPr>
              <a:t>1</a:t>
            </a:r>
            <a:r>
              <a:rPr lang="de-DE" sz="1800" b="1" smtClean="0">
                <a:solidFill>
                  <a:schemeClr val="bg1"/>
                </a:solidFill>
              </a:rPr>
              <a:t>H-Spektrum</a:t>
            </a:r>
          </a:p>
        </p:txBody>
      </p:sp>
      <p:pic>
        <p:nvPicPr>
          <p:cNvPr id="77826" name="Picture 2" descr="zucker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lum bright="-42000" contrast="60000"/>
          </a:blip>
          <a:srcRect/>
          <a:stretch>
            <a:fillRect/>
          </a:stretch>
        </p:blipFill>
        <p:spPr>
          <a:xfrm>
            <a:off x="0" y="3155950"/>
            <a:ext cx="8850313" cy="3702050"/>
          </a:xfrm>
          <a:noFill/>
        </p:spPr>
      </p:pic>
      <p:pic>
        <p:nvPicPr>
          <p:cNvPr id="77827" name="Picture 3" descr="zucker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54000" contrast="72000"/>
          </a:blip>
          <a:srcRect/>
          <a:stretch>
            <a:fillRect/>
          </a:stretch>
        </p:blipFill>
        <p:spPr>
          <a:xfrm>
            <a:off x="0" y="-206375"/>
            <a:ext cx="10140950" cy="4618038"/>
          </a:xfrm>
          <a:noFill/>
        </p:spPr>
      </p:pic>
      <p:pic>
        <p:nvPicPr>
          <p:cNvPr id="77829" name="Picture 5" descr="zucker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-66000" contrast="84000"/>
          </a:blip>
          <a:srcRect/>
          <a:stretch>
            <a:fillRect/>
          </a:stretch>
        </p:blipFill>
        <p:spPr>
          <a:xfrm>
            <a:off x="371475" y="933450"/>
            <a:ext cx="2674938" cy="1889125"/>
          </a:xfrm>
          <a:noFill/>
        </p:spPr>
      </p:pic>
      <p:pic>
        <p:nvPicPr>
          <p:cNvPr id="77830" name="Picture 6" descr="zucker5"/>
          <p:cNvPicPr>
            <a:picLocks noChangeAspect="1" noChangeArrowheads="1"/>
          </p:cNvPicPr>
          <p:nvPr/>
        </p:nvPicPr>
        <p:blipFill>
          <a:blip r:embed="rId5">
            <a:lum bright="-54000" contrast="72000"/>
          </a:blip>
          <a:srcRect/>
          <a:stretch>
            <a:fillRect/>
          </a:stretch>
        </p:blipFill>
        <p:spPr bwMode="auto">
          <a:xfrm>
            <a:off x="3235325" y="820738"/>
            <a:ext cx="4351338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784225" y="4159250"/>
            <a:ext cx="479266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1" dirty="0" smtClean="0">
                <a:solidFill>
                  <a:srgbClr val="FF3300"/>
                </a:solidFill>
                <a:latin typeface="Arial" charset="0"/>
              </a:rPr>
              <a:t>13C-Spectrum</a:t>
            </a:r>
            <a:endParaRPr lang="en-GB" sz="18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1382713" y="29400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871788" y="291147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3417888" y="291147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3903663" y="291147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4581525" y="292576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4979988" y="292576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8180388" y="344488"/>
            <a:ext cx="773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4 *  3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5421313" y="4267200"/>
            <a:ext cx="846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4 </a:t>
            </a:r>
            <a:r>
              <a:rPr lang="de-DE" b="1">
                <a:solidFill>
                  <a:srgbClr val="FF3300"/>
                </a:solidFill>
              </a:rPr>
              <a:t>CH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5965825" y="4267200"/>
            <a:ext cx="846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 </a:t>
            </a:r>
            <a:r>
              <a:rPr lang="de-DE" b="1">
                <a:solidFill>
                  <a:srgbClr val="FF3300"/>
                </a:solidFill>
              </a:rPr>
              <a:t>CH2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7691438" y="4268788"/>
            <a:ext cx="846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 4 </a:t>
            </a:r>
            <a:r>
              <a:rPr lang="de-DE" b="1">
                <a:solidFill>
                  <a:srgbClr val="FF3300"/>
                </a:solidFill>
              </a:rPr>
              <a:t>CH3</a:t>
            </a:r>
          </a:p>
        </p:txBody>
      </p:sp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641350" y="4371975"/>
            <a:ext cx="846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 4 </a:t>
            </a:r>
            <a:r>
              <a:rPr lang="de-DE" b="1">
                <a:solidFill>
                  <a:srgbClr val="FF3300"/>
                </a:solidFill>
              </a:rPr>
              <a:t>q C</a:t>
            </a: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4624388" y="4283075"/>
            <a:ext cx="846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 </a:t>
            </a:r>
            <a:r>
              <a:rPr lang="de-DE" b="1">
                <a:solidFill>
                  <a:srgbClr val="FF3300"/>
                </a:solidFill>
              </a:rPr>
              <a:t>CH</a:t>
            </a: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Glucose Derivative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,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</a:t>
            </a:r>
            <a:endParaRPr lang="en-GB" dirty="0"/>
          </a:p>
        </p:txBody>
      </p:sp>
      <p:pic>
        <p:nvPicPr>
          <p:cNvPr id="31765" name="Picture 21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51"/>
          <p:cNvSpPr txBox="1">
            <a:spLocks noChangeArrowheads="1"/>
          </p:cNvSpPr>
          <p:nvPr/>
        </p:nvSpPr>
        <p:spPr bwMode="auto">
          <a:xfrm>
            <a:off x="1217124" y="661769"/>
            <a:ext cx="1130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application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  <p:bldP spid="77832" grpId="0"/>
      <p:bldP spid="77833" grpId="0"/>
      <p:bldP spid="77834" grpId="0"/>
      <p:bldP spid="77835" grpId="0"/>
      <p:bldP spid="77836" grpId="0"/>
      <p:bldP spid="77837" grpId="0"/>
      <p:bldP spid="77838" grpId="0"/>
      <p:bldP spid="77839" grpId="0"/>
      <p:bldP spid="77840" grpId="0"/>
      <p:bldP spid="77841" grpId="0"/>
      <p:bldP spid="77842" grpId="0"/>
      <p:bldP spid="77843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247650" y="3046413"/>
            <a:ext cx="86947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sz="1400" b="1" dirty="0" smtClean="0"/>
              <a:t>After application of a  90° y  pulse only the x components of angular </a:t>
            </a:r>
            <a:r>
              <a:rPr lang="en-US" sz="1400" b="1" dirty="0" err="1" smtClean="0"/>
              <a:t>momnetum</a:t>
            </a:r>
            <a:r>
              <a:rPr lang="en-US" sz="1400" b="1" dirty="0" smtClean="0"/>
              <a:t> are known. Z and y components are uncertain. </a:t>
            </a:r>
            <a:endParaRPr lang="en-US" sz="1400" b="1" dirty="0"/>
          </a:p>
        </p:txBody>
      </p:sp>
      <p:sp>
        <p:nvSpPr>
          <p:cNvPr id="135172" name="Line 4"/>
          <p:cNvSpPr>
            <a:spLocks noChangeShapeType="1"/>
          </p:cNvSpPr>
          <p:nvPr/>
        </p:nvSpPr>
        <p:spPr bwMode="auto">
          <a:xfrm>
            <a:off x="5827713" y="2197100"/>
            <a:ext cx="2551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3" name="Line 5"/>
          <p:cNvSpPr>
            <a:spLocks noChangeShapeType="1"/>
          </p:cNvSpPr>
          <p:nvPr/>
        </p:nvSpPr>
        <p:spPr bwMode="auto">
          <a:xfrm rot="-21568795" flipH="1" flipV="1">
            <a:off x="6334125" y="1085850"/>
            <a:ext cx="636588" cy="15176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4" name="Line 6"/>
          <p:cNvSpPr>
            <a:spLocks noChangeShapeType="1"/>
          </p:cNvSpPr>
          <p:nvPr/>
        </p:nvSpPr>
        <p:spPr bwMode="auto">
          <a:xfrm rot="31205" flipV="1">
            <a:off x="6940550" y="1038225"/>
            <a:ext cx="157163" cy="15525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5" name="Line 7"/>
          <p:cNvSpPr>
            <a:spLocks noChangeShapeType="1"/>
          </p:cNvSpPr>
          <p:nvPr/>
        </p:nvSpPr>
        <p:spPr bwMode="auto">
          <a:xfrm rot="31205" flipV="1">
            <a:off x="6923088" y="1084263"/>
            <a:ext cx="587375" cy="15192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6" name="Line 8"/>
          <p:cNvSpPr>
            <a:spLocks noChangeShapeType="1"/>
          </p:cNvSpPr>
          <p:nvPr/>
        </p:nvSpPr>
        <p:spPr bwMode="auto">
          <a:xfrm rot="-21568795" flipH="1" flipV="1">
            <a:off x="6804025" y="1042988"/>
            <a:ext cx="133350" cy="15843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7" name="Line 9"/>
          <p:cNvSpPr>
            <a:spLocks noChangeShapeType="1"/>
          </p:cNvSpPr>
          <p:nvPr/>
        </p:nvSpPr>
        <p:spPr bwMode="auto">
          <a:xfrm rot="31205" flipV="1">
            <a:off x="6948488" y="1135063"/>
            <a:ext cx="774700" cy="1479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8" name="Line 10"/>
          <p:cNvSpPr>
            <a:spLocks noChangeShapeType="1"/>
          </p:cNvSpPr>
          <p:nvPr/>
        </p:nvSpPr>
        <p:spPr bwMode="auto">
          <a:xfrm rot="-21568795" flipH="1" flipV="1">
            <a:off x="6675438" y="1050925"/>
            <a:ext cx="268287" cy="15684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79" name="Line 11"/>
          <p:cNvSpPr>
            <a:spLocks noChangeShapeType="1"/>
          </p:cNvSpPr>
          <p:nvPr/>
        </p:nvSpPr>
        <p:spPr bwMode="auto">
          <a:xfrm rot="31205" flipV="1">
            <a:off x="6929438" y="1042988"/>
            <a:ext cx="301625" cy="15779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0" name="Line 12"/>
          <p:cNvSpPr>
            <a:spLocks noChangeShapeType="1"/>
          </p:cNvSpPr>
          <p:nvPr/>
        </p:nvSpPr>
        <p:spPr bwMode="auto">
          <a:xfrm rot="-21568795" flipH="1" flipV="1">
            <a:off x="6897688" y="1041400"/>
            <a:ext cx="61912" cy="15922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1" name="Line 13"/>
          <p:cNvSpPr>
            <a:spLocks noChangeShapeType="1"/>
          </p:cNvSpPr>
          <p:nvPr/>
        </p:nvSpPr>
        <p:spPr bwMode="auto">
          <a:xfrm rot="-21568795" flipH="1" flipV="1">
            <a:off x="6100763" y="1163638"/>
            <a:ext cx="844550" cy="14589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2" name="Line 14"/>
          <p:cNvSpPr>
            <a:spLocks noChangeShapeType="1"/>
          </p:cNvSpPr>
          <p:nvPr/>
        </p:nvSpPr>
        <p:spPr bwMode="auto">
          <a:xfrm rot="-21568795" flipH="1" flipV="1">
            <a:off x="6480175" y="1074738"/>
            <a:ext cx="444500" cy="15573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3" name="Text Box 15"/>
          <p:cNvSpPr txBox="1">
            <a:spLocks noChangeArrowheads="1"/>
          </p:cNvSpPr>
          <p:nvPr/>
        </p:nvSpPr>
        <p:spPr bwMode="auto">
          <a:xfrm>
            <a:off x="5205413" y="528638"/>
            <a:ext cx="896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b="1"/>
              <a:t>B</a:t>
            </a:r>
            <a:r>
              <a:rPr lang="de-DE" sz="1400" b="1" baseline="-25000"/>
              <a:t>0   </a:t>
            </a:r>
            <a:endParaRPr lang="de-DE" sz="1400" b="1"/>
          </a:p>
        </p:txBody>
      </p:sp>
      <p:sp>
        <p:nvSpPr>
          <p:cNvPr id="135184" name="Text Box 16"/>
          <p:cNvSpPr txBox="1">
            <a:spLocks noChangeArrowheads="1"/>
          </p:cNvSpPr>
          <p:nvPr/>
        </p:nvSpPr>
        <p:spPr bwMode="auto">
          <a:xfrm>
            <a:off x="5929313" y="528638"/>
            <a:ext cx="290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b="1"/>
              <a:t>z </a:t>
            </a:r>
          </a:p>
        </p:txBody>
      </p:sp>
      <p:sp>
        <p:nvSpPr>
          <p:cNvPr id="135185" name="Line 17"/>
          <p:cNvSpPr>
            <a:spLocks noChangeShapeType="1"/>
          </p:cNvSpPr>
          <p:nvPr/>
        </p:nvSpPr>
        <p:spPr bwMode="auto">
          <a:xfrm flipV="1">
            <a:off x="5827713" y="663575"/>
            <a:ext cx="0" cy="151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6" name="Line 18"/>
          <p:cNvSpPr>
            <a:spLocks noChangeShapeType="1"/>
          </p:cNvSpPr>
          <p:nvPr/>
        </p:nvSpPr>
        <p:spPr bwMode="auto">
          <a:xfrm flipH="1">
            <a:off x="5295900" y="2197100"/>
            <a:ext cx="54610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87" name="Text Box 19"/>
          <p:cNvSpPr txBox="1">
            <a:spLocks noChangeArrowheads="1"/>
          </p:cNvSpPr>
          <p:nvPr/>
        </p:nvSpPr>
        <p:spPr bwMode="auto">
          <a:xfrm>
            <a:off x="5441950" y="2638425"/>
            <a:ext cx="290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b="1"/>
              <a:t>y </a:t>
            </a:r>
          </a:p>
        </p:txBody>
      </p:sp>
      <p:sp>
        <p:nvSpPr>
          <p:cNvPr id="135188" name="Text Box 20"/>
          <p:cNvSpPr txBox="1">
            <a:spLocks noChangeArrowheads="1"/>
          </p:cNvSpPr>
          <p:nvPr/>
        </p:nvSpPr>
        <p:spPr bwMode="auto">
          <a:xfrm>
            <a:off x="8110538" y="1841500"/>
            <a:ext cx="290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b="1"/>
              <a:t>x 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 rot="-24890255">
            <a:off x="6160294" y="1366044"/>
            <a:ext cx="1549400" cy="871538"/>
            <a:chOff x="3813" y="1150"/>
            <a:chExt cx="1132" cy="610"/>
          </a:xfrm>
        </p:grpSpPr>
        <p:sp>
          <p:nvSpPr>
            <p:cNvPr id="135190" name="Line 22"/>
            <p:cNvSpPr>
              <a:spLocks noChangeShapeType="1"/>
            </p:cNvSpPr>
            <p:nvPr/>
          </p:nvSpPr>
          <p:spPr bwMode="auto">
            <a:xfrm rot="3321460" flipV="1">
              <a:off x="4379" y="910"/>
              <a:ext cx="0" cy="11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191" name="Oval 23"/>
            <p:cNvSpPr>
              <a:spLocks noChangeArrowheads="1"/>
            </p:cNvSpPr>
            <p:nvPr/>
          </p:nvSpPr>
          <p:spPr bwMode="auto">
            <a:xfrm rot="3321460">
              <a:off x="4094" y="1214"/>
              <a:ext cx="610" cy="4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5192" name="Arc 24"/>
            <p:cNvSpPr>
              <a:spLocks/>
            </p:cNvSpPr>
            <p:nvPr/>
          </p:nvSpPr>
          <p:spPr bwMode="auto">
            <a:xfrm rot="13543876">
              <a:off x="3998" y="1214"/>
              <a:ext cx="312" cy="38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" name="Group 25"/>
            <p:cNvGrpSpPr>
              <a:grpSpLocks/>
            </p:cNvGrpSpPr>
            <p:nvPr/>
          </p:nvGrpSpPr>
          <p:grpSpPr bwMode="auto">
            <a:xfrm rot="3321460">
              <a:off x="4171" y="1195"/>
              <a:ext cx="309" cy="229"/>
              <a:chOff x="3882" y="1240"/>
              <a:chExt cx="370" cy="248"/>
            </a:xfrm>
          </p:grpSpPr>
          <p:sp>
            <p:nvSpPr>
              <p:cNvPr id="135194" name="Line 26"/>
              <p:cNvSpPr>
                <a:spLocks noChangeShapeType="1"/>
              </p:cNvSpPr>
              <p:nvPr/>
            </p:nvSpPr>
            <p:spPr bwMode="auto">
              <a:xfrm flipH="1">
                <a:off x="3882" y="1392"/>
                <a:ext cx="370" cy="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5195" name="Text Box 27"/>
              <p:cNvSpPr txBox="1">
                <a:spLocks noChangeArrowheads="1"/>
              </p:cNvSpPr>
              <p:nvPr/>
            </p:nvSpPr>
            <p:spPr bwMode="auto">
              <a:xfrm>
                <a:off x="3990" y="1240"/>
                <a:ext cx="194" cy="24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buFont typeface="Symbol" pitchFamily="18" charset="2"/>
                  <a:buNone/>
                </a:pPr>
                <a:r>
                  <a:rPr lang="de-DE" sz="1400" b="1"/>
                  <a:t>r</a:t>
                </a:r>
              </a:p>
            </p:txBody>
          </p:sp>
        </p:grpSp>
      </p:grpSp>
      <p:sp>
        <p:nvSpPr>
          <p:cNvPr id="135196" name="Line 28"/>
          <p:cNvSpPr>
            <a:spLocks noChangeShapeType="1"/>
          </p:cNvSpPr>
          <p:nvPr/>
        </p:nvSpPr>
        <p:spPr bwMode="auto">
          <a:xfrm rot="31205" flipV="1">
            <a:off x="6973888" y="1306513"/>
            <a:ext cx="989012" cy="1293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97" name="Oval 29"/>
          <p:cNvSpPr>
            <a:spLocks noChangeArrowheads="1"/>
          </p:cNvSpPr>
          <p:nvPr/>
        </p:nvSpPr>
        <p:spPr bwMode="auto">
          <a:xfrm>
            <a:off x="5972175" y="1047750"/>
            <a:ext cx="2005013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198" name="Line 30"/>
          <p:cNvSpPr>
            <a:spLocks noChangeShapeType="1"/>
          </p:cNvSpPr>
          <p:nvPr/>
        </p:nvSpPr>
        <p:spPr bwMode="auto">
          <a:xfrm rot="-21568795" flipH="1" flipV="1">
            <a:off x="5954713" y="1279525"/>
            <a:ext cx="973137" cy="12922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199" name="Line 31"/>
          <p:cNvSpPr>
            <a:spLocks noChangeShapeType="1"/>
          </p:cNvSpPr>
          <p:nvPr/>
        </p:nvSpPr>
        <p:spPr bwMode="auto">
          <a:xfrm rot="-21568795" flipH="1" flipV="1">
            <a:off x="6326188" y="1446213"/>
            <a:ext cx="619125" cy="1130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00" name="Line 32"/>
          <p:cNvSpPr>
            <a:spLocks noChangeShapeType="1"/>
          </p:cNvSpPr>
          <p:nvPr/>
        </p:nvSpPr>
        <p:spPr bwMode="auto">
          <a:xfrm rot="31205" flipV="1">
            <a:off x="6919913" y="1430338"/>
            <a:ext cx="781050" cy="1220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01" name="Line 33"/>
          <p:cNvSpPr>
            <a:spLocks noChangeShapeType="1"/>
          </p:cNvSpPr>
          <p:nvPr/>
        </p:nvSpPr>
        <p:spPr bwMode="auto">
          <a:xfrm rot="31205" flipV="1">
            <a:off x="6950075" y="1479550"/>
            <a:ext cx="309563" cy="11271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02" name="Line 34"/>
          <p:cNvSpPr>
            <a:spLocks noChangeShapeType="1"/>
          </p:cNvSpPr>
          <p:nvPr/>
        </p:nvSpPr>
        <p:spPr bwMode="auto">
          <a:xfrm rot="-21568795" flipH="1" flipV="1">
            <a:off x="6757988" y="1511300"/>
            <a:ext cx="190500" cy="10937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03" name="Line 35"/>
          <p:cNvSpPr>
            <a:spLocks noChangeShapeType="1"/>
          </p:cNvSpPr>
          <p:nvPr/>
        </p:nvSpPr>
        <p:spPr bwMode="auto">
          <a:xfrm rot="-21568795" flipH="1" flipV="1">
            <a:off x="6154738" y="1401763"/>
            <a:ext cx="781050" cy="12366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5818188" y="1047750"/>
            <a:ext cx="2322512" cy="1581150"/>
            <a:chOff x="3544" y="2974"/>
            <a:chExt cx="1463" cy="996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3544" y="2974"/>
              <a:ext cx="1463" cy="996"/>
              <a:chOff x="3544" y="2974"/>
              <a:chExt cx="1463" cy="996"/>
            </a:xfrm>
          </p:grpSpPr>
          <p:sp>
            <p:nvSpPr>
              <p:cNvPr id="135206" name="Oval 38"/>
              <p:cNvSpPr>
                <a:spLocks noChangeArrowheads="1"/>
              </p:cNvSpPr>
              <p:nvPr/>
            </p:nvSpPr>
            <p:spPr bwMode="auto">
              <a:xfrm>
                <a:off x="3641" y="2974"/>
                <a:ext cx="1263" cy="288"/>
              </a:xfrm>
              <a:prstGeom prst="ellipse">
                <a:avLst/>
              </a:prstGeom>
              <a:gradFill rotWithShape="1">
                <a:gsLst>
                  <a:gs pos="0">
                    <a:srgbClr val="FF3300">
                      <a:gamma/>
                      <a:shade val="46275"/>
                      <a:invGamma/>
                      <a:alpha val="38000"/>
                    </a:srgbClr>
                  </a:gs>
                  <a:gs pos="100000">
                    <a:srgbClr val="FF3300">
                      <a:alpha val="17000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6" name="Group 39"/>
              <p:cNvGrpSpPr>
                <a:grpSpLocks/>
              </p:cNvGrpSpPr>
              <p:nvPr/>
            </p:nvGrpSpPr>
            <p:grpSpPr bwMode="auto">
              <a:xfrm>
                <a:off x="3544" y="2981"/>
                <a:ext cx="1463" cy="989"/>
                <a:chOff x="3544" y="2981"/>
                <a:chExt cx="1463" cy="989"/>
              </a:xfrm>
            </p:grpSpPr>
            <p:sp>
              <p:nvSpPr>
                <p:cNvPr id="135208" name="Freeform 40"/>
                <p:cNvSpPr>
                  <a:spLocks/>
                </p:cNvSpPr>
                <p:nvPr/>
              </p:nvSpPr>
              <p:spPr bwMode="auto">
                <a:xfrm>
                  <a:off x="3544" y="2981"/>
                  <a:ext cx="1463" cy="989"/>
                </a:xfrm>
                <a:custGeom>
                  <a:avLst/>
                  <a:gdLst/>
                  <a:ahLst/>
                  <a:cxnLst>
                    <a:cxn ang="0">
                      <a:pos x="712" y="989"/>
                    </a:cxn>
                    <a:cxn ang="0">
                      <a:pos x="1358" y="157"/>
                    </a:cxn>
                    <a:cxn ang="0">
                      <a:pos x="1340" y="178"/>
                    </a:cxn>
                    <a:cxn ang="0">
                      <a:pos x="1280" y="205"/>
                    </a:cxn>
                    <a:cxn ang="0">
                      <a:pos x="1184" y="235"/>
                    </a:cxn>
                    <a:cxn ang="0">
                      <a:pos x="1061" y="256"/>
                    </a:cxn>
                    <a:cxn ang="0">
                      <a:pos x="956" y="271"/>
                    </a:cxn>
                    <a:cxn ang="0">
                      <a:pos x="812" y="277"/>
                    </a:cxn>
                    <a:cxn ang="0">
                      <a:pos x="647" y="280"/>
                    </a:cxn>
                    <a:cxn ang="0">
                      <a:pos x="503" y="271"/>
                    </a:cxn>
                    <a:cxn ang="0">
                      <a:pos x="362" y="253"/>
                    </a:cxn>
                    <a:cxn ang="0">
                      <a:pos x="245" y="232"/>
                    </a:cxn>
                    <a:cxn ang="0">
                      <a:pos x="170" y="202"/>
                    </a:cxn>
                    <a:cxn ang="0">
                      <a:pos x="119" y="175"/>
                    </a:cxn>
                    <a:cxn ang="0">
                      <a:pos x="107" y="157"/>
                    </a:cxn>
                    <a:cxn ang="0">
                      <a:pos x="101" y="139"/>
                    </a:cxn>
                    <a:cxn ang="0">
                      <a:pos x="712" y="989"/>
                    </a:cxn>
                  </a:cxnLst>
                  <a:rect l="0" t="0" r="r" b="b"/>
                  <a:pathLst>
                    <a:path w="1463" h="989">
                      <a:moveTo>
                        <a:pt x="712" y="989"/>
                      </a:moveTo>
                      <a:lnTo>
                        <a:pt x="1358" y="157"/>
                      </a:lnTo>
                      <a:cubicBezTo>
                        <a:pt x="1463" y="22"/>
                        <a:pt x="1353" y="170"/>
                        <a:pt x="1340" y="178"/>
                      </a:cubicBezTo>
                      <a:cubicBezTo>
                        <a:pt x="1327" y="186"/>
                        <a:pt x="1306" y="195"/>
                        <a:pt x="1280" y="205"/>
                      </a:cubicBezTo>
                      <a:cubicBezTo>
                        <a:pt x="1254" y="215"/>
                        <a:pt x="1220" y="227"/>
                        <a:pt x="1184" y="235"/>
                      </a:cubicBezTo>
                      <a:cubicBezTo>
                        <a:pt x="1148" y="243"/>
                        <a:pt x="1099" y="250"/>
                        <a:pt x="1061" y="256"/>
                      </a:cubicBezTo>
                      <a:cubicBezTo>
                        <a:pt x="1023" y="262"/>
                        <a:pt x="997" y="268"/>
                        <a:pt x="956" y="271"/>
                      </a:cubicBezTo>
                      <a:cubicBezTo>
                        <a:pt x="915" y="274"/>
                        <a:pt x="863" y="276"/>
                        <a:pt x="812" y="277"/>
                      </a:cubicBezTo>
                      <a:cubicBezTo>
                        <a:pt x="761" y="278"/>
                        <a:pt x="698" y="281"/>
                        <a:pt x="647" y="280"/>
                      </a:cubicBezTo>
                      <a:cubicBezTo>
                        <a:pt x="596" y="279"/>
                        <a:pt x="550" y="275"/>
                        <a:pt x="503" y="271"/>
                      </a:cubicBezTo>
                      <a:cubicBezTo>
                        <a:pt x="456" y="267"/>
                        <a:pt x="405" y="259"/>
                        <a:pt x="362" y="253"/>
                      </a:cubicBezTo>
                      <a:cubicBezTo>
                        <a:pt x="319" y="247"/>
                        <a:pt x="277" y="240"/>
                        <a:pt x="245" y="232"/>
                      </a:cubicBezTo>
                      <a:cubicBezTo>
                        <a:pt x="213" y="224"/>
                        <a:pt x="191" y="211"/>
                        <a:pt x="170" y="202"/>
                      </a:cubicBezTo>
                      <a:cubicBezTo>
                        <a:pt x="149" y="193"/>
                        <a:pt x="130" y="183"/>
                        <a:pt x="119" y="175"/>
                      </a:cubicBezTo>
                      <a:cubicBezTo>
                        <a:pt x="108" y="167"/>
                        <a:pt x="110" y="163"/>
                        <a:pt x="107" y="157"/>
                      </a:cubicBezTo>
                      <a:cubicBezTo>
                        <a:pt x="104" y="151"/>
                        <a:pt x="0" y="0"/>
                        <a:pt x="101" y="139"/>
                      </a:cubicBezTo>
                      <a:lnTo>
                        <a:pt x="712" y="98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3300">
                        <a:alpha val="0"/>
                      </a:srgbClr>
                    </a:gs>
                    <a:gs pos="100000">
                      <a:srgbClr val="FF3300">
                        <a:gamma/>
                        <a:shade val="46275"/>
                        <a:invGamma/>
                        <a:alpha val="67000"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5209" name="Rectangle 41"/>
                <p:cNvSpPr>
                  <a:spLocks noChangeArrowheads="1"/>
                </p:cNvSpPr>
                <p:nvPr/>
              </p:nvSpPr>
              <p:spPr bwMode="auto">
                <a:xfrm>
                  <a:off x="3582" y="3044"/>
                  <a:ext cx="56" cy="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35210" name="Rectangle 42"/>
                <p:cNvSpPr>
                  <a:spLocks noChangeArrowheads="1"/>
                </p:cNvSpPr>
                <p:nvPr/>
              </p:nvSpPr>
              <p:spPr bwMode="auto">
                <a:xfrm>
                  <a:off x="4910" y="3072"/>
                  <a:ext cx="56" cy="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135211" name="Oval 43"/>
            <p:cNvSpPr>
              <a:spLocks noChangeArrowheads="1"/>
            </p:cNvSpPr>
            <p:nvPr/>
          </p:nvSpPr>
          <p:spPr bwMode="auto">
            <a:xfrm>
              <a:off x="3641" y="2974"/>
              <a:ext cx="1263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5212" name="Line 44"/>
          <p:cNvSpPr>
            <a:spLocks noChangeShapeType="1"/>
          </p:cNvSpPr>
          <p:nvPr/>
        </p:nvSpPr>
        <p:spPr bwMode="auto">
          <a:xfrm>
            <a:off x="1624013" y="2227263"/>
            <a:ext cx="2551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13" name="Line 45"/>
          <p:cNvSpPr>
            <a:spLocks noChangeShapeType="1"/>
          </p:cNvSpPr>
          <p:nvPr/>
        </p:nvSpPr>
        <p:spPr bwMode="auto">
          <a:xfrm rot="-21568795" flipH="1" flipV="1">
            <a:off x="2130425" y="1116013"/>
            <a:ext cx="636588" cy="1517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14" name="Line 46"/>
          <p:cNvSpPr>
            <a:spLocks noChangeShapeType="1"/>
          </p:cNvSpPr>
          <p:nvPr/>
        </p:nvSpPr>
        <p:spPr bwMode="auto">
          <a:xfrm rot="31205" flipV="1">
            <a:off x="2736850" y="1068388"/>
            <a:ext cx="157163" cy="15525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15" name="Line 47"/>
          <p:cNvSpPr>
            <a:spLocks noChangeShapeType="1"/>
          </p:cNvSpPr>
          <p:nvPr/>
        </p:nvSpPr>
        <p:spPr bwMode="auto">
          <a:xfrm rot="31205" flipV="1">
            <a:off x="2719388" y="1114425"/>
            <a:ext cx="587375" cy="1519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16" name="Line 48"/>
          <p:cNvSpPr>
            <a:spLocks noChangeShapeType="1"/>
          </p:cNvSpPr>
          <p:nvPr/>
        </p:nvSpPr>
        <p:spPr bwMode="auto">
          <a:xfrm rot="-21568795" flipH="1" flipV="1">
            <a:off x="2600325" y="1073150"/>
            <a:ext cx="133350" cy="15843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17" name="Line 49"/>
          <p:cNvSpPr>
            <a:spLocks noChangeShapeType="1"/>
          </p:cNvSpPr>
          <p:nvPr/>
        </p:nvSpPr>
        <p:spPr bwMode="auto">
          <a:xfrm rot="31205" flipV="1">
            <a:off x="2744788" y="1165225"/>
            <a:ext cx="774700" cy="147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18" name="Line 50"/>
          <p:cNvSpPr>
            <a:spLocks noChangeShapeType="1"/>
          </p:cNvSpPr>
          <p:nvPr/>
        </p:nvSpPr>
        <p:spPr bwMode="auto">
          <a:xfrm rot="-21568795" flipH="1" flipV="1">
            <a:off x="2471738" y="1081088"/>
            <a:ext cx="268287" cy="1568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19" name="Line 51"/>
          <p:cNvSpPr>
            <a:spLocks noChangeShapeType="1"/>
          </p:cNvSpPr>
          <p:nvPr/>
        </p:nvSpPr>
        <p:spPr bwMode="auto">
          <a:xfrm rot="31205" flipV="1">
            <a:off x="2725738" y="1073150"/>
            <a:ext cx="301625" cy="15779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20" name="Line 52"/>
          <p:cNvSpPr>
            <a:spLocks noChangeShapeType="1"/>
          </p:cNvSpPr>
          <p:nvPr/>
        </p:nvSpPr>
        <p:spPr bwMode="auto">
          <a:xfrm rot="-21568795" flipH="1" flipV="1">
            <a:off x="2693988" y="1071563"/>
            <a:ext cx="61912" cy="15922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21" name="Line 53"/>
          <p:cNvSpPr>
            <a:spLocks noChangeShapeType="1"/>
          </p:cNvSpPr>
          <p:nvPr/>
        </p:nvSpPr>
        <p:spPr bwMode="auto">
          <a:xfrm rot="-21568795" flipH="1" flipV="1">
            <a:off x="1897063" y="1193800"/>
            <a:ext cx="844550" cy="14589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22" name="Line 54"/>
          <p:cNvSpPr>
            <a:spLocks noChangeShapeType="1"/>
          </p:cNvSpPr>
          <p:nvPr/>
        </p:nvSpPr>
        <p:spPr bwMode="auto">
          <a:xfrm rot="-21568795" flipH="1" flipV="1">
            <a:off x="2276475" y="1104900"/>
            <a:ext cx="444500" cy="1557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23" name="Text Box 55"/>
          <p:cNvSpPr txBox="1">
            <a:spLocks noChangeArrowheads="1"/>
          </p:cNvSpPr>
          <p:nvPr/>
        </p:nvSpPr>
        <p:spPr bwMode="auto">
          <a:xfrm>
            <a:off x="1001713" y="558800"/>
            <a:ext cx="896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b="1"/>
              <a:t>B</a:t>
            </a:r>
            <a:r>
              <a:rPr lang="de-DE" sz="1400" b="1" baseline="-25000"/>
              <a:t>0   </a:t>
            </a:r>
            <a:endParaRPr lang="de-DE" sz="1400" b="1"/>
          </a:p>
        </p:txBody>
      </p:sp>
      <p:sp>
        <p:nvSpPr>
          <p:cNvPr id="135224" name="Text Box 56"/>
          <p:cNvSpPr txBox="1">
            <a:spLocks noChangeArrowheads="1"/>
          </p:cNvSpPr>
          <p:nvPr/>
        </p:nvSpPr>
        <p:spPr bwMode="auto">
          <a:xfrm>
            <a:off x="1725613" y="558800"/>
            <a:ext cx="290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b="1"/>
              <a:t>z </a:t>
            </a:r>
          </a:p>
        </p:txBody>
      </p:sp>
      <p:sp>
        <p:nvSpPr>
          <p:cNvPr id="135225" name="Line 57"/>
          <p:cNvSpPr>
            <a:spLocks noChangeShapeType="1"/>
          </p:cNvSpPr>
          <p:nvPr/>
        </p:nvSpPr>
        <p:spPr bwMode="auto">
          <a:xfrm flipV="1">
            <a:off x="1624013" y="693738"/>
            <a:ext cx="0" cy="15192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26" name="Line 58"/>
          <p:cNvSpPr>
            <a:spLocks noChangeShapeType="1"/>
          </p:cNvSpPr>
          <p:nvPr/>
        </p:nvSpPr>
        <p:spPr bwMode="auto">
          <a:xfrm flipH="1">
            <a:off x="1092200" y="2227263"/>
            <a:ext cx="54610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27" name="Text Box 59"/>
          <p:cNvSpPr txBox="1">
            <a:spLocks noChangeArrowheads="1"/>
          </p:cNvSpPr>
          <p:nvPr/>
        </p:nvSpPr>
        <p:spPr bwMode="auto">
          <a:xfrm>
            <a:off x="1238250" y="2668588"/>
            <a:ext cx="290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b="1"/>
              <a:t>y </a:t>
            </a:r>
          </a:p>
        </p:txBody>
      </p:sp>
      <p:sp>
        <p:nvSpPr>
          <p:cNvPr id="135228" name="Text Box 60"/>
          <p:cNvSpPr txBox="1">
            <a:spLocks noChangeArrowheads="1"/>
          </p:cNvSpPr>
          <p:nvPr/>
        </p:nvSpPr>
        <p:spPr bwMode="auto">
          <a:xfrm>
            <a:off x="3906838" y="1871663"/>
            <a:ext cx="290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b="1"/>
              <a:t>x </a:t>
            </a:r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 rot="-24890255">
            <a:off x="1956594" y="1396206"/>
            <a:ext cx="1549400" cy="871538"/>
            <a:chOff x="3813" y="1150"/>
            <a:chExt cx="1132" cy="610"/>
          </a:xfrm>
        </p:grpSpPr>
        <p:sp>
          <p:nvSpPr>
            <p:cNvPr id="135230" name="Line 62"/>
            <p:cNvSpPr>
              <a:spLocks noChangeShapeType="1"/>
            </p:cNvSpPr>
            <p:nvPr/>
          </p:nvSpPr>
          <p:spPr bwMode="auto">
            <a:xfrm rot="3321460" flipV="1">
              <a:off x="4379" y="910"/>
              <a:ext cx="0" cy="113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31" name="Oval 63"/>
            <p:cNvSpPr>
              <a:spLocks noChangeArrowheads="1"/>
            </p:cNvSpPr>
            <p:nvPr/>
          </p:nvSpPr>
          <p:spPr bwMode="auto">
            <a:xfrm rot="3321460">
              <a:off x="4094" y="1214"/>
              <a:ext cx="610" cy="4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5232" name="Arc 64"/>
            <p:cNvSpPr>
              <a:spLocks/>
            </p:cNvSpPr>
            <p:nvPr/>
          </p:nvSpPr>
          <p:spPr bwMode="auto">
            <a:xfrm rot="13543876">
              <a:off x="3998" y="1214"/>
              <a:ext cx="312" cy="38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8" name="Group 65"/>
            <p:cNvGrpSpPr>
              <a:grpSpLocks/>
            </p:cNvGrpSpPr>
            <p:nvPr/>
          </p:nvGrpSpPr>
          <p:grpSpPr bwMode="auto">
            <a:xfrm rot="3321460">
              <a:off x="4171" y="1195"/>
              <a:ext cx="309" cy="229"/>
              <a:chOff x="3882" y="1240"/>
              <a:chExt cx="370" cy="248"/>
            </a:xfrm>
          </p:grpSpPr>
          <p:sp>
            <p:nvSpPr>
              <p:cNvPr id="135234" name="Line 66"/>
              <p:cNvSpPr>
                <a:spLocks noChangeShapeType="1"/>
              </p:cNvSpPr>
              <p:nvPr/>
            </p:nvSpPr>
            <p:spPr bwMode="auto">
              <a:xfrm flipH="1">
                <a:off x="3882" y="1392"/>
                <a:ext cx="370" cy="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5235" name="Text Box 67"/>
              <p:cNvSpPr txBox="1">
                <a:spLocks noChangeArrowheads="1"/>
              </p:cNvSpPr>
              <p:nvPr/>
            </p:nvSpPr>
            <p:spPr bwMode="auto">
              <a:xfrm>
                <a:off x="3990" y="1240"/>
                <a:ext cx="194" cy="248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buFont typeface="Symbol" pitchFamily="18" charset="2"/>
                  <a:buNone/>
                </a:pPr>
                <a:r>
                  <a:rPr lang="de-DE" sz="1400" b="1"/>
                  <a:t>r</a:t>
                </a:r>
              </a:p>
            </p:txBody>
          </p:sp>
        </p:grpSp>
      </p:grpSp>
      <p:sp>
        <p:nvSpPr>
          <p:cNvPr id="135236" name="Line 68"/>
          <p:cNvSpPr>
            <a:spLocks noChangeShapeType="1"/>
          </p:cNvSpPr>
          <p:nvPr/>
        </p:nvSpPr>
        <p:spPr bwMode="auto">
          <a:xfrm rot="31205" flipV="1">
            <a:off x="2770188" y="1336675"/>
            <a:ext cx="989012" cy="12938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37" name="Oval 69"/>
          <p:cNvSpPr>
            <a:spLocks noChangeArrowheads="1"/>
          </p:cNvSpPr>
          <p:nvPr/>
        </p:nvSpPr>
        <p:spPr bwMode="auto">
          <a:xfrm>
            <a:off x="1768475" y="1077913"/>
            <a:ext cx="2005013" cy="4572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238" name="Line 70"/>
          <p:cNvSpPr>
            <a:spLocks noChangeShapeType="1"/>
          </p:cNvSpPr>
          <p:nvPr/>
        </p:nvSpPr>
        <p:spPr bwMode="auto">
          <a:xfrm rot="-21568795" flipH="1" flipV="1">
            <a:off x="1751013" y="1309688"/>
            <a:ext cx="973137" cy="12922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39" name="Line 71"/>
          <p:cNvSpPr>
            <a:spLocks noChangeShapeType="1"/>
          </p:cNvSpPr>
          <p:nvPr/>
        </p:nvSpPr>
        <p:spPr bwMode="auto">
          <a:xfrm rot="-21568795" flipH="1" flipV="1">
            <a:off x="2122488" y="1476375"/>
            <a:ext cx="619125" cy="1130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40" name="Line 72"/>
          <p:cNvSpPr>
            <a:spLocks noChangeShapeType="1"/>
          </p:cNvSpPr>
          <p:nvPr/>
        </p:nvSpPr>
        <p:spPr bwMode="auto">
          <a:xfrm rot="31205" flipV="1">
            <a:off x="2716213" y="1460500"/>
            <a:ext cx="781050" cy="12207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41" name="Line 73"/>
          <p:cNvSpPr>
            <a:spLocks noChangeShapeType="1"/>
          </p:cNvSpPr>
          <p:nvPr/>
        </p:nvSpPr>
        <p:spPr bwMode="auto">
          <a:xfrm rot="31205" flipV="1">
            <a:off x="2746375" y="1509713"/>
            <a:ext cx="309563" cy="11271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42" name="Line 74"/>
          <p:cNvSpPr>
            <a:spLocks noChangeShapeType="1"/>
          </p:cNvSpPr>
          <p:nvPr/>
        </p:nvSpPr>
        <p:spPr bwMode="auto">
          <a:xfrm rot="-21568795" flipH="1" flipV="1">
            <a:off x="2554288" y="1541463"/>
            <a:ext cx="190500" cy="10937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43" name="Line 75"/>
          <p:cNvSpPr>
            <a:spLocks noChangeShapeType="1"/>
          </p:cNvSpPr>
          <p:nvPr/>
        </p:nvSpPr>
        <p:spPr bwMode="auto">
          <a:xfrm rot="-21568795" flipH="1" flipV="1">
            <a:off x="1951038" y="1431925"/>
            <a:ext cx="781050" cy="12366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1614488" y="1077913"/>
            <a:ext cx="2322512" cy="1581150"/>
            <a:chOff x="3544" y="2974"/>
            <a:chExt cx="1463" cy="996"/>
          </a:xfrm>
        </p:grpSpPr>
        <p:grpSp>
          <p:nvGrpSpPr>
            <p:cNvPr id="10" name="Group 77"/>
            <p:cNvGrpSpPr>
              <a:grpSpLocks/>
            </p:cNvGrpSpPr>
            <p:nvPr/>
          </p:nvGrpSpPr>
          <p:grpSpPr bwMode="auto">
            <a:xfrm>
              <a:off x="3544" y="2974"/>
              <a:ext cx="1463" cy="996"/>
              <a:chOff x="3544" y="2974"/>
              <a:chExt cx="1463" cy="996"/>
            </a:xfrm>
          </p:grpSpPr>
          <p:sp>
            <p:nvSpPr>
              <p:cNvPr id="135246" name="Oval 78"/>
              <p:cNvSpPr>
                <a:spLocks noChangeArrowheads="1"/>
              </p:cNvSpPr>
              <p:nvPr/>
            </p:nvSpPr>
            <p:spPr bwMode="auto">
              <a:xfrm>
                <a:off x="3641" y="2974"/>
                <a:ext cx="1263" cy="288"/>
              </a:xfrm>
              <a:prstGeom prst="ellipse">
                <a:avLst/>
              </a:prstGeom>
              <a:solidFill>
                <a:schemeClr val="accent2">
                  <a:alpha val="17000"/>
                </a:scheme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" name="Group 79"/>
              <p:cNvGrpSpPr>
                <a:grpSpLocks/>
              </p:cNvGrpSpPr>
              <p:nvPr/>
            </p:nvGrpSpPr>
            <p:grpSpPr bwMode="auto">
              <a:xfrm>
                <a:off x="3544" y="2981"/>
                <a:ext cx="1463" cy="989"/>
                <a:chOff x="3544" y="2981"/>
                <a:chExt cx="1463" cy="989"/>
              </a:xfrm>
            </p:grpSpPr>
            <p:sp>
              <p:nvSpPr>
                <p:cNvPr id="135248" name="Freeform 80"/>
                <p:cNvSpPr>
                  <a:spLocks/>
                </p:cNvSpPr>
                <p:nvPr/>
              </p:nvSpPr>
              <p:spPr bwMode="auto">
                <a:xfrm>
                  <a:off x="3544" y="2981"/>
                  <a:ext cx="1463" cy="989"/>
                </a:xfrm>
                <a:custGeom>
                  <a:avLst/>
                  <a:gdLst/>
                  <a:ahLst/>
                  <a:cxnLst>
                    <a:cxn ang="0">
                      <a:pos x="712" y="989"/>
                    </a:cxn>
                    <a:cxn ang="0">
                      <a:pos x="1358" y="157"/>
                    </a:cxn>
                    <a:cxn ang="0">
                      <a:pos x="1340" y="178"/>
                    </a:cxn>
                    <a:cxn ang="0">
                      <a:pos x="1280" y="205"/>
                    </a:cxn>
                    <a:cxn ang="0">
                      <a:pos x="1184" y="235"/>
                    </a:cxn>
                    <a:cxn ang="0">
                      <a:pos x="1061" y="256"/>
                    </a:cxn>
                    <a:cxn ang="0">
                      <a:pos x="956" y="271"/>
                    </a:cxn>
                    <a:cxn ang="0">
                      <a:pos x="812" y="277"/>
                    </a:cxn>
                    <a:cxn ang="0">
                      <a:pos x="647" y="280"/>
                    </a:cxn>
                    <a:cxn ang="0">
                      <a:pos x="503" y="271"/>
                    </a:cxn>
                    <a:cxn ang="0">
                      <a:pos x="362" y="253"/>
                    </a:cxn>
                    <a:cxn ang="0">
                      <a:pos x="245" y="232"/>
                    </a:cxn>
                    <a:cxn ang="0">
                      <a:pos x="170" y="202"/>
                    </a:cxn>
                    <a:cxn ang="0">
                      <a:pos x="119" y="175"/>
                    </a:cxn>
                    <a:cxn ang="0">
                      <a:pos x="107" y="157"/>
                    </a:cxn>
                    <a:cxn ang="0">
                      <a:pos x="101" y="139"/>
                    </a:cxn>
                    <a:cxn ang="0">
                      <a:pos x="712" y="989"/>
                    </a:cxn>
                  </a:cxnLst>
                  <a:rect l="0" t="0" r="r" b="b"/>
                  <a:pathLst>
                    <a:path w="1463" h="989">
                      <a:moveTo>
                        <a:pt x="712" y="989"/>
                      </a:moveTo>
                      <a:lnTo>
                        <a:pt x="1358" y="157"/>
                      </a:lnTo>
                      <a:cubicBezTo>
                        <a:pt x="1463" y="22"/>
                        <a:pt x="1353" y="170"/>
                        <a:pt x="1340" y="178"/>
                      </a:cubicBezTo>
                      <a:cubicBezTo>
                        <a:pt x="1327" y="186"/>
                        <a:pt x="1306" y="195"/>
                        <a:pt x="1280" y="205"/>
                      </a:cubicBezTo>
                      <a:cubicBezTo>
                        <a:pt x="1254" y="215"/>
                        <a:pt x="1220" y="227"/>
                        <a:pt x="1184" y="235"/>
                      </a:cubicBezTo>
                      <a:cubicBezTo>
                        <a:pt x="1148" y="243"/>
                        <a:pt x="1099" y="250"/>
                        <a:pt x="1061" y="256"/>
                      </a:cubicBezTo>
                      <a:cubicBezTo>
                        <a:pt x="1023" y="262"/>
                        <a:pt x="997" y="268"/>
                        <a:pt x="956" y="271"/>
                      </a:cubicBezTo>
                      <a:cubicBezTo>
                        <a:pt x="915" y="274"/>
                        <a:pt x="863" y="276"/>
                        <a:pt x="812" y="277"/>
                      </a:cubicBezTo>
                      <a:cubicBezTo>
                        <a:pt x="761" y="278"/>
                        <a:pt x="698" y="281"/>
                        <a:pt x="647" y="280"/>
                      </a:cubicBezTo>
                      <a:cubicBezTo>
                        <a:pt x="596" y="279"/>
                        <a:pt x="550" y="275"/>
                        <a:pt x="503" y="271"/>
                      </a:cubicBezTo>
                      <a:cubicBezTo>
                        <a:pt x="456" y="267"/>
                        <a:pt x="405" y="259"/>
                        <a:pt x="362" y="253"/>
                      </a:cubicBezTo>
                      <a:cubicBezTo>
                        <a:pt x="319" y="247"/>
                        <a:pt x="277" y="240"/>
                        <a:pt x="245" y="232"/>
                      </a:cubicBezTo>
                      <a:cubicBezTo>
                        <a:pt x="213" y="224"/>
                        <a:pt x="191" y="211"/>
                        <a:pt x="170" y="202"/>
                      </a:cubicBezTo>
                      <a:cubicBezTo>
                        <a:pt x="149" y="193"/>
                        <a:pt x="130" y="183"/>
                        <a:pt x="119" y="175"/>
                      </a:cubicBezTo>
                      <a:cubicBezTo>
                        <a:pt x="108" y="167"/>
                        <a:pt x="110" y="163"/>
                        <a:pt x="107" y="157"/>
                      </a:cubicBezTo>
                      <a:cubicBezTo>
                        <a:pt x="104" y="151"/>
                        <a:pt x="0" y="0"/>
                        <a:pt x="101" y="139"/>
                      </a:cubicBezTo>
                      <a:lnTo>
                        <a:pt x="712" y="989"/>
                      </a:lnTo>
                      <a:close/>
                    </a:path>
                  </a:pathLst>
                </a:custGeom>
                <a:solidFill>
                  <a:srgbClr val="0000FF">
                    <a:alpha val="21001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5249" name="Rectangle 81"/>
                <p:cNvSpPr>
                  <a:spLocks noChangeArrowheads="1"/>
                </p:cNvSpPr>
                <p:nvPr/>
              </p:nvSpPr>
              <p:spPr bwMode="auto">
                <a:xfrm>
                  <a:off x="3582" y="3044"/>
                  <a:ext cx="56" cy="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35250" name="Rectangle 82"/>
                <p:cNvSpPr>
                  <a:spLocks noChangeArrowheads="1"/>
                </p:cNvSpPr>
                <p:nvPr/>
              </p:nvSpPr>
              <p:spPr bwMode="auto">
                <a:xfrm>
                  <a:off x="4910" y="3072"/>
                  <a:ext cx="56" cy="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135251" name="Oval 83"/>
            <p:cNvSpPr>
              <a:spLocks noChangeArrowheads="1"/>
            </p:cNvSpPr>
            <p:nvPr/>
          </p:nvSpPr>
          <p:spPr bwMode="auto">
            <a:xfrm>
              <a:off x="3641" y="2974"/>
              <a:ext cx="1263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5252" name="Line 84"/>
          <p:cNvSpPr>
            <a:spLocks noChangeShapeType="1"/>
          </p:cNvSpPr>
          <p:nvPr/>
        </p:nvSpPr>
        <p:spPr bwMode="auto">
          <a:xfrm flipH="1" flipV="1">
            <a:off x="6135688" y="820738"/>
            <a:ext cx="11112" cy="9874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53" name="Line 85"/>
          <p:cNvSpPr>
            <a:spLocks noChangeShapeType="1"/>
          </p:cNvSpPr>
          <p:nvPr/>
        </p:nvSpPr>
        <p:spPr bwMode="auto">
          <a:xfrm flipH="1" flipV="1">
            <a:off x="6148388" y="1798638"/>
            <a:ext cx="11112" cy="9874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54" name="Line 86"/>
          <p:cNvSpPr>
            <a:spLocks noChangeShapeType="1"/>
          </p:cNvSpPr>
          <p:nvPr/>
        </p:nvSpPr>
        <p:spPr bwMode="auto">
          <a:xfrm flipH="1" flipV="1">
            <a:off x="1952625" y="815975"/>
            <a:ext cx="11113" cy="987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55" name="Line 87"/>
          <p:cNvSpPr>
            <a:spLocks noChangeShapeType="1"/>
          </p:cNvSpPr>
          <p:nvPr/>
        </p:nvSpPr>
        <p:spPr bwMode="auto">
          <a:xfrm flipH="1" flipV="1">
            <a:off x="1965325" y="1793875"/>
            <a:ext cx="11113" cy="987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56" name="Line 88"/>
          <p:cNvSpPr>
            <a:spLocks noChangeShapeType="1"/>
          </p:cNvSpPr>
          <p:nvPr/>
        </p:nvSpPr>
        <p:spPr bwMode="auto">
          <a:xfrm flipV="1">
            <a:off x="1941513" y="3949700"/>
            <a:ext cx="14287" cy="649288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57" name="Line 89"/>
          <p:cNvSpPr>
            <a:spLocks noChangeShapeType="1"/>
          </p:cNvSpPr>
          <p:nvPr/>
        </p:nvSpPr>
        <p:spPr bwMode="auto">
          <a:xfrm flipV="1">
            <a:off x="5273675" y="4625975"/>
            <a:ext cx="14288" cy="649288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58" name="Line 90"/>
          <p:cNvSpPr>
            <a:spLocks noChangeShapeType="1"/>
          </p:cNvSpPr>
          <p:nvPr/>
        </p:nvSpPr>
        <p:spPr bwMode="auto">
          <a:xfrm flipV="1">
            <a:off x="3609975" y="3921125"/>
            <a:ext cx="14288" cy="649288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59" name="Line 91"/>
          <p:cNvSpPr>
            <a:spLocks noChangeShapeType="1"/>
          </p:cNvSpPr>
          <p:nvPr/>
        </p:nvSpPr>
        <p:spPr bwMode="auto">
          <a:xfrm flipV="1">
            <a:off x="3638550" y="5703888"/>
            <a:ext cx="14288" cy="649287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60" name="Line 92"/>
          <p:cNvSpPr>
            <a:spLocks noChangeShapeType="1"/>
          </p:cNvSpPr>
          <p:nvPr/>
        </p:nvSpPr>
        <p:spPr bwMode="auto">
          <a:xfrm flipV="1">
            <a:off x="1957388" y="5070475"/>
            <a:ext cx="14287" cy="649288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12" name="Group 93"/>
          <p:cNvGrpSpPr>
            <a:grpSpLocks/>
          </p:cNvGrpSpPr>
          <p:nvPr/>
        </p:nvGrpSpPr>
        <p:grpSpPr bwMode="auto">
          <a:xfrm>
            <a:off x="1189038" y="3921125"/>
            <a:ext cx="1562100" cy="1400175"/>
            <a:chOff x="2388" y="3066"/>
            <a:chExt cx="984" cy="882"/>
          </a:xfrm>
        </p:grpSpPr>
        <p:sp>
          <p:nvSpPr>
            <p:cNvPr id="135262" name="Line 94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63" name="Oval 95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3" name="Group 96"/>
          <p:cNvGrpSpPr>
            <a:grpSpLocks/>
          </p:cNvGrpSpPr>
          <p:nvPr/>
        </p:nvGrpSpPr>
        <p:grpSpPr bwMode="auto">
          <a:xfrm>
            <a:off x="1189038" y="4997450"/>
            <a:ext cx="1562100" cy="1400175"/>
            <a:chOff x="2388" y="3066"/>
            <a:chExt cx="984" cy="882"/>
          </a:xfrm>
        </p:grpSpPr>
        <p:sp>
          <p:nvSpPr>
            <p:cNvPr id="135265" name="Line 97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66" name="Oval 98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4" name="Group 99"/>
          <p:cNvGrpSpPr>
            <a:grpSpLocks/>
          </p:cNvGrpSpPr>
          <p:nvPr/>
        </p:nvGrpSpPr>
        <p:grpSpPr bwMode="auto">
          <a:xfrm>
            <a:off x="2854325" y="3876675"/>
            <a:ext cx="1562100" cy="1400175"/>
            <a:chOff x="2388" y="3066"/>
            <a:chExt cx="984" cy="882"/>
          </a:xfrm>
        </p:grpSpPr>
        <p:sp>
          <p:nvSpPr>
            <p:cNvPr id="135268" name="Line 100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69" name="Oval 101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5" name="Group 102"/>
          <p:cNvGrpSpPr>
            <a:grpSpLocks/>
          </p:cNvGrpSpPr>
          <p:nvPr/>
        </p:nvGrpSpPr>
        <p:grpSpPr bwMode="auto">
          <a:xfrm>
            <a:off x="2870200" y="4983163"/>
            <a:ext cx="1562100" cy="1400175"/>
            <a:chOff x="2388" y="3066"/>
            <a:chExt cx="984" cy="882"/>
          </a:xfrm>
        </p:grpSpPr>
        <p:sp>
          <p:nvSpPr>
            <p:cNvPr id="135271" name="Line 103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72" name="Oval 104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6" name="Group 105"/>
          <p:cNvGrpSpPr>
            <a:grpSpLocks/>
          </p:cNvGrpSpPr>
          <p:nvPr/>
        </p:nvGrpSpPr>
        <p:grpSpPr bwMode="auto">
          <a:xfrm>
            <a:off x="4535488" y="3889375"/>
            <a:ext cx="1562100" cy="1400175"/>
            <a:chOff x="2388" y="3066"/>
            <a:chExt cx="984" cy="882"/>
          </a:xfrm>
        </p:grpSpPr>
        <p:sp>
          <p:nvSpPr>
            <p:cNvPr id="135274" name="Line 106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75" name="Oval 107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5276" name="Line 108"/>
          <p:cNvSpPr>
            <a:spLocks noChangeShapeType="1"/>
          </p:cNvSpPr>
          <p:nvPr/>
        </p:nvSpPr>
        <p:spPr bwMode="auto">
          <a:xfrm flipV="1">
            <a:off x="5289550" y="5643563"/>
            <a:ext cx="14288" cy="649287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17" name="Group 109"/>
          <p:cNvGrpSpPr>
            <a:grpSpLocks/>
          </p:cNvGrpSpPr>
          <p:nvPr/>
        </p:nvGrpSpPr>
        <p:grpSpPr bwMode="auto">
          <a:xfrm>
            <a:off x="4551363" y="4906963"/>
            <a:ext cx="1562100" cy="1400175"/>
            <a:chOff x="2388" y="3066"/>
            <a:chExt cx="984" cy="882"/>
          </a:xfrm>
        </p:grpSpPr>
        <p:sp>
          <p:nvSpPr>
            <p:cNvPr id="135278" name="Line 110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79" name="Oval 111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5280" name="Line 112"/>
          <p:cNvSpPr>
            <a:spLocks noChangeShapeType="1"/>
          </p:cNvSpPr>
          <p:nvPr/>
        </p:nvSpPr>
        <p:spPr bwMode="auto">
          <a:xfrm flipV="1">
            <a:off x="7073900" y="3859213"/>
            <a:ext cx="14288" cy="649287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281" name="Line 113"/>
          <p:cNvSpPr>
            <a:spLocks noChangeShapeType="1"/>
          </p:cNvSpPr>
          <p:nvPr/>
        </p:nvSpPr>
        <p:spPr bwMode="auto">
          <a:xfrm flipV="1">
            <a:off x="7102475" y="5641975"/>
            <a:ext cx="14288" cy="649288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18" name="Group 114"/>
          <p:cNvGrpSpPr>
            <a:grpSpLocks/>
          </p:cNvGrpSpPr>
          <p:nvPr/>
        </p:nvGrpSpPr>
        <p:grpSpPr bwMode="auto">
          <a:xfrm>
            <a:off x="6318250" y="3814763"/>
            <a:ext cx="1562100" cy="1400175"/>
            <a:chOff x="2388" y="3066"/>
            <a:chExt cx="984" cy="882"/>
          </a:xfrm>
        </p:grpSpPr>
        <p:sp>
          <p:nvSpPr>
            <p:cNvPr id="135283" name="Line 115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84" name="Oval 116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9" name="Group 117"/>
          <p:cNvGrpSpPr>
            <a:grpSpLocks/>
          </p:cNvGrpSpPr>
          <p:nvPr/>
        </p:nvGrpSpPr>
        <p:grpSpPr bwMode="auto">
          <a:xfrm>
            <a:off x="6334125" y="4921250"/>
            <a:ext cx="1562100" cy="1400175"/>
            <a:chOff x="2388" y="3066"/>
            <a:chExt cx="984" cy="882"/>
          </a:xfrm>
        </p:grpSpPr>
        <p:sp>
          <p:nvSpPr>
            <p:cNvPr id="135286" name="Line 118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5287" name="Oval 119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5288" name="Oval 120"/>
          <p:cNvSpPr>
            <a:spLocks noChangeArrowheads="1"/>
          </p:cNvSpPr>
          <p:nvPr/>
        </p:nvSpPr>
        <p:spPr bwMode="auto">
          <a:xfrm>
            <a:off x="419100" y="3449638"/>
            <a:ext cx="8439150" cy="3408362"/>
          </a:xfrm>
          <a:prstGeom prst="ellips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5289" name="Text Box 121"/>
          <p:cNvSpPr txBox="1">
            <a:spLocks noChangeArrowheads="1"/>
          </p:cNvSpPr>
          <p:nvPr/>
        </p:nvSpPr>
        <p:spPr bwMode="auto">
          <a:xfrm>
            <a:off x="3620311" y="3579814"/>
            <a:ext cx="36462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b="1" dirty="0" smtClean="0">
                <a:solidFill>
                  <a:srgbClr val="00CC99"/>
                </a:solidFill>
              </a:rPr>
              <a:t>               QM state  </a:t>
            </a:r>
          </a:p>
          <a:p>
            <a:pPr>
              <a:buFont typeface="Symbol" pitchFamily="18" charset="2"/>
              <a:buNone/>
            </a:pPr>
            <a:r>
              <a:rPr lang="en-US" sz="1400" b="1" dirty="0" smtClean="0">
                <a:solidFill>
                  <a:srgbClr val="00CC99"/>
                </a:solidFill>
              </a:rPr>
              <a:t>(</a:t>
            </a:r>
            <a:r>
              <a:rPr lang="en-US" sz="1400" dirty="0" smtClean="0">
                <a:solidFill>
                  <a:srgbClr val="00CC99"/>
                </a:solidFill>
              </a:rPr>
              <a:t>no proper picture just a visualization</a:t>
            </a:r>
            <a:r>
              <a:rPr lang="en-US" sz="1400" b="1" dirty="0" smtClean="0">
                <a:solidFill>
                  <a:srgbClr val="00CC99"/>
                </a:solidFill>
              </a:rPr>
              <a:t>)</a:t>
            </a:r>
            <a:endParaRPr lang="en-US" sz="1400" b="1" dirty="0">
              <a:solidFill>
                <a:srgbClr val="00CC99"/>
              </a:solidFill>
            </a:endParaRPr>
          </a:p>
        </p:txBody>
      </p:sp>
      <p:pic>
        <p:nvPicPr>
          <p:cNvPr id="135292" name="Picture 124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124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</a:rPr>
              <a:t>J Evolution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5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35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5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35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5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5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35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35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35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3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35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35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135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35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135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3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35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135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3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8" dur="500"/>
                                        <p:tgtEl>
                                          <p:spTgt spid="135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135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35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135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135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6" dur="500"/>
                                        <p:tgtEl>
                                          <p:spTgt spid="135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0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13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1" dur="500"/>
                                        <p:tgtEl>
                                          <p:spTgt spid="135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13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8" dur="500"/>
                                        <p:tgtEl>
                                          <p:spTgt spid="135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13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5" dur="500"/>
                                        <p:tgtEl>
                                          <p:spTgt spid="135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500"/>
                                        <p:tgtEl>
                                          <p:spTgt spid="13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2" dur="500"/>
                                        <p:tgtEl>
                                          <p:spTgt spid="135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13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9" dur="500"/>
                                        <p:tgtEl>
                                          <p:spTgt spid="135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13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6" dur="500"/>
                                        <p:tgtEl>
                                          <p:spTgt spid="135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13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3" dur="500"/>
                                        <p:tgtEl>
                                          <p:spTgt spid="135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7" dur="500"/>
                                        <p:tgtEl>
                                          <p:spTgt spid="13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0" dur="500"/>
                                        <p:tgtEl>
                                          <p:spTgt spid="135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4" dur="500"/>
                                        <p:tgtEl>
                                          <p:spTgt spid="13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7" dur="500"/>
                                        <p:tgtEl>
                                          <p:spTgt spid="135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000"/>
                            </p:stCondLst>
                            <p:childTnLst>
                              <p:par>
                                <p:cTn id="26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4" dur="2000"/>
                                        <p:tgtEl>
                                          <p:spTgt spid="13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7" dur="2000"/>
                                        <p:tgtEl>
                                          <p:spTgt spid="13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2000"/>
                                        <p:tgtEl>
                                          <p:spTgt spid="13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3" dur="2000"/>
                                        <p:tgtEl>
                                          <p:spTgt spid="13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000"/>
                            </p:stCondLst>
                            <p:childTnLst>
                              <p:par>
                                <p:cTn id="275" presetID="3" presetClass="entr" presetSubtype="10" repeatCount="5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7" dur="1000"/>
                                        <p:tgtEl>
                                          <p:spTgt spid="13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3" presetClass="exit" presetSubtype="1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9" dur="1000"/>
                                        <p:tgtEl>
                                          <p:spTgt spid="135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exit" presetSubtype="10" repeatCount="5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2" dur="1000"/>
                                        <p:tgtEl>
                                          <p:spTgt spid="135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3" presetClass="entr" presetSubtype="10" repeatCount="5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6" dur="1000"/>
                                        <p:tgtEl>
                                          <p:spTgt spid="13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" presetClass="entr" presetSubtype="1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9" dur="1000"/>
                                        <p:tgtEl>
                                          <p:spTgt spid="13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3" presetClass="exit" presetSubtype="10" repeatCount="5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1" dur="1000"/>
                                        <p:tgtEl>
                                          <p:spTgt spid="135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" presetClass="exit" presetSubtype="1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4" dur="1000"/>
                                        <p:tgtEl>
                                          <p:spTgt spid="135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" presetClass="entr" presetSubtype="10" repeatCount="5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8" dur="1000"/>
                                        <p:tgtEl>
                                          <p:spTgt spid="13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0" presetID="30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1" dur="500" fill="hold"/>
                                        <p:tgtEl>
                                          <p:spTgt spid="135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2" dur="500" fill="hold"/>
                                        <p:tgtEl>
                                          <p:spTgt spid="135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0" fill="hold"/>
                                        <p:tgtEl>
                                          <p:spTgt spid="135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135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"/>
                            </p:stCondLst>
                            <p:childTnLst>
                              <p:par>
                                <p:cTn id="306" presetID="30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7" dur="500" fill="hold"/>
                                        <p:tgtEl>
                                          <p:spTgt spid="135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8" dur="500" fill="hold"/>
                                        <p:tgtEl>
                                          <p:spTgt spid="135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135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135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2" presetID="30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35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35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35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35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8" presetID="30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500" fill="hold"/>
                                        <p:tgtEl>
                                          <p:spTgt spid="135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135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0" fill="hold"/>
                                        <p:tgtEl>
                                          <p:spTgt spid="135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135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/>
      <p:bldP spid="135173" grpId="0" animBg="1"/>
      <p:bldP spid="135173" grpId="1" animBg="1"/>
      <p:bldP spid="135174" grpId="0" animBg="1"/>
      <p:bldP spid="135174" grpId="1" animBg="1"/>
      <p:bldP spid="135175" grpId="0" animBg="1"/>
      <p:bldP spid="135175" grpId="1" animBg="1"/>
      <p:bldP spid="135176" grpId="0" animBg="1"/>
      <p:bldP spid="135176" grpId="1" animBg="1"/>
      <p:bldP spid="135177" grpId="0" animBg="1"/>
      <p:bldP spid="135177" grpId="1" animBg="1"/>
      <p:bldP spid="135178" grpId="0" animBg="1"/>
      <p:bldP spid="135178" grpId="1" animBg="1"/>
      <p:bldP spid="135179" grpId="0" animBg="1"/>
      <p:bldP spid="135179" grpId="1" animBg="1"/>
      <p:bldP spid="135180" grpId="0" animBg="1"/>
      <p:bldP spid="135180" grpId="1" animBg="1"/>
      <p:bldP spid="135181" grpId="0" animBg="1"/>
      <p:bldP spid="135181" grpId="1" animBg="1"/>
      <p:bldP spid="135182" grpId="0" animBg="1"/>
      <p:bldP spid="135182" grpId="1" animBg="1"/>
      <p:bldP spid="135196" grpId="0" animBg="1"/>
      <p:bldP spid="135196" grpId="1" animBg="1"/>
      <p:bldP spid="135197" grpId="0" animBg="1"/>
      <p:bldP spid="135197" grpId="1" animBg="1"/>
      <p:bldP spid="135198" grpId="0" animBg="1"/>
      <p:bldP spid="135198" grpId="1" animBg="1"/>
      <p:bldP spid="135199" grpId="0" animBg="1"/>
      <p:bldP spid="135199" grpId="1" animBg="1"/>
      <p:bldP spid="135200" grpId="0" animBg="1"/>
      <p:bldP spid="135200" grpId="1" animBg="1"/>
      <p:bldP spid="135201" grpId="0" animBg="1"/>
      <p:bldP spid="135201" grpId="1" animBg="1"/>
      <p:bldP spid="135202" grpId="0" animBg="1"/>
      <p:bldP spid="135202" grpId="1" animBg="1"/>
      <p:bldP spid="135203" grpId="0" animBg="1"/>
      <p:bldP spid="135203" grpId="1" animBg="1"/>
      <p:bldP spid="135213" grpId="0" animBg="1"/>
      <p:bldP spid="135213" grpId="1" animBg="1"/>
      <p:bldP spid="135214" grpId="0" animBg="1"/>
      <p:bldP spid="135214" grpId="1" animBg="1"/>
      <p:bldP spid="135215" grpId="0" animBg="1"/>
      <p:bldP spid="135215" grpId="1" animBg="1"/>
      <p:bldP spid="135216" grpId="0" animBg="1"/>
      <p:bldP spid="135216" grpId="1" animBg="1"/>
      <p:bldP spid="135217" grpId="0" animBg="1"/>
      <p:bldP spid="135217" grpId="1" animBg="1"/>
      <p:bldP spid="135218" grpId="0" animBg="1"/>
      <p:bldP spid="135218" grpId="1" animBg="1"/>
      <p:bldP spid="135219" grpId="0" animBg="1"/>
      <p:bldP spid="135219" grpId="1" animBg="1"/>
      <p:bldP spid="135220" grpId="0" animBg="1"/>
      <p:bldP spid="135220" grpId="1" animBg="1"/>
      <p:bldP spid="135221" grpId="0" animBg="1"/>
      <p:bldP spid="135221" grpId="1" animBg="1"/>
      <p:bldP spid="135222" grpId="0" animBg="1"/>
      <p:bldP spid="135222" grpId="1" animBg="1"/>
      <p:bldP spid="135236" grpId="0" animBg="1"/>
      <p:bldP spid="135236" grpId="1" animBg="1"/>
      <p:bldP spid="135237" grpId="0" animBg="1"/>
      <p:bldP spid="135237" grpId="1" animBg="1"/>
      <p:bldP spid="135238" grpId="0" animBg="1"/>
      <p:bldP spid="135238" grpId="1" animBg="1"/>
      <p:bldP spid="135239" grpId="0" animBg="1"/>
      <p:bldP spid="135239" grpId="1" animBg="1"/>
      <p:bldP spid="135240" grpId="0" animBg="1"/>
      <p:bldP spid="135240" grpId="1" animBg="1"/>
      <p:bldP spid="135241" grpId="0" animBg="1"/>
      <p:bldP spid="135241" grpId="1" animBg="1"/>
      <p:bldP spid="135242" grpId="0" animBg="1"/>
      <p:bldP spid="135242" grpId="1" animBg="1"/>
      <p:bldP spid="135243" grpId="0" animBg="1"/>
      <p:bldP spid="135243" grpId="1" animBg="1"/>
      <p:bldP spid="135252" grpId="0" animBg="1"/>
      <p:bldP spid="135252" grpId="1" animBg="1"/>
      <p:bldP spid="135252" grpId="2" animBg="1"/>
      <p:bldP spid="135252" grpId="3" animBg="1"/>
      <p:bldP spid="135253" grpId="0" animBg="1"/>
      <p:bldP spid="135253" grpId="1" animBg="1"/>
      <p:bldP spid="135253" grpId="2" animBg="1"/>
      <p:bldP spid="135253" grpId="3" animBg="1"/>
      <p:bldP spid="135254" grpId="0" animBg="1"/>
      <p:bldP spid="135254" grpId="1" animBg="1"/>
      <p:bldP spid="135254" grpId="2" animBg="1"/>
      <p:bldP spid="135254" grpId="3" animBg="1"/>
      <p:bldP spid="135255" grpId="0" animBg="1"/>
      <p:bldP spid="135255" grpId="1" animBg="1"/>
      <p:bldP spid="135255" grpId="2" animBg="1"/>
      <p:bldP spid="135255" grpId="3" animBg="1"/>
      <p:bldP spid="135256" grpId="0" animBg="1"/>
      <p:bldP spid="135257" grpId="0" animBg="1"/>
      <p:bldP spid="135258" grpId="0" animBg="1"/>
      <p:bldP spid="135259" grpId="0" animBg="1"/>
      <p:bldP spid="135260" grpId="0" animBg="1"/>
      <p:bldP spid="135276" grpId="0" animBg="1"/>
      <p:bldP spid="135280" grpId="0" animBg="1"/>
      <p:bldP spid="135281" grpId="0" animBg="1"/>
      <p:bldP spid="135288" grpId="0" animBg="1"/>
      <p:bldP spid="1352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90538" y="0"/>
            <a:ext cx="5575300" cy="328613"/>
          </a:xfrm>
          <a:noFill/>
        </p:spPr>
        <p:txBody>
          <a:bodyPr/>
          <a:lstStyle/>
          <a:p>
            <a:pPr eaLnBrk="1" hangingPunct="1"/>
            <a:r>
              <a:rPr lang="de-DE" sz="1800" b="1" smtClean="0">
                <a:solidFill>
                  <a:schemeClr val="bg1"/>
                </a:solidFill>
              </a:rPr>
              <a:t>Beispiel Zuckerderivat </a:t>
            </a:r>
            <a:r>
              <a:rPr lang="de-DE" sz="1800" b="1" baseline="30000" smtClean="0">
                <a:solidFill>
                  <a:schemeClr val="bg1"/>
                </a:solidFill>
              </a:rPr>
              <a:t>1</a:t>
            </a:r>
            <a:r>
              <a:rPr lang="de-DE" sz="1800" b="1" smtClean="0">
                <a:solidFill>
                  <a:schemeClr val="bg1"/>
                </a:solidFill>
              </a:rPr>
              <a:t>H-Spektrum</a:t>
            </a:r>
          </a:p>
        </p:txBody>
      </p:sp>
      <p:pic>
        <p:nvPicPr>
          <p:cNvPr id="77826" name="Picture 2" descr="zucker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lum bright="-42000" contrast="60000"/>
          </a:blip>
          <a:srcRect/>
          <a:stretch>
            <a:fillRect/>
          </a:stretch>
        </p:blipFill>
        <p:spPr>
          <a:xfrm>
            <a:off x="0" y="0"/>
            <a:ext cx="8850313" cy="3702050"/>
          </a:xfrm>
          <a:noFill/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8180388" y="344488"/>
            <a:ext cx="773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Symbol" pitchFamily="18" charset="2"/>
              </a:rPr>
              <a:t>4 *  3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271042" y="818891"/>
            <a:ext cx="8266533" cy="5301829"/>
            <a:chOff x="271042" y="2964932"/>
            <a:chExt cx="8266533" cy="5301829"/>
          </a:xfrm>
        </p:grpSpPr>
        <p:sp>
          <p:nvSpPr>
            <p:cNvPr id="77831" name="Rectangle 7"/>
            <p:cNvSpPr>
              <a:spLocks noChangeArrowheads="1"/>
            </p:cNvSpPr>
            <p:nvPr/>
          </p:nvSpPr>
          <p:spPr bwMode="auto">
            <a:xfrm>
              <a:off x="784225" y="4159250"/>
              <a:ext cx="4792663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 b="1" dirty="0" smtClean="0">
                  <a:solidFill>
                    <a:srgbClr val="FF3300"/>
                  </a:solidFill>
                  <a:latin typeface="Arial" charset="0"/>
                </a:rPr>
                <a:t>13C-Spectrum</a:t>
              </a:r>
              <a:endParaRPr lang="en-GB" sz="18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77839" name="Text Box 15"/>
            <p:cNvSpPr txBox="1">
              <a:spLocks noChangeArrowheads="1"/>
            </p:cNvSpPr>
            <p:nvPr/>
          </p:nvSpPr>
          <p:spPr bwMode="auto">
            <a:xfrm>
              <a:off x="5421313" y="4267200"/>
              <a:ext cx="8461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rgbClr val="FF3300"/>
                  </a:solidFill>
                  <a:latin typeface="Symbol" pitchFamily="18" charset="2"/>
                </a:rPr>
                <a:t>4 </a:t>
              </a:r>
              <a:r>
                <a:rPr lang="de-DE" b="1">
                  <a:solidFill>
                    <a:srgbClr val="FF3300"/>
                  </a:solidFill>
                </a:rPr>
                <a:t>CH</a:t>
              </a:r>
            </a:p>
          </p:txBody>
        </p:sp>
        <p:sp>
          <p:nvSpPr>
            <p:cNvPr id="77840" name="Text Box 16"/>
            <p:cNvSpPr txBox="1">
              <a:spLocks noChangeArrowheads="1"/>
            </p:cNvSpPr>
            <p:nvPr/>
          </p:nvSpPr>
          <p:spPr bwMode="auto">
            <a:xfrm>
              <a:off x="5965825" y="4267200"/>
              <a:ext cx="8461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rgbClr val="FF3300"/>
                  </a:solidFill>
                  <a:latin typeface="Symbol" pitchFamily="18" charset="2"/>
                </a:rPr>
                <a:t> </a:t>
              </a:r>
              <a:r>
                <a:rPr lang="de-DE" b="1">
                  <a:solidFill>
                    <a:srgbClr val="FF3300"/>
                  </a:solidFill>
                </a:rPr>
                <a:t>CH2</a:t>
              </a:r>
            </a:p>
          </p:txBody>
        </p:sp>
        <p:sp>
          <p:nvSpPr>
            <p:cNvPr id="77841" name="Text Box 17"/>
            <p:cNvSpPr txBox="1">
              <a:spLocks noChangeArrowheads="1"/>
            </p:cNvSpPr>
            <p:nvPr/>
          </p:nvSpPr>
          <p:spPr bwMode="auto">
            <a:xfrm>
              <a:off x="7691438" y="4268788"/>
              <a:ext cx="8461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rgbClr val="FF3300"/>
                  </a:solidFill>
                  <a:latin typeface="Symbol" pitchFamily="18" charset="2"/>
                </a:rPr>
                <a:t> 4 </a:t>
              </a:r>
              <a:r>
                <a:rPr lang="de-DE" b="1">
                  <a:solidFill>
                    <a:srgbClr val="FF3300"/>
                  </a:solidFill>
                </a:rPr>
                <a:t>CH3</a:t>
              </a:r>
            </a:p>
          </p:txBody>
        </p:sp>
        <p:sp>
          <p:nvSpPr>
            <p:cNvPr id="77842" name="Text Box 18"/>
            <p:cNvSpPr txBox="1">
              <a:spLocks noChangeArrowheads="1"/>
            </p:cNvSpPr>
            <p:nvPr/>
          </p:nvSpPr>
          <p:spPr bwMode="auto">
            <a:xfrm>
              <a:off x="641350" y="4371975"/>
              <a:ext cx="8461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rgbClr val="FF3300"/>
                  </a:solidFill>
                  <a:latin typeface="Symbol" pitchFamily="18" charset="2"/>
                </a:rPr>
                <a:t> 4 </a:t>
              </a:r>
              <a:r>
                <a:rPr lang="de-DE" b="1">
                  <a:solidFill>
                    <a:srgbClr val="FF3300"/>
                  </a:solidFill>
                </a:rPr>
                <a:t>q C</a:t>
              </a:r>
            </a:p>
          </p:txBody>
        </p:sp>
        <p:sp>
          <p:nvSpPr>
            <p:cNvPr id="77843" name="Text Box 19"/>
            <p:cNvSpPr txBox="1">
              <a:spLocks noChangeArrowheads="1"/>
            </p:cNvSpPr>
            <p:nvPr/>
          </p:nvSpPr>
          <p:spPr bwMode="auto">
            <a:xfrm>
              <a:off x="4624388" y="4283075"/>
              <a:ext cx="8461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rgbClr val="FF3300"/>
                  </a:solidFill>
                  <a:latin typeface="Symbol" pitchFamily="18" charset="2"/>
                </a:rPr>
                <a:t> </a:t>
              </a:r>
              <a:r>
                <a:rPr lang="de-DE" b="1">
                  <a:solidFill>
                    <a:srgbClr val="FF3300"/>
                  </a:solidFill>
                </a:rPr>
                <a:t>CH</a:t>
              </a:r>
            </a:p>
          </p:txBody>
        </p:sp>
        <p:sp>
          <p:nvSpPr>
            <p:cNvPr id="55" name="Rectangle 7"/>
            <p:cNvSpPr>
              <a:spLocks noChangeArrowheads="1"/>
            </p:cNvSpPr>
            <p:nvPr/>
          </p:nvSpPr>
          <p:spPr bwMode="auto">
            <a:xfrm>
              <a:off x="336356" y="5810768"/>
              <a:ext cx="3125302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 b="1" dirty="0" smtClean="0">
                  <a:solidFill>
                    <a:srgbClr val="FF3300"/>
                  </a:solidFill>
                  <a:latin typeface="Arial" charset="0"/>
                </a:rPr>
                <a:t>DEPT 135</a:t>
              </a:r>
              <a:endParaRPr lang="en-GB" sz="18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56" name="Rectangle 7"/>
            <p:cNvSpPr>
              <a:spLocks noChangeArrowheads="1"/>
            </p:cNvSpPr>
            <p:nvPr/>
          </p:nvSpPr>
          <p:spPr bwMode="auto">
            <a:xfrm>
              <a:off x="383009" y="6753160"/>
              <a:ext cx="3125302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 b="1" dirty="0" smtClean="0">
                  <a:solidFill>
                    <a:srgbClr val="FF3300"/>
                  </a:solidFill>
                  <a:latin typeface="Arial" charset="0"/>
                </a:rPr>
                <a:t>DEPT 45</a:t>
              </a:r>
              <a:endParaRPr lang="en-GB" sz="18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457654" y="7938148"/>
              <a:ext cx="3125302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 b="1" dirty="0" smtClean="0">
                  <a:solidFill>
                    <a:srgbClr val="FF3300"/>
                  </a:solidFill>
                  <a:latin typeface="Arial" charset="0"/>
                </a:rPr>
                <a:t>DEPT 90</a:t>
              </a:r>
              <a:endParaRPr lang="en-GB" sz="18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271042" y="2964932"/>
              <a:ext cx="7128134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 b="1" dirty="0" smtClean="0">
                  <a:latin typeface="Arial" charset="0"/>
                </a:rPr>
                <a:t>Distortionless Enhancement by Polarisation Transfer DEPT </a:t>
              </a:r>
              <a:endParaRPr lang="en-GB" sz="1800" b="1" dirty="0">
                <a:latin typeface="Arial" charset="0"/>
              </a:endParaRPr>
            </a:p>
          </p:txBody>
        </p:sp>
      </p:grp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Dept Spectra</a:t>
            </a:r>
            <a:endParaRPr lang="en-GB" dirty="0"/>
          </a:p>
        </p:txBody>
      </p:sp>
      <p:pic>
        <p:nvPicPr>
          <p:cNvPr id="31765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Gerade Verbindung 26"/>
          <p:cNvCxnSpPr/>
          <p:nvPr/>
        </p:nvCxnSpPr>
        <p:spPr>
          <a:xfrm flipV="1">
            <a:off x="914400" y="4338735"/>
            <a:ext cx="7305870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1007706" y="6288832"/>
            <a:ext cx="7305870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 flipV="1">
            <a:off x="933061" y="5607698"/>
            <a:ext cx="7305870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rot="5400000" flipH="1" flipV="1">
            <a:off x="4655976" y="4086810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rot="5400000" flipH="1" flipV="1">
            <a:off x="5309119" y="4058818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rot="5400000" flipH="1" flipV="1">
            <a:off x="5383764" y="4058818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rot="5400000" flipH="1" flipV="1">
            <a:off x="5458409" y="4058818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rot="5400000" flipH="1" flipV="1">
            <a:off x="5598368" y="4068148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rot="5400000" flipH="1" flipV="1">
            <a:off x="5887617" y="4646646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rot="5400000" flipH="1" flipV="1">
            <a:off x="7809723" y="4077478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rot="5400000" flipH="1" flipV="1">
            <a:off x="7837715" y="4068148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 rot="5400000" flipH="1" flipV="1">
            <a:off x="7875037" y="4077479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rot="5400000" flipH="1" flipV="1">
            <a:off x="7921691" y="4077479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 rot="5400000" flipH="1" flipV="1">
            <a:off x="4637315" y="5355773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rot="5400000" flipH="1" flipV="1">
            <a:off x="5290458" y="5327781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 rot="5400000" flipH="1" flipV="1">
            <a:off x="5365103" y="5327781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rot="5400000" flipH="1" flipV="1">
            <a:off x="5439748" y="5327781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rot="5400000" flipH="1" flipV="1">
            <a:off x="5579707" y="5337111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rot="5400000" flipH="1" flipV="1">
            <a:off x="5887617" y="5337111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rot="5400000" flipH="1" flipV="1">
            <a:off x="7791062" y="5346441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rot="5400000" flipH="1" flipV="1">
            <a:off x="7819054" y="5337111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rot="5400000" flipH="1" flipV="1">
            <a:off x="7856376" y="5346442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rot="5400000" flipH="1" flipV="1">
            <a:off x="7903030" y="5346442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rot="5400000" flipH="1" flipV="1">
            <a:off x="5290458" y="5999585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rot="5400000" flipH="1" flipV="1">
            <a:off x="5365103" y="5999585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rot="5400000" flipH="1" flipV="1">
            <a:off x="5439748" y="5999585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 rot="5400000" flipH="1" flipV="1">
            <a:off x="5579707" y="6008915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/>
          <p:nvPr/>
        </p:nvCxnSpPr>
        <p:spPr>
          <a:xfrm rot="5400000" flipH="1" flipV="1">
            <a:off x="4627984" y="5999585"/>
            <a:ext cx="550507" cy="933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ZUC1"/>
          <p:cNvPicPr>
            <a:picLocks noChangeAspect="1" noChangeArrowheads="1"/>
          </p:cNvPicPr>
          <p:nvPr/>
        </p:nvPicPr>
        <p:blipFill>
          <a:blip r:embed="rId2">
            <a:lum bright="-54000" contrast="78000"/>
          </a:blip>
          <a:srcRect/>
          <a:stretch>
            <a:fillRect/>
          </a:stretch>
        </p:blipFill>
        <p:spPr bwMode="auto">
          <a:xfrm>
            <a:off x="1588" y="822325"/>
            <a:ext cx="2978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ZUC2"/>
          <p:cNvPicPr>
            <a:picLocks noChangeArrowheads="1"/>
          </p:cNvPicPr>
          <p:nvPr/>
        </p:nvPicPr>
        <p:blipFill>
          <a:blip r:embed="rId3">
            <a:lum bright="-42000" contrast="60000"/>
          </a:blip>
          <a:srcRect/>
          <a:stretch>
            <a:fillRect/>
          </a:stretch>
        </p:blipFill>
        <p:spPr bwMode="auto">
          <a:xfrm>
            <a:off x="3028950" y="822325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ZUC3"/>
          <p:cNvPicPr>
            <a:picLocks noChangeArrowheads="1"/>
          </p:cNvPicPr>
          <p:nvPr/>
        </p:nvPicPr>
        <p:blipFill>
          <a:blip r:embed="rId4">
            <a:lum bright="-42000" contrast="60000"/>
          </a:blip>
          <a:srcRect/>
          <a:stretch>
            <a:fillRect/>
          </a:stretch>
        </p:blipFill>
        <p:spPr bwMode="auto">
          <a:xfrm>
            <a:off x="6264275" y="822325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 descr="ZUC6"/>
          <p:cNvPicPr>
            <a:picLocks noChangeAspect="1" noChangeArrowheads="1"/>
          </p:cNvPicPr>
          <p:nvPr/>
        </p:nvPicPr>
        <p:blipFill>
          <a:blip r:embed="rId5">
            <a:lum bright="-43000" contrast="70000"/>
          </a:blip>
          <a:srcRect/>
          <a:stretch>
            <a:fillRect/>
          </a:stretch>
        </p:blipFill>
        <p:spPr bwMode="auto">
          <a:xfrm>
            <a:off x="2990850" y="3459163"/>
            <a:ext cx="5637213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6" descr="ZUC4"/>
          <p:cNvPicPr>
            <a:picLocks noChangeArrowheads="1"/>
          </p:cNvPicPr>
          <p:nvPr/>
        </p:nvPicPr>
        <p:blipFill>
          <a:blip r:embed="rId6">
            <a:lum bright="-42000" contrast="60000"/>
          </a:blip>
          <a:srcRect/>
          <a:stretch>
            <a:fillRect/>
          </a:stretch>
        </p:blipFill>
        <p:spPr bwMode="auto">
          <a:xfrm>
            <a:off x="0" y="4024313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7829550" y="3427413"/>
            <a:ext cx="425450" cy="133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7861300" y="348932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1.8</a:t>
            </a:r>
          </a:p>
        </p:txBody>
      </p:sp>
      <p:sp>
        <p:nvSpPr>
          <p:cNvPr id="32778" name="Text Box 9"/>
          <p:cNvSpPr txBox="1">
            <a:spLocks noChangeArrowheads="1"/>
          </p:cNvSpPr>
          <p:nvPr/>
        </p:nvSpPr>
        <p:spPr bwMode="auto">
          <a:xfrm>
            <a:off x="7510463" y="350043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12.2</a:t>
            </a:r>
          </a:p>
        </p:txBody>
      </p:sp>
      <p:sp>
        <p:nvSpPr>
          <p:cNvPr id="32779" name="Rectangle 10"/>
          <p:cNvSpPr>
            <a:spLocks noChangeArrowheads="1"/>
          </p:cNvSpPr>
          <p:nvPr/>
        </p:nvSpPr>
        <p:spPr bwMode="auto">
          <a:xfrm>
            <a:off x="8280400" y="4418013"/>
            <a:ext cx="190500" cy="234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80" name="Rectangle 11"/>
          <p:cNvSpPr>
            <a:spLocks noChangeArrowheads="1"/>
          </p:cNvSpPr>
          <p:nvPr/>
        </p:nvSpPr>
        <p:spPr bwMode="auto">
          <a:xfrm>
            <a:off x="5676900" y="4005263"/>
            <a:ext cx="190500" cy="234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81" name="Rectangle 12"/>
          <p:cNvSpPr>
            <a:spLocks noChangeArrowheads="1"/>
          </p:cNvSpPr>
          <p:nvPr/>
        </p:nvSpPr>
        <p:spPr bwMode="auto">
          <a:xfrm>
            <a:off x="4749800" y="3325813"/>
            <a:ext cx="190500" cy="234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82" name="Rectangle 13"/>
          <p:cNvSpPr>
            <a:spLocks noChangeArrowheads="1"/>
          </p:cNvSpPr>
          <p:nvPr/>
        </p:nvSpPr>
        <p:spPr bwMode="auto">
          <a:xfrm>
            <a:off x="4508500" y="3306763"/>
            <a:ext cx="190500" cy="234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83" name="Rectangle 14"/>
          <p:cNvSpPr>
            <a:spLocks noChangeArrowheads="1"/>
          </p:cNvSpPr>
          <p:nvPr/>
        </p:nvSpPr>
        <p:spPr bwMode="auto">
          <a:xfrm>
            <a:off x="4324350" y="144463"/>
            <a:ext cx="387350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84" name="Rectangle 15"/>
          <p:cNvSpPr>
            <a:spLocks noChangeArrowheads="1"/>
          </p:cNvSpPr>
          <p:nvPr/>
        </p:nvSpPr>
        <p:spPr bwMode="auto">
          <a:xfrm>
            <a:off x="7626350" y="144463"/>
            <a:ext cx="387350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85" name="Rectangle 16"/>
          <p:cNvSpPr>
            <a:spLocks noChangeArrowheads="1"/>
          </p:cNvSpPr>
          <p:nvPr/>
        </p:nvSpPr>
        <p:spPr bwMode="auto">
          <a:xfrm>
            <a:off x="1066800" y="144463"/>
            <a:ext cx="387350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86" name="Rectangle 17"/>
          <p:cNvSpPr>
            <a:spLocks noChangeArrowheads="1"/>
          </p:cNvSpPr>
          <p:nvPr/>
        </p:nvSpPr>
        <p:spPr bwMode="auto">
          <a:xfrm>
            <a:off x="1624013" y="3814763"/>
            <a:ext cx="387350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87" name="Text Box 18"/>
          <p:cNvSpPr txBox="1">
            <a:spLocks noChangeArrowheads="1"/>
          </p:cNvSpPr>
          <p:nvPr/>
        </p:nvSpPr>
        <p:spPr bwMode="auto">
          <a:xfrm>
            <a:off x="2011363" y="4384675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3300"/>
                </a:solidFill>
                <a:latin typeface="Symbol" pitchFamily="18" charset="2"/>
              </a:rPr>
              <a:t>0.97</a:t>
            </a:r>
          </a:p>
        </p:txBody>
      </p:sp>
      <p:sp>
        <p:nvSpPr>
          <p:cNvPr id="32788" name="Text Box 19"/>
          <p:cNvSpPr txBox="1">
            <a:spLocks noChangeArrowheads="1"/>
          </p:cNvSpPr>
          <p:nvPr/>
        </p:nvSpPr>
        <p:spPr bwMode="auto">
          <a:xfrm>
            <a:off x="5702300" y="402113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3300"/>
                </a:solidFill>
                <a:latin typeface="Symbol" pitchFamily="18" charset="2"/>
              </a:rPr>
              <a:t>2.00</a:t>
            </a:r>
          </a:p>
        </p:txBody>
      </p:sp>
      <p:sp>
        <p:nvSpPr>
          <p:cNvPr id="32789" name="Text Box 20"/>
          <p:cNvSpPr txBox="1">
            <a:spLocks noChangeArrowheads="1"/>
          </p:cNvSpPr>
          <p:nvPr/>
        </p:nvSpPr>
        <p:spPr bwMode="auto">
          <a:xfrm>
            <a:off x="8266113" y="4405313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3300"/>
                </a:solidFill>
                <a:latin typeface="Symbol" pitchFamily="18" charset="2"/>
              </a:rPr>
              <a:t>0.97</a:t>
            </a:r>
          </a:p>
        </p:txBody>
      </p:sp>
      <p:sp>
        <p:nvSpPr>
          <p:cNvPr id="32790" name="Rectangle 21"/>
          <p:cNvSpPr>
            <a:spLocks noChangeArrowheads="1"/>
          </p:cNvSpPr>
          <p:nvPr/>
        </p:nvSpPr>
        <p:spPr bwMode="auto">
          <a:xfrm>
            <a:off x="1423988" y="773113"/>
            <a:ext cx="387350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91" name="Rectangle 22"/>
          <p:cNvSpPr>
            <a:spLocks noChangeArrowheads="1"/>
          </p:cNvSpPr>
          <p:nvPr/>
        </p:nvSpPr>
        <p:spPr bwMode="auto">
          <a:xfrm>
            <a:off x="8010525" y="773113"/>
            <a:ext cx="387350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792" name="Text Box 23"/>
          <p:cNvSpPr txBox="1">
            <a:spLocks noChangeArrowheads="1"/>
          </p:cNvSpPr>
          <p:nvPr/>
        </p:nvSpPr>
        <p:spPr bwMode="auto">
          <a:xfrm>
            <a:off x="8037513" y="747713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3300"/>
                </a:solidFill>
                <a:latin typeface="Symbol" pitchFamily="18" charset="2"/>
              </a:rPr>
              <a:t>0.98</a:t>
            </a:r>
          </a:p>
        </p:txBody>
      </p:sp>
      <p:sp>
        <p:nvSpPr>
          <p:cNvPr id="32793" name="Text Box 24"/>
          <p:cNvSpPr txBox="1">
            <a:spLocks noChangeArrowheads="1"/>
          </p:cNvSpPr>
          <p:nvPr/>
        </p:nvSpPr>
        <p:spPr bwMode="auto">
          <a:xfrm>
            <a:off x="4794250" y="762000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3300"/>
                </a:solidFill>
                <a:latin typeface="Symbol" pitchFamily="18" charset="2"/>
              </a:rPr>
              <a:t>0.98</a:t>
            </a:r>
          </a:p>
        </p:txBody>
      </p:sp>
      <p:sp>
        <p:nvSpPr>
          <p:cNvPr id="32794" name="Text Box 25"/>
          <p:cNvSpPr txBox="1">
            <a:spLocks noChangeArrowheads="1"/>
          </p:cNvSpPr>
          <p:nvPr/>
        </p:nvSpPr>
        <p:spPr bwMode="auto">
          <a:xfrm>
            <a:off x="1436688" y="762000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3300"/>
                </a:solidFill>
                <a:latin typeface="Symbol" pitchFamily="18" charset="2"/>
              </a:rPr>
              <a:t>0.99</a:t>
            </a:r>
          </a:p>
        </p:txBody>
      </p:sp>
      <p:sp>
        <p:nvSpPr>
          <p:cNvPr id="32795" name="Text Box 26"/>
          <p:cNvSpPr txBox="1">
            <a:spLocks noChangeArrowheads="1"/>
          </p:cNvSpPr>
          <p:nvPr/>
        </p:nvSpPr>
        <p:spPr bwMode="auto">
          <a:xfrm>
            <a:off x="4594225" y="3419475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12.1</a:t>
            </a:r>
          </a:p>
        </p:txBody>
      </p:sp>
      <p:sp>
        <p:nvSpPr>
          <p:cNvPr id="32796" name="Text Box 27"/>
          <p:cNvSpPr txBox="1">
            <a:spLocks noChangeArrowheads="1"/>
          </p:cNvSpPr>
          <p:nvPr/>
        </p:nvSpPr>
        <p:spPr bwMode="auto">
          <a:xfrm>
            <a:off x="4244975" y="340836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4.1</a:t>
            </a:r>
          </a:p>
        </p:txBody>
      </p:sp>
      <p:sp>
        <p:nvSpPr>
          <p:cNvPr id="32797" name="Text Box 28"/>
          <p:cNvSpPr txBox="1">
            <a:spLocks noChangeArrowheads="1"/>
          </p:cNvSpPr>
          <p:nvPr/>
        </p:nvSpPr>
        <p:spPr bwMode="auto">
          <a:xfrm>
            <a:off x="1868488" y="376237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4.1</a:t>
            </a:r>
          </a:p>
        </p:txBody>
      </p:sp>
      <p:sp>
        <p:nvSpPr>
          <p:cNvPr id="32798" name="Text Box 29"/>
          <p:cNvSpPr txBox="1">
            <a:spLocks noChangeArrowheads="1"/>
          </p:cNvSpPr>
          <p:nvPr/>
        </p:nvSpPr>
        <p:spPr bwMode="auto">
          <a:xfrm>
            <a:off x="1519238" y="3770313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10.0</a:t>
            </a:r>
          </a:p>
        </p:txBody>
      </p:sp>
      <p:sp>
        <p:nvSpPr>
          <p:cNvPr id="32799" name="Text Box 30"/>
          <p:cNvSpPr txBox="1">
            <a:spLocks noChangeArrowheads="1"/>
          </p:cNvSpPr>
          <p:nvPr/>
        </p:nvSpPr>
        <p:spPr bwMode="auto">
          <a:xfrm>
            <a:off x="1273175" y="377507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4.0</a:t>
            </a:r>
          </a:p>
        </p:txBody>
      </p:sp>
      <p:sp>
        <p:nvSpPr>
          <p:cNvPr id="32800" name="Text Box 31"/>
          <p:cNvSpPr txBox="1">
            <a:spLocks noChangeArrowheads="1"/>
          </p:cNvSpPr>
          <p:nvPr/>
        </p:nvSpPr>
        <p:spPr bwMode="auto">
          <a:xfrm>
            <a:off x="1069975" y="63182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4.0</a:t>
            </a:r>
          </a:p>
        </p:txBody>
      </p:sp>
      <p:sp>
        <p:nvSpPr>
          <p:cNvPr id="32801" name="Text Box 32"/>
          <p:cNvSpPr txBox="1">
            <a:spLocks noChangeArrowheads="1"/>
          </p:cNvSpPr>
          <p:nvPr/>
        </p:nvSpPr>
        <p:spPr bwMode="auto">
          <a:xfrm>
            <a:off x="4095750" y="63023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9.8</a:t>
            </a:r>
          </a:p>
        </p:txBody>
      </p:sp>
      <p:sp>
        <p:nvSpPr>
          <p:cNvPr id="32802" name="Text Box 33"/>
          <p:cNvSpPr txBox="1">
            <a:spLocks noChangeArrowheads="1"/>
          </p:cNvSpPr>
          <p:nvPr/>
        </p:nvSpPr>
        <p:spPr bwMode="auto">
          <a:xfrm>
            <a:off x="4452938" y="63023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9.8</a:t>
            </a:r>
          </a:p>
        </p:txBody>
      </p:sp>
      <p:sp>
        <p:nvSpPr>
          <p:cNvPr id="32803" name="Text Box 34"/>
          <p:cNvSpPr txBox="1">
            <a:spLocks noChangeArrowheads="1"/>
          </p:cNvSpPr>
          <p:nvPr/>
        </p:nvSpPr>
        <p:spPr bwMode="auto">
          <a:xfrm>
            <a:off x="7788275" y="56832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9.8</a:t>
            </a:r>
          </a:p>
        </p:txBody>
      </p:sp>
      <p:sp>
        <p:nvSpPr>
          <p:cNvPr id="32804" name="Text Box 35"/>
          <p:cNvSpPr txBox="1">
            <a:spLocks noChangeArrowheads="1"/>
          </p:cNvSpPr>
          <p:nvPr/>
        </p:nvSpPr>
        <p:spPr bwMode="auto">
          <a:xfrm>
            <a:off x="7259638" y="568325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accent2"/>
                </a:solidFill>
                <a:latin typeface="Symbol" pitchFamily="18" charset="2"/>
              </a:rPr>
              <a:t>10.2</a:t>
            </a:r>
          </a:p>
        </p:txBody>
      </p:sp>
      <p:sp>
        <p:nvSpPr>
          <p:cNvPr id="32805" name="Rectangle 36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–H  Coupling Constants</a:t>
            </a:r>
            <a:endParaRPr lang="en-GB" dirty="0"/>
          </a:p>
        </p:txBody>
      </p:sp>
      <p:pic>
        <p:nvPicPr>
          <p:cNvPr id="32806" name="Picture 37" descr="Logo_RG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151"/>
          <p:cNvSpPr txBox="1">
            <a:spLocks noChangeArrowheads="1"/>
          </p:cNvSpPr>
          <p:nvPr/>
        </p:nvSpPr>
        <p:spPr bwMode="auto">
          <a:xfrm>
            <a:off x="1842276" y="409842"/>
            <a:ext cx="4341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Coupling  partners cannot be assigned unambiguously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 descr="zucker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48000" contrast="72000"/>
          </a:blip>
          <a:srcRect/>
          <a:stretch>
            <a:fillRect/>
          </a:stretch>
        </p:blipFill>
        <p:spPr>
          <a:xfrm>
            <a:off x="541338" y="1339850"/>
            <a:ext cx="7997825" cy="5781675"/>
          </a:xfrm>
          <a:noFill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016000" y="157638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1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8278813" y="5937250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63663" y="2455863"/>
            <a:ext cx="5549900" cy="3644900"/>
            <a:chOff x="828" y="1381"/>
            <a:chExt cx="3496" cy="2296"/>
          </a:xfrm>
        </p:grpSpPr>
        <p:sp>
          <p:nvSpPr>
            <p:cNvPr id="33908" name="Line 6"/>
            <p:cNvSpPr>
              <a:spLocks noChangeShapeType="1"/>
            </p:cNvSpPr>
            <p:nvPr/>
          </p:nvSpPr>
          <p:spPr bwMode="auto">
            <a:xfrm flipV="1">
              <a:off x="828" y="1381"/>
              <a:ext cx="0" cy="2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909" name="Line 7"/>
            <p:cNvSpPr>
              <a:spLocks noChangeShapeType="1"/>
            </p:cNvSpPr>
            <p:nvPr/>
          </p:nvSpPr>
          <p:spPr bwMode="auto">
            <a:xfrm flipV="1">
              <a:off x="852" y="3669"/>
              <a:ext cx="3472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1250950" y="5913438"/>
            <a:ext cx="238125" cy="3000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4833938" y="1554163"/>
            <a:ext cx="3000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8216900" y="3606800"/>
            <a:ext cx="300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250950" y="3571875"/>
            <a:ext cx="4008438" cy="2667000"/>
            <a:chOff x="757" y="2084"/>
            <a:chExt cx="2525" cy="1680"/>
          </a:xfrm>
        </p:grpSpPr>
        <p:sp>
          <p:nvSpPr>
            <p:cNvPr id="33906" name="Rectangle 12"/>
            <p:cNvSpPr>
              <a:spLocks noChangeArrowheads="1"/>
            </p:cNvSpPr>
            <p:nvPr/>
          </p:nvSpPr>
          <p:spPr bwMode="auto">
            <a:xfrm>
              <a:off x="757" y="2084"/>
              <a:ext cx="150" cy="18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3907" name="Rectangle 13"/>
            <p:cNvSpPr>
              <a:spLocks noChangeArrowheads="1"/>
            </p:cNvSpPr>
            <p:nvPr/>
          </p:nvSpPr>
          <p:spPr bwMode="auto">
            <a:xfrm>
              <a:off x="3132" y="3575"/>
              <a:ext cx="150" cy="18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506788" y="3570288"/>
            <a:ext cx="1765300" cy="1263650"/>
            <a:chOff x="2178" y="2083"/>
            <a:chExt cx="1112" cy="796"/>
          </a:xfrm>
        </p:grpSpPr>
        <p:sp>
          <p:nvSpPr>
            <p:cNvPr id="33904" name="Rectangle 15"/>
            <p:cNvSpPr>
              <a:spLocks noChangeArrowheads="1"/>
            </p:cNvSpPr>
            <p:nvPr/>
          </p:nvSpPr>
          <p:spPr bwMode="auto">
            <a:xfrm>
              <a:off x="2178" y="2083"/>
              <a:ext cx="150" cy="18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3905" name="Rectangle 16"/>
            <p:cNvSpPr>
              <a:spLocks noChangeArrowheads="1"/>
            </p:cNvSpPr>
            <p:nvPr/>
          </p:nvSpPr>
          <p:spPr bwMode="auto">
            <a:xfrm>
              <a:off x="3140" y="2690"/>
              <a:ext cx="150" cy="18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8202613" y="4533900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3317875" y="1528763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3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517900" y="4021138"/>
            <a:ext cx="1050925" cy="812800"/>
            <a:chOff x="2185" y="2367"/>
            <a:chExt cx="662" cy="512"/>
          </a:xfrm>
        </p:grpSpPr>
        <p:sp>
          <p:nvSpPr>
            <p:cNvPr id="33902" name="Rectangle 20"/>
            <p:cNvSpPr>
              <a:spLocks noChangeArrowheads="1"/>
            </p:cNvSpPr>
            <p:nvPr/>
          </p:nvSpPr>
          <p:spPr bwMode="auto">
            <a:xfrm>
              <a:off x="2185" y="2367"/>
              <a:ext cx="150" cy="18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3903" name="Rectangle 21"/>
            <p:cNvSpPr>
              <a:spLocks noChangeArrowheads="1"/>
            </p:cNvSpPr>
            <p:nvPr/>
          </p:nvSpPr>
          <p:spPr bwMode="auto">
            <a:xfrm>
              <a:off x="2697" y="2690"/>
              <a:ext cx="150" cy="18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339850" y="3733800"/>
            <a:ext cx="3783013" cy="2352675"/>
            <a:chOff x="813" y="2186"/>
            <a:chExt cx="2383" cy="1482"/>
          </a:xfrm>
        </p:grpSpPr>
        <p:sp>
          <p:nvSpPr>
            <p:cNvPr id="33900" name="Line 23"/>
            <p:cNvSpPr>
              <a:spLocks noChangeShapeType="1"/>
            </p:cNvSpPr>
            <p:nvPr/>
          </p:nvSpPr>
          <p:spPr bwMode="auto">
            <a:xfrm>
              <a:off x="813" y="2186"/>
              <a:ext cx="238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901" name="Line 24"/>
            <p:cNvSpPr>
              <a:spLocks noChangeShapeType="1"/>
            </p:cNvSpPr>
            <p:nvPr/>
          </p:nvSpPr>
          <p:spPr bwMode="auto">
            <a:xfrm flipH="1">
              <a:off x="828" y="2232"/>
              <a:ext cx="15" cy="14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314450" y="3783013"/>
            <a:ext cx="3832225" cy="2317750"/>
            <a:chOff x="797" y="2217"/>
            <a:chExt cx="2414" cy="1460"/>
          </a:xfrm>
        </p:grpSpPr>
        <p:sp>
          <p:nvSpPr>
            <p:cNvPr id="33898" name="Line 26"/>
            <p:cNvSpPr>
              <a:spLocks noChangeShapeType="1"/>
            </p:cNvSpPr>
            <p:nvPr/>
          </p:nvSpPr>
          <p:spPr bwMode="auto">
            <a:xfrm flipH="1">
              <a:off x="3196" y="2217"/>
              <a:ext cx="15" cy="14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99" name="Line 27"/>
            <p:cNvSpPr>
              <a:spLocks noChangeShapeType="1"/>
            </p:cNvSpPr>
            <p:nvPr/>
          </p:nvSpPr>
          <p:spPr bwMode="auto">
            <a:xfrm>
              <a:off x="797" y="3677"/>
              <a:ext cx="238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632200" y="3770313"/>
            <a:ext cx="1514475" cy="914400"/>
            <a:chOff x="2257" y="2209"/>
            <a:chExt cx="954" cy="576"/>
          </a:xfrm>
        </p:grpSpPr>
        <p:sp>
          <p:nvSpPr>
            <p:cNvPr id="33896" name="Line 29"/>
            <p:cNvSpPr>
              <a:spLocks noChangeShapeType="1"/>
            </p:cNvSpPr>
            <p:nvPr/>
          </p:nvSpPr>
          <p:spPr bwMode="auto">
            <a:xfrm flipH="1">
              <a:off x="2257" y="2777"/>
              <a:ext cx="947" cy="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97" name="Line 30"/>
            <p:cNvSpPr>
              <a:spLocks noChangeShapeType="1"/>
            </p:cNvSpPr>
            <p:nvPr/>
          </p:nvSpPr>
          <p:spPr bwMode="auto">
            <a:xfrm flipH="1">
              <a:off x="3204" y="2209"/>
              <a:ext cx="7" cy="52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632200" y="4171950"/>
            <a:ext cx="850900" cy="500063"/>
            <a:chOff x="2257" y="2462"/>
            <a:chExt cx="536" cy="315"/>
          </a:xfrm>
        </p:grpSpPr>
        <p:sp>
          <p:nvSpPr>
            <p:cNvPr id="33894" name="Line 32"/>
            <p:cNvSpPr>
              <a:spLocks noChangeShapeType="1"/>
            </p:cNvSpPr>
            <p:nvPr/>
          </p:nvSpPr>
          <p:spPr bwMode="auto">
            <a:xfrm flipV="1">
              <a:off x="2257" y="2478"/>
              <a:ext cx="0" cy="299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95" name="Line 33"/>
            <p:cNvSpPr>
              <a:spLocks noChangeShapeType="1"/>
            </p:cNvSpPr>
            <p:nvPr/>
          </p:nvSpPr>
          <p:spPr bwMode="auto">
            <a:xfrm>
              <a:off x="2296" y="2462"/>
              <a:ext cx="497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06" name="Text Box 34"/>
          <p:cNvSpPr txBox="1">
            <a:spLocks noChangeArrowheads="1"/>
          </p:cNvSpPr>
          <p:nvPr/>
        </p:nvSpPr>
        <p:spPr bwMode="auto">
          <a:xfrm>
            <a:off x="4159250" y="1539875"/>
            <a:ext cx="300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79907" name="Text Box 35"/>
          <p:cNvSpPr txBox="1">
            <a:spLocks noChangeArrowheads="1"/>
          </p:cNvSpPr>
          <p:nvPr/>
        </p:nvSpPr>
        <p:spPr bwMode="auto">
          <a:xfrm>
            <a:off x="8229600" y="4030663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4</a:t>
            </a:r>
          </a:p>
        </p:txBody>
      </p: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4370388" y="2882900"/>
            <a:ext cx="2066925" cy="1428750"/>
            <a:chOff x="2722" y="1650"/>
            <a:chExt cx="1302" cy="900"/>
          </a:xfrm>
        </p:grpSpPr>
        <p:sp>
          <p:nvSpPr>
            <p:cNvPr id="33892" name="Rectangle 37"/>
            <p:cNvSpPr>
              <a:spLocks noChangeArrowheads="1"/>
            </p:cNvSpPr>
            <p:nvPr/>
          </p:nvSpPr>
          <p:spPr bwMode="auto">
            <a:xfrm>
              <a:off x="2722" y="1650"/>
              <a:ext cx="150" cy="189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3893" name="Rectangle 38"/>
            <p:cNvSpPr>
              <a:spLocks noChangeArrowheads="1"/>
            </p:cNvSpPr>
            <p:nvPr/>
          </p:nvSpPr>
          <p:spPr bwMode="auto">
            <a:xfrm>
              <a:off x="3874" y="2361"/>
              <a:ext cx="150" cy="189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4470400" y="3019425"/>
            <a:ext cx="1666875" cy="1076325"/>
            <a:chOff x="2785" y="1736"/>
            <a:chExt cx="1050" cy="678"/>
          </a:xfrm>
        </p:grpSpPr>
        <p:sp>
          <p:nvSpPr>
            <p:cNvPr id="33890" name="Line 40"/>
            <p:cNvSpPr>
              <a:spLocks noChangeShapeType="1"/>
            </p:cNvSpPr>
            <p:nvPr/>
          </p:nvSpPr>
          <p:spPr bwMode="auto">
            <a:xfrm flipH="1" flipV="1">
              <a:off x="2785" y="1791"/>
              <a:ext cx="8" cy="62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91" name="Line 41"/>
            <p:cNvSpPr>
              <a:spLocks noChangeShapeType="1"/>
            </p:cNvSpPr>
            <p:nvPr/>
          </p:nvSpPr>
          <p:spPr bwMode="auto">
            <a:xfrm>
              <a:off x="2872" y="1736"/>
              <a:ext cx="963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6326188" y="1552575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6600"/>
                </a:solidFill>
              </a:rPr>
              <a:t>5</a:t>
            </a: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auto">
          <a:xfrm>
            <a:off x="8218488" y="2792413"/>
            <a:ext cx="3000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6600"/>
                </a:solidFill>
              </a:rPr>
              <a:t>5</a:t>
            </a:r>
          </a:p>
        </p:txBody>
      </p: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6172200" y="2606675"/>
            <a:ext cx="627063" cy="587375"/>
            <a:chOff x="3857" y="1476"/>
            <a:chExt cx="395" cy="370"/>
          </a:xfrm>
        </p:grpSpPr>
        <p:sp>
          <p:nvSpPr>
            <p:cNvPr id="33888" name="Rectangle 45"/>
            <p:cNvSpPr>
              <a:spLocks noChangeArrowheads="1"/>
            </p:cNvSpPr>
            <p:nvPr/>
          </p:nvSpPr>
          <p:spPr bwMode="auto">
            <a:xfrm>
              <a:off x="3857" y="1476"/>
              <a:ext cx="150" cy="189"/>
            </a:xfrm>
            <a:prstGeom prst="rect">
              <a:avLst/>
            </a:prstGeom>
            <a:noFill/>
            <a:ln w="19050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3889" name="Rectangle 46"/>
            <p:cNvSpPr>
              <a:spLocks noChangeArrowheads="1"/>
            </p:cNvSpPr>
            <p:nvPr/>
          </p:nvSpPr>
          <p:spPr bwMode="auto">
            <a:xfrm>
              <a:off x="4102" y="1657"/>
              <a:ext cx="150" cy="189"/>
            </a:xfrm>
            <a:prstGeom prst="rect">
              <a:avLst/>
            </a:prstGeom>
            <a:noFill/>
            <a:ln w="19050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6424613" y="2868613"/>
            <a:ext cx="276225" cy="163512"/>
            <a:chOff x="4016" y="1641"/>
            <a:chExt cx="174" cy="103"/>
          </a:xfrm>
        </p:grpSpPr>
        <p:sp>
          <p:nvSpPr>
            <p:cNvPr id="33886" name="Line 48"/>
            <p:cNvSpPr>
              <a:spLocks noChangeShapeType="1"/>
            </p:cNvSpPr>
            <p:nvPr/>
          </p:nvSpPr>
          <p:spPr bwMode="auto">
            <a:xfrm>
              <a:off x="4016" y="1744"/>
              <a:ext cx="103" cy="0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87" name="Line 49"/>
            <p:cNvSpPr>
              <a:spLocks noChangeShapeType="1"/>
            </p:cNvSpPr>
            <p:nvPr/>
          </p:nvSpPr>
          <p:spPr bwMode="auto">
            <a:xfrm flipV="1">
              <a:off x="4190" y="1641"/>
              <a:ext cx="0" cy="63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22" name="Text Box 50"/>
          <p:cNvSpPr txBox="1">
            <a:spLocks noChangeArrowheads="1"/>
          </p:cNvSpPr>
          <p:nvPr/>
        </p:nvSpPr>
        <p:spPr bwMode="auto">
          <a:xfrm>
            <a:off x="6713538" y="1539875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</a:t>
            </a:r>
          </a:p>
        </p:txBody>
      </p:sp>
      <p:sp>
        <p:nvSpPr>
          <p:cNvPr id="79923" name="Text Box 51"/>
          <p:cNvSpPr txBox="1">
            <a:spLocks noChangeArrowheads="1"/>
          </p:cNvSpPr>
          <p:nvPr/>
        </p:nvSpPr>
        <p:spPr bwMode="auto">
          <a:xfrm>
            <a:off x="5913438" y="15478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6´</a:t>
            </a:r>
          </a:p>
        </p:txBody>
      </p:sp>
      <p:sp>
        <p:nvSpPr>
          <p:cNvPr id="79924" name="Text Box 52"/>
          <p:cNvSpPr txBox="1">
            <a:spLocks noChangeArrowheads="1"/>
          </p:cNvSpPr>
          <p:nvPr/>
        </p:nvSpPr>
        <p:spPr bwMode="auto">
          <a:xfrm>
            <a:off x="8216900" y="30559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6´</a:t>
            </a:r>
          </a:p>
        </p:txBody>
      </p:sp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8210550" y="256063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</a:t>
            </a:r>
          </a:p>
        </p:txBody>
      </p: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1376363" y="685800"/>
            <a:ext cx="406400" cy="823913"/>
            <a:chOff x="1104" y="347"/>
            <a:chExt cx="256" cy="519"/>
          </a:xfrm>
        </p:grpSpPr>
        <p:sp>
          <p:nvSpPr>
            <p:cNvPr id="33882" name="Text Box 55"/>
            <p:cNvSpPr txBox="1">
              <a:spLocks noChangeArrowheads="1"/>
            </p:cNvSpPr>
            <p:nvPr/>
          </p:nvSpPr>
          <p:spPr bwMode="auto">
            <a:xfrm>
              <a:off x="1104" y="347"/>
              <a:ext cx="19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C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H</a:t>
              </a:r>
            </a:p>
          </p:txBody>
        </p:sp>
        <p:sp>
          <p:nvSpPr>
            <p:cNvPr id="33883" name="Line 56"/>
            <p:cNvSpPr>
              <a:spLocks noChangeShapeType="1"/>
            </p:cNvSpPr>
            <p:nvPr/>
          </p:nvSpPr>
          <p:spPr bwMode="auto">
            <a:xfrm>
              <a:off x="1203" y="482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84" name="Line 57"/>
            <p:cNvSpPr>
              <a:spLocks noChangeShapeType="1"/>
            </p:cNvSpPr>
            <p:nvPr/>
          </p:nvSpPr>
          <p:spPr bwMode="auto">
            <a:xfrm>
              <a:off x="1203" y="654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85" name="Line 58"/>
            <p:cNvSpPr>
              <a:spLocks noChangeShapeType="1"/>
            </p:cNvSpPr>
            <p:nvPr/>
          </p:nvSpPr>
          <p:spPr bwMode="auto">
            <a:xfrm>
              <a:off x="1248" y="608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31" name="Line 59"/>
          <p:cNvSpPr>
            <a:spLocks noChangeShapeType="1"/>
          </p:cNvSpPr>
          <p:nvPr/>
        </p:nvSpPr>
        <p:spPr bwMode="auto">
          <a:xfrm>
            <a:off x="1268413" y="1106488"/>
            <a:ext cx="17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1706563" y="673100"/>
            <a:ext cx="406400" cy="823913"/>
            <a:chOff x="1104" y="347"/>
            <a:chExt cx="256" cy="519"/>
          </a:xfrm>
        </p:grpSpPr>
        <p:sp>
          <p:nvSpPr>
            <p:cNvPr id="33878" name="Text Box 61"/>
            <p:cNvSpPr txBox="1">
              <a:spLocks noChangeArrowheads="1"/>
            </p:cNvSpPr>
            <p:nvPr/>
          </p:nvSpPr>
          <p:spPr bwMode="auto">
            <a:xfrm>
              <a:off x="1104" y="347"/>
              <a:ext cx="19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C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H</a:t>
              </a:r>
            </a:p>
          </p:txBody>
        </p:sp>
        <p:sp>
          <p:nvSpPr>
            <p:cNvPr id="33879" name="Line 62"/>
            <p:cNvSpPr>
              <a:spLocks noChangeShapeType="1"/>
            </p:cNvSpPr>
            <p:nvPr/>
          </p:nvSpPr>
          <p:spPr bwMode="auto">
            <a:xfrm>
              <a:off x="1203" y="482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80" name="Line 63"/>
            <p:cNvSpPr>
              <a:spLocks noChangeShapeType="1"/>
            </p:cNvSpPr>
            <p:nvPr/>
          </p:nvSpPr>
          <p:spPr bwMode="auto">
            <a:xfrm>
              <a:off x="1203" y="654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81" name="Line 64"/>
            <p:cNvSpPr>
              <a:spLocks noChangeShapeType="1"/>
            </p:cNvSpPr>
            <p:nvPr/>
          </p:nvSpPr>
          <p:spPr bwMode="auto">
            <a:xfrm>
              <a:off x="1248" y="608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16" name="Group 65"/>
          <p:cNvGrpSpPr>
            <a:grpSpLocks/>
          </p:cNvGrpSpPr>
          <p:nvPr/>
        </p:nvGrpSpPr>
        <p:grpSpPr bwMode="auto">
          <a:xfrm>
            <a:off x="2049463" y="673100"/>
            <a:ext cx="406400" cy="823913"/>
            <a:chOff x="1104" y="347"/>
            <a:chExt cx="256" cy="519"/>
          </a:xfrm>
        </p:grpSpPr>
        <p:sp>
          <p:nvSpPr>
            <p:cNvPr id="33874" name="Text Box 66"/>
            <p:cNvSpPr txBox="1">
              <a:spLocks noChangeArrowheads="1"/>
            </p:cNvSpPr>
            <p:nvPr/>
          </p:nvSpPr>
          <p:spPr bwMode="auto">
            <a:xfrm>
              <a:off x="1104" y="347"/>
              <a:ext cx="19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C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H</a:t>
              </a:r>
            </a:p>
          </p:txBody>
        </p:sp>
        <p:sp>
          <p:nvSpPr>
            <p:cNvPr id="33875" name="Line 67"/>
            <p:cNvSpPr>
              <a:spLocks noChangeShapeType="1"/>
            </p:cNvSpPr>
            <p:nvPr/>
          </p:nvSpPr>
          <p:spPr bwMode="auto">
            <a:xfrm>
              <a:off x="1203" y="482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76" name="Line 68"/>
            <p:cNvSpPr>
              <a:spLocks noChangeShapeType="1"/>
            </p:cNvSpPr>
            <p:nvPr/>
          </p:nvSpPr>
          <p:spPr bwMode="auto">
            <a:xfrm>
              <a:off x="1203" y="654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77" name="Line 69"/>
            <p:cNvSpPr>
              <a:spLocks noChangeShapeType="1"/>
            </p:cNvSpPr>
            <p:nvPr/>
          </p:nvSpPr>
          <p:spPr bwMode="auto">
            <a:xfrm>
              <a:off x="1248" y="608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17" name="Group 70"/>
          <p:cNvGrpSpPr>
            <a:grpSpLocks/>
          </p:cNvGrpSpPr>
          <p:nvPr/>
        </p:nvGrpSpPr>
        <p:grpSpPr bwMode="auto">
          <a:xfrm>
            <a:off x="2379663" y="660400"/>
            <a:ext cx="406400" cy="823913"/>
            <a:chOff x="1104" y="347"/>
            <a:chExt cx="256" cy="519"/>
          </a:xfrm>
        </p:grpSpPr>
        <p:sp>
          <p:nvSpPr>
            <p:cNvPr id="33870" name="Text Box 71"/>
            <p:cNvSpPr txBox="1">
              <a:spLocks noChangeArrowheads="1"/>
            </p:cNvSpPr>
            <p:nvPr/>
          </p:nvSpPr>
          <p:spPr bwMode="auto">
            <a:xfrm>
              <a:off x="1104" y="347"/>
              <a:ext cx="19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C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H</a:t>
              </a:r>
            </a:p>
          </p:txBody>
        </p:sp>
        <p:sp>
          <p:nvSpPr>
            <p:cNvPr id="33871" name="Line 72"/>
            <p:cNvSpPr>
              <a:spLocks noChangeShapeType="1"/>
            </p:cNvSpPr>
            <p:nvPr/>
          </p:nvSpPr>
          <p:spPr bwMode="auto">
            <a:xfrm>
              <a:off x="1203" y="482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72" name="Line 73"/>
            <p:cNvSpPr>
              <a:spLocks noChangeShapeType="1"/>
            </p:cNvSpPr>
            <p:nvPr/>
          </p:nvSpPr>
          <p:spPr bwMode="auto">
            <a:xfrm>
              <a:off x="1203" y="654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73" name="Line 74"/>
            <p:cNvSpPr>
              <a:spLocks noChangeShapeType="1"/>
            </p:cNvSpPr>
            <p:nvPr/>
          </p:nvSpPr>
          <p:spPr bwMode="auto">
            <a:xfrm>
              <a:off x="1248" y="608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18" name="Group 75"/>
          <p:cNvGrpSpPr>
            <a:grpSpLocks/>
          </p:cNvGrpSpPr>
          <p:nvPr/>
        </p:nvGrpSpPr>
        <p:grpSpPr bwMode="auto">
          <a:xfrm>
            <a:off x="2716213" y="660400"/>
            <a:ext cx="406400" cy="823913"/>
            <a:chOff x="1104" y="347"/>
            <a:chExt cx="256" cy="519"/>
          </a:xfrm>
        </p:grpSpPr>
        <p:sp>
          <p:nvSpPr>
            <p:cNvPr id="33866" name="Text Box 76"/>
            <p:cNvSpPr txBox="1">
              <a:spLocks noChangeArrowheads="1"/>
            </p:cNvSpPr>
            <p:nvPr/>
          </p:nvSpPr>
          <p:spPr bwMode="auto">
            <a:xfrm>
              <a:off x="1104" y="347"/>
              <a:ext cx="19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C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H</a:t>
              </a:r>
            </a:p>
          </p:txBody>
        </p:sp>
        <p:sp>
          <p:nvSpPr>
            <p:cNvPr id="33867" name="Line 77"/>
            <p:cNvSpPr>
              <a:spLocks noChangeShapeType="1"/>
            </p:cNvSpPr>
            <p:nvPr/>
          </p:nvSpPr>
          <p:spPr bwMode="auto">
            <a:xfrm>
              <a:off x="1203" y="482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68" name="Line 78"/>
            <p:cNvSpPr>
              <a:spLocks noChangeShapeType="1"/>
            </p:cNvSpPr>
            <p:nvPr/>
          </p:nvSpPr>
          <p:spPr bwMode="auto">
            <a:xfrm>
              <a:off x="1203" y="654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69" name="Line 79"/>
            <p:cNvSpPr>
              <a:spLocks noChangeShapeType="1"/>
            </p:cNvSpPr>
            <p:nvPr/>
          </p:nvSpPr>
          <p:spPr bwMode="auto">
            <a:xfrm>
              <a:off x="1248" y="608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52" name="Text Box 80"/>
          <p:cNvSpPr txBox="1">
            <a:spLocks noChangeArrowheads="1"/>
          </p:cNvSpPr>
          <p:nvPr/>
        </p:nvSpPr>
        <p:spPr bwMode="auto">
          <a:xfrm>
            <a:off x="1397000" y="141128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1</a:t>
            </a:r>
          </a:p>
        </p:txBody>
      </p:sp>
      <p:sp>
        <p:nvSpPr>
          <p:cNvPr id="79953" name="Text Box 81"/>
          <p:cNvSpPr txBox="1">
            <a:spLocks noChangeArrowheads="1"/>
          </p:cNvSpPr>
          <p:nvPr/>
        </p:nvSpPr>
        <p:spPr bwMode="auto">
          <a:xfrm>
            <a:off x="1733550" y="141763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2</a:t>
            </a:r>
          </a:p>
        </p:txBody>
      </p:sp>
      <p:sp>
        <p:nvSpPr>
          <p:cNvPr id="79954" name="Text Box 82"/>
          <p:cNvSpPr txBox="1">
            <a:spLocks noChangeArrowheads="1"/>
          </p:cNvSpPr>
          <p:nvPr/>
        </p:nvSpPr>
        <p:spPr bwMode="auto">
          <a:xfrm>
            <a:off x="2095500" y="139858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3</a:t>
            </a:r>
          </a:p>
        </p:txBody>
      </p:sp>
      <p:sp>
        <p:nvSpPr>
          <p:cNvPr id="79955" name="Text Box 83"/>
          <p:cNvSpPr txBox="1">
            <a:spLocks noChangeArrowheads="1"/>
          </p:cNvSpPr>
          <p:nvPr/>
        </p:nvSpPr>
        <p:spPr bwMode="auto">
          <a:xfrm>
            <a:off x="2393950" y="139223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4</a:t>
            </a:r>
          </a:p>
        </p:txBody>
      </p:sp>
      <p:sp>
        <p:nvSpPr>
          <p:cNvPr id="79956" name="Text Box 84"/>
          <p:cNvSpPr txBox="1">
            <a:spLocks noChangeArrowheads="1"/>
          </p:cNvSpPr>
          <p:nvPr/>
        </p:nvSpPr>
        <p:spPr bwMode="auto">
          <a:xfrm>
            <a:off x="2730500" y="137318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5</a:t>
            </a:r>
          </a:p>
        </p:txBody>
      </p:sp>
      <p:sp>
        <p:nvSpPr>
          <p:cNvPr id="79957" name="AutoShape 85"/>
          <p:cNvSpPr>
            <a:spLocks/>
          </p:cNvSpPr>
          <p:nvPr/>
        </p:nvSpPr>
        <p:spPr bwMode="auto">
          <a:xfrm rot="5400000">
            <a:off x="1554163" y="1204913"/>
            <a:ext cx="273050" cy="152400"/>
          </a:xfrm>
          <a:prstGeom prst="leftBracket">
            <a:avLst>
              <a:gd name="adj" fmla="val 8333"/>
            </a:avLst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79958" name="AutoShape 86"/>
          <p:cNvSpPr>
            <a:spLocks/>
          </p:cNvSpPr>
          <p:nvPr/>
        </p:nvSpPr>
        <p:spPr bwMode="auto">
          <a:xfrm rot="5400000">
            <a:off x="1890713" y="1192213"/>
            <a:ext cx="273050" cy="152400"/>
          </a:xfrm>
          <a:prstGeom prst="leftBracket">
            <a:avLst>
              <a:gd name="adj" fmla="val 8333"/>
            </a:avLst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79959" name="AutoShape 87"/>
          <p:cNvSpPr>
            <a:spLocks/>
          </p:cNvSpPr>
          <p:nvPr/>
        </p:nvSpPr>
        <p:spPr bwMode="auto">
          <a:xfrm rot="5400000">
            <a:off x="2233613" y="1198563"/>
            <a:ext cx="273050" cy="152400"/>
          </a:xfrm>
          <a:prstGeom prst="leftBracket">
            <a:avLst>
              <a:gd name="adj" fmla="val 8333"/>
            </a:avLst>
          </a:prstGeom>
          <a:noFill/>
          <a:ln w="28575">
            <a:solidFill>
              <a:schemeClr val="accent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79960" name="AutoShape 88"/>
          <p:cNvSpPr>
            <a:spLocks/>
          </p:cNvSpPr>
          <p:nvPr/>
        </p:nvSpPr>
        <p:spPr bwMode="auto">
          <a:xfrm rot="5400000">
            <a:off x="2563813" y="1185863"/>
            <a:ext cx="273050" cy="152400"/>
          </a:xfrm>
          <a:prstGeom prst="leftBracket">
            <a:avLst>
              <a:gd name="adj" fmla="val 8333"/>
            </a:avLst>
          </a:prstGeom>
          <a:noFill/>
          <a:ln w="28575">
            <a:solidFill>
              <a:srgbClr val="FF66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19" name="Group 89"/>
          <p:cNvGrpSpPr>
            <a:grpSpLocks/>
          </p:cNvGrpSpPr>
          <p:nvPr/>
        </p:nvGrpSpPr>
        <p:grpSpPr bwMode="auto">
          <a:xfrm>
            <a:off x="3078163" y="660400"/>
            <a:ext cx="406400" cy="823913"/>
            <a:chOff x="1104" y="347"/>
            <a:chExt cx="256" cy="519"/>
          </a:xfrm>
        </p:grpSpPr>
        <p:sp>
          <p:nvSpPr>
            <p:cNvPr id="33862" name="Text Box 90"/>
            <p:cNvSpPr txBox="1">
              <a:spLocks noChangeArrowheads="1"/>
            </p:cNvSpPr>
            <p:nvPr/>
          </p:nvSpPr>
          <p:spPr bwMode="auto">
            <a:xfrm>
              <a:off x="1104" y="347"/>
              <a:ext cx="19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H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C</a:t>
              </a:r>
            </a:p>
            <a:p>
              <a:pPr>
                <a:spcBef>
                  <a:spcPct val="50000"/>
                </a:spcBef>
              </a:pPr>
              <a:r>
                <a:rPr lang="de-DE" sz="1200" b="1" dirty="0"/>
                <a:t>H</a:t>
              </a:r>
            </a:p>
          </p:txBody>
        </p:sp>
        <p:sp>
          <p:nvSpPr>
            <p:cNvPr id="33863" name="Line 91"/>
            <p:cNvSpPr>
              <a:spLocks noChangeShapeType="1"/>
            </p:cNvSpPr>
            <p:nvPr/>
          </p:nvSpPr>
          <p:spPr bwMode="auto">
            <a:xfrm>
              <a:off x="1203" y="482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64" name="Line 92"/>
            <p:cNvSpPr>
              <a:spLocks noChangeShapeType="1"/>
            </p:cNvSpPr>
            <p:nvPr/>
          </p:nvSpPr>
          <p:spPr bwMode="auto">
            <a:xfrm>
              <a:off x="1203" y="654"/>
              <a:ext cx="0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65" name="Line 93"/>
            <p:cNvSpPr>
              <a:spLocks noChangeShapeType="1"/>
            </p:cNvSpPr>
            <p:nvPr/>
          </p:nvSpPr>
          <p:spPr bwMode="auto">
            <a:xfrm>
              <a:off x="1248" y="608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66" name="Text Box 94"/>
          <p:cNvSpPr txBox="1">
            <a:spLocks noChangeArrowheads="1"/>
          </p:cNvSpPr>
          <p:nvPr/>
        </p:nvSpPr>
        <p:spPr bwMode="auto">
          <a:xfrm>
            <a:off x="3421063" y="927100"/>
            <a:ext cx="312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O</a:t>
            </a:r>
          </a:p>
        </p:txBody>
      </p:sp>
      <p:cxnSp>
        <p:nvCxnSpPr>
          <p:cNvPr id="79967" name="AutoShape 95"/>
          <p:cNvCxnSpPr>
            <a:cxnSpLocks noChangeShapeType="1"/>
          </p:cNvCxnSpPr>
          <p:nvPr/>
        </p:nvCxnSpPr>
        <p:spPr bwMode="auto">
          <a:xfrm rot="-5400000">
            <a:off x="2763838" y="985838"/>
            <a:ext cx="584200" cy="2222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CC0099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79968" name="AutoShape 96"/>
          <p:cNvSpPr>
            <a:spLocks/>
          </p:cNvSpPr>
          <p:nvPr/>
        </p:nvSpPr>
        <p:spPr bwMode="auto">
          <a:xfrm rot="5400000">
            <a:off x="2919413" y="1147763"/>
            <a:ext cx="273050" cy="190500"/>
          </a:xfrm>
          <a:prstGeom prst="leftBracket">
            <a:avLst>
              <a:gd name="adj" fmla="val 8333"/>
            </a:avLst>
          </a:prstGeom>
          <a:noFill/>
          <a:ln w="28575">
            <a:solidFill>
              <a:srgbClr val="CC00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79969" name="AutoShape 97"/>
          <p:cNvSpPr>
            <a:spLocks/>
          </p:cNvSpPr>
          <p:nvPr/>
        </p:nvSpPr>
        <p:spPr bwMode="auto">
          <a:xfrm rot="10800000">
            <a:off x="3313113" y="823913"/>
            <a:ext cx="114300" cy="508000"/>
          </a:xfrm>
          <a:prstGeom prst="leftBracket">
            <a:avLst>
              <a:gd name="adj" fmla="val 37037"/>
            </a:avLst>
          </a:prstGeom>
          <a:noFill/>
          <a:ln w="28575">
            <a:solidFill>
              <a:srgbClr val="CC00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79970" name="Text Box 98"/>
          <p:cNvSpPr txBox="1">
            <a:spLocks noChangeArrowheads="1"/>
          </p:cNvSpPr>
          <p:nvPr/>
        </p:nvSpPr>
        <p:spPr bwMode="auto">
          <a:xfrm>
            <a:off x="3086100" y="139223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6</a:t>
            </a:r>
          </a:p>
        </p:txBody>
      </p:sp>
      <p:sp>
        <p:nvSpPr>
          <p:cNvPr id="79971" name="Text Box 99"/>
          <p:cNvSpPr txBox="1">
            <a:spLocks noChangeArrowheads="1"/>
          </p:cNvSpPr>
          <p:nvPr/>
        </p:nvSpPr>
        <p:spPr bwMode="auto">
          <a:xfrm>
            <a:off x="3105150" y="481013"/>
            <a:ext cx="369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6´</a:t>
            </a:r>
          </a:p>
        </p:txBody>
      </p:sp>
      <p:sp>
        <p:nvSpPr>
          <p:cNvPr id="79972" name="Rectangle 100"/>
          <p:cNvSpPr>
            <a:spLocks noChangeArrowheads="1"/>
          </p:cNvSpPr>
          <p:nvPr/>
        </p:nvSpPr>
        <p:spPr bwMode="auto">
          <a:xfrm>
            <a:off x="1238250" y="2882900"/>
            <a:ext cx="238125" cy="30003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20" name="Group 101"/>
          <p:cNvGrpSpPr>
            <a:grpSpLocks/>
          </p:cNvGrpSpPr>
          <p:nvPr/>
        </p:nvGrpSpPr>
        <p:grpSpPr bwMode="auto">
          <a:xfrm>
            <a:off x="1350963" y="3019425"/>
            <a:ext cx="4760912" cy="2892425"/>
            <a:chOff x="2785" y="1736"/>
            <a:chExt cx="1050" cy="678"/>
          </a:xfrm>
        </p:grpSpPr>
        <p:sp>
          <p:nvSpPr>
            <p:cNvPr id="33860" name="Line 102"/>
            <p:cNvSpPr>
              <a:spLocks noChangeShapeType="1"/>
            </p:cNvSpPr>
            <p:nvPr/>
          </p:nvSpPr>
          <p:spPr bwMode="auto">
            <a:xfrm flipH="1" flipV="1">
              <a:off x="2785" y="1791"/>
              <a:ext cx="8" cy="6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61" name="Line 103"/>
            <p:cNvSpPr>
              <a:spLocks noChangeShapeType="1"/>
            </p:cNvSpPr>
            <p:nvPr/>
          </p:nvSpPr>
          <p:spPr bwMode="auto">
            <a:xfrm>
              <a:off x="2872" y="1736"/>
              <a:ext cx="963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76" name="AutoShape 104"/>
          <p:cNvSpPr>
            <a:spLocks/>
          </p:cNvSpPr>
          <p:nvPr/>
        </p:nvSpPr>
        <p:spPr bwMode="auto">
          <a:xfrm rot="-5400000">
            <a:off x="2152650" y="992188"/>
            <a:ext cx="122237" cy="1328738"/>
          </a:xfrm>
          <a:prstGeom prst="leftBracket">
            <a:avLst>
              <a:gd name="adj" fmla="val 90585"/>
            </a:avLst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21" name="Group 105"/>
          <p:cNvGrpSpPr>
            <a:grpSpLocks/>
          </p:cNvGrpSpPr>
          <p:nvPr/>
        </p:nvGrpSpPr>
        <p:grpSpPr bwMode="auto">
          <a:xfrm>
            <a:off x="1281113" y="569913"/>
            <a:ext cx="1587500" cy="539750"/>
            <a:chOff x="868" y="56"/>
            <a:chExt cx="1000" cy="340"/>
          </a:xfrm>
        </p:grpSpPr>
        <p:sp>
          <p:nvSpPr>
            <p:cNvPr id="33857" name="Line 106"/>
            <p:cNvSpPr>
              <a:spLocks noChangeShapeType="1"/>
            </p:cNvSpPr>
            <p:nvPr/>
          </p:nvSpPr>
          <p:spPr bwMode="auto">
            <a:xfrm flipV="1">
              <a:off x="868" y="56"/>
              <a:ext cx="0" cy="3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58" name="Line 107"/>
            <p:cNvSpPr>
              <a:spLocks noChangeShapeType="1"/>
            </p:cNvSpPr>
            <p:nvPr/>
          </p:nvSpPr>
          <p:spPr bwMode="auto">
            <a:xfrm>
              <a:off x="872" y="56"/>
              <a:ext cx="9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59" name="Line 108"/>
            <p:cNvSpPr>
              <a:spLocks noChangeShapeType="1"/>
            </p:cNvSpPr>
            <p:nvPr/>
          </p:nvSpPr>
          <p:spPr bwMode="auto">
            <a:xfrm>
              <a:off x="1868" y="56"/>
              <a:ext cx="0" cy="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81" name="Rectangle 109"/>
          <p:cNvSpPr>
            <a:spLocks noChangeArrowheads="1"/>
          </p:cNvSpPr>
          <p:nvPr/>
        </p:nvSpPr>
        <p:spPr bwMode="auto">
          <a:xfrm>
            <a:off x="6524625" y="3997325"/>
            <a:ext cx="238125" cy="300038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22" name="Group 110"/>
          <p:cNvGrpSpPr>
            <a:grpSpLocks/>
          </p:cNvGrpSpPr>
          <p:nvPr/>
        </p:nvGrpSpPr>
        <p:grpSpPr bwMode="auto">
          <a:xfrm>
            <a:off x="4572000" y="3181350"/>
            <a:ext cx="2079625" cy="977900"/>
            <a:chOff x="2880" y="2004"/>
            <a:chExt cx="1310" cy="616"/>
          </a:xfrm>
        </p:grpSpPr>
        <p:sp>
          <p:nvSpPr>
            <p:cNvPr id="33855" name="Line 111"/>
            <p:cNvSpPr>
              <a:spLocks noChangeShapeType="1"/>
            </p:cNvSpPr>
            <p:nvPr/>
          </p:nvSpPr>
          <p:spPr bwMode="auto">
            <a:xfrm>
              <a:off x="2880" y="2620"/>
              <a:ext cx="1255" cy="0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856" name="Line 112"/>
            <p:cNvSpPr>
              <a:spLocks noChangeShapeType="1"/>
            </p:cNvSpPr>
            <p:nvPr/>
          </p:nvSpPr>
          <p:spPr bwMode="auto">
            <a:xfrm flipV="1">
              <a:off x="4190" y="2004"/>
              <a:ext cx="0" cy="545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9985" name="Rectangle 113"/>
          <p:cNvSpPr>
            <a:spLocks noChangeArrowheads="1"/>
          </p:cNvSpPr>
          <p:nvPr/>
        </p:nvSpPr>
        <p:spPr bwMode="auto">
          <a:xfrm>
            <a:off x="4370388" y="2595563"/>
            <a:ext cx="238125" cy="300037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79986" name="AutoShape 114"/>
          <p:cNvSpPr>
            <a:spLocks/>
          </p:cNvSpPr>
          <p:nvPr/>
        </p:nvSpPr>
        <p:spPr bwMode="auto">
          <a:xfrm rot="-5400000">
            <a:off x="2811463" y="1319213"/>
            <a:ext cx="115887" cy="687387"/>
          </a:xfrm>
          <a:prstGeom prst="leftBracket">
            <a:avLst>
              <a:gd name="adj" fmla="val 49429"/>
            </a:avLst>
          </a:prstGeom>
          <a:noFill/>
          <a:ln w="28575">
            <a:solidFill>
              <a:srgbClr val="9966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33854" name="Picture 117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Glucose Derivative COSY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 </a:t>
            </a:r>
            <a:endParaRPr lang="en-GB" dirty="0"/>
          </a:p>
        </p:txBody>
      </p:sp>
      <p:sp>
        <p:nvSpPr>
          <p:cNvPr id="119" name="Text Box 151"/>
          <p:cNvSpPr txBox="1">
            <a:spLocks noChangeArrowheads="1"/>
          </p:cNvSpPr>
          <p:nvPr/>
        </p:nvSpPr>
        <p:spPr bwMode="auto">
          <a:xfrm>
            <a:off x="4268235" y="923026"/>
            <a:ext cx="31356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Cross peaks indicate coupling protons.</a:t>
            </a:r>
            <a:endParaRPr lang="en-GB" sz="1400" dirty="0"/>
          </a:p>
        </p:txBody>
      </p:sp>
      <p:grpSp>
        <p:nvGrpSpPr>
          <p:cNvPr id="124" name="Gruppieren 123"/>
          <p:cNvGrpSpPr/>
          <p:nvPr/>
        </p:nvGrpSpPr>
        <p:grpSpPr>
          <a:xfrm>
            <a:off x="4448713" y="3020603"/>
            <a:ext cx="1900717" cy="1159194"/>
            <a:chOff x="7931650" y="4393700"/>
            <a:chExt cx="2079625" cy="977900"/>
          </a:xfrm>
        </p:grpSpPr>
        <p:sp>
          <p:nvSpPr>
            <p:cNvPr id="122" name="Line 111"/>
            <p:cNvSpPr>
              <a:spLocks noChangeShapeType="1"/>
            </p:cNvSpPr>
            <p:nvPr/>
          </p:nvSpPr>
          <p:spPr bwMode="auto">
            <a:xfrm>
              <a:off x="7931650" y="5371600"/>
              <a:ext cx="1992313" cy="0"/>
            </a:xfrm>
            <a:prstGeom prst="line">
              <a:avLst/>
            </a:prstGeom>
            <a:noFill/>
            <a:ln w="28575">
              <a:solidFill>
                <a:srgbClr val="FF654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3" name="Line 112"/>
            <p:cNvSpPr>
              <a:spLocks noChangeShapeType="1"/>
            </p:cNvSpPr>
            <p:nvPr/>
          </p:nvSpPr>
          <p:spPr bwMode="auto">
            <a:xfrm flipV="1">
              <a:off x="10011275" y="4393700"/>
              <a:ext cx="0" cy="865188"/>
            </a:xfrm>
            <a:prstGeom prst="line">
              <a:avLst/>
            </a:prstGeom>
            <a:noFill/>
            <a:ln w="28575">
              <a:solidFill>
                <a:srgbClr val="FF654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  <p:bldP spid="79876" grpId="0" autoUpdateAnimBg="0"/>
      <p:bldP spid="79880" grpId="0" animBg="1"/>
      <p:bldP spid="79881" grpId="0" autoUpdateAnimBg="0"/>
      <p:bldP spid="79882" grpId="0" autoUpdateAnimBg="0"/>
      <p:bldP spid="79889" grpId="0" autoUpdateAnimBg="0"/>
      <p:bldP spid="79890" grpId="0" autoUpdateAnimBg="0"/>
      <p:bldP spid="79906" grpId="0" autoUpdateAnimBg="0"/>
      <p:bldP spid="79907" grpId="0" autoUpdateAnimBg="0"/>
      <p:bldP spid="79914" grpId="0" autoUpdateAnimBg="0"/>
      <p:bldP spid="79915" grpId="0" autoUpdateAnimBg="0"/>
      <p:bldP spid="79922" grpId="0" autoUpdateAnimBg="0"/>
      <p:bldP spid="79923" grpId="0" autoUpdateAnimBg="0"/>
      <p:bldP spid="79924" grpId="0" autoUpdateAnimBg="0"/>
      <p:bldP spid="79925" grpId="0" autoUpdateAnimBg="0"/>
      <p:bldP spid="79931" grpId="0" animBg="1"/>
      <p:bldP spid="79952" grpId="0" autoUpdateAnimBg="0"/>
      <p:bldP spid="79953" grpId="0" autoUpdateAnimBg="0"/>
      <p:bldP spid="79954" grpId="0" autoUpdateAnimBg="0"/>
      <p:bldP spid="79955" grpId="0" autoUpdateAnimBg="0"/>
      <p:bldP spid="79956" grpId="0" autoUpdateAnimBg="0"/>
      <p:bldP spid="79957" grpId="0" animBg="1"/>
      <p:bldP spid="79958" grpId="0" animBg="1"/>
      <p:bldP spid="79959" grpId="0" animBg="1"/>
      <p:bldP spid="79960" grpId="0" animBg="1"/>
      <p:bldP spid="79966" grpId="0"/>
      <p:bldP spid="79968" grpId="0" animBg="1"/>
      <p:bldP spid="79969" grpId="0" animBg="1"/>
      <p:bldP spid="79970" grpId="0" autoUpdateAnimBg="0"/>
      <p:bldP spid="79971" grpId="0" autoUpdateAnimBg="0"/>
      <p:bldP spid="79972" grpId="0" animBg="1"/>
      <p:bldP spid="79976" grpId="0" animBg="1"/>
      <p:bldP spid="79981" grpId="0" animBg="1"/>
      <p:bldP spid="79985" grpId="0" animBg="1"/>
      <p:bldP spid="79986" grpId="0" animBg="1"/>
      <p:bldP spid="1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rern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261" y="1033722"/>
            <a:ext cx="56562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51"/>
          <p:cNvSpPr txBox="1">
            <a:spLocks noChangeArrowheads="1"/>
          </p:cNvSpPr>
          <p:nvPr/>
        </p:nvSpPr>
        <p:spPr bwMode="auto">
          <a:xfrm>
            <a:off x="1116821" y="671099"/>
            <a:ext cx="303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Richard Ernst   Nobel laureate   1991</a:t>
            </a:r>
            <a:endParaRPr lang="en-GB" sz="1400" dirty="0"/>
          </a:p>
        </p:txBody>
      </p:sp>
      <p:sp>
        <p:nvSpPr>
          <p:cNvPr id="4" name="Rectangle 4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smtClean="0">
                <a:solidFill>
                  <a:srgbClr val="336699"/>
                </a:solidFill>
              </a:rPr>
              <a:t>Nobel </a:t>
            </a:r>
            <a:r>
              <a:rPr lang="en-GB" sz="2400" b="1" dirty="0" smtClean="0">
                <a:solidFill>
                  <a:srgbClr val="336699"/>
                </a:solidFill>
              </a:rPr>
              <a:t>Laureate 1991</a:t>
            </a:r>
            <a:endParaRPr lang="en-GB" sz="4400" dirty="0">
              <a:solidFill>
                <a:schemeClr val="tx2"/>
              </a:solidFill>
            </a:endParaRPr>
          </a:p>
        </p:txBody>
      </p:sp>
      <p:pic>
        <p:nvPicPr>
          <p:cNvPr id="5" name="Picture 49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erade Verbindung 60"/>
          <p:cNvCxnSpPr/>
          <p:nvPr/>
        </p:nvCxnSpPr>
        <p:spPr>
          <a:xfrm rot="10800000" flipH="1">
            <a:off x="354561" y="3834882"/>
            <a:ext cx="6344817" cy="43625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17" descr="fid2"/>
          <p:cNvPicPr>
            <a:picLocks noChangeAspect="1" noChangeArrowheads="1"/>
          </p:cNvPicPr>
          <p:nvPr/>
        </p:nvPicPr>
        <p:blipFill>
          <a:blip r:embed="rId2">
            <a:lum bright="-11000" contrast="30000"/>
          </a:blip>
          <a:srcRect l="7742" r="13542"/>
          <a:stretch>
            <a:fillRect/>
          </a:stretch>
        </p:blipFill>
        <p:spPr bwMode="auto">
          <a:xfrm>
            <a:off x="489856" y="2624464"/>
            <a:ext cx="16337903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366963" y="1792288"/>
            <a:ext cx="3613150" cy="1357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9504" name="Picture 17" descr="fid2"/>
          <p:cNvPicPr>
            <a:picLocks noChangeAspect="1" noChangeArrowheads="1"/>
          </p:cNvPicPr>
          <p:nvPr/>
        </p:nvPicPr>
        <p:blipFill>
          <a:blip r:embed="rId2">
            <a:lum bright="-11000" contrast="30000"/>
          </a:blip>
          <a:srcRect l="7742" r="13542"/>
          <a:stretch>
            <a:fillRect/>
          </a:stretch>
        </p:blipFill>
        <p:spPr bwMode="auto">
          <a:xfrm>
            <a:off x="513183" y="1411482"/>
            <a:ext cx="6018213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8" name="Text Box 33"/>
          <p:cNvSpPr txBox="1">
            <a:spLocks noChangeArrowheads="1"/>
          </p:cNvSpPr>
          <p:nvPr/>
        </p:nvSpPr>
        <p:spPr bwMode="auto">
          <a:xfrm>
            <a:off x="2373313" y="414338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9488" name="Rectangle 43"/>
          <p:cNvSpPr>
            <a:spLocks noChangeArrowheads="1"/>
          </p:cNvSpPr>
          <p:nvPr/>
        </p:nvSpPr>
        <p:spPr bwMode="auto">
          <a:xfrm>
            <a:off x="1735494" y="1546783"/>
            <a:ext cx="7362786" cy="23534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9460" name="Line 2"/>
          <p:cNvSpPr>
            <a:spLocks noChangeShapeType="1"/>
          </p:cNvSpPr>
          <p:nvPr/>
        </p:nvSpPr>
        <p:spPr bwMode="auto">
          <a:xfrm>
            <a:off x="505603" y="1230442"/>
            <a:ext cx="2319338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136" name="Rectangle 40"/>
          <p:cNvSpPr>
            <a:spLocks noChangeArrowheads="1"/>
          </p:cNvSpPr>
          <p:nvPr/>
        </p:nvSpPr>
        <p:spPr bwMode="auto">
          <a:xfrm>
            <a:off x="200803" y="917704"/>
            <a:ext cx="309563" cy="560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86" name="Text Box 41"/>
          <p:cNvSpPr txBox="1">
            <a:spLocks noChangeArrowheads="1"/>
          </p:cNvSpPr>
          <p:nvPr/>
        </p:nvSpPr>
        <p:spPr bwMode="auto">
          <a:xfrm>
            <a:off x="226203" y="1063754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rf</a:t>
            </a:r>
          </a:p>
        </p:txBody>
      </p:sp>
      <p:sp>
        <p:nvSpPr>
          <p:cNvPr id="19487" name="Text Box 42"/>
          <p:cNvSpPr txBox="1">
            <a:spLocks noChangeArrowheads="1"/>
          </p:cNvSpPr>
          <p:nvPr/>
        </p:nvSpPr>
        <p:spPr bwMode="auto">
          <a:xfrm>
            <a:off x="994553" y="797054"/>
            <a:ext cx="1000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n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>
                <a:solidFill>
                  <a:srgbClr val="FF0000"/>
                </a:solidFill>
              </a:rPr>
              <a:t>* </a:t>
            </a:r>
            <a:r>
              <a:rPr lang="de-DE" sz="1400" b="1" dirty="0" err="1">
                <a:solidFill>
                  <a:srgbClr val="FF0000"/>
                </a:solidFill>
              </a:rPr>
              <a:t>dw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767990" y="934972"/>
            <a:ext cx="309562" cy="560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93" name="Text Box 48"/>
          <p:cNvSpPr txBox="1">
            <a:spLocks noChangeArrowheads="1"/>
          </p:cNvSpPr>
          <p:nvPr/>
        </p:nvSpPr>
        <p:spPr bwMode="auto">
          <a:xfrm>
            <a:off x="1766402" y="1061972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err="1"/>
              <a:t>rf</a:t>
            </a:r>
            <a:endParaRPr lang="de-DE" sz="1400" b="1" dirty="0"/>
          </a:p>
        </p:txBody>
      </p:sp>
      <p:sp>
        <p:nvSpPr>
          <p:cNvPr id="19495" name="Text Box 50"/>
          <p:cNvSpPr txBox="1">
            <a:spLocks noChangeArrowheads="1"/>
          </p:cNvSpPr>
          <p:nvPr/>
        </p:nvSpPr>
        <p:spPr bwMode="auto">
          <a:xfrm>
            <a:off x="3655106" y="2345774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J large</a:t>
            </a:r>
            <a:endParaRPr lang="en-GB" sz="1400" b="1" dirty="0"/>
          </a:p>
        </p:txBody>
      </p:sp>
      <p:sp>
        <p:nvSpPr>
          <p:cNvPr id="19496" name="Rectangle 52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COSY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9497" name="Picture 53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 Box 50"/>
          <p:cNvSpPr txBox="1">
            <a:spLocks noChangeArrowheads="1"/>
          </p:cNvSpPr>
          <p:nvPr/>
        </p:nvSpPr>
        <p:spPr bwMode="auto">
          <a:xfrm>
            <a:off x="3692428" y="3157537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J  small</a:t>
            </a:r>
            <a:endParaRPr lang="en-GB" sz="1400" b="1" dirty="0"/>
          </a:p>
        </p:txBody>
      </p:sp>
      <p:sp>
        <p:nvSpPr>
          <p:cNvPr id="63" name="Text Box 50"/>
          <p:cNvSpPr txBox="1">
            <a:spLocks noChangeArrowheads="1"/>
          </p:cNvSpPr>
          <p:nvPr/>
        </p:nvSpPr>
        <p:spPr bwMode="auto">
          <a:xfrm>
            <a:off x="3645775" y="4127920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J  too small</a:t>
            </a:r>
            <a:endParaRPr lang="en-GB" sz="1400" b="1" dirty="0"/>
          </a:p>
        </p:txBody>
      </p:sp>
      <p:grpSp>
        <p:nvGrpSpPr>
          <p:cNvPr id="91" name="Gruppieren 90"/>
          <p:cNvGrpSpPr/>
          <p:nvPr/>
        </p:nvGrpSpPr>
        <p:grpSpPr>
          <a:xfrm>
            <a:off x="111967" y="4656926"/>
            <a:ext cx="6905175" cy="1849437"/>
            <a:chOff x="111967" y="4656926"/>
            <a:chExt cx="6905175" cy="1849437"/>
          </a:xfrm>
        </p:grpSpPr>
        <p:grpSp>
          <p:nvGrpSpPr>
            <p:cNvPr id="64" name="Group 2"/>
            <p:cNvGrpSpPr>
              <a:grpSpLocks/>
            </p:cNvGrpSpPr>
            <p:nvPr/>
          </p:nvGrpSpPr>
          <p:grpSpPr bwMode="auto">
            <a:xfrm>
              <a:off x="111967" y="4656926"/>
              <a:ext cx="3314700" cy="1849437"/>
              <a:chOff x="120" y="2871"/>
              <a:chExt cx="2088" cy="1268"/>
            </a:xfrm>
          </p:grpSpPr>
          <p:grpSp>
            <p:nvGrpSpPr>
              <p:cNvPr id="65" name="Group 3"/>
              <p:cNvGrpSpPr>
                <a:grpSpLocks/>
              </p:cNvGrpSpPr>
              <p:nvPr/>
            </p:nvGrpSpPr>
            <p:grpSpPr bwMode="auto">
              <a:xfrm>
                <a:off x="895" y="3012"/>
                <a:ext cx="284" cy="144"/>
                <a:chOff x="3498" y="1464"/>
                <a:chExt cx="284" cy="144"/>
              </a:xfrm>
            </p:grpSpPr>
            <p:sp>
              <p:nvSpPr>
                <p:cNvPr id="79" name="Oval 4"/>
                <p:cNvSpPr>
                  <a:spLocks noChangeArrowheads="1"/>
                </p:cNvSpPr>
                <p:nvPr/>
              </p:nvSpPr>
              <p:spPr bwMode="auto">
                <a:xfrm>
                  <a:off x="3498" y="1507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0" name="Rectangle 5"/>
                <p:cNvSpPr>
                  <a:spLocks noChangeArrowheads="1"/>
                </p:cNvSpPr>
                <p:nvPr/>
              </p:nvSpPr>
              <p:spPr bwMode="auto">
                <a:xfrm>
                  <a:off x="3570" y="1464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1" name="Line 6"/>
                <p:cNvSpPr>
                  <a:spLocks noChangeShapeType="1"/>
                </p:cNvSpPr>
                <p:nvPr/>
              </p:nvSpPr>
              <p:spPr bwMode="auto">
                <a:xfrm>
                  <a:off x="3699" y="1512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699" y="1479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66" name="Line 8"/>
              <p:cNvSpPr>
                <a:spLocks noChangeShapeType="1"/>
              </p:cNvSpPr>
              <p:nvPr/>
            </p:nvSpPr>
            <p:spPr bwMode="auto">
              <a:xfrm flipV="1">
                <a:off x="1040" y="2975"/>
                <a:ext cx="0" cy="55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Text Box 9"/>
              <p:cNvSpPr txBox="1">
                <a:spLocks noChangeArrowheads="1"/>
              </p:cNvSpPr>
              <p:nvPr/>
            </p:nvSpPr>
            <p:spPr bwMode="auto">
              <a:xfrm>
                <a:off x="1054" y="2871"/>
                <a:ext cx="414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IzSz</a:t>
                </a:r>
              </a:p>
            </p:txBody>
          </p:sp>
          <p:sp>
            <p:nvSpPr>
              <p:cNvPr id="68" name="Text Box 10"/>
              <p:cNvSpPr txBox="1">
                <a:spLocks noChangeArrowheads="1"/>
              </p:cNvSpPr>
              <p:nvPr/>
            </p:nvSpPr>
            <p:spPr bwMode="auto">
              <a:xfrm>
                <a:off x="1690" y="3455"/>
                <a:ext cx="518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2 IySz</a:t>
                </a:r>
              </a:p>
            </p:txBody>
          </p:sp>
          <p:sp>
            <p:nvSpPr>
              <p:cNvPr id="69" name="Arc 11"/>
              <p:cNvSpPr>
                <a:spLocks/>
              </p:cNvSpPr>
              <p:nvPr/>
            </p:nvSpPr>
            <p:spPr bwMode="auto">
              <a:xfrm rot="7549139">
                <a:off x="763" y="3872"/>
                <a:ext cx="105" cy="1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0" name="Arc 12"/>
              <p:cNvSpPr>
                <a:spLocks/>
              </p:cNvSpPr>
              <p:nvPr/>
            </p:nvSpPr>
            <p:spPr bwMode="auto">
              <a:xfrm rot="-3414909">
                <a:off x="1148" y="3149"/>
                <a:ext cx="105" cy="1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1" name="Arc 13"/>
              <p:cNvSpPr>
                <a:spLocks/>
              </p:cNvSpPr>
              <p:nvPr/>
            </p:nvSpPr>
            <p:spPr bwMode="auto">
              <a:xfrm rot="1495708">
                <a:off x="1553" y="3348"/>
                <a:ext cx="101" cy="13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2" name="Arc 14"/>
              <p:cNvSpPr>
                <a:spLocks/>
              </p:cNvSpPr>
              <p:nvPr/>
            </p:nvSpPr>
            <p:spPr bwMode="auto">
              <a:xfrm rot="11469893">
                <a:off x="558" y="3574"/>
                <a:ext cx="102" cy="13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3" name="Text Box 15"/>
              <p:cNvSpPr txBox="1">
                <a:spLocks noChangeArrowheads="1"/>
              </p:cNvSpPr>
              <p:nvPr/>
            </p:nvSpPr>
            <p:spPr bwMode="auto">
              <a:xfrm>
                <a:off x="120" y="3422"/>
                <a:ext cx="422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>
                    <a:latin typeface="Symbol" pitchFamily="18" charset="2"/>
                  </a:rPr>
                  <a:t>-</a:t>
                </a:r>
                <a:r>
                  <a:rPr lang="de-DE" sz="1200" b="1" dirty="0"/>
                  <a:t>2 IySz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1341" y="3024"/>
                <a:ext cx="411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>
                    <a:latin typeface="Symbol" pitchFamily="18" charset="2"/>
                  </a:rPr>
                  <a:t>-</a:t>
                </a:r>
                <a:r>
                  <a:rPr lang="de-DE" sz="1200" b="1" dirty="0"/>
                  <a:t> Ix</a:t>
                </a:r>
              </a:p>
            </p:txBody>
          </p:sp>
          <p:sp>
            <p:nvSpPr>
              <p:cNvPr id="75" name="Line 17"/>
              <p:cNvSpPr>
                <a:spLocks noChangeShapeType="1"/>
              </p:cNvSpPr>
              <p:nvPr/>
            </p:nvSpPr>
            <p:spPr bwMode="auto">
              <a:xfrm flipV="1">
                <a:off x="669" y="3212"/>
                <a:ext cx="650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" name="Line 18"/>
              <p:cNvSpPr>
                <a:spLocks noChangeShapeType="1"/>
              </p:cNvSpPr>
              <p:nvPr/>
            </p:nvSpPr>
            <p:spPr bwMode="auto">
              <a:xfrm flipV="1">
                <a:off x="534" y="3522"/>
                <a:ext cx="1084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" name="Text Box 19"/>
              <p:cNvSpPr txBox="1">
                <a:spLocks noChangeArrowheads="1"/>
              </p:cNvSpPr>
              <p:nvPr/>
            </p:nvSpPr>
            <p:spPr bwMode="auto">
              <a:xfrm>
                <a:off x="479" y="3951"/>
                <a:ext cx="411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 Ix</a:t>
                </a:r>
              </a:p>
            </p:txBody>
          </p:sp>
          <p:sp>
            <p:nvSpPr>
              <p:cNvPr id="78" name="Text Box 20"/>
              <p:cNvSpPr txBox="1">
                <a:spLocks noChangeArrowheads="1"/>
              </p:cNvSpPr>
              <p:nvPr/>
            </p:nvSpPr>
            <p:spPr bwMode="auto">
              <a:xfrm>
                <a:off x="1071" y="3732"/>
                <a:ext cx="629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  </a:t>
                </a:r>
                <a:r>
                  <a:rPr lang="de-DE" sz="1200" b="1" dirty="0">
                    <a:latin typeface="Symbol" pitchFamily="18" charset="2"/>
                  </a:rPr>
                  <a:t>p </a:t>
                </a:r>
                <a:r>
                  <a:rPr lang="de-DE" sz="1200" b="1" dirty="0"/>
                  <a:t>J t</a:t>
                </a:r>
                <a:r>
                  <a:rPr lang="de-DE" sz="1200" b="1" baseline="-25000" dirty="0"/>
                  <a:t> </a:t>
                </a:r>
                <a:endParaRPr lang="de-DE" sz="1200" b="1" dirty="0"/>
              </a:p>
            </p:txBody>
          </p:sp>
        </p:grpSp>
        <p:grpSp>
          <p:nvGrpSpPr>
            <p:cNvPr id="83" name="Gruppieren 176"/>
            <p:cNvGrpSpPr/>
            <p:nvPr/>
          </p:nvGrpSpPr>
          <p:grpSpPr>
            <a:xfrm>
              <a:off x="3373761" y="5903655"/>
              <a:ext cx="3643381" cy="307777"/>
              <a:chOff x="2836931" y="5933026"/>
              <a:chExt cx="3643381" cy="307777"/>
            </a:xfrm>
          </p:grpSpPr>
          <p:sp>
            <p:nvSpPr>
              <p:cNvPr id="84" name="Text Box 4"/>
              <p:cNvSpPr txBox="1">
                <a:spLocks noChangeArrowheads="1"/>
              </p:cNvSpPr>
              <p:nvPr/>
            </p:nvSpPr>
            <p:spPr bwMode="auto">
              <a:xfrm>
                <a:off x="2836931" y="5933026"/>
                <a:ext cx="364338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err="1" smtClean="0"/>
                  <a:t>I</a:t>
                </a:r>
                <a:r>
                  <a:rPr lang="de-DE" sz="1400" b="1" baseline="-25000" dirty="0" err="1" smtClean="0"/>
                  <a:t>x</a:t>
                </a:r>
                <a:r>
                  <a:rPr lang="de-DE" sz="1400" b="1" baseline="-25000" dirty="0" smtClean="0"/>
                  <a:t>       </a:t>
                </a:r>
                <a:r>
                  <a:rPr lang="de-DE" sz="1400" b="1" dirty="0" smtClean="0"/>
                  <a:t>         ( </a:t>
                </a:r>
                <a:r>
                  <a:rPr lang="de-DE" sz="1400" b="1" dirty="0" err="1" smtClean="0"/>
                  <a:t>I</a:t>
                </a:r>
                <a:r>
                  <a:rPr lang="de-DE" sz="1400" b="1" baseline="-25000" dirty="0" err="1" smtClean="0"/>
                  <a:t>x</a:t>
                </a:r>
                <a:r>
                  <a:rPr lang="de-DE" sz="1400" b="1" baseline="-25000" dirty="0" smtClean="0"/>
                  <a:t> </a:t>
                </a:r>
                <a:r>
                  <a:rPr lang="de-DE" sz="1400" b="1" dirty="0" smtClean="0"/>
                  <a:t>cos  </a:t>
                </a:r>
                <a:r>
                  <a:rPr lang="de-DE" sz="1400" b="1" dirty="0" smtClean="0">
                    <a:latin typeface="Symbol" pitchFamily="18" charset="2"/>
                  </a:rPr>
                  <a:t>p </a:t>
                </a:r>
                <a:r>
                  <a:rPr lang="de-DE" sz="1400" b="1" dirty="0" smtClean="0"/>
                  <a:t>J t</a:t>
                </a:r>
                <a:r>
                  <a:rPr lang="de-DE" sz="1400" b="1" baseline="-25000" dirty="0" smtClean="0"/>
                  <a:t>    </a:t>
                </a:r>
                <a:r>
                  <a:rPr lang="de-DE" sz="1400" b="1" dirty="0" smtClean="0">
                    <a:latin typeface="Symbol" pitchFamily="18" charset="2"/>
                  </a:rPr>
                  <a:t>-</a:t>
                </a:r>
                <a:r>
                  <a:rPr lang="de-DE" sz="1400" b="1" dirty="0" smtClean="0"/>
                  <a:t>  </a:t>
                </a:r>
                <a:r>
                  <a:rPr lang="de-DE" sz="1400" b="1" dirty="0" err="1" smtClean="0"/>
                  <a:t>I</a:t>
                </a:r>
                <a:r>
                  <a:rPr lang="de-DE" sz="1400" b="1" baseline="-25000" dirty="0" err="1" smtClean="0"/>
                  <a:t>y</a:t>
                </a:r>
                <a:r>
                  <a:rPr lang="de-DE" sz="1400" b="1" dirty="0" smtClean="0"/>
                  <a:t> </a:t>
                </a:r>
                <a:r>
                  <a:rPr lang="de-DE" sz="1400" b="1" dirty="0" err="1" smtClean="0"/>
                  <a:t>S</a:t>
                </a:r>
                <a:r>
                  <a:rPr lang="de-DE" sz="1400" b="1" baseline="-25000" dirty="0" err="1" smtClean="0"/>
                  <a:t>z</a:t>
                </a:r>
                <a:r>
                  <a:rPr lang="de-DE" sz="1400" b="1" baseline="-25000" dirty="0" smtClean="0"/>
                  <a:t> </a:t>
                </a:r>
                <a:r>
                  <a:rPr lang="de-DE" sz="1400" b="1" dirty="0" smtClean="0"/>
                  <a:t>sin </a:t>
                </a:r>
                <a:r>
                  <a:rPr lang="de-DE" sz="1400" b="1" dirty="0" smtClean="0">
                    <a:latin typeface="Symbol" pitchFamily="18" charset="2"/>
                  </a:rPr>
                  <a:t>p </a:t>
                </a:r>
                <a:r>
                  <a:rPr lang="de-DE" sz="1400" b="1" dirty="0" smtClean="0"/>
                  <a:t>J t</a:t>
                </a:r>
                <a:r>
                  <a:rPr lang="de-DE" sz="1400" b="1" baseline="-25000" dirty="0" smtClean="0"/>
                  <a:t> </a:t>
                </a:r>
                <a:r>
                  <a:rPr lang="de-DE" sz="1400" b="1" dirty="0" smtClean="0"/>
                  <a:t> )</a:t>
                </a:r>
                <a:r>
                  <a:rPr lang="de-DE" sz="1400" b="1" baseline="-25000" dirty="0" smtClean="0"/>
                  <a:t> </a:t>
                </a:r>
                <a:endParaRPr lang="de-DE" sz="1400" b="1" baseline="-25000" dirty="0"/>
              </a:p>
            </p:txBody>
          </p:sp>
          <p:cxnSp>
            <p:nvCxnSpPr>
              <p:cNvPr id="85" name="Gerade Verbindung mit Pfeil 84"/>
              <p:cNvCxnSpPr/>
              <p:nvPr/>
            </p:nvCxnSpPr>
            <p:spPr>
              <a:xfrm>
                <a:off x="3316713" y="6103600"/>
                <a:ext cx="347053" cy="162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uppieren 89"/>
            <p:cNvGrpSpPr/>
            <p:nvPr/>
          </p:nvGrpSpPr>
          <p:grpSpPr>
            <a:xfrm>
              <a:off x="3743945" y="5685842"/>
              <a:ext cx="489663" cy="317226"/>
              <a:chOff x="4483085" y="5068622"/>
              <a:chExt cx="489663" cy="317226"/>
            </a:xfrm>
          </p:grpSpPr>
          <p:sp>
            <p:nvSpPr>
              <p:cNvPr id="86" name="Rechteck 85"/>
              <p:cNvSpPr/>
              <p:nvPr/>
            </p:nvSpPr>
            <p:spPr>
              <a:xfrm>
                <a:off x="4483085" y="5078071"/>
                <a:ext cx="30809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400" b="1" dirty="0" smtClean="0">
                    <a:solidFill>
                      <a:srgbClr val="000000"/>
                    </a:solidFill>
                  </a:rPr>
                  <a:t>I</a:t>
                </a:r>
                <a:r>
                  <a:rPr lang="de-DE" sz="1400" b="1" baseline="-25000" dirty="0" smtClean="0">
                    <a:solidFill>
                      <a:srgbClr val="000000"/>
                    </a:solidFill>
                  </a:rPr>
                  <a:t>z</a:t>
                </a:r>
                <a:endParaRPr lang="de-DE" dirty="0"/>
              </a:p>
            </p:txBody>
          </p:sp>
          <p:sp>
            <p:nvSpPr>
              <p:cNvPr id="89" name="Rechteck 88"/>
              <p:cNvSpPr/>
              <p:nvPr/>
            </p:nvSpPr>
            <p:spPr>
              <a:xfrm>
                <a:off x="4635796" y="5068622"/>
                <a:ext cx="33695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400" b="1" dirty="0" err="1" smtClean="0">
                    <a:solidFill>
                      <a:srgbClr val="000000"/>
                    </a:solidFill>
                  </a:rPr>
                  <a:t>S</a:t>
                </a:r>
                <a:r>
                  <a:rPr lang="de-DE" sz="1400" b="1" baseline="-25000" dirty="0" err="1" smtClean="0">
                    <a:solidFill>
                      <a:srgbClr val="000000"/>
                    </a:solidFill>
                  </a:rPr>
                  <a:t>z</a:t>
                </a:r>
                <a:endParaRPr lang="de-DE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208 L 0.2533 -0.0020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410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8" name="Line 5"/>
          <p:cNvSpPr>
            <a:spLocks noChangeShapeType="1"/>
          </p:cNvSpPr>
          <p:nvPr/>
        </p:nvSpPr>
        <p:spPr bwMode="auto">
          <a:xfrm>
            <a:off x="422598" y="1944689"/>
            <a:ext cx="46528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0859" name="Rectangle 6"/>
          <p:cNvSpPr>
            <a:spLocks noChangeArrowheads="1"/>
          </p:cNvSpPr>
          <p:nvPr/>
        </p:nvSpPr>
        <p:spPr bwMode="auto">
          <a:xfrm>
            <a:off x="465813" y="1509713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860" name="Rectangle 7"/>
          <p:cNvSpPr>
            <a:spLocks noChangeArrowheads="1"/>
          </p:cNvSpPr>
          <p:nvPr/>
        </p:nvSpPr>
        <p:spPr bwMode="auto">
          <a:xfrm>
            <a:off x="2837842" y="1509713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861" name="Text Box 8"/>
          <p:cNvSpPr txBox="1">
            <a:spLocks noChangeArrowheads="1"/>
          </p:cNvSpPr>
          <p:nvPr/>
        </p:nvSpPr>
        <p:spPr bwMode="auto">
          <a:xfrm>
            <a:off x="2657779" y="1204913"/>
            <a:ext cx="7946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180</a:t>
            </a:r>
            <a:r>
              <a:rPr lang="de-DE" sz="1400" b="1" dirty="0"/>
              <a:t>°</a:t>
            </a:r>
          </a:p>
        </p:txBody>
      </p:sp>
      <p:sp>
        <p:nvSpPr>
          <p:cNvPr id="30862" name="Text Box 9"/>
          <p:cNvSpPr txBox="1">
            <a:spLocks noChangeArrowheads="1"/>
          </p:cNvSpPr>
          <p:nvPr/>
        </p:nvSpPr>
        <p:spPr bwMode="auto">
          <a:xfrm>
            <a:off x="285750" y="1219201"/>
            <a:ext cx="65542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0863" name="Text Box 10"/>
          <p:cNvSpPr txBox="1">
            <a:spLocks noChangeArrowheads="1"/>
          </p:cNvSpPr>
          <p:nvPr/>
        </p:nvSpPr>
        <p:spPr bwMode="auto">
          <a:xfrm>
            <a:off x="4538894" y="1539684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acquisition</a:t>
            </a:r>
            <a:endParaRPr lang="en-US" sz="1400" b="1" dirty="0"/>
          </a:p>
        </p:txBody>
      </p:sp>
      <p:sp>
        <p:nvSpPr>
          <p:cNvPr id="30864" name="Text Box 11"/>
          <p:cNvSpPr txBox="1">
            <a:spLocks noChangeArrowheads="1"/>
          </p:cNvSpPr>
          <p:nvPr/>
        </p:nvSpPr>
        <p:spPr bwMode="auto">
          <a:xfrm>
            <a:off x="720302" y="1495426"/>
            <a:ext cx="1301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t</a:t>
            </a:r>
            <a:r>
              <a:rPr lang="en-GB" sz="1400" b="1" baseline="-25000" dirty="0" smtClean="0"/>
              <a:t>1</a:t>
            </a:r>
            <a:r>
              <a:rPr lang="en-GB" sz="1400" b="1" dirty="0" smtClean="0"/>
              <a:t> incremented</a:t>
            </a:r>
            <a:endParaRPr lang="en-GB" sz="1400" b="1" dirty="0"/>
          </a:p>
        </p:txBody>
      </p:sp>
      <p:sp>
        <p:nvSpPr>
          <p:cNvPr id="145" name="Rectangle 7"/>
          <p:cNvSpPr>
            <a:spLocks noChangeArrowheads="1"/>
          </p:cNvSpPr>
          <p:nvPr/>
        </p:nvSpPr>
        <p:spPr bwMode="auto">
          <a:xfrm>
            <a:off x="2172809" y="1517651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1992747" y="1212851"/>
            <a:ext cx="7946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180</a:t>
            </a:r>
            <a:r>
              <a:rPr lang="de-DE" sz="1400" b="1" dirty="0"/>
              <a:t>°</a:t>
            </a:r>
          </a:p>
        </p:txBody>
      </p:sp>
      <p:sp>
        <p:nvSpPr>
          <p:cNvPr id="147" name="Rectangle 7"/>
          <p:cNvSpPr>
            <a:spLocks noChangeArrowheads="1"/>
          </p:cNvSpPr>
          <p:nvPr/>
        </p:nvSpPr>
        <p:spPr bwMode="auto">
          <a:xfrm>
            <a:off x="3459659" y="1517651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48" name="Text Box 8"/>
          <p:cNvSpPr txBox="1">
            <a:spLocks noChangeArrowheads="1"/>
          </p:cNvSpPr>
          <p:nvPr/>
        </p:nvSpPr>
        <p:spPr bwMode="auto">
          <a:xfrm>
            <a:off x="3279596" y="1212851"/>
            <a:ext cx="7946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180</a:t>
            </a:r>
            <a:r>
              <a:rPr lang="de-DE" sz="1400" b="1" dirty="0"/>
              <a:t>°</a:t>
            </a:r>
          </a:p>
        </p:txBody>
      </p:sp>
      <p:sp>
        <p:nvSpPr>
          <p:cNvPr id="149" name="Rectangle 7"/>
          <p:cNvSpPr>
            <a:spLocks noChangeArrowheads="1"/>
          </p:cNvSpPr>
          <p:nvPr/>
        </p:nvSpPr>
        <p:spPr bwMode="auto">
          <a:xfrm>
            <a:off x="4172708" y="1517651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50" name="Text Box 8"/>
          <p:cNvSpPr txBox="1">
            <a:spLocks noChangeArrowheads="1"/>
          </p:cNvSpPr>
          <p:nvPr/>
        </p:nvSpPr>
        <p:spPr bwMode="auto">
          <a:xfrm>
            <a:off x="3992645" y="1212851"/>
            <a:ext cx="7946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180</a:t>
            </a:r>
            <a:r>
              <a:rPr lang="de-DE" sz="1400" b="1" dirty="0"/>
              <a:t>°</a:t>
            </a:r>
          </a:p>
        </p:txBody>
      </p:sp>
      <p:sp>
        <p:nvSpPr>
          <p:cNvPr id="166" name="Rectangle 7"/>
          <p:cNvSpPr>
            <a:spLocks noChangeArrowheads="1"/>
          </p:cNvSpPr>
          <p:nvPr/>
        </p:nvSpPr>
        <p:spPr bwMode="auto">
          <a:xfrm>
            <a:off x="2171700" y="1517650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67" name="Text Box 8"/>
          <p:cNvSpPr txBox="1">
            <a:spLocks noChangeArrowheads="1"/>
          </p:cNvSpPr>
          <p:nvPr/>
        </p:nvSpPr>
        <p:spPr bwMode="auto">
          <a:xfrm>
            <a:off x="2081415" y="1212848"/>
            <a:ext cx="43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90</a:t>
            </a:r>
            <a:r>
              <a:rPr lang="de-DE" sz="1400" b="1" dirty="0"/>
              <a:t>°</a:t>
            </a:r>
          </a:p>
        </p:txBody>
      </p:sp>
      <p:grpSp>
        <p:nvGrpSpPr>
          <p:cNvPr id="3" name="Group 186"/>
          <p:cNvGrpSpPr>
            <a:grpSpLocks/>
          </p:cNvGrpSpPr>
          <p:nvPr/>
        </p:nvGrpSpPr>
        <p:grpSpPr bwMode="auto">
          <a:xfrm>
            <a:off x="215900" y="361950"/>
            <a:ext cx="5146680" cy="906463"/>
            <a:chOff x="136" y="228"/>
            <a:chExt cx="3242" cy="571"/>
          </a:xfrm>
        </p:grpSpPr>
        <p:sp>
          <p:nvSpPr>
            <p:cNvPr id="30856" name="Text Box 20"/>
            <p:cNvSpPr txBox="1">
              <a:spLocks noChangeArrowheads="1"/>
            </p:cNvSpPr>
            <p:nvPr/>
          </p:nvSpPr>
          <p:spPr bwMode="auto">
            <a:xfrm>
              <a:off x="164" y="228"/>
              <a:ext cx="29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dirty="0" smtClean="0"/>
                <a:t>correlation spectroscopy   </a:t>
              </a:r>
              <a:r>
                <a:rPr lang="de-DE" sz="1400" b="1" dirty="0" smtClean="0">
                  <a:solidFill>
                    <a:srgbClr val="C0C0C0"/>
                  </a:solidFill>
                </a:rPr>
                <a:t>COSY</a:t>
              </a:r>
              <a:endParaRPr lang="de-DE" sz="1400" b="1" dirty="0">
                <a:solidFill>
                  <a:srgbClr val="C0C0C0"/>
                </a:solidFill>
              </a:endParaRPr>
            </a:p>
          </p:txBody>
        </p:sp>
        <p:sp>
          <p:nvSpPr>
            <p:cNvPr id="30857" name="Text Box 21"/>
            <p:cNvSpPr txBox="1">
              <a:spLocks noChangeArrowheads="1"/>
            </p:cNvSpPr>
            <p:nvPr/>
          </p:nvSpPr>
          <p:spPr bwMode="auto">
            <a:xfrm>
              <a:off x="998" y="605"/>
              <a:ext cx="238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Echo refocuses shifts , scalar couplings remain </a:t>
              </a:r>
              <a:endParaRPr lang="en-GB" sz="1400" b="1" dirty="0"/>
            </a:p>
          </p:txBody>
        </p:sp>
        <p:sp>
          <p:nvSpPr>
            <p:cNvPr id="165" name="Text Box 20"/>
            <p:cNvSpPr txBox="1">
              <a:spLocks noChangeArrowheads="1"/>
            </p:cNvSpPr>
            <p:nvPr/>
          </p:nvSpPr>
          <p:spPr bwMode="auto">
            <a:xfrm>
              <a:off x="136" y="396"/>
              <a:ext cx="29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dirty="0" smtClean="0">
                  <a:solidFill>
                    <a:srgbClr val="FF0066"/>
                  </a:solidFill>
                </a:rPr>
                <a:t> Total </a:t>
              </a:r>
              <a:r>
                <a:rPr lang="en-GB" sz="1400" b="1" dirty="0" smtClean="0"/>
                <a:t>correlated spectrum    </a:t>
              </a:r>
              <a:r>
                <a:rPr lang="de-DE" sz="1400" b="1" dirty="0" smtClean="0">
                  <a:solidFill>
                    <a:srgbClr val="92D050"/>
                  </a:solidFill>
                </a:rPr>
                <a:t>TOCSY</a:t>
              </a:r>
              <a:endParaRPr lang="de-DE" sz="1400" b="1" dirty="0">
                <a:solidFill>
                  <a:srgbClr val="92D050"/>
                </a:solidFill>
              </a:endParaRPr>
            </a:p>
          </p:txBody>
        </p:sp>
      </p:grpSp>
      <p:sp>
        <p:nvSpPr>
          <p:cNvPr id="30726" name="Line 22"/>
          <p:cNvSpPr>
            <a:spLocks noChangeShapeType="1"/>
          </p:cNvSpPr>
          <p:nvPr/>
        </p:nvSpPr>
        <p:spPr bwMode="auto">
          <a:xfrm>
            <a:off x="6678612" y="1122362"/>
            <a:ext cx="16510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0727" name="Line 23"/>
          <p:cNvSpPr>
            <a:spLocks noChangeShapeType="1"/>
          </p:cNvSpPr>
          <p:nvPr/>
        </p:nvSpPr>
        <p:spPr bwMode="auto">
          <a:xfrm flipV="1">
            <a:off x="6838950" y="1339850"/>
            <a:ext cx="6667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0728" name="Line 24"/>
          <p:cNvSpPr>
            <a:spLocks noChangeShapeType="1"/>
          </p:cNvSpPr>
          <p:nvPr/>
        </p:nvSpPr>
        <p:spPr bwMode="auto">
          <a:xfrm flipV="1">
            <a:off x="7507287" y="957262"/>
            <a:ext cx="28575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0729" name="Line 25"/>
          <p:cNvSpPr>
            <a:spLocks noChangeShapeType="1"/>
          </p:cNvSpPr>
          <p:nvPr/>
        </p:nvSpPr>
        <p:spPr bwMode="auto">
          <a:xfrm flipH="1">
            <a:off x="6661150" y="1458912"/>
            <a:ext cx="176212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0730" name="Line 26"/>
          <p:cNvSpPr>
            <a:spLocks noChangeShapeType="1"/>
          </p:cNvSpPr>
          <p:nvPr/>
        </p:nvSpPr>
        <p:spPr bwMode="auto">
          <a:xfrm>
            <a:off x="6846887" y="1463675"/>
            <a:ext cx="157163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0731" name="Line 27"/>
          <p:cNvSpPr>
            <a:spLocks noChangeShapeType="1"/>
          </p:cNvSpPr>
          <p:nvPr/>
        </p:nvSpPr>
        <p:spPr bwMode="auto">
          <a:xfrm>
            <a:off x="7508875" y="1339850"/>
            <a:ext cx="76200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0733" name="Text Box 29"/>
          <p:cNvSpPr txBox="1">
            <a:spLocks noChangeArrowheads="1"/>
          </p:cNvSpPr>
          <p:nvPr/>
        </p:nvSpPr>
        <p:spPr bwMode="auto">
          <a:xfrm>
            <a:off x="6497637" y="803275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30734" name="Text Box 30"/>
          <p:cNvSpPr txBox="1">
            <a:spLocks noChangeArrowheads="1"/>
          </p:cNvSpPr>
          <p:nvPr/>
        </p:nvSpPr>
        <p:spPr bwMode="auto">
          <a:xfrm>
            <a:off x="7412037" y="600075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H</a:t>
            </a:r>
          </a:p>
        </p:txBody>
      </p:sp>
      <p:sp>
        <p:nvSpPr>
          <p:cNvPr id="30735" name="Text Box 31"/>
          <p:cNvSpPr txBox="1">
            <a:spLocks noChangeArrowheads="1"/>
          </p:cNvSpPr>
          <p:nvPr/>
        </p:nvSpPr>
        <p:spPr bwMode="auto">
          <a:xfrm>
            <a:off x="7852418" y="906891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30736" name="Text Box 32"/>
          <p:cNvSpPr txBox="1">
            <a:spLocks noChangeArrowheads="1"/>
          </p:cNvSpPr>
          <p:nvPr/>
        </p:nvSpPr>
        <p:spPr bwMode="auto">
          <a:xfrm>
            <a:off x="5843587" y="1558925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hlink"/>
                </a:solidFill>
              </a:rPr>
              <a:t>H</a:t>
            </a:r>
          </a:p>
        </p:txBody>
      </p:sp>
      <p:sp>
        <p:nvSpPr>
          <p:cNvPr id="30737" name="Line 33"/>
          <p:cNvSpPr>
            <a:spLocks noChangeShapeType="1"/>
          </p:cNvSpPr>
          <p:nvPr/>
        </p:nvSpPr>
        <p:spPr bwMode="auto">
          <a:xfrm>
            <a:off x="6170612" y="1701800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4" name="Group 152"/>
          <p:cNvGrpSpPr>
            <a:grpSpLocks/>
          </p:cNvGrpSpPr>
          <p:nvPr/>
        </p:nvGrpSpPr>
        <p:grpSpPr bwMode="auto">
          <a:xfrm>
            <a:off x="6858000" y="2187575"/>
            <a:ext cx="271463" cy="346075"/>
            <a:chOff x="4320" y="1378"/>
            <a:chExt cx="171" cy="218"/>
          </a:xfrm>
        </p:grpSpPr>
        <p:sp>
          <p:nvSpPr>
            <p:cNvPr id="30852" name="Line 51"/>
            <p:cNvSpPr>
              <a:spLocks noChangeShapeType="1"/>
            </p:cNvSpPr>
            <p:nvPr/>
          </p:nvSpPr>
          <p:spPr bwMode="auto">
            <a:xfrm flipH="1" flipV="1">
              <a:off x="4320" y="1385"/>
              <a:ext cx="1" cy="21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53" name="Line 52"/>
            <p:cNvSpPr>
              <a:spLocks noChangeShapeType="1"/>
            </p:cNvSpPr>
            <p:nvPr/>
          </p:nvSpPr>
          <p:spPr bwMode="auto">
            <a:xfrm flipV="1">
              <a:off x="4364" y="1378"/>
              <a:ext cx="0" cy="21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54" name="Line 54"/>
            <p:cNvSpPr>
              <a:spLocks noChangeShapeType="1"/>
            </p:cNvSpPr>
            <p:nvPr/>
          </p:nvSpPr>
          <p:spPr bwMode="auto">
            <a:xfrm flipH="1" flipV="1">
              <a:off x="4447" y="1385"/>
              <a:ext cx="1" cy="21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55" name="Line 55"/>
            <p:cNvSpPr>
              <a:spLocks noChangeShapeType="1"/>
            </p:cNvSpPr>
            <p:nvPr/>
          </p:nvSpPr>
          <p:spPr bwMode="auto">
            <a:xfrm flipV="1">
              <a:off x="4491" y="1378"/>
              <a:ext cx="0" cy="21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5" name="Group 144"/>
          <p:cNvGrpSpPr>
            <a:grpSpLocks/>
          </p:cNvGrpSpPr>
          <p:nvPr/>
        </p:nvGrpSpPr>
        <p:grpSpPr bwMode="auto">
          <a:xfrm>
            <a:off x="4721225" y="2185988"/>
            <a:ext cx="158750" cy="344487"/>
            <a:chOff x="2974" y="1377"/>
            <a:chExt cx="100" cy="217"/>
          </a:xfrm>
        </p:grpSpPr>
        <p:sp>
          <p:nvSpPr>
            <p:cNvPr id="30850" name="Line 83"/>
            <p:cNvSpPr>
              <a:spLocks noChangeShapeType="1"/>
            </p:cNvSpPr>
            <p:nvPr/>
          </p:nvSpPr>
          <p:spPr bwMode="auto">
            <a:xfrm flipV="1">
              <a:off x="2974" y="1377"/>
              <a:ext cx="0" cy="2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51" name="Line 86"/>
            <p:cNvSpPr>
              <a:spLocks noChangeShapeType="1"/>
            </p:cNvSpPr>
            <p:nvPr/>
          </p:nvSpPr>
          <p:spPr bwMode="auto">
            <a:xfrm flipV="1">
              <a:off x="3074" y="1377"/>
              <a:ext cx="0" cy="2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6" name="Group 153"/>
          <p:cNvGrpSpPr>
            <a:grpSpLocks/>
          </p:cNvGrpSpPr>
          <p:nvPr/>
        </p:nvGrpSpPr>
        <p:grpSpPr bwMode="auto">
          <a:xfrm>
            <a:off x="7558088" y="2925763"/>
            <a:ext cx="396875" cy="271462"/>
            <a:chOff x="4761" y="1843"/>
            <a:chExt cx="250" cy="171"/>
          </a:xfrm>
        </p:grpSpPr>
        <p:grpSp>
          <p:nvGrpSpPr>
            <p:cNvPr id="7" name="Group 99"/>
            <p:cNvGrpSpPr>
              <a:grpSpLocks/>
            </p:cNvGrpSpPr>
            <p:nvPr/>
          </p:nvGrpSpPr>
          <p:grpSpPr bwMode="auto">
            <a:xfrm rot="5400000" flipH="1">
              <a:off x="4864" y="1867"/>
              <a:ext cx="44" cy="250"/>
              <a:chOff x="4689" y="1808"/>
              <a:chExt cx="67" cy="350"/>
            </a:xfrm>
          </p:grpSpPr>
          <p:sp>
            <p:nvSpPr>
              <p:cNvPr id="30848" name="Line 100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30849" name="Line 101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8" name="Group 102"/>
            <p:cNvGrpSpPr>
              <a:grpSpLocks/>
            </p:cNvGrpSpPr>
            <p:nvPr/>
          </p:nvGrpSpPr>
          <p:grpSpPr bwMode="auto">
            <a:xfrm rot="5400000" flipH="1">
              <a:off x="4864" y="1740"/>
              <a:ext cx="44" cy="250"/>
              <a:chOff x="4689" y="1808"/>
              <a:chExt cx="67" cy="350"/>
            </a:xfrm>
          </p:grpSpPr>
          <p:sp>
            <p:nvSpPr>
              <p:cNvPr id="30846" name="Line 103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30847" name="Line 104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</p:grpSp>
      <p:grpSp>
        <p:nvGrpSpPr>
          <p:cNvPr id="9" name="Group 147"/>
          <p:cNvGrpSpPr>
            <a:grpSpLocks/>
          </p:cNvGrpSpPr>
          <p:nvPr/>
        </p:nvGrpSpPr>
        <p:grpSpPr bwMode="auto">
          <a:xfrm>
            <a:off x="7553325" y="5211763"/>
            <a:ext cx="369888" cy="158750"/>
            <a:chOff x="4758" y="3283"/>
            <a:chExt cx="233" cy="100"/>
          </a:xfrm>
        </p:grpSpPr>
        <p:sp>
          <p:nvSpPr>
            <p:cNvPr id="30842" name="Line 130"/>
            <p:cNvSpPr>
              <a:spLocks noChangeShapeType="1"/>
            </p:cNvSpPr>
            <p:nvPr/>
          </p:nvSpPr>
          <p:spPr bwMode="auto">
            <a:xfrm rot="5400000" flipH="1" flipV="1">
              <a:off x="4874" y="3267"/>
              <a:ext cx="0" cy="2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43" name="Line 133"/>
            <p:cNvSpPr>
              <a:spLocks noChangeShapeType="1"/>
            </p:cNvSpPr>
            <p:nvPr/>
          </p:nvSpPr>
          <p:spPr bwMode="auto">
            <a:xfrm rot="5400000" flipH="1" flipV="1">
              <a:off x="4875" y="3167"/>
              <a:ext cx="0" cy="2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10" name="Group 154"/>
          <p:cNvGrpSpPr>
            <a:grpSpLocks/>
          </p:cNvGrpSpPr>
          <p:nvPr/>
        </p:nvGrpSpPr>
        <p:grpSpPr bwMode="auto">
          <a:xfrm>
            <a:off x="7551738" y="2957513"/>
            <a:ext cx="371475" cy="271462"/>
            <a:chOff x="4757" y="1863"/>
            <a:chExt cx="234" cy="171"/>
          </a:xfrm>
        </p:grpSpPr>
        <p:sp>
          <p:nvSpPr>
            <p:cNvPr id="30838" name="Line 107"/>
            <p:cNvSpPr>
              <a:spLocks noChangeShapeType="1"/>
            </p:cNvSpPr>
            <p:nvPr/>
          </p:nvSpPr>
          <p:spPr bwMode="auto">
            <a:xfrm rot="5400000" flipV="1">
              <a:off x="4870" y="1920"/>
              <a:ext cx="1" cy="22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39" name="Line 108"/>
            <p:cNvSpPr>
              <a:spLocks noChangeShapeType="1"/>
            </p:cNvSpPr>
            <p:nvPr/>
          </p:nvSpPr>
          <p:spPr bwMode="auto">
            <a:xfrm rot="5400000" flipH="1" flipV="1">
              <a:off x="4875" y="1873"/>
              <a:ext cx="0" cy="23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40" name="Line 110"/>
            <p:cNvSpPr>
              <a:spLocks noChangeShapeType="1"/>
            </p:cNvSpPr>
            <p:nvPr/>
          </p:nvSpPr>
          <p:spPr bwMode="auto">
            <a:xfrm rot="5400000" flipV="1">
              <a:off x="4870" y="1793"/>
              <a:ext cx="1" cy="22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41" name="Line 111"/>
            <p:cNvSpPr>
              <a:spLocks noChangeShapeType="1"/>
            </p:cNvSpPr>
            <p:nvPr/>
          </p:nvSpPr>
          <p:spPr bwMode="auto">
            <a:xfrm rot="5400000" flipH="1" flipV="1">
              <a:off x="4875" y="1746"/>
              <a:ext cx="0" cy="23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891338" y="2159000"/>
            <a:ext cx="69850" cy="369888"/>
            <a:chOff x="4689" y="1808"/>
            <a:chExt cx="67" cy="350"/>
          </a:xfrm>
        </p:grpSpPr>
        <p:sp>
          <p:nvSpPr>
            <p:cNvPr id="30836" name="Line 44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37" name="Line 45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7092950" y="2159000"/>
            <a:ext cx="69850" cy="369888"/>
            <a:chOff x="4689" y="1808"/>
            <a:chExt cx="67" cy="350"/>
          </a:xfrm>
        </p:grpSpPr>
        <p:sp>
          <p:nvSpPr>
            <p:cNvPr id="30834" name="Line 47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835" name="Line 48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13" name="Group 185"/>
          <p:cNvGrpSpPr>
            <a:grpSpLocks/>
          </p:cNvGrpSpPr>
          <p:nvPr/>
        </p:nvGrpSpPr>
        <p:grpSpPr bwMode="auto">
          <a:xfrm>
            <a:off x="3235325" y="1250951"/>
            <a:ext cx="5781676" cy="5605463"/>
            <a:chOff x="2038" y="788"/>
            <a:chExt cx="3642" cy="3531"/>
          </a:xfrm>
        </p:grpSpPr>
        <p:grpSp>
          <p:nvGrpSpPr>
            <p:cNvPr id="14" name="Group 145"/>
            <p:cNvGrpSpPr>
              <a:grpSpLocks/>
            </p:cNvGrpSpPr>
            <p:nvPr/>
          </p:nvGrpSpPr>
          <p:grpSpPr bwMode="auto">
            <a:xfrm>
              <a:off x="2940" y="1384"/>
              <a:ext cx="101" cy="211"/>
              <a:chOff x="2940" y="1384"/>
              <a:chExt cx="101" cy="211"/>
            </a:xfrm>
          </p:grpSpPr>
          <p:sp>
            <p:nvSpPr>
              <p:cNvPr id="30832" name="Line 82"/>
              <p:cNvSpPr>
                <a:spLocks noChangeShapeType="1"/>
              </p:cNvSpPr>
              <p:nvPr/>
            </p:nvSpPr>
            <p:spPr bwMode="auto">
              <a:xfrm flipH="1" flipV="1">
                <a:off x="2940" y="1384"/>
                <a:ext cx="1" cy="21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30833" name="Line 85"/>
              <p:cNvSpPr>
                <a:spLocks noChangeShapeType="1"/>
              </p:cNvSpPr>
              <p:nvPr/>
            </p:nvSpPr>
            <p:spPr bwMode="auto">
              <a:xfrm flipH="1" flipV="1">
                <a:off x="3040" y="1384"/>
                <a:ext cx="1" cy="21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15" name="Group 184"/>
            <p:cNvGrpSpPr>
              <a:grpSpLocks/>
            </p:cNvGrpSpPr>
            <p:nvPr/>
          </p:nvGrpSpPr>
          <p:grpSpPr bwMode="auto">
            <a:xfrm>
              <a:off x="2038" y="788"/>
              <a:ext cx="3642" cy="3531"/>
              <a:chOff x="2038" y="788"/>
              <a:chExt cx="3642" cy="3531"/>
            </a:xfrm>
          </p:grpSpPr>
          <p:grpSp>
            <p:nvGrpSpPr>
              <p:cNvPr id="16" name="Group 183"/>
              <p:cNvGrpSpPr>
                <a:grpSpLocks/>
              </p:cNvGrpSpPr>
              <p:nvPr/>
            </p:nvGrpSpPr>
            <p:grpSpPr bwMode="auto">
              <a:xfrm>
                <a:off x="2038" y="788"/>
                <a:ext cx="3642" cy="3531"/>
                <a:chOff x="2038" y="788"/>
                <a:chExt cx="3642" cy="3531"/>
              </a:xfrm>
            </p:grpSpPr>
            <p:sp>
              <p:nvSpPr>
                <p:cNvPr id="30784" name="Line 34"/>
                <p:cNvSpPr>
                  <a:spLocks noChangeShapeType="1"/>
                </p:cNvSpPr>
                <p:nvPr/>
              </p:nvSpPr>
              <p:spPr bwMode="auto">
                <a:xfrm>
                  <a:off x="2038" y="1601"/>
                  <a:ext cx="27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/>
                </a:p>
              </p:txBody>
            </p:sp>
            <p:grpSp>
              <p:nvGrpSpPr>
                <p:cNvPr id="17" name="Group 41"/>
                <p:cNvGrpSpPr>
                  <a:grpSpLocks/>
                </p:cNvGrpSpPr>
                <p:nvPr/>
              </p:nvGrpSpPr>
              <p:grpSpPr bwMode="auto">
                <a:xfrm>
                  <a:off x="3552" y="788"/>
                  <a:ext cx="501" cy="815"/>
                  <a:chOff x="4181" y="1353"/>
                  <a:chExt cx="771" cy="815"/>
                </a:xfrm>
              </p:grpSpPr>
              <p:grpSp>
                <p:nvGrpSpPr>
                  <p:cNvPr id="18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181" y="1353"/>
                    <a:ext cx="575" cy="815"/>
                    <a:chOff x="4181" y="1353"/>
                    <a:chExt cx="575" cy="815"/>
                  </a:xfrm>
                </p:grpSpPr>
                <p:sp>
                  <p:nvSpPr>
                    <p:cNvPr id="30830" name="Line 3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30831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156" name="Line 3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81" y="1353"/>
                      <a:ext cx="44" cy="8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</p:grpSp>
              <p:grpSp>
                <p:nvGrpSpPr>
                  <p:cNvPr id="19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4885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0828" name="Line 3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30829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</p:grpSp>
            </p:grpSp>
            <p:grpSp>
              <p:nvGrpSpPr>
                <p:cNvPr id="20" name="Group 182"/>
                <p:cNvGrpSpPr>
                  <a:grpSpLocks/>
                </p:cNvGrpSpPr>
                <p:nvPr/>
              </p:nvGrpSpPr>
              <p:grpSpPr bwMode="auto">
                <a:xfrm>
                  <a:off x="2263" y="1369"/>
                  <a:ext cx="214" cy="236"/>
                  <a:chOff x="2245" y="1369"/>
                  <a:chExt cx="274" cy="236"/>
                </a:xfrm>
              </p:grpSpPr>
              <p:grpSp>
                <p:nvGrpSpPr>
                  <p:cNvPr id="21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2275" y="1369"/>
                    <a:ext cx="244" cy="233"/>
                    <a:chOff x="4689" y="1808"/>
                    <a:chExt cx="263" cy="350"/>
                  </a:xfrm>
                </p:grpSpPr>
                <p:grpSp>
                  <p:nvGrpSpPr>
                    <p:cNvPr id="22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9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24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30825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</p:grpSp>
                <p:grpSp>
                  <p:nvGrpSpPr>
                    <p:cNvPr id="23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2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30823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</p:grpSp>
              </p:grpSp>
              <p:grpSp>
                <p:nvGrpSpPr>
                  <p:cNvPr id="24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2245" y="1387"/>
                    <a:ext cx="244" cy="218"/>
                    <a:chOff x="4689" y="1808"/>
                    <a:chExt cx="263" cy="350"/>
                  </a:xfrm>
                </p:grpSpPr>
                <p:grpSp>
                  <p:nvGrpSpPr>
                    <p:cNvPr id="25" name="Group 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9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18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30819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</p:grpSp>
                <p:grpSp>
                  <p:nvGrpSpPr>
                    <p:cNvPr id="26" name="Group 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16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30817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</p:grpSp>
              </p:grpSp>
            </p:grpSp>
            <p:sp>
              <p:nvSpPr>
                <p:cNvPr id="30787" name="Line 89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394" y="2962"/>
                  <a:ext cx="27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/>
                </a:p>
              </p:txBody>
            </p:sp>
            <p:grpSp>
              <p:nvGrpSpPr>
                <p:cNvPr id="27" name="Group 90"/>
                <p:cNvGrpSpPr>
                  <a:grpSpLocks/>
                </p:cNvGrpSpPr>
                <p:nvPr/>
              </p:nvGrpSpPr>
              <p:grpSpPr bwMode="auto">
                <a:xfrm rot="5400000" flipH="1">
                  <a:off x="4951" y="2103"/>
                  <a:ext cx="533" cy="924"/>
                  <a:chOff x="4133" y="1300"/>
                  <a:chExt cx="819" cy="863"/>
                </a:xfrm>
              </p:grpSpPr>
              <p:grpSp>
                <p:nvGrpSpPr>
                  <p:cNvPr id="28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4133" y="1300"/>
                    <a:ext cx="623" cy="863"/>
                    <a:chOff x="4133" y="1300"/>
                    <a:chExt cx="623" cy="863"/>
                  </a:xfrm>
                </p:grpSpPr>
                <p:sp>
                  <p:nvSpPr>
                    <p:cNvPr id="30810" name="Line 9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30811" name="Line 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157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33" y="1300"/>
                      <a:ext cx="44" cy="8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</p:grpSp>
              <p:grpSp>
                <p:nvGrpSpPr>
                  <p:cNvPr id="29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4885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0808" name="Line 9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30809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dirty="0"/>
                    </a:p>
                  </p:txBody>
                </p:sp>
              </p:grpSp>
            </p:grpSp>
            <p:grpSp>
              <p:nvGrpSpPr>
                <p:cNvPr id="30" name="Group 112"/>
                <p:cNvGrpSpPr>
                  <a:grpSpLocks/>
                </p:cNvGrpSpPr>
                <p:nvPr/>
              </p:nvGrpSpPr>
              <p:grpSpPr bwMode="auto">
                <a:xfrm rot="5400000" flipH="1">
                  <a:off x="4779" y="3806"/>
                  <a:ext cx="190" cy="253"/>
                  <a:chOff x="5162" y="1918"/>
                  <a:chExt cx="192" cy="236"/>
                </a:xfrm>
              </p:grpSpPr>
              <p:grpSp>
                <p:nvGrpSpPr>
                  <p:cNvPr id="31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5183" y="1918"/>
                    <a:ext cx="171" cy="233"/>
                    <a:chOff x="4689" y="1808"/>
                    <a:chExt cx="263" cy="350"/>
                  </a:xfrm>
                </p:grpSpPr>
                <p:grpSp>
                  <p:nvGrpSpPr>
                    <p:cNvPr id="47266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9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04" name="Line 1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30805" name="Line 11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</p:grpSp>
                <p:grpSp>
                  <p:nvGrpSpPr>
                    <p:cNvPr id="47269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802" name="Line 11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30803" name="Line 11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</p:grpSp>
              </p:grpSp>
              <p:grpSp>
                <p:nvGrpSpPr>
                  <p:cNvPr id="47270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5162" y="1936"/>
                    <a:ext cx="171" cy="218"/>
                    <a:chOff x="4689" y="1808"/>
                    <a:chExt cx="263" cy="350"/>
                  </a:xfrm>
                </p:grpSpPr>
                <p:grpSp>
                  <p:nvGrpSpPr>
                    <p:cNvPr id="47271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9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798" name="Line 12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30799" name="Line 12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</p:grpSp>
                <p:grpSp>
                  <p:nvGrpSpPr>
                    <p:cNvPr id="47272" name="Group 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" y="1808"/>
                      <a:ext cx="67" cy="350"/>
                      <a:chOff x="4689" y="1808"/>
                      <a:chExt cx="67" cy="350"/>
                    </a:xfrm>
                  </p:grpSpPr>
                  <p:sp>
                    <p:nvSpPr>
                      <p:cNvPr id="30796" name="Line 125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689" y="1819"/>
                        <a:ext cx="1" cy="33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30797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56" y="1808"/>
                        <a:ext cx="0" cy="3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 dirty="0"/>
                      </a:p>
                    </p:txBody>
                  </p:sp>
                </p:grpSp>
              </p:grpSp>
            </p:grpSp>
            <p:sp>
              <p:nvSpPr>
                <p:cNvPr id="30790" name="Rectangle 134"/>
                <p:cNvSpPr>
                  <a:spLocks noChangeArrowheads="1"/>
                </p:cNvSpPr>
                <p:nvPr/>
              </p:nvSpPr>
              <p:spPr bwMode="auto">
                <a:xfrm>
                  <a:off x="2057" y="1609"/>
                  <a:ext cx="2670" cy="271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30791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2057" y="1609"/>
                  <a:ext cx="2697" cy="27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  <p:grpSp>
            <p:nvGrpSpPr>
              <p:cNvPr id="47273" name="Group 148"/>
              <p:cNvGrpSpPr>
                <a:grpSpLocks/>
              </p:cNvGrpSpPr>
              <p:nvPr/>
            </p:nvGrpSpPr>
            <p:grpSpPr bwMode="auto">
              <a:xfrm>
                <a:off x="4757" y="3316"/>
                <a:ext cx="227" cy="101"/>
                <a:chOff x="4757" y="3316"/>
                <a:chExt cx="227" cy="101"/>
              </a:xfrm>
            </p:grpSpPr>
            <p:sp>
              <p:nvSpPr>
                <p:cNvPr id="30782" name="Line 129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869" y="3304"/>
                  <a:ext cx="1" cy="22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/>
                </a:p>
              </p:txBody>
            </p:sp>
            <p:sp>
              <p:nvSpPr>
                <p:cNvPr id="30783" name="Line 132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870" y="3204"/>
                  <a:ext cx="1" cy="22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/>
                </a:p>
              </p:txBody>
            </p:sp>
          </p:grpSp>
        </p:grpSp>
      </p:grpSp>
      <p:sp>
        <p:nvSpPr>
          <p:cNvPr id="30746" name="Rectangle 135"/>
          <p:cNvSpPr>
            <a:spLocks noChangeArrowheads="1"/>
          </p:cNvSpPr>
          <p:nvPr/>
        </p:nvSpPr>
        <p:spPr bwMode="auto">
          <a:xfrm>
            <a:off x="6835775" y="2887663"/>
            <a:ext cx="420688" cy="377825"/>
          </a:xfrm>
          <a:prstGeom prst="rect">
            <a:avLst/>
          </a:prstGeom>
          <a:solidFill>
            <a:srgbClr val="FF654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747" name="Rectangle 137"/>
          <p:cNvSpPr>
            <a:spLocks noChangeArrowheads="1"/>
          </p:cNvSpPr>
          <p:nvPr/>
        </p:nvSpPr>
        <p:spPr bwMode="auto">
          <a:xfrm>
            <a:off x="6124575" y="3641725"/>
            <a:ext cx="420688" cy="377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748" name="Rectangle 138"/>
          <p:cNvSpPr>
            <a:spLocks noChangeArrowheads="1"/>
          </p:cNvSpPr>
          <p:nvPr/>
        </p:nvSpPr>
        <p:spPr bwMode="auto">
          <a:xfrm>
            <a:off x="4648200" y="5060950"/>
            <a:ext cx="420688" cy="377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749" name="Rectangle 139"/>
          <p:cNvSpPr>
            <a:spLocks noChangeArrowheads="1"/>
          </p:cNvSpPr>
          <p:nvPr/>
        </p:nvSpPr>
        <p:spPr bwMode="auto">
          <a:xfrm>
            <a:off x="3648075" y="6076950"/>
            <a:ext cx="420688" cy="377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44" name="Rectangle 140"/>
          <p:cNvSpPr>
            <a:spLocks noChangeArrowheads="1"/>
          </p:cNvSpPr>
          <p:nvPr/>
        </p:nvSpPr>
        <p:spPr bwMode="auto">
          <a:xfrm>
            <a:off x="6138863" y="2901950"/>
            <a:ext cx="420687" cy="37782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45" name="Rectangle 141"/>
          <p:cNvSpPr>
            <a:spLocks noChangeArrowheads="1"/>
          </p:cNvSpPr>
          <p:nvPr/>
        </p:nvSpPr>
        <p:spPr bwMode="auto">
          <a:xfrm>
            <a:off x="6835775" y="3614738"/>
            <a:ext cx="420688" cy="37782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46" name="Rectangle 142"/>
          <p:cNvSpPr>
            <a:spLocks noChangeArrowheads="1"/>
          </p:cNvSpPr>
          <p:nvPr/>
        </p:nvSpPr>
        <p:spPr bwMode="auto">
          <a:xfrm>
            <a:off x="3633788" y="5060950"/>
            <a:ext cx="420687" cy="37782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47" name="Rectangle 143"/>
          <p:cNvSpPr>
            <a:spLocks noChangeArrowheads="1"/>
          </p:cNvSpPr>
          <p:nvPr/>
        </p:nvSpPr>
        <p:spPr bwMode="auto">
          <a:xfrm>
            <a:off x="4649788" y="6076950"/>
            <a:ext cx="420687" cy="37782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64" name="Rectangle 160"/>
          <p:cNvSpPr>
            <a:spLocks noChangeArrowheads="1"/>
          </p:cNvSpPr>
          <p:nvPr/>
        </p:nvSpPr>
        <p:spPr bwMode="auto">
          <a:xfrm>
            <a:off x="3562350" y="2913063"/>
            <a:ext cx="420688" cy="3778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65" name="Rectangle 161"/>
          <p:cNvSpPr>
            <a:spLocks noChangeArrowheads="1"/>
          </p:cNvSpPr>
          <p:nvPr/>
        </p:nvSpPr>
        <p:spPr bwMode="auto">
          <a:xfrm>
            <a:off x="3562350" y="3652838"/>
            <a:ext cx="420688" cy="3778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67" name="Rectangle 163"/>
          <p:cNvSpPr>
            <a:spLocks noChangeArrowheads="1"/>
          </p:cNvSpPr>
          <p:nvPr/>
        </p:nvSpPr>
        <p:spPr bwMode="auto">
          <a:xfrm>
            <a:off x="6035675" y="6065838"/>
            <a:ext cx="420688" cy="3778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68" name="Rectangle 164"/>
          <p:cNvSpPr>
            <a:spLocks noChangeArrowheads="1"/>
          </p:cNvSpPr>
          <p:nvPr/>
        </p:nvSpPr>
        <p:spPr bwMode="auto">
          <a:xfrm>
            <a:off x="6764338" y="6037263"/>
            <a:ext cx="420687" cy="3778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83" name="Rectangle 179"/>
          <p:cNvSpPr>
            <a:spLocks noChangeArrowheads="1"/>
          </p:cNvSpPr>
          <p:nvPr/>
        </p:nvSpPr>
        <p:spPr bwMode="auto">
          <a:xfrm>
            <a:off x="4616450" y="2940050"/>
            <a:ext cx="420687" cy="3778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7284" name="Rectangle 180"/>
          <p:cNvSpPr>
            <a:spLocks noChangeArrowheads="1"/>
          </p:cNvSpPr>
          <p:nvPr/>
        </p:nvSpPr>
        <p:spPr bwMode="auto">
          <a:xfrm>
            <a:off x="6794500" y="5092700"/>
            <a:ext cx="420688" cy="3778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764" name="Rectangle 188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TOCSY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cxnSp>
        <p:nvCxnSpPr>
          <p:cNvPr id="152" name="Gerade Verbindung 151"/>
          <p:cNvCxnSpPr/>
          <p:nvPr/>
        </p:nvCxnSpPr>
        <p:spPr>
          <a:xfrm rot="5400000" flipH="1" flipV="1">
            <a:off x="7586189" y="1019861"/>
            <a:ext cx="233363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79"/>
          <p:cNvSpPr>
            <a:spLocks noChangeArrowheads="1"/>
          </p:cNvSpPr>
          <p:nvPr/>
        </p:nvSpPr>
        <p:spPr bwMode="auto">
          <a:xfrm>
            <a:off x="4660900" y="3651250"/>
            <a:ext cx="420687" cy="3778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54" name="Rectangle 179"/>
          <p:cNvSpPr>
            <a:spLocks noChangeArrowheads="1"/>
          </p:cNvSpPr>
          <p:nvPr/>
        </p:nvSpPr>
        <p:spPr bwMode="auto">
          <a:xfrm>
            <a:off x="6083300" y="5073650"/>
            <a:ext cx="420687" cy="3778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55" name="Rectangle 135"/>
          <p:cNvSpPr>
            <a:spLocks noChangeArrowheads="1"/>
          </p:cNvSpPr>
          <p:nvPr/>
        </p:nvSpPr>
        <p:spPr bwMode="auto">
          <a:xfrm>
            <a:off x="5372100" y="4318000"/>
            <a:ext cx="420688" cy="377825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cxnSp>
        <p:nvCxnSpPr>
          <p:cNvPr id="159" name="Gerade Verbindung 158"/>
          <p:cNvCxnSpPr/>
          <p:nvPr/>
        </p:nvCxnSpPr>
        <p:spPr>
          <a:xfrm>
            <a:off x="7683500" y="1695450"/>
            <a:ext cx="400049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160"/>
          <p:cNvCxnSpPr/>
          <p:nvPr/>
        </p:nvCxnSpPr>
        <p:spPr>
          <a:xfrm flipV="1">
            <a:off x="8083550" y="1606550"/>
            <a:ext cx="4445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31"/>
          <p:cNvSpPr txBox="1">
            <a:spLocks noChangeArrowheads="1"/>
          </p:cNvSpPr>
          <p:nvPr/>
        </p:nvSpPr>
        <p:spPr bwMode="auto">
          <a:xfrm>
            <a:off x="7461250" y="1517650"/>
            <a:ext cx="324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FF3300"/>
                </a:solidFill>
              </a:rPr>
              <a:t>O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163" name="Text Box 31"/>
          <p:cNvSpPr txBox="1">
            <a:spLocks noChangeArrowheads="1"/>
          </p:cNvSpPr>
          <p:nvPr/>
        </p:nvSpPr>
        <p:spPr bwMode="auto">
          <a:xfrm>
            <a:off x="8439150" y="1428750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800080"/>
                </a:solidFill>
              </a:rPr>
              <a:t>H</a:t>
            </a:r>
          </a:p>
        </p:txBody>
      </p:sp>
      <p:sp>
        <p:nvSpPr>
          <p:cNvPr id="151" name="Text Box 31"/>
          <p:cNvSpPr txBox="1">
            <a:spLocks noChangeArrowheads="1"/>
          </p:cNvSpPr>
          <p:nvPr/>
        </p:nvSpPr>
        <p:spPr bwMode="auto">
          <a:xfrm flipV="1">
            <a:off x="8056091" y="2153680"/>
            <a:ext cx="3222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800080"/>
                </a:solidFill>
              </a:rPr>
              <a:t>H</a:t>
            </a:r>
          </a:p>
        </p:txBody>
      </p:sp>
      <p:sp>
        <p:nvSpPr>
          <p:cNvPr id="158" name="Text Box 31"/>
          <p:cNvSpPr txBox="1">
            <a:spLocks noChangeArrowheads="1"/>
          </p:cNvSpPr>
          <p:nvPr/>
        </p:nvSpPr>
        <p:spPr bwMode="auto">
          <a:xfrm>
            <a:off x="8043735" y="1280469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800080"/>
                </a:solidFill>
              </a:rPr>
              <a:t>H</a:t>
            </a:r>
          </a:p>
        </p:txBody>
      </p:sp>
      <p:cxnSp>
        <p:nvCxnSpPr>
          <p:cNvPr id="160" name="Gerade Verbindung 159"/>
          <p:cNvCxnSpPr>
            <a:endCxn id="151" idx="2"/>
          </p:cNvCxnSpPr>
          <p:nvPr/>
        </p:nvCxnSpPr>
        <p:spPr>
          <a:xfrm rot="16200000" flipH="1">
            <a:off x="8023902" y="1960359"/>
            <a:ext cx="250738" cy="135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Gerade Verbindung 168"/>
          <p:cNvCxnSpPr>
            <a:stCxn id="158" idx="2"/>
          </p:cNvCxnSpPr>
          <p:nvPr/>
        </p:nvCxnSpPr>
        <p:spPr>
          <a:xfrm rot="5400000">
            <a:off x="7976266" y="1677946"/>
            <a:ext cx="321278" cy="135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0" grpId="0" animBg="1"/>
      <p:bldP spid="30861" grpId="0"/>
      <p:bldP spid="146" grpId="0"/>
      <p:bldP spid="147" grpId="0" animBg="1"/>
      <p:bldP spid="148" grpId="0"/>
      <p:bldP spid="149" grpId="0" animBg="1"/>
      <p:bldP spid="150" grpId="0"/>
      <p:bldP spid="166" grpId="0" animBg="1"/>
      <p:bldP spid="166" grpId="1" animBg="1"/>
      <p:bldP spid="167" grpId="0"/>
      <p:bldP spid="47264" grpId="0" animBg="1"/>
      <p:bldP spid="47268" grpId="0" animBg="1"/>
      <p:bldP spid="47283" grpId="0" animBg="1"/>
      <p:bldP spid="47284" grpId="0" animBg="1"/>
      <p:bldP spid="153" grpId="0" animBg="1"/>
      <p:bldP spid="1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8" name="Line 5"/>
          <p:cNvSpPr>
            <a:spLocks noChangeShapeType="1"/>
          </p:cNvSpPr>
          <p:nvPr/>
        </p:nvSpPr>
        <p:spPr bwMode="auto">
          <a:xfrm>
            <a:off x="422598" y="2561909"/>
            <a:ext cx="46528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0859" name="Rectangle 6"/>
          <p:cNvSpPr>
            <a:spLocks noChangeArrowheads="1"/>
          </p:cNvSpPr>
          <p:nvPr/>
        </p:nvSpPr>
        <p:spPr bwMode="auto">
          <a:xfrm>
            <a:off x="465813" y="2126933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862" name="Text Box 9"/>
          <p:cNvSpPr txBox="1">
            <a:spLocks noChangeArrowheads="1"/>
          </p:cNvSpPr>
          <p:nvPr/>
        </p:nvSpPr>
        <p:spPr bwMode="auto">
          <a:xfrm>
            <a:off x="285750" y="1836421"/>
            <a:ext cx="65542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0863" name="Text Box 10"/>
          <p:cNvSpPr txBox="1">
            <a:spLocks noChangeArrowheads="1"/>
          </p:cNvSpPr>
          <p:nvPr/>
        </p:nvSpPr>
        <p:spPr bwMode="auto">
          <a:xfrm>
            <a:off x="4660079" y="2134871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acquisition</a:t>
            </a:r>
            <a:endParaRPr lang="en-US" sz="1400" b="1" dirty="0"/>
          </a:p>
        </p:txBody>
      </p:sp>
      <p:sp>
        <p:nvSpPr>
          <p:cNvPr id="30864" name="Text Box 11"/>
          <p:cNvSpPr txBox="1">
            <a:spLocks noChangeArrowheads="1"/>
          </p:cNvSpPr>
          <p:nvPr/>
        </p:nvSpPr>
        <p:spPr bwMode="auto">
          <a:xfrm>
            <a:off x="720302" y="2112646"/>
            <a:ext cx="1301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t</a:t>
            </a:r>
            <a:r>
              <a:rPr lang="en-GB" sz="1400" b="1" baseline="-25000" dirty="0" smtClean="0"/>
              <a:t>1</a:t>
            </a:r>
            <a:r>
              <a:rPr lang="en-GB" sz="1400" b="1" dirty="0" smtClean="0"/>
              <a:t> incremented</a:t>
            </a:r>
            <a:endParaRPr lang="en-GB" sz="1400" b="1" dirty="0"/>
          </a:p>
        </p:txBody>
      </p:sp>
      <p:sp>
        <p:nvSpPr>
          <p:cNvPr id="145" name="Rectangle 7"/>
          <p:cNvSpPr>
            <a:spLocks noChangeArrowheads="1"/>
          </p:cNvSpPr>
          <p:nvPr/>
        </p:nvSpPr>
        <p:spPr bwMode="auto">
          <a:xfrm>
            <a:off x="2172809" y="2134871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1992747" y="1830071"/>
            <a:ext cx="5261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  90</a:t>
            </a:r>
            <a:r>
              <a:rPr lang="de-DE" sz="1400" b="1" dirty="0"/>
              <a:t>°</a:t>
            </a:r>
          </a:p>
        </p:txBody>
      </p:sp>
      <p:sp>
        <p:nvSpPr>
          <p:cNvPr id="30856" name="Text Box 20"/>
          <p:cNvSpPr txBox="1">
            <a:spLocks noChangeArrowheads="1"/>
          </p:cNvSpPr>
          <p:nvPr/>
        </p:nvSpPr>
        <p:spPr bwMode="auto">
          <a:xfrm>
            <a:off x="294640" y="361950"/>
            <a:ext cx="4610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co</a:t>
            </a:r>
            <a:r>
              <a:rPr lang="en-GB" b="1" dirty="0" smtClean="0"/>
              <a:t>rrelation spectroscopy   </a:t>
            </a:r>
            <a:r>
              <a:rPr lang="de-DE" b="1" dirty="0" smtClean="0">
                <a:solidFill>
                  <a:srgbClr val="C0C0C0"/>
                </a:solidFill>
              </a:rPr>
              <a:t>COSY</a:t>
            </a:r>
            <a:endParaRPr lang="de-DE" b="1" dirty="0">
              <a:solidFill>
                <a:srgbClr val="C0C0C0"/>
              </a:solidFill>
            </a:endParaRPr>
          </a:p>
        </p:txBody>
      </p:sp>
      <p:sp>
        <p:nvSpPr>
          <p:cNvPr id="30857" name="Text Box 21"/>
          <p:cNvSpPr txBox="1">
            <a:spLocks noChangeArrowheads="1"/>
          </p:cNvSpPr>
          <p:nvPr/>
        </p:nvSpPr>
        <p:spPr bwMode="auto">
          <a:xfrm>
            <a:off x="350437" y="4371260"/>
            <a:ext cx="42964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/>
              <a:t>Echo refocuses shifts , scalar couplings remain </a:t>
            </a:r>
            <a:endParaRPr lang="en-GB" b="1" dirty="0"/>
          </a:p>
        </p:txBody>
      </p:sp>
      <p:sp>
        <p:nvSpPr>
          <p:cNvPr id="30764" name="Rectangle 188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TOCSY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4" name="Line 5"/>
          <p:cNvSpPr>
            <a:spLocks noChangeShapeType="1"/>
          </p:cNvSpPr>
          <p:nvPr/>
        </p:nvSpPr>
        <p:spPr bwMode="auto">
          <a:xfrm>
            <a:off x="357736" y="4189927"/>
            <a:ext cx="46528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168" name="Rectangle 6"/>
          <p:cNvSpPr>
            <a:spLocks noChangeArrowheads="1"/>
          </p:cNvSpPr>
          <p:nvPr/>
        </p:nvSpPr>
        <p:spPr bwMode="auto">
          <a:xfrm>
            <a:off x="400951" y="3754951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0" name="Rectangle 7"/>
          <p:cNvSpPr>
            <a:spLocks noChangeArrowheads="1"/>
          </p:cNvSpPr>
          <p:nvPr/>
        </p:nvSpPr>
        <p:spPr bwMode="auto">
          <a:xfrm>
            <a:off x="2772980" y="3754951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1" name="Text Box 8"/>
          <p:cNvSpPr txBox="1">
            <a:spLocks noChangeArrowheads="1"/>
          </p:cNvSpPr>
          <p:nvPr/>
        </p:nvSpPr>
        <p:spPr bwMode="auto">
          <a:xfrm>
            <a:off x="2592917" y="3450151"/>
            <a:ext cx="7946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180</a:t>
            </a:r>
            <a:r>
              <a:rPr lang="de-DE" sz="1400" b="1" dirty="0"/>
              <a:t>°</a:t>
            </a:r>
          </a:p>
        </p:txBody>
      </p:sp>
      <p:sp>
        <p:nvSpPr>
          <p:cNvPr id="172" name="Text Box 9"/>
          <p:cNvSpPr txBox="1">
            <a:spLocks noChangeArrowheads="1"/>
          </p:cNvSpPr>
          <p:nvPr/>
        </p:nvSpPr>
        <p:spPr bwMode="auto">
          <a:xfrm>
            <a:off x="220888" y="3464439"/>
            <a:ext cx="65542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73" name="Text Box 10"/>
          <p:cNvSpPr txBox="1">
            <a:spLocks noChangeArrowheads="1"/>
          </p:cNvSpPr>
          <p:nvPr/>
        </p:nvSpPr>
        <p:spPr bwMode="auto">
          <a:xfrm>
            <a:off x="4595217" y="3762889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acquisition</a:t>
            </a:r>
            <a:endParaRPr lang="en-US" sz="1400" b="1" dirty="0"/>
          </a:p>
        </p:txBody>
      </p:sp>
      <p:sp>
        <p:nvSpPr>
          <p:cNvPr id="174" name="Text Box 11"/>
          <p:cNvSpPr txBox="1">
            <a:spLocks noChangeArrowheads="1"/>
          </p:cNvSpPr>
          <p:nvPr/>
        </p:nvSpPr>
        <p:spPr bwMode="auto">
          <a:xfrm>
            <a:off x="655440" y="3740664"/>
            <a:ext cx="1301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t</a:t>
            </a:r>
            <a:r>
              <a:rPr lang="en-GB" sz="1400" b="1" baseline="-25000" dirty="0" smtClean="0"/>
              <a:t>1</a:t>
            </a:r>
            <a:r>
              <a:rPr lang="en-GB" sz="1400" b="1" dirty="0" smtClean="0"/>
              <a:t> incremented</a:t>
            </a:r>
            <a:endParaRPr lang="en-GB" sz="1400" b="1" dirty="0"/>
          </a:p>
        </p:txBody>
      </p:sp>
      <p:sp>
        <p:nvSpPr>
          <p:cNvPr id="175" name="Rectangle 7"/>
          <p:cNvSpPr>
            <a:spLocks noChangeArrowheads="1"/>
          </p:cNvSpPr>
          <p:nvPr/>
        </p:nvSpPr>
        <p:spPr bwMode="auto">
          <a:xfrm>
            <a:off x="2107947" y="3762889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6" name="Text Box 8"/>
          <p:cNvSpPr txBox="1">
            <a:spLocks noChangeArrowheads="1"/>
          </p:cNvSpPr>
          <p:nvPr/>
        </p:nvSpPr>
        <p:spPr bwMode="auto">
          <a:xfrm>
            <a:off x="1927885" y="3458089"/>
            <a:ext cx="7946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180</a:t>
            </a:r>
            <a:r>
              <a:rPr lang="de-DE" sz="1400" b="1" dirty="0"/>
              <a:t>°</a:t>
            </a:r>
          </a:p>
        </p:txBody>
      </p:sp>
      <p:sp>
        <p:nvSpPr>
          <p:cNvPr id="177" name="Rectangle 7"/>
          <p:cNvSpPr>
            <a:spLocks noChangeArrowheads="1"/>
          </p:cNvSpPr>
          <p:nvPr/>
        </p:nvSpPr>
        <p:spPr bwMode="auto">
          <a:xfrm>
            <a:off x="3394797" y="3762889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8" name="Text Box 8"/>
          <p:cNvSpPr txBox="1">
            <a:spLocks noChangeArrowheads="1"/>
          </p:cNvSpPr>
          <p:nvPr/>
        </p:nvSpPr>
        <p:spPr bwMode="auto">
          <a:xfrm>
            <a:off x="3214734" y="3458089"/>
            <a:ext cx="7946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180</a:t>
            </a:r>
            <a:r>
              <a:rPr lang="de-DE" sz="1400" b="1" dirty="0"/>
              <a:t>°</a:t>
            </a:r>
          </a:p>
        </p:txBody>
      </p:sp>
      <p:sp>
        <p:nvSpPr>
          <p:cNvPr id="179" name="Rectangle 7"/>
          <p:cNvSpPr>
            <a:spLocks noChangeArrowheads="1"/>
          </p:cNvSpPr>
          <p:nvPr/>
        </p:nvSpPr>
        <p:spPr bwMode="auto">
          <a:xfrm>
            <a:off x="4107846" y="3762889"/>
            <a:ext cx="220877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0" name="Text Box 8"/>
          <p:cNvSpPr txBox="1">
            <a:spLocks noChangeArrowheads="1"/>
          </p:cNvSpPr>
          <p:nvPr/>
        </p:nvSpPr>
        <p:spPr bwMode="auto">
          <a:xfrm>
            <a:off x="3927783" y="3458089"/>
            <a:ext cx="7946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180</a:t>
            </a:r>
            <a:r>
              <a:rPr lang="de-DE" sz="1400" b="1" dirty="0"/>
              <a:t>°</a:t>
            </a:r>
          </a:p>
        </p:txBody>
      </p:sp>
      <p:sp>
        <p:nvSpPr>
          <p:cNvPr id="183" name="Text Box 83"/>
          <p:cNvSpPr txBox="1">
            <a:spLocks noChangeArrowheads="1"/>
          </p:cNvSpPr>
          <p:nvPr/>
        </p:nvSpPr>
        <p:spPr bwMode="auto">
          <a:xfrm>
            <a:off x="-308610" y="738007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smtClean="0"/>
              <a:t>              </a:t>
            </a:r>
            <a:r>
              <a:rPr lang="en-US" b="1" dirty="0" smtClean="0"/>
              <a:t>time dependent Schrödinger equation         </a:t>
            </a:r>
            <a:r>
              <a:rPr lang="en-US" b="1" dirty="0" smtClean="0">
                <a:latin typeface="+mj-lt"/>
              </a:rPr>
              <a:t> </a:t>
            </a:r>
            <a:r>
              <a:rPr lang="en-US" sz="1400" b="1" dirty="0" smtClean="0">
                <a:latin typeface="+mj-lt"/>
              </a:rPr>
              <a:t>d/</a:t>
            </a:r>
            <a:r>
              <a:rPr lang="en-US" sz="1400" b="1" dirty="0" err="1" smtClean="0">
                <a:latin typeface="+mj-lt"/>
              </a:rPr>
              <a:t>dt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smtClean="0">
                <a:latin typeface="Symbol" pitchFamily="18" charset="2"/>
              </a:rPr>
              <a:t>s</a:t>
            </a:r>
            <a:r>
              <a:rPr lang="en-US" sz="1400" b="1" dirty="0" smtClean="0">
                <a:latin typeface="+mj-lt"/>
              </a:rPr>
              <a:t>   = </a:t>
            </a:r>
            <a:r>
              <a:rPr lang="en-US" sz="1400" b="1" dirty="0" err="1" smtClean="0">
                <a:latin typeface="+mj-lt"/>
              </a:rPr>
              <a:t>i</a:t>
            </a:r>
            <a:r>
              <a:rPr lang="en-US" sz="1400" b="1" dirty="0" smtClean="0">
                <a:latin typeface="MT Extra" pitchFamily="18" charset="2"/>
              </a:rPr>
              <a:t> h </a:t>
            </a:r>
            <a:r>
              <a:rPr lang="en-US" sz="1400" b="1" dirty="0" smtClean="0">
                <a:latin typeface="+mj-lt"/>
              </a:rPr>
              <a:t>[ </a:t>
            </a:r>
            <a:r>
              <a:rPr lang="en-US" sz="1400" b="1" i="1" dirty="0" smtClean="0">
                <a:latin typeface="+mj-lt"/>
              </a:rPr>
              <a:t>H</a:t>
            </a:r>
            <a:r>
              <a:rPr lang="en-US" sz="1400" b="1" dirty="0" smtClean="0">
                <a:latin typeface="+mj-lt"/>
              </a:rPr>
              <a:t> ,</a:t>
            </a:r>
            <a:r>
              <a:rPr lang="en-US" sz="1400" b="1" dirty="0" smtClean="0">
                <a:latin typeface="Symbol" pitchFamily="18" charset="2"/>
              </a:rPr>
              <a:t> s </a:t>
            </a:r>
            <a:r>
              <a:rPr lang="en-US" sz="1400" b="1" dirty="0" smtClean="0">
                <a:latin typeface="+mj-lt"/>
              </a:rPr>
              <a:t>]</a:t>
            </a:r>
            <a:r>
              <a:rPr lang="en-US" sz="1400" b="1" baseline="-25000" dirty="0" smtClean="0">
                <a:latin typeface="+mj-lt"/>
              </a:rPr>
              <a:t>            </a:t>
            </a:r>
          </a:p>
        </p:txBody>
      </p:sp>
      <p:sp>
        <p:nvSpPr>
          <p:cNvPr id="186" name="Text Box 83"/>
          <p:cNvSpPr txBox="1">
            <a:spLocks noChangeArrowheads="1"/>
          </p:cNvSpPr>
          <p:nvPr/>
        </p:nvSpPr>
        <p:spPr bwMode="auto">
          <a:xfrm>
            <a:off x="277550" y="1422342"/>
            <a:ext cx="59503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  </a:t>
            </a:r>
            <a:r>
              <a:rPr lang="de-DE" sz="1400" b="1" dirty="0" smtClean="0">
                <a:latin typeface="MT Extra" pitchFamily="18" charset="2"/>
              </a:rPr>
              <a:t>a 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dirty="0" smtClean="0"/>
              <a:t>        ,    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y</a:t>
            </a:r>
            <a:r>
              <a:rPr lang="de-DE" sz="1400" b="1" dirty="0" err="1" smtClean="0"/>
              <a:t>M</a:t>
            </a:r>
            <a:r>
              <a:rPr lang="de-DE" sz="1400" b="1" baseline="-25000" dirty="0" err="1" smtClean="0"/>
              <a:t>z</a:t>
            </a:r>
            <a:r>
              <a:rPr lang="de-DE" sz="1400" b="1" dirty="0" smtClean="0"/>
              <a:t>    </a:t>
            </a:r>
            <a:endParaRPr lang="de-DE" sz="1400" b="1" dirty="0"/>
          </a:p>
        </p:txBody>
      </p:sp>
      <p:sp>
        <p:nvSpPr>
          <p:cNvPr id="189" name="Text Box 83"/>
          <p:cNvSpPr txBox="1">
            <a:spLocks noChangeArrowheads="1"/>
          </p:cNvSpPr>
          <p:nvPr/>
        </p:nvSpPr>
        <p:spPr bwMode="auto">
          <a:xfrm>
            <a:off x="244574" y="1046617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smtClean="0"/>
              <a:t> </a:t>
            </a:r>
            <a:r>
              <a:rPr lang="en-US" sz="1400" b="1" dirty="0" smtClean="0">
                <a:latin typeface="+mj-lt"/>
              </a:rPr>
              <a:t> AX –approximation                                  </a:t>
            </a:r>
            <a:r>
              <a:rPr lang="en-US" sz="1400" b="1" i="1" dirty="0" smtClean="0"/>
              <a:t>H</a:t>
            </a:r>
            <a:r>
              <a:rPr lang="en-US" sz="1400" b="1" dirty="0" smtClean="0"/>
              <a:t> </a:t>
            </a:r>
            <a:r>
              <a:rPr lang="en-US" sz="1400" b="1" baseline="-25000" dirty="0" err="1" smtClean="0"/>
              <a:t>coupl</a:t>
            </a:r>
            <a:r>
              <a:rPr lang="en-US" sz="1400" b="1" baseline="-25000" dirty="0" smtClean="0"/>
              <a:t>.</a:t>
            </a:r>
            <a:r>
              <a:rPr lang="en-US" sz="1400" b="1" dirty="0" smtClean="0"/>
              <a:t>  =  </a:t>
            </a:r>
            <a:r>
              <a:rPr lang="en-US" sz="1400" b="1" dirty="0" smtClean="0">
                <a:latin typeface="+mj-lt"/>
              </a:rPr>
              <a:t>J</a:t>
            </a:r>
            <a:r>
              <a:rPr lang="en-US" sz="1400" b="1" baseline="-25000" dirty="0" smtClean="0">
                <a:latin typeface="+mj-lt"/>
              </a:rPr>
              <a:t>IS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I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baseline="-25000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baseline="-25000" dirty="0" smtClean="0">
                <a:latin typeface="+mj-lt"/>
              </a:rPr>
              <a:t> </a:t>
            </a:r>
            <a:r>
              <a:rPr lang="en-US" sz="1400" b="1" i="1" dirty="0" smtClean="0">
                <a:latin typeface="+mj-lt"/>
              </a:rPr>
              <a:t>  +</a:t>
            </a:r>
            <a:r>
              <a:rPr lang="en-US" sz="1400" b="1" dirty="0" smtClean="0"/>
              <a:t>  </a:t>
            </a:r>
            <a:r>
              <a:rPr lang="en-US" sz="1400" b="1" dirty="0" smtClean="0">
                <a:latin typeface="+mj-lt"/>
              </a:rPr>
              <a:t>J</a:t>
            </a:r>
            <a:r>
              <a:rPr lang="en-US" sz="1400" b="1" baseline="-25000" dirty="0" smtClean="0">
                <a:latin typeface="+mj-lt"/>
              </a:rPr>
              <a:t>SM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baseline="-25000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M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baseline="-25000" dirty="0" smtClean="0">
                <a:latin typeface="+mj-lt"/>
              </a:rPr>
              <a:t>            </a:t>
            </a:r>
          </a:p>
        </p:txBody>
      </p:sp>
      <p:sp>
        <p:nvSpPr>
          <p:cNvPr id="190" name="Text Box 83"/>
          <p:cNvSpPr txBox="1">
            <a:spLocks noChangeArrowheads="1"/>
          </p:cNvSpPr>
          <p:nvPr/>
        </p:nvSpPr>
        <p:spPr bwMode="auto">
          <a:xfrm>
            <a:off x="378429" y="476412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+mj-lt"/>
              </a:rPr>
              <a:t>AB- coupling    </a:t>
            </a:r>
            <a:r>
              <a:rPr lang="en-US" sz="1400" b="1" i="1" dirty="0" smtClean="0"/>
              <a:t>H</a:t>
            </a:r>
            <a:r>
              <a:rPr lang="en-US" sz="1400" b="1" dirty="0" smtClean="0"/>
              <a:t> </a:t>
            </a:r>
            <a:r>
              <a:rPr lang="en-US" sz="1400" b="1" baseline="-25000" dirty="0" err="1" smtClean="0"/>
              <a:t>coupl</a:t>
            </a:r>
            <a:r>
              <a:rPr lang="en-US" sz="1400" b="1" baseline="-25000" dirty="0" smtClean="0"/>
              <a:t>.</a:t>
            </a:r>
            <a:r>
              <a:rPr lang="en-US" sz="1400" b="1" dirty="0" smtClean="0"/>
              <a:t>  =  </a:t>
            </a:r>
            <a:r>
              <a:rPr lang="en-US" sz="1400" b="1" dirty="0" smtClean="0">
                <a:latin typeface="+mj-lt"/>
              </a:rPr>
              <a:t>J</a:t>
            </a:r>
            <a:r>
              <a:rPr lang="en-US" sz="1400" b="1" baseline="-25000" dirty="0" smtClean="0">
                <a:latin typeface="+mj-lt"/>
              </a:rPr>
              <a:t>IS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I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baseline="-25000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baseline="-25000" dirty="0" smtClean="0">
                <a:latin typeface="+mj-lt"/>
              </a:rPr>
              <a:t> </a:t>
            </a:r>
            <a:r>
              <a:rPr lang="en-US" sz="1400" b="1" i="1" dirty="0" smtClean="0">
                <a:latin typeface="+mj-lt"/>
              </a:rPr>
              <a:t>  +</a:t>
            </a:r>
            <a:r>
              <a:rPr lang="en-US" sz="1400" b="1" dirty="0" smtClean="0"/>
              <a:t>  </a:t>
            </a:r>
            <a:r>
              <a:rPr lang="en-US" sz="1400" b="1" dirty="0" smtClean="0">
                <a:latin typeface="+mj-lt"/>
              </a:rPr>
              <a:t>J</a:t>
            </a:r>
            <a:r>
              <a:rPr lang="en-US" sz="1400" b="1" baseline="-25000" dirty="0" smtClean="0">
                <a:latin typeface="+mj-lt"/>
              </a:rPr>
              <a:t>IS</a:t>
            </a:r>
            <a:r>
              <a:rPr lang="en-US" sz="1400" b="1" dirty="0" smtClean="0">
                <a:latin typeface="+mj-lt"/>
              </a:rPr>
              <a:t> I</a:t>
            </a:r>
            <a:r>
              <a:rPr lang="en-US" sz="1400" b="1" baseline="-25000" dirty="0" smtClean="0">
                <a:latin typeface="+mj-lt"/>
              </a:rPr>
              <a:t>x 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x</a:t>
            </a:r>
            <a:r>
              <a:rPr lang="en-US" sz="1400" b="1" i="1" dirty="0" smtClean="0">
                <a:latin typeface="+mj-lt"/>
              </a:rPr>
              <a:t>  +</a:t>
            </a:r>
            <a:r>
              <a:rPr lang="en-US" sz="1400" b="1" dirty="0" smtClean="0"/>
              <a:t>  </a:t>
            </a:r>
            <a:r>
              <a:rPr lang="en-US" sz="1400" b="1" dirty="0" smtClean="0">
                <a:latin typeface="+mj-lt"/>
              </a:rPr>
              <a:t>J</a:t>
            </a:r>
            <a:r>
              <a:rPr lang="en-US" sz="1400" b="1" baseline="-25000" dirty="0" smtClean="0">
                <a:latin typeface="+mj-lt"/>
              </a:rPr>
              <a:t>IS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I</a:t>
            </a:r>
            <a:r>
              <a:rPr lang="en-US" sz="1400" b="1" baseline="-25000" dirty="0" err="1" smtClean="0">
                <a:latin typeface="+mj-lt"/>
              </a:rPr>
              <a:t>y</a:t>
            </a:r>
            <a:r>
              <a:rPr lang="en-US" sz="1400" b="1" baseline="-25000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y</a:t>
            </a:r>
            <a:r>
              <a:rPr lang="en-US" sz="1400" b="1" i="1" dirty="0" smtClean="0">
                <a:latin typeface="+mj-lt"/>
              </a:rPr>
              <a:t>    +</a:t>
            </a:r>
            <a:r>
              <a:rPr lang="en-US" sz="1400" b="1" dirty="0" smtClean="0"/>
              <a:t>  </a:t>
            </a:r>
            <a:r>
              <a:rPr lang="en-US" sz="1400" b="1" dirty="0" smtClean="0">
                <a:latin typeface="+mj-lt"/>
              </a:rPr>
              <a:t>J</a:t>
            </a:r>
            <a:r>
              <a:rPr lang="en-US" sz="1400" b="1" baseline="-25000" dirty="0" smtClean="0">
                <a:latin typeface="+mj-lt"/>
              </a:rPr>
              <a:t>SM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baseline="-25000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M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baseline="-25000" dirty="0" smtClean="0"/>
              <a:t>.</a:t>
            </a:r>
            <a:r>
              <a:rPr lang="en-US" sz="1400" b="1" dirty="0" smtClean="0"/>
              <a:t>  </a:t>
            </a:r>
            <a:r>
              <a:rPr lang="en-US" sz="1400" b="1" dirty="0" smtClean="0">
                <a:latin typeface="+mj-lt"/>
              </a:rPr>
              <a:t>+</a:t>
            </a:r>
            <a:r>
              <a:rPr lang="en-US" sz="1400" b="1" dirty="0" smtClean="0"/>
              <a:t>   </a:t>
            </a:r>
            <a:r>
              <a:rPr lang="en-US" sz="1400" b="1" dirty="0" smtClean="0">
                <a:latin typeface="+mj-lt"/>
              </a:rPr>
              <a:t>J</a:t>
            </a:r>
            <a:r>
              <a:rPr lang="en-US" sz="1400" b="1" baseline="-25000" dirty="0" smtClean="0">
                <a:latin typeface="+mj-lt"/>
              </a:rPr>
              <a:t>SM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x</a:t>
            </a:r>
            <a:r>
              <a:rPr lang="en-US" sz="1400" b="1" baseline="-25000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M</a:t>
            </a:r>
            <a:r>
              <a:rPr lang="en-US" sz="1400" b="1" baseline="-25000" dirty="0" err="1" smtClean="0">
                <a:latin typeface="+mj-lt"/>
              </a:rPr>
              <a:t>x</a:t>
            </a:r>
            <a:r>
              <a:rPr lang="en-US" sz="1400" b="1" baseline="-25000" dirty="0" smtClean="0">
                <a:latin typeface="+mj-lt"/>
              </a:rPr>
              <a:t>    </a:t>
            </a:r>
            <a:r>
              <a:rPr lang="en-US" sz="1400" b="1" baseline="-25000" dirty="0" smtClean="0"/>
              <a:t>.</a:t>
            </a:r>
            <a:r>
              <a:rPr lang="en-US" sz="1400" b="1" dirty="0" smtClean="0">
                <a:latin typeface="+mj-lt"/>
              </a:rPr>
              <a:t>+</a:t>
            </a:r>
            <a:r>
              <a:rPr lang="en-US" sz="1400" b="1" baseline="-25000" dirty="0" smtClean="0">
                <a:latin typeface="+mj-lt"/>
              </a:rPr>
              <a:t>    </a:t>
            </a:r>
            <a:r>
              <a:rPr lang="en-US" sz="1400" b="1" dirty="0" smtClean="0">
                <a:latin typeface="+mj-lt"/>
              </a:rPr>
              <a:t>J</a:t>
            </a:r>
            <a:r>
              <a:rPr lang="en-US" sz="1400" b="1" baseline="-25000" dirty="0" smtClean="0">
                <a:latin typeface="+mj-lt"/>
              </a:rPr>
              <a:t>SM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y</a:t>
            </a:r>
            <a:r>
              <a:rPr lang="en-US" sz="1400" b="1" dirty="0" err="1" smtClean="0">
                <a:latin typeface="+mj-lt"/>
              </a:rPr>
              <a:t>M</a:t>
            </a:r>
            <a:r>
              <a:rPr lang="en-US" sz="1400" b="1" baseline="-25000" dirty="0" err="1" smtClean="0">
                <a:latin typeface="+mj-lt"/>
              </a:rPr>
              <a:t>y</a:t>
            </a:r>
            <a:r>
              <a:rPr lang="en-US" sz="1400" b="1" baseline="-25000" dirty="0" smtClean="0">
                <a:latin typeface="+mj-lt"/>
              </a:rPr>
              <a:t>                           </a:t>
            </a:r>
          </a:p>
        </p:txBody>
      </p:sp>
      <p:sp>
        <p:nvSpPr>
          <p:cNvPr id="191" name="Text Box 20"/>
          <p:cNvSpPr txBox="1">
            <a:spLocks noChangeArrowheads="1"/>
          </p:cNvSpPr>
          <p:nvPr/>
        </p:nvSpPr>
        <p:spPr bwMode="auto">
          <a:xfrm>
            <a:off x="193453" y="2961471"/>
            <a:ext cx="4610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FF0066"/>
                </a:solidFill>
              </a:rPr>
              <a:t> Total </a:t>
            </a:r>
            <a:r>
              <a:rPr lang="en-GB" b="1" dirty="0" smtClean="0"/>
              <a:t>correlated spectrum    </a:t>
            </a:r>
            <a:r>
              <a:rPr lang="de-DE" b="1" dirty="0" smtClean="0">
                <a:solidFill>
                  <a:srgbClr val="92D050"/>
                </a:solidFill>
              </a:rPr>
              <a:t>TOCSY</a:t>
            </a:r>
            <a:endParaRPr lang="de-DE" b="1" dirty="0">
              <a:solidFill>
                <a:srgbClr val="92D050"/>
              </a:solidFill>
            </a:endParaRPr>
          </a:p>
        </p:txBody>
      </p:sp>
      <p:sp>
        <p:nvSpPr>
          <p:cNvPr id="193" name="Text Box 83"/>
          <p:cNvSpPr txBox="1">
            <a:spLocks noChangeArrowheads="1"/>
          </p:cNvSpPr>
          <p:nvPr/>
        </p:nvSpPr>
        <p:spPr bwMode="auto">
          <a:xfrm>
            <a:off x="365685" y="5256212"/>
            <a:ext cx="59503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  </a:t>
            </a:r>
            <a:r>
              <a:rPr lang="de-DE" b="1" dirty="0" smtClean="0">
                <a:solidFill>
                  <a:schemeClr val="accent5">
                    <a:lumMod val="90000"/>
                  </a:schemeClr>
                </a:solidFill>
                <a:latin typeface="MT Extra" pitchFamily="18" charset="2"/>
              </a:rPr>
              <a:t>a</a:t>
            </a:r>
            <a:r>
              <a:rPr lang="de-DE" sz="1400" b="1" dirty="0" smtClean="0">
                <a:latin typeface="MT Extra" pitchFamily="18" charset="2"/>
              </a:rPr>
              <a:t> 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dirty="0" smtClean="0"/>
              <a:t>   </a:t>
            </a:r>
            <a:r>
              <a:rPr lang="de-DE" b="1" dirty="0" smtClean="0">
                <a:solidFill>
                  <a:srgbClr val="C00000"/>
                </a:solidFill>
                <a:latin typeface="MT Extra" pitchFamily="18" charset="2"/>
              </a:rPr>
              <a:t>a</a:t>
            </a:r>
            <a:r>
              <a:rPr lang="de-DE" sz="1400" b="1" dirty="0" smtClean="0">
                <a:latin typeface="MT Extra" pitchFamily="18" charset="2"/>
              </a:rPr>
              <a:t> 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x</a:t>
            </a:r>
            <a:r>
              <a:rPr lang="de-DE" sz="1400" b="1" dirty="0" err="1" smtClean="0"/>
              <a:t>M</a:t>
            </a:r>
            <a:r>
              <a:rPr lang="de-DE" sz="1400" b="1" baseline="-25000" dirty="0" err="1" smtClean="0"/>
              <a:t>y</a:t>
            </a:r>
            <a:r>
              <a:rPr lang="de-DE" sz="1400" b="1" dirty="0" smtClean="0"/>
              <a:t>    </a:t>
            </a:r>
            <a:r>
              <a:rPr lang="de-DE" b="1" dirty="0" smtClean="0">
                <a:solidFill>
                  <a:srgbClr val="800080"/>
                </a:solidFill>
                <a:latin typeface="MT Extra" pitchFamily="18" charset="2"/>
              </a:rPr>
              <a:t>a</a:t>
            </a:r>
            <a:r>
              <a:rPr lang="de-DE" sz="1400" b="1" dirty="0" smtClean="0">
                <a:latin typeface="MT Extra" pitchFamily="18" charset="2"/>
              </a:rPr>
              <a:t> 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dirty="0" err="1" smtClean="0"/>
              <a:t>M</a:t>
            </a:r>
            <a:r>
              <a:rPr lang="de-DE" sz="1400" b="1" baseline="-25000" dirty="0" err="1" smtClean="0"/>
              <a:t>y</a:t>
            </a:r>
            <a:r>
              <a:rPr lang="de-DE" sz="1400" b="1" dirty="0" smtClean="0"/>
              <a:t>  </a:t>
            </a:r>
            <a:r>
              <a:rPr lang="de-DE" sz="1400" b="1" dirty="0" smtClean="0">
                <a:solidFill>
                  <a:srgbClr val="008000"/>
                </a:solidFill>
                <a:latin typeface="MT Extra" pitchFamily="18" charset="2"/>
              </a:rPr>
              <a:t>a</a:t>
            </a:r>
            <a:r>
              <a:rPr lang="de-DE" sz="1400" b="1" dirty="0" smtClean="0">
                <a:latin typeface="MT Extra" pitchFamily="18" charset="2"/>
              </a:rPr>
              <a:t> </a:t>
            </a:r>
            <a:r>
              <a:rPr lang="de-DE" sz="1400" b="1" dirty="0" err="1" smtClean="0"/>
              <a:t>M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                </a:t>
            </a:r>
            <a:endParaRPr lang="de-DE" sz="1400" b="1" dirty="0"/>
          </a:p>
        </p:txBody>
      </p:sp>
      <p:sp>
        <p:nvSpPr>
          <p:cNvPr id="194" name="Rechteck 193"/>
          <p:cNvSpPr/>
          <p:nvPr/>
        </p:nvSpPr>
        <p:spPr>
          <a:xfrm>
            <a:off x="2766060" y="4770120"/>
            <a:ext cx="403860" cy="320040"/>
          </a:xfrm>
          <a:prstGeom prst="rect">
            <a:avLst/>
          </a:prstGeom>
          <a:noFill/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Rechteck 194"/>
          <p:cNvSpPr/>
          <p:nvPr/>
        </p:nvSpPr>
        <p:spPr>
          <a:xfrm>
            <a:off x="5623560" y="4762500"/>
            <a:ext cx="464820" cy="32004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6" name="Rechteck 195"/>
          <p:cNvSpPr/>
          <p:nvPr/>
        </p:nvSpPr>
        <p:spPr>
          <a:xfrm>
            <a:off x="7871460" y="4739640"/>
            <a:ext cx="464820" cy="32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8" name="Rechteck 197"/>
          <p:cNvSpPr/>
          <p:nvPr/>
        </p:nvSpPr>
        <p:spPr>
          <a:xfrm>
            <a:off x="1402080" y="5318760"/>
            <a:ext cx="922020" cy="312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9" name="Rechteck 198"/>
          <p:cNvSpPr/>
          <p:nvPr/>
        </p:nvSpPr>
        <p:spPr>
          <a:xfrm>
            <a:off x="2331720" y="5318760"/>
            <a:ext cx="777240" cy="312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0" name="Rechteck 199"/>
          <p:cNvSpPr/>
          <p:nvPr/>
        </p:nvSpPr>
        <p:spPr>
          <a:xfrm>
            <a:off x="3131820" y="5318760"/>
            <a:ext cx="777240" cy="312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Rechteck 200"/>
          <p:cNvSpPr/>
          <p:nvPr/>
        </p:nvSpPr>
        <p:spPr>
          <a:xfrm>
            <a:off x="716280" y="5318760"/>
            <a:ext cx="678180" cy="312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2" name="Rechteck 201"/>
          <p:cNvSpPr/>
          <p:nvPr/>
        </p:nvSpPr>
        <p:spPr>
          <a:xfrm>
            <a:off x="4541520" y="4785360"/>
            <a:ext cx="464820" cy="320040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Line 22"/>
          <p:cNvSpPr>
            <a:spLocks noChangeShapeType="1"/>
          </p:cNvSpPr>
          <p:nvPr/>
        </p:nvSpPr>
        <p:spPr bwMode="auto">
          <a:xfrm>
            <a:off x="6678612" y="1122362"/>
            <a:ext cx="16510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 flipV="1">
            <a:off x="6838950" y="1339850"/>
            <a:ext cx="6667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 flipV="1">
            <a:off x="7507287" y="957262"/>
            <a:ext cx="28575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 flipH="1">
            <a:off x="6661150" y="1458912"/>
            <a:ext cx="176212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4" name="Line 26"/>
          <p:cNvSpPr>
            <a:spLocks noChangeShapeType="1"/>
          </p:cNvSpPr>
          <p:nvPr/>
        </p:nvSpPr>
        <p:spPr bwMode="auto">
          <a:xfrm>
            <a:off x="6846887" y="1463675"/>
            <a:ext cx="157163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497637" y="803275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7412037" y="600075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H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7852418" y="906891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</a:rPr>
              <a:t>H</a:t>
            </a:r>
          </a:p>
        </p:txBody>
      </p:sp>
      <p:cxnSp>
        <p:nvCxnSpPr>
          <p:cNvPr id="48" name="Gerade Verbindung 47"/>
          <p:cNvCxnSpPr/>
          <p:nvPr/>
        </p:nvCxnSpPr>
        <p:spPr>
          <a:xfrm rot="5400000" flipH="1" flipV="1">
            <a:off x="7586189" y="1019861"/>
            <a:ext cx="233363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>
            <a:off x="7683500" y="1695450"/>
            <a:ext cx="400049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V="1">
            <a:off x="8083550" y="1606550"/>
            <a:ext cx="4445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7461250" y="1517650"/>
            <a:ext cx="324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FF3300"/>
                </a:solidFill>
              </a:rPr>
              <a:t>O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8439150" y="1428750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800080"/>
                </a:solidFill>
              </a:rPr>
              <a:t>H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 flipV="1">
            <a:off x="8056091" y="2153680"/>
            <a:ext cx="3222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800080"/>
                </a:solidFill>
              </a:rPr>
              <a:t>H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8043735" y="1280469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800080"/>
                </a:solidFill>
              </a:rPr>
              <a:t>H</a:t>
            </a:r>
          </a:p>
        </p:txBody>
      </p:sp>
      <p:cxnSp>
        <p:nvCxnSpPr>
          <p:cNvPr id="55" name="Gerade Verbindung 54"/>
          <p:cNvCxnSpPr>
            <a:endCxn id="53" idx="2"/>
          </p:cNvCxnSpPr>
          <p:nvPr/>
        </p:nvCxnSpPr>
        <p:spPr>
          <a:xfrm rot="16200000" flipH="1">
            <a:off x="8023902" y="1960359"/>
            <a:ext cx="250738" cy="135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 rot="16200000" flipH="1">
            <a:off x="7395327" y="1465868"/>
            <a:ext cx="311086" cy="75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54" idx="2"/>
          </p:cNvCxnSpPr>
          <p:nvPr/>
        </p:nvCxnSpPr>
        <p:spPr>
          <a:xfrm rot="5400000">
            <a:off x="8005914" y="1686408"/>
            <a:ext cx="300092" cy="978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30857" grpId="0"/>
      <p:bldP spid="164" grpId="0" animBg="1"/>
      <p:bldP spid="168" grpId="0" animBg="1"/>
      <p:bldP spid="170" grpId="0" animBg="1"/>
      <p:bldP spid="171" grpId="0"/>
      <p:bldP spid="172" grpId="0"/>
      <p:bldP spid="173" grpId="0"/>
      <p:bldP spid="174" grpId="0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6" grpId="0"/>
      <p:bldP spid="190" grpId="0"/>
      <p:bldP spid="191" grpId="0"/>
      <p:bldP spid="193" grpId="0"/>
      <p:bldP spid="194" grpId="0" animBg="1"/>
      <p:bldP spid="195" grpId="0" animBg="1"/>
      <p:bldP spid="196" grpId="0" animBg="1"/>
      <p:bldP spid="198" grpId="0" animBg="1"/>
      <p:bldP spid="199" grpId="0" animBg="1"/>
      <p:bldP spid="200" grpId="0" animBg="1"/>
      <p:bldP spid="201" grpId="0" animBg="1"/>
      <p:bldP spid="20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939" name="Object 3"/>
          <p:cNvGraphicFramePr>
            <a:graphicFrameLocks noChangeAspect="1"/>
          </p:cNvGraphicFramePr>
          <p:nvPr/>
        </p:nvGraphicFramePr>
        <p:xfrm>
          <a:off x="704850" y="1302286"/>
          <a:ext cx="6464300" cy="5156200"/>
        </p:xfrm>
        <a:graphic>
          <a:graphicData uri="http://schemas.openxmlformats.org/presentationml/2006/ole">
            <p:oleObj spid="_x0000_s423939" name="CS ChemDraw Drawing" r:id="rId3" imgW="6464551" imgH="5156730" progId="ChemDraw.Document.6.0">
              <p:embed/>
            </p:oleObj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615950" y="1391186"/>
            <a:ext cx="35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I1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482850" y="112448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Y2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49600" y="1568986"/>
            <a:ext cx="407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S3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083050" y="143563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N4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124466" y="2192862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P5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305696" y="360257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D6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700726" y="471224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G7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940306" y="567745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T8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638300" y="556948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T10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216268" y="648866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W9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93700" y="1657886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isoleucine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2216150" y="857786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tyrosine</a:t>
            </a:r>
            <a:endParaRPr lang="de-DE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2971800" y="1880136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serine</a:t>
            </a:r>
            <a:endParaRPr lang="de-DE" sz="1400" dirty="0"/>
          </a:p>
        </p:txBody>
      </p:sp>
      <p:sp>
        <p:nvSpPr>
          <p:cNvPr id="19" name="Textfeld 18"/>
          <p:cNvSpPr txBox="1"/>
          <p:nvPr/>
        </p:nvSpPr>
        <p:spPr>
          <a:xfrm>
            <a:off x="3949700" y="1702336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asparagine</a:t>
            </a:r>
            <a:endParaRPr lang="de-DE" sz="1400" dirty="0"/>
          </a:p>
        </p:txBody>
      </p:sp>
      <p:sp>
        <p:nvSpPr>
          <p:cNvPr id="20" name="Textfeld 19"/>
          <p:cNvSpPr txBox="1"/>
          <p:nvPr/>
        </p:nvSpPr>
        <p:spPr>
          <a:xfrm>
            <a:off x="5505450" y="219128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proline</a:t>
            </a:r>
            <a:endParaRPr lang="de-DE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7727950" y="3613686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aspartate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6127750" y="4769386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glycine</a:t>
            </a:r>
            <a:endParaRPr lang="de-DE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5327650" y="5702836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threonine</a:t>
            </a:r>
            <a:endParaRPr lang="de-DE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822342" y="5586934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threonine</a:t>
            </a:r>
            <a:endParaRPr lang="de-DE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3683000" y="6502936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tryptophan</a:t>
            </a:r>
            <a:endParaRPr lang="de-DE" sz="1400" dirty="0"/>
          </a:p>
        </p:txBody>
      </p:sp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Decapeptide (AG Koksch)</a:t>
            </a:r>
            <a:endParaRPr lang="de-DE" dirty="0"/>
          </a:p>
        </p:txBody>
      </p:sp>
      <p:pic>
        <p:nvPicPr>
          <p:cNvPr id="27" name="Picture 37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6"/>
          <p:cNvSpPr>
            <a:spLocks noChangeArrowheads="1"/>
          </p:cNvSpPr>
          <p:nvPr/>
        </p:nvSpPr>
        <p:spPr bwMode="auto">
          <a:xfrm>
            <a:off x="1282699" y="0"/>
            <a:ext cx="4044951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Decapeptide in 20% D2O</a:t>
            </a:r>
            <a:endParaRPr lang="en-GB" dirty="0"/>
          </a:p>
        </p:txBody>
      </p:sp>
      <p:pic>
        <p:nvPicPr>
          <p:cNvPr id="4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51"/>
          <p:cNvSpPr txBox="1">
            <a:spLocks noChangeArrowheads="1"/>
          </p:cNvSpPr>
          <p:nvPr/>
        </p:nvSpPr>
        <p:spPr bwMode="auto">
          <a:xfrm>
            <a:off x="652348" y="1459628"/>
            <a:ext cx="250094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3300"/>
                </a:solidFill>
              </a:rPr>
              <a:t>Native environment </a:t>
            </a:r>
          </a:p>
          <a:p>
            <a:r>
              <a:rPr lang="en-US" sz="1400" b="1" dirty="0" smtClean="0">
                <a:solidFill>
                  <a:srgbClr val="FF3300"/>
                </a:solidFill>
              </a:rPr>
              <a:t>NH – protons</a:t>
            </a:r>
          </a:p>
          <a:p>
            <a:r>
              <a:rPr lang="en-US" sz="1400" b="1" dirty="0" smtClean="0">
                <a:solidFill>
                  <a:srgbClr val="FF3300"/>
                </a:solidFill>
              </a:rPr>
              <a:t> indicate secondary structure 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1282699" y="0"/>
            <a:ext cx="4044951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Decapeptide in 20% D2O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32363" y="1962150"/>
            <a:ext cx="1398587" cy="1455738"/>
            <a:chOff x="1251" y="2557"/>
            <a:chExt cx="881" cy="917"/>
          </a:xfrm>
        </p:grpSpPr>
        <p:sp>
          <p:nvSpPr>
            <p:cNvPr id="28808" name="Line 3"/>
            <p:cNvSpPr>
              <a:spLocks noChangeShapeType="1"/>
            </p:cNvSpPr>
            <p:nvPr/>
          </p:nvSpPr>
          <p:spPr bwMode="auto">
            <a:xfrm>
              <a:off x="1543" y="2694"/>
              <a:ext cx="8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809" name="Line 4"/>
            <p:cNvSpPr>
              <a:spLocks noChangeShapeType="1"/>
            </p:cNvSpPr>
            <p:nvPr/>
          </p:nvSpPr>
          <p:spPr bwMode="auto">
            <a:xfrm flipV="1">
              <a:off x="1356" y="2845"/>
              <a:ext cx="470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810" name="Line 5"/>
            <p:cNvSpPr>
              <a:spLocks noChangeShapeType="1"/>
            </p:cNvSpPr>
            <p:nvPr/>
          </p:nvSpPr>
          <p:spPr bwMode="auto">
            <a:xfrm>
              <a:off x="1251" y="3119"/>
              <a:ext cx="8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811" name="Text Box 6"/>
            <p:cNvSpPr txBox="1">
              <a:spLocks noChangeArrowheads="1"/>
            </p:cNvSpPr>
            <p:nvPr/>
          </p:nvSpPr>
          <p:spPr bwMode="auto">
            <a:xfrm>
              <a:off x="1873" y="2691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y</a:t>
              </a:r>
              <a:endParaRPr lang="de-DE" sz="1400"/>
            </a:p>
          </p:txBody>
        </p:sp>
        <p:sp>
          <p:nvSpPr>
            <p:cNvPr id="28812" name="Text Box 7"/>
            <p:cNvSpPr txBox="1">
              <a:spLocks noChangeArrowheads="1"/>
            </p:cNvSpPr>
            <p:nvPr/>
          </p:nvSpPr>
          <p:spPr bwMode="auto">
            <a:xfrm>
              <a:off x="1960" y="313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x</a:t>
              </a:r>
              <a:endParaRPr lang="de-DE" sz="1400"/>
            </a:p>
          </p:txBody>
        </p:sp>
        <p:sp>
          <p:nvSpPr>
            <p:cNvPr id="28813" name="Text Box 8"/>
            <p:cNvSpPr txBox="1">
              <a:spLocks noChangeArrowheads="1"/>
            </p:cNvSpPr>
            <p:nvPr/>
          </p:nvSpPr>
          <p:spPr bwMode="auto">
            <a:xfrm>
              <a:off x="1534" y="2557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z</a:t>
              </a:r>
              <a:endParaRPr lang="de-DE" sz="140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32363" y="1047750"/>
            <a:ext cx="1398587" cy="1455738"/>
            <a:chOff x="1251" y="2557"/>
            <a:chExt cx="881" cy="917"/>
          </a:xfrm>
        </p:grpSpPr>
        <p:sp>
          <p:nvSpPr>
            <p:cNvPr id="28802" name="Line 10"/>
            <p:cNvSpPr>
              <a:spLocks noChangeShapeType="1"/>
            </p:cNvSpPr>
            <p:nvPr/>
          </p:nvSpPr>
          <p:spPr bwMode="auto">
            <a:xfrm>
              <a:off x="1543" y="2694"/>
              <a:ext cx="8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803" name="Line 11"/>
            <p:cNvSpPr>
              <a:spLocks noChangeShapeType="1"/>
            </p:cNvSpPr>
            <p:nvPr/>
          </p:nvSpPr>
          <p:spPr bwMode="auto">
            <a:xfrm flipV="1">
              <a:off x="1356" y="2845"/>
              <a:ext cx="470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804" name="Line 12"/>
            <p:cNvSpPr>
              <a:spLocks noChangeShapeType="1"/>
            </p:cNvSpPr>
            <p:nvPr/>
          </p:nvSpPr>
          <p:spPr bwMode="auto">
            <a:xfrm>
              <a:off x="1251" y="3119"/>
              <a:ext cx="8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805" name="Text Box 13"/>
            <p:cNvSpPr txBox="1">
              <a:spLocks noChangeArrowheads="1"/>
            </p:cNvSpPr>
            <p:nvPr/>
          </p:nvSpPr>
          <p:spPr bwMode="auto">
            <a:xfrm>
              <a:off x="1873" y="2691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y</a:t>
              </a:r>
              <a:endParaRPr lang="de-DE" sz="1400"/>
            </a:p>
          </p:txBody>
        </p:sp>
        <p:sp>
          <p:nvSpPr>
            <p:cNvPr id="28806" name="Text Box 14"/>
            <p:cNvSpPr txBox="1">
              <a:spLocks noChangeArrowheads="1"/>
            </p:cNvSpPr>
            <p:nvPr/>
          </p:nvSpPr>
          <p:spPr bwMode="auto">
            <a:xfrm>
              <a:off x="1960" y="313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x</a:t>
              </a:r>
              <a:endParaRPr lang="de-DE" sz="1400"/>
            </a:p>
          </p:txBody>
        </p:sp>
        <p:sp>
          <p:nvSpPr>
            <p:cNvPr id="28807" name="Text Box 15"/>
            <p:cNvSpPr txBox="1">
              <a:spLocks noChangeArrowheads="1"/>
            </p:cNvSpPr>
            <p:nvPr/>
          </p:nvSpPr>
          <p:spPr bwMode="auto">
            <a:xfrm>
              <a:off x="1534" y="2557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z</a:t>
              </a:r>
              <a:endParaRPr lang="de-DE" sz="1400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408363" y="1962150"/>
            <a:ext cx="1398587" cy="1455738"/>
            <a:chOff x="1251" y="2557"/>
            <a:chExt cx="881" cy="917"/>
          </a:xfrm>
        </p:grpSpPr>
        <p:sp>
          <p:nvSpPr>
            <p:cNvPr id="28796" name="Line 17"/>
            <p:cNvSpPr>
              <a:spLocks noChangeShapeType="1"/>
            </p:cNvSpPr>
            <p:nvPr/>
          </p:nvSpPr>
          <p:spPr bwMode="auto">
            <a:xfrm>
              <a:off x="1543" y="2694"/>
              <a:ext cx="8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97" name="Line 18"/>
            <p:cNvSpPr>
              <a:spLocks noChangeShapeType="1"/>
            </p:cNvSpPr>
            <p:nvPr/>
          </p:nvSpPr>
          <p:spPr bwMode="auto">
            <a:xfrm flipV="1">
              <a:off x="1356" y="2845"/>
              <a:ext cx="470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98" name="Line 19"/>
            <p:cNvSpPr>
              <a:spLocks noChangeShapeType="1"/>
            </p:cNvSpPr>
            <p:nvPr/>
          </p:nvSpPr>
          <p:spPr bwMode="auto">
            <a:xfrm>
              <a:off x="1251" y="3119"/>
              <a:ext cx="8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99" name="Text Box 20"/>
            <p:cNvSpPr txBox="1">
              <a:spLocks noChangeArrowheads="1"/>
            </p:cNvSpPr>
            <p:nvPr/>
          </p:nvSpPr>
          <p:spPr bwMode="auto">
            <a:xfrm>
              <a:off x="1873" y="2691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y</a:t>
              </a:r>
              <a:endParaRPr lang="de-DE" sz="1400"/>
            </a:p>
          </p:txBody>
        </p:sp>
        <p:sp>
          <p:nvSpPr>
            <p:cNvPr id="28800" name="Text Box 21"/>
            <p:cNvSpPr txBox="1">
              <a:spLocks noChangeArrowheads="1"/>
            </p:cNvSpPr>
            <p:nvPr/>
          </p:nvSpPr>
          <p:spPr bwMode="auto">
            <a:xfrm>
              <a:off x="1960" y="313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x</a:t>
              </a:r>
              <a:endParaRPr lang="de-DE" sz="1400"/>
            </a:p>
          </p:txBody>
        </p:sp>
        <p:sp>
          <p:nvSpPr>
            <p:cNvPr id="28801" name="Text Box 22"/>
            <p:cNvSpPr txBox="1">
              <a:spLocks noChangeArrowheads="1"/>
            </p:cNvSpPr>
            <p:nvPr/>
          </p:nvSpPr>
          <p:spPr bwMode="auto">
            <a:xfrm>
              <a:off x="1534" y="2557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z</a:t>
              </a:r>
              <a:endParaRPr lang="de-DE" sz="1400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225800" y="1430338"/>
            <a:ext cx="1328738" cy="1141412"/>
            <a:chOff x="2388" y="3066"/>
            <a:chExt cx="984" cy="882"/>
          </a:xfrm>
        </p:grpSpPr>
        <p:sp>
          <p:nvSpPr>
            <p:cNvPr id="28794" name="Line 24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95" name="Oval 25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985963" y="2006600"/>
            <a:ext cx="1398587" cy="1455738"/>
            <a:chOff x="1251" y="2557"/>
            <a:chExt cx="881" cy="917"/>
          </a:xfrm>
        </p:grpSpPr>
        <p:sp>
          <p:nvSpPr>
            <p:cNvPr id="28788" name="Line 27"/>
            <p:cNvSpPr>
              <a:spLocks noChangeShapeType="1"/>
            </p:cNvSpPr>
            <p:nvPr/>
          </p:nvSpPr>
          <p:spPr bwMode="auto">
            <a:xfrm>
              <a:off x="1543" y="2694"/>
              <a:ext cx="8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89" name="Line 28"/>
            <p:cNvSpPr>
              <a:spLocks noChangeShapeType="1"/>
            </p:cNvSpPr>
            <p:nvPr/>
          </p:nvSpPr>
          <p:spPr bwMode="auto">
            <a:xfrm flipV="1">
              <a:off x="1356" y="2845"/>
              <a:ext cx="470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90" name="Line 29"/>
            <p:cNvSpPr>
              <a:spLocks noChangeShapeType="1"/>
            </p:cNvSpPr>
            <p:nvPr/>
          </p:nvSpPr>
          <p:spPr bwMode="auto">
            <a:xfrm>
              <a:off x="1251" y="3119"/>
              <a:ext cx="8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91" name="Text Box 30"/>
            <p:cNvSpPr txBox="1">
              <a:spLocks noChangeArrowheads="1"/>
            </p:cNvSpPr>
            <p:nvPr/>
          </p:nvSpPr>
          <p:spPr bwMode="auto">
            <a:xfrm>
              <a:off x="1873" y="2691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y</a:t>
              </a:r>
              <a:endParaRPr lang="de-DE" sz="1400"/>
            </a:p>
          </p:txBody>
        </p:sp>
        <p:sp>
          <p:nvSpPr>
            <p:cNvPr id="28792" name="Text Box 31"/>
            <p:cNvSpPr txBox="1">
              <a:spLocks noChangeArrowheads="1"/>
            </p:cNvSpPr>
            <p:nvPr/>
          </p:nvSpPr>
          <p:spPr bwMode="auto">
            <a:xfrm>
              <a:off x="1960" y="313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x</a:t>
              </a:r>
              <a:endParaRPr lang="de-DE" sz="1400"/>
            </a:p>
          </p:txBody>
        </p:sp>
        <p:sp>
          <p:nvSpPr>
            <p:cNvPr id="28793" name="Text Box 32"/>
            <p:cNvSpPr txBox="1">
              <a:spLocks noChangeArrowheads="1"/>
            </p:cNvSpPr>
            <p:nvPr/>
          </p:nvSpPr>
          <p:spPr bwMode="auto">
            <a:xfrm>
              <a:off x="1534" y="2557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z</a:t>
              </a:r>
              <a:endParaRPr lang="de-DE" sz="1400"/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1793875" y="1419225"/>
            <a:ext cx="1330325" cy="1141413"/>
            <a:chOff x="2388" y="3066"/>
            <a:chExt cx="984" cy="882"/>
          </a:xfrm>
        </p:grpSpPr>
        <p:sp>
          <p:nvSpPr>
            <p:cNvPr id="28786" name="Line 34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87" name="Oval 35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376613" y="1112838"/>
            <a:ext cx="1398587" cy="1455737"/>
            <a:chOff x="1251" y="2557"/>
            <a:chExt cx="881" cy="917"/>
          </a:xfrm>
        </p:grpSpPr>
        <p:sp>
          <p:nvSpPr>
            <p:cNvPr id="28780" name="Line 37"/>
            <p:cNvSpPr>
              <a:spLocks noChangeShapeType="1"/>
            </p:cNvSpPr>
            <p:nvPr/>
          </p:nvSpPr>
          <p:spPr bwMode="auto">
            <a:xfrm>
              <a:off x="1543" y="2694"/>
              <a:ext cx="8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81" name="Line 38"/>
            <p:cNvSpPr>
              <a:spLocks noChangeShapeType="1"/>
            </p:cNvSpPr>
            <p:nvPr/>
          </p:nvSpPr>
          <p:spPr bwMode="auto">
            <a:xfrm flipV="1">
              <a:off x="1356" y="2845"/>
              <a:ext cx="470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82" name="Line 39"/>
            <p:cNvSpPr>
              <a:spLocks noChangeShapeType="1"/>
            </p:cNvSpPr>
            <p:nvPr/>
          </p:nvSpPr>
          <p:spPr bwMode="auto">
            <a:xfrm>
              <a:off x="1251" y="3119"/>
              <a:ext cx="8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83" name="Text Box 40"/>
            <p:cNvSpPr txBox="1">
              <a:spLocks noChangeArrowheads="1"/>
            </p:cNvSpPr>
            <p:nvPr/>
          </p:nvSpPr>
          <p:spPr bwMode="auto">
            <a:xfrm>
              <a:off x="1873" y="2691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y</a:t>
              </a:r>
              <a:endParaRPr lang="de-DE" sz="1400"/>
            </a:p>
          </p:txBody>
        </p:sp>
        <p:sp>
          <p:nvSpPr>
            <p:cNvPr id="28784" name="Text Box 41"/>
            <p:cNvSpPr txBox="1">
              <a:spLocks noChangeArrowheads="1"/>
            </p:cNvSpPr>
            <p:nvPr/>
          </p:nvSpPr>
          <p:spPr bwMode="auto">
            <a:xfrm>
              <a:off x="1960" y="313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x</a:t>
              </a:r>
              <a:endParaRPr lang="de-DE" sz="1400"/>
            </a:p>
          </p:txBody>
        </p:sp>
        <p:sp>
          <p:nvSpPr>
            <p:cNvPr id="28785" name="Text Box 42"/>
            <p:cNvSpPr txBox="1">
              <a:spLocks noChangeArrowheads="1"/>
            </p:cNvSpPr>
            <p:nvPr/>
          </p:nvSpPr>
          <p:spPr bwMode="auto">
            <a:xfrm>
              <a:off x="1534" y="2557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z</a:t>
              </a:r>
              <a:endParaRPr lang="de-DE" sz="1400"/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549275" y="2030413"/>
            <a:ext cx="1398588" cy="1455737"/>
            <a:chOff x="1251" y="2557"/>
            <a:chExt cx="881" cy="917"/>
          </a:xfrm>
        </p:grpSpPr>
        <p:sp>
          <p:nvSpPr>
            <p:cNvPr id="28774" name="Line 44"/>
            <p:cNvSpPr>
              <a:spLocks noChangeShapeType="1"/>
            </p:cNvSpPr>
            <p:nvPr/>
          </p:nvSpPr>
          <p:spPr bwMode="auto">
            <a:xfrm>
              <a:off x="1543" y="2694"/>
              <a:ext cx="8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75" name="Line 45"/>
            <p:cNvSpPr>
              <a:spLocks noChangeShapeType="1"/>
            </p:cNvSpPr>
            <p:nvPr/>
          </p:nvSpPr>
          <p:spPr bwMode="auto">
            <a:xfrm flipV="1">
              <a:off x="1356" y="2845"/>
              <a:ext cx="470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76" name="Line 46"/>
            <p:cNvSpPr>
              <a:spLocks noChangeShapeType="1"/>
            </p:cNvSpPr>
            <p:nvPr/>
          </p:nvSpPr>
          <p:spPr bwMode="auto">
            <a:xfrm>
              <a:off x="1251" y="3119"/>
              <a:ext cx="8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77" name="Text Box 47"/>
            <p:cNvSpPr txBox="1">
              <a:spLocks noChangeArrowheads="1"/>
            </p:cNvSpPr>
            <p:nvPr/>
          </p:nvSpPr>
          <p:spPr bwMode="auto">
            <a:xfrm>
              <a:off x="1873" y="2691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y</a:t>
              </a:r>
              <a:endParaRPr lang="de-DE" sz="1400"/>
            </a:p>
          </p:txBody>
        </p:sp>
        <p:sp>
          <p:nvSpPr>
            <p:cNvPr id="28778" name="Text Box 48"/>
            <p:cNvSpPr txBox="1">
              <a:spLocks noChangeArrowheads="1"/>
            </p:cNvSpPr>
            <p:nvPr/>
          </p:nvSpPr>
          <p:spPr bwMode="auto">
            <a:xfrm>
              <a:off x="1960" y="313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x</a:t>
              </a:r>
              <a:endParaRPr lang="de-DE" sz="1400"/>
            </a:p>
          </p:txBody>
        </p:sp>
        <p:sp>
          <p:nvSpPr>
            <p:cNvPr id="28779" name="Text Box 49"/>
            <p:cNvSpPr txBox="1">
              <a:spLocks noChangeArrowheads="1"/>
            </p:cNvSpPr>
            <p:nvPr/>
          </p:nvSpPr>
          <p:spPr bwMode="auto">
            <a:xfrm>
              <a:off x="1534" y="2557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z</a:t>
              </a:r>
              <a:endParaRPr lang="de-DE" sz="1400"/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549275" y="1092200"/>
            <a:ext cx="1398588" cy="1455738"/>
            <a:chOff x="1251" y="2557"/>
            <a:chExt cx="881" cy="917"/>
          </a:xfrm>
        </p:grpSpPr>
        <p:sp>
          <p:nvSpPr>
            <p:cNvPr id="28768" name="Line 51"/>
            <p:cNvSpPr>
              <a:spLocks noChangeShapeType="1"/>
            </p:cNvSpPr>
            <p:nvPr/>
          </p:nvSpPr>
          <p:spPr bwMode="auto">
            <a:xfrm>
              <a:off x="1543" y="2694"/>
              <a:ext cx="8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69" name="Line 52"/>
            <p:cNvSpPr>
              <a:spLocks noChangeShapeType="1"/>
            </p:cNvSpPr>
            <p:nvPr/>
          </p:nvSpPr>
          <p:spPr bwMode="auto">
            <a:xfrm flipV="1">
              <a:off x="1356" y="2845"/>
              <a:ext cx="470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70" name="Line 53"/>
            <p:cNvSpPr>
              <a:spLocks noChangeShapeType="1"/>
            </p:cNvSpPr>
            <p:nvPr/>
          </p:nvSpPr>
          <p:spPr bwMode="auto">
            <a:xfrm>
              <a:off x="1251" y="3119"/>
              <a:ext cx="8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71" name="Text Box 54"/>
            <p:cNvSpPr txBox="1">
              <a:spLocks noChangeArrowheads="1"/>
            </p:cNvSpPr>
            <p:nvPr/>
          </p:nvSpPr>
          <p:spPr bwMode="auto">
            <a:xfrm>
              <a:off x="1873" y="2691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y</a:t>
              </a:r>
              <a:endParaRPr lang="de-DE" sz="1400"/>
            </a:p>
          </p:txBody>
        </p:sp>
        <p:sp>
          <p:nvSpPr>
            <p:cNvPr id="28772" name="Text Box 55"/>
            <p:cNvSpPr txBox="1">
              <a:spLocks noChangeArrowheads="1"/>
            </p:cNvSpPr>
            <p:nvPr/>
          </p:nvSpPr>
          <p:spPr bwMode="auto">
            <a:xfrm>
              <a:off x="1960" y="313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x</a:t>
              </a:r>
              <a:endParaRPr lang="de-DE" sz="1400"/>
            </a:p>
          </p:txBody>
        </p:sp>
        <p:sp>
          <p:nvSpPr>
            <p:cNvPr id="28773" name="Text Box 56"/>
            <p:cNvSpPr txBox="1">
              <a:spLocks noChangeArrowheads="1"/>
            </p:cNvSpPr>
            <p:nvPr/>
          </p:nvSpPr>
          <p:spPr bwMode="auto">
            <a:xfrm>
              <a:off x="1534" y="2557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z</a:t>
              </a:r>
              <a:endParaRPr lang="de-DE" sz="1400"/>
            </a:p>
          </p:txBody>
        </p:sp>
      </p:grpSp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1985963" y="1092200"/>
            <a:ext cx="1398587" cy="1455738"/>
            <a:chOff x="1251" y="2557"/>
            <a:chExt cx="881" cy="917"/>
          </a:xfrm>
        </p:grpSpPr>
        <p:sp>
          <p:nvSpPr>
            <p:cNvPr id="28762" name="Line 61"/>
            <p:cNvSpPr>
              <a:spLocks noChangeShapeType="1"/>
            </p:cNvSpPr>
            <p:nvPr/>
          </p:nvSpPr>
          <p:spPr bwMode="auto">
            <a:xfrm>
              <a:off x="1543" y="2694"/>
              <a:ext cx="8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63" name="Line 62"/>
            <p:cNvSpPr>
              <a:spLocks noChangeShapeType="1"/>
            </p:cNvSpPr>
            <p:nvPr/>
          </p:nvSpPr>
          <p:spPr bwMode="auto">
            <a:xfrm flipV="1">
              <a:off x="1356" y="2845"/>
              <a:ext cx="470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64" name="Line 63"/>
            <p:cNvSpPr>
              <a:spLocks noChangeShapeType="1"/>
            </p:cNvSpPr>
            <p:nvPr/>
          </p:nvSpPr>
          <p:spPr bwMode="auto">
            <a:xfrm>
              <a:off x="1251" y="3119"/>
              <a:ext cx="8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65" name="Text Box 64"/>
            <p:cNvSpPr txBox="1">
              <a:spLocks noChangeArrowheads="1"/>
            </p:cNvSpPr>
            <p:nvPr/>
          </p:nvSpPr>
          <p:spPr bwMode="auto">
            <a:xfrm>
              <a:off x="1873" y="2691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y</a:t>
              </a:r>
              <a:endParaRPr lang="de-DE" sz="1400"/>
            </a:p>
          </p:txBody>
        </p:sp>
        <p:sp>
          <p:nvSpPr>
            <p:cNvPr id="28766" name="Text Box 65"/>
            <p:cNvSpPr txBox="1">
              <a:spLocks noChangeArrowheads="1"/>
            </p:cNvSpPr>
            <p:nvPr/>
          </p:nvSpPr>
          <p:spPr bwMode="auto">
            <a:xfrm>
              <a:off x="1960" y="313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x</a:t>
              </a:r>
              <a:endParaRPr lang="de-DE" sz="1400"/>
            </a:p>
          </p:txBody>
        </p:sp>
        <p:sp>
          <p:nvSpPr>
            <p:cNvPr id="28767" name="Text Box 66"/>
            <p:cNvSpPr txBox="1">
              <a:spLocks noChangeArrowheads="1"/>
            </p:cNvSpPr>
            <p:nvPr/>
          </p:nvSpPr>
          <p:spPr bwMode="auto">
            <a:xfrm>
              <a:off x="1534" y="2557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z</a:t>
              </a:r>
              <a:endParaRPr lang="de-DE" sz="1400"/>
            </a:p>
          </p:txBody>
        </p:sp>
      </p:grpSp>
      <p:sp>
        <p:nvSpPr>
          <p:cNvPr id="76867" name="Text Box 67"/>
          <p:cNvSpPr txBox="1">
            <a:spLocks noChangeArrowheads="1"/>
          </p:cNvSpPr>
          <p:nvPr/>
        </p:nvSpPr>
        <p:spPr bwMode="auto">
          <a:xfrm>
            <a:off x="2609850" y="452438"/>
            <a:ext cx="15776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3300"/>
                </a:solidFill>
              </a:rPr>
              <a:t>S</a:t>
            </a:r>
            <a:r>
              <a:rPr lang="en-US" sz="1400" b="1" baseline="-25000" dirty="0" err="1" smtClean="0">
                <a:solidFill>
                  <a:srgbClr val="FF3300"/>
                </a:solidFill>
              </a:rPr>
              <a:t>x</a:t>
            </a:r>
            <a:r>
              <a:rPr lang="en-US" sz="1400" b="1" dirty="0" smtClean="0">
                <a:solidFill>
                  <a:srgbClr val="FF3300"/>
                </a:solidFill>
              </a:rPr>
              <a:t>- magnetization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8686" name="Line 68"/>
          <p:cNvSpPr>
            <a:spLocks noChangeShapeType="1"/>
          </p:cNvSpPr>
          <p:nvPr/>
        </p:nvSpPr>
        <p:spPr bwMode="auto">
          <a:xfrm flipV="1">
            <a:off x="1016000" y="1479550"/>
            <a:ext cx="12700" cy="528638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8687" name="Line 69"/>
          <p:cNvSpPr>
            <a:spLocks noChangeShapeType="1"/>
          </p:cNvSpPr>
          <p:nvPr/>
        </p:nvSpPr>
        <p:spPr bwMode="auto">
          <a:xfrm flipV="1">
            <a:off x="3854450" y="2030413"/>
            <a:ext cx="11113" cy="530225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8688" name="Line 70"/>
          <p:cNvSpPr>
            <a:spLocks noChangeShapeType="1"/>
          </p:cNvSpPr>
          <p:nvPr/>
        </p:nvSpPr>
        <p:spPr bwMode="auto">
          <a:xfrm flipV="1">
            <a:off x="2436813" y="1455738"/>
            <a:ext cx="12700" cy="530225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8689" name="Line 71"/>
          <p:cNvSpPr>
            <a:spLocks noChangeShapeType="1"/>
          </p:cNvSpPr>
          <p:nvPr/>
        </p:nvSpPr>
        <p:spPr bwMode="auto">
          <a:xfrm flipV="1">
            <a:off x="2462213" y="2909888"/>
            <a:ext cx="11112" cy="528637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8690" name="Line 72"/>
          <p:cNvSpPr>
            <a:spLocks noChangeShapeType="1"/>
          </p:cNvSpPr>
          <p:nvPr/>
        </p:nvSpPr>
        <p:spPr bwMode="auto">
          <a:xfrm flipV="1">
            <a:off x="1030288" y="2392363"/>
            <a:ext cx="12700" cy="530225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376238" y="1455738"/>
            <a:ext cx="1330325" cy="1141412"/>
            <a:chOff x="2388" y="3066"/>
            <a:chExt cx="984" cy="882"/>
          </a:xfrm>
        </p:grpSpPr>
        <p:sp>
          <p:nvSpPr>
            <p:cNvPr id="28760" name="Line 74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61" name="Oval 75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3" name="Group 76"/>
          <p:cNvGrpSpPr>
            <a:grpSpLocks/>
          </p:cNvGrpSpPr>
          <p:nvPr/>
        </p:nvGrpSpPr>
        <p:grpSpPr bwMode="auto">
          <a:xfrm>
            <a:off x="376238" y="2333625"/>
            <a:ext cx="1330325" cy="1141413"/>
            <a:chOff x="2388" y="3066"/>
            <a:chExt cx="984" cy="882"/>
          </a:xfrm>
        </p:grpSpPr>
        <p:sp>
          <p:nvSpPr>
            <p:cNvPr id="28758" name="Line 77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59" name="Oval 78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4" name="Group 79"/>
          <p:cNvGrpSpPr>
            <a:grpSpLocks/>
          </p:cNvGrpSpPr>
          <p:nvPr/>
        </p:nvGrpSpPr>
        <p:grpSpPr bwMode="auto">
          <a:xfrm>
            <a:off x="1808163" y="2322513"/>
            <a:ext cx="1328737" cy="1141412"/>
            <a:chOff x="2388" y="3066"/>
            <a:chExt cx="984" cy="882"/>
          </a:xfrm>
        </p:grpSpPr>
        <p:sp>
          <p:nvSpPr>
            <p:cNvPr id="28756" name="Line 80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57" name="Oval 81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8694" name="Line 82"/>
          <p:cNvSpPr>
            <a:spLocks noChangeShapeType="1"/>
          </p:cNvSpPr>
          <p:nvPr/>
        </p:nvSpPr>
        <p:spPr bwMode="auto">
          <a:xfrm flipV="1">
            <a:off x="3867150" y="2860675"/>
            <a:ext cx="12700" cy="528638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5" name="Group 83"/>
          <p:cNvGrpSpPr>
            <a:grpSpLocks/>
          </p:cNvGrpSpPr>
          <p:nvPr/>
        </p:nvGrpSpPr>
        <p:grpSpPr bwMode="auto">
          <a:xfrm>
            <a:off x="3238500" y="2259013"/>
            <a:ext cx="1330325" cy="1143000"/>
            <a:chOff x="2388" y="3066"/>
            <a:chExt cx="984" cy="882"/>
          </a:xfrm>
        </p:grpSpPr>
        <p:sp>
          <p:nvSpPr>
            <p:cNvPr id="28754" name="Line 84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55" name="Oval 85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8696" name="Line 86"/>
          <p:cNvSpPr>
            <a:spLocks noChangeShapeType="1"/>
          </p:cNvSpPr>
          <p:nvPr/>
        </p:nvSpPr>
        <p:spPr bwMode="auto">
          <a:xfrm flipV="1">
            <a:off x="5386388" y="1404938"/>
            <a:ext cx="12700" cy="530225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8697" name="Line 87"/>
          <p:cNvSpPr>
            <a:spLocks noChangeShapeType="1"/>
          </p:cNvSpPr>
          <p:nvPr/>
        </p:nvSpPr>
        <p:spPr bwMode="auto">
          <a:xfrm flipV="1">
            <a:off x="5410200" y="2859088"/>
            <a:ext cx="12700" cy="528637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6" name="Group 88"/>
          <p:cNvGrpSpPr>
            <a:grpSpLocks/>
          </p:cNvGrpSpPr>
          <p:nvPr/>
        </p:nvGrpSpPr>
        <p:grpSpPr bwMode="auto">
          <a:xfrm>
            <a:off x="4743450" y="1370013"/>
            <a:ext cx="1330325" cy="1141412"/>
            <a:chOff x="2388" y="3066"/>
            <a:chExt cx="984" cy="882"/>
          </a:xfrm>
        </p:grpSpPr>
        <p:sp>
          <p:nvSpPr>
            <p:cNvPr id="28752" name="Line 89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53" name="Oval 90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7" name="Group 91"/>
          <p:cNvGrpSpPr>
            <a:grpSpLocks/>
          </p:cNvGrpSpPr>
          <p:nvPr/>
        </p:nvGrpSpPr>
        <p:grpSpPr bwMode="auto">
          <a:xfrm>
            <a:off x="4756150" y="2271713"/>
            <a:ext cx="1330325" cy="1141412"/>
            <a:chOff x="2388" y="3066"/>
            <a:chExt cx="984" cy="882"/>
          </a:xfrm>
        </p:grpSpPr>
        <p:sp>
          <p:nvSpPr>
            <p:cNvPr id="28750" name="Line 92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51" name="Oval 93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8700" name="Oval 94"/>
          <p:cNvSpPr>
            <a:spLocks noChangeArrowheads="1"/>
          </p:cNvSpPr>
          <p:nvPr/>
        </p:nvSpPr>
        <p:spPr bwMode="auto">
          <a:xfrm>
            <a:off x="0" y="952500"/>
            <a:ext cx="6684963" cy="2789238"/>
          </a:xfrm>
          <a:prstGeom prst="ellips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6896" name="Text Box 96"/>
          <p:cNvSpPr txBox="1">
            <a:spLocks noChangeArrowheads="1"/>
          </p:cNvSpPr>
          <p:nvPr/>
        </p:nvSpPr>
        <p:spPr bwMode="auto">
          <a:xfrm>
            <a:off x="7092950" y="3519488"/>
            <a:ext cx="13820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1400" b="1" dirty="0" err="1" smtClean="0"/>
              <a:t>I</a:t>
            </a:r>
            <a:r>
              <a:rPr lang="en-US" sz="1400" b="1" baseline="-25000" dirty="0" err="1" smtClean="0"/>
              <a:t>z</a:t>
            </a:r>
            <a:r>
              <a:rPr lang="en-US" sz="1400" b="1" dirty="0" err="1" smtClean="0"/>
              <a:t>S</a:t>
            </a:r>
            <a:r>
              <a:rPr lang="en-US" sz="1400" b="1" baseline="-25000" dirty="0" err="1" smtClean="0"/>
              <a:t>y</a:t>
            </a:r>
            <a:r>
              <a:rPr lang="en-US" sz="1400" b="1" dirty="0" smtClean="0"/>
              <a:t>- coherence</a:t>
            </a:r>
            <a:endParaRPr lang="en-US" sz="1400" dirty="0"/>
          </a:p>
        </p:txBody>
      </p:sp>
      <p:sp>
        <p:nvSpPr>
          <p:cNvPr id="76897" name="Text Box 97"/>
          <p:cNvSpPr txBox="1">
            <a:spLocks noChangeArrowheads="1"/>
          </p:cNvSpPr>
          <p:nvPr/>
        </p:nvSpPr>
        <p:spPr bwMode="auto">
          <a:xfrm>
            <a:off x="7029450" y="1692275"/>
            <a:ext cx="14766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1400" b="1" dirty="0" err="1" smtClean="0"/>
              <a:t>I</a:t>
            </a:r>
            <a:r>
              <a:rPr lang="en-US" sz="1400" b="1" baseline="-25000" dirty="0" err="1" smtClean="0"/>
              <a:t>y</a:t>
            </a:r>
            <a:r>
              <a:rPr lang="en-US" sz="1400" b="1" dirty="0" err="1" smtClean="0"/>
              <a:t>S</a:t>
            </a:r>
            <a:r>
              <a:rPr lang="en-US" sz="1400" b="1" baseline="-25000" dirty="0" err="1" smtClean="0"/>
              <a:t>z</a:t>
            </a:r>
            <a:r>
              <a:rPr lang="en-US" sz="1400" b="1" dirty="0" smtClean="0"/>
              <a:t>- coherence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898" name="Text Box 98"/>
          <p:cNvSpPr txBox="1">
            <a:spLocks noChangeArrowheads="1"/>
          </p:cNvSpPr>
          <p:nvPr/>
        </p:nvSpPr>
        <p:spPr bwMode="auto">
          <a:xfrm>
            <a:off x="6854825" y="5607050"/>
            <a:ext cx="1593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I</a:t>
            </a:r>
            <a:r>
              <a:rPr lang="en-US" sz="1400" b="1" baseline="-25000" dirty="0" smtClean="0">
                <a:solidFill>
                  <a:schemeClr val="accent2"/>
                </a:solidFill>
              </a:rPr>
              <a:t>x</a:t>
            </a:r>
            <a:r>
              <a:rPr lang="en-US" sz="1400" b="1" dirty="0" smtClean="0">
                <a:solidFill>
                  <a:schemeClr val="accent2"/>
                </a:solidFill>
              </a:rPr>
              <a:t>- magnetization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901" name="Line 101"/>
          <p:cNvSpPr>
            <a:spLocks noChangeShapeType="1"/>
          </p:cNvSpPr>
          <p:nvPr/>
        </p:nvSpPr>
        <p:spPr bwMode="auto">
          <a:xfrm>
            <a:off x="7551738" y="1306513"/>
            <a:ext cx="0" cy="4079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6902" name="Line 102"/>
          <p:cNvSpPr>
            <a:spLocks noChangeShapeType="1"/>
          </p:cNvSpPr>
          <p:nvPr/>
        </p:nvSpPr>
        <p:spPr bwMode="auto">
          <a:xfrm>
            <a:off x="7732713" y="3038475"/>
            <a:ext cx="0" cy="4079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28708" name="Picture 104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905" name="Text Box 105"/>
          <p:cNvSpPr txBox="1">
            <a:spLocks noChangeArrowheads="1"/>
          </p:cNvSpPr>
          <p:nvPr/>
        </p:nvSpPr>
        <p:spPr bwMode="auto">
          <a:xfrm>
            <a:off x="373063" y="3521075"/>
            <a:ext cx="1426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1400" b="1" dirty="0" err="1" smtClean="0"/>
              <a:t>I</a:t>
            </a:r>
            <a:r>
              <a:rPr lang="en-US" sz="1400" b="1" baseline="-25000" dirty="0" err="1" smtClean="0"/>
              <a:t>z</a:t>
            </a:r>
            <a:r>
              <a:rPr lang="en-US" sz="1400" b="1" dirty="0" err="1" smtClean="0"/>
              <a:t>S</a:t>
            </a:r>
            <a:r>
              <a:rPr lang="en-US" sz="1400" b="1" baseline="-25000" dirty="0" err="1" smtClean="0"/>
              <a:t>y</a:t>
            </a:r>
            <a:r>
              <a:rPr lang="en-US" sz="1400" b="1" dirty="0" smtClean="0"/>
              <a:t>- coherence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906" name="Text Box 106"/>
          <p:cNvSpPr txBox="1">
            <a:spLocks noChangeArrowheads="1"/>
          </p:cNvSpPr>
          <p:nvPr/>
        </p:nvSpPr>
        <p:spPr bwMode="auto">
          <a:xfrm>
            <a:off x="6921500" y="879475"/>
            <a:ext cx="15488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chemeClr val="accent2"/>
                </a:solidFill>
              </a:rPr>
              <a:t>I</a:t>
            </a:r>
            <a:r>
              <a:rPr lang="de-DE" sz="1400" b="1" baseline="-25000" dirty="0" smtClean="0">
                <a:solidFill>
                  <a:schemeClr val="accent2"/>
                </a:solidFill>
              </a:rPr>
              <a:t>x</a:t>
            </a:r>
            <a:r>
              <a:rPr lang="de-DE" sz="1400" b="1" dirty="0" smtClean="0">
                <a:solidFill>
                  <a:schemeClr val="accent2"/>
                </a:solidFill>
              </a:rPr>
              <a:t>-</a:t>
            </a:r>
            <a:r>
              <a:rPr lang="en-US" sz="1400" b="1" dirty="0" smtClean="0">
                <a:solidFill>
                  <a:schemeClr val="accent2"/>
                </a:solidFill>
              </a:rPr>
              <a:t> magnetization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pSp>
        <p:nvGrpSpPr>
          <p:cNvPr id="18" name="Group 107"/>
          <p:cNvGrpSpPr>
            <a:grpSpLocks/>
          </p:cNvGrpSpPr>
          <p:nvPr/>
        </p:nvGrpSpPr>
        <p:grpSpPr bwMode="auto">
          <a:xfrm>
            <a:off x="1970088" y="4132263"/>
            <a:ext cx="1330325" cy="1141412"/>
            <a:chOff x="2388" y="3066"/>
            <a:chExt cx="984" cy="882"/>
          </a:xfrm>
        </p:grpSpPr>
        <p:sp>
          <p:nvSpPr>
            <p:cNvPr id="28748" name="Line 108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49" name="Oval 109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9" name="Group 111"/>
          <p:cNvGrpSpPr>
            <a:grpSpLocks/>
          </p:cNvGrpSpPr>
          <p:nvPr/>
        </p:nvGrpSpPr>
        <p:grpSpPr bwMode="auto">
          <a:xfrm rot="-5400000">
            <a:off x="1953419" y="4133056"/>
            <a:ext cx="1330325" cy="1141413"/>
            <a:chOff x="2388" y="3066"/>
            <a:chExt cx="984" cy="882"/>
          </a:xfrm>
        </p:grpSpPr>
        <p:sp>
          <p:nvSpPr>
            <p:cNvPr id="28746" name="Line 112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47" name="Oval 113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0" name="Group 114"/>
          <p:cNvGrpSpPr>
            <a:grpSpLocks/>
          </p:cNvGrpSpPr>
          <p:nvPr/>
        </p:nvGrpSpPr>
        <p:grpSpPr bwMode="auto">
          <a:xfrm>
            <a:off x="252413" y="4116388"/>
            <a:ext cx="1330325" cy="1141412"/>
            <a:chOff x="2388" y="3066"/>
            <a:chExt cx="984" cy="882"/>
          </a:xfrm>
        </p:grpSpPr>
        <p:sp>
          <p:nvSpPr>
            <p:cNvPr id="28744" name="Line 115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45" name="Oval 116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1" name="Group 117"/>
          <p:cNvGrpSpPr>
            <a:grpSpLocks/>
          </p:cNvGrpSpPr>
          <p:nvPr/>
        </p:nvGrpSpPr>
        <p:grpSpPr bwMode="auto">
          <a:xfrm rot="-5400000">
            <a:off x="235744" y="4117181"/>
            <a:ext cx="1330325" cy="1141413"/>
            <a:chOff x="2388" y="3066"/>
            <a:chExt cx="984" cy="882"/>
          </a:xfrm>
        </p:grpSpPr>
        <p:sp>
          <p:nvSpPr>
            <p:cNvPr id="28742" name="Line 118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43" name="Oval 119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2" name="Group 120"/>
          <p:cNvGrpSpPr>
            <a:grpSpLocks/>
          </p:cNvGrpSpPr>
          <p:nvPr/>
        </p:nvGrpSpPr>
        <p:grpSpPr bwMode="auto">
          <a:xfrm>
            <a:off x="268288" y="4098925"/>
            <a:ext cx="1330325" cy="1141413"/>
            <a:chOff x="2388" y="3066"/>
            <a:chExt cx="984" cy="882"/>
          </a:xfrm>
        </p:grpSpPr>
        <p:sp>
          <p:nvSpPr>
            <p:cNvPr id="28740" name="Line 121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41" name="Oval 122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3" name="Group 123"/>
          <p:cNvGrpSpPr>
            <a:grpSpLocks/>
          </p:cNvGrpSpPr>
          <p:nvPr/>
        </p:nvGrpSpPr>
        <p:grpSpPr bwMode="auto">
          <a:xfrm rot="-5400000">
            <a:off x="251619" y="4099719"/>
            <a:ext cx="1330325" cy="1141413"/>
            <a:chOff x="2388" y="3066"/>
            <a:chExt cx="984" cy="882"/>
          </a:xfrm>
        </p:grpSpPr>
        <p:sp>
          <p:nvSpPr>
            <p:cNvPr id="28738" name="Line 124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39" name="Oval 125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6926" name="Text Box 126"/>
          <p:cNvSpPr txBox="1">
            <a:spLocks noChangeArrowheads="1"/>
          </p:cNvSpPr>
          <p:nvPr/>
        </p:nvSpPr>
        <p:spPr bwMode="auto">
          <a:xfrm>
            <a:off x="630238" y="5300663"/>
            <a:ext cx="1426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 I</a:t>
            </a:r>
            <a:r>
              <a:rPr lang="en-US" sz="1400" b="1" baseline="-25000" dirty="0" smtClean="0"/>
              <a:t>y</a:t>
            </a:r>
            <a:r>
              <a:rPr lang="en-US" sz="1400" b="1" dirty="0" smtClean="0"/>
              <a:t>S</a:t>
            </a:r>
            <a:r>
              <a:rPr lang="en-US" sz="1400" b="1" baseline="-25000" dirty="0" smtClean="0"/>
              <a:t>z</a:t>
            </a:r>
            <a:r>
              <a:rPr lang="en-US" sz="1400" b="1" dirty="0" smtClean="0"/>
              <a:t>- coherence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927" name="Line 127"/>
          <p:cNvSpPr>
            <a:spLocks noChangeShapeType="1"/>
          </p:cNvSpPr>
          <p:nvPr/>
        </p:nvSpPr>
        <p:spPr bwMode="auto">
          <a:xfrm>
            <a:off x="7748588" y="4064000"/>
            <a:ext cx="0" cy="4079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76928" name="Text Box 128"/>
          <p:cNvSpPr txBox="1">
            <a:spLocks noChangeArrowheads="1"/>
          </p:cNvSpPr>
          <p:nvPr/>
        </p:nvSpPr>
        <p:spPr bwMode="auto">
          <a:xfrm>
            <a:off x="7207250" y="4627563"/>
            <a:ext cx="1426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 </a:t>
            </a:r>
            <a:r>
              <a:rPr lang="en-US" sz="1400" b="1" dirty="0" smtClean="0"/>
              <a:t>I</a:t>
            </a:r>
            <a:r>
              <a:rPr lang="en-US" sz="1400" b="1" baseline="-25000" dirty="0" smtClean="0"/>
              <a:t>y</a:t>
            </a:r>
            <a:r>
              <a:rPr lang="en-US" sz="1400" b="1" dirty="0" smtClean="0"/>
              <a:t>S</a:t>
            </a:r>
            <a:r>
              <a:rPr lang="en-US" sz="1400" b="1" baseline="-25000" dirty="0" smtClean="0"/>
              <a:t>z</a:t>
            </a:r>
            <a:r>
              <a:rPr lang="en-US" sz="1400" b="1" dirty="0" smtClean="0"/>
              <a:t>- coherence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929" name="Line 129"/>
          <p:cNvSpPr>
            <a:spLocks noChangeShapeType="1"/>
          </p:cNvSpPr>
          <p:nvPr/>
        </p:nvSpPr>
        <p:spPr bwMode="auto">
          <a:xfrm>
            <a:off x="7845425" y="5075238"/>
            <a:ext cx="0" cy="4079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76930" name="Text Box 130"/>
          <p:cNvSpPr txBox="1">
            <a:spLocks noChangeArrowheads="1"/>
          </p:cNvSpPr>
          <p:nvPr/>
        </p:nvSpPr>
        <p:spPr bwMode="auto">
          <a:xfrm>
            <a:off x="295275" y="430213"/>
            <a:ext cx="1593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I</a:t>
            </a:r>
            <a:r>
              <a:rPr lang="en-US" sz="1400" b="1" baseline="-25000" dirty="0" smtClean="0">
                <a:solidFill>
                  <a:schemeClr val="accent2"/>
                </a:solidFill>
              </a:rPr>
              <a:t>x</a:t>
            </a:r>
            <a:r>
              <a:rPr lang="en-US" sz="1400" b="1" dirty="0" smtClean="0">
                <a:solidFill>
                  <a:schemeClr val="accent2"/>
                </a:solidFill>
              </a:rPr>
              <a:t>-  magnetization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pSp>
        <p:nvGrpSpPr>
          <p:cNvPr id="24" name="Group 131"/>
          <p:cNvGrpSpPr>
            <a:grpSpLocks/>
          </p:cNvGrpSpPr>
          <p:nvPr/>
        </p:nvGrpSpPr>
        <p:grpSpPr bwMode="auto">
          <a:xfrm rot="5400000">
            <a:off x="2222501" y="5507037"/>
            <a:ext cx="1109662" cy="1141413"/>
            <a:chOff x="2388" y="3066"/>
            <a:chExt cx="984" cy="882"/>
          </a:xfrm>
        </p:grpSpPr>
        <p:sp>
          <p:nvSpPr>
            <p:cNvPr id="28736" name="Line 132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737" name="Oval 133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76935" name="Line 135"/>
          <p:cNvSpPr>
            <a:spLocks noChangeShapeType="1"/>
          </p:cNvSpPr>
          <p:nvPr/>
        </p:nvSpPr>
        <p:spPr bwMode="auto">
          <a:xfrm flipV="1">
            <a:off x="2794000" y="5688013"/>
            <a:ext cx="384175" cy="41275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28724" name="Oval 136"/>
          <p:cNvSpPr>
            <a:spLocks noChangeArrowheads="1"/>
          </p:cNvSpPr>
          <p:nvPr/>
        </p:nvSpPr>
        <p:spPr bwMode="auto">
          <a:xfrm>
            <a:off x="2130425" y="5716588"/>
            <a:ext cx="1333500" cy="11414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25" name="Group 143"/>
          <p:cNvGrpSpPr>
            <a:grpSpLocks/>
          </p:cNvGrpSpPr>
          <p:nvPr/>
        </p:nvGrpSpPr>
        <p:grpSpPr bwMode="auto">
          <a:xfrm>
            <a:off x="509588" y="5716588"/>
            <a:ext cx="1330325" cy="1141412"/>
            <a:chOff x="2388" y="3066"/>
            <a:chExt cx="984" cy="882"/>
          </a:xfrm>
        </p:grpSpPr>
        <p:sp>
          <p:nvSpPr>
            <p:cNvPr id="28734" name="Line 144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735" name="Oval 145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26" name="Group 146"/>
          <p:cNvGrpSpPr>
            <a:grpSpLocks/>
          </p:cNvGrpSpPr>
          <p:nvPr/>
        </p:nvGrpSpPr>
        <p:grpSpPr bwMode="auto">
          <a:xfrm rot="-5400000">
            <a:off x="492919" y="5733256"/>
            <a:ext cx="1330325" cy="1141413"/>
            <a:chOff x="2388" y="3066"/>
            <a:chExt cx="984" cy="882"/>
          </a:xfrm>
        </p:grpSpPr>
        <p:sp>
          <p:nvSpPr>
            <p:cNvPr id="28732" name="Line 147"/>
            <p:cNvSpPr>
              <a:spLocks noChangeShapeType="1"/>
            </p:cNvSpPr>
            <p:nvPr/>
          </p:nvSpPr>
          <p:spPr bwMode="auto">
            <a:xfrm flipV="1">
              <a:off x="2880" y="3503"/>
              <a:ext cx="492" cy="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733" name="Oval 148"/>
            <p:cNvSpPr>
              <a:spLocks noChangeArrowheads="1"/>
            </p:cNvSpPr>
            <p:nvPr/>
          </p:nvSpPr>
          <p:spPr bwMode="auto">
            <a:xfrm>
              <a:off x="2388" y="3066"/>
              <a:ext cx="975" cy="88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76949" name="Text Box 149"/>
          <p:cNvSpPr txBox="1">
            <a:spLocks noChangeArrowheads="1"/>
          </p:cNvSpPr>
          <p:nvPr/>
        </p:nvSpPr>
        <p:spPr bwMode="auto">
          <a:xfrm>
            <a:off x="4560888" y="5622925"/>
            <a:ext cx="1426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 I</a:t>
            </a:r>
            <a:r>
              <a:rPr lang="en-US" sz="1400" b="1" baseline="-25000" dirty="0" smtClean="0"/>
              <a:t>y</a:t>
            </a:r>
            <a:r>
              <a:rPr lang="en-US" sz="1400" b="1" dirty="0" smtClean="0"/>
              <a:t>S</a:t>
            </a:r>
            <a:r>
              <a:rPr lang="en-US" sz="1400" b="1" baseline="-25000" dirty="0" smtClean="0"/>
              <a:t>z</a:t>
            </a:r>
            <a:r>
              <a:rPr lang="en-US" sz="1400" b="1" dirty="0" smtClean="0"/>
              <a:t>- coherence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951" name="Text Box 151"/>
          <p:cNvSpPr txBox="1">
            <a:spLocks noChangeArrowheads="1"/>
          </p:cNvSpPr>
          <p:nvPr/>
        </p:nvSpPr>
        <p:spPr bwMode="auto">
          <a:xfrm>
            <a:off x="6908800" y="2570163"/>
            <a:ext cx="15776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3300"/>
                </a:solidFill>
              </a:rPr>
              <a:t>S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x</a:t>
            </a:r>
            <a:r>
              <a:rPr lang="en-US" sz="1400" b="1" dirty="0" smtClean="0">
                <a:solidFill>
                  <a:srgbClr val="FF3300"/>
                </a:solidFill>
              </a:rPr>
              <a:t>- magnetization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952" name="Text Box 152"/>
          <p:cNvSpPr txBox="1">
            <a:spLocks noChangeArrowheads="1"/>
          </p:cNvSpPr>
          <p:nvPr/>
        </p:nvSpPr>
        <p:spPr bwMode="auto">
          <a:xfrm>
            <a:off x="6853238" y="4056063"/>
            <a:ext cx="519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/>
              <a:t>90 °</a:t>
            </a:r>
          </a:p>
        </p:txBody>
      </p:sp>
      <p:sp>
        <p:nvSpPr>
          <p:cNvPr id="76953" name="Text Box 153"/>
          <p:cNvSpPr txBox="1">
            <a:spLocks noChangeArrowheads="1"/>
          </p:cNvSpPr>
          <p:nvPr/>
        </p:nvSpPr>
        <p:spPr bwMode="auto">
          <a:xfrm>
            <a:off x="6854825" y="3076575"/>
            <a:ext cx="322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/>
              <a:t>t</a:t>
            </a:r>
            <a:r>
              <a:rPr lang="de-DE" b="1" baseline="-25000" dirty="0"/>
              <a:t>1</a:t>
            </a:r>
          </a:p>
        </p:txBody>
      </p:sp>
      <p:sp>
        <p:nvSpPr>
          <p:cNvPr id="76954" name="Text Box 154"/>
          <p:cNvSpPr txBox="1">
            <a:spLocks noChangeArrowheads="1"/>
          </p:cNvSpPr>
          <p:nvPr/>
        </p:nvSpPr>
        <p:spPr bwMode="auto">
          <a:xfrm>
            <a:off x="6437313" y="5129213"/>
            <a:ext cx="1385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smtClean="0"/>
              <a:t>t</a:t>
            </a:r>
            <a:r>
              <a:rPr lang="de-DE" b="1" baseline="-25000" dirty="0" smtClean="0"/>
              <a:t>2</a:t>
            </a:r>
            <a:r>
              <a:rPr lang="de-DE" b="1" dirty="0" smtClean="0"/>
              <a:t>  </a:t>
            </a:r>
            <a:r>
              <a:rPr lang="en-US" b="1" dirty="0" smtClean="0"/>
              <a:t>acquisition</a:t>
            </a:r>
            <a:endParaRPr lang="en-US" b="1" dirty="0"/>
          </a:p>
        </p:txBody>
      </p:sp>
      <p:sp>
        <p:nvSpPr>
          <p:cNvPr id="142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</a:rPr>
              <a:t>J Evolution / COSY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43" name="Text Box 121"/>
          <p:cNvSpPr txBox="1">
            <a:spLocks noChangeArrowheads="1"/>
          </p:cNvSpPr>
          <p:nvPr/>
        </p:nvSpPr>
        <p:spPr bwMode="auto">
          <a:xfrm>
            <a:off x="1866156" y="957912"/>
            <a:ext cx="36462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b="1" dirty="0" smtClean="0">
                <a:solidFill>
                  <a:srgbClr val="00CC99"/>
                </a:solidFill>
              </a:rPr>
              <a:t>               QM state  </a:t>
            </a:r>
          </a:p>
          <a:p>
            <a:pPr>
              <a:buFont typeface="Symbol" pitchFamily="18" charset="2"/>
              <a:buNone/>
            </a:pPr>
            <a:r>
              <a:rPr lang="en-US" sz="1400" b="1" dirty="0" smtClean="0">
                <a:solidFill>
                  <a:srgbClr val="00CC99"/>
                </a:solidFill>
              </a:rPr>
              <a:t>(</a:t>
            </a:r>
            <a:r>
              <a:rPr lang="en-US" sz="1400" dirty="0" smtClean="0">
                <a:solidFill>
                  <a:srgbClr val="00CC99"/>
                </a:solidFill>
              </a:rPr>
              <a:t>no proper picture just a visualization</a:t>
            </a:r>
            <a:r>
              <a:rPr lang="en-US" sz="1400" b="1" dirty="0" smtClean="0">
                <a:solidFill>
                  <a:srgbClr val="00CC99"/>
                </a:solidFill>
              </a:rPr>
              <a:t>)</a:t>
            </a:r>
            <a:endParaRPr lang="en-US" sz="1400" b="1" dirty="0">
              <a:solidFill>
                <a:srgbClr val="00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2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2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2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2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67" grpId="0"/>
      <p:bldP spid="76896" grpId="0"/>
      <p:bldP spid="76897" grpId="0"/>
      <p:bldP spid="76898" grpId="0"/>
      <p:bldP spid="76901" grpId="0" animBg="1"/>
      <p:bldP spid="76902" grpId="0" animBg="1"/>
      <p:bldP spid="76905" grpId="0"/>
      <p:bldP spid="76906" grpId="0"/>
      <p:bldP spid="76926" grpId="0"/>
      <p:bldP spid="76927" grpId="0" animBg="1"/>
      <p:bldP spid="76928" grpId="0"/>
      <p:bldP spid="76929" grpId="0" animBg="1"/>
      <p:bldP spid="76930" grpId="0"/>
      <p:bldP spid="76935" grpId="0" animBg="1"/>
      <p:bldP spid="76949" grpId="0"/>
      <p:bldP spid="76951" grpId="0"/>
      <p:bldP spid="76952" grpId="0"/>
      <p:bldP spid="76954" grpId="0"/>
      <p:bldP spid="1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632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783771" y="0"/>
            <a:ext cx="5915609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Presaturation Decapeptide in 20% D2O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gerling3_1h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4" y="1602462"/>
            <a:ext cx="8125622" cy="525553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855110" y="411932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6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140366" y="4547930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54614" y="4547930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68928" y="433361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783176" y="433361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97424" y="411932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Y2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40234" y="4547930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854482" y="4547930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68730" y="4476492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S3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569390" y="411932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6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426382" y="447649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6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69126" y="4405054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855010" y="447649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6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640036" y="447649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I1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54218" y="433361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P5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569126" y="411932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4">
                    <a:lumMod val="75000"/>
                  </a:schemeClr>
                </a:solidFill>
              </a:rPr>
              <a:t>P5</a:t>
            </a:r>
            <a:endParaRPr lang="de-DE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283374" y="411932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4">
                    <a:lumMod val="75000"/>
                  </a:schemeClr>
                </a:solidFill>
              </a:rPr>
              <a:t>P5</a:t>
            </a:r>
            <a:endParaRPr lang="de-DE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783308" y="411932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4">
                    <a:lumMod val="75000"/>
                  </a:schemeClr>
                </a:solidFill>
              </a:rPr>
              <a:t>P5</a:t>
            </a:r>
            <a:endParaRPr lang="de-DE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925788" y="411932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4">
                    <a:lumMod val="75000"/>
                  </a:schemeClr>
                </a:solidFill>
              </a:rPr>
              <a:t>P5</a:t>
            </a:r>
            <a:endParaRPr lang="de-DE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640036" y="411932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4">
                    <a:lumMod val="75000"/>
                  </a:schemeClr>
                </a:solidFill>
              </a:rPr>
              <a:t>P5</a:t>
            </a:r>
            <a:endParaRPr lang="de-DE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140102" y="433361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G7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527051" y="0"/>
            <a:ext cx="5956300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Aliphatic Region  Decapeptide </a:t>
            </a:r>
            <a:endParaRPr lang="en-GB" dirty="0"/>
          </a:p>
        </p:txBody>
      </p:sp>
      <p:pic>
        <p:nvPicPr>
          <p:cNvPr id="26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 descr="gerling3_tocs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984250"/>
            <a:ext cx="4356100" cy="5734050"/>
          </a:xfrm>
          <a:prstGeom prst="rect">
            <a:avLst/>
          </a:prstGeom>
        </p:spPr>
      </p:pic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900" y="450850"/>
            <a:ext cx="4483100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7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88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       TOCSY   /  COSY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04850" y="717550"/>
            <a:ext cx="886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TOCSY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327650" y="895350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COSY</a:t>
            </a:r>
            <a:endParaRPr lang="de-DE" b="1" dirty="0"/>
          </a:p>
        </p:txBody>
      </p:sp>
      <p:sp>
        <p:nvSpPr>
          <p:cNvPr id="9" name="Rechteck 8"/>
          <p:cNvSpPr/>
          <p:nvPr/>
        </p:nvSpPr>
        <p:spPr>
          <a:xfrm>
            <a:off x="5727700" y="3340100"/>
            <a:ext cx="800100" cy="7556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727700" y="3028950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NH, </a:t>
            </a:r>
            <a:r>
              <a:rPr lang="de-DE" sz="1400" dirty="0" err="1" smtClean="0"/>
              <a:t>C</a:t>
            </a:r>
            <a:r>
              <a:rPr lang="de-DE" sz="1400" dirty="0" err="1" smtClean="0">
                <a:latin typeface="Symbol" pitchFamily="18" charset="2"/>
              </a:rPr>
              <a:t>a</a:t>
            </a:r>
            <a:r>
              <a:rPr lang="de-DE" sz="1400" dirty="0" err="1" smtClean="0"/>
              <a:t>H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 descr="gerling3_tocs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378436" cy="6858000"/>
          </a:xfrm>
          <a:prstGeom prst="rect">
            <a:avLst/>
          </a:prstGeom>
        </p:spPr>
      </p:pic>
      <p:sp>
        <p:nvSpPr>
          <p:cNvPr id="43" name="Textfeld 42"/>
          <p:cNvSpPr txBox="1"/>
          <p:nvPr/>
        </p:nvSpPr>
        <p:spPr>
          <a:xfrm>
            <a:off x="-361950" y="0"/>
            <a:ext cx="3951866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de-DE" sz="2000" b="1" dirty="0" smtClean="0">
                <a:solidFill>
                  <a:srgbClr val="002B82"/>
                </a:solidFill>
              </a:rPr>
              <a:t>TOCSY  2° Amid </a:t>
            </a:r>
            <a:r>
              <a:rPr lang="de-DE" sz="2000" b="1" dirty="0" smtClean="0">
                <a:solidFill>
                  <a:schemeClr val="accent2"/>
                </a:solidFill>
              </a:rPr>
              <a:t>– </a:t>
            </a:r>
            <a:r>
              <a:rPr lang="de-DE" sz="2000" b="1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de-DE" sz="2000" b="1" dirty="0" err="1" smtClean="0">
                <a:solidFill>
                  <a:srgbClr val="FF0000"/>
                </a:solidFill>
              </a:rPr>
              <a:t>Hs</a:t>
            </a:r>
            <a:r>
              <a:rPr lang="de-DE" sz="2000" b="1" dirty="0" smtClean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de-DE" sz="2000" b="1" dirty="0" err="1" smtClean="0">
                <a:solidFill>
                  <a:schemeClr val="accent3">
                    <a:lumMod val="75000"/>
                  </a:schemeClr>
                </a:solidFill>
                <a:latin typeface="Symbol" pitchFamily="18" charset="2"/>
              </a:rPr>
              <a:t>b</a:t>
            </a:r>
            <a:r>
              <a:rPr lang="de-DE" sz="2000" b="1" dirty="0" err="1" smtClean="0">
                <a:solidFill>
                  <a:schemeClr val="accent3">
                    <a:lumMod val="75000"/>
                  </a:schemeClr>
                </a:solidFill>
              </a:rPr>
              <a:t>Hs</a:t>
            </a:r>
            <a:endParaRPr lang="de-DE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fik 55" descr="gerling3_tocsy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0" y="0"/>
            <a:ext cx="10644262" cy="685800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8715372" y="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285720" y="407194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Y2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642910" y="3857628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642910" y="3571876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571472" y="435769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571472" y="4572008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285720" y="364331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357158" y="385762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357158" y="4714884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S3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0" y="4357694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G7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000628" y="428604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4714876" y="428604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929190" y="21429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4643438" y="21429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4357686" y="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Y2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4000496" y="42860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3714744" y="42860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3428992" y="357166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S3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8429652" y="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7286644" y="35716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2" name="Textfeld 101"/>
          <p:cNvSpPr txBox="1"/>
          <p:nvPr/>
        </p:nvSpPr>
        <p:spPr>
          <a:xfrm>
            <a:off x="6429388" y="285728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7715272" y="35716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2500298" y="357166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I1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05" name="Textfeld 104"/>
          <p:cNvSpPr txBox="1"/>
          <p:nvPr/>
        </p:nvSpPr>
        <p:spPr>
          <a:xfrm>
            <a:off x="2428860" y="1357298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I1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06" name="Textfeld 105"/>
          <p:cNvSpPr txBox="1"/>
          <p:nvPr/>
        </p:nvSpPr>
        <p:spPr>
          <a:xfrm>
            <a:off x="6143636" y="1357298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571472" y="271462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8" name="Rechteck 107"/>
          <p:cNvSpPr/>
          <p:nvPr/>
        </p:nvSpPr>
        <p:spPr>
          <a:xfrm>
            <a:off x="6483350" y="1428736"/>
            <a:ext cx="177800" cy="97791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Rechteck 108"/>
          <p:cNvSpPr/>
          <p:nvPr/>
        </p:nvSpPr>
        <p:spPr>
          <a:xfrm>
            <a:off x="2660650" y="1357298"/>
            <a:ext cx="196838" cy="107157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0" name="Textfeld 109"/>
          <p:cNvSpPr txBox="1"/>
          <p:nvPr/>
        </p:nvSpPr>
        <p:spPr>
          <a:xfrm>
            <a:off x="357158" y="585789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P5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11" name="Textfeld 110"/>
          <p:cNvSpPr txBox="1"/>
          <p:nvPr/>
        </p:nvSpPr>
        <p:spPr>
          <a:xfrm>
            <a:off x="1714480" y="21429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P5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12" name="Rechteck 111"/>
          <p:cNvSpPr/>
          <p:nvPr/>
        </p:nvSpPr>
        <p:spPr>
          <a:xfrm>
            <a:off x="2714612" y="5929330"/>
            <a:ext cx="4071966" cy="21431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Textfeld 112"/>
          <p:cNvSpPr txBox="1"/>
          <p:nvPr/>
        </p:nvSpPr>
        <p:spPr>
          <a:xfrm>
            <a:off x="6858016" y="585789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8000"/>
                </a:solidFill>
              </a:rPr>
              <a:t>P5</a:t>
            </a:r>
            <a:endParaRPr lang="de-DE" sz="1600" dirty="0">
              <a:solidFill>
                <a:srgbClr val="008000"/>
              </a:solidFill>
            </a:endParaRPr>
          </a:p>
        </p:txBody>
      </p:sp>
      <p:sp>
        <p:nvSpPr>
          <p:cNvPr id="114" name="Textfeld 113"/>
          <p:cNvSpPr txBox="1"/>
          <p:nvPr/>
        </p:nvSpPr>
        <p:spPr>
          <a:xfrm>
            <a:off x="6429388" y="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8000"/>
                </a:solidFill>
              </a:rPr>
              <a:t>P5</a:t>
            </a:r>
            <a:endParaRPr lang="de-DE" sz="1600" dirty="0">
              <a:solidFill>
                <a:srgbClr val="008000"/>
              </a:solidFill>
            </a:endParaRPr>
          </a:p>
        </p:txBody>
      </p:sp>
      <p:sp>
        <p:nvSpPr>
          <p:cNvPr id="115" name="Textfeld 114"/>
          <p:cNvSpPr txBox="1"/>
          <p:nvPr/>
        </p:nvSpPr>
        <p:spPr>
          <a:xfrm>
            <a:off x="6143636" y="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8000"/>
                </a:solidFill>
              </a:rPr>
              <a:t>P5</a:t>
            </a:r>
            <a:endParaRPr lang="de-DE" sz="1600" dirty="0">
              <a:solidFill>
                <a:srgbClr val="008000"/>
              </a:solidFill>
            </a:endParaRPr>
          </a:p>
        </p:txBody>
      </p:sp>
      <p:sp>
        <p:nvSpPr>
          <p:cNvPr id="116" name="Textfeld 115"/>
          <p:cNvSpPr txBox="1"/>
          <p:nvPr/>
        </p:nvSpPr>
        <p:spPr>
          <a:xfrm>
            <a:off x="5643570" y="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8000"/>
                </a:solidFill>
              </a:rPr>
              <a:t>P5</a:t>
            </a:r>
            <a:endParaRPr lang="de-DE" sz="1600" dirty="0">
              <a:solidFill>
                <a:srgbClr val="008000"/>
              </a:solidFill>
            </a:endParaRPr>
          </a:p>
        </p:txBody>
      </p:sp>
      <p:sp>
        <p:nvSpPr>
          <p:cNvPr id="117" name="Textfeld 116"/>
          <p:cNvSpPr txBox="1"/>
          <p:nvPr/>
        </p:nvSpPr>
        <p:spPr>
          <a:xfrm>
            <a:off x="2786050" y="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8000"/>
                </a:solidFill>
              </a:rPr>
              <a:t>P5</a:t>
            </a:r>
            <a:endParaRPr lang="de-DE" sz="1600" dirty="0">
              <a:solidFill>
                <a:srgbClr val="008000"/>
              </a:solidFill>
            </a:endParaRPr>
          </a:p>
        </p:txBody>
      </p:sp>
      <p:sp>
        <p:nvSpPr>
          <p:cNvPr id="118" name="Textfeld 117"/>
          <p:cNvSpPr txBox="1"/>
          <p:nvPr/>
        </p:nvSpPr>
        <p:spPr>
          <a:xfrm>
            <a:off x="2500298" y="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8000"/>
                </a:solidFill>
              </a:rPr>
              <a:t>P5</a:t>
            </a:r>
            <a:endParaRPr lang="de-DE" sz="1600" dirty="0">
              <a:solidFill>
                <a:srgbClr val="008000"/>
              </a:solidFill>
            </a:endParaRPr>
          </a:p>
        </p:txBody>
      </p:sp>
      <p:sp>
        <p:nvSpPr>
          <p:cNvPr id="119" name="Rechteck 118"/>
          <p:cNvSpPr/>
          <p:nvPr/>
        </p:nvSpPr>
        <p:spPr>
          <a:xfrm>
            <a:off x="1785918" y="2786058"/>
            <a:ext cx="4929222" cy="71438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0" name="Textfeld 119"/>
          <p:cNvSpPr txBox="1"/>
          <p:nvPr/>
        </p:nvSpPr>
        <p:spPr>
          <a:xfrm>
            <a:off x="6786578" y="2928934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8000"/>
                </a:solidFill>
              </a:rPr>
              <a:t>P5</a:t>
            </a:r>
            <a:endParaRPr lang="de-DE" sz="1600" dirty="0">
              <a:solidFill>
                <a:srgbClr val="008000"/>
              </a:solidFill>
            </a:endParaRPr>
          </a:p>
        </p:txBody>
      </p:sp>
      <p:sp>
        <p:nvSpPr>
          <p:cNvPr id="121" name="Rechteck 120"/>
          <p:cNvSpPr/>
          <p:nvPr/>
        </p:nvSpPr>
        <p:spPr>
          <a:xfrm>
            <a:off x="7929586" y="5572140"/>
            <a:ext cx="357190" cy="57150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Textfeld 121"/>
          <p:cNvSpPr txBox="1"/>
          <p:nvPr/>
        </p:nvSpPr>
        <p:spPr>
          <a:xfrm>
            <a:off x="7061200" y="1784350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I1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3" name="Textfeld 122"/>
          <p:cNvSpPr txBox="1"/>
          <p:nvPr/>
        </p:nvSpPr>
        <p:spPr>
          <a:xfrm>
            <a:off x="7786710" y="6143644"/>
            <a:ext cx="91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3DB8"/>
                </a:solidFill>
              </a:rPr>
              <a:t>T8,T10</a:t>
            </a:r>
            <a:endParaRPr lang="de-DE" sz="1600" dirty="0">
              <a:solidFill>
                <a:srgbClr val="003DB8"/>
              </a:solidFill>
            </a:endParaRPr>
          </a:p>
        </p:txBody>
      </p:sp>
      <p:sp>
        <p:nvSpPr>
          <p:cNvPr id="124" name="Textfeld 123"/>
          <p:cNvSpPr txBox="1"/>
          <p:nvPr/>
        </p:nvSpPr>
        <p:spPr>
          <a:xfrm>
            <a:off x="285720" y="5072074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G7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3000364" y="214290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G7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6" name="Rechteck 125"/>
          <p:cNvSpPr/>
          <p:nvPr/>
        </p:nvSpPr>
        <p:spPr>
          <a:xfrm>
            <a:off x="2643174" y="5214950"/>
            <a:ext cx="4214842" cy="28575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Textfeld 126"/>
          <p:cNvSpPr txBox="1"/>
          <p:nvPr/>
        </p:nvSpPr>
        <p:spPr>
          <a:xfrm>
            <a:off x="6929454" y="514351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8000"/>
                </a:solidFill>
              </a:rPr>
              <a:t>P5</a:t>
            </a:r>
            <a:endParaRPr lang="de-DE" sz="1600" dirty="0">
              <a:solidFill>
                <a:srgbClr val="008000"/>
              </a:solidFill>
            </a:endParaRPr>
          </a:p>
        </p:txBody>
      </p:sp>
      <p:graphicFrame>
        <p:nvGraphicFramePr>
          <p:cNvPr id="339970" name="Object 2"/>
          <p:cNvGraphicFramePr>
            <a:graphicFrameLocks noChangeAspect="1"/>
          </p:cNvGraphicFramePr>
          <p:nvPr/>
        </p:nvGraphicFramePr>
        <p:xfrm>
          <a:off x="7627937" y="3873500"/>
          <a:ext cx="1516063" cy="1308100"/>
        </p:xfrm>
        <a:graphic>
          <a:graphicData uri="http://schemas.openxmlformats.org/presentationml/2006/ole">
            <p:oleObj spid="_x0000_s339970" name="CS ChemDraw Drawing" r:id="rId4" imgW="1515986" imgH="1307340" progId="ChemDraw.Document.6.0">
              <p:embed/>
            </p:oleObj>
          </a:graphicData>
        </a:graphic>
      </p:graphicFrame>
      <p:graphicFrame>
        <p:nvGraphicFramePr>
          <p:cNvPr id="339971" name="Object 3"/>
          <p:cNvGraphicFramePr>
            <a:graphicFrameLocks noChangeAspect="1"/>
          </p:cNvGraphicFramePr>
          <p:nvPr/>
        </p:nvGraphicFramePr>
        <p:xfrm>
          <a:off x="3727450" y="1028700"/>
          <a:ext cx="1200150" cy="1120140"/>
        </p:xfrm>
        <a:graphic>
          <a:graphicData uri="http://schemas.openxmlformats.org/presentationml/2006/ole">
            <p:oleObj spid="_x0000_s339971" name="CS ChemDraw Drawing" r:id="rId5" imgW="1516256" imgH="1688310" progId="ChemDraw.Document.6.0">
              <p:embed/>
            </p:oleObj>
          </a:graphicData>
        </a:graphic>
      </p:graphicFrame>
      <p:graphicFrame>
        <p:nvGraphicFramePr>
          <p:cNvPr id="339972" name="Object 4"/>
          <p:cNvGraphicFramePr>
            <a:graphicFrameLocks noChangeAspect="1"/>
          </p:cNvGraphicFramePr>
          <p:nvPr/>
        </p:nvGraphicFramePr>
        <p:xfrm>
          <a:off x="5772150" y="3606800"/>
          <a:ext cx="923925" cy="1473200"/>
        </p:xfrm>
        <a:graphic>
          <a:graphicData uri="http://schemas.openxmlformats.org/presentationml/2006/ole">
            <p:oleObj spid="_x0000_s339972" name="CS ChemDraw Drawing" r:id="rId6" imgW="924665" imgH="1473120" progId="ChemDraw.Document.6.0">
              <p:embed/>
            </p:oleObj>
          </a:graphicData>
        </a:graphic>
      </p:graphicFrame>
      <p:sp>
        <p:nvSpPr>
          <p:cNvPr id="53" name="Textfeld 52"/>
          <p:cNvSpPr txBox="1"/>
          <p:nvPr/>
        </p:nvSpPr>
        <p:spPr>
          <a:xfrm>
            <a:off x="-273050" y="0"/>
            <a:ext cx="198753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de-DE" sz="2000" b="1" dirty="0" smtClean="0">
                <a:solidFill>
                  <a:srgbClr val="002B82"/>
                </a:solidFill>
              </a:rPr>
              <a:t>TOCSY  2</a:t>
            </a:r>
            <a:r>
              <a:rPr lang="de-DE" b="1" dirty="0" smtClean="0"/>
              <a:t>°</a:t>
            </a:r>
            <a:endParaRPr lang="de-D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4" name="Picture 37" descr="Logo_RG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0"/>
            <a:ext cx="21272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feld 54"/>
          <p:cNvSpPr txBox="1"/>
          <p:nvPr/>
        </p:nvSpPr>
        <p:spPr>
          <a:xfrm>
            <a:off x="4883150" y="1739900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accent5">
                    <a:lumMod val="75000"/>
                  </a:schemeClr>
                </a:solidFill>
              </a:rPr>
              <a:t>isoleucine</a:t>
            </a:r>
            <a:endParaRPr lang="de-DE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6661150" y="4273550"/>
            <a:ext cx="7296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8000"/>
                </a:solidFill>
              </a:rPr>
              <a:t>proline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7639050" y="3740150"/>
            <a:ext cx="918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3DB8"/>
                </a:solidFill>
              </a:rPr>
              <a:t>threonine</a:t>
            </a:r>
            <a:endParaRPr lang="de-DE" sz="1400" b="1" dirty="0">
              <a:solidFill>
                <a:srgbClr val="003DB8"/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2616200" y="2228850"/>
            <a:ext cx="6356350" cy="1778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7461250" y="0"/>
            <a:ext cx="91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3DB8"/>
                </a:solidFill>
              </a:rPr>
              <a:t>T8,T10</a:t>
            </a:r>
            <a:endParaRPr lang="de-DE" sz="1600" dirty="0">
              <a:solidFill>
                <a:srgbClr val="003DB8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-139700" y="1873250"/>
            <a:ext cx="91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3DB8"/>
                </a:solidFill>
              </a:rPr>
              <a:t>T8,T10</a:t>
            </a:r>
            <a:endParaRPr lang="de-DE" sz="1600" dirty="0">
              <a:solidFill>
                <a:srgbClr val="003D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gerling3_tocsy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0"/>
            <a:ext cx="9001156" cy="6858000"/>
          </a:xfrm>
          <a:prstGeom prst="rect">
            <a:avLst/>
          </a:prstGeom>
        </p:spPr>
      </p:pic>
      <p:graphicFrame>
        <p:nvGraphicFramePr>
          <p:cNvPr id="340996" name="Object 4"/>
          <p:cNvGraphicFramePr>
            <a:graphicFrameLocks noChangeAspect="1"/>
          </p:cNvGraphicFramePr>
          <p:nvPr/>
        </p:nvGraphicFramePr>
        <p:xfrm>
          <a:off x="1238250" y="1162050"/>
          <a:ext cx="1516063" cy="2424113"/>
        </p:xfrm>
        <a:graphic>
          <a:graphicData uri="http://schemas.openxmlformats.org/presentationml/2006/ole">
            <p:oleObj spid="_x0000_s340996" name="CS ChemDraw Drawing" r:id="rId4" imgW="1515986" imgH="2424060" progId="ChemDraw.Document.6.0">
              <p:embed/>
            </p:oleObj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714480" y="214290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Y2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571472" y="6072206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Y2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28860" y="214290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N4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2928926" y="214290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W9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285720" y="6357958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N4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1472" y="6357958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W9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357554" y="285728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G7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3643306" y="0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S3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3786182" y="21429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D6</a:t>
            </a:r>
            <a:endParaRPr lang="de-DE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4000496" y="35716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T10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4572000" y="357166"/>
            <a:ext cx="388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T8</a:t>
            </a:r>
            <a:endParaRPr lang="de-DE" sz="1600" dirty="0"/>
          </a:p>
        </p:txBody>
      </p:sp>
      <p:sp>
        <p:nvSpPr>
          <p:cNvPr id="21" name="Textfeld 20"/>
          <p:cNvSpPr txBox="1"/>
          <p:nvPr/>
        </p:nvSpPr>
        <p:spPr>
          <a:xfrm>
            <a:off x="785786" y="85723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I1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-273050" y="0"/>
            <a:ext cx="198753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de-DE" sz="2000" b="1" dirty="0" smtClean="0">
                <a:solidFill>
                  <a:srgbClr val="002B82"/>
                </a:solidFill>
              </a:rPr>
              <a:t>TOCSY  2</a:t>
            </a:r>
            <a:r>
              <a:rPr lang="de-DE" b="1" dirty="0" smtClean="0"/>
              <a:t>°</a:t>
            </a:r>
            <a:endParaRPr lang="de-D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1357290" y="6072206"/>
            <a:ext cx="59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Y2</a:t>
            </a:r>
            <a:endParaRPr lang="de-DE" sz="16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http://www.sciencedirect.com/scidirimg/icon_pdf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713" y="-84138"/>
            <a:ext cx="180975" cy="180976"/>
          </a:xfrm>
          <a:prstGeom prst="rect">
            <a:avLst/>
          </a:prstGeom>
          <a:noFill/>
        </p:spPr>
      </p:pic>
      <p:pic>
        <p:nvPicPr>
          <p:cNvPr id="14340" name="Picture 4" descr="http://www.sciencedirect.com/scidirimg/icon_pdf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713" y="-84138"/>
            <a:ext cx="180975" cy="180976"/>
          </a:xfrm>
          <a:prstGeom prst="rect">
            <a:avLst/>
          </a:prstGeom>
          <a:noFill/>
        </p:spPr>
      </p:pic>
      <p:pic>
        <p:nvPicPr>
          <p:cNvPr id="14342" name="Picture 6" descr="http://www.sciencedirect.com/scidirimg/icon_pdf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713" y="-84138"/>
            <a:ext cx="180975" cy="180976"/>
          </a:xfrm>
          <a:prstGeom prst="rect">
            <a:avLst/>
          </a:prstGeom>
          <a:noFill/>
        </p:spPr>
      </p:pic>
      <p:sp>
        <p:nvSpPr>
          <p:cNvPr id="50" name="Textfeld 49"/>
          <p:cNvSpPr txBox="1"/>
          <p:nvPr/>
        </p:nvSpPr>
        <p:spPr>
          <a:xfrm>
            <a:off x="1357290" y="3000372"/>
            <a:ext cx="547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Y2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0" y="3000372"/>
            <a:ext cx="518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Y2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2357422" y="6357958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N4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2357422" y="2428868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2357422" y="2714620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571472" y="2357430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571472" y="2714620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N4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2500298" y="3571876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2500298" y="335756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571472" y="335756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571472" y="3571876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6215074" y="335756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215074" y="364331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W9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6286512" y="0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W9</a:t>
            </a:r>
            <a:endParaRPr lang="de-DE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3500430" y="5857892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D6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571472" y="5857892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D6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3428992" y="250030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9" name="Textfeld 78"/>
          <p:cNvSpPr txBox="1"/>
          <p:nvPr/>
        </p:nvSpPr>
        <p:spPr>
          <a:xfrm>
            <a:off x="3428992" y="278605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214282" y="250030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214282" y="278605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D6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2" name="Textfeld 81"/>
          <p:cNvSpPr txBox="1"/>
          <p:nvPr/>
        </p:nvSpPr>
        <p:spPr>
          <a:xfrm>
            <a:off x="3929058" y="3857628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S3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500034" y="3857628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S3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3428992" y="5286388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S3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571472" y="5286388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S3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86" name="Textfeld 85"/>
          <p:cNvSpPr txBox="1"/>
          <p:nvPr/>
        </p:nvSpPr>
        <p:spPr>
          <a:xfrm>
            <a:off x="4572000" y="5429264"/>
            <a:ext cx="388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T8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87" name="Textfeld 86"/>
          <p:cNvSpPr txBox="1"/>
          <p:nvPr/>
        </p:nvSpPr>
        <p:spPr>
          <a:xfrm>
            <a:off x="214282" y="5429264"/>
            <a:ext cx="463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T8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88" name="Textfeld 87"/>
          <p:cNvSpPr txBox="1"/>
          <p:nvPr/>
        </p:nvSpPr>
        <p:spPr>
          <a:xfrm>
            <a:off x="4643438" y="5214950"/>
            <a:ext cx="388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T8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9" name="Textfeld 88"/>
          <p:cNvSpPr txBox="1"/>
          <p:nvPr/>
        </p:nvSpPr>
        <p:spPr>
          <a:xfrm>
            <a:off x="0" y="5143512"/>
            <a:ext cx="441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T8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4071934" y="521495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T10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91" name="Textfeld 90"/>
          <p:cNvSpPr txBox="1"/>
          <p:nvPr/>
        </p:nvSpPr>
        <p:spPr>
          <a:xfrm>
            <a:off x="4071934" y="492919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T10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285720" y="5143512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T10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93" name="Textfeld 92"/>
          <p:cNvSpPr txBox="1"/>
          <p:nvPr/>
        </p:nvSpPr>
        <p:spPr>
          <a:xfrm>
            <a:off x="571472" y="507207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T10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3286116" y="4929198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G7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95" name="Textfeld 94"/>
          <p:cNvSpPr txBox="1"/>
          <p:nvPr/>
        </p:nvSpPr>
        <p:spPr>
          <a:xfrm>
            <a:off x="642910" y="4857760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G7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3357554" y="4500570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G7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0" y="4357694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3">
                    <a:lumMod val="75000"/>
                  </a:schemeClr>
                </a:solidFill>
              </a:rPr>
              <a:t>G7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340994" name="Object 2"/>
          <p:cNvGraphicFramePr>
            <a:graphicFrameLocks noChangeAspect="1"/>
          </p:cNvGraphicFramePr>
          <p:nvPr/>
        </p:nvGraphicFramePr>
        <p:xfrm>
          <a:off x="2838450" y="939800"/>
          <a:ext cx="1516063" cy="1684337"/>
        </p:xfrm>
        <a:graphic>
          <a:graphicData uri="http://schemas.openxmlformats.org/presentationml/2006/ole">
            <p:oleObj spid="_x0000_s340994" name="CS ChemDraw Drawing" r:id="rId7" imgW="1515986" imgH="1685070" progId="ChemDraw.Document.6.0">
              <p:embed/>
            </p:oleObj>
          </a:graphicData>
        </a:graphic>
      </p:graphicFrame>
      <p:graphicFrame>
        <p:nvGraphicFramePr>
          <p:cNvPr id="340995" name="Object 3"/>
          <p:cNvGraphicFramePr>
            <a:graphicFrameLocks noChangeAspect="1"/>
          </p:cNvGraphicFramePr>
          <p:nvPr/>
        </p:nvGraphicFramePr>
        <p:xfrm>
          <a:off x="4127500" y="2051050"/>
          <a:ext cx="1516063" cy="1660525"/>
        </p:xfrm>
        <a:graphic>
          <a:graphicData uri="http://schemas.openxmlformats.org/presentationml/2006/ole">
            <p:oleObj spid="_x0000_s340995" name="CS ChemDraw Drawing" r:id="rId8" imgW="1515986" imgH="1660770" progId="ChemDraw.Document.6.0">
              <p:embed/>
            </p:oleObj>
          </a:graphicData>
        </a:graphic>
      </p:graphicFrame>
      <p:graphicFrame>
        <p:nvGraphicFramePr>
          <p:cNvPr id="340999" name="Object 7"/>
          <p:cNvGraphicFramePr>
            <a:graphicFrameLocks noChangeAspect="1"/>
          </p:cNvGraphicFramePr>
          <p:nvPr/>
        </p:nvGraphicFramePr>
        <p:xfrm>
          <a:off x="5372100" y="3829050"/>
          <a:ext cx="1550987" cy="2106613"/>
        </p:xfrm>
        <a:graphic>
          <a:graphicData uri="http://schemas.openxmlformats.org/presentationml/2006/ole">
            <p:oleObj spid="_x0000_s340999" name="CS ChemDraw Drawing" r:id="rId9" imgW="1551103" imgH="2107350" progId="ChemDraw.Document.6.0">
              <p:embed/>
            </p:oleObj>
          </a:graphicData>
        </a:graphic>
      </p:graphicFrame>
      <p:pic>
        <p:nvPicPr>
          <p:cNvPr id="60" name="Picture 37" descr="Logo_RG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6750" y="0"/>
            <a:ext cx="21272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feld 42"/>
          <p:cNvSpPr txBox="1"/>
          <p:nvPr/>
        </p:nvSpPr>
        <p:spPr>
          <a:xfrm>
            <a:off x="5912346" y="0"/>
            <a:ext cx="3228000" cy="3693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lvl="1"/>
            <a:r>
              <a:rPr lang="de-DE" dirty="0" smtClean="0"/>
              <a:t>TOCSY  2° Amid </a:t>
            </a:r>
            <a:r>
              <a:rPr lang="de-DE" dirty="0" smtClean="0">
                <a:solidFill>
                  <a:schemeClr val="accent2"/>
                </a:solidFill>
              </a:rPr>
              <a:t>– </a:t>
            </a:r>
            <a:r>
              <a:rPr lang="de-DE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de-DE" dirty="0" err="1" smtClean="0">
                <a:solidFill>
                  <a:srgbClr val="FF0000"/>
                </a:solidFill>
              </a:rPr>
              <a:t>Hs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  <a:latin typeface="Symbol" pitchFamily="18" charset="2"/>
              </a:rPr>
              <a:t>b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Hs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Grafik 3" descr="esposito_1h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1282699" y="0"/>
            <a:ext cx="4044951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Pentasaccharide in D2O</a:t>
            </a:r>
            <a:endParaRPr lang="en-GB" dirty="0"/>
          </a:p>
        </p:txBody>
      </p:sp>
      <p:pic>
        <p:nvPicPr>
          <p:cNvPr id="6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feld 42"/>
          <p:cNvSpPr txBox="1"/>
          <p:nvPr/>
        </p:nvSpPr>
        <p:spPr>
          <a:xfrm>
            <a:off x="5912346" y="0"/>
            <a:ext cx="3228000" cy="3693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lvl="1"/>
            <a:r>
              <a:rPr lang="de-DE" dirty="0" smtClean="0"/>
              <a:t>TOCSY  2° Amid </a:t>
            </a:r>
            <a:r>
              <a:rPr lang="de-DE" dirty="0" smtClean="0">
                <a:solidFill>
                  <a:schemeClr val="accent2"/>
                </a:solidFill>
              </a:rPr>
              <a:t>– </a:t>
            </a:r>
            <a:r>
              <a:rPr lang="de-DE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de-DE" dirty="0" err="1" smtClean="0">
                <a:solidFill>
                  <a:srgbClr val="FF0000"/>
                </a:solidFill>
              </a:rPr>
              <a:t>Hs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  <a:latin typeface="Symbol" pitchFamily="18" charset="2"/>
              </a:rPr>
              <a:t>b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Hs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Grafik 4" descr="esposito_1h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0" y="0"/>
            <a:ext cx="6483350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Pentasaccharide in D2O (AG </a:t>
            </a:r>
            <a:r>
              <a:rPr lang="en-GB" sz="2400" b="1" dirty="0" err="1" smtClean="0">
                <a:solidFill>
                  <a:srgbClr val="336699"/>
                </a:solidFill>
                <a:latin typeface="Arial" charset="0"/>
              </a:rPr>
              <a:t>Seeberger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en-GB" dirty="0"/>
          </a:p>
        </p:txBody>
      </p:sp>
      <p:pic>
        <p:nvPicPr>
          <p:cNvPr id="6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feld 42"/>
          <p:cNvSpPr txBox="1"/>
          <p:nvPr/>
        </p:nvSpPr>
        <p:spPr>
          <a:xfrm>
            <a:off x="5912346" y="0"/>
            <a:ext cx="3228000" cy="3693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lvl="1"/>
            <a:r>
              <a:rPr lang="de-DE" dirty="0" smtClean="0"/>
              <a:t>TOCSY  2° Amid </a:t>
            </a:r>
            <a:r>
              <a:rPr lang="de-DE" dirty="0" smtClean="0">
                <a:solidFill>
                  <a:schemeClr val="accent2"/>
                </a:solidFill>
              </a:rPr>
              <a:t>– </a:t>
            </a:r>
            <a:r>
              <a:rPr lang="de-DE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de-DE" dirty="0" err="1" smtClean="0">
                <a:solidFill>
                  <a:srgbClr val="FF0000"/>
                </a:solidFill>
              </a:rPr>
              <a:t>Hs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  <a:latin typeface="Symbol" pitchFamily="18" charset="2"/>
              </a:rPr>
              <a:t>b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Hs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Grafik 3" descr="esposito_1h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8150" cy="6858000"/>
          </a:xfrm>
          <a:prstGeom prst="rect">
            <a:avLst/>
          </a:prstGeom>
        </p:spPr>
      </p:pic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6483350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Pentasaccharide in D2O Presaturation</a:t>
            </a:r>
            <a:endParaRPr lang="en-GB" dirty="0"/>
          </a:p>
        </p:txBody>
      </p:sp>
      <p:pic>
        <p:nvPicPr>
          <p:cNvPr id="6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sposito_hsqc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0"/>
            <a:ext cx="4927600" cy="6858000"/>
          </a:xfrm>
          <a:prstGeom prst="rect">
            <a:avLst/>
          </a:prstGeom>
        </p:spPr>
      </p:pic>
      <p:pic>
        <p:nvPicPr>
          <p:cNvPr id="5" name="Grafik 4" descr="esposito_hsq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50" y="0"/>
            <a:ext cx="4705350" cy="6858000"/>
          </a:xfrm>
          <a:prstGeom prst="rect">
            <a:avLst/>
          </a:prstGeom>
        </p:spPr>
      </p:pic>
      <p:sp>
        <p:nvSpPr>
          <p:cNvPr id="43" name="Textfeld 42"/>
          <p:cNvSpPr txBox="1"/>
          <p:nvPr/>
        </p:nvSpPr>
        <p:spPr>
          <a:xfrm>
            <a:off x="3105150" y="0"/>
            <a:ext cx="3422732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lvl="1"/>
            <a:r>
              <a:rPr lang="en-GB" sz="2000" b="1" dirty="0" smtClean="0">
                <a:solidFill>
                  <a:srgbClr val="002B82"/>
                </a:solidFill>
              </a:rPr>
              <a:t>HSQC   Pentasaccharide </a:t>
            </a:r>
            <a:endParaRPr lang="en-GB" sz="2000" b="1" dirty="0">
              <a:solidFill>
                <a:srgbClr val="002B82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71500" y="5962650"/>
            <a:ext cx="1066800" cy="577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Picture 37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993900" y="6007100"/>
            <a:ext cx="182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anomeric signals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3200400" y="4684713"/>
            <a:ext cx="1633538" cy="1636712"/>
            <a:chOff x="238" y="3021"/>
            <a:chExt cx="1029" cy="1031"/>
          </a:xfrm>
        </p:grpSpPr>
        <p:grpSp>
          <p:nvGrpSpPr>
            <p:cNvPr id="3" name="Group 98"/>
            <p:cNvGrpSpPr>
              <a:grpSpLocks/>
            </p:cNvGrpSpPr>
            <p:nvPr/>
          </p:nvGrpSpPr>
          <p:grpSpPr bwMode="auto">
            <a:xfrm>
              <a:off x="238" y="3021"/>
              <a:ext cx="1029" cy="1031"/>
              <a:chOff x="264" y="606"/>
              <a:chExt cx="1333" cy="1547"/>
            </a:xfrm>
          </p:grpSpPr>
          <p:grpSp>
            <p:nvGrpSpPr>
              <p:cNvPr id="4" name="Group 99"/>
              <p:cNvGrpSpPr>
                <a:grpSpLocks/>
              </p:cNvGrpSpPr>
              <p:nvPr/>
            </p:nvGrpSpPr>
            <p:grpSpPr bwMode="auto">
              <a:xfrm>
                <a:off x="264" y="606"/>
                <a:ext cx="1333" cy="1547"/>
                <a:chOff x="264" y="606"/>
                <a:chExt cx="1333" cy="1547"/>
              </a:xfrm>
            </p:grpSpPr>
            <p:sp>
              <p:nvSpPr>
                <p:cNvPr id="22620" name="Oval 100"/>
                <p:cNvSpPr>
                  <a:spLocks noChangeArrowheads="1"/>
                </p:cNvSpPr>
                <p:nvPr/>
              </p:nvSpPr>
              <p:spPr bwMode="auto">
                <a:xfrm>
                  <a:off x="284" y="617"/>
                  <a:ext cx="1313" cy="153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1" name="Oval 101"/>
                <p:cNvSpPr>
                  <a:spLocks noChangeArrowheads="1"/>
                </p:cNvSpPr>
                <p:nvPr/>
              </p:nvSpPr>
              <p:spPr bwMode="auto">
                <a:xfrm>
                  <a:off x="758" y="606"/>
                  <a:ext cx="395" cy="152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2" name="Oval 102"/>
                <p:cNvSpPr>
                  <a:spLocks noChangeArrowheads="1"/>
                </p:cNvSpPr>
                <p:nvPr/>
              </p:nvSpPr>
              <p:spPr bwMode="auto">
                <a:xfrm>
                  <a:off x="264" y="1284"/>
                  <a:ext cx="1324" cy="273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3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1146" y="1294"/>
                  <a:ext cx="5" cy="2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2619" name="Line 104"/>
              <p:cNvSpPr>
                <a:spLocks noChangeShapeType="1"/>
              </p:cNvSpPr>
              <p:nvPr/>
            </p:nvSpPr>
            <p:spPr bwMode="auto">
              <a:xfrm>
                <a:off x="753" y="1296"/>
                <a:ext cx="9" cy="240"/>
              </a:xfrm>
              <a:prstGeom prst="line">
                <a:avLst/>
              </a:prstGeom>
              <a:noFill/>
              <a:ln w="28575" cap="rnd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615" name="Line 105"/>
            <p:cNvSpPr>
              <a:spLocks noChangeShapeType="1"/>
            </p:cNvSpPr>
            <p:nvPr/>
          </p:nvSpPr>
          <p:spPr bwMode="auto">
            <a:xfrm flipH="1">
              <a:off x="758" y="3562"/>
              <a:ext cx="14" cy="37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16" name="Line 106"/>
            <p:cNvSpPr>
              <a:spLocks noChangeShapeType="1"/>
            </p:cNvSpPr>
            <p:nvPr/>
          </p:nvSpPr>
          <p:spPr bwMode="auto">
            <a:xfrm>
              <a:off x="776" y="3559"/>
              <a:ext cx="99" cy="5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17" name="Line 107"/>
            <p:cNvSpPr>
              <a:spLocks noChangeShapeType="1"/>
            </p:cNvSpPr>
            <p:nvPr/>
          </p:nvSpPr>
          <p:spPr bwMode="auto">
            <a:xfrm>
              <a:off x="776" y="3561"/>
              <a:ext cx="66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2532" name="Rectangle 58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COSY  , Two RF- pulses </a:t>
            </a:r>
            <a:r>
              <a:rPr lang="en-US" sz="2400" dirty="0" smtClean="0">
                <a:solidFill>
                  <a:srgbClr val="66FFFF"/>
                </a:solidFill>
                <a:latin typeface="Arial" charset="0"/>
              </a:rPr>
              <a:t> </a:t>
            </a:r>
            <a:endParaRPr lang="en-US" sz="2400" dirty="0">
              <a:solidFill>
                <a:srgbClr val="66FFFF"/>
              </a:solidFill>
              <a:latin typeface="Arial" charset="0"/>
            </a:endParaRPr>
          </a:p>
        </p:txBody>
      </p:sp>
      <p:pic>
        <p:nvPicPr>
          <p:cNvPr id="22533" name="Picture 5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365125" y="547688"/>
            <a:ext cx="3254376" cy="1084263"/>
            <a:chOff x="230" y="345"/>
            <a:chExt cx="2050" cy="683"/>
          </a:xfrm>
        </p:grpSpPr>
        <p:sp>
          <p:nvSpPr>
            <p:cNvPr id="22607" name="Line 61"/>
            <p:cNvSpPr>
              <a:spLocks noChangeShapeType="1"/>
            </p:cNvSpPr>
            <p:nvPr/>
          </p:nvSpPr>
          <p:spPr bwMode="auto">
            <a:xfrm>
              <a:off x="287" y="811"/>
              <a:ext cx="19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08" name="Rectangle 62"/>
            <p:cNvSpPr>
              <a:spLocks noChangeArrowheads="1"/>
            </p:cNvSpPr>
            <p:nvPr/>
          </p:nvSpPr>
          <p:spPr bwMode="auto">
            <a:xfrm>
              <a:off x="305" y="537"/>
              <a:ext cx="92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9" name="Rectangle 63"/>
            <p:cNvSpPr>
              <a:spLocks noChangeArrowheads="1"/>
            </p:cNvSpPr>
            <p:nvPr/>
          </p:nvSpPr>
          <p:spPr bwMode="auto">
            <a:xfrm>
              <a:off x="1293" y="537"/>
              <a:ext cx="92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10" name="Text Box 64"/>
            <p:cNvSpPr txBox="1">
              <a:spLocks noChangeArrowheads="1"/>
            </p:cNvSpPr>
            <p:nvPr/>
          </p:nvSpPr>
          <p:spPr bwMode="auto">
            <a:xfrm>
              <a:off x="1218" y="345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22611" name="Text Box 65"/>
            <p:cNvSpPr txBox="1">
              <a:spLocks noChangeArrowheads="1"/>
            </p:cNvSpPr>
            <p:nvPr/>
          </p:nvSpPr>
          <p:spPr bwMode="auto">
            <a:xfrm>
              <a:off x="230" y="354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/>
                <a:t>90°</a:t>
              </a:r>
            </a:p>
          </p:txBody>
        </p:sp>
        <p:sp>
          <p:nvSpPr>
            <p:cNvPr id="22612" name="Text Box 66"/>
            <p:cNvSpPr txBox="1">
              <a:spLocks noChangeArrowheads="1"/>
            </p:cNvSpPr>
            <p:nvPr/>
          </p:nvSpPr>
          <p:spPr bwMode="auto">
            <a:xfrm>
              <a:off x="1637" y="536"/>
              <a:ext cx="64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acquisition</a:t>
              </a:r>
              <a:endParaRPr lang="en-US" sz="1400" b="1" dirty="0"/>
            </a:p>
          </p:txBody>
        </p:sp>
        <p:sp>
          <p:nvSpPr>
            <p:cNvPr id="22613" name="Text Box 67"/>
            <p:cNvSpPr txBox="1">
              <a:spLocks noChangeArrowheads="1"/>
            </p:cNvSpPr>
            <p:nvPr/>
          </p:nvSpPr>
          <p:spPr bwMode="auto">
            <a:xfrm>
              <a:off x="411" y="528"/>
              <a:ext cx="93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/>
                <a:t>t</a:t>
              </a:r>
              <a:r>
                <a:rPr lang="de-DE" sz="1400" b="1" baseline="-25000" dirty="0"/>
                <a:t>1</a:t>
              </a:r>
              <a:r>
                <a:rPr lang="de-DE" sz="1400" b="1" dirty="0"/>
                <a:t> </a:t>
              </a:r>
              <a:r>
                <a:rPr lang="de-DE" sz="1400" b="1" dirty="0" smtClean="0"/>
                <a:t>  </a:t>
              </a:r>
              <a:r>
                <a:rPr lang="de-DE" sz="1400" b="1" dirty="0" err="1" smtClean="0">
                  <a:latin typeface="Symbol" pitchFamily="18" charset="2"/>
                </a:rPr>
                <a:t>d</a:t>
              </a:r>
              <a:r>
                <a:rPr lang="de-DE" sz="1400" b="1" dirty="0" err="1" smtClean="0"/>
                <a:t>t</a:t>
              </a:r>
              <a:r>
                <a:rPr lang="de-DE" sz="1400" b="1" dirty="0" smtClean="0"/>
                <a:t> </a:t>
              </a:r>
              <a:r>
                <a:rPr lang="en-US" sz="1400" b="1" dirty="0" smtClean="0"/>
                <a:t>increments</a:t>
              </a:r>
              <a:endParaRPr lang="en-US" sz="1400" b="1" dirty="0"/>
            </a:p>
          </p:txBody>
        </p:sp>
        <p:sp>
          <p:nvSpPr>
            <p:cNvPr id="101" name="Text Box 67"/>
            <p:cNvSpPr txBox="1">
              <a:spLocks noChangeArrowheads="1"/>
            </p:cNvSpPr>
            <p:nvPr/>
          </p:nvSpPr>
          <p:spPr bwMode="auto">
            <a:xfrm>
              <a:off x="472" y="834"/>
              <a:ext cx="76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err="1" smtClean="0">
                  <a:latin typeface="Symbol" pitchFamily="18" charset="2"/>
                </a:rPr>
                <a:t>d</a:t>
              </a:r>
              <a:r>
                <a:rPr lang="de-DE" sz="1400" b="1" dirty="0" err="1" smtClean="0"/>
                <a:t>t</a:t>
              </a:r>
              <a:r>
                <a:rPr lang="de-DE" sz="1400" b="1" dirty="0" smtClean="0"/>
                <a:t>  </a:t>
              </a:r>
              <a:r>
                <a:rPr lang="en-US" sz="1400" b="1" dirty="0" smtClean="0"/>
                <a:t>dwell time</a:t>
              </a:r>
              <a:endParaRPr lang="en-US" sz="1400" b="1" dirty="0"/>
            </a:p>
          </p:txBody>
        </p:sp>
      </p:grpSp>
      <p:sp>
        <p:nvSpPr>
          <p:cNvPr id="22535" name="Text Box 68"/>
          <p:cNvSpPr txBox="1">
            <a:spLocks noChangeArrowheads="1"/>
          </p:cNvSpPr>
          <p:nvPr/>
        </p:nvSpPr>
        <p:spPr bwMode="auto">
          <a:xfrm>
            <a:off x="2324100" y="1893888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grpSp>
        <p:nvGrpSpPr>
          <p:cNvPr id="6" name="Group 96"/>
          <p:cNvGrpSpPr>
            <a:grpSpLocks/>
          </p:cNvGrpSpPr>
          <p:nvPr/>
        </p:nvGrpSpPr>
        <p:grpSpPr bwMode="auto">
          <a:xfrm>
            <a:off x="377825" y="4795838"/>
            <a:ext cx="1633538" cy="1636712"/>
            <a:chOff x="238" y="3021"/>
            <a:chExt cx="1029" cy="1031"/>
          </a:xfrm>
        </p:grpSpPr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238" y="3021"/>
              <a:ext cx="1029" cy="1031"/>
              <a:chOff x="264" y="606"/>
              <a:chExt cx="1333" cy="1547"/>
            </a:xfrm>
          </p:grpSpPr>
          <p:grpSp>
            <p:nvGrpSpPr>
              <p:cNvPr id="8" name="Group 30"/>
              <p:cNvGrpSpPr>
                <a:grpSpLocks/>
              </p:cNvGrpSpPr>
              <p:nvPr/>
            </p:nvGrpSpPr>
            <p:grpSpPr bwMode="auto">
              <a:xfrm>
                <a:off x="264" y="606"/>
                <a:ext cx="1333" cy="1547"/>
                <a:chOff x="264" y="606"/>
                <a:chExt cx="1333" cy="1547"/>
              </a:xfrm>
            </p:grpSpPr>
            <p:sp>
              <p:nvSpPr>
                <p:cNvPr id="22603" name="Oval 31"/>
                <p:cNvSpPr>
                  <a:spLocks noChangeArrowheads="1"/>
                </p:cNvSpPr>
                <p:nvPr/>
              </p:nvSpPr>
              <p:spPr bwMode="auto">
                <a:xfrm>
                  <a:off x="284" y="617"/>
                  <a:ext cx="1313" cy="153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4" name="Oval 32"/>
                <p:cNvSpPr>
                  <a:spLocks noChangeArrowheads="1"/>
                </p:cNvSpPr>
                <p:nvPr/>
              </p:nvSpPr>
              <p:spPr bwMode="auto">
                <a:xfrm>
                  <a:off x="758" y="606"/>
                  <a:ext cx="395" cy="152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5" name="Oval 33"/>
                <p:cNvSpPr>
                  <a:spLocks noChangeArrowheads="1"/>
                </p:cNvSpPr>
                <p:nvPr/>
              </p:nvSpPr>
              <p:spPr bwMode="auto">
                <a:xfrm>
                  <a:off x="264" y="1284"/>
                  <a:ext cx="1324" cy="273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146" y="1294"/>
                  <a:ext cx="5" cy="2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2602" name="Line 35"/>
              <p:cNvSpPr>
                <a:spLocks noChangeShapeType="1"/>
              </p:cNvSpPr>
              <p:nvPr/>
            </p:nvSpPr>
            <p:spPr bwMode="auto">
              <a:xfrm>
                <a:off x="753" y="1296"/>
                <a:ext cx="9" cy="240"/>
              </a:xfrm>
              <a:prstGeom prst="line">
                <a:avLst/>
              </a:prstGeom>
              <a:noFill/>
              <a:ln w="28575" cap="rnd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598" name="Line 36"/>
            <p:cNvSpPr>
              <a:spLocks noChangeShapeType="1"/>
            </p:cNvSpPr>
            <p:nvPr/>
          </p:nvSpPr>
          <p:spPr bwMode="auto">
            <a:xfrm flipH="1">
              <a:off x="758" y="3562"/>
              <a:ext cx="14" cy="37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99" name="Line 37"/>
            <p:cNvSpPr>
              <a:spLocks noChangeShapeType="1"/>
            </p:cNvSpPr>
            <p:nvPr/>
          </p:nvSpPr>
          <p:spPr bwMode="auto">
            <a:xfrm>
              <a:off x="776" y="3559"/>
              <a:ext cx="99" cy="5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00" name="Line 38"/>
            <p:cNvSpPr>
              <a:spLocks noChangeShapeType="1"/>
            </p:cNvSpPr>
            <p:nvPr/>
          </p:nvSpPr>
          <p:spPr bwMode="auto">
            <a:xfrm>
              <a:off x="776" y="3561"/>
              <a:ext cx="66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73"/>
          <p:cNvGrpSpPr>
            <a:grpSpLocks/>
          </p:cNvGrpSpPr>
          <p:nvPr/>
        </p:nvGrpSpPr>
        <p:grpSpPr bwMode="auto">
          <a:xfrm>
            <a:off x="384175" y="2012950"/>
            <a:ext cx="1917700" cy="1636713"/>
            <a:chOff x="202" y="997"/>
            <a:chExt cx="1411" cy="1188"/>
          </a:xfrm>
        </p:grpSpPr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202" y="997"/>
              <a:ext cx="1202" cy="1188"/>
              <a:chOff x="264" y="606"/>
              <a:chExt cx="1333" cy="1547"/>
            </a:xfrm>
          </p:grpSpPr>
          <p:grpSp>
            <p:nvGrpSpPr>
              <p:cNvPr id="11" name="Group 18"/>
              <p:cNvGrpSpPr>
                <a:grpSpLocks/>
              </p:cNvGrpSpPr>
              <p:nvPr/>
            </p:nvGrpSpPr>
            <p:grpSpPr bwMode="auto">
              <a:xfrm>
                <a:off x="264" y="606"/>
                <a:ext cx="1333" cy="1547"/>
                <a:chOff x="264" y="606"/>
                <a:chExt cx="1333" cy="1547"/>
              </a:xfrm>
            </p:grpSpPr>
            <p:sp>
              <p:nvSpPr>
                <p:cNvPr id="22593" name="Oval 19"/>
                <p:cNvSpPr>
                  <a:spLocks noChangeArrowheads="1"/>
                </p:cNvSpPr>
                <p:nvPr/>
              </p:nvSpPr>
              <p:spPr bwMode="auto">
                <a:xfrm>
                  <a:off x="284" y="617"/>
                  <a:ext cx="1313" cy="153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4" name="Oval 20"/>
                <p:cNvSpPr>
                  <a:spLocks noChangeArrowheads="1"/>
                </p:cNvSpPr>
                <p:nvPr/>
              </p:nvSpPr>
              <p:spPr bwMode="auto">
                <a:xfrm>
                  <a:off x="758" y="606"/>
                  <a:ext cx="395" cy="152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5" name="Oval 21"/>
                <p:cNvSpPr>
                  <a:spLocks noChangeArrowheads="1"/>
                </p:cNvSpPr>
                <p:nvPr/>
              </p:nvSpPr>
              <p:spPr bwMode="auto">
                <a:xfrm>
                  <a:off x="264" y="1284"/>
                  <a:ext cx="1324" cy="273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146" y="1294"/>
                  <a:ext cx="5" cy="2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2592" name="Line 23"/>
              <p:cNvSpPr>
                <a:spLocks noChangeShapeType="1"/>
              </p:cNvSpPr>
              <p:nvPr/>
            </p:nvSpPr>
            <p:spPr bwMode="auto">
              <a:xfrm>
                <a:off x="753" y="1296"/>
                <a:ext cx="9" cy="240"/>
              </a:xfrm>
              <a:prstGeom prst="line">
                <a:avLst/>
              </a:prstGeom>
              <a:noFill/>
              <a:ln w="28575" cap="rnd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588" name="Line 24"/>
            <p:cNvSpPr>
              <a:spLocks noChangeShapeType="1"/>
            </p:cNvSpPr>
            <p:nvPr/>
          </p:nvSpPr>
          <p:spPr bwMode="auto">
            <a:xfrm flipV="1">
              <a:off x="821" y="1009"/>
              <a:ext cx="5" cy="59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89" name="Line 39"/>
            <p:cNvSpPr>
              <a:spLocks noChangeShapeType="1"/>
            </p:cNvSpPr>
            <p:nvPr/>
          </p:nvSpPr>
          <p:spPr bwMode="auto">
            <a:xfrm>
              <a:off x="356" y="1377"/>
              <a:ext cx="1166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90" name="Arc 40"/>
            <p:cNvSpPr>
              <a:spLocks/>
            </p:cNvSpPr>
            <p:nvPr/>
          </p:nvSpPr>
          <p:spPr bwMode="auto">
            <a:xfrm rot="9409742" flipV="1">
              <a:off x="1376" y="1944"/>
              <a:ext cx="237" cy="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3211513" y="1685925"/>
            <a:ext cx="1641475" cy="2266950"/>
            <a:chOff x="1955" y="1013"/>
            <a:chExt cx="1207" cy="1644"/>
          </a:xfrm>
        </p:grpSpPr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955" y="1191"/>
              <a:ext cx="1202" cy="1188"/>
              <a:chOff x="264" y="606"/>
              <a:chExt cx="1333" cy="1547"/>
            </a:xfrm>
          </p:grpSpPr>
          <p:grpSp>
            <p:nvGrpSpPr>
              <p:cNvPr id="14" name="Group 11"/>
              <p:cNvGrpSpPr>
                <a:grpSpLocks/>
              </p:cNvGrpSpPr>
              <p:nvPr/>
            </p:nvGrpSpPr>
            <p:grpSpPr bwMode="auto">
              <a:xfrm>
                <a:off x="264" y="606"/>
                <a:ext cx="1333" cy="1547"/>
                <a:chOff x="264" y="606"/>
                <a:chExt cx="1333" cy="1547"/>
              </a:xfrm>
            </p:grpSpPr>
            <p:sp>
              <p:nvSpPr>
                <p:cNvPr id="22583" name="Oval 12"/>
                <p:cNvSpPr>
                  <a:spLocks noChangeArrowheads="1"/>
                </p:cNvSpPr>
                <p:nvPr/>
              </p:nvSpPr>
              <p:spPr bwMode="auto">
                <a:xfrm>
                  <a:off x="284" y="617"/>
                  <a:ext cx="1313" cy="153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4" name="Oval 13"/>
                <p:cNvSpPr>
                  <a:spLocks noChangeArrowheads="1"/>
                </p:cNvSpPr>
                <p:nvPr/>
              </p:nvSpPr>
              <p:spPr bwMode="auto">
                <a:xfrm>
                  <a:off x="758" y="606"/>
                  <a:ext cx="395" cy="152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5" name="Oval 14"/>
                <p:cNvSpPr>
                  <a:spLocks noChangeArrowheads="1"/>
                </p:cNvSpPr>
                <p:nvPr/>
              </p:nvSpPr>
              <p:spPr bwMode="auto">
                <a:xfrm>
                  <a:off x="264" y="1284"/>
                  <a:ext cx="1324" cy="273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46" y="1294"/>
                  <a:ext cx="5" cy="2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2582" name="Line 16"/>
              <p:cNvSpPr>
                <a:spLocks noChangeShapeType="1"/>
              </p:cNvSpPr>
              <p:nvPr/>
            </p:nvSpPr>
            <p:spPr bwMode="auto">
              <a:xfrm>
                <a:off x="753" y="1296"/>
                <a:ext cx="9" cy="240"/>
              </a:xfrm>
              <a:prstGeom prst="line">
                <a:avLst/>
              </a:prstGeom>
              <a:noFill/>
              <a:ln w="28575" cap="rnd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578" name="Line 25"/>
            <p:cNvSpPr>
              <a:spLocks noChangeShapeType="1"/>
            </p:cNvSpPr>
            <p:nvPr/>
          </p:nvSpPr>
          <p:spPr bwMode="auto">
            <a:xfrm flipV="1">
              <a:off x="2583" y="1809"/>
              <a:ext cx="579" cy="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79" name="Line 43"/>
            <p:cNvSpPr>
              <a:spLocks noChangeShapeType="1"/>
            </p:cNvSpPr>
            <p:nvPr/>
          </p:nvSpPr>
          <p:spPr bwMode="auto">
            <a:xfrm flipH="1">
              <a:off x="2574" y="1013"/>
              <a:ext cx="10" cy="1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80" name="Arc 44"/>
            <p:cNvSpPr>
              <a:spLocks/>
            </p:cNvSpPr>
            <p:nvPr/>
          </p:nvSpPr>
          <p:spPr bwMode="auto">
            <a:xfrm rot="5591711" flipV="1">
              <a:off x="2462" y="2469"/>
              <a:ext cx="202" cy="1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9688" name="Line 56"/>
          <p:cNvSpPr>
            <a:spLocks noChangeShapeType="1"/>
          </p:cNvSpPr>
          <p:nvPr/>
        </p:nvSpPr>
        <p:spPr bwMode="auto">
          <a:xfrm flipH="1">
            <a:off x="4017963" y="4351338"/>
            <a:ext cx="14287" cy="21621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9689" name="Arc 57"/>
          <p:cNvSpPr>
            <a:spLocks/>
          </p:cNvSpPr>
          <p:nvPr/>
        </p:nvSpPr>
        <p:spPr bwMode="auto">
          <a:xfrm rot="5591711" flipV="1">
            <a:off x="3769518" y="6377782"/>
            <a:ext cx="277813" cy="234950"/>
          </a:xfrm>
          <a:custGeom>
            <a:avLst/>
            <a:gdLst>
              <a:gd name="T0" fmla="*/ 0 w 21600"/>
              <a:gd name="T1" fmla="*/ 0 h 21600"/>
              <a:gd name="T2" fmla="*/ 45956826 w 21600"/>
              <a:gd name="T3" fmla="*/ 27798328 h 21600"/>
              <a:gd name="T4" fmla="*/ 0 w 21600"/>
              <a:gd name="T5" fmla="*/ 2779832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6402388" y="2049463"/>
            <a:ext cx="1633537" cy="1638300"/>
            <a:chOff x="264" y="606"/>
            <a:chExt cx="1333" cy="1547"/>
          </a:xfrm>
        </p:grpSpPr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264" y="606"/>
              <a:ext cx="1333" cy="1547"/>
              <a:chOff x="264" y="606"/>
              <a:chExt cx="1333" cy="1547"/>
            </a:xfrm>
          </p:grpSpPr>
          <p:sp>
            <p:nvSpPr>
              <p:cNvPr id="22573" name="Oval 4"/>
              <p:cNvSpPr>
                <a:spLocks noChangeArrowheads="1"/>
              </p:cNvSpPr>
              <p:nvPr/>
            </p:nvSpPr>
            <p:spPr bwMode="auto">
              <a:xfrm>
                <a:off x="284" y="617"/>
                <a:ext cx="1313" cy="153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4" name="Oval 5"/>
              <p:cNvSpPr>
                <a:spLocks noChangeArrowheads="1"/>
              </p:cNvSpPr>
              <p:nvPr/>
            </p:nvSpPr>
            <p:spPr bwMode="auto">
              <a:xfrm>
                <a:off x="758" y="606"/>
                <a:ext cx="395" cy="15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5" name="Oval 6"/>
              <p:cNvSpPr>
                <a:spLocks noChangeArrowheads="1"/>
              </p:cNvSpPr>
              <p:nvPr/>
            </p:nvSpPr>
            <p:spPr bwMode="auto">
              <a:xfrm>
                <a:off x="264" y="1284"/>
                <a:ext cx="1324" cy="273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6" name="Line 7"/>
              <p:cNvSpPr>
                <a:spLocks noChangeShapeType="1"/>
              </p:cNvSpPr>
              <p:nvPr/>
            </p:nvSpPr>
            <p:spPr bwMode="auto">
              <a:xfrm flipH="1">
                <a:off x="1146" y="1294"/>
                <a:ext cx="5" cy="2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572" name="Line 8"/>
            <p:cNvSpPr>
              <a:spLocks noChangeShapeType="1"/>
            </p:cNvSpPr>
            <p:nvPr/>
          </p:nvSpPr>
          <p:spPr bwMode="auto">
            <a:xfrm>
              <a:off x="753" y="1296"/>
              <a:ext cx="9" cy="240"/>
            </a:xfrm>
            <a:prstGeom prst="line">
              <a:avLst/>
            </a:prstGeom>
            <a:noFill/>
            <a:ln w="28575" cap="rnd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9658" name="Line 26"/>
          <p:cNvSpPr>
            <a:spLocks noChangeShapeType="1"/>
          </p:cNvSpPr>
          <p:nvPr/>
        </p:nvSpPr>
        <p:spPr bwMode="auto">
          <a:xfrm>
            <a:off x="7250113" y="2909888"/>
            <a:ext cx="477837" cy="63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9659" name="Line 27"/>
          <p:cNvSpPr>
            <a:spLocks noChangeShapeType="1"/>
          </p:cNvSpPr>
          <p:nvPr/>
        </p:nvSpPr>
        <p:spPr bwMode="auto">
          <a:xfrm>
            <a:off x="7256463" y="2905125"/>
            <a:ext cx="152400" cy="9048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9660" name="Line 28"/>
          <p:cNvSpPr>
            <a:spLocks noChangeShapeType="1"/>
          </p:cNvSpPr>
          <p:nvPr/>
        </p:nvSpPr>
        <p:spPr bwMode="auto">
          <a:xfrm>
            <a:off x="7254875" y="2908300"/>
            <a:ext cx="576263" cy="984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9673" name="Line 41"/>
          <p:cNvSpPr>
            <a:spLocks noChangeShapeType="1"/>
          </p:cNvSpPr>
          <p:nvPr/>
        </p:nvSpPr>
        <p:spPr bwMode="auto">
          <a:xfrm>
            <a:off x="6653213" y="2593975"/>
            <a:ext cx="1584325" cy="8477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9674" name="Arc 42"/>
          <p:cNvSpPr>
            <a:spLocks/>
          </p:cNvSpPr>
          <p:nvPr/>
        </p:nvSpPr>
        <p:spPr bwMode="auto">
          <a:xfrm rot="9409742" flipV="1">
            <a:off x="8010525" y="3351213"/>
            <a:ext cx="322263" cy="204787"/>
          </a:xfrm>
          <a:custGeom>
            <a:avLst/>
            <a:gdLst>
              <a:gd name="T0" fmla="*/ 0 w 21600"/>
              <a:gd name="T1" fmla="*/ 0 h 21600"/>
              <a:gd name="T2" fmla="*/ 71733778 w 21600"/>
              <a:gd name="T3" fmla="*/ 18407704 h 21600"/>
              <a:gd name="T4" fmla="*/ 0 w 21600"/>
              <a:gd name="T5" fmla="*/ 1840770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9701" name="Text Box 69"/>
          <p:cNvSpPr txBox="1">
            <a:spLocks noChangeArrowheads="1"/>
          </p:cNvSpPr>
          <p:nvPr/>
        </p:nvSpPr>
        <p:spPr bwMode="auto">
          <a:xfrm>
            <a:off x="8448675" y="1957388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22548" name="Text Box 70"/>
          <p:cNvSpPr txBox="1">
            <a:spLocks noChangeArrowheads="1"/>
          </p:cNvSpPr>
          <p:nvPr/>
        </p:nvSpPr>
        <p:spPr bwMode="auto">
          <a:xfrm>
            <a:off x="5027702" y="2054921"/>
            <a:ext cx="1317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t</a:t>
            </a:r>
            <a:r>
              <a:rPr lang="en-US" sz="1400" b="1" baseline="-25000" dirty="0" smtClean="0"/>
              <a:t>1</a:t>
            </a:r>
            <a:r>
              <a:rPr lang="en-US" sz="1400" b="1" dirty="0" smtClean="0"/>
              <a:t> –evolution,</a:t>
            </a:r>
          </a:p>
          <a:p>
            <a:r>
              <a:rPr lang="en-US" sz="1400" b="1" dirty="0" smtClean="0"/>
              <a:t>t</a:t>
            </a:r>
            <a:r>
              <a:rPr lang="en-US" sz="1400" b="1" baseline="-25000" dirty="0" smtClean="0"/>
              <a:t>1  </a:t>
            </a:r>
            <a:r>
              <a:rPr lang="en-US" sz="1400" b="1" dirty="0" smtClean="0"/>
              <a:t>incremented</a:t>
            </a:r>
            <a:endParaRPr lang="en-US" sz="1400" b="1" dirty="0"/>
          </a:p>
        </p:txBody>
      </p:sp>
      <p:sp>
        <p:nvSpPr>
          <p:cNvPr id="69703" name="Text Box 71"/>
          <p:cNvSpPr txBox="1">
            <a:spLocks noChangeArrowheads="1"/>
          </p:cNvSpPr>
          <p:nvPr/>
        </p:nvSpPr>
        <p:spPr bwMode="auto">
          <a:xfrm>
            <a:off x="4211064" y="4202822"/>
            <a:ext cx="33874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t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 – evolution, acquisition M</a:t>
            </a:r>
            <a:r>
              <a:rPr lang="en-US" sz="1400" b="1" baseline="-25000" dirty="0" smtClean="0"/>
              <a:t>+</a:t>
            </a:r>
            <a:r>
              <a:rPr lang="en-US" sz="1400" b="1" dirty="0" smtClean="0"/>
              <a:t> = M</a:t>
            </a:r>
            <a:r>
              <a:rPr lang="en-US" sz="1400" b="1" baseline="-25000" dirty="0" smtClean="0"/>
              <a:t>x</a:t>
            </a:r>
            <a:r>
              <a:rPr lang="en-US" sz="1400" b="1" dirty="0" smtClean="0"/>
              <a:t>+ i M</a:t>
            </a:r>
            <a:r>
              <a:rPr lang="en-US" sz="1400" b="1" baseline="-25000" dirty="0" smtClean="0"/>
              <a:t>y</a:t>
            </a:r>
            <a:endParaRPr lang="en-US" sz="1400" b="1" baseline="-25000" dirty="0"/>
          </a:p>
        </p:txBody>
      </p:sp>
      <p:grpSp>
        <p:nvGrpSpPr>
          <p:cNvPr id="17" name="Group 80"/>
          <p:cNvGrpSpPr>
            <a:grpSpLocks/>
          </p:cNvGrpSpPr>
          <p:nvPr/>
        </p:nvGrpSpPr>
        <p:grpSpPr bwMode="auto">
          <a:xfrm>
            <a:off x="6429375" y="4656138"/>
            <a:ext cx="1631950" cy="1638300"/>
            <a:chOff x="264" y="606"/>
            <a:chExt cx="1333" cy="1547"/>
          </a:xfrm>
        </p:grpSpPr>
        <p:grpSp>
          <p:nvGrpSpPr>
            <p:cNvPr id="18" name="Group 81"/>
            <p:cNvGrpSpPr>
              <a:grpSpLocks/>
            </p:cNvGrpSpPr>
            <p:nvPr/>
          </p:nvGrpSpPr>
          <p:grpSpPr bwMode="auto">
            <a:xfrm>
              <a:off x="264" y="606"/>
              <a:ext cx="1333" cy="1547"/>
              <a:chOff x="264" y="606"/>
              <a:chExt cx="1333" cy="1547"/>
            </a:xfrm>
          </p:grpSpPr>
          <p:sp>
            <p:nvSpPr>
              <p:cNvPr id="22567" name="Oval 82"/>
              <p:cNvSpPr>
                <a:spLocks noChangeArrowheads="1"/>
              </p:cNvSpPr>
              <p:nvPr/>
            </p:nvSpPr>
            <p:spPr bwMode="auto">
              <a:xfrm>
                <a:off x="284" y="617"/>
                <a:ext cx="1313" cy="153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2568" name="Oval 83"/>
              <p:cNvSpPr>
                <a:spLocks noChangeArrowheads="1"/>
              </p:cNvSpPr>
              <p:nvPr/>
            </p:nvSpPr>
            <p:spPr bwMode="auto">
              <a:xfrm>
                <a:off x="758" y="606"/>
                <a:ext cx="395" cy="15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2569" name="Oval 84"/>
              <p:cNvSpPr>
                <a:spLocks noChangeArrowheads="1"/>
              </p:cNvSpPr>
              <p:nvPr/>
            </p:nvSpPr>
            <p:spPr bwMode="auto">
              <a:xfrm>
                <a:off x="264" y="1284"/>
                <a:ext cx="1324" cy="273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2570" name="Line 85"/>
              <p:cNvSpPr>
                <a:spLocks noChangeShapeType="1"/>
              </p:cNvSpPr>
              <p:nvPr/>
            </p:nvSpPr>
            <p:spPr bwMode="auto">
              <a:xfrm flipH="1">
                <a:off x="1146" y="1294"/>
                <a:ext cx="5" cy="2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22566" name="Line 86"/>
            <p:cNvSpPr>
              <a:spLocks noChangeShapeType="1"/>
            </p:cNvSpPr>
            <p:nvPr/>
          </p:nvSpPr>
          <p:spPr bwMode="auto">
            <a:xfrm>
              <a:off x="753" y="1296"/>
              <a:ext cx="9" cy="240"/>
            </a:xfrm>
            <a:prstGeom prst="line">
              <a:avLst/>
            </a:prstGeom>
            <a:noFill/>
            <a:ln w="28575" cap="rnd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69719" name="Line 87"/>
          <p:cNvSpPr>
            <a:spLocks noChangeShapeType="1"/>
          </p:cNvSpPr>
          <p:nvPr/>
        </p:nvSpPr>
        <p:spPr bwMode="auto">
          <a:xfrm flipH="1">
            <a:off x="7254875" y="5516563"/>
            <a:ext cx="22225" cy="6381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69720" name="Line 88"/>
          <p:cNvSpPr>
            <a:spLocks noChangeShapeType="1"/>
          </p:cNvSpPr>
          <p:nvPr/>
        </p:nvSpPr>
        <p:spPr bwMode="auto">
          <a:xfrm flipH="1">
            <a:off x="6935788" y="5510213"/>
            <a:ext cx="347662" cy="4921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69721" name="Line 89"/>
          <p:cNvSpPr>
            <a:spLocks noChangeShapeType="1"/>
          </p:cNvSpPr>
          <p:nvPr/>
        </p:nvSpPr>
        <p:spPr bwMode="auto">
          <a:xfrm flipH="1">
            <a:off x="6950075" y="5514975"/>
            <a:ext cx="331788" cy="711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69726" name="Line 94"/>
          <p:cNvSpPr>
            <a:spLocks noChangeShapeType="1"/>
          </p:cNvSpPr>
          <p:nvPr/>
        </p:nvSpPr>
        <p:spPr bwMode="auto">
          <a:xfrm flipH="1" flipV="1">
            <a:off x="7391400" y="3000375"/>
            <a:ext cx="40005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69727" name="Line 95"/>
          <p:cNvSpPr>
            <a:spLocks noChangeShapeType="1"/>
          </p:cNvSpPr>
          <p:nvPr/>
        </p:nvSpPr>
        <p:spPr bwMode="auto">
          <a:xfrm>
            <a:off x="7724775" y="2909888"/>
            <a:ext cx="90488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69741" name="Line 109"/>
          <p:cNvSpPr>
            <a:spLocks noChangeShapeType="1"/>
          </p:cNvSpPr>
          <p:nvPr/>
        </p:nvSpPr>
        <p:spPr bwMode="auto">
          <a:xfrm>
            <a:off x="6673850" y="5149850"/>
            <a:ext cx="1584325" cy="8477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19" name="Group 113"/>
          <p:cNvGrpSpPr>
            <a:grpSpLocks/>
          </p:cNvGrpSpPr>
          <p:nvPr/>
        </p:nvGrpSpPr>
        <p:grpSpPr bwMode="auto">
          <a:xfrm>
            <a:off x="8039100" y="5695950"/>
            <a:ext cx="382588" cy="544513"/>
            <a:chOff x="5387" y="3173"/>
            <a:chExt cx="231" cy="343"/>
          </a:xfrm>
        </p:grpSpPr>
        <p:sp>
          <p:nvSpPr>
            <p:cNvPr id="22562" name="Oval 110"/>
            <p:cNvSpPr>
              <a:spLocks noChangeArrowheads="1"/>
            </p:cNvSpPr>
            <p:nvPr/>
          </p:nvSpPr>
          <p:spPr bwMode="auto">
            <a:xfrm>
              <a:off x="5387" y="3173"/>
              <a:ext cx="161" cy="30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22563" name="Oval 111"/>
            <p:cNvSpPr>
              <a:spLocks noChangeArrowheads="1"/>
            </p:cNvSpPr>
            <p:nvPr/>
          </p:nvSpPr>
          <p:spPr bwMode="auto">
            <a:xfrm>
              <a:off x="5417" y="3193"/>
              <a:ext cx="161" cy="30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22564" name="Oval 112"/>
            <p:cNvSpPr>
              <a:spLocks noChangeArrowheads="1"/>
            </p:cNvSpPr>
            <p:nvPr/>
          </p:nvSpPr>
          <p:spPr bwMode="auto">
            <a:xfrm>
              <a:off x="5457" y="3213"/>
              <a:ext cx="161" cy="30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69746" name="Text Box 114"/>
          <p:cNvSpPr txBox="1">
            <a:spLocks noChangeArrowheads="1"/>
          </p:cNvSpPr>
          <p:nvPr/>
        </p:nvSpPr>
        <p:spPr bwMode="auto">
          <a:xfrm>
            <a:off x="6330950" y="3786188"/>
            <a:ext cx="823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cos </a:t>
            </a:r>
            <a:r>
              <a:rPr lang="de-DE" dirty="0">
                <a:solidFill>
                  <a:schemeClr val="accent2"/>
                </a:solidFill>
                <a:latin typeface="Symbol" pitchFamily="18" charset="2"/>
              </a:rPr>
              <a:t>w</a:t>
            </a:r>
            <a:r>
              <a:rPr lang="de-DE" dirty="0">
                <a:solidFill>
                  <a:schemeClr val="accent2"/>
                </a:solidFill>
              </a:rPr>
              <a:t> t</a:t>
            </a:r>
            <a:r>
              <a:rPr lang="de-DE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69747" name="Text Box 115"/>
          <p:cNvSpPr txBox="1">
            <a:spLocks noChangeArrowheads="1"/>
          </p:cNvSpPr>
          <p:nvPr/>
        </p:nvSpPr>
        <p:spPr bwMode="auto">
          <a:xfrm>
            <a:off x="7350125" y="3781425"/>
            <a:ext cx="79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8000"/>
                </a:solidFill>
              </a:rPr>
              <a:t>sin </a:t>
            </a:r>
            <a:r>
              <a:rPr lang="de-DE" dirty="0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dirty="0">
                <a:solidFill>
                  <a:srgbClr val="008000"/>
                </a:solidFill>
              </a:rPr>
              <a:t> t</a:t>
            </a:r>
            <a:r>
              <a:rPr lang="de-DE" baseline="-25000" dirty="0">
                <a:solidFill>
                  <a:srgbClr val="008000"/>
                </a:solidFill>
              </a:rPr>
              <a:t>1</a:t>
            </a:r>
          </a:p>
        </p:txBody>
      </p:sp>
      <p:sp>
        <p:nvSpPr>
          <p:cNvPr id="69748" name="Text Box 116"/>
          <p:cNvSpPr txBox="1">
            <a:spLocks noChangeArrowheads="1"/>
          </p:cNvSpPr>
          <p:nvPr/>
        </p:nvSpPr>
        <p:spPr bwMode="auto">
          <a:xfrm>
            <a:off x="1833563" y="6251575"/>
            <a:ext cx="79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8000"/>
                </a:solidFill>
              </a:rPr>
              <a:t>sin </a:t>
            </a:r>
            <a:r>
              <a:rPr lang="de-DE" dirty="0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dirty="0">
                <a:solidFill>
                  <a:srgbClr val="008000"/>
                </a:solidFill>
              </a:rPr>
              <a:t> t</a:t>
            </a:r>
            <a:r>
              <a:rPr lang="de-DE" baseline="-25000" dirty="0">
                <a:solidFill>
                  <a:srgbClr val="008000"/>
                </a:solidFill>
              </a:rPr>
              <a:t>1</a:t>
            </a:r>
          </a:p>
        </p:txBody>
      </p:sp>
      <p:sp>
        <p:nvSpPr>
          <p:cNvPr id="69749" name="Text Box 117"/>
          <p:cNvSpPr txBox="1">
            <a:spLocks noChangeArrowheads="1"/>
          </p:cNvSpPr>
          <p:nvPr/>
        </p:nvSpPr>
        <p:spPr bwMode="auto">
          <a:xfrm>
            <a:off x="5121275" y="6219825"/>
            <a:ext cx="1903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8000"/>
                </a:solidFill>
              </a:rPr>
              <a:t>sin </a:t>
            </a:r>
            <a:r>
              <a:rPr lang="de-DE" dirty="0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dirty="0">
                <a:solidFill>
                  <a:srgbClr val="008000"/>
                </a:solidFill>
              </a:rPr>
              <a:t> t</a:t>
            </a:r>
            <a:r>
              <a:rPr lang="de-DE" baseline="-25000" dirty="0">
                <a:solidFill>
                  <a:srgbClr val="008000"/>
                </a:solidFill>
              </a:rPr>
              <a:t>1 </a:t>
            </a:r>
            <a:r>
              <a:rPr lang="de-DE" dirty="0">
                <a:solidFill>
                  <a:srgbClr val="008000"/>
                </a:solidFill>
              </a:rPr>
              <a:t>(exp (i </a:t>
            </a:r>
            <a:r>
              <a:rPr lang="de-DE" dirty="0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dirty="0">
                <a:solidFill>
                  <a:srgbClr val="008000"/>
                </a:solidFill>
              </a:rPr>
              <a:t> t</a:t>
            </a:r>
            <a:r>
              <a:rPr lang="de-DE" baseline="-25000" dirty="0">
                <a:solidFill>
                  <a:srgbClr val="008000"/>
                </a:solidFill>
              </a:rPr>
              <a:t>2 </a:t>
            </a:r>
            <a:r>
              <a:rPr lang="de-DE" dirty="0">
                <a:solidFill>
                  <a:srgbClr val="008000"/>
                </a:solidFill>
              </a:rPr>
              <a:t>))</a:t>
            </a:r>
          </a:p>
        </p:txBody>
      </p:sp>
      <p:sp>
        <p:nvSpPr>
          <p:cNvPr id="96" name="Text Box 96"/>
          <p:cNvSpPr txBox="1">
            <a:spLocks noChangeArrowheads="1"/>
          </p:cNvSpPr>
          <p:nvPr/>
        </p:nvSpPr>
        <p:spPr bwMode="auto">
          <a:xfrm>
            <a:off x="6813032" y="1736945"/>
            <a:ext cx="1426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en-US" sz="1400" b="1" dirty="0" err="1" smtClean="0">
                <a:solidFill>
                  <a:srgbClr val="FF0000"/>
                </a:solidFill>
              </a:rPr>
              <a:t>S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1400" b="1" dirty="0" smtClean="0">
                <a:solidFill>
                  <a:srgbClr val="FF0000"/>
                </a:solidFill>
              </a:rPr>
              <a:t>- coherence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7" name="Text Box 98"/>
          <p:cNvSpPr txBox="1">
            <a:spLocks noChangeArrowheads="1"/>
          </p:cNvSpPr>
          <p:nvPr/>
        </p:nvSpPr>
        <p:spPr bwMode="auto">
          <a:xfrm>
            <a:off x="7428466" y="4396055"/>
            <a:ext cx="1593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400" b="1" baseline="-25000" dirty="0" smtClean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- magnetization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8" name="Text Box 151"/>
          <p:cNvSpPr txBox="1">
            <a:spLocks noChangeArrowheads="1"/>
          </p:cNvSpPr>
          <p:nvPr/>
        </p:nvSpPr>
        <p:spPr bwMode="auto">
          <a:xfrm>
            <a:off x="4275779" y="1329183"/>
            <a:ext cx="15776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3300"/>
                </a:solidFill>
              </a:rPr>
              <a:t>S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x</a:t>
            </a:r>
            <a:r>
              <a:rPr lang="en-US" sz="1400" b="1" dirty="0" smtClean="0">
                <a:solidFill>
                  <a:srgbClr val="FF3300"/>
                </a:solidFill>
              </a:rPr>
              <a:t>- magnetization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9" name="Text Box 151"/>
          <p:cNvSpPr txBox="1">
            <a:spLocks noChangeArrowheads="1"/>
          </p:cNvSpPr>
          <p:nvPr/>
        </p:nvSpPr>
        <p:spPr bwMode="auto">
          <a:xfrm>
            <a:off x="6740849" y="1282141"/>
            <a:ext cx="15776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3300"/>
                </a:solidFill>
              </a:rPr>
              <a:t>S</a:t>
            </a:r>
            <a:r>
              <a:rPr lang="en-US" sz="1400" b="1" baseline="-25000" dirty="0" err="1" smtClean="0">
                <a:solidFill>
                  <a:srgbClr val="FF3300"/>
                </a:solidFill>
              </a:rPr>
              <a:t>y</a:t>
            </a:r>
            <a:r>
              <a:rPr lang="en-US" sz="1400" b="1" dirty="0" smtClean="0">
                <a:solidFill>
                  <a:srgbClr val="FF3300"/>
                </a:solidFill>
              </a:rPr>
              <a:t>- magnetization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0" name="Text Box 128"/>
          <p:cNvSpPr txBox="1">
            <a:spLocks noChangeArrowheads="1"/>
          </p:cNvSpPr>
          <p:nvPr/>
        </p:nvSpPr>
        <p:spPr bwMode="auto">
          <a:xfrm>
            <a:off x="563854" y="4169966"/>
            <a:ext cx="1426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I</a:t>
            </a:r>
            <a:r>
              <a:rPr lang="en-US" sz="1400" b="1" baseline="-25000" dirty="0" smtClean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1400" b="1" baseline="-25000" dirty="0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- coherence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88" grpId="0" animBg="1"/>
      <p:bldP spid="69689" grpId="0" animBg="1"/>
      <p:bldP spid="69658" grpId="0" animBg="1"/>
      <p:bldP spid="69659" grpId="0" animBg="1"/>
      <p:bldP spid="69660" grpId="0" animBg="1"/>
      <p:bldP spid="69673" grpId="0" animBg="1"/>
      <p:bldP spid="69674" grpId="0" animBg="1"/>
      <p:bldP spid="69701" grpId="0"/>
      <p:bldP spid="69703" grpId="0"/>
      <p:bldP spid="69719" grpId="0" animBg="1"/>
      <p:bldP spid="69720" grpId="0" animBg="1"/>
      <p:bldP spid="69721" grpId="0" animBg="1"/>
      <p:bldP spid="69726" grpId="0" animBg="1"/>
      <p:bldP spid="69726" grpId="1" animBg="1"/>
      <p:bldP spid="69727" grpId="0" animBg="1"/>
      <p:bldP spid="69741" grpId="0" animBg="1"/>
      <p:bldP spid="69746" grpId="0"/>
      <p:bldP spid="69747" grpId="0"/>
      <p:bldP spid="69748" grpId="0"/>
      <p:bldP spid="69749" grpId="0"/>
      <p:bldP spid="96" grpId="0"/>
      <p:bldP spid="96" grpId="1"/>
      <p:bldP spid="97" grpId="0"/>
      <p:bldP spid="98" grpId="0"/>
      <p:bldP spid="99" grpId="0"/>
      <p:bldP spid="100" grpId="0"/>
      <p:bldP spid="10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sposito_tocs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Textfeld 42"/>
          <p:cNvSpPr txBox="1"/>
          <p:nvPr/>
        </p:nvSpPr>
        <p:spPr>
          <a:xfrm>
            <a:off x="3149600" y="0"/>
            <a:ext cx="2978150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de-DE" dirty="0" smtClean="0">
                <a:solidFill>
                  <a:srgbClr val="003DB8"/>
                </a:solidFill>
              </a:rPr>
              <a:t>TOCSY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               </a:t>
            </a:r>
            <a:r>
              <a:rPr lang="de-DE" dirty="0" smtClean="0">
                <a:solidFill>
                  <a:srgbClr val="FF0000"/>
                </a:solidFill>
              </a:rPr>
              <a:t>COSY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771650" y="3473450"/>
            <a:ext cx="1244600" cy="1689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/>
        </p:nvSpPr>
        <p:spPr>
          <a:xfrm rot="5400000">
            <a:off x="3371850" y="5207000"/>
            <a:ext cx="933450" cy="1289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0" y="0"/>
            <a:ext cx="6261099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Pentasaccharide TOCSY  /  </a:t>
            </a:r>
            <a:r>
              <a:rPr lang="en-GB" sz="2400" b="1" dirty="0" smtClean="0">
                <a:solidFill>
                  <a:srgbClr val="C00000"/>
                </a:solidFill>
                <a:latin typeface="Arial" charset="0"/>
              </a:rPr>
              <a:t>COSY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9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1460500" y="3073400"/>
            <a:ext cx="2047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anomeric protons</a:t>
            </a:r>
            <a:endParaRPr lang="en-GB" sz="16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016249" y="6273800"/>
            <a:ext cx="273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</a:t>
            </a:r>
            <a:r>
              <a:rPr lang="en-GB" sz="1600" b="1" dirty="0" smtClean="0"/>
              <a:t>arbohydrate signals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92" name="Text Box 80"/>
          <p:cNvSpPr txBox="1">
            <a:spLocks noChangeArrowheads="1"/>
          </p:cNvSpPr>
          <p:nvPr/>
        </p:nvSpPr>
        <p:spPr bwMode="auto">
          <a:xfrm>
            <a:off x="3594100" y="584200"/>
            <a:ext cx="273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</a:rPr>
              <a:t>             </a:t>
            </a:r>
            <a:r>
              <a:rPr lang="de-DE" sz="1400" b="1" dirty="0" smtClean="0"/>
              <a:t>   </a:t>
            </a:r>
            <a:endParaRPr lang="de-DE" sz="1400" b="1" dirty="0"/>
          </a:p>
          <a:p>
            <a:r>
              <a:rPr lang="de-DE" sz="1400" b="1" dirty="0">
                <a:latin typeface="Symbol" pitchFamily="18" charset="2"/>
              </a:rPr>
              <a:t>                   </a:t>
            </a:r>
            <a:r>
              <a:rPr lang="de-DE" sz="1400" b="1" dirty="0" smtClean="0">
                <a:latin typeface="Symbol" pitchFamily="18" charset="2"/>
              </a:rPr>
              <a:t> </a:t>
            </a:r>
            <a:r>
              <a:rPr lang="de-DE" sz="1400" b="1" dirty="0" smtClean="0"/>
              <a:t>t</a:t>
            </a:r>
            <a:r>
              <a:rPr lang="de-DE" sz="1400" b="1" baseline="-25000" dirty="0" smtClean="0"/>
              <a:t>2</a:t>
            </a:r>
            <a:r>
              <a:rPr lang="de-DE" sz="1400" b="1" dirty="0" smtClean="0"/>
              <a:t>  </a:t>
            </a:r>
            <a:endParaRPr lang="de-DE" sz="1400" b="1" dirty="0">
              <a:latin typeface="Symbol" pitchFamily="18" charset="2"/>
            </a:endParaRPr>
          </a:p>
        </p:txBody>
      </p:sp>
      <p:sp>
        <p:nvSpPr>
          <p:cNvPr id="90201" name="Rectangle 89"/>
          <p:cNvSpPr>
            <a:spLocks noChangeArrowheads="1"/>
          </p:cNvSpPr>
          <p:nvPr/>
        </p:nvSpPr>
        <p:spPr bwMode="auto">
          <a:xfrm>
            <a:off x="385763" y="0"/>
            <a:ext cx="62595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</a:rPr>
              <a:t>ECSY Exchange Experiment</a:t>
            </a:r>
            <a:endParaRPr lang="en-GB" sz="4400" dirty="0">
              <a:solidFill>
                <a:schemeClr val="tx2"/>
              </a:solidFill>
            </a:endParaRPr>
          </a:p>
        </p:txBody>
      </p:sp>
      <p:pic>
        <p:nvPicPr>
          <p:cNvPr id="90202" name="Picture 90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90" name="Line 3"/>
          <p:cNvSpPr>
            <a:spLocks noChangeShapeType="1"/>
          </p:cNvSpPr>
          <p:nvPr/>
        </p:nvSpPr>
        <p:spPr bwMode="auto">
          <a:xfrm flipV="1">
            <a:off x="482600" y="1073150"/>
            <a:ext cx="8222835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1316823" y="716570"/>
            <a:ext cx="250825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92" name="Rectangle 5"/>
          <p:cNvSpPr>
            <a:spLocks noChangeArrowheads="1"/>
          </p:cNvSpPr>
          <p:nvPr/>
        </p:nvSpPr>
        <p:spPr bwMode="auto">
          <a:xfrm>
            <a:off x="2611570" y="686541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2022430" y="703025"/>
            <a:ext cx="377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 </a:t>
            </a:r>
          </a:p>
        </p:txBody>
      </p:sp>
      <p:sp>
        <p:nvSpPr>
          <p:cNvPr id="172" name="Text Box 7"/>
          <p:cNvSpPr txBox="1">
            <a:spLocks noChangeArrowheads="1"/>
          </p:cNvSpPr>
          <p:nvPr/>
        </p:nvSpPr>
        <p:spPr bwMode="auto">
          <a:xfrm>
            <a:off x="3295753" y="694479"/>
            <a:ext cx="4473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t</a:t>
            </a:r>
            <a:r>
              <a:rPr lang="de-DE" sz="1400" b="1" baseline="-25000" dirty="0" err="1" smtClean="0"/>
              <a:t>Mix</a:t>
            </a:r>
            <a:r>
              <a:rPr lang="de-DE" sz="1400" b="1" baseline="-25000" dirty="0" smtClean="0"/>
              <a:t> </a:t>
            </a:r>
            <a:endParaRPr lang="de-DE" sz="1400" b="1" baseline="-25000" dirty="0"/>
          </a:p>
        </p:txBody>
      </p:sp>
      <p:sp>
        <p:nvSpPr>
          <p:cNvPr id="173" name="Rectangle 5"/>
          <p:cNvSpPr>
            <a:spLocks noChangeArrowheads="1"/>
          </p:cNvSpPr>
          <p:nvPr/>
        </p:nvSpPr>
        <p:spPr bwMode="auto">
          <a:xfrm>
            <a:off x="4098538" y="703632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uppieren 106"/>
          <p:cNvGrpSpPr/>
          <p:nvPr/>
        </p:nvGrpSpPr>
        <p:grpSpPr>
          <a:xfrm>
            <a:off x="1145137" y="380821"/>
            <a:ext cx="3520866" cy="341959"/>
            <a:chOff x="1145137" y="380821"/>
            <a:chExt cx="3520866" cy="341959"/>
          </a:xfrm>
        </p:grpSpPr>
        <p:sp>
          <p:nvSpPr>
            <p:cNvPr id="94" name="Text Box 85"/>
            <p:cNvSpPr txBox="1">
              <a:spLocks noChangeArrowheads="1"/>
            </p:cNvSpPr>
            <p:nvPr/>
          </p:nvSpPr>
          <p:spPr bwMode="auto">
            <a:xfrm>
              <a:off x="1145137" y="380821"/>
              <a:ext cx="5725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90° y</a:t>
              </a:r>
              <a:endParaRPr lang="de-DE" sz="1400" b="1" dirty="0"/>
            </a:p>
          </p:txBody>
        </p:sp>
        <p:sp>
          <p:nvSpPr>
            <p:cNvPr id="151" name="Text Box 85"/>
            <p:cNvSpPr txBox="1">
              <a:spLocks noChangeArrowheads="1"/>
            </p:cNvSpPr>
            <p:nvPr/>
          </p:nvSpPr>
          <p:spPr bwMode="auto">
            <a:xfrm>
              <a:off x="2478279" y="397912"/>
              <a:ext cx="5725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90° y</a:t>
              </a:r>
              <a:endParaRPr lang="de-DE" sz="1400" b="1" dirty="0"/>
            </a:p>
          </p:txBody>
        </p:sp>
        <p:sp>
          <p:nvSpPr>
            <p:cNvPr id="174" name="Text Box 85"/>
            <p:cNvSpPr txBox="1">
              <a:spLocks noChangeArrowheads="1"/>
            </p:cNvSpPr>
            <p:nvPr/>
          </p:nvSpPr>
          <p:spPr bwMode="auto">
            <a:xfrm>
              <a:off x="3965246" y="415003"/>
              <a:ext cx="700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- 90° y</a:t>
              </a:r>
              <a:endParaRPr lang="de-DE" sz="1400" b="1" dirty="0"/>
            </a:p>
          </p:txBody>
        </p:sp>
      </p:grpSp>
      <p:pic>
        <p:nvPicPr>
          <p:cNvPr id="122" name="Grafik 121" descr="schaeferQT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950" y="2826563"/>
            <a:ext cx="5840413" cy="4031437"/>
          </a:xfrm>
          <a:prstGeom prst="rect">
            <a:avLst/>
          </a:prstGeom>
        </p:spPr>
      </p:pic>
      <p:pic>
        <p:nvPicPr>
          <p:cNvPr id="121" name="Grafik 120" descr="schaefercos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8650" y="2826563"/>
            <a:ext cx="5840413" cy="4031437"/>
          </a:xfrm>
          <a:prstGeom prst="rect">
            <a:avLst/>
          </a:prstGeom>
        </p:spPr>
      </p:pic>
      <p:sp>
        <p:nvSpPr>
          <p:cNvPr id="126" name="Text Box 80"/>
          <p:cNvSpPr txBox="1">
            <a:spLocks noChangeArrowheads="1"/>
          </p:cNvSpPr>
          <p:nvPr/>
        </p:nvSpPr>
        <p:spPr bwMode="auto">
          <a:xfrm>
            <a:off x="3460750" y="1917700"/>
            <a:ext cx="273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</a:rPr>
              <a:t>             </a:t>
            </a:r>
            <a:r>
              <a:rPr lang="de-DE" sz="1400" b="1" dirty="0" smtClean="0"/>
              <a:t>   </a:t>
            </a:r>
            <a:endParaRPr lang="de-DE" sz="1400" b="1" dirty="0"/>
          </a:p>
          <a:p>
            <a:r>
              <a:rPr lang="de-DE" sz="1400" b="1" dirty="0">
                <a:latin typeface="Symbol" pitchFamily="18" charset="2"/>
              </a:rPr>
              <a:t>                    </a:t>
            </a:r>
            <a:r>
              <a:rPr lang="de-DE" sz="1400" b="1" dirty="0" smtClean="0">
                <a:latin typeface="Symbol" pitchFamily="18" charset="2"/>
              </a:rPr>
              <a:t> </a:t>
            </a:r>
            <a:r>
              <a:rPr lang="de-DE" sz="1400" b="1" dirty="0" smtClean="0"/>
              <a:t>t</a:t>
            </a:r>
            <a:r>
              <a:rPr lang="de-DE" sz="1400" b="1" baseline="-25000" dirty="0" smtClean="0"/>
              <a:t>2</a:t>
            </a:r>
            <a:r>
              <a:rPr lang="de-DE" sz="1400" b="1" dirty="0" smtClean="0"/>
              <a:t>  </a:t>
            </a:r>
            <a:endParaRPr lang="de-DE" sz="1400" b="1" dirty="0">
              <a:latin typeface="Symbol" pitchFamily="18" charset="2"/>
            </a:endParaRPr>
          </a:p>
        </p:txBody>
      </p:sp>
      <p:sp>
        <p:nvSpPr>
          <p:cNvPr id="127" name="Line 3"/>
          <p:cNvSpPr>
            <a:spLocks noChangeShapeType="1"/>
          </p:cNvSpPr>
          <p:nvPr/>
        </p:nvSpPr>
        <p:spPr bwMode="auto">
          <a:xfrm flipV="1">
            <a:off x="321475" y="2446418"/>
            <a:ext cx="8222835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5" name="Rectangle 4"/>
          <p:cNvSpPr>
            <a:spLocks noChangeArrowheads="1"/>
          </p:cNvSpPr>
          <p:nvPr/>
        </p:nvSpPr>
        <p:spPr bwMode="auto">
          <a:xfrm>
            <a:off x="1272610" y="2096479"/>
            <a:ext cx="250825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6" name="Rectangle 5"/>
          <p:cNvSpPr>
            <a:spLocks noChangeArrowheads="1"/>
          </p:cNvSpPr>
          <p:nvPr/>
        </p:nvSpPr>
        <p:spPr bwMode="auto">
          <a:xfrm>
            <a:off x="2567357" y="2066450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8" name="Text Box 7"/>
          <p:cNvSpPr txBox="1">
            <a:spLocks noChangeArrowheads="1"/>
          </p:cNvSpPr>
          <p:nvPr/>
        </p:nvSpPr>
        <p:spPr bwMode="auto">
          <a:xfrm>
            <a:off x="3505200" y="2095500"/>
            <a:ext cx="377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 </a:t>
            </a:r>
          </a:p>
        </p:txBody>
      </p:sp>
      <p:sp>
        <p:nvSpPr>
          <p:cNvPr id="140" name="Text Box 7"/>
          <p:cNvSpPr txBox="1">
            <a:spLocks noChangeArrowheads="1"/>
          </p:cNvSpPr>
          <p:nvPr/>
        </p:nvSpPr>
        <p:spPr bwMode="auto">
          <a:xfrm>
            <a:off x="1860550" y="2095500"/>
            <a:ext cx="4473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t</a:t>
            </a:r>
            <a:r>
              <a:rPr lang="de-DE" sz="1400" b="1" baseline="-25000" dirty="0" err="1" smtClean="0"/>
              <a:t>Mix</a:t>
            </a:r>
            <a:r>
              <a:rPr lang="de-DE" sz="1400" b="1" baseline="-25000" dirty="0" smtClean="0"/>
              <a:t> </a:t>
            </a:r>
            <a:endParaRPr lang="de-DE" sz="1400" b="1" baseline="-25000" dirty="0"/>
          </a:p>
        </p:txBody>
      </p:sp>
      <p:sp>
        <p:nvSpPr>
          <p:cNvPr id="141" name="Rectangle 5"/>
          <p:cNvSpPr>
            <a:spLocks noChangeArrowheads="1"/>
          </p:cNvSpPr>
          <p:nvPr/>
        </p:nvSpPr>
        <p:spPr bwMode="auto">
          <a:xfrm>
            <a:off x="4054325" y="2083541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uppieren 106"/>
          <p:cNvGrpSpPr/>
          <p:nvPr/>
        </p:nvGrpSpPr>
        <p:grpSpPr>
          <a:xfrm>
            <a:off x="1100924" y="1760730"/>
            <a:ext cx="3520866" cy="341959"/>
            <a:chOff x="1145137" y="380821"/>
            <a:chExt cx="3520866" cy="341959"/>
          </a:xfrm>
        </p:grpSpPr>
        <p:sp>
          <p:nvSpPr>
            <p:cNvPr id="144" name="Text Box 85"/>
            <p:cNvSpPr txBox="1">
              <a:spLocks noChangeArrowheads="1"/>
            </p:cNvSpPr>
            <p:nvPr/>
          </p:nvSpPr>
          <p:spPr bwMode="auto">
            <a:xfrm>
              <a:off x="1145137" y="380821"/>
              <a:ext cx="5725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90° </a:t>
              </a:r>
              <a:endParaRPr lang="de-DE" sz="1400" b="1" dirty="0"/>
            </a:p>
          </p:txBody>
        </p:sp>
        <p:sp>
          <p:nvSpPr>
            <p:cNvPr id="145" name="Text Box 85"/>
            <p:cNvSpPr txBox="1">
              <a:spLocks noChangeArrowheads="1"/>
            </p:cNvSpPr>
            <p:nvPr/>
          </p:nvSpPr>
          <p:spPr bwMode="auto">
            <a:xfrm>
              <a:off x="2478279" y="397912"/>
              <a:ext cx="5725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90° </a:t>
              </a:r>
              <a:endParaRPr lang="de-DE" sz="1400" b="1" dirty="0"/>
            </a:p>
          </p:txBody>
        </p:sp>
        <p:sp>
          <p:nvSpPr>
            <p:cNvPr id="146" name="Text Box 85"/>
            <p:cNvSpPr txBox="1">
              <a:spLocks noChangeArrowheads="1"/>
            </p:cNvSpPr>
            <p:nvPr/>
          </p:nvSpPr>
          <p:spPr bwMode="auto">
            <a:xfrm>
              <a:off x="3965246" y="415003"/>
              <a:ext cx="700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  90° </a:t>
              </a:r>
              <a:endParaRPr lang="de-DE" sz="1400" b="1" dirty="0"/>
            </a:p>
          </p:txBody>
        </p:sp>
      </p:grpSp>
      <p:sp>
        <p:nvSpPr>
          <p:cNvPr id="147" name="Rectangle 89"/>
          <p:cNvSpPr>
            <a:spLocks noChangeArrowheads="1"/>
          </p:cNvSpPr>
          <p:nvPr/>
        </p:nvSpPr>
        <p:spPr bwMode="auto">
          <a:xfrm>
            <a:off x="304800" y="1206500"/>
            <a:ext cx="62595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</a:rPr>
              <a:t>DQT Experiment</a:t>
            </a:r>
            <a:endParaRPr lang="en-GB" sz="4400" dirty="0">
              <a:solidFill>
                <a:schemeClr val="tx2"/>
              </a:solidFill>
            </a:endParaRPr>
          </a:p>
        </p:txBody>
      </p:sp>
      <p:graphicFrame>
        <p:nvGraphicFramePr>
          <p:cNvPr id="342017" name="Object 1"/>
          <p:cNvGraphicFramePr>
            <a:graphicFrameLocks noChangeAspect="1"/>
          </p:cNvGraphicFramePr>
          <p:nvPr/>
        </p:nvGraphicFramePr>
        <p:xfrm>
          <a:off x="4705350" y="1250950"/>
          <a:ext cx="4160657" cy="1258834"/>
        </p:xfrm>
        <a:graphic>
          <a:graphicData uri="http://schemas.openxmlformats.org/presentationml/2006/ole">
            <p:oleObj spid="_x0000_s512002" name="CS ChemDraw Drawing" r:id="rId7" imgW="5278668" imgH="1596780" progId="ChemDraw.Document.6.0">
              <p:embed/>
            </p:oleObj>
          </a:graphicData>
        </a:graphic>
      </p:graphicFrame>
      <p:grpSp>
        <p:nvGrpSpPr>
          <p:cNvPr id="56" name="Gruppieren 55"/>
          <p:cNvGrpSpPr/>
          <p:nvPr/>
        </p:nvGrpSpPr>
        <p:grpSpPr>
          <a:xfrm>
            <a:off x="5905500" y="3784600"/>
            <a:ext cx="1066800" cy="757238"/>
            <a:chOff x="4883150" y="3429000"/>
            <a:chExt cx="1066800" cy="757238"/>
          </a:xfrm>
        </p:grpSpPr>
        <p:cxnSp>
          <p:nvCxnSpPr>
            <p:cNvPr id="33" name="Gerade Verbindung 32"/>
            <p:cNvCxnSpPr/>
            <p:nvPr/>
          </p:nvCxnSpPr>
          <p:spPr>
            <a:xfrm>
              <a:off x="4883150" y="3429000"/>
              <a:ext cx="3556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>
              <a:off x="4883150" y="3829050"/>
              <a:ext cx="3556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>
              <a:off x="5594350" y="3784600"/>
              <a:ext cx="3556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>
              <a:off x="5594350" y="4184650"/>
              <a:ext cx="3556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 rot="10800000">
              <a:off x="5105400" y="3829050"/>
              <a:ext cx="666750" cy="31115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 rot="10800000">
              <a:off x="5060950" y="3429000"/>
              <a:ext cx="711200" cy="35560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 rot="5400000" flipH="1" flipV="1">
              <a:off x="5593556" y="3962400"/>
              <a:ext cx="356394" cy="79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rot="5400000" flipH="1" flipV="1">
              <a:off x="4860925" y="3629025"/>
              <a:ext cx="400050" cy="1588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/>
          </p:nvCxnSpPr>
          <p:spPr>
            <a:xfrm rot="16200000" flipV="1">
              <a:off x="5060950" y="3473450"/>
              <a:ext cx="755650" cy="6667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 flipV="1">
              <a:off x="5149850" y="3784600"/>
              <a:ext cx="622300" cy="444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Geschweifte Klammer rechts 42"/>
          <p:cNvSpPr/>
          <p:nvPr/>
        </p:nvSpPr>
        <p:spPr>
          <a:xfrm rot="10800000">
            <a:off x="4927600" y="3429000"/>
            <a:ext cx="444500" cy="32893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/>
          <p:cNvSpPr txBox="1"/>
          <p:nvPr/>
        </p:nvSpPr>
        <p:spPr>
          <a:xfrm rot="16200000">
            <a:off x="3063402" y="4804248"/>
            <a:ext cx="3355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Doppelter Spektralbereich benötigt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711661" y="2537395"/>
            <a:ext cx="412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</a:rPr>
              <a:t>Double quantum transitions in F1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52" name="Text Box 83"/>
          <p:cNvSpPr txBox="1">
            <a:spLocks noChangeArrowheads="1"/>
          </p:cNvSpPr>
          <p:nvPr/>
        </p:nvSpPr>
        <p:spPr bwMode="auto">
          <a:xfrm>
            <a:off x="1258051" y="2501995"/>
            <a:ext cx="59503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         </a:t>
            </a:r>
            <a:r>
              <a:rPr lang="de-DE" b="1" dirty="0" smtClean="0">
                <a:solidFill>
                  <a:schemeClr val="accent5">
                    <a:lumMod val="90000"/>
                  </a:schemeClr>
                </a:solidFill>
                <a:latin typeface="MT Extra" pitchFamily="18" charset="2"/>
              </a:rPr>
              <a:t>a</a:t>
            </a:r>
            <a:r>
              <a:rPr lang="de-DE" sz="1400" b="1" dirty="0" smtClean="0">
                <a:latin typeface="MT Extra" pitchFamily="18" charset="2"/>
              </a:rPr>
              <a:t> </a:t>
            </a:r>
            <a:r>
              <a:rPr lang="de-DE" sz="1400" b="1" dirty="0" smtClean="0"/>
              <a:t>   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dirty="0" smtClean="0"/>
              <a:t>   </a:t>
            </a:r>
            <a:r>
              <a:rPr lang="de-DE" b="1" dirty="0" smtClean="0">
                <a:solidFill>
                  <a:srgbClr val="C00000"/>
                </a:solidFill>
                <a:latin typeface="MT Extra" pitchFamily="18" charset="2"/>
              </a:rPr>
              <a:t>a</a:t>
            </a:r>
            <a:r>
              <a:rPr lang="de-DE" sz="1400" b="1" dirty="0" smtClean="0">
                <a:latin typeface="MT Extra" pitchFamily="18" charset="2"/>
              </a:rPr>
              <a:t> 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x</a:t>
            </a:r>
            <a:r>
              <a:rPr lang="de-DE" sz="1400" b="1" dirty="0" smtClean="0"/>
              <a:t>                   </a:t>
            </a:r>
            <a:r>
              <a:rPr lang="de-DE" b="1" dirty="0" smtClean="0">
                <a:solidFill>
                  <a:srgbClr val="800080"/>
                </a:solidFill>
                <a:latin typeface="MT Extra" pitchFamily="18" charset="2"/>
              </a:rPr>
              <a:t>a</a:t>
            </a:r>
            <a:r>
              <a:rPr lang="de-DE" sz="1400" b="1" dirty="0" smtClean="0">
                <a:latin typeface="MT Extra" pitchFamily="18" charset="2"/>
              </a:rPr>
              <a:t> 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dirty="0" smtClean="0"/>
              <a:t>  </a:t>
            </a:r>
            <a:r>
              <a:rPr lang="de-DE" sz="1400" b="1" dirty="0" smtClean="0">
                <a:solidFill>
                  <a:srgbClr val="008000"/>
                </a:solidFill>
                <a:latin typeface="MT Extra" pitchFamily="18" charset="2"/>
              </a:rPr>
              <a:t>a</a:t>
            </a:r>
            <a:r>
              <a:rPr lang="de-DE" sz="1400" b="1" dirty="0" smtClean="0">
                <a:latin typeface="MT Extra" pitchFamily="18" charset="2"/>
              </a:rPr>
              <a:t>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                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03" name="Rectangle 31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</a:rPr>
              <a:t>3D Experiments </a:t>
            </a:r>
            <a:endParaRPr lang="en-GB" sz="4400" dirty="0">
              <a:solidFill>
                <a:schemeClr val="tx2"/>
              </a:solidFill>
            </a:endParaRPr>
          </a:p>
        </p:txBody>
      </p:sp>
      <p:pic>
        <p:nvPicPr>
          <p:cNvPr id="284704" name="Picture 32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284710" name="Line 38"/>
          <p:cNvSpPr>
            <a:spLocks noChangeShapeType="1"/>
          </p:cNvSpPr>
          <p:nvPr/>
        </p:nvSpPr>
        <p:spPr bwMode="auto">
          <a:xfrm>
            <a:off x="865188" y="1335088"/>
            <a:ext cx="5670550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4711" name="Rectangle 39"/>
          <p:cNvSpPr>
            <a:spLocks noChangeArrowheads="1"/>
          </p:cNvSpPr>
          <p:nvPr/>
        </p:nvSpPr>
        <p:spPr bwMode="auto">
          <a:xfrm>
            <a:off x="1057275" y="933450"/>
            <a:ext cx="919163" cy="396875"/>
          </a:xfrm>
          <a:prstGeom prst="rect">
            <a:avLst/>
          </a:prstGeom>
          <a:solidFill>
            <a:srgbClr val="18C4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4716" name="Line 44"/>
          <p:cNvSpPr>
            <a:spLocks noChangeShapeType="1"/>
          </p:cNvSpPr>
          <p:nvPr/>
        </p:nvSpPr>
        <p:spPr bwMode="auto">
          <a:xfrm flipV="1">
            <a:off x="1641475" y="1265238"/>
            <a:ext cx="0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4717" name="Text Box 45"/>
          <p:cNvSpPr txBox="1">
            <a:spLocks noChangeArrowheads="1"/>
          </p:cNvSpPr>
          <p:nvPr/>
        </p:nvSpPr>
        <p:spPr bwMode="auto">
          <a:xfrm>
            <a:off x="2068513" y="765175"/>
            <a:ext cx="323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200" b="1"/>
              <a:t> t</a:t>
            </a:r>
            <a:r>
              <a:rPr lang="en-GB" sz="1200" b="1" baseline="-25000"/>
              <a:t>1</a:t>
            </a:r>
            <a:endParaRPr lang="en-GB" sz="1200" b="1"/>
          </a:p>
        </p:txBody>
      </p:sp>
      <p:sp>
        <p:nvSpPr>
          <p:cNvPr id="284721" name="Text Box 49"/>
          <p:cNvSpPr txBox="1">
            <a:spLocks noChangeArrowheads="1"/>
          </p:cNvSpPr>
          <p:nvPr/>
        </p:nvSpPr>
        <p:spPr bwMode="auto">
          <a:xfrm>
            <a:off x="979715" y="563369"/>
            <a:ext cx="12409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000" b="1" dirty="0" smtClean="0"/>
              <a:t>Pulse sequence1</a:t>
            </a:r>
            <a:endParaRPr lang="en-GB" sz="1000" b="1" dirty="0"/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2430463" y="823913"/>
            <a:ext cx="4957762" cy="749300"/>
            <a:chOff x="1531" y="519"/>
            <a:chExt cx="3105" cy="472"/>
          </a:xfrm>
        </p:grpSpPr>
        <p:sp>
          <p:nvSpPr>
            <p:cNvPr id="284718" name="Text Box 46"/>
            <p:cNvSpPr txBox="1">
              <a:spLocks noChangeArrowheads="1"/>
            </p:cNvSpPr>
            <p:nvPr/>
          </p:nvSpPr>
          <p:spPr bwMode="auto">
            <a:xfrm>
              <a:off x="3958" y="519"/>
              <a:ext cx="2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/>
                <a:t> t</a:t>
              </a:r>
              <a:r>
                <a:rPr lang="en-GB" sz="1200" b="1" baseline="-25000"/>
                <a:t>3</a:t>
              </a:r>
              <a:endParaRPr lang="en-GB" sz="1200" b="1"/>
            </a:p>
          </p:txBody>
        </p:sp>
        <p:grpSp>
          <p:nvGrpSpPr>
            <p:cNvPr id="3" name="Group 70"/>
            <p:cNvGrpSpPr>
              <a:grpSpLocks/>
            </p:cNvGrpSpPr>
            <p:nvPr/>
          </p:nvGrpSpPr>
          <p:grpSpPr bwMode="auto">
            <a:xfrm>
              <a:off x="1531" y="521"/>
              <a:ext cx="3105" cy="470"/>
              <a:chOff x="1818" y="513"/>
              <a:chExt cx="3105" cy="470"/>
            </a:xfrm>
          </p:grpSpPr>
          <p:sp>
            <p:nvSpPr>
              <p:cNvPr id="284728" name="Rectangle 56"/>
              <p:cNvSpPr>
                <a:spLocks noChangeArrowheads="1"/>
              </p:cNvSpPr>
              <p:nvPr/>
            </p:nvSpPr>
            <p:spPr bwMode="auto">
              <a:xfrm>
                <a:off x="3126" y="610"/>
                <a:ext cx="579" cy="250"/>
              </a:xfrm>
              <a:prstGeom prst="rect">
                <a:avLst/>
              </a:prstGeom>
              <a:solidFill>
                <a:srgbClr val="18C43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4" name="Group 69"/>
              <p:cNvGrpSpPr>
                <a:grpSpLocks/>
              </p:cNvGrpSpPr>
              <p:nvPr/>
            </p:nvGrpSpPr>
            <p:grpSpPr bwMode="auto">
              <a:xfrm>
                <a:off x="1818" y="513"/>
                <a:ext cx="3105" cy="470"/>
                <a:chOff x="1818" y="513"/>
                <a:chExt cx="3105" cy="470"/>
              </a:xfrm>
            </p:grpSpPr>
            <p:sp>
              <p:nvSpPr>
                <p:cNvPr id="284725" name="Rectangle 53"/>
                <p:cNvSpPr>
                  <a:spLocks noChangeArrowheads="1"/>
                </p:cNvSpPr>
                <p:nvPr/>
              </p:nvSpPr>
              <p:spPr bwMode="auto">
                <a:xfrm>
                  <a:off x="1818" y="588"/>
                  <a:ext cx="579" cy="250"/>
                </a:xfrm>
                <a:prstGeom prst="rect">
                  <a:avLst/>
                </a:prstGeom>
                <a:solidFill>
                  <a:srgbClr val="18C43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5" name="Group 68"/>
                <p:cNvGrpSpPr>
                  <a:grpSpLocks/>
                </p:cNvGrpSpPr>
                <p:nvPr/>
              </p:nvGrpSpPr>
              <p:grpSpPr bwMode="auto">
                <a:xfrm>
                  <a:off x="2680" y="513"/>
                  <a:ext cx="2243" cy="470"/>
                  <a:chOff x="2680" y="513"/>
                  <a:chExt cx="2243" cy="470"/>
                </a:xfrm>
              </p:grpSpPr>
              <p:sp>
                <p:nvSpPr>
                  <p:cNvPr id="284715" name="AutoShape 4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209" y="269"/>
                    <a:ext cx="259" cy="1169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84731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80" y="513"/>
                    <a:ext cx="204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200" b="1"/>
                      <a:t> t</a:t>
                    </a:r>
                    <a:r>
                      <a:rPr lang="en-GB" sz="1200" b="1" baseline="-25000"/>
                      <a:t>2</a:t>
                    </a:r>
                    <a:endParaRPr lang="en-GB" sz="1200" b="1"/>
                  </a:p>
                </p:txBody>
              </p:sp>
            </p:grpSp>
          </p:grpSp>
        </p:grpSp>
      </p:grpSp>
      <p:pic>
        <p:nvPicPr>
          <p:cNvPr id="284732" name="Picture 60" descr="cosy1"/>
          <p:cNvPicPr>
            <a:picLocks noChangeArrowheads="1"/>
          </p:cNvPicPr>
          <p:nvPr/>
        </p:nvPicPr>
        <p:blipFill>
          <a:blip r:embed="rId3" cstate="print"/>
          <a:srcRect l="11128" r="24182" b="16286"/>
          <a:stretch>
            <a:fillRect/>
          </a:stretch>
        </p:blipFill>
        <p:spPr bwMode="auto">
          <a:xfrm>
            <a:off x="204788" y="4051300"/>
            <a:ext cx="3122612" cy="2290763"/>
          </a:xfrm>
          <a:prstGeom prst="rect">
            <a:avLst/>
          </a:prstGeom>
          <a:noFill/>
        </p:spPr>
      </p:pic>
      <p:pic>
        <p:nvPicPr>
          <p:cNvPr id="284734" name="Picture 62" descr="cosy1"/>
          <p:cNvPicPr>
            <a:picLocks noChangeArrowheads="1"/>
          </p:cNvPicPr>
          <p:nvPr/>
        </p:nvPicPr>
        <p:blipFill>
          <a:blip r:embed="rId3" cstate="print"/>
          <a:srcRect l="11128" r="24182" b="16286"/>
          <a:stretch>
            <a:fillRect/>
          </a:stretch>
        </p:blipFill>
        <p:spPr bwMode="auto">
          <a:xfrm>
            <a:off x="328613" y="3592513"/>
            <a:ext cx="3122612" cy="2290762"/>
          </a:xfrm>
          <a:prstGeom prst="rect">
            <a:avLst/>
          </a:prstGeom>
          <a:noFill/>
        </p:spPr>
      </p:pic>
      <p:pic>
        <p:nvPicPr>
          <p:cNvPr id="284735" name="Picture 63" descr="cosy1"/>
          <p:cNvPicPr>
            <a:picLocks noChangeArrowheads="1"/>
          </p:cNvPicPr>
          <p:nvPr/>
        </p:nvPicPr>
        <p:blipFill>
          <a:blip r:embed="rId3" cstate="print"/>
          <a:srcRect l="11128" r="24182" b="16286"/>
          <a:stretch>
            <a:fillRect/>
          </a:stretch>
        </p:blipFill>
        <p:spPr bwMode="auto">
          <a:xfrm>
            <a:off x="439738" y="3086100"/>
            <a:ext cx="3122612" cy="2290763"/>
          </a:xfrm>
          <a:prstGeom prst="rect">
            <a:avLst/>
          </a:prstGeom>
          <a:noFill/>
        </p:spPr>
      </p:pic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566738" y="2684463"/>
            <a:ext cx="3409950" cy="2290762"/>
            <a:chOff x="288" y="1070"/>
            <a:chExt cx="2148" cy="1443"/>
          </a:xfrm>
        </p:grpSpPr>
        <p:pic>
          <p:nvPicPr>
            <p:cNvPr id="284737" name="Picture 65" descr="cosy1"/>
            <p:cNvPicPr>
              <a:picLocks noChangeArrowheads="1"/>
            </p:cNvPicPr>
            <p:nvPr/>
          </p:nvPicPr>
          <p:blipFill>
            <a:blip r:embed="rId3" cstate="print"/>
            <a:srcRect l="11128" r="24182" b="16286"/>
            <a:stretch>
              <a:fillRect/>
            </a:stretch>
          </p:blipFill>
          <p:spPr bwMode="auto">
            <a:xfrm>
              <a:off x="288" y="1070"/>
              <a:ext cx="1967" cy="1443"/>
            </a:xfrm>
            <a:prstGeom prst="rect">
              <a:avLst/>
            </a:prstGeom>
            <a:noFill/>
          </p:spPr>
        </p:pic>
        <p:sp>
          <p:nvSpPr>
            <p:cNvPr id="284738" name="AutoShape 66"/>
            <p:cNvSpPr>
              <a:spLocks noChangeArrowheads="1"/>
            </p:cNvSpPr>
            <p:nvPr/>
          </p:nvSpPr>
          <p:spPr bwMode="auto">
            <a:xfrm rot="1149610">
              <a:off x="2194" y="1426"/>
              <a:ext cx="242" cy="74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84747" name="Rectangle 75"/>
          <p:cNvSpPr>
            <a:spLocks noChangeArrowheads="1"/>
          </p:cNvSpPr>
          <p:nvPr/>
        </p:nvSpPr>
        <p:spPr bwMode="auto">
          <a:xfrm>
            <a:off x="273050" y="3438525"/>
            <a:ext cx="150813" cy="2238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4748" name="Rectangle 76"/>
          <p:cNvSpPr>
            <a:spLocks noChangeArrowheads="1"/>
          </p:cNvSpPr>
          <p:nvPr/>
        </p:nvSpPr>
        <p:spPr bwMode="auto">
          <a:xfrm>
            <a:off x="327025" y="2947988"/>
            <a:ext cx="150813" cy="2238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4749" name="Rectangle 77"/>
          <p:cNvSpPr>
            <a:spLocks noChangeArrowheads="1"/>
          </p:cNvSpPr>
          <p:nvPr/>
        </p:nvSpPr>
        <p:spPr bwMode="auto">
          <a:xfrm>
            <a:off x="163513" y="3930650"/>
            <a:ext cx="150812" cy="2238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4750" name="Rectangle 78"/>
          <p:cNvSpPr>
            <a:spLocks noChangeArrowheads="1"/>
          </p:cNvSpPr>
          <p:nvPr/>
        </p:nvSpPr>
        <p:spPr bwMode="auto">
          <a:xfrm>
            <a:off x="574675" y="2046288"/>
            <a:ext cx="150813" cy="2238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4751" name="Rectangle 79"/>
          <p:cNvSpPr>
            <a:spLocks noChangeArrowheads="1"/>
          </p:cNvSpPr>
          <p:nvPr/>
        </p:nvSpPr>
        <p:spPr bwMode="auto">
          <a:xfrm>
            <a:off x="641350" y="1979613"/>
            <a:ext cx="150813" cy="2238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84752" name="Picture 80" descr="cosy2"/>
          <p:cNvPicPr>
            <a:picLocks noChangeArrowheads="1"/>
          </p:cNvPicPr>
          <p:nvPr/>
        </p:nvPicPr>
        <p:blipFill>
          <a:blip r:embed="rId4" cstate="print"/>
          <a:srcRect l="11548" t="15517" r="18123" b="17802"/>
          <a:stretch>
            <a:fillRect/>
          </a:stretch>
        </p:blipFill>
        <p:spPr bwMode="auto">
          <a:xfrm>
            <a:off x="3368675" y="3975100"/>
            <a:ext cx="3373438" cy="2339975"/>
          </a:xfrm>
          <a:prstGeom prst="rect">
            <a:avLst/>
          </a:prstGeom>
          <a:noFill/>
        </p:spPr>
      </p:pic>
      <p:pic>
        <p:nvPicPr>
          <p:cNvPr id="284753" name="Picture 81" descr="cosy2"/>
          <p:cNvPicPr>
            <a:picLocks noChangeArrowheads="1"/>
          </p:cNvPicPr>
          <p:nvPr/>
        </p:nvPicPr>
        <p:blipFill>
          <a:blip r:embed="rId4" cstate="print"/>
          <a:srcRect l="11548" t="15517" r="18123" b="17802"/>
          <a:stretch>
            <a:fillRect/>
          </a:stretch>
        </p:blipFill>
        <p:spPr bwMode="auto">
          <a:xfrm>
            <a:off x="3424238" y="3332163"/>
            <a:ext cx="3373437" cy="2339975"/>
          </a:xfrm>
          <a:prstGeom prst="rect">
            <a:avLst/>
          </a:prstGeom>
          <a:noFill/>
        </p:spPr>
      </p:pic>
      <p:pic>
        <p:nvPicPr>
          <p:cNvPr id="284754" name="Picture 82" descr="cosy2"/>
          <p:cNvPicPr>
            <a:picLocks noChangeArrowheads="1"/>
          </p:cNvPicPr>
          <p:nvPr/>
        </p:nvPicPr>
        <p:blipFill>
          <a:blip r:embed="rId4" cstate="print"/>
          <a:srcRect l="11548" t="15517" r="18123" b="17802"/>
          <a:stretch>
            <a:fillRect/>
          </a:stretch>
        </p:blipFill>
        <p:spPr bwMode="auto">
          <a:xfrm>
            <a:off x="3506788" y="2732088"/>
            <a:ext cx="3373437" cy="2339975"/>
          </a:xfrm>
          <a:prstGeom prst="rect">
            <a:avLst/>
          </a:prstGeom>
          <a:noFill/>
        </p:spPr>
      </p:pic>
      <p:pic>
        <p:nvPicPr>
          <p:cNvPr id="284755" name="Picture 83" descr="cosy2"/>
          <p:cNvPicPr>
            <a:picLocks noChangeArrowheads="1"/>
          </p:cNvPicPr>
          <p:nvPr/>
        </p:nvPicPr>
        <p:blipFill>
          <a:blip r:embed="rId5" cstate="print"/>
          <a:srcRect l="11548" t="15517" r="18123" b="17802"/>
          <a:stretch>
            <a:fillRect/>
          </a:stretch>
        </p:blipFill>
        <p:spPr bwMode="auto">
          <a:xfrm>
            <a:off x="3654425" y="2703513"/>
            <a:ext cx="3373438" cy="1766887"/>
          </a:xfrm>
          <a:prstGeom prst="rect">
            <a:avLst/>
          </a:prstGeom>
          <a:noFill/>
        </p:spPr>
      </p:pic>
      <p:sp>
        <p:nvSpPr>
          <p:cNvPr id="284756" name="Line 84"/>
          <p:cNvSpPr>
            <a:spLocks noChangeShapeType="1"/>
          </p:cNvSpPr>
          <p:nvPr/>
        </p:nvSpPr>
        <p:spPr bwMode="auto">
          <a:xfrm>
            <a:off x="2770188" y="65516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4757" name="Text Box 85"/>
          <p:cNvSpPr txBox="1">
            <a:spLocks noChangeArrowheads="1"/>
          </p:cNvSpPr>
          <p:nvPr/>
        </p:nvSpPr>
        <p:spPr bwMode="auto">
          <a:xfrm>
            <a:off x="2543175" y="6303963"/>
            <a:ext cx="1082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b="1" i="1"/>
              <a:t>FT  </a:t>
            </a:r>
            <a:r>
              <a:rPr lang="de-DE" b="1"/>
              <a:t>in t</a:t>
            </a:r>
            <a:r>
              <a:rPr lang="de-DE" b="1" baseline="-25000"/>
              <a:t>3</a:t>
            </a:r>
            <a:endParaRPr lang="de-DE" b="1"/>
          </a:p>
        </p:txBody>
      </p:sp>
      <p:sp>
        <p:nvSpPr>
          <p:cNvPr id="284759" name="Line 87"/>
          <p:cNvSpPr>
            <a:spLocks noChangeShapeType="1"/>
          </p:cNvSpPr>
          <p:nvPr/>
        </p:nvSpPr>
        <p:spPr bwMode="auto">
          <a:xfrm>
            <a:off x="2455863" y="6673850"/>
            <a:ext cx="1528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7" name="Group 72"/>
          <p:cNvGrpSpPr>
            <a:grpSpLocks/>
          </p:cNvGrpSpPr>
          <p:nvPr/>
        </p:nvGrpSpPr>
        <p:grpSpPr bwMode="auto">
          <a:xfrm>
            <a:off x="638175" y="2200275"/>
            <a:ext cx="3409950" cy="2290763"/>
            <a:chOff x="288" y="1070"/>
            <a:chExt cx="2148" cy="1443"/>
          </a:xfrm>
        </p:grpSpPr>
        <p:pic>
          <p:nvPicPr>
            <p:cNvPr id="284745" name="Picture 73" descr="cosy1"/>
            <p:cNvPicPr>
              <a:picLocks noChangeArrowheads="1"/>
            </p:cNvPicPr>
            <p:nvPr/>
          </p:nvPicPr>
          <p:blipFill>
            <a:blip r:embed="rId3" cstate="print"/>
            <a:srcRect l="11128" r="24182" b="16286"/>
            <a:stretch>
              <a:fillRect/>
            </a:stretch>
          </p:blipFill>
          <p:spPr bwMode="auto">
            <a:xfrm>
              <a:off x="288" y="1070"/>
              <a:ext cx="1967" cy="1443"/>
            </a:xfrm>
            <a:prstGeom prst="rect">
              <a:avLst/>
            </a:prstGeom>
            <a:noFill/>
          </p:spPr>
        </p:pic>
        <p:sp>
          <p:nvSpPr>
            <p:cNvPr id="284746" name="AutoShape 74"/>
            <p:cNvSpPr>
              <a:spLocks noChangeArrowheads="1"/>
            </p:cNvSpPr>
            <p:nvPr/>
          </p:nvSpPr>
          <p:spPr bwMode="auto">
            <a:xfrm rot="1149610">
              <a:off x="2194" y="1426"/>
              <a:ext cx="242" cy="74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84761" name="Picture 89" descr="cosy3"/>
          <p:cNvPicPr>
            <a:picLocks noChangeArrowheads="1"/>
          </p:cNvPicPr>
          <p:nvPr/>
        </p:nvPicPr>
        <p:blipFill>
          <a:blip r:embed="rId6" cstate="print"/>
          <a:srcRect l="9904" t="17162" r="18484" b="17162"/>
          <a:stretch>
            <a:fillRect/>
          </a:stretch>
        </p:blipFill>
        <p:spPr bwMode="auto">
          <a:xfrm>
            <a:off x="6386513" y="4351338"/>
            <a:ext cx="2757487" cy="1920875"/>
          </a:xfrm>
          <a:prstGeom prst="rect">
            <a:avLst/>
          </a:prstGeom>
          <a:noFill/>
        </p:spPr>
      </p:pic>
      <p:pic>
        <p:nvPicPr>
          <p:cNvPr id="284762" name="Picture 90" descr="cosy3"/>
          <p:cNvPicPr>
            <a:picLocks noChangeArrowheads="1"/>
          </p:cNvPicPr>
          <p:nvPr/>
        </p:nvPicPr>
        <p:blipFill>
          <a:blip r:embed="rId6" cstate="print"/>
          <a:srcRect l="9904" t="17162" r="18484" b="17162"/>
          <a:stretch>
            <a:fillRect/>
          </a:stretch>
        </p:blipFill>
        <p:spPr bwMode="auto">
          <a:xfrm>
            <a:off x="6550025" y="3668713"/>
            <a:ext cx="2757488" cy="1920875"/>
          </a:xfrm>
          <a:prstGeom prst="rect">
            <a:avLst/>
          </a:prstGeom>
          <a:noFill/>
        </p:spPr>
      </p:pic>
      <p:pic>
        <p:nvPicPr>
          <p:cNvPr id="284763" name="Picture 91" descr="cosy3"/>
          <p:cNvPicPr>
            <a:picLocks noChangeArrowheads="1"/>
          </p:cNvPicPr>
          <p:nvPr/>
        </p:nvPicPr>
        <p:blipFill>
          <a:blip r:embed="rId6" cstate="print"/>
          <a:srcRect l="9904" t="17162" r="18484" b="17162"/>
          <a:stretch>
            <a:fillRect/>
          </a:stretch>
        </p:blipFill>
        <p:spPr bwMode="auto">
          <a:xfrm>
            <a:off x="6810375" y="2944813"/>
            <a:ext cx="2757488" cy="1920875"/>
          </a:xfrm>
          <a:prstGeom prst="rect">
            <a:avLst/>
          </a:prstGeom>
          <a:noFill/>
        </p:spPr>
      </p:pic>
      <p:pic>
        <p:nvPicPr>
          <p:cNvPr id="284764" name="Picture 92" descr="cosy3"/>
          <p:cNvPicPr>
            <a:picLocks noChangeArrowheads="1"/>
          </p:cNvPicPr>
          <p:nvPr/>
        </p:nvPicPr>
        <p:blipFill>
          <a:blip r:embed="rId6" cstate="print"/>
          <a:srcRect l="9904" t="17162" r="18484" b="17162"/>
          <a:stretch>
            <a:fillRect/>
          </a:stretch>
        </p:blipFill>
        <p:spPr bwMode="auto">
          <a:xfrm>
            <a:off x="6959600" y="2262188"/>
            <a:ext cx="2757488" cy="1920875"/>
          </a:xfrm>
          <a:prstGeom prst="rect">
            <a:avLst/>
          </a:prstGeom>
          <a:noFill/>
        </p:spPr>
      </p:pic>
      <p:sp>
        <p:nvSpPr>
          <p:cNvPr id="284760" name="Text Box 88"/>
          <p:cNvSpPr txBox="1">
            <a:spLocks noChangeArrowheads="1"/>
          </p:cNvSpPr>
          <p:nvPr/>
        </p:nvSpPr>
        <p:spPr bwMode="auto">
          <a:xfrm>
            <a:off x="6788150" y="3314700"/>
            <a:ext cx="1082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b="1" i="1"/>
              <a:t>FT  </a:t>
            </a:r>
            <a:r>
              <a:rPr lang="de-DE" b="1"/>
              <a:t>in t</a:t>
            </a:r>
            <a:r>
              <a:rPr lang="de-DE" b="1" baseline="-25000"/>
              <a:t>2</a:t>
            </a:r>
            <a:endParaRPr lang="de-DE" b="1"/>
          </a:p>
        </p:txBody>
      </p:sp>
      <p:sp>
        <p:nvSpPr>
          <p:cNvPr id="284758" name="Line 86"/>
          <p:cNvSpPr>
            <a:spLocks noChangeShapeType="1"/>
          </p:cNvSpPr>
          <p:nvPr/>
        </p:nvSpPr>
        <p:spPr bwMode="auto">
          <a:xfrm flipV="1">
            <a:off x="6115050" y="3794125"/>
            <a:ext cx="982663" cy="1760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4765" name="Rectangle 93"/>
          <p:cNvSpPr>
            <a:spLocks noChangeArrowheads="1"/>
          </p:cNvSpPr>
          <p:nvPr/>
        </p:nvSpPr>
        <p:spPr bwMode="auto">
          <a:xfrm>
            <a:off x="436563" y="2565400"/>
            <a:ext cx="150812" cy="2238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4766" name="Rectangle 94"/>
          <p:cNvSpPr>
            <a:spLocks noChangeArrowheads="1"/>
          </p:cNvSpPr>
          <p:nvPr/>
        </p:nvSpPr>
        <p:spPr bwMode="auto">
          <a:xfrm>
            <a:off x="546100" y="2073275"/>
            <a:ext cx="150813" cy="2238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2388637" y="619352"/>
            <a:ext cx="12409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000" b="1" dirty="0" smtClean="0"/>
              <a:t>Pulse sequence2</a:t>
            </a:r>
            <a:endParaRPr lang="en-GB" sz="1000" b="1" dirty="0"/>
          </a:p>
        </p:txBody>
      </p: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4432041" y="619352"/>
            <a:ext cx="12409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000" b="1" dirty="0" smtClean="0"/>
              <a:t>Pulse sequence3</a:t>
            </a:r>
            <a:endParaRPr lang="en-GB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0.05607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07 1.48148E-6 L 0.10607 -0.002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07 -0.00208 L 0.15138 -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38 -0.00208 L 0.20746 -0.0020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57" grpId="0"/>
      <p:bldP spid="28476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63" name="Rectangle 19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</a:rPr>
              <a:t>3D Experiments </a:t>
            </a:r>
            <a:endParaRPr lang="en-GB" sz="4400" dirty="0">
              <a:solidFill>
                <a:schemeClr val="tx2"/>
              </a:solidFill>
            </a:endParaRPr>
          </a:p>
        </p:txBody>
      </p:sp>
      <p:pic>
        <p:nvPicPr>
          <p:cNvPr id="364564" name="Picture 2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pic>
        <p:nvPicPr>
          <p:cNvPr id="364565" name="Picture 21" descr="3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8838" y="1493838"/>
            <a:ext cx="4379912" cy="3060700"/>
          </a:xfrm>
          <a:prstGeom prst="rect">
            <a:avLst/>
          </a:prstGeom>
          <a:noFill/>
        </p:spPr>
      </p:pic>
      <p:pic>
        <p:nvPicPr>
          <p:cNvPr id="364566" name="Picture 22" descr="3d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2575" y="1543050"/>
            <a:ext cx="4379913" cy="3060700"/>
          </a:xfrm>
          <a:prstGeom prst="rect">
            <a:avLst/>
          </a:prstGeom>
          <a:noFill/>
        </p:spPr>
      </p:pic>
      <p:pic>
        <p:nvPicPr>
          <p:cNvPr id="364567" name="Picture 23" descr="3d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8788" y="4638675"/>
            <a:ext cx="3492500" cy="1927225"/>
          </a:xfrm>
          <a:prstGeom prst="rect">
            <a:avLst/>
          </a:prstGeom>
          <a:noFill/>
        </p:spPr>
      </p:pic>
      <p:sp>
        <p:nvSpPr>
          <p:cNvPr id="364568" name="Line 24"/>
          <p:cNvSpPr>
            <a:spLocks noChangeShapeType="1"/>
          </p:cNvSpPr>
          <p:nvPr/>
        </p:nvSpPr>
        <p:spPr bwMode="auto">
          <a:xfrm>
            <a:off x="865188" y="1335088"/>
            <a:ext cx="5670550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64569" name="Rectangle 25"/>
          <p:cNvSpPr>
            <a:spLocks noChangeArrowheads="1"/>
          </p:cNvSpPr>
          <p:nvPr/>
        </p:nvSpPr>
        <p:spPr bwMode="auto">
          <a:xfrm>
            <a:off x="1057275" y="933450"/>
            <a:ext cx="919163" cy="396875"/>
          </a:xfrm>
          <a:prstGeom prst="rect">
            <a:avLst/>
          </a:prstGeom>
          <a:solidFill>
            <a:srgbClr val="18C4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4570" name="AutoShape 26"/>
          <p:cNvSpPr>
            <a:spLocks noChangeArrowheads="1"/>
          </p:cNvSpPr>
          <p:nvPr/>
        </p:nvSpPr>
        <p:spPr bwMode="auto">
          <a:xfrm rot="5400000">
            <a:off x="6681787" y="427038"/>
            <a:ext cx="411163" cy="185578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4571" name="Line 27"/>
          <p:cNvSpPr>
            <a:spLocks noChangeShapeType="1"/>
          </p:cNvSpPr>
          <p:nvPr/>
        </p:nvSpPr>
        <p:spPr bwMode="auto">
          <a:xfrm flipV="1">
            <a:off x="1641475" y="1265238"/>
            <a:ext cx="0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64572" name="Text Box 28"/>
          <p:cNvSpPr txBox="1">
            <a:spLocks noChangeArrowheads="1"/>
          </p:cNvSpPr>
          <p:nvPr/>
        </p:nvSpPr>
        <p:spPr bwMode="auto">
          <a:xfrm>
            <a:off x="2252663" y="801688"/>
            <a:ext cx="323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t</a:t>
            </a:r>
            <a:r>
              <a:rPr lang="en-GB" sz="1200" b="1" baseline="-25000"/>
              <a:t>1</a:t>
            </a:r>
            <a:endParaRPr lang="en-GB" sz="1200" b="1"/>
          </a:p>
        </p:txBody>
      </p:sp>
      <p:sp>
        <p:nvSpPr>
          <p:cNvPr id="364573" name="Text Box 29"/>
          <p:cNvSpPr txBox="1">
            <a:spLocks noChangeArrowheads="1"/>
          </p:cNvSpPr>
          <p:nvPr/>
        </p:nvSpPr>
        <p:spPr bwMode="auto">
          <a:xfrm>
            <a:off x="6283325" y="823913"/>
            <a:ext cx="323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t</a:t>
            </a:r>
            <a:r>
              <a:rPr lang="en-GB" sz="1200" b="1" baseline="-25000"/>
              <a:t>3</a:t>
            </a:r>
            <a:endParaRPr lang="en-GB" sz="1200" b="1"/>
          </a:p>
        </p:txBody>
      </p:sp>
      <p:sp>
        <p:nvSpPr>
          <p:cNvPr id="364577" name="Rectangle 33"/>
          <p:cNvSpPr>
            <a:spLocks noChangeArrowheads="1"/>
          </p:cNvSpPr>
          <p:nvPr/>
        </p:nvSpPr>
        <p:spPr bwMode="auto">
          <a:xfrm>
            <a:off x="2755447" y="924120"/>
            <a:ext cx="919163" cy="396875"/>
          </a:xfrm>
          <a:prstGeom prst="rect">
            <a:avLst/>
          </a:prstGeom>
          <a:solidFill>
            <a:srgbClr val="18C4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4578" name="Line 34"/>
          <p:cNvSpPr>
            <a:spLocks noChangeShapeType="1"/>
          </p:cNvSpPr>
          <p:nvPr/>
        </p:nvSpPr>
        <p:spPr bwMode="auto">
          <a:xfrm flipV="1">
            <a:off x="3470275" y="1265238"/>
            <a:ext cx="0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64580" name="Rectangle 36"/>
          <p:cNvSpPr>
            <a:spLocks noChangeArrowheads="1"/>
          </p:cNvSpPr>
          <p:nvPr/>
        </p:nvSpPr>
        <p:spPr bwMode="auto">
          <a:xfrm>
            <a:off x="4962525" y="968375"/>
            <a:ext cx="999736" cy="396875"/>
          </a:xfrm>
          <a:prstGeom prst="rect">
            <a:avLst/>
          </a:prstGeom>
          <a:solidFill>
            <a:srgbClr val="18C4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4583" name="Text Box 39"/>
          <p:cNvSpPr txBox="1">
            <a:spLocks noChangeArrowheads="1"/>
          </p:cNvSpPr>
          <p:nvPr/>
        </p:nvSpPr>
        <p:spPr bwMode="auto">
          <a:xfrm>
            <a:off x="4254500" y="814388"/>
            <a:ext cx="323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t</a:t>
            </a:r>
            <a:r>
              <a:rPr lang="en-GB" sz="1200" b="1" baseline="-25000"/>
              <a:t>2</a:t>
            </a:r>
            <a:endParaRPr lang="en-GB" sz="1200" b="1"/>
          </a:p>
        </p:txBody>
      </p:sp>
      <p:sp>
        <p:nvSpPr>
          <p:cNvPr id="364586" name="Freeform 42"/>
          <p:cNvSpPr>
            <a:spLocks/>
          </p:cNvSpPr>
          <p:nvPr/>
        </p:nvSpPr>
        <p:spPr bwMode="auto">
          <a:xfrm>
            <a:off x="860425" y="2770188"/>
            <a:ext cx="2101850" cy="4365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17" y="9"/>
              </a:cxn>
              <a:cxn ang="0">
                <a:pos x="1324" y="275"/>
              </a:cxn>
              <a:cxn ang="0">
                <a:pos x="180" y="275"/>
              </a:cxn>
              <a:cxn ang="0">
                <a:pos x="0" y="0"/>
              </a:cxn>
            </a:cxnLst>
            <a:rect l="0" t="0" r="r" b="b"/>
            <a:pathLst>
              <a:path w="1324" h="275">
                <a:moveTo>
                  <a:pt x="0" y="0"/>
                </a:moveTo>
                <a:lnTo>
                  <a:pt x="1117" y="9"/>
                </a:lnTo>
                <a:lnTo>
                  <a:pt x="1324" y="275"/>
                </a:lnTo>
                <a:lnTo>
                  <a:pt x="180" y="275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  <a:alpha val="14999"/>
                </a:schemeClr>
              </a:gs>
              <a:gs pos="50000">
                <a:schemeClr val="accent1">
                  <a:alpha val="14999"/>
                </a:schemeClr>
              </a:gs>
              <a:gs pos="100000">
                <a:schemeClr val="accent1">
                  <a:gamma/>
                  <a:shade val="46275"/>
                  <a:invGamma/>
                  <a:alpha val="14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64587" name="Freeform 43"/>
          <p:cNvSpPr>
            <a:spLocks/>
          </p:cNvSpPr>
          <p:nvPr/>
        </p:nvSpPr>
        <p:spPr bwMode="auto">
          <a:xfrm>
            <a:off x="4532313" y="2838450"/>
            <a:ext cx="2101850" cy="436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17" y="9"/>
              </a:cxn>
              <a:cxn ang="0">
                <a:pos x="1324" y="275"/>
              </a:cxn>
              <a:cxn ang="0">
                <a:pos x="180" y="275"/>
              </a:cxn>
              <a:cxn ang="0">
                <a:pos x="0" y="0"/>
              </a:cxn>
            </a:cxnLst>
            <a:rect l="0" t="0" r="r" b="b"/>
            <a:pathLst>
              <a:path w="1324" h="275">
                <a:moveTo>
                  <a:pt x="0" y="0"/>
                </a:moveTo>
                <a:lnTo>
                  <a:pt x="1117" y="9"/>
                </a:lnTo>
                <a:lnTo>
                  <a:pt x="1324" y="275"/>
                </a:lnTo>
                <a:lnTo>
                  <a:pt x="180" y="275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  <a:alpha val="14999"/>
                </a:schemeClr>
              </a:gs>
              <a:gs pos="50000">
                <a:schemeClr val="accent1">
                  <a:alpha val="14999"/>
                </a:schemeClr>
              </a:gs>
              <a:gs pos="100000">
                <a:schemeClr val="accent1">
                  <a:gamma/>
                  <a:shade val="46275"/>
                  <a:invGamma/>
                  <a:alpha val="14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970384" y="1011238"/>
            <a:ext cx="12409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000" b="1" dirty="0" smtClean="0"/>
              <a:t>Pulse sequence1</a:t>
            </a:r>
            <a:endParaRPr lang="en-GB" sz="1000" b="1" dirty="0"/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2668555" y="1039230"/>
            <a:ext cx="12409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000" b="1" dirty="0" smtClean="0"/>
              <a:t>Pulse sequence2</a:t>
            </a:r>
            <a:endParaRPr lang="en-GB" sz="1000" b="1" dirty="0"/>
          </a:p>
        </p:txBody>
      </p:sp>
      <p:sp>
        <p:nvSpPr>
          <p:cNvPr id="25" name="Text Box 49"/>
          <p:cNvSpPr txBox="1">
            <a:spLocks noChangeArrowheads="1"/>
          </p:cNvSpPr>
          <p:nvPr/>
        </p:nvSpPr>
        <p:spPr bwMode="auto">
          <a:xfrm>
            <a:off x="4898570" y="1057891"/>
            <a:ext cx="12409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000" b="1" dirty="0" smtClean="0"/>
              <a:t>Pulse sequence3</a:t>
            </a:r>
            <a:endParaRPr lang="en-GB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381000" y="1149350"/>
            <a:ext cx="8181975" cy="5564188"/>
            <a:chOff x="240" y="1021"/>
            <a:chExt cx="5154" cy="3208"/>
          </a:xfrm>
        </p:grpSpPr>
        <p:pic>
          <p:nvPicPr>
            <p:cNvPr id="35860" name="Picture 3" descr="gly9"/>
            <p:cNvPicPr>
              <a:picLocks noChangeAspect="1" noChangeArrowheads="1"/>
            </p:cNvPicPr>
            <p:nvPr/>
          </p:nvPicPr>
          <p:blipFill>
            <a:blip r:embed="rId2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240" y="1021"/>
              <a:ext cx="5154" cy="3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1" name="Rectangle 4"/>
            <p:cNvSpPr>
              <a:spLocks noChangeArrowheads="1"/>
            </p:cNvSpPr>
            <p:nvPr/>
          </p:nvSpPr>
          <p:spPr bwMode="auto">
            <a:xfrm>
              <a:off x="342" y="1026"/>
              <a:ext cx="387" cy="4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91142" name="Picture 6" descr="gly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30000" contrast="48000"/>
          </a:blip>
          <a:srcRect l="62152" r="7639" b="40775"/>
          <a:stretch>
            <a:fillRect/>
          </a:stretch>
        </p:blipFill>
        <p:spPr>
          <a:xfrm>
            <a:off x="2223453" y="1703070"/>
            <a:ext cx="2803525" cy="1981200"/>
          </a:xfrm>
          <a:noFill/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857375" y="1214438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HDO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029200" y="484188"/>
            <a:ext cx="3757613" cy="3430587"/>
            <a:chOff x="3168" y="305"/>
            <a:chExt cx="2367" cy="2161"/>
          </a:xfrm>
        </p:grpSpPr>
        <p:grpSp>
          <p:nvGrpSpPr>
            <p:cNvPr id="35850" name="Group 10"/>
            <p:cNvGrpSpPr>
              <a:grpSpLocks/>
            </p:cNvGrpSpPr>
            <p:nvPr/>
          </p:nvGrpSpPr>
          <p:grpSpPr bwMode="auto">
            <a:xfrm>
              <a:off x="3168" y="305"/>
              <a:ext cx="2367" cy="2161"/>
              <a:chOff x="3168" y="305"/>
              <a:chExt cx="2367" cy="2161"/>
            </a:xfrm>
          </p:grpSpPr>
          <p:grpSp>
            <p:nvGrpSpPr>
              <p:cNvPr id="35853" name="Group 11"/>
              <p:cNvGrpSpPr>
                <a:grpSpLocks/>
              </p:cNvGrpSpPr>
              <p:nvPr/>
            </p:nvGrpSpPr>
            <p:grpSpPr bwMode="auto">
              <a:xfrm>
                <a:off x="3168" y="305"/>
                <a:ext cx="2367" cy="2161"/>
                <a:chOff x="270" y="278"/>
                <a:chExt cx="5265" cy="3951"/>
              </a:xfrm>
            </p:grpSpPr>
            <p:pic>
              <p:nvPicPr>
                <p:cNvPr id="35858" name="Picture 12" descr="gly11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-84000" contrast="100000"/>
                </a:blip>
                <a:srcRect/>
                <a:stretch>
                  <a:fillRect/>
                </a:stretch>
              </p:blipFill>
              <p:spPr bwMode="auto">
                <a:xfrm>
                  <a:off x="270" y="278"/>
                  <a:ext cx="5265" cy="39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859" name="Rectangle 13"/>
                <p:cNvSpPr>
                  <a:spLocks noChangeArrowheads="1"/>
                </p:cNvSpPr>
                <p:nvPr/>
              </p:nvSpPr>
              <p:spPr bwMode="auto">
                <a:xfrm>
                  <a:off x="576" y="405"/>
                  <a:ext cx="558" cy="40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35854" name="Text Box 14"/>
              <p:cNvSpPr txBox="1">
                <a:spLocks noChangeArrowheads="1"/>
              </p:cNvSpPr>
              <p:nvPr/>
            </p:nvSpPr>
            <p:spPr bwMode="auto">
              <a:xfrm>
                <a:off x="3798" y="603"/>
                <a:ext cx="85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400" b="1"/>
                  <a:t>in DMSO</a:t>
                </a:r>
              </a:p>
            </p:txBody>
          </p:sp>
          <p:sp>
            <p:nvSpPr>
              <p:cNvPr id="35855" name="Text Box 15"/>
              <p:cNvSpPr txBox="1">
                <a:spLocks noChangeArrowheads="1"/>
              </p:cNvSpPr>
              <p:nvPr/>
            </p:nvSpPr>
            <p:spPr bwMode="auto">
              <a:xfrm>
                <a:off x="4923" y="1719"/>
                <a:ext cx="48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/>
                  <a:t>DMSO</a:t>
                </a:r>
              </a:p>
            </p:txBody>
          </p:sp>
          <p:sp>
            <p:nvSpPr>
              <p:cNvPr id="35856" name="Rectangle 16"/>
              <p:cNvSpPr>
                <a:spLocks noChangeArrowheads="1"/>
              </p:cNvSpPr>
              <p:nvPr/>
            </p:nvSpPr>
            <p:spPr bwMode="auto">
              <a:xfrm>
                <a:off x="4185" y="1332"/>
                <a:ext cx="99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57" name="Rectangle 17"/>
              <p:cNvSpPr>
                <a:spLocks noChangeArrowheads="1"/>
              </p:cNvSpPr>
              <p:nvPr/>
            </p:nvSpPr>
            <p:spPr bwMode="auto">
              <a:xfrm>
                <a:off x="4869" y="1044"/>
                <a:ext cx="99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5851" name="Text Box 18"/>
            <p:cNvSpPr txBox="1">
              <a:spLocks noChangeArrowheads="1"/>
            </p:cNvSpPr>
            <p:nvPr/>
          </p:nvSpPr>
          <p:spPr bwMode="auto">
            <a:xfrm>
              <a:off x="4140" y="12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5852" name="Text Box 19"/>
            <p:cNvSpPr txBox="1">
              <a:spLocks noChangeArrowheads="1"/>
            </p:cNvSpPr>
            <p:nvPr/>
          </p:nvSpPr>
          <p:spPr bwMode="auto">
            <a:xfrm>
              <a:off x="4896" y="1026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35848" name="Rectangle 20"/>
          <p:cNvSpPr>
            <a:spLocks noChangeArrowheads="1"/>
          </p:cNvSpPr>
          <p:nvPr/>
        </p:nvSpPr>
        <p:spPr bwMode="auto">
          <a:xfrm>
            <a:off x="529334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Unknown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Sample   </a:t>
            </a:r>
            <a:r>
              <a:rPr lang="de-DE" sz="2400" b="1" baseline="30000" dirty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 in D</a:t>
            </a:r>
            <a:r>
              <a:rPr lang="de-DE" sz="2400" b="1" baseline="-25000" dirty="0">
                <a:solidFill>
                  <a:srgbClr val="336699"/>
                </a:solidFill>
                <a:latin typeface="Arial" charset="0"/>
              </a:rPr>
              <a:t>2</a:t>
            </a:r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O </a:t>
            </a:r>
          </a:p>
        </p:txBody>
      </p:sp>
      <p:pic>
        <p:nvPicPr>
          <p:cNvPr id="35849" name="Picture 21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hteck 21"/>
          <p:cNvSpPr/>
          <p:nvPr/>
        </p:nvSpPr>
        <p:spPr>
          <a:xfrm>
            <a:off x="701328" y="1944107"/>
            <a:ext cx="407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b="1" dirty="0" smtClean="0">
                <a:solidFill>
                  <a:srgbClr val="336699"/>
                </a:solidFill>
                <a:latin typeface="Arial" charset="0"/>
              </a:rPr>
              <a:t>H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Group 2"/>
          <p:cNvGrpSpPr>
            <a:grpSpLocks/>
          </p:cNvGrpSpPr>
          <p:nvPr/>
        </p:nvGrpSpPr>
        <p:grpSpPr bwMode="auto">
          <a:xfrm>
            <a:off x="531813" y="1239838"/>
            <a:ext cx="7904162" cy="5618162"/>
            <a:chOff x="335" y="781"/>
            <a:chExt cx="4979" cy="3539"/>
          </a:xfrm>
        </p:grpSpPr>
        <p:pic>
          <p:nvPicPr>
            <p:cNvPr id="36922" name="Picture 3" descr="gly3"/>
            <p:cNvPicPr>
              <a:picLocks noChangeAspect="1" noChangeArrowheads="1"/>
            </p:cNvPicPr>
            <p:nvPr/>
          </p:nvPicPr>
          <p:blipFill>
            <a:blip r:embed="rId2">
              <a:lum bright="-48000" contrast="78000"/>
            </a:blip>
            <a:srcRect/>
            <a:stretch>
              <a:fillRect/>
            </a:stretch>
          </p:blipFill>
          <p:spPr bwMode="auto">
            <a:xfrm>
              <a:off x="335" y="781"/>
              <a:ext cx="4979" cy="3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923" name="Rectangle 4"/>
            <p:cNvSpPr>
              <a:spLocks noChangeArrowheads="1"/>
            </p:cNvSpPr>
            <p:nvPr/>
          </p:nvSpPr>
          <p:spPr bwMode="auto">
            <a:xfrm>
              <a:off x="432" y="855"/>
              <a:ext cx="234" cy="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5407025" y="1182688"/>
            <a:ext cx="1139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de-DE" sz="1400" b="1">
                <a:solidFill>
                  <a:srgbClr val="FF3300"/>
                </a:solidFill>
              </a:rPr>
              <a:t> ca. 63 ppm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276975" y="2641600"/>
            <a:ext cx="765175" cy="304800"/>
            <a:chOff x="4584" y="1637"/>
            <a:chExt cx="482" cy="192"/>
          </a:xfrm>
        </p:grpSpPr>
        <p:sp>
          <p:nvSpPr>
            <p:cNvPr id="36919" name="Text Box 8"/>
            <p:cNvSpPr txBox="1">
              <a:spLocks noChangeArrowheads="1"/>
            </p:cNvSpPr>
            <p:nvPr/>
          </p:nvSpPr>
          <p:spPr bwMode="auto">
            <a:xfrm>
              <a:off x="4584" y="163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O</a:t>
              </a:r>
            </a:p>
          </p:txBody>
        </p:sp>
        <p:sp>
          <p:nvSpPr>
            <p:cNvPr id="36920" name="Text Box 9"/>
            <p:cNvSpPr txBox="1">
              <a:spLocks noChangeArrowheads="1"/>
            </p:cNvSpPr>
            <p:nvPr/>
          </p:nvSpPr>
          <p:spPr bwMode="auto">
            <a:xfrm>
              <a:off x="4869" y="163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C</a:t>
              </a:r>
            </a:p>
          </p:txBody>
        </p:sp>
        <p:sp>
          <p:nvSpPr>
            <p:cNvPr id="36921" name="Line 10"/>
            <p:cNvSpPr>
              <a:spLocks noChangeShapeType="1"/>
            </p:cNvSpPr>
            <p:nvPr/>
          </p:nvSpPr>
          <p:spPr bwMode="auto">
            <a:xfrm>
              <a:off x="4761" y="1728"/>
              <a:ext cx="1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715125" y="2312988"/>
            <a:ext cx="350838" cy="947737"/>
            <a:chOff x="4230" y="1457"/>
            <a:chExt cx="221" cy="597"/>
          </a:xfrm>
        </p:grpSpPr>
        <p:sp>
          <p:nvSpPr>
            <p:cNvPr id="36915" name="Text Box 12"/>
            <p:cNvSpPr txBox="1">
              <a:spLocks noChangeArrowheads="1"/>
            </p:cNvSpPr>
            <p:nvPr/>
          </p:nvSpPr>
          <p:spPr bwMode="auto">
            <a:xfrm>
              <a:off x="4248" y="145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  <p:sp>
          <p:nvSpPr>
            <p:cNvPr id="36916" name="Text Box 13"/>
            <p:cNvSpPr txBox="1">
              <a:spLocks noChangeArrowheads="1"/>
            </p:cNvSpPr>
            <p:nvPr/>
          </p:nvSpPr>
          <p:spPr bwMode="auto">
            <a:xfrm>
              <a:off x="4230" y="186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  <p:sp>
          <p:nvSpPr>
            <p:cNvPr id="36917" name="Line 14"/>
            <p:cNvSpPr>
              <a:spLocks noChangeShapeType="1"/>
            </p:cNvSpPr>
            <p:nvPr/>
          </p:nvSpPr>
          <p:spPr bwMode="auto">
            <a:xfrm flipH="1" flipV="1">
              <a:off x="4340" y="1615"/>
              <a:ext cx="2" cy="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18" name="Line 15"/>
            <p:cNvSpPr>
              <a:spLocks noChangeShapeType="1"/>
            </p:cNvSpPr>
            <p:nvPr/>
          </p:nvSpPr>
          <p:spPr bwMode="auto">
            <a:xfrm flipH="1" flipV="1">
              <a:off x="4340" y="1823"/>
              <a:ext cx="2" cy="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045325" y="2312988"/>
            <a:ext cx="528638" cy="947737"/>
            <a:chOff x="4438" y="1457"/>
            <a:chExt cx="333" cy="597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4438" y="1755"/>
              <a:ext cx="1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09" name="Text Box 18"/>
            <p:cNvSpPr txBox="1">
              <a:spLocks noChangeArrowheads="1"/>
            </p:cNvSpPr>
            <p:nvPr/>
          </p:nvSpPr>
          <p:spPr bwMode="auto">
            <a:xfrm>
              <a:off x="4557" y="1660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C</a:t>
              </a:r>
            </a:p>
          </p:txBody>
        </p:sp>
        <p:grpSp>
          <p:nvGrpSpPr>
            <p:cNvPr id="36910" name="Group 19"/>
            <p:cNvGrpSpPr>
              <a:grpSpLocks/>
            </p:cNvGrpSpPr>
            <p:nvPr/>
          </p:nvGrpSpPr>
          <p:grpSpPr bwMode="auto">
            <a:xfrm>
              <a:off x="4550" y="1457"/>
              <a:ext cx="221" cy="597"/>
              <a:chOff x="4230" y="1457"/>
              <a:chExt cx="221" cy="597"/>
            </a:xfrm>
          </p:grpSpPr>
          <p:sp>
            <p:nvSpPr>
              <p:cNvPr id="36911" name="Text Box 20"/>
              <p:cNvSpPr txBox="1">
                <a:spLocks noChangeArrowheads="1"/>
              </p:cNvSpPr>
              <p:nvPr/>
            </p:nvSpPr>
            <p:spPr bwMode="auto">
              <a:xfrm>
                <a:off x="4248" y="1457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6912" name="Text Box 21"/>
              <p:cNvSpPr txBox="1">
                <a:spLocks noChangeArrowheads="1"/>
              </p:cNvSpPr>
              <p:nvPr/>
            </p:nvSpPr>
            <p:spPr bwMode="auto">
              <a:xfrm>
                <a:off x="4230" y="186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6913" name="Line 22"/>
              <p:cNvSpPr>
                <a:spLocks noChangeShapeType="1"/>
              </p:cNvSpPr>
              <p:nvPr/>
            </p:nvSpPr>
            <p:spPr bwMode="auto">
              <a:xfrm flipH="1" flipV="1">
                <a:off x="4340" y="1615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914" name="Line 23"/>
              <p:cNvSpPr>
                <a:spLocks noChangeShapeType="1"/>
              </p:cNvSpPr>
              <p:nvPr/>
            </p:nvSpPr>
            <p:spPr bwMode="auto">
              <a:xfrm flipH="1" flipV="1">
                <a:off x="4340" y="1823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7499350" y="2635250"/>
            <a:ext cx="514350" cy="304800"/>
            <a:chOff x="4724" y="1660"/>
            <a:chExt cx="324" cy="192"/>
          </a:xfrm>
        </p:grpSpPr>
        <p:sp>
          <p:nvSpPr>
            <p:cNvPr id="36906" name="Text Box 25"/>
            <p:cNvSpPr txBox="1">
              <a:spLocks noChangeArrowheads="1"/>
            </p:cNvSpPr>
            <p:nvPr/>
          </p:nvSpPr>
          <p:spPr bwMode="auto">
            <a:xfrm>
              <a:off x="4845" y="166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O</a:t>
              </a:r>
            </a:p>
          </p:txBody>
        </p:sp>
        <p:sp>
          <p:nvSpPr>
            <p:cNvPr id="36907" name="Line 26"/>
            <p:cNvSpPr>
              <a:spLocks noChangeShapeType="1"/>
            </p:cNvSpPr>
            <p:nvPr/>
          </p:nvSpPr>
          <p:spPr bwMode="auto">
            <a:xfrm>
              <a:off x="4724" y="1756"/>
              <a:ext cx="148" cy="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5811838" y="2622550"/>
            <a:ext cx="2703512" cy="311150"/>
            <a:chOff x="3661" y="1652"/>
            <a:chExt cx="1703" cy="196"/>
          </a:xfrm>
        </p:grpSpPr>
        <p:sp>
          <p:nvSpPr>
            <p:cNvPr id="36902" name="Line 28"/>
            <p:cNvSpPr>
              <a:spLocks noChangeShapeType="1"/>
            </p:cNvSpPr>
            <p:nvPr/>
          </p:nvSpPr>
          <p:spPr bwMode="auto">
            <a:xfrm>
              <a:off x="5028" y="1748"/>
              <a:ext cx="148" cy="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03" name="Line 29"/>
            <p:cNvSpPr>
              <a:spLocks noChangeShapeType="1"/>
            </p:cNvSpPr>
            <p:nvPr/>
          </p:nvSpPr>
          <p:spPr bwMode="auto">
            <a:xfrm>
              <a:off x="3852" y="1752"/>
              <a:ext cx="148" cy="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04" name="Text Box 30"/>
            <p:cNvSpPr txBox="1">
              <a:spLocks noChangeArrowheads="1"/>
            </p:cNvSpPr>
            <p:nvPr/>
          </p:nvSpPr>
          <p:spPr bwMode="auto">
            <a:xfrm>
              <a:off x="5161" y="165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  <p:sp>
          <p:nvSpPr>
            <p:cNvPr id="36905" name="Text Box 31"/>
            <p:cNvSpPr txBox="1">
              <a:spLocks noChangeArrowheads="1"/>
            </p:cNvSpPr>
            <p:nvPr/>
          </p:nvSpPr>
          <p:spPr bwMode="auto">
            <a:xfrm>
              <a:off x="3661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</p:grpSp>
      <p:sp>
        <p:nvSpPr>
          <p:cNvPr id="36874" name="Text Box 32"/>
          <p:cNvSpPr txBox="1">
            <a:spLocks noChangeArrowheads="1"/>
          </p:cNvSpPr>
          <p:nvPr/>
        </p:nvSpPr>
        <p:spPr bwMode="auto">
          <a:xfrm>
            <a:off x="6835775" y="1168400"/>
            <a:ext cx="1349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BB decoupled</a:t>
            </a:r>
            <a:endParaRPr lang="en-GB" sz="1400" b="1" dirty="0"/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636588" y="3184525"/>
            <a:ext cx="2968625" cy="2203450"/>
            <a:chOff x="401" y="2006"/>
            <a:chExt cx="1870" cy="1388"/>
          </a:xfrm>
        </p:grpSpPr>
        <p:grpSp>
          <p:nvGrpSpPr>
            <p:cNvPr id="36898" name="Group 35"/>
            <p:cNvGrpSpPr>
              <a:grpSpLocks/>
            </p:cNvGrpSpPr>
            <p:nvPr/>
          </p:nvGrpSpPr>
          <p:grpSpPr bwMode="auto">
            <a:xfrm>
              <a:off x="401" y="2006"/>
              <a:ext cx="1870" cy="1388"/>
              <a:chOff x="401" y="2006"/>
              <a:chExt cx="1870" cy="1388"/>
            </a:xfrm>
          </p:grpSpPr>
          <p:pic>
            <p:nvPicPr>
              <p:cNvPr id="36900" name="Picture 36" descr="gly4"/>
              <p:cNvPicPr>
                <a:picLocks noChangeAspect="1" noChangeArrowheads="1"/>
              </p:cNvPicPr>
              <p:nvPr/>
            </p:nvPicPr>
            <p:blipFill>
              <a:blip r:embed="rId3">
                <a:lum bright="-60000" contrast="78000"/>
              </a:blip>
              <a:srcRect/>
              <a:stretch>
                <a:fillRect/>
              </a:stretch>
            </p:blipFill>
            <p:spPr bwMode="auto">
              <a:xfrm>
                <a:off x="401" y="2021"/>
                <a:ext cx="1870" cy="1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901" name="Text Box 37"/>
              <p:cNvSpPr txBox="1">
                <a:spLocks noChangeArrowheads="1"/>
              </p:cNvSpPr>
              <p:nvPr/>
            </p:nvSpPr>
            <p:spPr bwMode="auto">
              <a:xfrm>
                <a:off x="1035" y="2006"/>
                <a:ext cx="69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J ca. 140 Hz</a:t>
                </a:r>
              </a:p>
            </p:txBody>
          </p:sp>
        </p:grpSp>
        <p:sp>
          <p:nvSpPr>
            <p:cNvPr id="36899" name="Rectangle 38"/>
            <p:cNvSpPr>
              <a:spLocks noChangeArrowheads="1"/>
            </p:cNvSpPr>
            <p:nvPr/>
          </p:nvSpPr>
          <p:spPr bwMode="auto">
            <a:xfrm>
              <a:off x="522" y="2178"/>
              <a:ext cx="207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366713" y="698500"/>
            <a:ext cx="4029075" cy="2292350"/>
            <a:chOff x="231" y="440"/>
            <a:chExt cx="2538" cy="1444"/>
          </a:xfrm>
        </p:grpSpPr>
        <p:grpSp>
          <p:nvGrpSpPr>
            <p:cNvPr id="36884" name="Group 40"/>
            <p:cNvGrpSpPr>
              <a:grpSpLocks/>
            </p:cNvGrpSpPr>
            <p:nvPr/>
          </p:nvGrpSpPr>
          <p:grpSpPr bwMode="auto">
            <a:xfrm>
              <a:off x="231" y="440"/>
              <a:ext cx="2538" cy="1444"/>
              <a:chOff x="222" y="368"/>
              <a:chExt cx="2538" cy="1444"/>
            </a:xfrm>
          </p:grpSpPr>
          <p:grpSp>
            <p:nvGrpSpPr>
              <p:cNvPr id="36886" name="Group 41"/>
              <p:cNvGrpSpPr>
                <a:grpSpLocks/>
              </p:cNvGrpSpPr>
              <p:nvPr/>
            </p:nvGrpSpPr>
            <p:grpSpPr bwMode="auto">
              <a:xfrm>
                <a:off x="222" y="426"/>
                <a:ext cx="2538" cy="1386"/>
                <a:chOff x="222" y="426"/>
                <a:chExt cx="2538" cy="1386"/>
              </a:xfrm>
            </p:grpSpPr>
            <p:pic>
              <p:nvPicPr>
                <p:cNvPr id="36890" name="Picture 42" descr="gly5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-72000" contrast="90000"/>
                </a:blip>
                <a:srcRect/>
                <a:stretch>
                  <a:fillRect/>
                </a:stretch>
              </p:blipFill>
              <p:spPr bwMode="auto">
                <a:xfrm>
                  <a:off x="222" y="527"/>
                  <a:ext cx="1034" cy="1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891" name="Picture 43" descr="gly6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72000" contrast="89000"/>
                </a:blip>
                <a:srcRect/>
                <a:stretch>
                  <a:fillRect/>
                </a:stretch>
              </p:blipFill>
              <p:spPr bwMode="auto">
                <a:xfrm>
                  <a:off x="693" y="513"/>
                  <a:ext cx="978" cy="12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892" name="Picture 44" descr="gly7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-30000" contrast="48000"/>
                </a:blip>
                <a:srcRect/>
                <a:stretch>
                  <a:fillRect/>
                </a:stretch>
              </p:blipFill>
              <p:spPr bwMode="auto">
                <a:xfrm>
                  <a:off x="1673" y="432"/>
                  <a:ext cx="1017" cy="1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893" name="Rectangle 45"/>
                <p:cNvSpPr>
                  <a:spLocks noChangeArrowheads="1"/>
                </p:cNvSpPr>
                <p:nvPr/>
              </p:nvSpPr>
              <p:spPr bwMode="auto">
                <a:xfrm>
                  <a:off x="714" y="456"/>
                  <a:ext cx="276" cy="13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894" name="Rectangle 46"/>
                <p:cNvSpPr>
                  <a:spLocks noChangeArrowheads="1"/>
                </p:cNvSpPr>
                <p:nvPr/>
              </p:nvSpPr>
              <p:spPr bwMode="auto">
                <a:xfrm>
                  <a:off x="1602" y="426"/>
                  <a:ext cx="276" cy="13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895" name="Rectangle 47"/>
                <p:cNvSpPr>
                  <a:spLocks noChangeArrowheads="1"/>
                </p:cNvSpPr>
                <p:nvPr/>
              </p:nvSpPr>
              <p:spPr bwMode="auto">
                <a:xfrm>
                  <a:off x="2484" y="486"/>
                  <a:ext cx="276" cy="13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896" name="Line 48"/>
                <p:cNvSpPr>
                  <a:spLocks noChangeShapeType="1"/>
                </p:cNvSpPr>
                <p:nvPr/>
              </p:nvSpPr>
              <p:spPr bwMode="auto">
                <a:xfrm>
                  <a:off x="720" y="1512"/>
                  <a:ext cx="21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6897" name="Line 49"/>
                <p:cNvSpPr>
                  <a:spLocks noChangeShapeType="1"/>
                </p:cNvSpPr>
                <p:nvPr/>
              </p:nvSpPr>
              <p:spPr bwMode="auto">
                <a:xfrm>
                  <a:off x="1662" y="1512"/>
                  <a:ext cx="21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6887" name="Text Box 50"/>
              <p:cNvSpPr txBox="1">
                <a:spLocks noChangeArrowheads="1"/>
              </p:cNvSpPr>
              <p:nvPr/>
            </p:nvSpPr>
            <p:spPr bwMode="auto">
              <a:xfrm>
                <a:off x="342" y="377"/>
                <a:ext cx="5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J ca. 2 Hz</a:t>
                </a:r>
              </a:p>
            </p:txBody>
          </p:sp>
          <p:sp>
            <p:nvSpPr>
              <p:cNvPr id="36888" name="Text Box 51"/>
              <p:cNvSpPr txBox="1">
                <a:spLocks noChangeArrowheads="1"/>
              </p:cNvSpPr>
              <p:nvPr/>
            </p:nvSpPr>
            <p:spPr bwMode="auto">
              <a:xfrm>
                <a:off x="1107" y="377"/>
                <a:ext cx="5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J ca. 2 Hz</a:t>
                </a:r>
              </a:p>
            </p:txBody>
          </p:sp>
          <p:sp>
            <p:nvSpPr>
              <p:cNvPr id="36889" name="Text Box 52"/>
              <p:cNvSpPr txBox="1">
                <a:spLocks noChangeArrowheads="1"/>
              </p:cNvSpPr>
              <p:nvPr/>
            </p:nvSpPr>
            <p:spPr bwMode="auto">
              <a:xfrm>
                <a:off x="1809" y="368"/>
                <a:ext cx="5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J ca. 2 Hz</a:t>
                </a:r>
              </a:p>
            </p:txBody>
          </p:sp>
        </p:grpSp>
        <p:sp>
          <p:nvSpPr>
            <p:cNvPr id="36885" name="Rectangle 53"/>
            <p:cNvSpPr>
              <a:spLocks noChangeArrowheads="1"/>
            </p:cNvSpPr>
            <p:nvPr/>
          </p:nvSpPr>
          <p:spPr bwMode="auto">
            <a:xfrm>
              <a:off x="252" y="621"/>
              <a:ext cx="81" cy="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4" name="Group 55"/>
          <p:cNvGrpSpPr>
            <a:grpSpLocks/>
          </p:cNvGrpSpPr>
          <p:nvPr/>
        </p:nvGrpSpPr>
        <p:grpSpPr bwMode="auto">
          <a:xfrm>
            <a:off x="1757363" y="2700338"/>
            <a:ext cx="728662" cy="514350"/>
            <a:chOff x="1071" y="1701"/>
            <a:chExt cx="459" cy="324"/>
          </a:xfrm>
        </p:grpSpPr>
        <p:sp>
          <p:nvSpPr>
            <p:cNvPr id="36882" name="Line 56"/>
            <p:cNvSpPr>
              <a:spLocks noChangeShapeType="1"/>
            </p:cNvSpPr>
            <p:nvPr/>
          </p:nvSpPr>
          <p:spPr bwMode="auto">
            <a:xfrm>
              <a:off x="1071" y="1719"/>
              <a:ext cx="189" cy="30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883" name="Line 57"/>
            <p:cNvSpPr>
              <a:spLocks noChangeShapeType="1"/>
            </p:cNvSpPr>
            <p:nvPr/>
          </p:nvSpPr>
          <p:spPr bwMode="auto">
            <a:xfrm flipV="1">
              <a:off x="1368" y="1701"/>
              <a:ext cx="162" cy="3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6879" name="Rectangle 58"/>
          <p:cNvSpPr>
            <a:spLocks noChangeArrowheads="1"/>
          </p:cNvSpPr>
          <p:nvPr/>
        </p:nvSpPr>
        <p:spPr bwMode="auto">
          <a:xfrm>
            <a:off x="0" y="0"/>
            <a:ext cx="669637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Unknown Sample 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(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Couplings)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36880" name="Picture 59" descr="Logo_RG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3092450" y="4154488"/>
            <a:ext cx="1663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Non decoupled</a:t>
            </a:r>
            <a:endParaRPr lang="en-GB" sz="1400" b="1" dirty="0"/>
          </a:p>
        </p:txBody>
      </p:sp>
      <p:sp>
        <p:nvSpPr>
          <p:cNvPr id="60" name="Rechteck 59"/>
          <p:cNvSpPr/>
          <p:nvPr/>
        </p:nvSpPr>
        <p:spPr>
          <a:xfrm>
            <a:off x="4778806" y="1514899"/>
            <a:ext cx="482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b="1" dirty="0" smtClean="0">
                <a:solidFill>
                  <a:srgbClr val="336699"/>
                </a:solidFill>
                <a:latin typeface="Arial" charset="0"/>
              </a:rPr>
              <a:t>C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Group 2"/>
          <p:cNvGrpSpPr>
            <a:grpSpLocks/>
          </p:cNvGrpSpPr>
          <p:nvPr/>
        </p:nvGrpSpPr>
        <p:grpSpPr bwMode="auto">
          <a:xfrm>
            <a:off x="381000" y="1620838"/>
            <a:ext cx="8181975" cy="5092700"/>
            <a:chOff x="240" y="1021"/>
            <a:chExt cx="5154" cy="3208"/>
          </a:xfrm>
        </p:grpSpPr>
        <p:pic>
          <p:nvPicPr>
            <p:cNvPr id="37964" name="Picture 3" descr="gly9"/>
            <p:cNvPicPr>
              <a:picLocks noChangeAspect="1" noChangeArrowheads="1"/>
            </p:cNvPicPr>
            <p:nvPr/>
          </p:nvPicPr>
          <p:blipFill>
            <a:blip r:embed="rId2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240" y="1021"/>
              <a:ext cx="5154" cy="3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65" name="Rectangle 4"/>
            <p:cNvSpPr>
              <a:spLocks noChangeArrowheads="1"/>
            </p:cNvSpPr>
            <p:nvPr/>
          </p:nvSpPr>
          <p:spPr bwMode="auto">
            <a:xfrm>
              <a:off x="369" y="1107"/>
              <a:ext cx="225" cy="1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10245" name="Picture 5" descr="gly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>
          <a:xfrm>
            <a:off x="5534025" y="1889125"/>
            <a:ext cx="2098675" cy="1539875"/>
          </a:xfrm>
          <a:noFill/>
        </p:spPr>
      </p:pic>
      <p:pic>
        <p:nvPicPr>
          <p:cNvPr id="37893" name="Picture 7" descr="gly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-30000" contrast="48000"/>
          </a:blip>
          <a:srcRect l="62152" r="7639" b="40775"/>
          <a:stretch>
            <a:fillRect/>
          </a:stretch>
        </p:blipFill>
        <p:spPr>
          <a:xfrm>
            <a:off x="2208213" y="1695450"/>
            <a:ext cx="2803525" cy="1981200"/>
          </a:xfr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24550" y="584200"/>
            <a:ext cx="1476375" cy="434975"/>
            <a:chOff x="3723" y="881"/>
            <a:chExt cx="930" cy="274"/>
          </a:xfrm>
        </p:grpSpPr>
        <p:sp>
          <p:nvSpPr>
            <p:cNvPr id="37962" name="Text Box 9"/>
            <p:cNvSpPr txBox="1">
              <a:spLocks noChangeArrowheads="1"/>
            </p:cNvSpPr>
            <p:nvPr/>
          </p:nvSpPr>
          <p:spPr bwMode="auto">
            <a:xfrm>
              <a:off x="3834" y="881"/>
              <a:ext cx="6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J ca. 140 Hz</a:t>
              </a:r>
            </a:p>
          </p:txBody>
        </p:sp>
        <p:sp>
          <p:nvSpPr>
            <p:cNvPr id="37963" name="AutoShape 10"/>
            <p:cNvSpPr>
              <a:spLocks/>
            </p:cNvSpPr>
            <p:nvPr/>
          </p:nvSpPr>
          <p:spPr bwMode="auto">
            <a:xfrm rot="5400000">
              <a:off x="4134" y="636"/>
              <a:ext cx="108" cy="930"/>
            </a:xfrm>
            <a:prstGeom prst="leftBrace">
              <a:avLst>
                <a:gd name="adj1" fmla="val 71759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495925" y="2582863"/>
            <a:ext cx="2162175" cy="471487"/>
            <a:chOff x="3462" y="1627"/>
            <a:chExt cx="1362" cy="297"/>
          </a:xfrm>
        </p:grpSpPr>
        <p:sp>
          <p:nvSpPr>
            <p:cNvPr id="37956" name="Text Box 12"/>
            <p:cNvSpPr txBox="1">
              <a:spLocks noChangeArrowheads="1"/>
            </p:cNvSpPr>
            <p:nvPr/>
          </p:nvSpPr>
          <p:spPr bwMode="auto">
            <a:xfrm>
              <a:off x="3462" y="1627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    J   ??</a:t>
              </a:r>
            </a:p>
          </p:txBody>
        </p:sp>
        <p:sp>
          <p:nvSpPr>
            <p:cNvPr id="37957" name="AutoShape 13"/>
            <p:cNvSpPr>
              <a:spLocks/>
            </p:cNvSpPr>
            <p:nvPr/>
          </p:nvSpPr>
          <p:spPr bwMode="auto">
            <a:xfrm rot="5400000">
              <a:off x="3674" y="1842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58" name="AutoShape 14"/>
            <p:cNvSpPr>
              <a:spLocks/>
            </p:cNvSpPr>
            <p:nvPr/>
          </p:nvSpPr>
          <p:spPr bwMode="auto">
            <a:xfrm rot="5400000">
              <a:off x="3714" y="1838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59" name="Text Box 15"/>
            <p:cNvSpPr txBox="1">
              <a:spLocks noChangeArrowheads="1"/>
            </p:cNvSpPr>
            <p:nvPr/>
          </p:nvSpPr>
          <p:spPr bwMode="auto">
            <a:xfrm>
              <a:off x="4344" y="1645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     J  ??</a:t>
              </a:r>
            </a:p>
          </p:txBody>
        </p:sp>
        <p:sp>
          <p:nvSpPr>
            <p:cNvPr id="37960" name="AutoShape 16"/>
            <p:cNvSpPr>
              <a:spLocks/>
            </p:cNvSpPr>
            <p:nvPr/>
          </p:nvSpPr>
          <p:spPr bwMode="auto">
            <a:xfrm rot="5400000">
              <a:off x="4556" y="1860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61" name="AutoShape 17"/>
            <p:cNvSpPr>
              <a:spLocks/>
            </p:cNvSpPr>
            <p:nvPr/>
          </p:nvSpPr>
          <p:spPr bwMode="auto">
            <a:xfrm rot="5400000">
              <a:off x="4596" y="1856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210300" y="1554163"/>
            <a:ext cx="925513" cy="442912"/>
            <a:chOff x="3453" y="2356"/>
            <a:chExt cx="583" cy="279"/>
          </a:xfrm>
        </p:grpSpPr>
        <p:sp>
          <p:nvSpPr>
            <p:cNvPr id="37954" name="Text Box 19"/>
            <p:cNvSpPr txBox="1">
              <a:spLocks noChangeArrowheads="1"/>
            </p:cNvSpPr>
            <p:nvPr/>
          </p:nvSpPr>
          <p:spPr bwMode="auto">
            <a:xfrm>
              <a:off x="3453" y="2356"/>
              <a:ext cx="5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J ca. 2 Hz</a:t>
              </a:r>
            </a:p>
          </p:txBody>
        </p:sp>
        <p:sp>
          <p:nvSpPr>
            <p:cNvPr id="37955" name="AutoShape 20"/>
            <p:cNvSpPr>
              <a:spLocks/>
            </p:cNvSpPr>
            <p:nvPr/>
          </p:nvSpPr>
          <p:spPr bwMode="auto">
            <a:xfrm rot="5400000">
              <a:off x="3665" y="2571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557713" y="1828800"/>
            <a:ext cx="871537" cy="1443038"/>
            <a:chOff x="2871" y="1152"/>
            <a:chExt cx="549" cy="909"/>
          </a:xfrm>
        </p:grpSpPr>
        <p:sp>
          <p:nvSpPr>
            <p:cNvPr id="37952" name="Line 23"/>
            <p:cNvSpPr>
              <a:spLocks noChangeShapeType="1"/>
            </p:cNvSpPr>
            <p:nvPr/>
          </p:nvSpPr>
          <p:spPr bwMode="auto">
            <a:xfrm flipV="1">
              <a:off x="2871" y="1152"/>
              <a:ext cx="351" cy="83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53" name="Line 24"/>
            <p:cNvSpPr>
              <a:spLocks noChangeShapeType="1"/>
            </p:cNvSpPr>
            <p:nvPr/>
          </p:nvSpPr>
          <p:spPr bwMode="auto">
            <a:xfrm>
              <a:off x="2889" y="2061"/>
              <a:ext cx="531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83238" y="4127500"/>
            <a:ext cx="2703512" cy="947738"/>
            <a:chOff x="3517" y="2600"/>
            <a:chExt cx="1703" cy="597"/>
          </a:xfrm>
        </p:grpSpPr>
        <p:grpSp>
          <p:nvGrpSpPr>
            <p:cNvPr id="37927" name="Group 26"/>
            <p:cNvGrpSpPr>
              <a:grpSpLocks/>
            </p:cNvGrpSpPr>
            <p:nvPr/>
          </p:nvGrpSpPr>
          <p:grpSpPr bwMode="auto">
            <a:xfrm>
              <a:off x="3810" y="2807"/>
              <a:ext cx="554" cy="192"/>
              <a:chOff x="4584" y="1637"/>
              <a:chExt cx="554" cy="192"/>
            </a:xfrm>
          </p:grpSpPr>
          <p:sp>
            <p:nvSpPr>
              <p:cNvPr id="37949" name="Text Box 27"/>
              <p:cNvSpPr txBox="1">
                <a:spLocks noChangeArrowheads="1"/>
              </p:cNvSpPr>
              <p:nvPr/>
            </p:nvSpPr>
            <p:spPr bwMode="auto">
              <a:xfrm>
                <a:off x="4584" y="1637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37950" name="Text Box 28"/>
              <p:cNvSpPr txBox="1">
                <a:spLocks noChangeArrowheads="1"/>
              </p:cNvSpPr>
              <p:nvPr/>
            </p:nvSpPr>
            <p:spPr bwMode="auto">
              <a:xfrm>
                <a:off x="4869" y="1637"/>
                <a:ext cx="26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 baseline="30000">
                    <a:solidFill>
                      <a:schemeClr val="accent2"/>
                    </a:solidFill>
                  </a:rPr>
                  <a:t>13</a:t>
                </a:r>
                <a:r>
                  <a:rPr lang="de-DE" sz="1400" b="1">
                    <a:solidFill>
                      <a:schemeClr val="accent2"/>
                    </a:solidFill>
                  </a:rPr>
                  <a:t>C</a:t>
                </a:r>
              </a:p>
            </p:txBody>
          </p:sp>
          <p:sp>
            <p:nvSpPr>
              <p:cNvPr id="37951" name="Line 29"/>
              <p:cNvSpPr>
                <a:spLocks noChangeShapeType="1"/>
              </p:cNvSpPr>
              <p:nvPr/>
            </p:nvSpPr>
            <p:spPr bwMode="auto">
              <a:xfrm>
                <a:off x="4761" y="1728"/>
                <a:ext cx="1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7928" name="Group 30"/>
            <p:cNvGrpSpPr>
              <a:grpSpLocks/>
            </p:cNvGrpSpPr>
            <p:nvPr/>
          </p:nvGrpSpPr>
          <p:grpSpPr bwMode="auto">
            <a:xfrm>
              <a:off x="4086" y="2600"/>
              <a:ext cx="221" cy="597"/>
              <a:chOff x="4230" y="1457"/>
              <a:chExt cx="221" cy="597"/>
            </a:xfrm>
          </p:grpSpPr>
          <p:sp>
            <p:nvSpPr>
              <p:cNvPr id="37945" name="Text Box 31"/>
              <p:cNvSpPr txBox="1">
                <a:spLocks noChangeArrowheads="1"/>
              </p:cNvSpPr>
              <p:nvPr/>
            </p:nvSpPr>
            <p:spPr bwMode="auto">
              <a:xfrm>
                <a:off x="4248" y="1457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46" name="Text Box 32"/>
              <p:cNvSpPr txBox="1">
                <a:spLocks noChangeArrowheads="1"/>
              </p:cNvSpPr>
              <p:nvPr/>
            </p:nvSpPr>
            <p:spPr bwMode="auto">
              <a:xfrm>
                <a:off x="4230" y="186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47" name="Line 33"/>
              <p:cNvSpPr>
                <a:spLocks noChangeShapeType="1"/>
              </p:cNvSpPr>
              <p:nvPr/>
            </p:nvSpPr>
            <p:spPr bwMode="auto">
              <a:xfrm flipH="1" flipV="1">
                <a:off x="4340" y="1615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8" name="Line 34"/>
              <p:cNvSpPr>
                <a:spLocks noChangeShapeType="1"/>
              </p:cNvSpPr>
              <p:nvPr/>
            </p:nvSpPr>
            <p:spPr bwMode="auto">
              <a:xfrm flipH="1" flipV="1">
                <a:off x="4340" y="1823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7929" name="Group 35"/>
            <p:cNvGrpSpPr>
              <a:grpSpLocks/>
            </p:cNvGrpSpPr>
            <p:nvPr/>
          </p:nvGrpSpPr>
          <p:grpSpPr bwMode="auto">
            <a:xfrm>
              <a:off x="4294" y="2600"/>
              <a:ext cx="333" cy="597"/>
              <a:chOff x="4438" y="1457"/>
              <a:chExt cx="333" cy="597"/>
            </a:xfrm>
          </p:grpSpPr>
          <p:sp>
            <p:nvSpPr>
              <p:cNvPr id="37938" name="Line 36"/>
              <p:cNvSpPr>
                <a:spLocks noChangeShapeType="1"/>
              </p:cNvSpPr>
              <p:nvPr/>
            </p:nvSpPr>
            <p:spPr bwMode="auto">
              <a:xfrm>
                <a:off x="4438" y="1755"/>
                <a:ext cx="1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9" name="Text Box 37"/>
              <p:cNvSpPr txBox="1">
                <a:spLocks noChangeArrowheads="1"/>
              </p:cNvSpPr>
              <p:nvPr/>
            </p:nvSpPr>
            <p:spPr bwMode="auto">
              <a:xfrm>
                <a:off x="4557" y="1660"/>
                <a:ext cx="19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C</a:t>
                </a:r>
              </a:p>
            </p:txBody>
          </p:sp>
          <p:grpSp>
            <p:nvGrpSpPr>
              <p:cNvPr id="37940" name="Group 38"/>
              <p:cNvGrpSpPr>
                <a:grpSpLocks/>
              </p:cNvGrpSpPr>
              <p:nvPr/>
            </p:nvGrpSpPr>
            <p:grpSpPr bwMode="auto">
              <a:xfrm>
                <a:off x="4550" y="1457"/>
                <a:ext cx="221" cy="597"/>
                <a:chOff x="4230" y="1457"/>
                <a:chExt cx="221" cy="597"/>
              </a:xfrm>
            </p:grpSpPr>
            <p:sp>
              <p:nvSpPr>
                <p:cNvPr id="3794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48" y="1457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3794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230" y="1862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37943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615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7944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823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37930" name="Group 43"/>
            <p:cNvGrpSpPr>
              <a:grpSpLocks/>
            </p:cNvGrpSpPr>
            <p:nvPr/>
          </p:nvGrpSpPr>
          <p:grpSpPr bwMode="auto">
            <a:xfrm>
              <a:off x="4580" y="2803"/>
              <a:ext cx="324" cy="192"/>
              <a:chOff x="4724" y="1660"/>
              <a:chExt cx="324" cy="192"/>
            </a:xfrm>
          </p:grpSpPr>
          <p:sp>
            <p:nvSpPr>
              <p:cNvPr id="37936" name="Text Box 44"/>
              <p:cNvSpPr txBox="1">
                <a:spLocks noChangeArrowheads="1"/>
              </p:cNvSpPr>
              <p:nvPr/>
            </p:nvSpPr>
            <p:spPr bwMode="auto">
              <a:xfrm>
                <a:off x="4845" y="1660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37937" name="Line 45"/>
              <p:cNvSpPr>
                <a:spLocks noChangeShapeType="1"/>
              </p:cNvSpPr>
              <p:nvPr/>
            </p:nvSpPr>
            <p:spPr bwMode="auto">
              <a:xfrm>
                <a:off x="4724" y="1756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7931" name="Group 46"/>
            <p:cNvGrpSpPr>
              <a:grpSpLocks/>
            </p:cNvGrpSpPr>
            <p:nvPr/>
          </p:nvGrpSpPr>
          <p:grpSpPr bwMode="auto">
            <a:xfrm>
              <a:off x="3517" y="2795"/>
              <a:ext cx="1703" cy="196"/>
              <a:chOff x="3661" y="1652"/>
              <a:chExt cx="1703" cy="196"/>
            </a:xfrm>
          </p:grpSpPr>
          <p:sp>
            <p:nvSpPr>
              <p:cNvPr id="37932" name="Line 47"/>
              <p:cNvSpPr>
                <a:spLocks noChangeShapeType="1"/>
              </p:cNvSpPr>
              <p:nvPr/>
            </p:nvSpPr>
            <p:spPr bwMode="auto">
              <a:xfrm>
                <a:off x="5028" y="1748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3" name="Line 48"/>
              <p:cNvSpPr>
                <a:spLocks noChangeShapeType="1"/>
              </p:cNvSpPr>
              <p:nvPr/>
            </p:nvSpPr>
            <p:spPr bwMode="auto">
              <a:xfrm>
                <a:off x="3852" y="1752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4" name="Text Box 49"/>
              <p:cNvSpPr txBox="1">
                <a:spLocks noChangeArrowheads="1"/>
              </p:cNvSpPr>
              <p:nvPr/>
            </p:nvSpPr>
            <p:spPr bwMode="auto">
              <a:xfrm>
                <a:off x="5161" y="165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35" name="Text Box 50"/>
              <p:cNvSpPr txBox="1">
                <a:spLocks noChangeArrowheads="1"/>
              </p:cNvSpPr>
              <p:nvPr/>
            </p:nvSpPr>
            <p:spPr bwMode="auto">
              <a:xfrm>
                <a:off x="3661" y="1656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</p:grpSp>
      </p:grpSp>
      <p:sp>
        <p:nvSpPr>
          <p:cNvPr id="10291" name="Line 51"/>
          <p:cNvSpPr>
            <a:spLocks noChangeShapeType="1"/>
          </p:cNvSpPr>
          <p:nvPr/>
        </p:nvSpPr>
        <p:spPr bwMode="auto">
          <a:xfrm flipV="1">
            <a:off x="5962650" y="3386138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2" name="Line 52"/>
          <p:cNvSpPr>
            <a:spLocks noChangeShapeType="1"/>
          </p:cNvSpPr>
          <p:nvPr/>
        </p:nvSpPr>
        <p:spPr bwMode="auto">
          <a:xfrm>
            <a:off x="6767513" y="4529138"/>
            <a:ext cx="3429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3" name="Line 53"/>
          <p:cNvSpPr>
            <a:spLocks noChangeShapeType="1"/>
          </p:cNvSpPr>
          <p:nvPr/>
        </p:nvSpPr>
        <p:spPr bwMode="auto">
          <a:xfrm>
            <a:off x="7100888" y="4552950"/>
            <a:ext cx="0" cy="2667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4" name="Line 54"/>
          <p:cNvSpPr>
            <a:spLocks noChangeShapeType="1"/>
          </p:cNvSpPr>
          <p:nvPr/>
        </p:nvSpPr>
        <p:spPr bwMode="auto">
          <a:xfrm>
            <a:off x="7100888" y="4300538"/>
            <a:ext cx="0" cy="233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5" name="Line 55"/>
          <p:cNvSpPr>
            <a:spLocks noChangeShapeType="1"/>
          </p:cNvSpPr>
          <p:nvPr/>
        </p:nvSpPr>
        <p:spPr bwMode="auto">
          <a:xfrm flipV="1">
            <a:off x="7348538" y="3381375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6" name="Line 56"/>
          <p:cNvSpPr>
            <a:spLocks noChangeShapeType="1"/>
          </p:cNvSpPr>
          <p:nvPr/>
        </p:nvSpPr>
        <p:spPr bwMode="auto">
          <a:xfrm>
            <a:off x="6753225" y="4310063"/>
            <a:ext cx="0" cy="233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7" name="Line 57"/>
          <p:cNvSpPr>
            <a:spLocks noChangeShapeType="1"/>
          </p:cNvSpPr>
          <p:nvPr/>
        </p:nvSpPr>
        <p:spPr bwMode="auto">
          <a:xfrm>
            <a:off x="6753225" y="4548188"/>
            <a:ext cx="0" cy="2667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7286625" y="3533775"/>
            <a:ext cx="133350" cy="233363"/>
            <a:chOff x="4590" y="2226"/>
            <a:chExt cx="84" cy="147"/>
          </a:xfrm>
        </p:grpSpPr>
        <p:sp>
          <p:nvSpPr>
            <p:cNvPr id="37923" name="Line 59"/>
            <p:cNvSpPr>
              <a:spLocks noChangeShapeType="1"/>
            </p:cNvSpPr>
            <p:nvPr/>
          </p:nvSpPr>
          <p:spPr bwMode="auto">
            <a:xfrm flipV="1">
              <a:off x="4590" y="2229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4" name="Line 60"/>
            <p:cNvSpPr>
              <a:spLocks noChangeShapeType="1"/>
            </p:cNvSpPr>
            <p:nvPr/>
          </p:nvSpPr>
          <p:spPr bwMode="auto">
            <a:xfrm flipV="1">
              <a:off x="461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5" name="Line 61"/>
            <p:cNvSpPr>
              <a:spLocks noChangeShapeType="1"/>
            </p:cNvSpPr>
            <p:nvPr/>
          </p:nvSpPr>
          <p:spPr bwMode="auto">
            <a:xfrm flipV="1">
              <a:off x="464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6" name="Line 62"/>
            <p:cNvSpPr>
              <a:spLocks noChangeShapeType="1"/>
            </p:cNvSpPr>
            <p:nvPr/>
          </p:nvSpPr>
          <p:spPr bwMode="auto">
            <a:xfrm flipV="1">
              <a:off x="467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5895975" y="3548063"/>
            <a:ext cx="133350" cy="233362"/>
            <a:chOff x="4590" y="2226"/>
            <a:chExt cx="84" cy="147"/>
          </a:xfrm>
        </p:grpSpPr>
        <p:sp>
          <p:nvSpPr>
            <p:cNvPr id="37919" name="Line 64"/>
            <p:cNvSpPr>
              <a:spLocks noChangeShapeType="1"/>
            </p:cNvSpPr>
            <p:nvPr/>
          </p:nvSpPr>
          <p:spPr bwMode="auto">
            <a:xfrm flipV="1">
              <a:off x="4590" y="2229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0" name="Line 65"/>
            <p:cNvSpPr>
              <a:spLocks noChangeShapeType="1"/>
            </p:cNvSpPr>
            <p:nvPr/>
          </p:nvSpPr>
          <p:spPr bwMode="auto">
            <a:xfrm flipV="1">
              <a:off x="461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1" name="Line 66"/>
            <p:cNvSpPr>
              <a:spLocks noChangeShapeType="1"/>
            </p:cNvSpPr>
            <p:nvPr/>
          </p:nvSpPr>
          <p:spPr bwMode="auto">
            <a:xfrm flipV="1">
              <a:off x="464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2" name="Line 67"/>
            <p:cNvSpPr>
              <a:spLocks noChangeShapeType="1"/>
            </p:cNvSpPr>
            <p:nvPr/>
          </p:nvSpPr>
          <p:spPr bwMode="auto">
            <a:xfrm flipV="1">
              <a:off x="467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308" name="Text Box 68"/>
          <p:cNvSpPr txBox="1">
            <a:spLocks noChangeArrowheads="1"/>
          </p:cNvSpPr>
          <p:nvPr/>
        </p:nvSpPr>
        <p:spPr bwMode="auto">
          <a:xfrm>
            <a:off x="6000750" y="3800475"/>
            <a:ext cx="1628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AA´BB´- System</a:t>
            </a:r>
          </a:p>
        </p:txBody>
      </p:sp>
      <p:grpSp>
        <p:nvGrpSpPr>
          <p:cNvPr id="16" name="Group 69"/>
          <p:cNvGrpSpPr>
            <a:grpSpLocks/>
          </p:cNvGrpSpPr>
          <p:nvPr/>
        </p:nvGrpSpPr>
        <p:grpSpPr bwMode="auto">
          <a:xfrm>
            <a:off x="6267450" y="2640013"/>
            <a:ext cx="881063" cy="560387"/>
            <a:chOff x="3948" y="1663"/>
            <a:chExt cx="555" cy="353"/>
          </a:xfrm>
        </p:grpSpPr>
        <p:grpSp>
          <p:nvGrpSpPr>
            <p:cNvPr id="37914" name="Group 70"/>
            <p:cNvGrpSpPr>
              <a:grpSpLocks/>
            </p:cNvGrpSpPr>
            <p:nvPr/>
          </p:nvGrpSpPr>
          <p:grpSpPr bwMode="auto">
            <a:xfrm>
              <a:off x="4092" y="1887"/>
              <a:ext cx="177" cy="129"/>
              <a:chOff x="4092" y="1887"/>
              <a:chExt cx="177" cy="129"/>
            </a:xfrm>
          </p:grpSpPr>
          <p:sp>
            <p:nvSpPr>
              <p:cNvPr id="37916" name="Line 71"/>
              <p:cNvSpPr>
                <a:spLocks noChangeShapeType="1"/>
              </p:cNvSpPr>
              <p:nvPr/>
            </p:nvSpPr>
            <p:spPr bwMode="auto">
              <a:xfrm flipH="1" flipV="1">
                <a:off x="4092" y="1890"/>
                <a:ext cx="3" cy="12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7" name="Line 72"/>
              <p:cNvSpPr>
                <a:spLocks noChangeShapeType="1"/>
              </p:cNvSpPr>
              <p:nvPr/>
            </p:nvSpPr>
            <p:spPr bwMode="auto">
              <a:xfrm flipV="1">
                <a:off x="4266" y="1890"/>
                <a:ext cx="3" cy="1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8" name="Line 73"/>
              <p:cNvSpPr>
                <a:spLocks noChangeShapeType="1"/>
              </p:cNvSpPr>
              <p:nvPr/>
            </p:nvSpPr>
            <p:spPr bwMode="auto">
              <a:xfrm>
                <a:off x="4095" y="1887"/>
                <a:ext cx="17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7915" name="Text Box 74"/>
            <p:cNvSpPr txBox="1">
              <a:spLocks noChangeArrowheads="1"/>
            </p:cNvSpPr>
            <p:nvPr/>
          </p:nvSpPr>
          <p:spPr bwMode="auto">
            <a:xfrm>
              <a:off x="3948" y="1663"/>
              <a:ext cx="5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chemeClr val="accent2"/>
                  </a:solidFill>
                </a:rPr>
                <a:t>ca. 10 Hz</a:t>
              </a:r>
            </a:p>
          </p:txBody>
        </p:sp>
      </p:grpSp>
      <p:pic>
        <p:nvPicPr>
          <p:cNvPr id="77" name="Picture 5" descr="gly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>
          <a:xfrm>
            <a:off x="5715000" y="-1238250"/>
            <a:ext cx="3257550" cy="3695700"/>
          </a:xfrm>
          <a:noFill/>
        </p:spPr>
      </p:pic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Rectangle 58"/>
          <p:cNvSpPr>
            <a:spLocks noChangeArrowheads="1"/>
          </p:cNvSpPr>
          <p:nvPr/>
        </p:nvSpPr>
        <p:spPr bwMode="auto">
          <a:xfrm>
            <a:off x="1" y="0"/>
            <a:ext cx="66861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Glycol  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(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Couplings)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701328" y="1944107"/>
            <a:ext cx="407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b="1" dirty="0" smtClean="0">
                <a:solidFill>
                  <a:srgbClr val="336699"/>
                </a:solidFill>
                <a:latin typeface="Arial" charset="0"/>
              </a:rPr>
              <a:t>H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" grpId="0" animBg="1"/>
      <p:bldP spid="10291" grpId="1" animBg="1"/>
      <p:bldP spid="10292" grpId="0" animBg="1"/>
      <p:bldP spid="10293" grpId="0" animBg="1"/>
      <p:bldP spid="10294" grpId="0" animBg="1"/>
      <p:bldP spid="10295" grpId="0" animBg="1"/>
      <p:bldP spid="10295" grpId="1" animBg="1"/>
      <p:bldP spid="10296" grpId="0" animBg="1"/>
      <p:bldP spid="10297" grpId="0" animBg="1"/>
      <p:bldP spid="10297" grpId="1" animBg="1"/>
      <p:bldP spid="103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fik 81" descr="ansVL1_1h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32587" y="112114"/>
            <a:ext cx="5291527" cy="6858000"/>
          </a:xfrm>
          <a:prstGeom prst="rect">
            <a:avLst/>
          </a:prstGeom>
        </p:spPr>
      </p:pic>
      <p:pic>
        <p:nvPicPr>
          <p:cNvPr id="81" name="Grafik 80" descr="ansVL1_1h1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26236" y="0"/>
            <a:ext cx="5291527" cy="6858000"/>
          </a:xfrm>
          <a:prstGeom prst="rect">
            <a:avLst/>
          </a:prstGeom>
        </p:spPr>
      </p:pic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3" name="Rectangle 75"/>
          <p:cNvSpPr>
            <a:spLocks noChangeArrowheads="1"/>
          </p:cNvSpPr>
          <p:nvPr/>
        </p:nvSpPr>
        <p:spPr bwMode="auto">
          <a:xfrm>
            <a:off x="0" y="0"/>
            <a:ext cx="740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(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3771900" y="717550"/>
            <a:ext cx="2089150" cy="434975"/>
            <a:chOff x="3723" y="881"/>
            <a:chExt cx="930" cy="274"/>
          </a:xfrm>
        </p:grpSpPr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834" y="881"/>
              <a:ext cx="49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FF3300"/>
                  </a:solidFill>
                </a:rPr>
                <a:t>J ca. </a:t>
              </a:r>
              <a:r>
                <a:rPr lang="de-DE" sz="1400" b="1" dirty="0" smtClean="0">
                  <a:solidFill>
                    <a:srgbClr val="FF3300"/>
                  </a:solidFill>
                </a:rPr>
                <a:t>167 </a:t>
              </a:r>
              <a:r>
                <a:rPr lang="de-DE" sz="1400" b="1" dirty="0">
                  <a:solidFill>
                    <a:srgbClr val="FF3300"/>
                  </a:solidFill>
                </a:rPr>
                <a:t>Hz</a:t>
              </a:r>
            </a:p>
          </p:txBody>
        </p:sp>
        <p:sp>
          <p:nvSpPr>
            <p:cNvPr id="16" name="AutoShape 10"/>
            <p:cNvSpPr>
              <a:spLocks/>
            </p:cNvSpPr>
            <p:nvPr/>
          </p:nvSpPr>
          <p:spPr bwMode="auto">
            <a:xfrm rot="5400000">
              <a:off x="4134" y="636"/>
              <a:ext cx="108" cy="930"/>
            </a:xfrm>
            <a:prstGeom prst="leftBrace">
              <a:avLst>
                <a:gd name="adj1" fmla="val 71759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7" name="Group 93"/>
          <p:cNvGrpSpPr>
            <a:grpSpLocks/>
          </p:cNvGrpSpPr>
          <p:nvPr/>
        </p:nvGrpSpPr>
        <p:grpSpPr bwMode="auto">
          <a:xfrm>
            <a:off x="349250" y="1117600"/>
            <a:ext cx="4137025" cy="2689225"/>
            <a:chOff x="528" y="471"/>
            <a:chExt cx="2606" cy="1694"/>
          </a:xfrm>
        </p:grpSpPr>
        <p:graphicFrame>
          <p:nvGraphicFramePr>
            <p:cNvPr id="18" name="Object 59"/>
            <p:cNvGraphicFramePr>
              <a:graphicFrameLocks noChangeAspect="1"/>
            </p:cNvGraphicFramePr>
            <p:nvPr/>
          </p:nvGraphicFramePr>
          <p:xfrm>
            <a:off x="928" y="660"/>
            <a:ext cx="1846" cy="1212"/>
          </p:xfrm>
          <a:graphic>
            <a:graphicData uri="http://schemas.openxmlformats.org/presentationml/2006/ole">
              <p:oleObj spid="_x0000_s234498" name="CS ChemDraw Drawing" r:id="rId6" imgW="1918440" imgH="1499760" progId="ChemDraw.Document.6.0">
                <p:embed/>
              </p:oleObj>
            </a:graphicData>
          </a:graphic>
        </p:graphicFrame>
        <p:sp>
          <p:nvSpPr>
            <p:cNvPr id="19" name="Text Box 60"/>
            <p:cNvSpPr txBox="1">
              <a:spLocks noChangeArrowheads="1"/>
            </p:cNvSpPr>
            <p:nvPr/>
          </p:nvSpPr>
          <p:spPr bwMode="auto">
            <a:xfrm>
              <a:off x="1722" y="1319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20" name="Text Box 61"/>
            <p:cNvSpPr txBox="1">
              <a:spLocks noChangeArrowheads="1"/>
            </p:cNvSpPr>
            <p:nvPr/>
          </p:nvSpPr>
          <p:spPr bwMode="auto">
            <a:xfrm>
              <a:off x="1528" y="753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21" name="Text Box 62"/>
            <p:cNvSpPr txBox="1">
              <a:spLocks noChangeArrowheads="1"/>
            </p:cNvSpPr>
            <p:nvPr/>
          </p:nvSpPr>
          <p:spPr bwMode="auto">
            <a:xfrm>
              <a:off x="2361" y="1309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2030" y="1092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2676" y="1764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24" name="Line 65"/>
            <p:cNvSpPr>
              <a:spLocks noChangeShapeType="1"/>
            </p:cNvSpPr>
            <p:nvPr/>
          </p:nvSpPr>
          <p:spPr bwMode="auto">
            <a:xfrm>
              <a:off x="2757" y="1569"/>
              <a:ext cx="0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66"/>
            <p:cNvSpPr>
              <a:spLocks noChangeShapeType="1"/>
            </p:cNvSpPr>
            <p:nvPr/>
          </p:nvSpPr>
          <p:spPr bwMode="auto">
            <a:xfrm>
              <a:off x="2262" y="1842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67"/>
            <p:cNvSpPr>
              <a:spLocks noChangeShapeType="1"/>
            </p:cNvSpPr>
            <p:nvPr/>
          </p:nvSpPr>
          <p:spPr bwMode="auto">
            <a:xfrm>
              <a:off x="2625" y="186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68"/>
            <p:cNvSpPr>
              <a:spLocks noChangeShapeType="1"/>
            </p:cNvSpPr>
            <p:nvPr/>
          </p:nvSpPr>
          <p:spPr bwMode="auto">
            <a:xfrm>
              <a:off x="2262" y="168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69"/>
            <p:cNvSpPr>
              <a:spLocks noChangeShapeType="1"/>
            </p:cNvSpPr>
            <p:nvPr/>
          </p:nvSpPr>
          <p:spPr bwMode="auto">
            <a:xfrm>
              <a:off x="2622" y="1701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Text Box 70"/>
            <p:cNvSpPr txBox="1">
              <a:spLocks noChangeArrowheads="1"/>
            </p:cNvSpPr>
            <p:nvPr/>
          </p:nvSpPr>
          <p:spPr bwMode="auto">
            <a:xfrm>
              <a:off x="2184" y="1527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0" name="Text Box 71"/>
            <p:cNvSpPr txBox="1">
              <a:spLocks noChangeArrowheads="1"/>
            </p:cNvSpPr>
            <p:nvPr/>
          </p:nvSpPr>
          <p:spPr bwMode="auto">
            <a:xfrm>
              <a:off x="2535" y="1992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658" y="1251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2" name="Line 73"/>
            <p:cNvSpPr>
              <a:spLocks noChangeShapeType="1"/>
            </p:cNvSpPr>
            <p:nvPr/>
          </p:nvSpPr>
          <p:spPr bwMode="auto">
            <a:xfrm>
              <a:off x="2754" y="141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Text Box 74"/>
            <p:cNvSpPr txBox="1">
              <a:spLocks noChangeArrowheads="1"/>
            </p:cNvSpPr>
            <p:nvPr/>
          </p:nvSpPr>
          <p:spPr bwMode="auto">
            <a:xfrm>
              <a:off x="2457" y="1551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34" name="Text Box 75"/>
            <p:cNvSpPr txBox="1">
              <a:spLocks noChangeArrowheads="1"/>
            </p:cNvSpPr>
            <p:nvPr/>
          </p:nvSpPr>
          <p:spPr bwMode="auto">
            <a:xfrm>
              <a:off x="2163" y="1965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OH</a:t>
              </a:r>
            </a:p>
          </p:txBody>
        </p:sp>
        <p:sp>
          <p:nvSpPr>
            <p:cNvPr id="35" name="Line 76"/>
            <p:cNvSpPr>
              <a:spLocks noChangeShapeType="1"/>
            </p:cNvSpPr>
            <p:nvPr/>
          </p:nvSpPr>
          <p:spPr bwMode="auto">
            <a:xfrm flipH="1">
              <a:off x="1845" y="969"/>
              <a:ext cx="144" cy="1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 Box 77"/>
            <p:cNvSpPr txBox="1">
              <a:spLocks noChangeArrowheads="1"/>
            </p:cNvSpPr>
            <p:nvPr/>
          </p:nvSpPr>
          <p:spPr bwMode="auto">
            <a:xfrm>
              <a:off x="1950" y="855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7" name="Text Box 78"/>
            <p:cNvSpPr txBox="1">
              <a:spLocks noChangeArrowheads="1"/>
            </p:cNvSpPr>
            <p:nvPr/>
          </p:nvSpPr>
          <p:spPr bwMode="auto">
            <a:xfrm>
              <a:off x="992" y="543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38" name="Line 79"/>
            <p:cNvSpPr>
              <a:spLocks noChangeShapeType="1"/>
            </p:cNvSpPr>
            <p:nvPr/>
          </p:nvSpPr>
          <p:spPr bwMode="auto">
            <a:xfrm>
              <a:off x="1143" y="1080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Text Box 80"/>
            <p:cNvSpPr txBox="1">
              <a:spLocks noChangeArrowheads="1"/>
            </p:cNvSpPr>
            <p:nvPr/>
          </p:nvSpPr>
          <p:spPr bwMode="auto">
            <a:xfrm>
              <a:off x="711" y="954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40" name="Line 81"/>
            <p:cNvSpPr>
              <a:spLocks noChangeShapeType="1"/>
            </p:cNvSpPr>
            <p:nvPr/>
          </p:nvSpPr>
          <p:spPr bwMode="auto">
            <a:xfrm>
              <a:off x="1308" y="891"/>
              <a:ext cx="3" cy="1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Text Box 82"/>
            <p:cNvSpPr txBox="1">
              <a:spLocks noChangeArrowheads="1"/>
            </p:cNvSpPr>
            <p:nvPr/>
          </p:nvSpPr>
          <p:spPr bwMode="auto">
            <a:xfrm>
              <a:off x="1224" y="105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2" name="Line 83"/>
            <p:cNvSpPr>
              <a:spLocks noChangeShapeType="1"/>
            </p:cNvSpPr>
            <p:nvPr/>
          </p:nvSpPr>
          <p:spPr bwMode="auto">
            <a:xfrm>
              <a:off x="948" y="1047"/>
              <a:ext cx="192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Text Box 84"/>
            <p:cNvSpPr txBox="1">
              <a:spLocks noChangeArrowheads="1"/>
            </p:cNvSpPr>
            <p:nvPr/>
          </p:nvSpPr>
          <p:spPr bwMode="auto">
            <a:xfrm>
              <a:off x="1041" y="1206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4" name="Line 85"/>
            <p:cNvSpPr>
              <a:spLocks noChangeShapeType="1"/>
            </p:cNvSpPr>
            <p:nvPr/>
          </p:nvSpPr>
          <p:spPr bwMode="auto">
            <a:xfrm>
              <a:off x="951" y="627"/>
              <a:ext cx="3" cy="1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Text Box 86"/>
            <p:cNvSpPr txBox="1">
              <a:spLocks noChangeArrowheads="1"/>
            </p:cNvSpPr>
            <p:nvPr/>
          </p:nvSpPr>
          <p:spPr bwMode="auto">
            <a:xfrm>
              <a:off x="861" y="471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6" name="Line 87"/>
            <p:cNvSpPr>
              <a:spLocks noChangeShapeType="1"/>
            </p:cNvSpPr>
            <p:nvPr/>
          </p:nvSpPr>
          <p:spPr bwMode="auto">
            <a:xfrm flipV="1">
              <a:off x="750" y="823"/>
              <a:ext cx="213" cy="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 Box 88"/>
            <p:cNvSpPr txBox="1">
              <a:spLocks noChangeArrowheads="1"/>
            </p:cNvSpPr>
            <p:nvPr/>
          </p:nvSpPr>
          <p:spPr bwMode="auto">
            <a:xfrm>
              <a:off x="528" y="789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48" name="Text Box 89"/>
            <p:cNvSpPr txBox="1">
              <a:spLocks noChangeArrowheads="1"/>
            </p:cNvSpPr>
            <p:nvPr/>
          </p:nvSpPr>
          <p:spPr bwMode="auto">
            <a:xfrm>
              <a:off x="1554" y="1101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OH</a:t>
              </a:r>
            </a:p>
          </p:txBody>
        </p:sp>
        <p:sp>
          <p:nvSpPr>
            <p:cNvPr id="49" name="Line 90"/>
            <p:cNvSpPr>
              <a:spLocks noChangeShapeType="1"/>
            </p:cNvSpPr>
            <p:nvPr/>
          </p:nvSpPr>
          <p:spPr bwMode="auto">
            <a:xfrm>
              <a:off x="1506" y="1011"/>
              <a:ext cx="111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91"/>
            <p:cNvSpPr>
              <a:spLocks noChangeShapeType="1"/>
            </p:cNvSpPr>
            <p:nvPr/>
          </p:nvSpPr>
          <p:spPr bwMode="auto">
            <a:xfrm>
              <a:off x="1506" y="753"/>
              <a:ext cx="3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Text Box 92"/>
            <p:cNvSpPr txBox="1">
              <a:spLocks noChangeArrowheads="1"/>
            </p:cNvSpPr>
            <p:nvPr/>
          </p:nvSpPr>
          <p:spPr bwMode="auto">
            <a:xfrm>
              <a:off x="1413" y="60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82" descr="ansVL1_1h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43686" y="334364"/>
            <a:ext cx="5291527" cy="6858000"/>
          </a:xfrm>
          <a:prstGeom prst="rect">
            <a:avLst/>
          </a:prstGeom>
        </p:spPr>
      </p:pic>
      <p:sp>
        <p:nvSpPr>
          <p:cNvPr id="37962" name="Text Box 9"/>
          <p:cNvSpPr txBox="1">
            <a:spLocks noChangeArrowheads="1"/>
          </p:cNvSpPr>
          <p:nvPr/>
        </p:nvSpPr>
        <p:spPr bwMode="auto">
          <a:xfrm>
            <a:off x="4394200" y="806450"/>
            <a:ext cx="12312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</a:rPr>
              <a:t>J ca. </a:t>
            </a:r>
            <a:r>
              <a:rPr lang="de-DE" sz="1400" b="1" dirty="0" smtClean="0">
                <a:solidFill>
                  <a:srgbClr val="FF3300"/>
                </a:solidFill>
              </a:rPr>
              <a:t>70*2Hz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37963" name="AutoShape 10"/>
          <p:cNvSpPr>
            <a:spLocks/>
          </p:cNvSpPr>
          <p:nvPr/>
        </p:nvSpPr>
        <p:spPr bwMode="auto">
          <a:xfrm rot="5400000">
            <a:off x="7151178" y="1116522"/>
            <a:ext cx="280327" cy="282483"/>
          </a:xfrm>
          <a:prstGeom prst="leftBrace">
            <a:avLst>
              <a:gd name="adj1" fmla="val 71759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" name="Group 8"/>
          <p:cNvGrpSpPr>
            <a:grpSpLocks/>
          </p:cNvGrpSpPr>
          <p:nvPr/>
        </p:nvGrpSpPr>
        <p:grpSpPr bwMode="auto">
          <a:xfrm>
            <a:off x="1371599" y="895350"/>
            <a:ext cx="1173862" cy="622300"/>
            <a:chOff x="3723" y="881"/>
            <a:chExt cx="1228" cy="274"/>
          </a:xfrm>
        </p:grpSpPr>
        <p:sp>
          <p:nvSpPr>
            <p:cNvPr id="85" name="Text Box 9"/>
            <p:cNvSpPr txBox="1">
              <a:spLocks noChangeArrowheads="1"/>
            </p:cNvSpPr>
            <p:nvPr/>
          </p:nvSpPr>
          <p:spPr bwMode="auto">
            <a:xfrm>
              <a:off x="3834" y="881"/>
              <a:ext cx="111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FF3300"/>
                  </a:solidFill>
                </a:rPr>
                <a:t>J ca. </a:t>
              </a:r>
              <a:r>
                <a:rPr lang="de-DE" sz="1400" b="1" dirty="0" smtClean="0">
                  <a:solidFill>
                    <a:srgbClr val="FF3300"/>
                  </a:solidFill>
                </a:rPr>
                <a:t>167Hz</a:t>
              </a:r>
              <a:endParaRPr lang="de-DE" sz="1400" b="1" dirty="0">
                <a:solidFill>
                  <a:srgbClr val="FF3300"/>
                </a:solidFill>
              </a:endParaRPr>
            </a:p>
          </p:txBody>
        </p:sp>
        <p:sp>
          <p:nvSpPr>
            <p:cNvPr id="86" name="AutoShape 10"/>
            <p:cNvSpPr>
              <a:spLocks/>
            </p:cNvSpPr>
            <p:nvPr/>
          </p:nvSpPr>
          <p:spPr bwMode="auto">
            <a:xfrm rot="5400000">
              <a:off x="4134" y="636"/>
              <a:ext cx="108" cy="930"/>
            </a:xfrm>
            <a:prstGeom prst="leftBrace">
              <a:avLst>
                <a:gd name="adj1" fmla="val 71759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7" name="AutoShape 10"/>
          <p:cNvSpPr>
            <a:spLocks/>
          </p:cNvSpPr>
          <p:nvPr/>
        </p:nvSpPr>
        <p:spPr bwMode="auto">
          <a:xfrm rot="5400000">
            <a:off x="4928678" y="1160972"/>
            <a:ext cx="280327" cy="282483"/>
          </a:xfrm>
          <a:prstGeom prst="leftBrace">
            <a:avLst>
              <a:gd name="adj1" fmla="val 71759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38950" y="806450"/>
            <a:ext cx="12312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</a:rPr>
              <a:t>J ca. </a:t>
            </a:r>
            <a:r>
              <a:rPr lang="de-DE" sz="1400" b="1" dirty="0" smtClean="0">
                <a:solidFill>
                  <a:srgbClr val="FF3300"/>
                </a:solidFill>
              </a:rPr>
              <a:t>72*2Hz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13" name="Rectangle 75"/>
          <p:cNvSpPr>
            <a:spLocks noChangeArrowheads="1"/>
          </p:cNvSpPr>
          <p:nvPr/>
        </p:nvSpPr>
        <p:spPr bwMode="auto">
          <a:xfrm>
            <a:off x="0" y="0"/>
            <a:ext cx="740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(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ansVL1_13c1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65913" y="-853382"/>
            <a:ext cx="5291527" cy="9023352"/>
          </a:xfrm>
          <a:prstGeom prst="rect">
            <a:avLst/>
          </a:prstGeom>
        </p:spPr>
      </p:pic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3771900" y="806450"/>
            <a:ext cx="4137025" cy="2689225"/>
            <a:chOff x="528" y="471"/>
            <a:chExt cx="2606" cy="1694"/>
          </a:xfrm>
        </p:grpSpPr>
        <p:graphicFrame>
          <p:nvGraphicFramePr>
            <p:cNvPr id="14" name="Object 59"/>
            <p:cNvGraphicFramePr>
              <a:graphicFrameLocks noChangeAspect="1"/>
            </p:cNvGraphicFramePr>
            <p:nvPr/>
          </p:nvGraphicFramePr>
          <p:xfrm>
            <a:off x="928" y="660"/>
            <a:ext cx="1846" cy="1212"/>
          </p:xfrm>
          <a:graphic>
            <a:graphicData uri="http://schemas.openxmlformats.org/presentationml/2006/ole">
              <p:oleObj spid="_x0000_s233474" name="CS ChemDraw Drawing" r:id="rId5" imgW="1918440" imgH="1499760" progId="ChemDraw.Document.6.0">
                <p:embed/>
              </p:oleObj>
            </a:graphicData>
          </a:graphic>
        </p:graphicFrame>
        <p:sp>
          <p:nvSpPr>
            <p:cNvPr id="15" name="Text Box 60"/>
            <p:cNvSpPr txBox="1">
              <a:spLocks noChangeArrowheads="1"/>
            </p:cNvSpPr>
            <p:nvPr/>
          </p:nvSpPr>
          <p:spPr bwMode="auto">
            <a:xfrm>
              <a:off x="1722" y="1319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16" name="Text Box 61"/>
            <p:cNvSpPr txBox="1">
              <a:spLocks noChangeArrowheads="1"/>
            </p:cNvSpPr>
            <p:nvPr/>
          </p:nvSpPr>
          <p:spPr bwMode="auto">
            <a:xfrm>
              <a:off x="1528" y="753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17" name="Text Box 62"/>
            <p:cNvSpPr txBox="1">
              <a:spLocks noChangeArrowheads="1"/>
            </p:cNvSpPr>
            <p:nvPr/>
          </p:nvSpPr>
          <p:spPr bwMode="auto">
            <a:xfrm>
              <a:off x="2361" y="1309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18" name="Text Box 63"/>
            <p:cNvSpPr txBox="1">
              <a:spLocks noChangeArrowheads="1"/>
            </p:cNvSpPr>
            <p:nvPr/>
          </p:nvSpPr>
          <p:spPr bwMode="auto">
            <a:xfrm>
              <a:off x="2030" y="1092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19" name="Text Box 64"/>
            <p:cNvSpPr txBox="1">
              <a:spLocks noChangeArrowheads="1"/>
            </p:cNvSpPr>
            <p:nvPr/>
          </p:nvSpPr>
          <p:spPr bwMode="auto">
            <a:xfrm>
              <a:off x="2676" y="1764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20" name="Line 65"/>
            <p:cNvSpPr>
              <a:spLocks noChangeShapeType="1"/>
            </p:cNvSpPr>
            <p:nvPr/>
          </p:nvSpPr>
          <p:spPr bwMode="auto">
            <a:xfrm>
              <a:off x="2757" y="1569"/>
              <a:ext cx="0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66"/>
            <p:cNvSpPr>
              <a:spLocks noChangeShapeType="1"/>
            </p:cNvSpPr>
            <p:nvPr/>
          </p:nvSpPr>
          <p:spPr bwMode="auto">
            <a:xfrm>
              <a:off x="2262" y="1842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67"/>
            <p:cNvSpPr>
              <a:spLocks noChangeShapeType="1"/>
            </p:cNvSpPr>
            <p:nvPr/>
          </p:nvSpPr>
          <p:spPr bwMode="auto">
            <a:xfrm>
              <a:off x="2625" y="186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68"/>
            <p:cNvSpPr>
              <a:spLocks noChangeShapeType="1"/>
            </p:cNvSpPr>
            <p:nvPr/>
          </p:nvSpPr>
          <p:spPr bwMode="auto">
            <a:xfrm>
              <a:off x="2262" y="168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69"/>
            <p:cNvSpPr>
              <a:spLocks noChangeShapeType="1"/>
            </p:cNvSpPr>
            <p:nvPr/>
          </p:nvSpPr>
          <p:spPr bwMode="auto">
            <a:xfrm>
              <a:off x="2622" y="1701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Text Box 70"/>
            <p:cNvSpPr txBox="1">
              <a:spLocks noChangeArrowheads="1"/>
            </p:cNvSpPr>
            <p:nvPr/>
          </p:nvSpPr>
          <p:spPr bwMode="auto">
            <a:xfrm>
              <a:off x="2184" y="1527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26" name="Text Box 71"/>
            <p:cNvSpPr txBox="1">
              <a:spLocks noChangeArrowheads="1"/>
            </p:cNvSpPr>
            <p:nvPr/>
          </p:nvSpPr>
          <p:spPr bwMode="auto">
            <a:xfrm>
              <a:off x="2535" y="1992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27" name="Text Box 72"/>
            <p:cNvSpPr txBox="1">
              <a:spLocks noChangeArrowheads="1"/>
            </p:cNvSpPr>
            <p:nvPr/>
          </p:nvSpPr>
          <p:spPr bwMode="auto">
            <a:xfrm>
              <a:off x="2658" y="1251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28" name="Line 73"/>
            <p:cNvSpPr>
              <a:spLocks noChangeShapeType="1"/>
            </p:cNvSpPr>
            <p:nvPr/>
          </p:nvSpPr>
          <p:spPr bwMode="auto">
            <a:xfrm>
              <a:off x="2754" y="141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Text Box 74"/>
            <p:cNvSpPr txBox="1">
              <a:spLocks noChangeArrowheads="1"/>
            </p:cNvSpPr>
            <p:nvPr/>
          </p:nvSpPr>
          <p:spPr bwMode="auto">
            <a:xfrm>
              <a:off x="2457" y="1551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30" name="Text Box 75"/>
            <p:cNvSpPr txBox="1">
              <a:spLocks noChangeArrowheads="1"/>
            </p:cNvSpPr>
            <p:nvPr/>
          </p:nvSpPr>
          <p:spPr bwMode="auto">
            <a:xfrm>
              <a:off x="2163" y="1965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OH</a:t>
              </a:r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auto">
            <a:xfrm flipH="1">
              <a:off x="1845" y="969"/>
              <a:ext cx="144" cy="1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Text Box 77"/>
            <p:cNvSpPr txBox="1">
              <a:spLocks noChangeArrowheads="1"/>
            </p:cNvSpPr>
            <p:nvPr/>
          </p:nvSpPr>
          <p:spPr bwMode="auto">
            <a:xfrm>
              <a:off x="1950" y="855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3" name="Text Box 78"/>
            <p:cNvSpPr txBox="1">
              <a:spLocks noChangeArrowheads="1"/>
            </p:cNvSpPr>
            <p:nvPr/>
          </p:nvSpPr>
          <p:spPr bwMode="auto">
            <a:xfrm>
              <a:off x="992" y="543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34" name="Line 79"/>
            <p:cNvSpPr>
              <a:spLocks noChangeShapeType="1"/>
            </p:cNvSpPr>
            <p:nvPr/>
          </p:nvSpPr>
          <p:spPr bwMode="auto">
            <a:xfrm>
              <a:off x="1143" y="1080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80"/>
            <p:cNvSpPr txBox="1">
              <a:spLocks noChangeArrowheads="1"/>
            </p:cNvSpPr>
            <p:nvPr/>
          </p:nvSpPr>
          <p:spPr bwMode="auto">
            <a:xfrm>
              <a:off x="711" y="954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36" name="Line 81"/>
            <p:cNvSpPr>
              <a:spLocks noChangeShapeType="1"/>
            </p:cNvSpPr>
            <p:nvPr/>
          </p:nvSpPr>
          <p:spPr bwMode="auto">
            <a:xfrm>
              <a:off x="1308" y="891"/>
              <a:ext cx="3" cy="1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Text Box 82"/>
            <p:cNvSpPr txBox="1">
              <a:spLocks noChangeArrowheads="1"/>
            </p:cNvSpPr>
            <p:nvPr/>
          </p:nvSpPr>
          <p:spPr bwMode="auto">
            <a:xfrm>
              <a:off x="1224" y="105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8" name="Line 83"/>
            <p:cNvSpPr>
              <a:spLocks noChangeShapeType="1"/>
            </p:cNvSpPr>
            <p:nvPr/>
          </p:nvSpPr>
          <p:spPr bwMode="auto">
            <a:xfrm>
              <a:off x="948" y="1047"/>
              <a:ext cx="192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Text Box 84"/>
            <p:cNvSpPr txBox="1">
              <a:spLocks noChangeArrowheads="1"/>
            </p:cNvSpPr>
            <p:nvPr/>
          </p:nvSpPr>
          <p:spPr bwMode="auto">
            <a:xfrm>
              <a:off x="1041" y="1206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0" name="Line 85"/>
            <p:cNvSpPr>
              <a:spLocks noChangeShapeType="1"/>
            </p:cNvSpPr>
            <p:nvPr/>
          </p:nvSpPr>
          <p:spPr bwMode="auto">
            <a:xfrm>
              <a:off x="951" y="627"/>
              <a:ext cx="3" cy="1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Text Box 86"/>
            <p:cNvSpPr txBox="1">
              <a:spLocks noChangeArrowheads="1"/>
            </p:cNvSpPr>
            <p:nvPr/>
          </p:nvSpPr>
          <p:spPr bwMode="auto">
            <a:xfrm>
              <a:off x="861" y="471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2" name="Line 87"/>
            <p:cNvSpPr>
              <a:spLocks noChangeShapeType="1"/>
            </p:cNvSpPr>
            <p:nvPr/>
          </p:nvSpPr>
          <p:spPr bwMode="auto">
            <a:xfrm flipV="1">
              <a:off x="750" y="823"/>
              <a:ext cx="213" cy="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Text Box 88"/>
            <p:cNvSpPr txBox="1">
              <a:spLocks noChangeArrowheads="1"/>
            </p:cNvSpPr>
            <p:nvPr/>
          </p:nvSpPr>
          <p:spPr bwMode="auto">
            <a:xfrm>
              <a:off x="528" y="789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44" name="Text Box 89"/>
            <p:cNvSpPr txBox="1">
              <a:spLocks noChangeArrowheads="1"/>
            </p:cNvSpPr>
            <p:nvPr/>
          </p:nvSpPr>
          <p:spPr bwMode="auto">
            <a:xfrm>
              <a:off x="1554" y="1101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OH</a:t>
              </a:r>
            </a:p>
          </p:txBody>
        </p:sp>
        <p:sp>
          <p:nvSpPr>
            <p:cNvPr id="45" name="Line 90"/>
            <p:cNvSpPr>
              <a:spLocks noChangeShapeType="1"/>
            </p:cNvSpPr>
            <p:nvPr/>
          </p:nvSpPr>
          <p:spPr bwMode="auto">
            <a:xfrm>
              <a:off x="1506" y="1011"/>
              <a:ext cx="111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91"/>
            <p:cNvSpPr>
              <a:spLocks noChangeShapeType="1"/>
            </p:cNvSpPr>
            <p:nvPr/>
          </p:nvSpPr>
          <p:spPr bwMode="auto">
            <a:xfrm>
              <a:off x="1506" y="753"/>
              <a:ext cx="3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 Box 92"/>
            <p:cNvSpPr txBox="1">
              <a:spLocks noChangeArrowheads="1"/>
            </p:cNvSpPr>
            <p:nvPr/>
          </p:nvSpPr>
          <p:spPr bwMode="auto">
            <a:xfrm>
              <a:off x="1413" y="60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</p:grp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349500" y="2762250"/>
            <a:ext cx="71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170 Hz</a:t>
            </a: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0" y="2317750"/>
            <a:ext cx="4313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Symbol" pitchFamily="18" charset="2"/>
              </a:rPr>
              <a:t>a</a:t>
            </a:r>
            <a:r>
              <a:rPr lang="en-GB" sz="1400" b="1" dirty="0" smtClean="0"/>
              <a:t>- anomeric  </a:t>
            </a:r>
            <a:r>
              <a:rPr lang="en-GB" sz="1400" b="1" dirty="0" smtClean="0">
                <a:solidFill>
                  <a:schemeClr val="tx1"/>
                </a:solidFill>
              </a:rPr>
              <a:t>C    </a:t>
            </a:r>
            <a:r>
              <a:rPr lang="en-GB" sz="1400" b="1" dirty="0" smtClean="0"/>
              <a:t>p</a:t>
            </a:r>
            <a:r>
              <a:rPr lang="en-GB" sz="1400" b="1" dirty="0" smtClean="0">
                <a:solidFill>
                  <a:schemeClr val="tx1"/>
                </a:solidFill>
              </a:rPr>
              <a:t>yranoses    smaller  shifts  larger 1J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2" name="Text Box 86"/>
          <p:cNvSpPr txBox="1">
            <a:spLocks noChangeArrowheads="1"/>
          </p:cNvSpPr>
          <p:nvPr/>
        </p:nvSpPr>
        <p:spPr bwMode="auto">
          <a:xfrm>
            <a:off x="1460500" y="2762250"/>
            <a:ext cx="8915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93.6 ppm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53" name="Text Box 97"/>
          <p:cNvSpPr txBox="1">
            <a:spLocks noChangeArrowheads="1"/>
          </p:cNvSpPr>
          <p:nvPr/>
        </p:nvSpPr>
        <p:spPr bwMode="auto">
          <a:xfrm>
            <a:off x="215900" y="2762250"/>
            <a:ext cx="11865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lang="de-DE" sz="1400" b="1" dirty="0">
                <a:solidFill>
                  <a:schemeClr val="tx1"/>
                </a:solidFill>
              </a:rPr>
              <a:t>- </a:t>
            </a:r>
            <a:r>
              <a:rPr lang="de-DE" sz="1400" b="1" dirty="0" smtClean="0">
                <a:solidFill>
                  <a:schemeClr val="tx1"/>
                </a:solidFill>
              </a:rPr>
              <a:t>D- </a:t>
            </a:r>
            <a:r>
              <a:rPr lang="en-US" sz="1400" b="1" dirty="0" smtClean="0">
                <a:solidFill>
                  <a:schemeClr val="tx1"/>
                </a:solidFill>
              </a:rPr>
              <a:t>glucose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0" name="Rectangle 75"/>
          <p:cNvSpPr>
            <a:spLocks noChangeArrowheads="1"/>
          </p:cNvSpPr>
          <p:nvPr/>
        </p:nvSpPr>
        <p:spPr bwMode="auto">
          <a:xfrm>
            <a:off x="0" y="0"/>
            <a:ext cx="740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(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89"/>
          <p:cNvGrpSpPr/>
          <p:nvPr/>
        </p:nvGrpSpPr>
        <p:grpSpPr>
          <a:xfrm>
            <a:off x="0" y="0"/>
            <a:ext cx="9144000" cy="6757638"/>
            <a:chOff x="0" y="0"/>
            <a:chExt cx="9144000" cy="6757638"/>
          </a:xfrm>
        </p:grpSpPr>
        <p:pic>
          <p:nvPicPr>
            <p:cNvPr id="150701" name="Picture 173" descr="Logo_RG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6075" y="0"/>
              <a:ext cx="2447925" cy="647700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2501555"/>
              <a:ext cx="3314700" cy="1849437"/>
              <a:chOff x="120" y="2871"/>
              <a:chExt cx="2088" cy="1268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895" y="3012"/>
                <a:ext cx="284" cy="144"/>
                <a:chOff x="3498" y="1464"/>
                <a:chExt cx="284" cy="144"/>
              </a:xfrm>
            </p:grpSpPr>
            <p:sp>
              <p:nvSpPr>
                <p:cNvPr id="150532" name="Oval 4"/>
                <p:cNvSpPr>
                  <a:spLocks noChangeArrowheads="1"/>
                </p:cNvSpPr>
                <p:nvPr/>
              </p:nvSpPr>
              <p:spPr bwMode="auto">
                <a:xfrm>
                  <a:off x="3498" y="1507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33" name="Rectangle 5"/>
                <p:cNvSpPr>
                  <a:spLocks noChangeArrowheads="1"/>
                </p:cNvSpPr>
                <p:nvPr/>
              </p:nvSpPr>
              <p:spPr bwMode="auto">
                <a:xfrm>
                  <a:off x="3570" y="1464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34" name="Line 6"/>
                <p:cNvSpPr>
                  <a:spLocks noChangeShapeType="1"/>
                </p:cNvSpPr>
                <p:nvPr/>
              </p:nvSpPr>
              <p:spPr bwMode="auto">
                <a:xfrm>
                  <a:off x="3699" y="1512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53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699" y="1479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50536" name="Line 8"/>
              <p:cNvSpPr>
                <a:spLocks noChangeShapeType="1"/>
              </p:cNvSpPr>
              <p:nvPr/>
            </p:nvSpPr>
            <p:spPr bwMode="auto">
              <a:xfrm flipV="1">
                <a:off x="1040" y="2975"/>
                <a:ext cx="0" cy="55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537" name="Text Box 9"/>
              <p:cNvSpPr txBox="1">
                <a:spLocks noChangeArrowheads="1"/>
              </p:cNvSpPr>
              <p:nvPr/>
            </p:nvSpPr>
            <p:spPr bwMode="auto">
              <a:xfrm>
                <a:off x="1054" y="2871"/>
                <a:ext cx="414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IzSz</a:t>
                </a:r>
              </a:p>
            </p:txBody>
          </p:sp>
          <p:sp>
            <p:nvSpPr>
              <p:cNvPr id="150538" name="Text Box 10"/>
              <p:cNvSpPr txBox="1">
                <a:spLocks noChangeArrowheads="1"/>
              </p:cNvSpPr>
              <p:nvPr/>
            </p:nvSpPr>
            <p:spPr bwMode="auto">
              <a:xfrm>
                <a:off x="1690" y="3455"/>
                <a:ext cx="518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2 IySz</a:t>
                </a:r>
              </a:p>
            </p:txBody>
          </p:sp>
          <p:sp>
            <p:nvSpPr>
              <p:cNvPr id="150539" name="Arc 11"/>
              <p:cNvSpPr>
                <a:spLocks/>
              </p:cNvSpPr>
              <p:nvPr/>
            </p:nvSpPr>
            <p:spPr bwMode="auto">
              <a:xfrm rot="7549139">
                <a:off x="763" y="3872"/>
                <a:ext cx="105" cy="1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540" name="Arc 12"/>
              <p:cNvSpPr>
                <a:spLocks/>
              </p:cNvSpPr>
              <p:nvPr/>
            </p:nvSpPr>
            <p:spPr bwMode="auto">
              <a:xfrm rot="-3414909">
                <a:off x="1148" y="3149"/>
                <a:ext cx="105" cy="1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541" name="Arc 13"/>
              <p:cNvSpPr>
                <a:spLocks/>
              </p:cNvSpPr>
              <p:nvPr/>
            </p:nvSpPr>
            <p:spPr bwMode="auto">
              <a:xfrm rot="1495708">
                <a:off x="1553" y="3348"/>
                <a:ext cx="101" cy="13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542" name="Arc 14"/>
              <p:cNvSpPr>
                <a:spLocks/>
              </p:cNvSpPr>
              <p:nvPr/>
            </p:nvSpPr>
            <p:spPr bwMode="auto">
              <a:xfrm rot="11469893">
                <a:off x="558" y="3574"/>
                <a:ext cx="102" cy="13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543" name="Text Box 15"/>
              <p:cNvSpPr txBox="1">
                <a:spLocks noChangeArrowheads="1"/>
              </p:cNvSpPr>
              <p:nvPr/>
            </p:nvSpPr>
            <p:spPr bwMode="auto">
              <a:xfrm>
                <a:off x="120" y="3422"/>
                <a:ext cx="422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>
                    <a:latin typeface="Symbol" pitchFamily="18" charset="2"/>
                  </a:rPr>
                  <a:t>-</a:t>
                </a:r>
                <a:r>
                  <a:rPr lang="de-DE" sz="1200" b="1" dirty="0"/>
                  <a:t>2 IySz</a:t>
                </a:r>
              </a:p>
            </p:txBody>
          </p:sp>
          <p:sp>
            <p:nvSpPr>
              <p:cNvPr id="150544" name="Text Box 16"/>
              <p:cNvSpPr txBox="1">
                <a:spLocks noChangeArrowheads="1"/>
              </p:cNvSpPr>
              <p:nvPr/>
            </p:nvSpPr>
            <p:spPr bwMode="auto">
              <a:xfrm>
                <a:off x="1341" y="3024"/>
                <a:ext cx="411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>
                    <a:latin typeface="Symbol" pitchFamily="18" charset="2"/>
                  </a:rPr>
                  <a:t>-</a:t>
                </a:r>
                <a:r>
                  <a:rPr lang="de-DE" sz="1200" b="1" dirty="0"/>
                  <a:t> Ix</a:t>
                </a:r>
              </a:p>
            </p:txBody>
          </p:sp>
          <p:sp>
            <p:nvSpPr>
              <p:cNvPr id="150545" name="Line 17"/>
              <p:cNvSpPr>
                <a:spLocks noChangeShapeType="1"/>
              </p:cNvSpPr>
              <p:nvPr/>
            </p:nvSpPr>
            <p:spPr bwMode="auto">
              <a:xfrm flipV="1">
                <a:off x="669" y="3212"/>
                <a:ext cx="650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546" name="Line 18"/>
              <p:cNvSpPr>
                <a:spLocks noChangeShapeType="1"/>
              </p:cNvSpPr>
              <p:nvPr/>
            </p:nvSpPr>
            <p:spPr bwMode="auto">
              <a:xfrm flipV="1">
                <a:off x="534" y="3522"/>
                <a:ext cx="1084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547" name="Text Box 19"/>
              <p:cNvSpPr txBox="1">
                <a:spLocks noChangeArrowheads="1"/>
              </p:cNvSpPr>
              <p:nvPr/>
            </p:nvSpPr>
            <p:spPr bwMode="auto">
              <a:xfrm>
                <a:off x="479" y="3951"/>
                <a:ext cx="411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 Ix</a:t>
                </a:r>
              </a:p>
            </p:txBody>
          </p:sp>
          <p:sp>
            <p:nvSpPr>
              <p:cNvPr id="150548" name="Text Box 20"/>
              <p:cNvSpPr txBox="1">
                <a:spLocks noChangeArrowheads="1"/>
              </p:cNvSpPr>
              <p:nvPr/>
            </p:nvSpPr>
            <p:spPr bwMode="auto">
              <a:xfrm>
                <a:off x="1071" y="3732"/>
                <a:ext cx="629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/>
                  <a:t>  </a:t>
                </a:r>
                <a:r>
                  <a:rPr lang="de-DE" sz="1200" b="1">
                    <a:latin typeface="Symbol" pitchFamily="18" charset="2"/>
                  </a:rPr>
                  <a:t>p </a:t>
                </a:r>
                <a:r>
                  <a:rPr lang="de-DE" sz="1200" b="1"/>
                  <a:t>J t</a:t>
                </a:r>
                <a:r>
                  <a:rPr lang="de-DE" sz="1200" b="1" baseline="-25000"/>
                  <a:t> </a:t>
                </a:r>
                <a:endParaRPr lang="de-DE" sz="1200" b="1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198813" y="523875"/>
              <a:ext cx="2325687" cy="1717675"/>
              <a:chOff x="2151" y="808"/>
              <a:chExt cx="1465" cy="1415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3351" y="1360"/>
                <a:ext cx="143" cy="284"/>
                <a:chOff x="2385" y="2540"/>
                <a:chExt cx="143" cy="284"/>
              </a:xfrm>
            </p:grpSpPr>
            <p:sp>
              <p:nvSpPr>
                <p:cNvPr id="150551" name="Oval 23"/>
                <p:cNvSpPr>
                  <a:spLocks noChangeArrowheads="1"/>
                </p:cNvSpPr>
                <p:nvPr/>
              </p:nvSpPr>
              <p:spPr bwMode="auto">
                <a:xfrm rot="5602554">
                  <a:off x="2294" y="2631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52" name="Rectangle 24"/>
                <p:cNvSpPr>
                  <a:spLocks noChangeArrowheads="1"/>
                </p:cNvSpPr>
                <p:nvPr/>
              </p:nvSpPr>
              <p:spPr bwMode="auto">
                <a:xfrm rot="5602554">
                  <a:off x="2414" y="2642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53" name="Line 25"/>
                <p:cNvSpPr>
                  <a:spLocks noChangeShapeType="1"/>
                </p:cNvSpPr>
                <p:nvPr/>
              </p:nvSpPr>
              <p:spPr bwMode="auto">
                <a:xfrm rot="5602554">
                  <a:off x="2481" y="2580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554" name="Line 26"/>
                <p:cNvSpPr>
                  <a:spLocks noChangeShapeType="1"/>
                </p:cNvSpPr>
                <p:nvPr/>
              </p:nvSpPr>
              <p:spPr bwMode="auto">
                <a:xfrm rot="5602554" flipV="1">
                  <a:off x="2443" y="2580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2151" y="808"/>
                <a:ext cx="1465" cy="1415"/>
                <a:chOff x="2151" y="288"/>
                <a:chExt cx="1465" cy="1415"/>
              </a:xfrm>
            </p:grpSpPr>
            <p:grpSp>
              <p:nvGrpSpPr>
                <p:cNvPr id="8" name="Group 28"/>
                <p:cNvGrpSpPr>
                  <a:grpSpLocks/>
                </p:cNvGrpSpPr>
                <p:nvPr/>
              </p:nvGrpSpPr>
              <p:grpSpPr bwMode="auto">
                <a:xfrm>
                  <a:off x="2151" y="288"/>
                  <a:ext cx="1465" cy="1415"/>
                  <a:chOff x="3962" y="222"/>
                  <a:chExt cx="1465" cy="1415"/>
                </a:xfrm>
              </p:grpSpPr>
              <p:grpSp>
                <p:nvGrpSpPr>
                  <p:cNvPr id="9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046" y="222"/>
                    <a:ext cx="1381" cy="1212"/>
                    <a:chOff x="304" y="107"/>
                    <a:chExt cx="1381" cy="1212"/>
                  </a:xfrm>
                </p:grpSpPr>
                <p:sp>
                  <p:nvSpPr>
                    <p:cNvPr id="15055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01" y="251"/>
                      <a:ext cx="0" cy="5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59" name="Line 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0" y="799"/>
                      <a:ext cx="511" cy="2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60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1" y="799"/>
                      <a:ext cx="66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61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36" y="107"/>
                      <a:ext cx="196" cy="2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Iz</a:t>
                      </a:r>
                    </a:p>
                  </p:txBody>
                </p:sp>
                <p:sp>
                  <p:nvSpPr>
                    <p:cNvPr id="150562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84" y="823"/>
                      <a:ext cx="201" cy="2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Ix</a:t>
                      </a:r>
                    </a:p>
                  </p:txBody>
                </p:sp>
                <p:sp>
                  <p:nvSpPr>
                    <p:cNvPr id="150563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4" y="1093"/>
                      <a:ext cx="201" cy="2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Iy</a:t>
                      </a:r>
                    </a:p>
                  </p:txBody>
                </p:sp>
              </p:grpSp>
              <p:sp>
                <p:nvSpPr>
                  <p:cNvPr id="15056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648" y="923"/>
                    <a:ext cx="0" cy="50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65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66" y="916"/>
                    <a:ext cx="470" cy="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66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8" y="649"/>
                    <a:ext cx="511" cy="26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67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46" y="1411"/>
                    <a:ext cx="228" cy="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-Iz</a:t>
                    </a:r>
                  </a:p>
                </p:txBody>
              </p:sp>
              <p:sp>
                <p:nvSpPr>
                  <p:cNvPr id="150568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62" y="827"/>
                    <a:ext cx="233" cy="2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-Ix</a:t>
                    </a:r>
                  </a:p>
                </p:txBody>
              </p:sp>
              <p:sp>
                <p:nvSpPr>
                  <p:cNvPr id="150569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89" y="494"/>
                    <a:ext cx="233" cy="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-Iy</a:t>
                    </a:r>
                  </a:p>
                </p:txBody>
              </p:sp>
            </p:grpSp>
            <p:sp>
              <p:nvSpPr>
                <p:cNvPr id="150570" name="Arc 42"/>
                <p:cNvSpPr>
                  <a:spLocks/>
                </p:cNvSpPr>
                <p:nvPr/>
              </p:nvSpPr>
              <p:spPr bwMode="auto">
                <a:xfrm rot="13979263">
                  <a:off x="2396" y="933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1" name="Arc 43"/>
                <p:cNvSpPr>
                  <a:spLocks/>
                </p:cNvSpPr>
                <p:nvPr/>
              </p:nvSpPr>
              <p:spPr bwMode="auto">
                <a:xfrm rot="21185460">
                  <a:off x="2855" y="504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2" name="Arc 44"/>
                <p:cNvSpPr>
                  <a:spLocks/>
                </p:cNvSpPr>
                <p:nvPr/>
              </p:nvSpPr>
              <p:spPr bwMode="auto">
                <a:xfrm rot="25593585">
                  <a:off x="3113" y="855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3" name="Arc 45"/>
                <p:cNvSpPr>
                  <a:spLocks/>
                </p:cNvSpPr>
                <p:nvPr/>
              </p:nvSpPr>
              <p:spPr bwMode="auto">
                <a:xfrm rot="33247874">
                  <a:off x="2618" y="1254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6403975" y="493713"/>
              <a:ext cx="2325688" cy="1717675"/>
              <a:chOff x="4053" y="-20"/>
              <a:chExt cx="1465" cy="1415"/>
            </a:xfrm>
          </p:grpSpPr>
          <p:grpSp>
            <p:nvGrpSpPr>
              <p:cNvPr id="11" name="Group 47"/>
              <p:cNvGrpSpPr>
                <a:grpSpLocks/>
              </p:cNvGrpSpPr>
              <p:nvPr/>
            </p:nvGrpSpPr>
            <p:grpSpPr bwMode="auto">
              <a:xfrm>
                <a:off x="4582" y="206"/>
                <a:ext cx="284" cy="144"/>
                <a:chOff x="2055" y="513"/>
                <a:chExt cx="284" cy="144"/>
              </a:xfrm>
            </p:grpSpPr>
            <p:sp>
              <p:nvSpPr>
                <p:cNvPr id="150576" name="Oval 48"/>
                <p:cNvSpPr>
                  <a:spLocks noChangeArrowheads="1"/>
                </p:cNvSpPr>
                <p:nvPr/>
              </p:nvSpPr>
              <p:spPr bwMode="auto">
                <a:xfrm>
                  <a:off x="2055" y="556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7" name="Rectangle 49"/>
                <p:cNvSpPr>
                  <a:spLocks noChangeArrowheads="1"/>
                </p:cNvSpPr>
                <p:nvPr/>
              </p:nvSpPr>
              <p:spPr bwMode="auto">
                <a:xfrm>
                  <a:off x="2127" y="513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8" name="Line 50"/>
                <p:cNvSpPr>
                  <a:spLocks noChangeShapeType="1"/>
                </p:cNvSpPr>
                <p:nvPr/>
              </p:nvSpPr>
              <p:spPr bwMode="auto">
                <a:xfrm>
                  <a:off x="2091" y="519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579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097" y="555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2" name="Group 52"/>
              <p:cNvGrpSpPr>
                <a:grpSpLocks/>
              </p:cNvGrpSpPr>
              <p:nvPr/>
            </p:nvGrpSpPr>
            <p:grpSpPr bwMode="auto">
              <a:xfrm>
                <a:off x="4053" y="-20"/>
                <a:ext cx="1465" cy="1415"/>
                <a:chOff x="235" y="2742"/>
                <a:chExt cx="1465" cy="1415"/>
              </a:xfrm>
            </p:grpSpPr>
            <p:grpSp>
              <p:nvGrpSpPr>
                <p:cNvPr id="13" name="Group 53"/>
                <p:cNvGrpSpPr>
                  <a:grpSpLocks/>
                </p:cNvGrpSpPr>
                <p:nvPr/>
              </p:nvGrpSpPr>
              <p:grpSpPr bwMode="auto">
                <a:xfrm>
                  <a:off x="235" y="2742"/>
                  <a:ext cx="1465" cy="1415"/>
                  <a:chOff x="3962" y="222"/>
                  <a:chExt cx="1465" cy="1415"/>
                </a:xfrm>
              </p:grpSpPr>
              <p:grpSp>
                <p:nvGrpSpPr>
                  <p:cNvPr id="14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4046" y="222"/>
                    <a:ext cx="1381" cy="1212"/>
                    <a:chOff x="304" y="107"/>
                    <a:chExt cx="1381" cy="1212"/>
                  </a:xfrm>
                </p:grpSpPr>
                <p:sp>
                  <p:nvSpPr>
                    <p:cNvPr id="150583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01" y="251"/>
                      <a:ext cx="0" cy="5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84" name="Line 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0" y="799"/>
                      <a:ext cx="511" cy="2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85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1" y="799"/>
                      <a:ext cx="66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86" name="Text Box 5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36" y="107"/>
                      <a:ext cx="196" cy="2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Iz</a:t>
                      </a:r>
                    </a:p>
                  </p:txBody>
                </p:sp>
                <p:sp>
                  <p:nvSpPr>
                    <p:cNvPr id="150587" name="Text Box 5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84" y="823"/>
                      <a:ext cx="201" cy="2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Ix</a:t>
                      </a:r>
                    </a:p>
                  </p:txBody>
                </p:sp>
                <p:sp>
                  <p:nvSpPr>
                    <p:cNvPr id="150588" name="Text Box 6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4" y="1093"/>
                      <a:ext cx="201" cy="2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Iy</a:t>
                      </a:r>
                    </a:p>
                  </p:txBody>
                </p:sp>
              </p:grpSp>
              <p:sp>
                <p:nvSpPr>
                  <p:cNvPr id="150589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648" y="923"/>
                    <a:ext cx="0" cy="50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90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66" y="916"/>
                    <a:ext cx="470" cy="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91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8" y="649"/>
                    <a:ext cx="511" cy="26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92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46" y="1411"/>
                    <a:ext cx="228" cy="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-Iz</a:t>
                    </a:r>
                  </a:p>
                </p:txBody>
              </p:sp>
              <p:sp>
                <p:nvSpPr>
                  <p:cNvPr id="150593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62" y="827"/>
                    <a:ext cx="233" cy="2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-Ix</a:t>
                    </a:r>
                  </a:p>
                </p:txBody>
              </p:sp>
              <p:sp>
                <p:nvSpPr>
                  <p:cNvPr id="150594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89" y="494"/>
                    <a:ext cx="233" cy="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-Iy</a:t>
                    </a:r>
                  </a:p>
                </p:txBody>
              </p:sp>
            </p:grpSp>
            <p:sp>
              <p:nvSpPr>
                <p:cNvPr id="150595" name="Arc 67"/>
                <p:cNvSpPr>
                  <a:spLocks/>
                </p:cNvSpPr>
                <p:nvPr/>
              </p:nvSpPr>
              <p:spPr bwMode="auto">
                <a:xfrm rot="34620293">
                  <a:off x="370" y="3514"/>
                  <a:ext cx="107" cy="11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96" name="Arc 68"/>
                <p:cNvSpPr>
                  <a:spLocks/>
                </p:cNvSpPr>
                <p:nvPr/>
              </p:nvSpPr>
              <p:spPr bwMode="auto">
                <a:xfrm rot="39543409">
                  <a:off x="495" y="3281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97" name="Arc 69"/>
                <p:cNvSpPr>
                  <a:spLocks/>
                </p:cNvSpPr>
                <p:nvPr/>
              </p:nvSpPr>
              <p:spPr bwMode="auto">
                <a:xfrm rot="28558125">
                  <a:off x="1235" y="3476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98" name="Arc 70"/>
                <p:cNvSpPr>
                  <a:spLocks/>
                </p:cNvSpPr>
                <p:nvPr/>
              </p:nvSpPr>
              <p:spPr bwMode="auto">
                <a:xfrm rot="22845359">
                  <a:off x="1287" y="3249"/>
                  <a:ext cx="115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5" name="Group 71"/>
            <p:cNvGrpSpPr>
              <a:grpSpLocks/>
            </p:cNvGrpSpPr>
            <p:nvPr/>
          </p:nvGrpSpPr>
          <p:grpSpPr bwMode="auto">
            <a:xfrm>
              <a:off x="185738" y="479425"/>
              <a:ext cx="2395537" cy="1717675"/>
              <a:chOff x="416" y="883"/>
              <a:chExt cx="1509" cy="1415"/>
            </a:xfrm>
          </p:grpSpPr>
          <p:grpSp>
            <p:nvGrpSpPr>
              <p:cNvPr id="16" name="Group 72"/>
              <p:cNvGrpSpPr>
                <a:grpSpLocks/>
              </p:cNvGrpSpPr>
              <p:nvPr/>
            </p:nvGrpSpPr>
            <p:grpSpPr bwMode="auto">
              <a:xfrm>
                <a:off x="416" y="1526"/>
                <a:ext cx="570" cy="564"/>
                <a:chOff x="3276" y="3531"/>
                <a:chExt cx="570" cy="564"/>
              </a:xfrm>
            </p:grpSpPr>
            <p:sp>
              <p:nvSpPr>
                <p:cNvPr id="150601" name="Oval 73"/>
                <p:cNvSpPr>
                  <a:spLocks noChangeArrowheads="1"/>
                </p:cNvSpPr>
                <p:nvPr/>
              </p:nvSpPr>
              <p:spPr bwMode="auto">
                <a:xfrm>
                  <a:off x="3276" y="3531"/>
                  <a:ext cx="570" cy="564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17" name="Group 74"/>
                <p:cNvGrpSpPr>
                  <a:grpSpLocks/>
                </p:cNvGrpSpPr>
                <p:nvPr/>
              </p:nvGrpSpPr>
              <p:grpSpPr bwMode="auto">
                <a:xfrm>
                  <a:off x="3444" y="3679"/>
                  <a:ext cx="315" cy="240"/>
                  <a:chOff x="4116" y="3511"/>
                  <a:chExt cx="315" cy="240"/>
                </a:xfrm>
              </p:grpSpPr>
              <p:sp>
                <p:nvSpPr>
                  <p:cNvPr id="15060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116" y="3511"/>
                    <a:ext cx="232" cy="24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0604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4278" y="3594"/>
                    <a:ext cx="153" cy="10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060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4263" y="3585"/>
                    <a:ext cx="78" cy="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606" name="Line 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44" y="3522"/>
                    <a:ext cx="24" cy="6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8" name="Group 79"/>
              <p:cNvGrpSpPr>
                <a:grpSpLocks/>
              </p:cNvGrpSpPr>
              <p:nvPr/>
            </p:nvGrpSpPr>
            <p:grpSpPr bwMode="auto">
              <a:xfrm>
                <a:off x="544" y="883"/>
                <a:ext cx="1381" cy="1212"/>
                <a:chOff x="304" y="107"/>
                <a:chExt cx="1381" cy="1212"/>
              </a:xfrm>
            </p:grpSpPr>
            <p:sp>
              <p:nvSpPr>
                <p:cNvPr id="150608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901" y="251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09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390" y="799"/>
                  <a:ext cx="511" cy="260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10" name="Line 82"/>
                <p:cNvSpPr>
                  <a:spLocks noChangeShapeType="1"/>
                </p:cNvSpPr>
                <p:nvPr/>
              </p:nvSpPr>
              <p:spPr bwMode="auto">
                <a:xfrm>
                  <a:off x="901" y="799"/>
                  <a:ext cx="66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11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936" y="107"/>
                  <a:ext cx="196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Iz</a:t>
                  </a:r>
                </a:p>
              </p:txBody>
            </p:sp>
            <p:sp>
              <p:nvSpPr>
                <p:cNvPr id="150612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1484" y="823"/>
                  <a:ext cx="201" cy="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Ix</a:t>
                  </a:r>
                </a:p>
              </p:txBody>
            </p:sp>
            <p:sp>
              <p:nvSpPr>
                <p:cNvPr id="150613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304" y="1093"/>
                  <a:ext cx="201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Iy</a:t>
                  </a:r>
                </a:p>
              </p:txBody>
            </p:sp>
          </p:grpSp>
          <p:sp>
            <p:nvSpPr>
              <p:cNvPr id="150614" name="Arc 86"/>
              <p:cNvSpPr>
                <a:spLocks/>
              </p:cNvSpPr>
              <p:nvPr/>
            </p:nvSpPr>
            <p:spPr bwMode="auto">
              <a:xfrm rot="10217601">
                <a:off x="929" y="1877"/>
                <a:ext cx="126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15" name="Line 87"/>
              <p:cNvSpPr>
                <a:spLocks noChangeShapeType="1"/>
              </p:cNvSpPr>
              <p:nvPr/>
            </p:nvSpPr>
            <p:spPr bwMode="auto">
              <a:xfrm>
                <a:off x="1146" y="1584"/>
                <a:ext cx="0" cy="5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16" name="Line 88"/>
              <p:cNvSpPr>
                <a:spLocks noChangeShapeType="1"/>
              </p:cNvSpPr>
              <p:nvPr/>
            </p:nvSpPr>
            <p:spPr bwMode="auto">
              <a:xfrm flipH="1">
                <a:off x="664" y="1577"/>
                <a:ext cx="470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17" name="Arc 89"/>
              <p:cNvSpPr>
                <a:spLocks/>
              </p:cNvSpPr>
              <p:nvPr/>
            </p:nvSpPr>
            <p:spPr bwMode="auto">
              <a:xfrm>
                <a:off x="1224" y="1066"/>
                <a:ext cx="126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18" name="Arc 90"/>
              <p:cNvSpPr>
                <a:spLocks/>
              </p:cNvSpPr>
              <p:nvPr/>
            </p:nvSpPr>
            <p:spPr bwMode="auto">
              <a:xfrm rot="5400000">
                <a:off x="1618" y="1619"/>
                <a:ext cx="126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19" name="Arc 91"/>
              <p:cNvSpPr>
                <a:spLocks/>
              </p:cNvSpPr>
              <p:nvPr/>
            </p:nvSpPr>
            <p:spPr bwMode="auto">
              <a:xfrm rot="16200000">
                <a:off x="662" y="1370"/>
                <a:ext cx="126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20" name="Line 92"/>
              <p:cNvSpPr>
                <a:spLocks noChangeShapeType="1"/>
              </p:cNvSpPr>
              <p:nvPr/>
            </p:nvSpPr>
            <p:spPr bwMode="auto">
              <a:xfrm flipH="1">
                <a:off x="1146" y="1310"/>
                <a:ext cx="511" cy="2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21" name="Text Box 93"/>
              <p:cNvSpPr txBox="1">
                <a:spLocks noChangeArrowheads="1"/>
              </p:cNvSpPr>
              <p:nvPr/>
            </p:nvSpPr>
            <p:spPr bwMode="auto">
              <a:xfrm>
                <a:off x="1044" y="2072"/>
                <a:ext cx="228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-Iz</a:t>
                </a:r>
              </a:p>
            </p:txBody>
          </p:sp>
          <p:sp>
            <p:nvSpPr>
              <p:cNvPr id="150622" name="Text Box 94"/>
              <p:cNvSpPr txBox="1">
                <a:spLocks noChangeArrowheads="1"/>
              </p:cNvSpPr>
              <p:nvPr/>
            </p:nvSpPr>
            <p:spPr bwMode="auto">
              <a:xfrm>
                <a:off x="460" y="1488"/>
                <a:ext cx="233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-Ix</a:t>
                </a:r>
              </a:p>
            </p:txBody>
          </p:sp>
          <p:sp>
            <p:nvSpPr>
              <p:cNvPr id="150623" name="Text Box 95"/>
              <p:cNvSpPr txBox="1">
                <a:spLocks noChangeArrowheads="1"/>
              </p:cNvSpPr>
              <p:nvPr/>
            </p:nvSpPr>
            <p:spPr bwMode="auto">
              <a:xfrm>
                <a:off x="1687" y="1155"/>
                <a:ext cx="233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-Iy</a:t>
                </a:r>
              </a:p>
            </p:txBody>
          </p:sp>
        </p:grpSp>
        <p:grpSp>
          <p:nvGrpSpPr>
            <p:cNvPr id="19" name="Group 96"/>
            <p:cNvGrpSpPr>
              <a:grpSpLocks/>
            </p:cNvGrpSpPr>
            <p:nvPr/>
          </p:nvGrpSpPr>
          <p:grpSpPr bwMode="auto">
            <a:xfrm>
              <a:off x="5868961" y="4674705"/>
              <a:ext cx="2597150" cy="1717675"/>
              <a:chOff x="3699" y="2591"/>
              <a:chExt cx="1636" cy="1415"/>
            </a:xfrm>
          </p:grpSpPr>
          <p:grpSp>
            <p:nvGrpSpPr>
              <p:cNvPr id="20" name="Group 97"/>
              <p:cNvGrpSpPr>
                <a:grpSpLocks/>
              </p:cNvGrpSpPr>
              <p:nvPr/>
            </p:nvGrpSpPr>
            <p:grpSpPr bwMode="auto">
              <a:xfrm>
                <a:off x="4303" y="2817"/>
                <a:ext cx="284" cy="144"/>
                <a:chOff x="2055" y="513"/>
                <a:chExt cx="284" cy="144"/>
              </a:xfrm>
            </p:grpSpPr>
            <p:sp>
              <p:nvSpPr>
                <p:cNvPr id="150626" name="Oval 98"/>
                <p:cNvSpPr>
                  <a:spLocks noChangeArrowheads="1"/>
                </p:cNvSpPr>
                <p:nvPr/>
              </p:nvSpPr>
              <p:spPr bwMode="auto">
                <a:xfrm>
                  <a:off x="2055" y="556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27" name="Rectangle 99"/>
                <p:cNvSpPr>
                  <a:spLocks noChangeArrowheads="1"/>
                </p:cNvSpPr>
                <p:nvPr/>
              </p:nvSpPr>
              <p:spPr bwMode="auto">
                <a:xfrm>
                  <a:off x="2127" y="513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28" name="Line 100"/>
                <p:cNvSpPr>
                  <a:spLocks noChangeShapeType="1"/>
                </p:cNvSpPr>
                <p:nvPr/>
              </p:nvSpPr>
              <p:spPr bwMode="auto">
                <a:xfrm>
                  <a:off x="2091" y="519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29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097" y="555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1" name="Group 102"/>
              <p:cNvGrpSpPr>
                <a:grpSpLocks/>
              </p:cNvGrpSpPr>
              <p:nvPr/>
            </p:nvGrpSpPr>
            <p:grpSpPr bwMode="auto">
              <a:xfrm>
                <a:off x="3858" y="2591"/>
                <a:ext cx="1477" cy="1212"/>
                <a:chOff x="304" y="107"/>
                <a:chExt cx="1477" cy="1212"/>
              </a:xfrm>
            </p:grpSpPr>
            <p:sp>
              <p:nvSpPr>
                <p:cNvPr id="150631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901" y="251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32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390" y="799"/>
                  <a:ext cx="511" cy="2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33" name="Line 105"/>
                <p:cNvSpPr>
                  <a:spLocks noChangeShapeType="1"/>
                </p:cNvSpPr>
                <p:nvPr/>
              </p:nvSpPr>
              <p:spPr bwMode="auto">
                <a:xfrm>
                  <a:off x="901" y="799"/>
                  <a:ext cx="66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34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936" y="107"/>
                  <a:ext cx="196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Iz</a:t>
                  </a:r>
                </a:p>
              </p:txBody>
            </p:sp>
            <p:sp>
              <p:nvSpPr>
                <p:cNvPr id="150635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484" y="823"/>
                  <a:ext cx="297" cy="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IxSz</a:t>
                  </a:r>
                </a:p>
              </p:txBody>
            </p:sp>
            <p:sp>
              <p:nvSpPr>
                <p:cNvPr id="150636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04" y="1093"/>
                  <a:ext cx="297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IySz</a:t>
                  </a:r>
                </a:p>
              </p:txBody>
            </p:sp>
          </p:grpSp>
          <p:sp>
            <p:nvSpPr>
              <p:cNvPr id="150637" name="Line 109"/>
              <p:cNvSpPr>
                <a:spLocks noChangeShapeType="1"/>
              </p:cNvSpPr>
              <p:nvPr/>
            </p:nvSpPr>
            <p:spPr bwMode="auto">
              <a:xfrm>
                <a:off x="4460" y="3292"/>
                <a:ext cx="0" cy="501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38" name="Line 110"/>
              <p:cNvSpPr>
                <a:spLocks noChangeShapeType="1"/>
              </p:cNvSpPr>
              <p:nvPr/>
            </p:nvSpPr>
            <p:spPr bwMode="auto">
              <a:xfrm flipH="1">
                <a:off x="3978" y="3285"/>
                <a:ext cx="470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39" name="Line 111"/>
              <p:cNvSpPr>
                <a:spLocks noChangeShapeType="1"/>
              </p:cNvSpPr>
              <p:nvPr/>
            </p:nvSpPr>
            <p:spPr bwMode="auto">
              <a:xfrm flipH="1">
                <a:off x="4460" y="3018"/>
                <a:ext cx="511" cy="2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40" name="Text Box 112"/>
              <p:cNvSpPr txBox="1">
                <a:spLocks noChangeArrowheads="1"/>
              </p:cNvSpPr>
              <p:nvPr/>
            </p:nvSpPr>
            <p:spPr bwMode="auto">
              <a:xfrm>
                <a:off x="4358" y="3780"/>
                <a:ext cx="228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-Iz</a:t>
                </a:r>
              </a:p>
            </p:txBody>
          </p:sp>
          <p:sp>
            <p:nvSpPr>
              <p:cNvPr id="150641" name="Text Box 113"/>
              <p:cNvSpPr txBox="1">
                <a:spLocks noChangeArrowheads="1"/>
              </p:cNvSpPr>
              <p:nvPr/>
            </p:nvSpPr>
            <p:spPr bwMode="auto">
              <a:xfrm>
                <a:off x="3699" y="3177"/>
                <a:ext cx="329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-IxSz</a:t>
                </a:r>
              </a:p>
            </p:txBody>
          </p:sp>
          <p:sp>
            <p:nvSpPr>
              <p:cNvPr id="150642" name="Text Box 114"/>
              <p:cNvSpPr txBox="1">
                <a:spLocks noChangeArrowheads="1"/>
              </p:cNvSpPr>
              <p:nvPr/>
            </p:nvSpPr>
            <p:spPr bwMode="auto">
              <a:xfrm>
                <a:off x="5001" y="2863"/>
                <a:ext cx="329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-IySz</a:t>
                </a:r>
              </a:p>
            </p:txBody>
          </p:sp>
          <p:sp>
            <p:nvSpPr>
              <p:cNvPr id="150643" name="Arc 115"/>
              <p:cNvSpPr>
                <a:spLocks/>
              </p:cNvSpPr>
              <p:nvPr/>
            </p:nvSpPr>
            <p:spPr bwMode="auto">
              <a:xfrm rot="34620293">
                <a:off x="3909" y="3363"/>
                <a:ext cx="107" cy="11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44" name="Arc 116"/>
              <p:cNvSpPr>
                <a:spLocks/>
              </p:cNvSpPr>
              <p:nvPr/>
            </p:nvSpPr>
            <p:spPr bwMode="auto">
              <a:xfrm rot="39543409">
                <a:off x="4034" y="3130"/>
                <a:ext cx="207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45" name="Arc 117"/>
              <p:cNvSpPr>
                <a:spLocks/>
              </p:cNvSpPr>
              <p:nvPr/>
            </p:nvSpPr>
            <p:spPr bwMode="auto">
              <a:xfrm rot="28558125">
                <a:off x="4774" y="3325"/>
                <a:ext cx="207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46" name="Arc 118"/>
              <p:cNvSpPr>
                <a:spLocks/>
              </p:cNvSpPr>
              <p:nvPr/>
            </p:nvSpPr>
            <p:spPr bwMode="auto">
              <a:xfrm rot="22845359">
                <a:off x="4826" y="3098"/>
                <a:ext cx="115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2" name="Group 142"/>
            <p:cNvGrpSpPr>
              <a:grpSpLocks/>
            </p:cNvGrpSpPr>
            <p:nvPr/>
          </p:nvGrpSpPr>
          <p:grpSpPr bwMode="auto">
            <a:xfrm>
              <a:off x="5794375" y="2382492"/>
              <a:ext cx="2974975" cy="1927225"/>
              <a:chOff x="2666" y="2862"/>
              <a:chExt cx="1874" cy="1355"/>
            </a:xfrm>
          </p:grpSpPr>
          <p:sp>
            <p:nvSpPr>
              <p:cNvPr id="150671" name="Text Box 143"/>
              <p:cNvSpPr txBox="1">
                <a:spLocks noChangeArrowheads="1"/>
              </p:cNvSpPr>
              <p:nvPr/>
            </p:nvSpPr>
            <p:spPr bwMode="auto">
              <a:xfrm>
                <a:off x="4158" y="3492"/>
                <a:ext cx="382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Iy</a:t>
                </a:r>
              </a:p>
            </p:txBody>
          </p:sp>
          <p:grpSp>
            <p:nvGrpSpPr>
              <p:cNvPr id="23" name="Group 144"/>
              <p:cNvGrpSpPr>
                <a:grpSpLocks/>
              </p:cNvGrpSpPr>
              <p:nvPr/>
            </p:nvGrpSpPr>
            <p:grpSpPr bwMode="auto">
              <a:xfrm>
                <a:off x="2666" y="2862"/>
                <a:ext cx="1763" cy="1355"/>
                <a:chOff x="2666" y="2862"/>
                <a:chExt cx="1763" cy="1355"/>
              </a:xfrm>
            </p:grpSpPr>
            <p:sp>
              <p:nvSpPr>
                <p:cNvPr id="150673" name="Text Box 145"/>
                <p:cNvSpPr txBox="1">
                  <a:spLocks noChangeArrowheads="1"/>
                </p:cNvSpPr>
                <p:nvPr/>
              </p:nvSpPr>
              <p:spPr bwMode="auto">
                <a:xfrm>
                  <a:off x="3485" y="2862"/>
                  <a:ext cx="439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de-DE" sz="1200" b="1" dirty="0"/>
                    <a:t>IzSz</a:t>
                  </a:r>
                </a:p>
              </p:txBody>
            </p:sp>
            <p:grpSp>
              <p:nvGrpSpPr>
                <p:cNvPr id="24" name="Group 146"/>
                <p:cNvGrpSpPr>
                  <a:grpSpLocks/>
                </p:cNvGrpSpPr>
                <p:nvPr/>
              </p:nvGrpSpPr>
              <p:grpSpPr bwMode="auto">
                <a:xfrm>
                  <a:off x="3341" y="3055"/>
                  <a:ext cx="242" cy="129"/>
                  <a:chOff x="3498" y="1464"/>
                  <a:chExt cx="284" cy="144"/>
                </a:xfrm>
              </p:grpSpPr>
              <p:sp>
                <p:nvSpPr>
                  <p:cNvPr id="150675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498" y="1507"/>
                    <a:ext cx="284" cy="1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0676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3570" y="1464"/>
                    <a:ext cx="141" cy="8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0677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3699" y="1512"/>
                    <a:ext cx="39" cy="4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678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9" y="1479"/>
                    <a:ext cx="39" cy="3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0679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3470" y="2973"/>
                  <a:ext cx="0" cy="601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80" name="Arc 152"/>
                <p:cNvSpPr>
                  <a:spLocks/>
                </p:cNvSpPr>
                <p:nvPr/>
              </p:nvSpPr>
              <p:spPr bwMode="auto">
                <a:xfrm rot="7549139">
                  <a:off x="3176" y="3940"/>
                  <a:ext cx="113" cy="13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81" name="Arc 153"/>
                <p:cNvSpPr>
                  <a:spLocks/>
                </p:cNvSpPr>
                <p:nvPr/>
              </p:nvSpPr>
              <p:spPr bwMode="auto">
                <a:xfrm rot="-3414909">
                  <a:off x="3584" y="3162"/>
                  <a:ext cx="113" cy="13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82" name="Arc 154"/>
                <p:cNvSpPr>
                  <a:spLocks/>
                </p:cNvSpPr>
                <p:nvPr/>
              </p:nvSpPr>
              <p:spPr bwMode="auto">
                <a:xfrm rot="1495708">
                  <a:off x="4013" y="3375"/>
                  <a:ext cx="108" cy="1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83" name="Arc 155"/>
                <p:cNvSpPr>
                  <a:spLocks/>
                </p:cNvSpPr>
                <p:nvPr/>
              </p:nvSpPr>
              <p:spPr bwMode="auto">
                <a:xfrm rot="11469893">
                  <a:off x="2960" y="3635"/>
                  <a:ext cx="107" cy="14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84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2666" y="3465"/>
                  <a:ext cx="278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>
                      <a:latin typeface="Symbol" pitchFamily="18" charset="2"/>
                    </a:rPr>
                    <a:t>-</a:t>
                  </a:r>
                  <a:r>
                    <a:rPr lang="de-DE" sz="1200" b="1" dirty="0"/>
                    <a:t> Iy</a:t>
                  </a:r>
                </a:p>
              </p:txBody>
            </p:sp>
            <p:sp>
              <p:nvSpPr>
                <p:cNvPr id="150685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3789" y="3028"/>
                  <a:ext cx="640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de-DE" sz="1200" b="1" dirty="0">
                      <a:latin typeface="Symbol" pitchFamily="18" charset="2"/>
                    </a:rPr>
                    <a:t>-</a:t>
                  </a:r>
                  <a:r>
                    <a:rPr lang="de-DE" sz="1200" b="1" dirty="0"/>
                    <a:t> 2 IxSz</a:t>
                  </a:r>
                </a:p>
              </p:txBody>
            </p:sp>
            <p:sp>
              <p:nvSpPr>
                <p:cNvPr id="150686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3078" y="3228"/>
                  <a:ext cx="688" cy="7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87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2934" y="3563"/>
                  <a:ext cx="1148" cy="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88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2876" y="4024"/>
                  <a:ext cx="435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de-DE" sz="1200" b="1" dirty="0"/>
                    <a:t> 2 IxSz</a:t>
                  </a:r>
                </a:p>
              </p:txBody>
            </p:sp>
            <p:sp>
              <p:nvSpPr>
                <p:cNvPr id="150689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3602" y="3715"/>
                  <a:ext cx="297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>
                      <a:latin typeface="Symbol" pitchFamily="18" charset="2"/>
                    </a:rPr>
                    <a:t>p</a:t>
                  </a:r>
                  <a:r>
                    <a:rPr lang="de-DE" sz="1200" b="1"/>
                    <a:t> J t</a:t>
                  </a:r>
                </a:p>
              </p:txBody>
            </p:sp>
          </p:grpSp>
        </p:grpSp>
        <p:sp>
          <p:nvSpPr>
            <p:cNvPr id="150691" name="Rectangle 163"/>
            <p:cNvSpPr>
              <a:spLocks noChangeArrowheads="1"/>
            </p:cNvSpPr>
            <p:nvPr/>
          </p:nvSpPr>
          <p:spPr bwMode="auto">
            <a:xfrm>
              <a:off x="3098800" y="2247555"/>
              <a:ext cx="310991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2000" b="1" dirty="0" smtClean="0"/>
                <a:t>J Coupling Evolution </a:t>
              </a:r>
              <a:r>
                <a:rPr lang="en-US" sz="2000" b="1" dirty="0" smtClean="0">
                  <a:solidFill>
                    <a:srgbClr val="FF3300"/>
                  </a:solidFill>
                </a:rPr>
                <a:t> </a:t>
              </a:r>
              <a:endParaRPr lang="en-US" sz="2000" b="1" dirty="0">
                <a:solidFill>
                  <a:srgbClr val="FF3300"/>
                </a:solidFill>
              </a:endParaRPr>
            </a:p>
          </p:txBody>
        </p:sp>
        <p:sp>
          <p:nvSpPr>
            <p:cNvPr id="150692" name="Rectangle 164"/>
            <p:cNvSpPr>
              <a:spLocks noChangeArrowheads="1"/>
            </p:cNvSpPr>
            <p:nvPr/>
          </p:nvSpPr>
          <p:spPr bwMode="auto">
            <a:xfrm>
              <a:off x="2847948" y="4323868"/>
              <a:ext cx="3395663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de-DE" sz="2000" b="1" dirty="0"/>
                <a:t>B</a:t>
              </a:r>
              <a:r>
                <a:rPr lang="de-DE" sz="2000" b="1" baseline="-25000" dirty="0"/>
                <a:t>0</a:t>
              </a:r>
              <a:r>
                <a:rPr lang="de-DE" sz="2000" b="1" dirty="0"/>
                <a:t>- </a:t>
              </a:r>
              <a:r>
                <a:rPr lang="de-DE" sz="2000" b="1" dirty="0" err="1" smtClean="0"/>
                <a:t>and</a:t>
              </a:r>
              <a:r>
                <a:rPr lang="de-DE" sz="2000" b="1" dirty="0" smtClean="0"/>
                <a:t> </a:t>
              </a:r>
              <a:r>
                <a:rPr lang="de-DE" sz="2000" b="1" dirty="0"/>
                <a:t>B</a:t>
              </a:r>
              <a:r>
                <a:rPr lang="de-DE" sz="2000" b="1" baseline="-25000" dirty="0"/>
                <a:t>1</a:t>
              </a:r>
              <a:r>
                <a:rPr lang="de-DE" sz="2000" b="1" dirty="0"/>
                <a:t> -</a:t>
              </a:r>
              <a:r>
                <a:rPr lang="de-DE" sz="2000" b="1" dirty="0" smtClean="0"/>
                <a:t>Evolution</a:t>
              </a:r>
              <a:r>
                <a:rPr lang="de-DE" sz="2000" b="1" dirty="0" smtClean="0">
                  <a:solidFill>
                    <a:srgbClr val="FF3300"/>
                  </a:solidFill>
                </a:rPr>
                <a:t> </a:t>
              </a:r>
              <a:endParaRPr lang="de-DE" sz="2000" b="1" dirty="0">
                <a:solidFill>
                  <a:srgbClr val="FF3300"/>
                </a:solidFill>
              </a:endParaRPr>
            </a:p>
          </p:txBody>
        </p:sp>
        <p:sp>
          <p:nvSpPr>
            <p:cNvPr id="150693" name="Rectangle 165"/>
            <p:cNvSpPr>
              <a:spLocks noChangeArrowheads="1"/>
            </p:cNvSpPr>
            <p:nvPr/>
          </p:nvSpPr>
          <p:spPr bwMode="auto">
            <a:xfrm>
              <a:off x="3095625" y="2547592"/>
              <a:ext cx="3105150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800" b="1" dirty="0" smtClean="0"/>
                <a:t>AX-  Approximation</a:t>
              </a:r>
              <a:endParaRPr lang="en-US" sz="1800" b="1" dirty="0"/>
            </a:p>
          </p:txBody>
        </p:sp>
        <p:sp>
          <p:nvSpPr>
            <p:cNvPr id="150694" name="Text Box 166"/>
            <p:cNvSpPr txBox="1">
              <a:spLocks noChangeArrowheads="1"/>
            </p:cNvSpPr>
            <p:nvPr/>
          </p:nvSpPr>
          <p:spPr bwMode="auto">
            <a:xfrm>
              <a:off x="7791450" y="1727200"/>
              <a:ext cx="569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 b="1"/>
                <a:t>  </a:t>
              </a:r>
              <a:r>
                <a:rPr lang="de-DE" sz="1200" b="1">
                  <a:latin typeface="Symbol" pitchFamily="18" charset="2"/>
                </a:rPr>
                <a:t>w</a:t>
              </a:r>
              <a:r>
                <a:rPr lang="de-DE" sz="1200" b="1"/>
                <a:t> t</a:t>
              </a:r>
            </a:p>
          </p:txBody>
        </p:sp>
        <p:sp>
          <p:nvSpPr>
            <p:cNvPr id="150695" name="Text Box 167"/>
            <p:cNvSpPr txBox="1">
              <a:spLocks noChangeArrowheads="1"/>
            </p:cNvSpPr>
            <p:nvPr/>
          </p:nvSpPr>
          <p:spPr bwMode="auto">
            <a:xfrm>
              <a:off x="1554163" y="1668463"/>
              <a:ext cx="5699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 b="1"/>
                <a:t>  </a:t>
              </a:r>
              <a:r>
                <a:rPr lang="de-DE" sz="1200" b="1">
                  <a:latin typeface="Symbol" pitchFamily="18" charset="2"/>
                </a:rPr>
                <a:t>f</a:t>
              </a:r>
              <a:endParaRPr lang="de-DE" sz="1200" b="1"/>
            </a:p>
          </p:txBody>
        </p:sp>
        <p:sp>
          <p:nvSpPr>
            <p:cNvPr id="150696" name="Text Box 168"/>
            <p:cNvSpPr txBox="1">
              <a:spLocks noChangeArrowheads="1"/>
            </p:cNvSpPr>
            <p:nvPr/>
          </p:nvSpPr>
          <p:spPr bwMode="auto">
            <a:xfrm>
              <a:off x="4518025" y="1638300"/>
              <a:ext cx="569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 b="1"/>
                <a:t>  </a:t>
              </a:r>
              <a:r>
                <a:rPr lang="de-DE" sz="1200" b="1">
                  <a:latin typeface="Symbol" pitchFamily="18" charset="2"/>
                </a:rPr>
                <a:t>f</a:t>
              </a:r>
              <a:endParaRPr lang="de-DE" sz="1200" b="1"/>
            </a:p>
          </p:txBody>
        </p:sp>
        <p:grpSp>
          <p:nvGrpSpPr>
            <p:cNvPr id="25" name="Gruppieren 182"/>
            <p:cNvGrpSpPr/>
            <p:nvPr/>
          </p:nvGrpSpPr>
          <p:grpSpPr>
            <a:xfrm>
              <a:off x="347636" y="4660418"/>
              <a:ext cx="2573337" cy="1720332"/>
              <a:chOff x="347636" y="4660418"/>
              <a:chExt cx="2573337" cy="1720332"/>
            </a:xfrm>
          </p:grpSpPr>
          <p:grpSp>
            <p:nvGrpSpPr>
              <p:cNvPr id="26" name="Group 120"/>
              <p:cNvGrpSpPr>
                <a:grpSpLocks/>
              </p:cNvGrpSpPr>
              <p:nvPr/>
            </p:nvGrpSpPr>
            <p:grpSpPr bwMode="auto">
              <a:xfrm>
                <a:off x="2355823" y="5330493"/>
                <a:ext cx="227012" cy="344749"/>
                <a:chOff x="2385" y="2540"/>
                <a:chExt cx="143" cy="284"/>
              </a:xfrm>
            </p:grpSpPr>
            <p:sp>
              <p:nvSpPr>
                <p:cNvPr id="150649" name="Oval 121"/>
                <p:cNvSpPr>
                  <a:spLocks noChangeArrowheads="1"/>
                </p:cNvSpPr>
                <p:nvPr/>
              </p:nvSpPr>
              <p:spPr bwMode="auto">
                <a:xfrm rot="5602554">
                  <a:off x="2294" y="2631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50" name="Rectangle 122"/>
                <p:cNvSpPr>
                  <a:spLocks noChangeArrowheads="1"/>
                </p:cNvSpPr>
                <p:nvPr/>
              </p:nvSpPr>
              <p:spPr bwMode="auto">
                <a:xfrm rot="5602554">
                  <a:off x="2414" y="2642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51" name="Line 123"/>
                <p:cNvSpPr>
                  <a:spLocks noChangeShapeType="1"/>
                </p:cNvSpPr>
                <p:nvPr/>
              </p:nvSpPr>
              <p:spPr bwMode="auto">
                <a:xfrm rot="5602554">
                  <a:off x="2481" y="2580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52" name="Line 124"/>
                <p:cNvSpPr>
                  <a:spLocks noChangeShapeType="1"/>
                </p:cNvSpPr>
                <p:nvPr/>
              </p:nvSpPr>
              <p:spPr bwMode="auto">
                <a:xfrm rot="5602554" flipV="1">
                  <a:off x="2443" y="2580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7" name="Group 125"/>
              <p:cNvGrpSpPr>
                <a:grpSpLocks/>
              </p:cNvGrpSpPr>
              <p:nvPr/>
            </p:nvGrpSpPr>
            <p:grpSpPr bwMode="auto">
              <a:xfrm>
                <a:off x="584172" y="4660418"/>
                <a:ext cx="2192338" cy="1471253"/>
                <a:chOff x="304" y="107"/>
                <a:chExt cx="1381" cy="1212"/>
              </a:xfrm>
            </p:grpSpPr>
            <p:sp>
              <p:nvSpPr>
                <p:cNvPr id="150654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901" y="251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55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90" y="799"/>
                  <a:ext cx="511" cy="2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56" name="Line 128"/>
                <p:cNvSpPr>
                  <a:spLocks noChangeShapeType="1"/>
                </p:cNvSpPr>
                <p:nvPr/>
              </p:nvSpPr>
              <p:spPr bwMode="auto">
                <a:xfrm>
                  <a:off x="901" y="799"/>
                  <a:ext cx="660" cy="1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57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936" y="107"/>
                  <a:ext cx="294" cy="2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 smtClean="0"/>
                    <a:t>IzSz</a:t>
                  </a:r>
                  <a:endParaRPr lang="de-DE" sz="1200" b="1" dirty="0"/>
                </a:p>
              </p:txBody>
            </p:sp>
            <p:sp>
              <p:nvSpPr>
                <p:cNvPr id="150658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1484" y="823"/>
                  <a:ext cx="201" cy="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Ix</a:t>
                  </a:r>
                </a:p>
              </p:txBody>
            </p:sp>
            <p:sp>
              <p:nvSpPr>
                <p:cNvPr id="150659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304" y="1093"/>
                  <a:ext cx="297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IySz</a:t>
                  </a:r>
                </a:p>
              </p:txBody>
            </p:sp>
          </p:grpSp>
          <p:sp>
            <p:nvSpPr>
              <p:cNvPr id="150660" name="Line 132"/>
              <p:cNvSpPr>
                <a:spLocks noChangeShapeType="1"/>
              </p:cNvSpPr>
              <p:nvPr/>
            </p:nvSpPr>
            <p:spPr bwMode="auto">
              <a:xfrm>
                <a:off x="1539848" y="5511365"/>
                <a:ext cx="0" cy="608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61" name="Line 133"/>
              <p:cNvSpPr>
                <a:spLocks noChangeShapeType="1"/>
              </p:cNvSpPr>
              <p:nvPr/>
            </p:nvSpPr>
            <p:spPr bwMode="auto">
              <a:xfrm flipH="1">
                <a:off x="774673" y="5502868"/>
                <a:ext cx="746125" cy="7283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62" name="Line 134"/>
              <p:cNvSpPr>
                <a:spLocks noChangeShapeType="1"/>
              </p:cNvSpPr>
              <p:nvPr/>
            </p:nvSpPr>
            <p:spPr bwMode="auto">
              <a:xfrm flipH="1">
                <a:off x="1539848" y="5178755"/>
                <a:ext cx="811212" cy="3156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63" name="Text Box 135"/>
              <p:cNvSpPr txBox="1">
                <a:spLocks noChangeArrowheads="1"/>
              </p:cNvSpPr>
              <p:nvPr/>
            </p:nvSpPr>
            <p:spPr bwMode="auto">
              <a:xfrm>
                <a:off x="1377923" y="6103751"/>
                <a:ext cx="51809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</a:t>
                </a:r>
                <a:r>
                  <a:rPr lang="de-DE" sz="1200" b="1" dirty="0" smtClean="0"/>
                  <a:t>IzSz</a:t>
                </a:r>
                <a:endParaRPr lang="de-DE" sz="1200" b="1" dirty="0"/>
              </a:p>
            </p:txBody>
          </p:sp>
          <p:sp>
            <p:nvSpPr>
              <p:cNvPr id="150664" name="Text Box 136"/>
              <p:cNvSpPr txBox="1">
                <a:spLocks noChangeArrowheads="1"/>
              </p:cNvSpPr>
              <p:nvPr/>
            </p:nvSpPr>
            <p:spPr bwMode="auto">
              <a:xfrm>
                <a:off x="347636" y="5394830"/>
                <a:ext cx="369887" cy="275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-Ix</a:t>
                </a:r>
              </a:p>
            </p:txBody>
          </p:sp>
          <p:sp>
            <p:nvSpPr>
              <p:cNvPr id="150665" name="Text Box 137"/>
              <p:cNvSpPr txBox="1">
                <a:spLocks noChangeArrowheads="1"/>
              </p:cNvSpPr>
              <p:nvPr/>
            </p:nvSpPr>
            <p:spPr bwMode="auto">
              <a:xfrm>
                <a:off x="2398686" y="4990600"/>
                <a:ext cx="522287" cy="274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-IySz</a:t>
                </a:r>
              </a:p>
            </p:txBody>
          </p:sp>
          <p:sp>
            <p:nvSpPr>
              <p:cNvPr id="150666" name="Arc 138"/>
              <p:cNvSpPr>
                <a:spLocks/>
              </p:cNvSpPr>
              <p:nvPr/>
            </p:nvSpPr>
            <p:spPr bwMode="auto">
              <a:xfrm rot="13979263">
                <a:off x="878428" y="5414246"/>
                <a:ext cx="251278" cy="2476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67" name="Arc 139"/>
              <p:cNvSpPr>
                <a:spLocks/>
              </p:cNvSpPr>
              <p:nvPr/>
            </p:nvSpPr>
            <p:spPr bwMode="auto">
              <a:xfrm rot="21185460">
                <a:off x="1568423" y="4922621"/>
                <a:ext cx="328612" cy="18936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68" name="Arc 140"/>
              <p:cNvSpPr>
                <a:spLocks/>
              </p:cNvSpPr>
              <p:nvPr/>
            </p:nvSpPr>
            <p:spPr bwMode="auto">
              <a:xfrm rot="3993585">
                <a:off x="2016665" y="5319561"/>
                <a:ext cx="251278" cy="2476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69" name="Arc 141"/>
              <p:cNvSpPr>
                <a:spLocks/>
              </p:cNvSpPr>
              <p:nvPr/>
            </p:nvSpPr>
            <p:spPr bwMode="auto">
              <a:xfrm rot="11647874">
                <a:off x="1192186" y="5833050"/>
                <a:ext cx="328612" cy="18936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97" name="Text Box 169"/>
              <p:cNvSpPr txBox="1">
                <a:spLocks noChangeArrowheads="1"/>
              </p:cNvSpPr>
              <p:nvPr/>
            </p:nvSpPr>
            <p:spPr bwMode="auto">
              <a:xfrm>
                <a:off x="1904973" y="5844693"/>
                <a:ext cx="569913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/>
                  <a:t>  </a:t>
                </a:r>
                <a:r>
                  <a:rPr lang="de-DE" sz="1200" b="1">
                    <a:latin typeface="Symbol" pitchFamily="18" charset="2"/>
                  </a:rPr>
                  <a:t>f</a:t>
                </a:r>
                <a:endParaRPr lang="de-DE" sz="1200" b="1"/>
              </a:p>
            </p:txBody>
          </p:sp>
        </p:grpSp>
        <p:sp>
          <p:nvSpPr>
            <p:cNvPr id="150698" name="Text Box 170"/>
            <p:cNvSpPr txBox="1">
              <a:spLocks noChangeArrowheads="1"/>
            </p:cNvSpPr>
            <p:nvPr/>
          </p:nvSpPr>
          <p:spPr bwMode="auto">
            <a:xfrm>
              <a:off x="7377086" y="5901843"/>
              <a:ext cx="5699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 b="1"/>
                <a:t>  </a:t>
              </a:r>
              <a:r>
                <a:rPr lang="de-DE" sz="1200" b="1">
                  <a:latin typeface="Symbol" pitchFamily="18" charset="2"/>
                </a:rPr>
                <a:t>w</a:t>
              </a:r>
              <a:r>
                <a:rPr lang="de-DE" sz="1200" b="1"/>
                <a:t> t</a:t>
              </a:r>
            </a:p>
          </p:txBody>
        </p:sp>
        <p:sp>
          <p:nvSpPr>
            <p:cNvPr id="150700" name="Rectangle 172"/>
            <p:cNvSpPr>
              <a:spLocks noChangeArrowheads="1"/>
            </p:cNvSpPr>
            <p:nvPr/>
          </p:nvSpPr>
          <p:spPr bwMode="auto">
            <a:xfrm>
              <a:off x="323850" y="0"/>
              <a:ext cx="6259513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de-DE" sz="2400" b="1" dirty="0" smtClean="0">
                  <a:solidFill>
                    <a:srgbClr val="336699"/>
                  </a:solidFill>
                </a:rPr>
                <a:t>                 B</a:t>
              </a:r>
              <a:r>
                <a:rPr lang="de-DE" sz="2400" b="1" baseline="-25000" dirty="0" smtClean="0">
                  <a:solidFill>
                    <a:srgbClr val="336699"/>
                  </a:solidFill>
                </a:rPr>
                <a:t>0</a:t>
              </a:r>
              <a:r>
                <a:rPr lang="de-DE" sz="2400" b="1" dirty="0" smtClean="0">
                  <a:solidFill>
                    <a:srgbClr val="336699"/>
                  </a:solidFill>
                </a:rPr>
                <a:t>- </a:t>
              </a:r>
              <a:r>
                <a:rPr lang="de-DE" sz="2400" b="1" dirty="0" err="1" smtClean="0">
                  <a:solidFill>
                    <a:srgbClr val="336699"/>
                  </a:solidFill>
                </a:rPr>
                <a:t>and</a:t>
              </a:r>
              <a:r>
                <a:rPr lang="de-DE" sz="2400" b="1" dirty="0" smtClean="0">
                  <a:solidFill>
                    <a:srgbClr val="336699"/>
                  </a:solidFill>
                </a:rPr>
                <a:t> </a:t>
              </a:r>
              <a:r>
                <a:rPr lang="de-DE" sz="2400" b="1" dirty="0">
                  <a:solidFill>
                    <a:srgbClr val="336699"/>
                  </a:solidFill>
                </a:rPr>
                <a:t>B</a:t>
              </a:r>
              <a:r>
                <a:rPr lang="de-DE" sz="2400" b="1" baseline="-25000" dirty="0">
                  <a:solidFill>
                    <a:srgbClr val="336699"/>
                  </a:solidFill>
                </a:rPr>
                <a:t>1</a:t>
              </a:r>
              <a:r>
                <a:rPr lang="de-DE" sz="2400" b="1" dirty="0">
                  <a:solidFill>
                    <a:srgbClr val="336699"/>
                  </a:solidFill>
                </a:rPr>
                <a:t>- </a:t>
              </a:r>
              <a:r>
                <a:rPr lang="de-DE" sz="2400" b="1" dirty="0" smtClean="0">
                  <a:solidFill>
                    <a:srgbClr val="336699"/>
                  </a:solidFill>
                </a:rPr>
                <a:t>Evolution</a:t>
              </a:r>
              <a:endParaRPr lang="de-DE" dirty="0"/>
            </a:p>
          </p:txBody>
        </p:sp>
        <p:grpSp>
          <p:nvGrpSpPr>
            <p:cNvPr id="28" name="Gruppieren 176"/>
            <p:cNvGrpSpPr/>
            <p:nvPr/>
          </p:nvGrpSpPr>
          <p:grpSpPr>
            <a:xfrm>
              <a:off x="2627312" y="5940978"/>
              <a:ext cx="3643381" cy="307777"/>
              <a:chOff x="2836931" y="5933026"/>
              <a:chExt cx="3643381" cy="307777"/>
            </a:xfrm>
          </p:grpSpPr>
          <p:sp>
            <p:nvSpPr>
              <p:cNvPr id="173" name="Text Box 4"/>
              <p:cNvSpPr txBox="1">
                <a:spLocks noChangeArrowheads="1"/>
              </p:cNvSpPr>
              <p:nvPr/>
            </p:nvSpPr>
            <p:spPr bwMode="auto">
              <a:xfrm>
                <a:off x="2836931" y="5933026"/>
                <a:ext cx="364338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I</a:t>
                </a:r>
                <a:r>
                  <a:rPr lang="de-DE" sz="1400" b="1" baseline="-25000" dirty="0" smtClean="0"/>
                  <a:t>y</a:t>
                </a:r>
                <a:r>
                  <a:rPr lang="de-DE" sz="1400" b="1" dirty="0" smtClean="0"/>
                  <a:t>S</a:t>
                </a:r>
                <a:r>
                  <a:rPr lang="de-DE" sz="1400" b="1" baseline="-25000" dirty="0" smtClean="0"/>
                  <a:t>z</a:t>
                </a:r>
                <a:r>
                  <a:rPr lang="de-DE" sz="1400" b="1" dirty="0" smtClean="0"/>
                  <a:t>         ( I</a:t>
                </a:r>
                <a:r>
                  <a:rPr lang="de-DE" sz="1400" b="1" baseline="-25000" dirty="0" smtClean="0"/>
                  <a:t>y </a:t>
                </a:r>
                <a:r>
                  <a:rPr lang="de-DE" sz="1400" b="1" dirty="0" smtClean="0"/>
                  <a:t>cos </a:t>
                </a:r>
                <a:r>
                  <a:rPr lang="de-DE" sz="1400" b="1" dirty="0" err="1">
                    <a:latin typeface="Symbol" pitchFamily="18" charset="2"/>
                  </a:rPr>
                  <a:t>w</a:t>
                </a:r>
                <a:r>
                  <a:rPr lang="de-DE" sz="1400" b="1" baseline="-25000" dirty="0" err="1"/>
                  <a:t>I</a:t>
                </a:r>
                <a:r>
                  <a:rPr lang="de-DE" sz="1400" b="1" baseline="-25000" dirty="0"/>
                  <a:t> </a:t>
                </a:r>
                <a:r>
                  <a:rPr lang="de-DE" sz="1400" b="1" dirty="0"/>
                  <a:t>t</a:t>
                </a:r>
                <a:r>
                  <a:rPr lang="de-DE" sz="1400" b="1" baseline="-25000" dirty="0"/>
                  <a:t>1   </a:t>
                </a:r>
                <a:r>
                  <a:rPr lang="de-DE" sz="1400" b="1" dirty="0" smtClean="0">
                    <a:latin typeface="Symbol" pitchFamily="18" charset="2"/>
                  </a:rPr>
                  <a:t>-</a:t>
                </a:r>
                <a:r>
                  <a:rPr lang="de-DE" sz="1400" b="1" dirty="0" smtClean="0"/>
                  <a:t>  I</a:t>
                </a:r>
                <a:r>
                  <a:rPr lang="de-DE" sz="1400" b="1" baseline="-25000" dirty="0"/>
                  <a:t>x</a:t>
                </a:r>
                <a:r>
                  <a:rPr lang="de-DE" sz="1400" b="1" dirty="0" smtClean="0"/>
                  <a:t> sin </a:t>
                </a:r>
                <a:r>
                  <a:rPr lang="de-DE" sz="1400" b="1" dirty="0" err="1">
                    <a:latin typeface="Symbol" pitchFamily="18" charset="2"/>
                  </a:rPr>
                  <a:t>w</a:t>
                </a:r>
                <a:r>
                  <a:rPr lang="de-DE" sz="1400" b="1" baseline="-25000" dirty="0" err="1"/>
                  <a:t>I</a:t>
                </a:r>
                <a:r>
                  <a:rPr lang="de-DE" sz="1400" b="1" baseline="-25000" dirty="0"/>
                  <a:t> </a:t>
                </a:r>
                <a:r>
                  <a:rPr lang="de-DE" sz="1400" b="1" dirty="0" smtClean="0"/>
                  <a:t>t</a:t>
                </a:r>
                <a:r>
                  <a:rPr lang="de-DE" sz="1400" b="1" baseline="-25000" dirty="0" smtClean="0"/>
                  <a:t>1</a:t>
                </a:r>
                <a:r>
                  <a:rPr lang="de-DE" sz="1400" b="1" dirty="0" smtClean="0"/>
                  <a:t> ) S</a:t>
                </a:r>
                <a:r>
                  <a:rPr lang="de-DE" sz="1400" b="1" baseline="-25000" dirty="0" smtClean="0"/>
                  <a:t>z </a:t>
                </a:r>
                <a:endParaRPr lang="de-DE" sz="1400" b="1" baseline="-25000" dirty="0"/>
              </a:p>
            </p:txBody>
          </p:sp>
          <p:cxnSp>
            <p:nvCxnSpPr>
              <p:cNvPr id="176" name="Gerade Verbindung mit Pfeil 175"/>
              <p:cNvCxnSpPr/>
              <p:nvPr/>
            </p:nvCxnSpPr>
            <p:spPr>
              <a:xfrm>
                <a:off x="3299791" y="6106602"/>
                <a:ext cx="214685" cy="795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" name="Rechteck 183"/>
            <p:cNvSpPr/>
            <p:nvPr/>
          </p:nvSpPr>
          <p:spPr>
            <a:xfrm>
              <a:off x="3064832" y="5777868"/>
              <a:ext cx="3080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rgbClr val="000000"/>
                  </a:solidFill>
                </a:rPr>
                <a:t>I</a:t>
              </a:r>
              <a:r>
                <a:rPr lang="de-DE" sz="1400" b="1" baseline="-25000" dirty="0" smtClean="0">
                  <a:solidFill>
                    <a:srgbClr val="000000"/>
                  </a:solidFill>
                </a:rPr>
                <a:t>z</a:t>
              </a:r>
              <a:endParaRPr lang="de-DE" dirty="0"/>
            </a:p>
          </p:txBody>
        </p:sp>
        <p:grpSp>
          <p:nvGrpSpPr>
            <p:cNvPr id="29" name="Gruppieren 184"/>
            <p:cNvGrpSpPr/>
            <p:nvPr/>
          </p:nvGrpSpPr>
          <p:grpSpPr>
            <a:xfrm>
              <a:off x="2495025" y="6449861"/>
              <a:ext cx="5567598" cy="307777"/>
              <a:chOff x="2836931" y="5933026"/>
              <a:chExt cx="3643381" cy="307777"/>
            </a:xfrm>
          </p:grpSpPr>
          <p:sp>
            <p:nvSpPr>
              <p:cNvPr id="186" name="Text Box 4"/>
              <p:cNvSpPr txBox="1">
                <a:spLocks noChangeArrowheads="1"/>
              </p:cNvSpPr>
              <p:nvPr/>
            </p:nvSpPr>
            <p:spPr bwMode="auto">
              <a:xfrm>
                <a:off x="2836931" y="5933026"/>
                <a:ext cx="364338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I</a:t>
                </a:r>
                <a:r>
                  <a:rPr lang="de-DE" sz="1400" b="1" baseline="-25000" dirty="0" smtClean="0"/>
                  <a:t>y</a:t>
                </a:r>
                <a:r>
                  <a:rPr lang="de-DE" sz="1400" b="1" dirty="0" smtClean="0"/>
                  <a:t>S</a:t>
                </a:r>
                <a:r>
                  <a:rPr lang="de-DE" sz="1400" b="1" baseline="-25000" dirty="0" smtClean="0"/>
                  <a:t>z</a:t>
                </a:r>
                <a:r>
                  <a:rPr lang="de-DE" sz="1400" b="1" dirty="0" smtClean="0"/>
                  <a:t>                    ( I</a:t>
                </a:r>
                <a:r>
                  <a:rPr lang="de-DE" sz="1400" b="1" baseline="-25000" dirty="0" smtClean="0"/>
                  <a:t>y </a:t>
                </a:r>
                <a:r>
                  <a:rPr lang="de-DE" sz="1400" b="1" dirty="0" smtClean="0"/>
                  <a:t>cos </a:t>
                </a:r>
                <a:r>
                  <a:rPr lang="de-DE" sz="1400" b="1" dirty="0" smtClean="0">
                    <a:latin typeface="Symbol" pitchFamily="18" charset="2"/>
                  </a:rPr>
                  <a:t>f</a:t>
                </a:r>
                <a:r>
                  <a:rPr lang="de-DE" sz="1400" b="1" baseline="-25000" dirty="0" smtClean="0"/>
                  <a:t>   </a:t>
                </a:r>
                <a:r>
                  <a:rPr lang="de-DE" sz="1400" b="1" dirty="0" smtClean="0">
                    <a:latin typeface="Symbol" pitchFamily="18" charset="2"/>
                  </a:rPr>
                  <a:t>+</a:t>
                </a:r>
                <a:r>
                  <a:rPr lang="de-DE" sz="1400" b="1" dirty="0" smtClean="0"/>
                  <a:t>  I</a:t>
                </a:r>
                <a:r>
                  <a:rPr lang="de-DE" sz="1400" b="1" baseline="-25000" dirty="0" smtClean="0"/>
                  <a:t>z</a:t>
                </a:r>
                <a:r>
                  <a:rPr lang="de-DE" sz="1400" b="1" dirty="0" smtClean="0"/>
                  <a:t> sin </a:t>
                </a:r>
                <a:r>
                  <a:rPr lang="de-DE" sz="1400" b="1" dirty="0" smtClean="0">
                    <a:latin typeface="Symbol" pitchFamily="18" charset="2"/>
                  </a:rPr>
                  <a:t>f</a:t>
                </a:r>
                <a:r>
                  <a:rPr lang="de-DE" sz="1400" b="1" dirty="0" smtClean="0"/>
                  <a:t>) S</a:t>
                </a:r>
                <a:r>
                  <a:rPr lang="de-DE" sz="1400" b="1" baseline="-25000" dirty="0" smtClean="0"/>
                  <a:t>z </a:t>
                </a:r>
                <a:endParaRPr lang="de-DE" sz="1400" b="1" baseline="-25000" dirty="0"/>
              </a:p>
            </p:txBody>
          </p:sp>
          <p:cxnSp>
            <p:nvCxnSpPr>
              <p:cNvPr id="187" name="Gerade Verbindung mit Pfeil 186"/>
              <p:cNvCxnSpPr/>
              <p:nvPr/>
            </p:nvCxnSpPr>
            <p:spPr>
              <a:xfrm>
                <a:off x="3299791" y="6106602"/>
                <a:ext cx="214685" cy="795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Rechteck 187"/>
            <p:cNvSpPr/>
            <p:nvPr/>
          </p:nvSpPr>
          <p:spPr>
            <a:xfrm>
              <a:off x="3004106" y="6286751"/>
              <a:ext cx="3145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rgbClr val="000000"/>
                  </a:solidFill>
                </a:rPr>
                <a:t>I</a:t>
              </a:r>
              <a:r>
                <a:rPr lang="de-DE" sz="1400" b="1" baseline="-25000" dirty="0" smtClean="0">
                  <a:solidFill>
                    <a:srgbClr val="000000"/>
                  </a:solidFill>
                </a:rPr>
                <a:t>x</a:t>
              </a:r>
              <a:endParaRPr lang="de-DE" dirty="0"/>
            </a:p>
          </p:txBody>
        </p:sp>
        <p:sp>
          <p:nvSpPr>
            <p:cNvPr id="189" name="Rechteck 188"/>
            <p:cNvSpPr/>
            <p:nvPr/>
          </p:nvSpPr>
          <p:spPr>
            <a:xfrm>
              <a:off x="3218792" y="6294703"/>
              <a:ext cx="4908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rgbClr val="000000"/>
                  </a:solidFill>
                </a:rPr>
                <a:t>+ S</a:t>
              </a:r>
              <a:r>
                <a:rPr lang="de-DE" sz="1400" b="1" baseline="-25000" dirty="0" smtClean="0">
                  <a:solidFill>
                    <a:srgbClr val="000000"/>
                  </a:solidFill>
                </a:rPr>
                <a:t>x</a:t>
              </a:r>
              <a:endParaRPr lang="de-DE" dirty="0"/>
            </a:p>
          </p:txBody>
        </p:sp>
        <p:sp>
          <p:nvSpPr>
            <p:cNvPr id="191" name="Rechteck 190"/>
            <p:cNvSpPr/>
            <p:nvPr/>
          </p:nvSpPr>
          <p:spPr>
            <a:xfrm>
              <a:off x="5256743" y="6408440"/>
              <a:ext cx="185659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( S</a:t>
              </a:r>
              <a:r>
                <a:rPr lang="de-DE" sz="1400" b="1" baseline="-25000" dirty="0" smtClean="0"/>
                <a:t>z </a:t>
              </a:r>
              <a:r>
                <a:rPr lang="de-DE" sz="1400" b="1" dirty="0" smtClean="0"/>
                <a:t>cos </a:t>
              </a:r>
              <a:r>
                <a:rPr lang="de-DE" sz="1400" b="1" dirty="0" smtClean="0">
                  <a:latin typeface="Symbol" pitchFamily="18" charset="2"/>
                </a:rPr>
                <a:t>f</a:t>
              </a:r>
              <a:r>
                <a:rPr lang="de-DE" sz="1400" b="1" baseline="-25000" dirty="0" smtClean="0"/>
                <a:t>   </a:t>
              </a:r>
              <a:r>
                <a:rPr lang="de-DE" sz="1400" b="1" dirty="0" smtClean="0">
                  <a:latin typeface="Symbol" pitchFamily="18" charset="2"/>
                </a:rPr>
                <a:t>-</a:t>
              </a:r>
              <a:r>
                <a:rPr lang="de-DE" sz="1400" b="1" dirty="0" smtClean="0"/>
                <a:t>  S</a:t>
              </a:r>
              <a:r>
                <a:rPr lang="de-DE" sz="1400" b="1" baseline="-25000" dirty="0" smtClean="0"/>
                <a:t>y</a:t>
              </a:r>
              <a:r>
                <a:rPr lang="de-DE" sz="1400" b="1" dirty="0" smtClean="0"/>
                <a:t> sin </a:t>
              </a:r>
              <a:r>
                <a:rPr lang="de-DE" sz="1400" b="1" dirty="0" smtClean="0">
                  <a:latin typeface="Symbol" pitchFamily="18" charset="2"/>
                </a:rPr>
                <a:t>f</a:t>
              </a:r>
              <a:r>
                <a:rPr lang="de-DE" sz="1400" b="1" dirty="0" smtClean="0"/>
                <a:t> </a:t>
              </a:r>
              <a:r>
                <a:rPr lang="de-DE" b="1" dirty="0" smtClean="0"/>
                <a:t>) </a:t>
              </a:r>
              <a:endParaRPr lang="de-DE" dirty="0"/>
            </a:p>
          </p:txBody>
        </p:sp>
        <p:sp>
          <p:nvSpPr>
            <p:cNvPr id="192" name="Rechteck 191"/>
            <p:cNvSpPr/>
            <p:nvPr/>
          </p:nvSpPr>
          <p:spPr>
            <a:xfrm>
              <a:off x="3299791" y="6289482"/>
              <a:ext cx="294198" cy="2941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879280" y="1553094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907855" y="1133994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2476305" y="1133994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2400105" y="829194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180°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788793" y="843482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1076130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1996" name="Text Box 77"/>
          <p:cNvSpPr txBox="1">
            <a:spLocks noChangeArrowheads="1"/>
          </p:cNvSpPr>
          <p:nvPr/>
        </p:nvSpPr>
        <p:spPr bwMode="auto">
          <a:xfrm>
            <a:off x="220468" y="1089544"/>
            <a:ext cx="676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1H (S)</a:t>
            </a:r>
            <a:endParaRPr lang="de-DE" sz="1400" b="1" dirty="0"/>
          </a:p>
        </p:txBody>
      </p:sp>
      <p:sp>
        <p:nvSpPr>
          <p:cNvPr id="41997" name="Rectangle 79"/>
          <p:cNvSpPr>
            <a:spLocks noChangeArrowheads="1"/>
          </p:cNvSpPr>
          <p:nvPr/>
        </p:nvSpPr>
        <p:spPr bwMode="auto">
          <a:xfrm>
            <a:off x="1479550" y="2124075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8" name="Rectangle 80"/>
          <p:cNvSpPr>
            <a:spLocks noChangeArrowheads="1"/>
          </p:cNvSpPr>
          <p:nvPr/>
        </p:nvSpPr>
        <p:spPr bwMode="auto">
          <a:xfrm>
            <a:off x="3714750" y="2109788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9" name="Text Box 81"/>
          <p:cNvSpPr txBox="1">
            <a:spLocks noChangeArrowheads="1"/>
          </p:cNvSpPr>
          <p:nvPr/>
        </p:nvSpPr>
        <p:spPr bwMode="auto">
          <a:xfrm>
            <a:off x="3575050" y="1855788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0" name="Text Box 82"/>
          <p:cNvSpPr txBox="1">
            <a:spLocks noChangeArrowheads="1"/>
          </p:cNvSpPr>
          <p:nvPr/>
        </p:nvSpPr>
        <p:spPr bwMode="auto">
          <a:xfrm>
            <a:off x="1360488" y="1833563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1" name="Text Box 83"/>
          <p:cNvSpPr txBox="1">
            <a:spLocks noChangeArrowheads="1"/>
          </p:cNvSpPr>
          <p:nvPr/>
        </p:nvSpPr>
        <p:spPr bwMode="auto">
          <a:xfrm>
            <a:off x="182563" y="2079625"/>
            <a:ext cx="7280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13C (I)</a:t>
            </a:r>
            <a:endParaRPr lang="de-DE" sz="1400" b="1" dirty="0"/>
          </a:p>
        </p:txBody>
      </p:sp>
      <p:sp>
        <p:nvSpPr>
          <p:cNvPr id="42002" name="Text Box 84"/>
          <p:cNvSpPr txBox="1">
            <a:spLocks noChangeArrowheads="1"/>
          </p:cNvSpPr>
          <p:nvPr/>
        </p:nvSpPr>
        <p:spPr bwMode="auto">
          <a:xfrm>
            <a:off x="1917505" y="1119707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</a:t>
            </a:r>
            <a:r>
              <a:rPr lang="de-DE" sz="1400" b="1" dirty="0"/>
              <a:t>/2</a:t>
            </a:r>
          </a:p>
        </p:txBody>
      </p:sp>
      <p:sp>
        <p:nvSpPr>
          <p:cNvPr id="42003" name="Text Box 85"/>
          <p:cNvSpPr txBox="1">
            <a:spLocks noChangeArrowheads="1"/>
          </p:cNvSpPr>
          <p:nvPr/>
        </p:nvSpPr>
        <p:spPr bwMode="auto">
          <a:xfrm>
            <a:off x="3182743" y="1089544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42004" name="Text Box 86"/>
          <p:cNvSpPr txBox="1">
            <a:spLocks noChangeArrowheads="1"/>
          </p:cNvSpPr>
          <p:nvPr/>
        </p:nvSpPr>
        <p:spPr bwMode="auto">
          <a:xfrm>
            <a:off x="3993955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2005" name="Rectangle 87" descr="Diagonal weit nach oben"/>
          <p:cNvSpPr>
            <a:spLocks noChangeArrowheads="1"/>
          </p:cNvSpPr>
          <p:nvPr/>
        </p:nvSpPr>
        <p:spPr bwMode="auto">
          <a:xfrm>
            <a:off x="4572000" y="2255838"/>
            <a:ext cx="2988297" cy="288925"/>
          </a:xfrm>
          <a:prstGeom prst="rect">
            <a:avLst/>
          </a:prstGeom>
          <a:pattFill prst="wdUpDiag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07" name="Line 78"/>
          <p:cNvSpPr>
            <a:spLocks noChangeShapeType="1"/>
          </p:cNvSpPr>
          <p:nvPr/>
        </p:nvSpPr>
        <p:spPr bwMode="auto">
          <a:xfrm>
            <a:off x="722313" y="2551113"/>
            <a:ext cx="6167437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64" name="Rectangle 10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>
                <a:solidFill>
                  <a:srgbClr val="336699"/>
                </a:solidFill>
                <a:latin typeface="Arial" charset="0"/>
              </a:rPr>
              <a:t>HMQC, HMBC </a:t>
            </a:r>
            <a:endParaRPr lang="de-DE" sz="4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42065" name="Picture 10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66" name="Text Box 111"/>
          <p:cNvSpPr txBox="1">
            <a:spLocks noChangeArrowheads="1"/>
          </p:cNvSpPr>
          <p:nvPr/>
        </p:nvSpPr>
        <p:spPr bwMode="auto">
          <a:xfrm>
            <a:off x="1729720" y="2572045"/>
            <a:ext cx="96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13C</a:t>
            </a:r>
            <a:r>
              <a:rPr lang="de-DE" sz="1400" b="1" dirty="0"/>
              <a:t> + </a:t>
            </a:r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1H</a:t>
            </a:r>
          </a:p>
        </p:txBody>
      </p:sp>
      <p:sp>
        <p:nvSpPr>
          <p:cNvPr id="42067" name="Text Box 112"/>
          <p:cNvSpPr txBox="1">
            <a:spLocks noChangeArrowheads="1"/>
          </p:cNvSpPr>
          <p:nvPr/>
        </p:nvSpPr>
        <p:spPr bwMode="auto">
          <a:xfrm>
            <a:off x="2757488" y="2584450"/>
            <a:ext cx="1065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13C</a:t>
            </a:r>
            <a:r>
              <a:rPr lang="de-DE" sz="1400" b="1" dirty="0"/>
              <a:t> + - </a:t>
            </a:r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1H</a:t>
            </a:r>
          </a:p>
        </p:txBody>
      </p:sp>
      <p:sp>
        <p:nvSpPr>
          <p:cNvPr id="42068" name="AutoShape 113"/>
          <p:cNvSpPr>
            <a:spLocks/>
          </p:cNvSpPr>
          <p:nvPr/>
        </p:nvSpPr>
        <p:spPr bwMode="auto">
          <a:xfrm rot="-5400000">
            <a:off x="2458244" y="1961357"/>
            <a:ext cx="273050" cy="2176462"/>
          </a:xfrm>
          <a:prstGeom prst="leftBrace">
            <a:avLst>
              <a:gd name="adj1" fmla="val 6642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69" name="Text Box 114"/>
          <p:cNvSpPr txBox="1">
            <a:spLocks noChangeArrowheads="1"/>
          </p:cNvSpPr>
          <p:nvPr/>
        </p:nvSpPr>
        <p:spPr bwMode="auto">
          <a:xfrm>
            <a:off x="2379663" y="3146425"/>
            <a:ext cx="503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13C</a:t>
            </a:r>
          </a:p>
        </p:txBody>
      </p:sp>
      <p:sp>
        <p:nvSpPr>
          <p:cNvPr id="42070" name="Text Box 115"/>
          <p:cNvSpPr txBox="1">
            <a:spLocks noChangeArrowheads="1"/>
          </p:cNvSpPr>
          <p:nvPr/>
        </p:nvSpPr>
        <p:spPr bwMode="auto">
          <a:xfrm>
            <a:off x="5177841" y="2644970"/>
            <a:ext cx="460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1H</a:t>
            </a:r>
            <a:endParaRPr lang="de-DE" sz="1400" b="1" baseline="-25000" dirty="0"/>
          </a:p>
        </p:txBody>
      </p:sp>
      <p:sp>
        <p:nvSpPr>
          <p:cNvPr id="142" name="Text Box 8"/>
          <p:cNvSpPr txBox="1">
            <a:spLocks noChangeArrowheads="1"/>
          </p:cNvSpPr>
          <p:nvPr/>
        </p:nvSpPr>
        <p:spPr bwMode="auto">
          <a:xfrm>
            <a:off x="4703179" y="1237278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44" name="Text Box 22"/>
          <p:cNvSpPr txBox="1">
            <a:spLocks noChangeArrowheads="1"/>
          </p:cNvSpPr>
          <p:nvPr/>
        </p:nvSpPr>
        <p:spPr bwMode="auto">
          <a:xfrm>
            <a:off x="4616903" y="2269023"/>
            <a:ext cx="33298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/>
              <a:t>decoupling  destroys couplings in f2</a:t>
            </a:r>
            <a:endParaRPr lang="en-GB" sz="1400" b="1" dirty="0"/>
          </a:p>
        </p:txBody>
      </p:sp>
      <p:sp>
        <p:nvSpPr>
          <p:cNvPr id="145" name="Text Box 151"/>
          <p:cNvSpPr txBox="1">
            <a:spLocks noChangeArrowheads="1"/>
          </p:cNvSpPr>
          <p:nvPr/>
        </p:nvSpPr>
        <p:spPr bwMode="auto">
          <a:xfrm>
            <a:off x="312054" y="447164"/>
            <a:ext cx="7040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Depending on the choice of  J evolution delay 1/2J different correlations can be obtained. </a:t>
            </a:r>
            <a:endParaRPr lang="en-GB" sz="1400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1428135" y="1601170"/>
            <a:ext cx="5243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180 degree pulse destroys coupling in f1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8" name="Text Box 101"/>
          <p:cNvSpPr txBox="1">
            <a:spLocks noChangeArrowheads="1"/>
          </p:cNvSpPr>
          <p:nvPr/>
        </p:nvSpPr>
        <p:spPr bwMode="auto">
          <a:xfrm>
            <a:off x="424206" y="3426717"/>
            <a:ext cx="17089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       I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y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I</a:t>
            </a:r>
            <a:r>
              <a:rPr lang="en-GB" sz="1400" b="1" baseline="-25000" dirty="0" smtClean="0">
                <a:solidFill>
                  <a:srgbClr val="B3C6EB"/>
                </a:solidFill>
              </a:rPr>
              <a:t>z</a:t>
            </a:r>
            <a:r>
              <a:rPr lang="en-GB" sz="1400" b="1" dirty="0" smtClean="0">
                <a:solidFill>
                  <a:srgbClr val="B3C6EB"/>
                </a:solidFill>
              </a:rPr>
              <a:t>S</a:t>
            </a:r>
            <a:r>
              <a:rPr lang="en-GB" sz="1400" b="1" baseline="-25000" dirty="0" smtClean="0">
                <a:solidFill>
                  <a:srgbClr val="B3C6EB"/>
                </a:solidFill>
              </a:rPr>
              <a:t>x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  <a:p>
            <a:r>
              <a:rPr lang="en-GB" sz="1400" b="1" dirty="0" smtClean="0"/>
              <a:t>     coherence</a:t>
            </a:r>
            <a:r>
              <a:rPr lang="en-GB" sz="1400" dirty="0" smtClean="0">
                <a:solidFill>
                  <a:srgbClr val="B3C6EB"/>
                </a:solidFill>
              </a:rPr>
              <a:t> </a:t>
            </a:r>
            <a:endParaRPr lang="en-GB" sz="1400" dirty="0">
              <a:solidFill>
                <a:srgbClr val="B3C6EB"/>
              </a:solidFill>
            </a:endParaRPr>
          </a:p>
        </p:txBody>
      </p:sp>
      <p:cxnSp>
        <p:nvCxnSpPr>
          <p:cNvPr id="150" name="Gerade Verbindung mit Pfeil 149"/>
          <p:cNvCxnSpPr>
            <a:stCxn id="148" idx="0"/>
          </p:cNvCxnSpPr>
          <p:nvPr/>
        </p:nvCxnSpPr>
        <p:spPr>
          <a:xfrm rot="5400000" flipH="1" flipV="1">
            <a:off x="950728" y="2924202"/>
            <a:ext cx="830471" cy="174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 Verbindung mit Pfeil 150"/>
          <p:cNvCxnSpPr/>
          <p:nvPr/>
        </p:nvCxnSpPr>
        <p:spPr>
          <a:xfrm rot="16200000" flipV="1">
            <a:off x="1036952" y="3195690"/>
            <a:ext cx="1263188" cy="18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 Box 101"/>
          <p:cNvSpPr txBox="1">
            <a:spLocks noChangeArrowheads="1"/>
          </p:cNvSpPr>
          <p:nvPr/>
        </p:nvSpPr>
        <p:spPr bwMode="auto">
          <a:xfrm>
            <a:off x="1260491" y="3911944"/>
            <a:ext cx="9957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 I</a:t>
            </a:r>
            <a:r>
              <a:rPr lang="en-GB" sz="1400" b="1" baseline="-25000" dirty="0" smtClean="0"/>
              <a:t>y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y</a:t>
            </a:r>
            <a:r>
              <a:rPr lang="en-GB" sz="1400" b="1" dirty="0" smtClean="0"/>
              <a:t>  </a:t>
            </a:r>
            <a:r>
              <a:rPr lang="en-GB" sz="1400" b="1" dirty="0" err="1" smtClean="0"/>
              <a:t>I</a:t>
            </a:r>
            <a:r>
              <a:rPr lang="en-GB" sz="1400" b="1" baseline="-25000" dirty="0" err="1" smtClean="0"/>
              <a:t>y</a:t>
            </a:r>
            <a:r>
              <a:rPr lang="en-GB" sz="1400" b="1" dirty="0" err="1" smtClean="0"/>
              <a:t>S</a:t>
            </a:r>
            <a:r>
              <a:rPr lang="en-GB" sz="1400" b="1" baseline="-25000" dirty="0" err="1" smtClean="0"/>
              <a:t>x</a:t>
            </a:r>
            <a:endParaRPr lang="en-GB" sz="1400" b="1" dirty="0" smtClean="0"/>
          </a:p>
          <a:p>
            <a:r>
              <a:rPr lang="en-GB" sz="1400" b="1" dirty="0" smtClean="0"/>
              <a:t>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55" name="Text Box 101"/>
          <p:cNvSpPr txBox="1">
            <a:spLocks noChangeArrowheads="1"/>
          </p:cNvSpPr>
          <p:nvPr/>
        </p:nvSpPr>
        <p:spPr bwMode="auto">
          <a:xfrm>
            <a:off x="1222784" y="4449272"/>
            <a:ext cx="9957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 I</a:t>
            </a:r>
            <a:r>
              <a:rPr lang="en-GB" sz="1400" b="1" baseline="-25000" dirty="0" smtClean="0"/>
              <a:t>+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+</a:t>
            </a:r>
            <a:r>
              <a:rPr lang="en-GB" sz="1400" b="1" dirty="0" smtClean="0"/>
              <a:t> </a:t>
            </a:r>
            <a:r>
              <a:rPr lang="en-GB" sz="1400" b="1" dirty="0" smtClean="0">
                <a:solidFill>
                  <a:srgbClr val="B3C6EB"/>
                </a:solidFill>
              </a:rPr>
              <a:t>I</a:t>
            </a:r>
            <a:r>
              <a:rPr lang="en-GB" sz="1400" b="1" baseline="-25000" dirty="0" smtClean="0">
                <a:solidFill>
                  <a:srgbClr val="B3C6EB"/>
                </a:solidFill>
              </a:rPr>
              <a:t>+</a:t>
            </a:r>
            <a:r>
              <a:rPr lang="en-GB" sz="1400" b="1" dirty="0" smtClean="0">
                <a:solidFill>
                  <a:srgbClr val="B3C6EB"/>
                </a:solidFill>
              </a:rPr>
              <a:t>S</a:t>
            </a:r>
            <a:r>
              <a:rPr lang="en-GB" sz="1400" b="1" baseline="-25000" dirty="0" smtClean="0">
                <a:solidFill>
                  <a:srgbClr val="B3C6EB"/>
                </a:solidFill>
              </a:rPr>
              <a:t>-</a:t>
            </a:r>
            <a:endParaRPr lang="en-GB" sz="1400" b="1" dirty="0" smtClean="0">
              <a:solidFill>
                <a:srgbClr val="B3C6EB"/>
              </a:solidFill>
            </a:endParaRPr>
          </a:p>
          <a:p>
            <a:r>
              <a:rPr lang="en-GB" sz="1400" b="1" dirty="0" smtClean="0"/>
              <a:t>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57" name="Text Box 8"/>
          <p:cNvSpPr txBox="1">
            <a:spLocks noChangeArrowheads="1"/>
          </p:cNvSpPr>
          <p:nvPr/>
        </p:nvSpPr>
        <p:spPr bwMode="auto">
          <a:xfrm>
            <a:off x="7065747" y="3413619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exp( </a:t>
            </a:r>
            <a:r>
              <a:rPr lang="en-GB" sz="1400" b="1" dirty="0" err="1" smtClean="0">
                <a:solidFill>
                  <a:srgbClr val="FF0000"/>
                </a:solidFill>
              </a:rPr>
              <a:t>i</a:t>
            </a:r>
            <a:r>
              <a:rPr lang="en-GB" sz="1400" b="1" dirty="0" smtClean="0">
                <a:solidFill>
                  <a:srgbClr val="FF0000"/>
                </a:solidFill>
              </a:rPr>
              <a:t> (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13C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) </a:t>
            </a:r>
            <a:r>
              <a:rPr lang="de-DE" sz="1400" b="1" dirty="0" smtClean="0">
                <a:solidFill>
                  <a:srgbClr val="FF0000"/>
                </a:solidFill>
              </a:rPr>
              <a:t>t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</a:t>
            </a:r>
            <a:r>
              <a:rPr lang="de-DE" sz="14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59" name="Text Box 8"/>
          <p:cNvSpPr txBox="1">
            <a:spLocks noChangeArrowheads="1"/>
          </p:cNvSpPr>
          <p:nvPr/>
        </p:nvSpPr>
        <p:spPr bwMode="auto">
          <a:xfrm>
            <a:off x="1296543" y="4987895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/>
              <a:t>exp( 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 ( </a:t>
            </a:r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13C</a:t>
            </a:r>
            <a:r>
              <a:rPr lang="de-DE" sz="1400" b="1" dirty="0" smtClean="0"/>
              <a:t> + </a:t>
            </a:r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1H</a:t>
            </a:r>
            <a:r>
              <a:rPr lang="en-GB" sz="1400" b="1" dirty="0" smtClean="0"/>
              <a:t> ) </a:t>
            </a:r>
            <a:r>
              <a:rPr lang="de-DE" sz="1400" b="1" dirty="0" smtClean="0"/>
              <a:t>t</a:t>
            </a:r>
            <a:r>
              <a:rPr lang="de-DE" sz="1400" b="1" baseline="-25000" dirty="0" smtClean="0"/>
              <a:t>1</a:t>
            </a:r>
            <a:r>
              <a:rPr lang="de-DE" sz="1400" b="1" dirty="0" smtClean="0"/>
              <a:t>/2)</a:t>
            </a:r>
          </a:p>
        </p:txBody>
      </p:sp>
      <p:cxnSp>
        <p:nvCxnSpPr>
          <p:cNvPr id="160" name="Gerade Verbindung mit Pfeil 159"/>
          <p:cNvCxnSpPr/>
          <p:nvPr/>
        </p:nvCxnSpPr>
        <p:spPr>
          <a:xfrm rot="16200000" flipV="1">
            <a:off x="4062957" y="3054289"/>
            <a:ext cx="1112358" cy="37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Gerade Verbindung mit Pfeil 161"/>
          <p:cNvCxnSpPr/>
          <p:nvPr/>
        </p:nvCxnSpPr>
        <p:spPr>
          <a:xfrm rot="16200000" flipV="1">
            <a:off x="867272" y="3186265"/>
            <a:ext cx="3186253" cy="18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/>
          <p:cNvCxnSpPr/>
          <p:nvPr/>
        </p:nvCxnSpPr>
        <p:spPr>
          <a:xfrm rot="16200000" flipV="1">
            <a:off x="1418741" y="3172125"/>
            <a:ext cx="3157972" cy="377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101"/>
          <p:cNvSpPr txBox="1">
            <a:spLocks noChangeArrowheads="1"/>
          </p:cNvSpPr>
          <p:nvPr/>
        </p:nvSpPr>
        <p:spPr bwMode="auto">
          <a:xfrm>
            <a:off x="2995023" y="4420991"/>
            <a:ext cx="9957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 I</a:t>
            </a:r>
            <a:r>
              <a:rPr lang="en-GB" sz="1400" b="1" baseline="-25000" dirty="0" smtClean="0"/>
              <a:t>+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-</a:t>
            </a:r>
            <a:r>
              <a:rPr lang="en-GB" sz="1400" b="1" dirty="0" smtClean="0"/>
              <a:t> </a:t>
            </a:r>
          </a:p>
          <a:p>
            <a:r>
              <a:rPr lang="en-GB" sz="1400" b="1" dirty="0" smtClean="0"/>
              <a:t>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168" name="Gerade Verbindung mit Pfeil 167"/>
          <p:cNvCxnSpPr/>
          <p:nvPr/>
        </p:nvCxnSpPr>
        <p:spPr>
          <a:xfrm rot="16200000" flipV="1">
            <a:off x="2582949" y="3733018"/>
            <a:ext cx="2422685" cy="1036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8"/>
          <p:cNvSpPr txBox="1">
            <a:spLocks noChangeArrowheads="1"/>
          </p:cNvSpPr>
          <p:nvPr/>
        </p:nvSpPr>
        <p:spPr bwMode="auto">
          <a:xfrm>
            <a:off x="3643818" y="4997320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/>
              <a:t>exp( 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 ( </a:t>
            </a:r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13C</a:t>
            </a:r>
            <a:r>
              <a:rPr lang="de-DE" sz="1400" b="1" dirty="0" smtClean="0"/>
              <a:t> - </a:t>
            </a:r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1H</a:t>
            </a:r>
            <a:r>
              <a:rPr lang="en-GB" sz="1400" b="1" dirty="0" smtClean="0"/>
              <a:t> ) </a:t>
            </a:r>
            <a:r>
              <a:rPr lang="de-DE" sz="1400" b="1" dirty="0" smtClean="0"/>
              <a:t>t</a:t>
            </a:r>
            <a:r>
              <a:rPr lang="de-DE" sz="1400" b="1" baseline="-25000" dirty="0" smtClean="0"/>
              <a:t>1</a:t>
            </a:r>
            <a:r>
              <a:rPr lang="de-DE" sz="1400" b="1" dirty="0" smtClean="0"/>
              <a:t>/2)</a:t>
            </a:r>
          </a:p>
        </p:txBody>
      </p:sp>
      <p:sp>
        <p:nvSpPr>
          <p:cNvPr id="170" name="Text Box 101"/>
          <p:cNvSpPr txBox="1">
            <a:spLocks noChangeArrowheads="1"/>
          </p:cNvSpPr>
          <p:nvPr/>
        </p:nvSpPr>
        <p:spPr bwMode="auto">
          <a:xfrm>
            <a:off x="3881143" y="3836529"/>
            <a:ext cx="139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S</a:t>
            </a:r>
            <a:r>
              <a:rPr lang="en-GB" sz="1400" b="1" baseline="-25000" dirty="0" smtClean="0"/>
              <a:t>-</a:t>
            </a:r>
            <a:r>
              <a:rPr lang="en-GB" sz="1400" b="1" dirty="0" err="1" smtClean="0"/>
              <a:t>I</a:t>
            </a:r>
            <a:r>
              <a:rPr lang="en-GB" sz="1400" b="1" baseline="-25000" dirty="0" err="1" smtClean="0"/>
              <a:t>z</a:t>
            </a:r>
            <a:r>
              <a:rPr lang="en-GB" sz="1400" b="1" dirty="0" smtClean="0"/>
              <a:t> 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172" name="Gerade Verbindung mit Pfeil 171"/>
          <p:cNvCxnSpPr/>
          <p:nvPr/>
        </p:nvCxnSpPr>
        <p:spPr>
          <a:xfrm rot="16200000" flipV="1">
            <a:off x="3289958" y="3195690"/>
            <a:ext cx="1263188" cy="18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 Box 101"/>
          <p:cNvSpPr txBox="1">
            <a:spLocks noChangeArrowheads="1"/>
          </p:cNvSpPr>
          <p:nvPr/>
        </p:nvSpPr>
        <p:spPr bwMode="auto">
          <a:xfrm>
            <a:off x="4672994" y="3431176"/>
            <a:ext cx="139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smtClean="0"/>
              <a:t> S</a:t>
            </a:r>
            <a:r>
              <a:rPr lang="en-GB" sz="1400" b="1" baseline="-25000" smtClean="0"/>
              <a:t>-</a:t>
            </a:r>
            <a:r>
              <a:rPr lang="en-GB" sz="1400" b="1" smtClean="0"/>
              <a:t> </a:t>
            </a:r>
            <a:r>
              <a:rPr lang="en-GB" sz="1400" b="1" dirty="0" smtClean="0"/>
              <a:t>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76" name="Text Box 8"/>
          <p:cNvSpPr txBox="1">
            <a:spLocks noChangeArrowheads="1"/>
          </p:cNvSpPr>
          <p:nvPr/>
        </p:nvSpPr>
        <p:spPr bwMode="auto">
          <a:xfrm>
            <a:off x="5755421" y="3413618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exp( </a:t>
            </a:r>
            <a:r>
              <a:rPr lang="en-GB" sz="1400" b="1" dirty="0" err="1" smtClean="0">
                <a:solidFill>
                  <a:srgbClr val="FF0000"/>
                </a:solidFill>
              </a:rPr>
              <a:t>i</a:t>
            </a:r>
            <a:r>
              <a:rPr lang="en-GB" sz="1400" b="1" dirty="0" smtClean="0">
                <a:solidFill>
                  <a:srgbClr val="FF0000"/>
                </a:solidFill>
              </a:rPr>
              <a:t> (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1H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) </a:t>
            </a:r>
            <a:r>
              <a:rPr lang="de-DE" sz="1400" b="1" dirty="0" smtClean="0">
                <a:solidFill>
                  <a:srgbClr val="FF0000"/>
                </a:solidFill>
              </a:rPr>
              <a:t>t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2</a:t>
            </a:r>
            <a:r>
              <a:rPr lang="de-DE" sz="14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9" name="Text Box 8"/>
          <p:cNvSpPr txBox="1">
            <a:spLocks noChangeArrowheads="1"/>
          </p:cNvSpPr>
          <p:nvPr/>
        </p:nvSpPr>
        <p:spPr bwMode="auto">
          <a:xfrm>
            <a:off x="5943956" y="4997321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=  exp( </a:t>
            </a:r>
            <a:r>
              <a:rPr lang="en-GB" sz="1400" b="1" dirty="0" err="1" smtClean="0">
                <a:solidFill>
                  <a:srgbClr val="FF0000"/>
                </a:solidFill>
              </a:rPr>
              <a:t>i</a:t>
            </a:r>
            <a:r>
              <a:rPr lang="en-GB" sz="1400" b="1" dirty="0" smtClean="0">
                <a:solidFill>
                  <a:srgbClr val="FF0000"/>
                </a:solidFill>
              </a:rPr>
              <a:t> (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13C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) </a:t>
            </a:r>
            <a:r>
              <a:rPr lang="de-DE" sz="1400" b="1" dirty="0" smtClean="0">
                <a:solidFill>
                  <a:srgbClr val="FF0000"/>
                </a:solidFill>
              </a:rPr>
              <a:t>t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</a:t>
            </a:r>
            <a:r>
              <a:rPr lang="de-DE" sz="14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0" name="Textfeld 179"/>
          <p:cNvSpPr txBox="1"/>
          <p:nvPr/>
        </p:nvSpPr>
        <p:spPr>
          <a:xfrm>
            <a:off x="3271101" y="4996207"/>
            <a:ext cx="37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*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0" y="5773232"/>
            <a:ext cx="8663233" cy="603052"/>
            <a:chOff x="0" y="5340939"/>
            <a:chExt cx="8663233" cy="603052"/>
          </a:xfrm>
        </p:grpSpPr>
        <p:sp>
          <p:nvSpPr>
            <p:cNvPr id="49" name="Text Box 31"/>
            <p:cNvSpPr txBox="1">
              <a:spLocks noChangeArrowheads="1"/>
            </p:cNvSpPr>
            <p:nvPr/>
          </p:nvSpPr>
          <p:spPr bwMode="auto">
            <a:xfrm>
              <a:off x="128275" y="5340939"/>
              <a:ext cx="287618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400" b="1" dirty="0" smtClean="0"/>
                <a:t>trigonometric formulas </a:t>
              </a:r>
              <a:r>
                <a:rPr lang="de-DE" sz="1400" b="1" dirty="0" smtClean="0"/>
                <a:t>:</a:t>
              </a:r>
              <a:endParaRPr lang="de-DE" sz="1400" b="1" dirty="0"/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>
              <a:off x="0" y="5636214"/>
              <a:ext cx="43363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cos </a:t>
              </a:r>
              <a:r>
                <a:rPr lang="de-DE" sz="1400" b="1" dirty="0"/>
                <a:t>( </a:t>
              </a:r>
              <a:r>
                <a:rPr lang="de-DE" sz="1400" b="1" dirty="0">
                  <a:latin typeface="Symbol" pitchFamily="18" charset="2"/>
                </a:rPr>
                <a:t>a </a:t>
              </a:r>
              <a:r>
                <a:rPr lang="de-DE" sz="1400" b="1" dirty="0" smtClean="0">
                  <a:latin typeface="Symbol" pitchFamily="18" charset="2"/>
                </a:rPr>
                <a:t>+/- b </a:t>
              </a:r>
              <a:r>
                <a:rPr lang="de-DE" sz="1400" b="1" dirty="0"/>
                <a:t>) </a:t>
              </a:r>
              <a:r>
                <a:rPr lang="de-DE" sz="1400" b="1" dirty="0" smtClean="0"/>
                <a:t>  =  </a:t>
              </a:r>
              <a:r>
                <a:rPr lang="de-DE" sz="1400" b="1" dirty="0"/>
                <a:t>cos ( </a:t>
              </a:r>
              <a:r>
                <a:rPr lang="de-DE" sz="1400" b="1" dirty="0">
                  <a:latin typeface="Symbol" pitchFamily="18" charset="2"/>
                </a:rPr>
                <a:t>a </a:t>
              </a:r>
              <a:r>
                <a:rPr lang="de-DE" sz="1400" b="1" dirty="0" smtClean="0">
                  <a:latin typeface="Symbol" pitchFamily="18" charset="2"/>
                </a:rPr>
                <a:t>) </a:t>
              </a:r>
              <a:r>
                <a:rPr lang="de-DE" sz="1400" b="1" dirty="0" smtClean="0"/>
                <a:t>cos( </a:t>
              </a:r>
              <a:r>
                <a:rPr lang="de-DE" sz="1400" b="1" dirty="0" smtClean="0">
                  <a:latin typeface="Symbol" pitchFamily="18" charset="2"/>
                </a:rPr>
                <a:t>b</a:t>
              </a:r>
              <a:r>
                <a:rPr lang="de-DE" sz="1400" b="1" dirty="0" smtClean="0"/>
                <a:t> </a:t>
              </a:r>
              <a:r>
                <a:rPr lang="de-DE" sz="1400" b="1" dirty="0"/>
                <a:t>) </a:t>
              </a:r>
              <a:r>
                <a:rPr lang="de-DE" sz="1400" b="1" dirty="0" smtClean="0">
                  <a:latin typeface="Symbol" pitchFamily="18" charset="2"/>
                </a:rPr>
                <a:t>-/+ </a:t>
              </a:r>
              <a:r>
                <a:rPr lang="de-DE" sz="1400" b="1" dirty="0" smtClean="0"/>
                <a:t>sin ( </a:t>
              </a:r>
              <a:r>
                <a:rPr lang="de-DE" sz="1400" b="1" dirty="0" smtClean="0">
                  <a:latin typeface="Symbol" pitchFamily="18" charset="2"/>
                </a:rPr>
                <a:t>a ) </a:t>
              </a:r>
              <a:r>
                <a:rPr lang="de-DE" sz="1400" b="1" dirty="0" smtClean="0"/>
                <a:t>sin( </a:t>
              </a:r>
              <a:r>
                <a:rPr lang="de-DE" sz="1400" b="1" dirty="0" smtClean="0">
                  <a:latin typeface="Symbol" pitchFamily="18" charset="2"/>
                </a:rPr>
                <a:t>b</a:t>
              </a:r>
              <a:r>
                <a:rPr lang="de-DE" sz="1400" b="1" dirty="0" smtClean="0"/>
                <a:t> )</a:t>
              </a:r>
              <a:r>
                <a:rPr lang="de-DE" sz="1400" b="1" dirty="0" smtClean="0">
                  <a:latin typeface="Symbol" pitchFamily="18" charset="2"/>
                </a:rPr>
                <a:t>    </a:t>
              </a:r>
              <a:endParaRPr lang="de-DE" sz="1400" b="1" dirty="0"/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4326903" y="5636214"/>
              <a:ext cx="43363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sin </a:t>
              </a:r>
              <a:r>
                <a:rPr lang="de-DE" sz="1400" b="1" dirty="0"/>
                <a:t>( </a:t>
              </a:r>
              <a:r>
                <a:rPr lang="de-DE" sz="1400" b="1" dirty="0">
                  <a:latin typeface="Symbol" pitchFamily="18" charset="2"/>
                </a:rPr>
                <a:t>a </a:t>
              </a:r>
              <a:r>
                <a:rPr lang="de-DE" sz="1400" b="1" dirty="0" smtClean="0">
                  <a:latin typeface="Symbol" pitchFamily="18" charset="2"/>
                </a:rPr>
                <a:t>+/- b </a:t>
              </a:r>
              <a:r>
                <a:rPr lang="de-DE" sz="1400" b="1" dirty="0"/>
                <a:t>) </a:t>
              </a:r>
              <a:r>
                <a:rPr lang="de-DE" sz="1400" b="1" dirty="0" smtClean="0"/>
                <a:t>  =  sin </a:t>
              </a:r>
              <a:r>
                <a:rPr lang="de-DE" sz="1400" b="1" dirty="0"/>
                <a:t>( </a:t>
              </a:r>
              <a:r>
                <a:rPr lang="de-DE" sz="1400" b="1" dirty="0">
                  <a:latin typeface="Symbol" pitchFamily="18" charset="2"/>
                </a:rPr>
                <a:t>a </a:t>
              </a:r>
              <a:r>
                <a:rPr lang="de-DE" sz="1400" b="1" dirty="0" smtClean="0">
                  <a:latin typeface="Symbol" pitchFamily="18" charset="2"/>
                </a:rPr>
                <a:t>) </a:t>
              </a:r>
              <a:r>
                <a:rPr lang="de-DE" sz="1400" b="1" dirty="0" smtClean="0"/>
                <a:t>cos( </a:t>
              </a:r>
              <a:r>
                <a:rPr lang="de-DE" sz="1400" b="1" dirty="0" smtClean="0">
                  <a:latin typeface="Symbol" pitchFamily="18" charset="2"/>
                </a:rPr>
                <a:t>b</a:t>
              </a:r>
              <a:r>
                <a:rPr lang="de-DE" sz="1400" b="1" dirty="0" smtClean="0"/>
                <a:t> </a:t>
              </a:r>
              <a:r>
                <a:rPr lang="de-DE" sz="1400" b="1" dirty="0"/>
                <a:t>) </a:t>
              </a:r>
              <a:r>
                <a:rPr lang="de-DE" sz="1400" b="1" dirty="0" smtClean="0">
                  <a:latin typeface="Symbol" pitchFamily="18" charset="2"/>
                </a:rPr>
                <a:t>+/- </a:t>
              </a:r>
              <a:r>
                <a:rPr lang="de-DE" sz="1400" b="1" dirty="0" smtClean="0">
                  <a:cs typeface="Times New Roman" pitchFamily="18" charset="0"/>
                </a:rPr>
                <a:t>cos</a:t>
              </a:r>
              <a:r>
                <a:rPr lang="de-DE" sz="1400" b="1" dirty="0" smtClean="0"/>
                <a:t> ( </a:t>
              </a:r>
              <a:r>
                <a:rPr lang="de-DE" sz="1400" b="1" dirty="0" smtClean="0">
                  <a:latin typeface="Symbol" pitchFamily="18" charset="2"/>
                </a:rPr>
                <a:t>a ) </a:t>
              </a:r>
              <a:r>
                <a:rPr lang="de-DE" sz="1400" b="1" dirty="0" smtClean="0"/>
                <a:t>sin( </a:t>
              </a:r>
              <a:r>
                <a:rPr lang="de-DE" sz="1400" b="1" dirty="0" smtClean="0">
                  <a:latin typeface="Symbol" pitchFamily="18" charset="2"/>
                </a:rPr>
                <a:t>b</a:t>
              </a:r>
              <a:r>
                <a:rPr lang="de-DE" sz="1400" b="1" dirty="0" smtClean="0"/>
                <a:t> )</a:t>
              </a:r>
              <a:r>
                <a:rPr lang="de-DE" sz="1400" b="1" dirty="0" smtClean="0">
                  <a:latin typeface="Symbol" pitchFamily="18" charset="2"/>
                </a:rPr>
                <a:t>    </a:t>
              </a:r>
              <a:endParaRPr lang="de-DE" sz="1400" b="1" dirty="0"/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0" y="5438664"/>
            <a:ext cx="7968350" cy="307777"/>
            <a:chOff x="0" y="5150810"/>
            <a:chExt cx="7968350" cy="307777"/>
          </a:xfrm>
        </p:grpSpPr>
        <p:sp>
          <p:nvSpPr>
            <p:cNvPr id="54" name="Text Box 101"/>
            <p:cNvSpPr txBox="1">
              <a:spLocks noChangeArrowheads="1"/>
            </p:cNvSpPr>
            <p:nvPr/>
          </p:nvSpPr>
          <p:spPr bwMode="auto">
            <a:xfrm>
              <a:off x="0" y="5150810"/>
              <a:ext cx="79683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400" b="1" dirty="0" smtClean="0"/>
                <a:t> I</a:t>
              </a:r>
              <a:r>
                <a:rPr lang="en-GB" sz="1400" b="1" baseline="-25000" dirty="0" smtClean="0"/>
                <a:t> x </a:t>
              </a:r>
              <a:r>
                <a:rPr lang="en-GB" sz="1400" b="1" dirty="0" smtClean="0"/>
                <a:t>S</a:t>
              </a:r>
              <a:r>
                <a:rPr lang="en-GB" sz="1400" b="1" baseline="-25000" dirty="0" smtClean="0"/>
                <a:t> x</a:t>
              </a:r>
              <a:r>
                <a:rPr lang="en-GB" sz="1400" b="1" dirty="0" smtClean="0"/>
                <a:t>              ( </a:t>
              </a:r>
              <a:r>
                <a:rPr lang="en-GB" sz="1400" b="1" dirty="0" err="1" smtClean="0"/>
                <a:t>cos</a:t>
              </a:r>
              <a:r>
                <a:rPr lang="en-GB" sz="1400" b="1" dirty="0" smtClean="0"/>
                <a:t>(</a:t>
              </a:r>
              <a:r>
                <a:rPr lang="de-DE" sz="1400" b="1" dirty="0" smtClean="0">
                  <a:latin typeface="Symbol" pitchFamily="18" charset="2"/>
                </a:rPr>
                <a:t>w</a:t>
              </a:r>
              <a:r>
                <a:rPr lang="de-DE" sz="1400" b="1" baseline="-25000" dirty="0" smtClean="0"/>
                <a:t>13C</a:t>
              </a:r>
              <a:r>
                <a:rPr lang="de-DE" sz="1400" b="1" dirty="0" smtClean="0"/>
                <a:t>  t</a:t>
              </a:r>
              <a:r>
                <a:rPr lang="de-DE" sz="1400" b="1" baseline="-25000" dirty="0" smtClean="0"/>
                <a:t>1</a:t>
              </a:r>
              <a:r>
                <a:rPr lang="de-DE" sz="1400" b="1" dirty="0" smtClean="0"/>
                <a:t>/2)</a:t>
              </a:r>
              <a:r>
                <a:rPr lang="en-GB" sz="1400" b="1" baseline="-25000" dirty="0" smtClean="0"/>
                <a:t> </a:t>
              </a:r>
              <a:r>
                <a:rPr lang="en-GB" sz="1400" b="1" dirty="0" smtClean="0"/>
                <a:t>I</a:t>
              </a:r>
              <a:r>
                <a:rPr lang="en-GB" sz="1400" b="1" baseline="-25000" dirty="0" smtClean="0"/>
                <a:t>x</a:t>
              </a:r>
              <a:r>
                <a:rPr lang="en-GB" sz="1400" b="1" dirty="0" smtClean="0"/>
                <a:t>   +  sin(</a:t>
              </a:r>
              <a:r>
                <a:rPr lang="de-DE" sz="1400" b="1" dirty="0" smtClean="0">
                  <a:latin typeface="Symbol" pitchFamily="18" charset="2"/>
                </a:rPr>
                <a:t>w</a:t>
              </a:r>
              <a:r>
                <a:rPr lang="de-DE" sz="1400" b="1" baseline="-25000" dirty="0" smtClean="0"/>
                <a:t>13C</a:t>
              </a:r>
              <a:r>
                <a:rPr lang="de-DE" sz="1400" b="1" dirty="0" smtClean="0"/>
                <a:t>  t</a:t>
              </a:r>
              <a:r>
                <a:rPr lang="de-DE" sz="1400" b="1" baseline="-25000" dirty="0" smtClean="0"/>
                <a:t>1</a:t>
              </a:r>
              <a:r>
                <a:rPr lang="de-DE" sz="1400" b="1" dirty="0" smtClean="0"/>
                <a:t>/2)</a:t>
              </a:r>
              <a:r>
                <a:rPr lang="en-GB" sz="1400" b="1" dirty="0" smtClean="0"/>
                <a:t> I </a:t>
              </a:r>
              <a:r>
                <a:rPr lang="en-GB" sz="1400" b="1" baseline="-25000" dirty="0" smtClean="0"/>
                <a:t>y</a:t>
              </a:r>
              <a:r>
                <a:rPr lang="en-GB" sz="1400" b="1" dirty="0" smtClean="0"/>
                <a:t> ) ( </a:t>
              </a:r>
              <a:r>
                <a:rPr lang="en-GB" sz="1400" b="1" dirty="0" err="1" smtClean="0"/>
                <a:t>cos</a:t>
              </a:r>
              <a:r>
                <a:rPr lang="en-GB" sz="1400" b="1" dirty="0" smtClean="0"/>
                <a:t>(</a:t>
              </a:r>
              <a:r>
                <a:rPr lang="de-DE" sz="1400" b="1" dirty="0" smtClean="0">
                  <a:latin typeface="Symbol" pitchFamily="18" charset="2"/>
                </a:rPr>
                <a:t>w</a:t>
              </a:r>
              <a:r>
                <a:rPr lang="de-DE" sz="1400" b="1" baseline="-25000" dirty="0" smtClean="0"/>
                <a:t>1H</a:t>
              </a:r>
              <a:r>
                <a:rPr lang="de-DE" sz="1400" b="1" dirty="0" smtClean="0"/>
                <a:t>  t</a:t>
              </a:r>
              <a:r>
                <a:rPr lang="de-DE" sz="1400" b="1" baseline="-25000" dirty="0" smtClean="0"/>
                <a:t>1</a:t>
              </a:r>
              <a:r>
                <a:rPr lang="de-DE" sz="1400" b="1" dirty="0" smtClean="0"/>
                <a:t>/2)</a:t>
              </a:r>
              <a:r>
                <a:rPr lang="en-GB" sz="1400" b="1" baseline="-25000" dirty="0" smtClean="0"/>
                <a:t> </a:t>
              </a:r>
              <a:r>
                <a:rPr lang="en-GB" sz="1400" b="1" dirty="0" smtClean="0"/>
                <a:t>S</a:t>
              </a:r>
              <a:r>
                <a:rPr lang="en-GB" sz="1400" b="1" baseline="-25000" dirty="0" smtClean="0"/>
                <a:t>x</a:t>
              </a:r>
              <a:r>
                <a:rPr lang="en-GB" sz="1400" b="1" dirty="0" smtClean="0"/>
                <a:t>   +  sin(</a:t>
              </a:r>
              <a:r>
                <a:rPr lang="de-DE" sz="1400" b="1" dirty="0" smtClean="0">
                  <a:latin typeface="Symbol" pitchFamily="18" charset="2"/>
                </a:rPr>
                <a:t>w</a:t>
              </a:r>
              <a:r>
                <a:rPr lang="de-DE" sz="1400" b="1" baseline="-25000" dirty="0" smtClean="0"/>
                <a:t>1H</a:t>
              </a:r>
              <a:r>
                <a:rPr lang="de-DE" sz="1400" b="1" dirty="0" smtClean="0"/>
                <a:t>  t</a:t>
              </a:r>
              <a:r>
                <a:rPr lang="de-DE" sz="1400" b="1" baseline="-25000" dirty="0" smtClean="0"/>
                <a:t>1</a:t>
              </a:r>
              <a:r>
                <a:rPr lang="de-DE" sz="1400" b="1" dirty="0" smtClean="0"/>
                <a:t>/2)</a:t>
              </a:r>
              <a:r>
                <a:rPr lang="en-GB" sz="1400" b="1" baseline="-25000" dirty="0" smtClean="0"/>
                <a:t> </a:t>
              </a:r>
              <a:r>
                <a:rPr lang="en-GB" sz="1400" b="1" dirty="0" smtClean="0"/>
                <a:t>S</a:t>
              </a:r>
              <a:r>
                <a:rPr lang="en-GB" sz="1400" b="1" baseline="-25000" dirty="0" smtClean="0"/>
                <a:t> y</a:t>
              </a:r>
              <a:r>
                <a:rPr lang="en-GB" sz="1400" b="1" dirty="0" smtClean="0"/>
                <a:t> ) </a:t>
              </a:r>
            </a:p>
          </p:txBody>
        </p:sp>
        <p:cxnSp>
          <p:nvCxnSpPr>
            <p:cNvPr id="55" name="Gerade Verbindung mit Pfeil 54"/>
            <p:cNvCxnSpPr/>
            <p:nvPr/>
          </p:nvCxnSpPr>
          <p:spPr>
            <a:xfrm>
              <a:off x="632021" y="5333395"/>
              <a:ext cx="328069" cy="79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/>
          <p:cNvGrpSpPr/>
          <p:nvPr/>
        </p:nvGrpSpPr>
        <p:grpSpPr>
          <a:xfrm>
            <a:off x="0" y="6351480"/>
            <a:ext cx="8169048" cy="368452"/>
            <a:chOff x="193513" y="5758154"/>
            <a:chExt cx="8169048" cy="368452"/>
          </a:xfrm>
        </p:grpSpPr>
        <p:sp>
          <p:nvSpPr>
            <p:cNvPr id="59" name="Line 31"/>
            <p:cNvSpPr>
              <a:spLocks noChangeShapeType="1"/>
            </p:cNvSpPr>
            <p:nvPr/>
          </p:nvSpPr>
          <p:spPr bwMode="auto">
            <a:xfrm flipV="1">
              <a:off x="1017425" y="6048984"/>
              <a:ext cx="7345136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32"/>
            <p:cNvSpPr>
              <a:spLocks/>
            </p:cNvSpPr>
            <p:nvPr/>
          </p:nvSpPr>
          <p:spPr bwMode="auto">
            <a:xfrm>
              <a:off x="2178568" y="5758154"/>
              <a:ext cx="720725" cy="323396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4194241" y="5799311"/>
              <a:ext cx="720725" cy="262736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Text Box 35"/>
            <p:cNvSpPr txBox="1">
              <a:spLocks noChangeArrowheads="1"/>
            </p:cNvSpPr>
            <p:nvPr/>
          </p:nvSpPr>
          <p:spPr bwMode="auto">
            <a:xfrm>
              <a:off x="193513" y="5782646"/>
              <a:ext cx="1011815" cy="298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Z-</a:t>
              </a:r>
              <a:r>
                <a:rPr lang="en-GB" sz="1400" b="1" dirty="0" err="1" smtClean="0"/>
                <a:t>gradien</a:t>
              </a:r>
              <a:r>
                <a:rPr lang="de-DE" sz="1400" b="1" dirty="0" smtClean="0"/>
                <a:t>t</a:t>
              </a:r>
              <a:endParaRPr lang="de-DE" sz="1400" b="1" dirty="0"/>
            </a:p>
          </p:txBody>
        </p:sp>
        <p:sp>
          <p:nvSpPr>
            <p:cNvPr id="63" name="Text Box 166"/>
            <p:cNvSpPr txBox="1">
              <a:spLocks noChangeArrowheads="1"/>
            </p:cNvSpPr>
            <p:nvPr/>
          </p:nvSpPr>
          <p:spPr bwMode="auto">
            <a:xfrm>
              <a:off x="4471458" y="5802111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4</a:t>
              </a:r>
              <a:endParaRPr lang="de-DE" sz="1400" b="1" dirty="0"/>
            </a:p>
          </p:txBody>
        </p:sp>
        <p:sp>
          <p:nvSpPr>
            <p:cNvPr id="64" name="Text Box 166"/>
            <p:cNvSpPr txBox="1">
              <a:spLocks noChangeArrowheads="1"/>
            </p:cNvSpPr>
            <p:nvPr/>
          </p:nvSpPr>
          <p:spPr bwMode="auto">
            <a:xfrm>
              <a:off x="2431164" y="5786171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5</a:t>
              </a:r>
              <a:endParaRPr lang="de-DE" sz="1400" b="1" dirty="0"/>
            </a:p>
          </p:txBody>
        </p:sp>
        <p:sp>
          <p:nvSpPr>
            <p:cNvPr id="65" name="Freeform 32"/>
            <p:cNvSpPr>
              <a:spLocks/>
            </p:cNvSpPr>
            <p:nvPr/>
          </p:nvSpPr>
          <p:spPr bwMode="auto">
            <a:xfrm>
              <a:off x="3297076" y="5880952"/>
              <a:ext cx="720725" cy="184269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Text Box 166"/>
            <p:cNvSpPr txBox="1">
              <a:spLocks noChangeArrowheads="1"/>
            </p:cNvSpPr>
            <p:nvPr/>
          </p:nvSpPr>
          <p:spPr bwMode="auto">
            <a:xfrm>
              <a:off x="3549672" y="581882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3</a:t>
              </a:r>
              <a:endParaRPr lang="de-DE" sz="1400" b="1" dirty="0"/>
            </a:p>
          </p:txBody>
        </p:sp>
      </p:grpSp>
      <p:sp>
        <p:nvSpPr>
          <p:cNvPr id="67" name="Text Box 101"/>
          <p:cNvSpPr txBox="1">
            <a:spLocks noChangeArrowheads="1"/>
          </p:cNvSpPr>
          <p:nvPr/>
        </p:nvSpPr>
        <p:spPr bwMode="auto">
          <a:xfrm>
            <a:off x="0" y="1430261"/>
            <a:ext cx="1118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</a:t>
            </a:r>
            <a:r>
              <a:rPr lang="en-GB" sz="1400" b="1" dirty="0" err="1" smtClean="0"/>
              <a:t>S</a:t>
            </a:r>
            <a:r>
              <a:rPr lang="en-GB" sz="1400" b="1" baseline="-25000" dirty="0" err="1" smtClean="0"/>
              <a:t>z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  <a:p>
            <a:r>
              <a:rPr lang="en-GB" sz="1400" b="1" dirty="0" smtClean="0"/>
              <a:t>(population)</a:t>
            </a:r>
            <a:endParaRPr lang="en-GB" sz="1400" dirty="0"/>
          </a:p>
        </p:txBody>
      </p:sp>
      <p:sp>
        <p:nvSpPr>
          <p:cNvPr id="68" name="Text Box 101"/>
          <p:cNvSpPr txBox="1">
            <a:spLocks noChangeArrowheads="1"/>
          </p:cNvSpPr>
          <p:nvPr/>
        </p:nvSpPr>
        <p:spPr bwMode="auto">
          <a:xfrm>
            <a:off x="0" y="2336496"/>
            <a:ext cx="1159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</a:t>
            </a:r>
            <a:r>
              <a:rPr lang="en-GB" sz="1400" b="1" dirty="0" err="1" smtClean="0"/>
              <a:t>I</a:t>
            </a:r>
            <a:r>
              <a:rPr lang="en-GB" sz="1400" b="1" baseline="-25000" dirty="0" err="1" smtClean="0"/>
              <a:t>z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  <a:p>
            <a:r>
              <a:rPr lang="en-GB" sz="1400" b="1" dirty="0" smtClean="0"/>
              <a:t>(population)</a:t>
            </a:r>
            <a:endParaRPr lang="en-GB" sz="1400" dirty="0"/>
          </a:p>
        </p:txBody>
      </p:sp>
      <p:sp>
        <p:nvSpPr>
          <p:cNvPr id="69" name="Text Box 101"/>
          <p:cNvSpPr txBox="1">
            <a:spLocks noChangeArrowheads="1"/>
          </p:cNvSpPr>
          <p:nvPr/>
        </p:nvSpPr>
        <p:spPr bwMode="auto">
          <a:xfrm>
            <a:off x="808267" y="2965147"/>
            <a:ext cx="489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S</a:t>
            </a:r>
            <a:r>
              <a:rPr lang="en-GB" sz="1400" b="1" baseline="-25000" dirty="0" smtClean="0"/>
              <a:t>x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</p:txBody>
      </p:sp>
      <p:cxnSp>
        <p:nvCxnSpPr>
          <p:cNvPr id="73" name="Gerade Verbindung mit Pfeil 72"/>
          <p:cNvCxnSpPr>
            <a:endCxn id="67" idx="3"/>
          </p:cNvCxnSpPr>
          <p:nvPr/>
        </p:nvCxnSpPr>
        <p:spPr>
          <a:xfrm rot="5400000" flipH="1" flipV="1">
            <a:off x="474461" y="2335918"/>
            <a:ext cx="128809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5" grpId="0" animBg="1"/>
      <p:bldP spid="42066" grpId="0"/>
      <p:bldP spid="42067" grpId="0"/>
      <p:bldP spid="42068" grpId="0" animBg="1"/>
      <p:bldP spid="42069" grpId="0"/>
      <p:bldP spid="146" grpId="0"/>
      <p:bldP spid="148" grpId="0"/>
      <p:bldP spid="154" grpId="0"/>
      <p:bldP spid="155" grpId="0"/>
      <p:bldP spid="157" grpId="0"/>
      <p:bldP spid="159" grpId="0"/>
      <p:bldP spid="167" grpId="0"/>
      <p:bldP spid="169" grpId="0"/>
      <p:bldP spid="170" grpId="0"/>
      <p:bldP spid="174" grpId="0"/>
      <p:bldP spid="176" grpId="0"/>
      <p:bldP spid="179" grpId="0"/>
      <p:bldP spid="180" grpId="0"/>
      <p:bldP spid="67" grpId="0"/>
      <p:bldP spid="68" grpId="0"/>
      <p:bldP spid="6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93487" y="1718809"/>
            <a:ext cx="265113" cy="3095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244930" y="1414917"/>
            <a:ext cx="661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90°- y  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2753407" y="1718809"/>
            <a:ext cx="560387" cy="3095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2705190" y="1427647"/>
            <a:ext cx="1398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180°- y  </a:t>
            </a:r>
          </a:p>
        </p:txBody>
      </p:sp>
      <p:sp>
        <p:nvSpPr>
          <p:cNvPr id="100359" name="Line 7"/>
          <p:cNvSpPr>
            <a:spLocks noChangeShapeType="1"/>
          </p:cNvSpPr>
          <p:nvPr/>
        </p:nvSpPr>
        <p:spPr bwMode="auto">
          <a:xfrm>
            <a:off x="420462" y="2028371"/>
            <a:ext cx="4262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338138" y="3036207"/>
            <a:ext cx="265112" cy="309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228374" y="2667000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90°- y  </a:t>
            </a: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2761343" y="3044372"/>
            <a:ext cx="560388" cy="309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2689897" y="2712388"/>
            <a:ext cx="1398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180°- x  </a:t>
            </a:r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265113" y="3345770"/>
            <a:ext cx="4262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 rot="16200000">
            <a:off x="5455783" y="1587048"/>
            <a:ext cx="1414463" cy="1471612"/>
            <a:chOff x="4645" y="549"/>
            <a:chExt cx="891" cy="927"/>
          </a:xfrm>
        </p:grpSpPr>
        <p:sp>
          <p:nvSpPr>
            <p:cNvPr id="100366" name="Oval 14"/>
            <p:cNvSpPr>
              <a:spLocks noChangeArrowheads="1"/>
            </p:cNvSpPr>
            <p:nvPr/>
          </p:nvSpPr>
          <p:spPr bwMode="auto">
            <a:xfrm>
              <a:off x="4645" y="549"/>
              <a:ext cx="891" cy="927"/>
            </a:xfrm>
            <a:prstGeom prst="ellipse">
              <a:avLst/>
            </a:prstGeom>
            <a:noFill/>
            <a:ln w="952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67" name="Line 15"/>
            <p:cNvSpPr>
              <a:spLocks noChangeShapeType="1"/>
            </p:cNvSpPr>
            <p:nvPr/>
          </p:nvSpPr>
          <p:spPr bwMode="auto">
            <a:xfrm>
              <a:off x="5086" y="1008"/>
              <a:ext cx="4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6295571" y="2236335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B</a:t>
            </a:r>
            <a:r>
              <a:rPr lang="de-DE" sz="900" b="1"/>
              <a:t>0</a:t>
            </a:r>
            <a:endParaRPr lang="de-DE" b="1"/>
          </a:p>
        </p:txBody>
      </p:sp>
      <p:sp>
        <p:nvSpPr>
          <p:cNvPr id="100376" name="Line 24"/>
          <p:cNvSpPr>
            <a:spLocks noChangeShapeType="1"/>
          </p:cNvSpPr>
          <p:nvPr/>
        </p:nvSpPr>
        <p:spPr bwMode="auto">
          <a:xfrm flipV="1">
            <a:off x="6112374" y="1403532"/>
            <a:ext cx="15875" cy="177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78" name="Text Box 26"/>
          <p:cNvSpPr txBox="1">
            <a:spLocks noChangeArrowheads="1"/>
          </p:cNvSpPr>
          <p:nvPr/>
        </p:nvSpPr>
        <p:spPr bwMode="auto">
          <a:xfrm>
            <a:off x="6300334" y="2982460"/>
            <a:ext cx="623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B</a:t>
            </a:r>
            <a:r>
              <a:rPr lang="de-DE" sz="900" b="1"/>
              <a:t>1</a:t>
            </a:r>
            <a:r>
              <a:rPr lang="de-DE" sz="900" b="1" baseline="-25000"/>
              <a:t>Y</a:t>
            </a:r>
            <a:endParaRPr lang="de-DE" b="1"/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5182507" y="2145168"/>
            <a:ext cx="2665413" cy="336550"/>
            <a:chOff x="2677" y="2492"/>
            <a:chExt cx="1679" cy="212"/>
          </a:xfrm>
        </p:grpSpPr>
        <p:sp>
          <p:nvSpPr>
            <p:cNvPr id="100380" name="Line 28"/>
            <p:cNvSpPr>
              <a:spLocks noChangeShapeType="1"/>
            </p:cNvSpPr>
            <p:nvPr/>
          </p:nvSpPr>
          <p:spPr bwMode="auto">
            <a:xfrm flipH="1">
              <a:off x="2677" y="2612"/>
              <a:ext cx="1216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00382" name="Text Box 30"/>
            <p:cNvSpPr txBox="1">
              <a:spLocks noChangeArrowheads="1"/>
            </p:cNvSpPr>
            <p:nvPr/>
          </p:nvSpPr>
          <p:spPr bwMode="auto">
            <a:xfrm>
              <a:off x="3963" y="2492"/>
              <a:ext cx="3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B</a:t>
              </a:r>
              <a:r>
                <a:rPr lang="de-DE" sz="900" b="1"/>
                <a:t>1</a:t>
              </a:r>
              <a:r>
                <a:rPr lang="de-DE" sz="900" b="1" baseline="-25000"/>
                <a:t>X</a:t>
              </a:r>
              <a:endParaRPr lang="de-DE" b="1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 rot="16200000">
            <a:off x="5446804" y="1599430"/>
            <a:ext cx="1414462" cy="1471612"/>
            <a:chOff x="4645" y="549"/>
            <a:chExt cx="891" cy="927"/>
          </a:xfrm>
        </p:grpSpPr>
        <p:sp>
          <p:nvSpPr>
            <p:cNvPr id="100384" name="Oval 32"/>
            <p:cNvSpPr>
              <a:spLocks noChangeArrowheads="1"/>
            </p:cNvSpPr>
            <p:nvPr/>
          </p:nvSpPr>
          <p:spPr bwMode="auto">
            <a:xfrm>
              <a:off x="4645" y="549"/>
              <a:ext cx="891" cy="927"/>
            </a:xfrm>
            <a:prstGeom prst="ellipse">
              <a:avLst/>
            </a:prstGeom>
            <a:noFill/>
            <a:ln w="952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85" name="Line 33"/>
            <p:cNvSpPr>
              <a:spLocks noChangeShapeType="1"/>
            </p:cNvSpPr>
            <p:nvPr/>
          </p:nvSpPr>
          <p:spPr bwMode="auto">
            <a:xfrm>
              <a:off x="5086" y="1008"/>
              <a:ext cx="4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6025289" y="2194107"/>
            <a:ext cx="231775" cy="219075"/>
            <a:chOff x="5012" y="1685"/>
            <a:chExt cx="146" cy="138"/>
          </a:xfrm>
        </p:grpSpPr>
        <p:sp>
          <p:nvSpPr>
            <p:cNvPr id="100391" name="Oval 39"/>
            <p:cNvSpPr>
              <a:spLocks noChangeArrowheads="1"/>
            </p:cNvSpPr>
            <p:nvPr/>
          </p:nvSpPr>
          <p:spPr bwMode="auto">
            <a:xfrm>
              <a:off x="5012" y="1685"/>
              <a:ext cx="146" cy="1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92" name="Oval 40"/>
            <p:cNvSpPr>
              <a:spLocks noChangeArrowheads="1"/>
            </p:cNvSpPr>
            <p:nvPr/>
          </p:nvSpPr>
          <p:spPr bwMode="auto">
            <a:xfrm>
              <a:off x="5054" y="172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0394" name="Line 42"/>
          <p:cNvSpPr>
            <a:spLocks noChangeShapeType="1"/>
          </p:cNvSpPr>
          <p:nvPr/>
        </p:nvSpPr>
        <p:spPr bwMode="auto">
          <a:xfrm flipV="1">
            <a:off x="6107204" y="1404485"/>
            <a:ext cx="15875" cy="177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95" name="Arc 43"/>
          <p:cNvSpPr>
            <a:spLocks/>
          </p:cNvSpPr>
          <p:nvPr/>
        </p:nvSpPr>
        <p:spPr bwMode="auto">
          <a:xfrm rot="12812217" flipV="1">
            <a:off x="6054499" y="2949122"/>
            <a:ext cx="176212" cy="2063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96" name="Text Box 44"/>
          <p:cNvSpPr txBox="1">
            <a:spLocks noChangeArrowheads="1"/>
          </p:cNvSpPr>
          <p:nvPr/>
        </p:nvSpPr>
        <p:spPr bwMode="auto">
          <a:xfrm>
            <a:off x="6292443" y="2982868"/>
            <a:ext cx="623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B</a:t>
            </a:r>
            <a:r>
              <a:rPr lang="de-DE" sz="900" b="1" dirty="0"/>
              <a:t>1</a:t>
            </a:r>
            <a:r>
              <a:rPr lang="de-DE" sz="900" b="1" baseline="-25000" dirty="0"/>
              <a:t>Y</a:t>
            </a:r>
            <a:endParaRPr lang="de-DE" b="1" dirty="0"/>
          </a:p>
        </p:txBody>
      </p: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5170260" y="2136323"/>
            <a:ext cx="2673350" cy="336550"/>
            <a:chOff x="2677" y="2480"/>
            <a:chExt cx="1684" cy="212"/>
          </a:xfrm>
        </p:grpSpPr>
        <p:sp>
          <p:nvSpPr>
            <p:cNvPr id="100398" name="Line 46"/>
            <p:cNvSpPr>
              <a:spLocks noChangeShapeType="1"/>
            </p:cNvSpPr>
            <p:nvPr/>
          </p:nvSpPr>
          <p:spPr bwMode="auto">
            <a:xfrm flipH="1">
              <a:off x="2677" y="2612"/>
              <a:ext cx="1216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00399" name="Arc 47"/>
            <p:cNvSpPr>
              <a:spLocks/>
            </p:cNvSpPr>
            <p:nvPr/>
          </p:nvSpPr>
          <p:spPr bwMode="auto">
            <a:xfrm rot="7517185" flipV="1">
              <a:off x="3789" y="2548"/>
              <a:ext cx="111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400" name="Text Box 48"/>
            <p:cNvSpPr txBox="1">
              <a:spLocks noChangeArrowheads="1"/>
            </p:cNvSpPr>
            <p:nvPr/>
          </p:nvSpPr>
          <p:spPr bwMode="auto">
            <a:xfrm>
              <a:off x="3968" y="2480"/>
              <a:ext cx="3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 dirty="0"/>
                <a:t>B</a:t>
              </a:r>
              <a:r>
                <a:rPr lang="de-DE" sz="900" b="1" dirty="0"/>
                <a:t>1</a:t>
              </a:r>
              <a:r>
                <a:rPr lang="de-DE" sz="900" b="1" baseline="-25000" dirty="0"/>
                <a:t>X</a:t>
              </a:r>
              <a:endParaRPr lang="de-DE" b="1" dirty="0"/>
            </a:p>
          </p:txBody>
        </p:sp>
      </p:grpSp>
      <p:sp>
        <p:nvSpPr>
          <p:cNvPr id="100401" name="Rectangle 49"/>
          <p:cNvSpPr>
            <a:spLocks noChangeArrowheads="1"/>
          </p:cNvSpPr>
          <p:nvPr/>
        </p:nvSpPr>
        <p:spPr bwMode="auto">
          <a:xfrm>
            <a:off x="6252709" y="3017385"/>
            <a:ext cx="442912" cy="3381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402" name="Rectangle 50"/>
          <p:cNvSpPr>
            <a:spLocks noChangeArrowheads="1"/>
          </p:cNvSpPr>
          <p:nvPr/>
        </p:nvSpPr>
        <p:spPr bwMode="auto">
          <a:xfrm>
            <a:off x="6262461" y="3003097"/>
            <a:ext cx="442913" cy="33813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403" name="Rectangle 51"/>
          <p:cNvSpPr>
            <a:spLocks noChangeArrowheads="1"/>
          </p:cNvSpPr>
          <p:nvPr/>
        </p:nvSpPr>
        <p:spPr bwMode="auto">
          <a:xfrm>
            <a:off x="7191149" y="2133147"/>
            <a:ext cx="442912" cy="33813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405" name="Rectangle 53"/>
          <p:cNvSpPr>
            <a:spLocks noChangeArrowheads="1"/>
          </p:cNvSpPr>
          <p:nvPr/>
        </p:nvSpPr>
        <p:spPr bwMode="auto">
          <a:xfrm>
            <a:off x="385763" y="0"/>
            <a:ext cx="62595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smtClean="0">
                <a:solidFill>
                  <a:srgbClr val="336699"/>
                </a:solidFill>
              </a:rPr>
              <a:t>Phase Cycling  (e.g.)</a:t>
            </a:r>
            <a:endParaRPr lang="en-GB" sz="4400" dirty="0">
              <a:solidFill>
                <a:schemeClr val="tx2"/>
              </a:solidFill>
            </a:endParaRPr>
          </a:p>
        </p:txBody>
      </p:sp>
      <p:pic>
        <p:nvPicPr>
          <p:cNvPr id="100406" name="Picture 54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cxnSp>
        <p:nvCxnSpPr>
          <p:cNvPr id="62" name="Gerade Verbindung 61"/>
          <p:cNvCxnSpPr/>
          <p:nvPr/>
        </p:nvCxnSpPr>
        <p:spPr>
          <a:xfrm rot="5400000">
            <a:off x="1738993" y="3135088"/>
            <a:ext cx="3224893" cy="8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0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0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0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0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0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0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03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0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0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0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04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04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  <p:bldP spid="100357" grpId="0" animBg="1"/>
      <p:bldP spid="100360" grpId="0" animBg="1"/>
      <p:bldP spid="100362" grpId="0" animBg="1"/>
      <p:bldP spid="100368" grpId="0"/>
      <p:bldP spid="100401" grpId="0" animBg="1"/>
      <p:bldP spid="100401" grpId="1" animBg="1"/>
      <p:bldP spid="100401" grpId="2" animBg="1"/>
      <p:bldP spid="100401" grpId="3" animBg="1"/>
      <p:bldP spid="100401" grpId="4" animBg="1"/>
      <p:bldP spid="100401" grpId="5" animBg="1"/>
      <p:bldP spid="100402" grpId="0" animBg="1"/>
      <p:bldP spid="100402" grpId="1" animBg="1"/>
      <p:bldP spid="100402" grpId="2" animBg="1"/>
      <p:bldP spid="100403" grpId="0" animBg="1"/>
      <p:bldP spid="100403" grpId="1" animBg="1"/>
      <p:bldP spid="100403" grpId="2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zucker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48000" contrast="72000"/>
          </a:blip>
          <a:srcRect/>
          <a:stretch>
            <a:fillRect/>
          </a:stretch>
        </p:blipFill>
        <p:spPr>
          <a:xfrm>
            <a:off x="541338" y="1339850"/>
            <a:ext cx="7997825" cy="5781675"/>
          </a:xfrm>
          <a:noFill/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8278813" y="5937250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1</a:t>
            </a:r>
          </a:p>
        </p:txBody>
      </p:sp>
      <p:grpSp>
        <p:nvGrpSpPr>
          <p:cNvPr id="48133" name="Group 6"/>
          <p:cNvGrpSpPr>
            <a:grpSpLocks/>
          </p:cNvGrpSpPr>
          <p:nvPr/>
        </p:nvGrpSpPr>
        <p:grpSpPr bwMode="auto">
          <a:xfrm>
            <a:off x="1363663" y="2455863"/>
            <a:ext cx="5549900" cy="3644900"/>
            <a:chOff x="828" y="1381"/>
            <a:chExt cx="3496" cy="2296"/>
          </a:xfrm>
        </p:grpSpPr>
        <p:sp>
          <p:nvSpPr>
            <p:cNvPr id="48245" name="Line 7"/>
            <p:cNvSpPr>
              <a:spLocks noChangeShapeType="1"/>
            </p:cNvSpPr>
            <p:nvPr/>
          </p:nvSpPr>
          <p:spPr bwMode="auto">
            <a:xfrm flipV="1">
              <a:off x="828" y="1381"/>
              <a:ext cx="0" cy="2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46" name="Line 8"/>
            <p:cNvSpPr>
              <a:spLocks noChangeShapeType="1"/>
            </p:cNvSpPr>
            <p:nvPr/>
          </p:nvSpPr>
          <p:spPr bwMode="auto">
            <a:xfrm flipV="1">
              <a:off x="852" y="3669"/>
              <a:ext cx="3472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34" name="Rectangle 9"/>
          <p:cNvSpPr>
            <a:spLocks noChangeArrowheads="1"/>
          </p:cNvSpPr>
          <p:nvPr/>
        </p:nvSpPr>
        <p:spPr bwMode="auto">
          <a:xfrm>
            <a:off x="1250950" y="5913438"/>
            <a:ext cx="238125" cy="3000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4833938" y="1554163"/>
            <a:ext cx="3000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8216900" y="3606800"/>
            <a:ext cx="300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</a:t>
            </a:r>
          </a:p>
        </p:txBody>
      </p:sp>
      <p:grpSp>
        <p:nvGrpSpPr>
          <p:cNvPr id="48137" name="Group 12"/>
          <p:cNvGrpSpPr>
            <a:grpSpLocks/>
          </p:cNvGrpSpPr>
          <p:nvPr/>
        </p:nvGrpSpPr>
        <p:grpSpPr bwMode="auto">
          <a:xfrm>
            <a:off x="1250950" y="3571875"/>
            <a:ext cx="4008438" cy="2667000"/>
            <a:chOff x="757" y="2084"/>
            <a:chExt cx="2525" cy="1680"/>
          </a:xfrm>
        </p:grpSpPr>
        <p:sp>
          <p:nvSpPr>
            <p:cNvPr id="48243" name="Rectangle 13"/>
            <p:cNvSpPr>
              <a:spLocks noChangeArrowheads="1"/>
            </p:cNvSpPr>
            <p:nvPr/>
          </p:nvSpPr>
          <p:spPr bwMode="auto">
            <a:xfrm>
              <a:off x="757" y="2084"/>
              <a:ext cx="150" cy="18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44" name="Rectangle 14"/>
            <p:cNvSpPr>
              <a:spLocks noChangeArrowheads="1"/>
            </p:cNvSpPr>
            <p:nvPr/>
          </p:nvSpPr>
          <p:spPr bwMode="auto">
            <a:xfrm>
              <a:off x="3132" y="3575"/>
              <a:ext cx="150" cy="18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8138" name="Group 15"/>
          <p:cNvGrpSpPr>
            <a:grpSpLocks/>
          </p:cNvGrpSpPr>
          <p:nvPr/>
        </p:nvGrpSpPr>
        <p:grpSpPr bwMode="auto">
          <a:xfrm>
            <a:off x="3506788" y="3570288"/>
            <a:ext cx="1765300" cy="1263650"/>
            <a:chOff x="2178" y="2083"/>
            <a:chExt cx="1112" cy="796"/>
          </a:xfrm>
        </p:grpSpPr>
        <p:sp>
          <p:nvSpPr>
            <p:cNvPr id="48241" name="Rectangle 16"/>
            <p:cNvSpPr>
              <a:spLocks noChangeArrowheads="1"/>
            </p:cNvSpPr>
            <p:nvPr/>
          </p:nvSpPr>
          <p:spPr bwMode="auto">
            <a:xfrm>
              <a:off x="2178" y="2083"/>
              <a:ext cx="150" cy="18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42" name="Rectangle 17"/>
            <p:cNvSpPr>
              <a:spLocks noChangeArrowheads="1"/>
            </p:cNvSpPr>
            <p:nvPr/>
          </p:nvSpPr>
          <p:spPr bwMode="auto">
            <a:xfrm>
              <a:off x="3140" y="2690"/>
              <a:ext cx="150" cy="18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8202613" y="4533900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3</a:t>
            </a:r>
          </a:p>
        </p:txBody>
      </p:sp>
      <p:grpSp>
        <p:nvGrpSpPr>
          <p:cNvPr id="48140" name="Group 20"/>
          <p:cNvGrpSpPr>
            <a:grpSpLocks/>
          </p:cNvGrpSpPr>
          <p:nvPr/>
        </p:nvGrpSpPr>
        <p:grpSpPr bwMode="auto">
          <a:xfrm>
            <a:off x="3517900" y="4021138"/>
            <a:ext cx="1050925" cy="812800"/>
            <a:chOff x="2185" y="2367"/>
            <a:chExt cx="662" cy="512"/>
          </a:xfrm>
        </p:grpSpPr>
        <p:sp>
          <p:nvSpPr>
            <p:cNvPr id="48239" name="Rectangle 21"/>
            <p:cNvSpPr>
              <a:spLocks noChangeArrowheads="1"/>
            </p:cNvSpPr>
            <p:nvPr/>
          </p:nvSpPr>
          <p:spPr bwMode="auto">
            <a:xfrm>
              <a:off x="2185" y="2367"/>
              <a:ext cx="150" cy="18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40" name="Rectangle 22"/>
            <p:cNvSpPr>
              <a:spLocks noChangeArrowheads="1"/>
            </p:cNvSpPr>
            <p:nvPr/>
          </p:nvSpPr>
          <p:spPr bwMode="auto">
            <a:xfrm>
              <a:off x="2697" y="2690"/>
              <a:ext cx="150" cy="18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8141" name="Group 23"/>
          <p:cNvGrpSpPr>
            <a:grpSpLocks/>
          </p:cNvGrpSpPr>
          <p:nvPr/>
        </p:nvGrpSpPr>
        <p:grpSpPr bwMode="auto">
          <a:xfrm>
            <a:off x="1339850" y="3733800"/>
            <a:ext cx="3783013" cy="2352675"/>
            <a:chOff x="813" y="2186"/>
            <a:chExt cx="2383" cy="1482"/>
          </a:xfrm>
        </p:grpSpPr>
        <p:sp>
          <p:nvSpPr>
            <p:cNvPr id="48237" name="Line 24"/>
            <p:cNvSpPr>
              <a:spLocks noChangeShapeType="1"/>
            </p:cNvSpPr>
            <p:nvPr/>
          </p:nvSpPr>
          <p:spPr bwMode="auto">
            <a:xfrm>
              <a:off x="813" y="2186"/>
              <a:ext cx="238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38" name="Line 25"/>
            <p:cNvSpPr>
              <a:spLocks noChangeShapeType="1"/>
            </p:cNvSpPr>
            <p:nvPr/>
          </p:nvSpPr>
          <p:spPr bwMode="auto">
            <a:xfrm flipH="1">
              <a:off x="828" y="2232"/>
              <a:ext cx="15" cy="14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48142" name="Group 26"/>
          <p:cNvGrpSpPr>
            <a:grpSpLocks/>
          </p:cNvGrpSpPr>
          <p:nvPr/>
        </p:nvGrpSpPr>
        <p:grpSpPr bwMode="auto">
          <a:xfrm>
            <a:off x="1314450" y="3783013"/>
            <a:ext cx="3832225" cy="2317750"/>
            <a:chOff x="797" y="2217"/>
            <a:chExt cx="2414" cy="1460"/>
          </a:xfrm>
        </p:grpSpPr>
        <p:sp>
          <p:nvSpPr>
            <p:cNvPr id="48235" name="Line 27"/>
            <p:cNvSpPr>
              <a:spLocks noChangeShapeType="1"/>
            </p:cNvSpPr>
            <p:nvPr/>
          </p:nvSpPr>
          <p:spPr bwMode="auto">
            <a:xfrm flipH="1">
              <a:off x="3196" y="2217"/>
              <a:ext cx="15" cy="14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36" name="Line 28"/>
            <p:cNvSpPr>
              <a:spLocks noChangeShapeType="1"/>
            </p:cNvSpPr>
            <p:nvPr/>
          </p:nvSpPr>
          <p:spPr bwMode="auto">
            <a:xfrm>
              <a:off x="797" y="3677"/>
              <a:ext cx="238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48143" name="Group 29"/>
          <p:cNvGrpSpPr>
            <a:grpSpLocks/>
          </p:cNvGrpSpPr>
          <p:nvPr/>
        </p:nvGrpSpPr>
        <p:grpSpPr bwMode="auto">
          <a:xfrm>
            <a:off x="3632200" y="3770313"/>
            <a:ext cx="1514475" cy="914400"/>
            <a:chOff x="2257" y="2209"/>
            <a:chExt cx="954" cy="576"/>
          </a:xfrm>
        </p:grpSpPr>
        <p:sp>
          <p:nvSpPr>
            <p:cNvPr id="48233" name="Line 30"/>
            <p:cNvSpPr>
              <a:spLocks noChangeShapeType="1"/>
            </p:cNvSpPr>
            <p:nvPr/>
          </p:nvSpPr>
          <p:spPr bwMode="auto">
            <a:xfrm flipH="1">
              <a:off x="2257" y="2777"/>
              <a:ext cx="947" cy="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34" name="Line 31"/>
            <p:cNvSpPr>
              <a:spLocks noChangeShapeType="1"/>
            </p:cNvSpPr>
            <p:nvPr/>
          </p:nvSpPr>
          <p:spPr bwMode="auto">
            <a:xfrm flipH="1">
              <a:off x="3204" y="2209"/>
              <a:ext cx="7" cy="52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48144" name="Group 32"/>
          <p:cNvGrpSpPr>
            <a:grpSpLocks/>
          </p:cNvGrpSpPr>
          <p:nvPr/>
        </p:nvGrpSpPr>
        <p:grpSpPr bwMode="auto">
          <a:xfrm>
            <a:off x="3632200" y="4171950"/>
            <a:ext cx="850900" cy="500063"/>
            <a:chOff x="2257" y="2462"/>
            <a:chExt cx="536" cy="315"/>
          </a:xfrm>
        </p:grpSpPr>
        <p:sp>
          <p:nvSpPr>
            <p:cNvPr id="48231" name="Line 33"/>
            <p:cNvSpPr>
              <a:spLocks noChangeShapeType="1"/>
            </p:cNvSpPr>
            <p:nvPr/>
          </p:nvSpPr>
          <p:spPr bwMode="auto">
            <a:xfrm flipV="1">
              <a:off x="2257" y="2478"/>
              <a:ext cx="0" cy="299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32" name="Line 34"/>
            <p:cNvSpPr>
              <a:spLocks noChangeShapeType="1"/>
            </p:cNvSpPr>
            <p:nvPr/>
          </p:nvSpPr>
          <p:spPr bwMode="auto">
            <a:xfrm>
              <a:off x="2296" y="2462"/>
              <a:ext cx="497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45" name="Text Box 35"/>
          <p:cNvSpPr txBox="1">
            <a:spLocks noChangeArrowheads="1"/>
          </p:cNvSpPr>
          <p:nvPr/>
        </p:nvSpPr>
        <p:spPr bwMode="auto">
          <a:xfrm>
            <a:off x="4159250" y="1539875"/>
            <a:ext cx="300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48146" name="Text Box 36"/>
          <p:cNvSpPr txBox="1">
            <a:spLocks noChangeArrowheads="1"/>
          </p:cNvSpPr>
          <p:nvPr/>
        </p:nvSpPr>
        <p:spPr bwMode="auto">
          <a:xfrm>
            <a:off x="8229600" y="4030663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4</a:t>
            </a:r>
          </a:p>
        </p:txBody>
      </p:sp>
      <p:grpSp>
        <p:nvGrpSpPr>
          <p:cNvPr id="48147" name="Group 37"/>
          <p:cNvGrpSpPr>
            <a:grpSpLocks/>
          </p:cNvGrpSpPr>
          <p:nvPr/>
        </p:nvGrpSpPr>
        <p:grpSpPr bwMode="auto">
          <a:xfrm>
            <a:off x="4370388" y="2882900"/>
            <a:ext cx="2066925" cy="1428750"/>
            <a:chOff x="2722" y="1650"/>
            <a:chExt cx="1302" cy="900"/>
          </a:xfrm>
        </p:grpSpPr>
        <p:sp>
          <p:nvSpPr>
            <p:cNvPr id="48229" name="Rectangle 38"/>
            <p:cNvSpPr>
              <a:spLocks noChangeArrowheads="1"/>
            </p:cNvSpPr>
            <p:nvPr/>
          </p:nvSpPr>
          <p:spPr bwMode="auto">
            <a:xfrm>
              <a:off x="2722" y="1650"/>
              <a:ext cx="150" cy="189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30" name="Rectangle 39"/>
            <p:cNvSpPr>
              <a:spLocks noChangeArrowheads="1"/>
            </p:cNvSpPr>
            <p:nvPr/>
          </p:nvSpPr>
          <p:spPr bwMode="auto">
            <a:xfrm>
              <a:off x="3874" y="2361"/>
              <a:ext cx="150" cy="189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8148" name="Group 40"/>
          <p:cNvGrpSpPr>
            <a:grpSpLocks/>
          </p:cNvGrpSpPr>
          <p:nvPr/>
        </p:nvGrpSpPr>
        <p:grpSpPr bwMode="auto">
          <a:xfrm>
            <a:off x="4470400" y="3019425"/>
            <a:ext cx="1666875" cy="1076325"/>
            <a:chOff x="2785" y="1736"/>
            <a:chExt cx="1050" cy="678"/>
          </a:xfrm>
        </p:grpSpPr>
        <p:sp>
          <p:nvSpPr>
            <p:cNvPr id="48227" name="Line 41"/>
            <p:cNvSpPr>
              <a:spLocks noChangeShapeType="1"/>
            </p:cNvSpPr>
            <p:nvPr/>
          </p:nvSpPr>
          <p:spPr bwMode="auto">
            <a:xfrm flipH="1" flipV="1">
              <a:off x="2785" y="1791"/>
              <a:ext cx="8" cy="62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28" name="Line 42"/>
            <p:cNvSpPr>
              <a:spLocks noChangeShapeType="1"/>
            </p:cNvSpPr>
            <p:nvPr/>
          </p:nvSpPr>
          <p:spPr bwMode="auto">
            <a:xfrm>
              <a:off x="2872" y="1736"/>
              <a:ext cx="963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49" name="Text Box 43"/>
          <p:cNvSpPr txBox="1">
            <a:spLocks noChangeArrowheads="1"/>
          </p:cNvSpPr>
          <p:nvPr/>
        </p:nvSpPr>
        <p:spPr bwMode="auto">
          <a:xfrm>
            <a:off x="6326188" y="1552575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6600"/>
                </a:solidFill>
              </a:rPr>
              <a:t>5</a:t>
            </a:r>
          </a:p>
        </p:txBody>
      </p:sp>
      <p:sp>
        <p:nvSpPr>
          <p:cNvPr id="48150" name="Text Box 44"/>
          <p:cNvSpPr txBox="1">
            <a:spLocks noChangeArrowheads="1"/>
          </p:cNvSpPr>
          <p:nvPr/>
        </p:nvSpPr>
        <p:spPr bwMode="auto">
          <a:xfrm>
            <a:off x="8218488" y="2792413"/>
            <a:ext cx="3000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6600"/>
                </a:solidFill>
              </a:rPr>
              <a:t>5</a:t>
            </a:r>
          </a:p>
        </p:txBody>
      </p:sp>
      <p:grpSp>
        <p:nvGrpSpPr>
          <p:cNvPr id="48151" name="Group 45"/>
          <p:cNvGrpSpPr>
            <a:grpSpLocks/>
          </p:cNvGrpSpPr>
          <p:nvPr/>
        </p:nvGrpSpPr>
        <p:grpSpPr bwMode="auto">
          <a:xfrm>
            <a:off x="6172200" y="2606675"/>
            <a:ext cx="627063" cy="587375"/>
            <a:chOff x="3857" y="1476"/>
            <a:chExt cx="395" cy="370"/>
          </a:xfrm>
        </p:grpSpPr>
        <p:sp>
          <p:nvSpPr>
            <p:cNvPr id="48225" name="Rectangle 46"/>
            <p:cNvSpPr>
              <a:spLocks noChangeArrowheads="1"/>
            </p:cNvSpPr>
            <p:nvPr/>
          </p:nvSpPr>
          <p:spPr bwMode="auto">
            <a:xfrm>
              <a:off x="3857" y="1476"/>
              <a:ext cx="150" cy="189"/>
            </a:xfrm>
            <a:prstGeom prst="rect">
              <a:avLst/>
            </a:prstGeom>
            <a:noFill/>
            <a:ln w="19050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26" name="Rectangle 47"/>
            <p:cNvSpPr>
              <a:spLocks noChangeArrowheads="1"/>
            </p:cNvSpPr>
            <p:nvPr/>
          </p:nvSpPr>
          <p:spPr bwMode="auto">
            <a:xfrm>
              <a:off x="4102" y="1657"/>
              <a:ext cx="150" cy="189"/>
            </a:xfrm>
            <a:prstGeom prst="rect">
              <a:avLst/>
            </a:prstGeom>
            <a:noFill/>
            <a:ln w="19050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8152" name="Group 48"/>
          <p:cNvGrpSpPr>
            <a:grpSpLocks/>
          </p:cNvGrpSpPr>
          <p:nvPr/>
        </p:nvGrpSpPr>
        <p:grpSpPr bwMode="auto">
          <a:xfrm>
            <a:off x="6424613" y="2868613"/>
            <a:ext cx="276225" cy="163512"/>
            <a:chOff x="4016" y="1641"/>
            <a:chExt cx="174" cy="103"/>
          </a:xfrm>
        </p:grpSpPr>
        <p:sp>
          <p:nvSpPr>
            <p:cNvPr id="48223" name="Line 49"/>
            <p:cNvSpPr>
              <a:spLocks noChangeShapeType="1"/>
            </p:cNvSpPr>
            <p:nvPr/>
          </p:nvSpPr>
          <p:spPr bwMode="auto">
            <a:xfrm>
              <a:off x="4016" y="1744"/>
              <a:ext cx="103" cy="0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24" name="Line 50"/>
            <p:cNvSpPr>
              <a:spLocks noChangeShapeType="1"/>
            </p:cNvSpPr>
            <p:nvPr/>
          </p:nvSpPr>
          <p:spPr bwMode="auto">
            <a:xfrm flipV="1">
              <a:off x="4190" y="1641"/>
              <a:ext cx="0" cy="63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53" name="Text Box 51"/>
          <p:cNvSpPr txBox="1">
            <a:spLocks noChangeArrowheads="1"/>
          </p:cNvSpPr>
          <p:nvPr/>
        </p:nvSpPr>
        <p:spPr bwMode="auto">
          <a:xfrm>
            <a:off x="6713538" y="1539875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</a:t>
            </a:r>
          </a:p>
        </p:txBody>
      </p:sp>
      <p:sp>
        <p:nvSpPr>
          <p:cNvPr id="48154" name="Text Box 52"/>
          <p:cNvSpPr txBox="1">
            <a:spLocks noChangeArrowheads="1"/>
          </p:cNvSpPr>
          <p:nvPr/>
        </p:nvSpPr>
        <p:spPr bwMode="auto">
          <a:xfrm>
            <a:off x="5913438" y="15478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6´</a:t>
            </a:r>
          </a:p>
        </p:txBody>
      </p:sp>
      <p:sp>
        <p:nvSpPr>
          <p:cNvPr id="48155" name="Text Box 53"/>
          <p:cNvSpPr txBox="1">
            <a:spLocks noChangeArrowheads="1"/>
          </p:cNvSpPr>
          <p:nvPr/>
        </p:nvSpPr>
        <p:spPr bwMode="auto">
          <a:xfrm>
            <a:off x="8216900" y="30559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6´</a:t>
            </a:r>
          </a:p>
        </p:txBody>
      </p:sp>
      <p:sp>
        <p:nvSpPr>
          <p:cNvPr id="48156" name="Text Box 54"/>
          <p:cNvSpPr txBox="1">
            <a:spLocks noChangeArrowheads="1"/>
          </p:cNvSpPr>
          <p:nvPr/>
        </p:nvSpPr>
        <p:spPr bwMode="auto">
          <a:xfrm>
            <a:off x="8210550" y="256063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</a:t>
            </a:r>
          </a:p>
        </p:txBody>
      </p:sp>
      <p:sp>
        <p:nvSpPr>
          <p:cNvPr id="48157" name="Rectangle 101"/>
          <p:cNvSpPr>
            <a:spLocks noChangeArrowheads="1"/>
          </p:cNvSpPr>
          <p:nvPr/>
        </p:nvSpPr>
        <p:spPr bwMode="auto">
          <a:xfrm>
            <a:off x="1238250" y="2882900"/>
            <a:ext cx="238125" cy="30003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48158" name="Group 102"/>
          <p:cNvGrpSpPr>
            <a:grpSpLocks/>
          </p:cNvGrpSpPr>
          <p:nvPr/>
        </p:nvGrpSpPr>
        <p:grpSpPr bwMode="auto">
          <a:xfrm>
            <a:off x="1350963" y="3019425"/>
            <a:ext cx="4760912" cy="2892425"/>
            <a:chOff x="2785" y="1736"/>
            <a:chExt cx="1050" cy="678"/>
          </a:xfrm>
        </p:grpSpPr>
        <p:sp>
          <p:nvSpPr>
            <p:cNvPr id="48221" name="Line 103"/>
            <p:cNvSpPr>
              <a:spLocks noChangeShapeType="1"/>
            </p:cNvSpPr>
            <p:nvPr/>
          </p:nvSpPr>
          <p:spPr bwMode="auto">
            <a:xfrm flipH="1" flipV="1">
              <a:off x="2785" y="1791"/>
              <a:ext cx="8" cy="6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22" name="Line 104"/>
            <p:cNvSpPr>
              <a:spLocks noChangeShapeType="1"/>
            </p:cNvSpPr>
            <p:nvPr/>
          </p:nvSpPr>
          <p:spPr bwMode="auto">
            <a:xfrm>
              <a:off x="2872" y="1736"/>
              <a:ext cx="963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59" name="Rectangle 110"/>
          <p:cNvSpPr>
            <a:spLocks noChangeArrowheads="1"/>
          </p:cNvSpPr>
          <p:nvPr/>
        </p:nvSpPr>
        <p:spPr bwMode="auto">
          <a:xfrm>
            <a:off x="6524625" y="3997325"/>
            <a:ext cx="238125" cy="300038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48160" name="Group 111"/>
          <p:cNvGrpSpPr>
            <a:grpSpLocks/>
          </p:cNvGrpSpPr>
          <p:nvPr/>
        </p:nvGrpSpPr>
        <p:grpSpPr bwMode="auto">
          <a:xfrm>
            <a:off x="4572000" y="3181350"/>
            <a:ext cx="2079625" cy="977900"/>
            <a:chOff x="2880" y="2004"/>
            <a:chExt cx="1310" cy="616"/>
          </a:xfrm>
        </p:grpSpPr>
        <p:sp>
          <p:nvSpPr>
            <p:cNvPr id="48219" name="Line 112"/>
            <p:cNvSpPr>
              <a:spLocks noChangeShapeType="1"/>
            </p:cNvSpPr>
            <p:nvPr/>
          </p:nvSpPr>
          <p:spPr bwMode="auto">
            <a:xfrm>
              <a:off x="2880" y="2620"/>
              <a:ext cx="1255" cy="0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20" name="Line 113"/>
            <p:cNvSpPr>
              <a:spLocks noChangeShapeType="1"/>
            </p:cNvSpPr>
            <p:nvPr/>
          </p:nvSpPr>
          <p:spPr bwMode="auto">
            <a:xfrm flipV="1">
              <a:off x="4190" y="2004"/>
              <a:ext cx="0" cy="545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61" name="Rectangle 114"/>
          <p:cNvSpPr>
            <a:spLocks noChangeArrowheads="1"/>
          </p:cNvSpPr>
          <p:nvPr/>
        </p:nvSpPr>
        <p:spPr bwMode="auto">
          <a:xfrm>
            <a:off x="4370388" y="2595563"/>
            <a:ext cx="238125" cy="300037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48162" name="Group 118"/>
          <p:cNvGrpSpPr>
            <a:grpSpLocks/>
          </p:cNvGrpSpPr>
          <p:nvPr/>
        </p:nvGrpSpPr>
        <p:grpSpPr bwMode="auto">
          <a:xfrm>
            <a:off x="1016000" y="481013"/>
            <a:ext cx="2717800" cy="1370012"/>
            <a:chOff x="640" y="303"/>
            <a:chExt cx="1712" cy="863"/>
          </a:xfrm>
        </p:grpSpPr>
        <p:sp>
          <p:nvSpPr>
            <p:cNvPr id="48165" name="Text Box 4"/>
            <p:cNvSpPr txBox="1">
              <a:spLocks noChangeArrowheads="1"/>
            </p:cNvSpPr>
            <p:nvPr/>
          </p:nvSpPr>
          <p:spPr bwMode="auto">
            <a:xfrm>
              <a:off x="640" y="99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1</a:t>
              </a:r>
            </a:p>
          </p:txBody>
        </p:sp>
        <p:sp>
          <p:nvSpPr>
            <p:cNvPr id="48166" name="Text Box 19"/>
            <p:cNvSpPr txBox="1">
              <a:spLocks noChangeArrowheads="1"/>
            </p:cNvSpPr>
            <p:nvPr/>
          </p:nvSpPr>
          <p:spPr bwMode="auto">
            <a:xfrm>
              <a:off x="2090" y="96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rgbClr val="FF3300"/>
                  </a:solidFill>
                </a:rPr>
                <a:t>3</a:t>
              </a:r>
            </a:p>
          </p:txBody>
        </p:sp>
        <p:grpSp>
          <p:nvGrpSpPr>
            <p:cNvPr id="48167" name="Group 55"/>
            <p:cNvGrpSpPr>
              <a:grpSpLocks/>
            </p:cNvGrpSpPr>
            <p:nvPr/>
          </p:nvGrpSpPr>
          <p:grpSpPr bwMode="auto">
            <a:xfrm>
              <a:off x="867" y="432"/>
              <a:ext cx="256" cy="519"/>
              <a:chOff x="1104" y="347"/>
              <a:chExt cx="256" cy="519"/>
            </a:xfrm>
          </p:grpSpPr>
          <p:sp>
            <p:nvSpPr>
              <p:cNvPr id="48215" name="Text Box 56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16" name="Line 57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7" name="Line 58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8" name="Line 59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48168" name="Line 60"/>
            <p:cNvSpPr>
              <a:spLocks noChangeShapeType="1"/>
            </p:cNvSpPr>
            <p:nvPr/>
          </p:nvSpPr>
          <p:spPr bwMode="auto">
            <a:xfrm>
              <a:off x="799" y="697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grpSp>
          <p:nvGrpSpPr>
            <p:cNvPr id="48169" name="Group 61"/>
            <p:cNvGrpSpPr>
              <a:grpSpLocks/>
            </p:cNvGrpSpPr>
            <p:nvPr/>
          </p:nvGrpSpPr>
          <p:grpSpPr bwMode="auto">
            <a:xfrm>
              <a:off x="1075" y="424"/>
              <a:ext cx="256" cy="519"/>
              <a:chOff x="1104" y="347"/>
              <a:chExt cx="256" cy="519"/>
            </a:xfrm>
          </p:grpSpPr>
          <p:sp>
            <p:nvSpPr>
              <p:cNvPr id="48211" name="Text Box 62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12" name="Line 63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3" name="Line 64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4" name="Line 65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48170" name="Group 66"/>
            <p:cNvGrpSpPr>
              <a:grpSpLocks/>
            </p:cNvGrpSpPr>
            <p:nvPr/>
          </p:nvGrpSpPr>
          <p:grpSpPr bwMode="auto">
            <a:xfrm>
              <a:off x="1291" y="424"/>
              <a:ext cx="256" cy="519"/>
              <a:chOff x="1104" y="347"/>
              <a:chExt cx="256" cy="519"/>
            </a:xfrm>
          </p:grpSpPr>
          <p:sp>
            <p:nvSpPr>
              <p:cNvPr id="48207" name="Text Box 67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08" name="Line 68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9" name="Line 69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0" name="Line 70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48171" name="Group 71"/>
            <p:cNvGrpSpPr>
              <a:grpSpLocks/>
            </p:cNvGrpSpPr>
            <p:nvPr/>
          </p:nvGrpSpPr>
          <p:grpSpPr bwMode="auto">
            <a:xfrm>
              <a:off x="1499" y="416"/>
              <a:ext cx="256" cy="519"/>
              <a:chOff x="1104" y="347"/>
              <a:chExt cx="256" cy="519"/>
            </a:xfrm>
          </p:grpSpPr>
          <p:sp>
            <p:nvSpPr>
              <p:cNvPr id="48203" name="Text Box 72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04" name="Line 73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5" name="Line 74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6" name="Line 75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48172" name="Group 76"/>
            <p:cNvGrpSpPr>
              <a:grpSpLocks/>
            </p:cNvGrpSpPr>
            <p:nvPr/>
          </p:nvGrpSpPr>
          <p:grpSpPr bwMode="auto">
            <a:xfrm>
              <a:off x="1711" y="416"/>
              <a:ext cx="256" cy="519"/>
              <a:chOff x="1104" y="347"/>
              <a:chExt cx="256" cy="519"/>
            </a:xfrm>
          </p:grpSpPr>
          <p:sp>
            <p:nvSpPr>
              <p:cNvPr id="48199" name="Text Box 77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00" name="Line 78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1" name="Line 79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2" name="Line 80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48173" name="Text Box 81"/>
            <p:cNvSpPr txBox="1">
              <a:spLocks noChangeArrowheads="1"/>
            </p:cNvSpPr>
            <p:nvPr/>
          </p:nvSpPr>
          <p:spPr bwMode="auto">
            <a:xfrm>
              <a:off x="880" y="889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1</a:t>
              </a:r>
            </a:p>
          </p:txBody>
        </p:sp>
        <p:sp>
          <p:nvSpPr>
            <p:cNvPr id="48174" name="Text Box 82"/>
            <p:cNvSpPr txBox="1">
              <a:spLocks noChangeArrowheads="1"/>
            </p:cNvSpPr>
            <p:nvPr/>
          </p:nvSpPr>
          <p:spPr bwMode="auto">
            <a:xfrm>
              <a:off x="1092" y="89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2</a:t>
              </a:r>
            </a:p>
          </p:txBody>
        </p:sp>
        <p:sp>
          <p:nvSpPr>
            <p:cNvPr id="48175" name="Text Box 83"/>
            <p:cNvSpPr txBox="1">
              <a:spLocks noChangeArrowheads="1"/>
            </p:cNvSpPr>
            <p:nvPr/>
          </p:nvSpPr>
          <p:spPr bwMode="auto">
            <a:xfrm>
              <a:off x="1320" y="881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3</a:t>
              </a:r>
            </a:p>
          </p:txBody>
        </p:sp>
        <p:sp>
          <p:nvSpPr>
            <p:cNvPr id="48176" name="Text Box 84"/>
            <p:cNvSpPr txBox="1">
              <a:spLocks noChangeArrowheads="1"/>
            </p:cNvSpPr>
            <p:nvPr/>
          </p:nvSpPr>
          <p:spPr bwMode="auto">
            <a:xfrm>
              <a:off x="1508" y="877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4</a:t>
              </a:r>
            </a:p>
          </p:txBody>
        </p:sp>
        <p:sp>
          <p:nvSpPr>
            <p:cNvPr id="48177" name="Text Box 85"/>
            <p:cNvSpPr txBox="1">
              <a:spLocks noChangeArrowheads="1"/>
            </p:cNvSpPr>
            <p:nvPr/>
          </p:nvSpPr>
          <p:spPr bwMode="auto">
            <a:xfrm>
              <a:off x="1720" y="865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5</a:t>
              </a:r>
            </a:p>
          </p:txBody>
        </p:sp>
        <p:sp>
          <p:nvSpPr>
            <p:cNvPr id="48178" name="AutoShape 86"/>
            <p:cNvSpPr>
              <a:spLocks/>
            </p:cNvSpPr>
            <p:nvPr/>
          </p:nvSpPr>
          <p:spPr bwMode="auto">
            <a:xfrm rot="5400000">
              <a:off x="979" y="759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79" name="AutoShape 87"/>
            <p:cNvSpPr>
              <a:spLocks/>
            </p:cNvSpPr>
            <p:nvPr/>
          </p:nvSpPr>
          <p:spPr bwMode="auto">
            <a:xfrm rot="5400000">
              <a:off x="1191" y="751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80" name="AutoShape 88"/>
            <p:cNvSpPr>
              <a:spLocks/>
            </p:cNvSpPr>
            <p:nvPr/>
          </p:nvSpPr>
          <p:spPr bwMode="auto">
            <a:xfrm rot="5400000">
              <a:off x="1407" y="755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81" name="AutoShape 89"/>
            <p:cNvSpPr>
              <a:spLocks/>
            </p:cNvSpPr>
            <p:nvPr/>
          </p:nvSpPr>
          <p:spPr bwMode="auto">
            <a:xfrm rot="5400000">
              <a:off x="1615" y="747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FF66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48182" name="Group 90"/>
            <p:cNvGrpSpPr>
              <a:grpSpLocks/>
            </p:cNvGrpSpPr>
            <p:nvPr/>
          </p:nvGrpSpPr>
          <p:grpSpPr bwMode="auto">
            <a:xfrm>
              <a:off x="1939" y="416"/>
              <a:ext cx="256" cy="519"/>
              <a:chOff x="1104" y="347"/>
              <a:chExt cx="256" cy="519"/>
            </a:xfrm>
          </p:grpSpPr>
          <p:sp>
            <p:nvSpPr>
              <p:cNvPr id="48195" name="Text Box 91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196" name="Line 92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197" name="Line 93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198" name="Line 94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48183" name="Text Box 95"/>
            <p:cNvSpPr txBox="1">
              <a:spLocks noChangeArrowheads="1"/>
            </p:cNvSpPr>
            <p:nvPr/>
          </p:nvSpPr>
          <p:spPr bwMode="auto">
            <a:xfrm>
              <a:off x="2155" y="584"/>
              <a:ext cx="1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</p:txBody>
        </p:sp>
        <p:cxnSp>
          <p:nvCxnSpPr>
            <p:cNvPr id="48184" name="AutoShape 96"/>
            <p:cNvCxnSpPr>
              <a:cxnSpLocks noChangeShapeType="1"/>
            </p:cNvCxnSpPr>
            <p:nvPr/>
          </p:nvCxnSpPr>
          <p:spPr bwMode="auto">
            <a:xfrm rot="-5400000">
              <a:off x="1741" y="621"/>
              <a:ext cx="368" cy="14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CC0099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48185" name="AutoShape 97"/>
            <p:cNvSpPr>
              <a:spLocks/>
            </p:cNvSpPr>
            <p:nvPr/>
          </p:nvSpPr>
          <p:spPr bwMode="auto">
            <a:xfrm rot="5400000">
              <a:off x="1839" y="723"/>
              <a:ext cx="172" cy="120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CC00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86" name="AutoShape 98"/>
            <p:cNvSpPr>
              <a:spLocks/>
            </p:cNvSpPr>
            <p:nvPr/>
          </p:nvSpPr>
          <p:spPr bwMode="auto">
            <a:xfrm rot="10800000">
              <a:off x="2087" y="519"/>
              <a:ext cx="72" cy="320"/>
            </a:xfrm>
            <a:prstGeom prst="leftBracket">
              <a:avLst>
                <a:gd name="adj" fmla="val 37037"/>
              </a:avLst>
            </a:prstGeom>
            <a:noFill/>
            <a:ln w="28575">
              <a:solidFill>
                <a:srgbClr val="CC00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87" name="Text Box 99"/>
            <p:cNvSpPr txBox="1">
              <a:spLocks noChangeArrowheads="1"/>
            </p:cNvSpPr>
            <p:nvPr/>
          </p:nvSpPr>
          <p:spPr bwMode="auto">
            <a:xfrm>
              <a:off x="1944" y="877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6</a:t>
              </a:r>
            </a:p>
          </p:txBody>
        </p:sp>
        <p:sp>
          <p:nvSpPr>
            <p:cNvPr id="48188" name="Text Box 100"/>
            <p:cNvSpPr txBox="1">
              <a:spLocks noChangeArrowheads="1"/>
            </p:cNvSpPr>
            <p:nvPr/>
          </p:nvSpPr>
          <p:spPr bwMode="auto">
            <a:xfrm>
              <a:off x="1956" y="303"/>
              <a:ext cx="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6´</a:t>
              </a:r>
            </a:p>
          </p:txBody>
        </p:sp>
        <p:sp>
          <p:nvSpPr>
            <p:cNvPr id="48189" name="AutoShape 105"/>
            <p:cNvSpPr>
              <a:spLocks/>
            </p:cNvSpPr>
            <p:nvPr/>
          </p:nvSpPr>
          <p:spPr bwMode="auto">
            <a:xfrm rot="-5400000">
              <a:off x="1356" y="625"/>
              <a:ext cx="77" cy="837"/>
            </a:xfrm>
            <a:prstGeom prst="leftBracket">
              <a:avLst>
                <a:gd name="adj" fmla="val 90584"/>
              </a:avLst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48190" name="Group 106"/>
            <p:cNvGrpSpPr>
              <a:grpSpLocks/>
            </p:cNvGrpSpPr>
            <p:nvPr/>
          </p:nvGrpSpPr>
          <p:grpSpPr bwMode="auto">
            <a:xfrm>
              <a:off x="807" y="359"/>
              <a:ext cx="1000" cy="340"/>
              <a:chOff x="868" y="56"/>
              <a:chExt cx="1000" cy="340"/>
            </a:xfrm>
          </p:grpSpPr>
          <p:sp>
            <p:nvSpPr>
              <p:cNvPr id="48192" name="Line 107"/>
              <p:cNvSpPr>
                <a:spLocks noChangeShapeType="1"/>
              </p:cNvSpPr>
              <p:nvPr/>
            </p:nvSpPr>
            <p:spPr bwMode="auto">
              <a:xfrm flipV="1">
                <a:off x="868" y="56"/>
                <a:ext cx="0" cy="3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193" name="Line 108"/>
              <p:cNvSpPr>
                <a:spLocks noChangeShapeType="1"/>
              </p:cNvSpPr>
              <p:nvPr/>
            </p:nvSpPr>
            <p:spPr bwMode="auto">
              <a:xfrm>
                <a:off x="872" y="56"/>
                <a:ext cx="9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194" name="Line 109"/>
              <p:cNvSpPr>
                <a:spLocks noChangeShapeType="1"/>
              </p:cNvSpPr>
              <p:nvPr/>
            </p:nvSpPr>
            <p:spPr bwMode="auto">
              <a:xfrm>
                <a:off x="1868" y="56"/>
                <a:ext cx="0" cy="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48191" name="AutoShape 115"/>
            <p:cNvSpPr>
              <a:spLocks/>
            </p:cNvSpPr>
            <p:nvPr/>
          </p:nvSpPr>
          <p:spPr bwMode="auto">
            <a:xfrm rot="-5400000">
              <a:off x="1771" y="831"/>
              <a:ext cx="73" cy="433"/>
            </a:xfrm>
            <a:prstGeom prst="leftBracket">
              <a:avLst>
                <a:gd name="adj" fmla="val 49429"/>
              </a:avLst>
            </a:prstGeom>
            <a:noFill/>
            <a:ln w="28575">
              <a:solidFill>
                <a:srgbClr val="9966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48163" name="Rectangle 116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COSY</a:t>
            </a:r>
            <a:endParaRPr lang="en-GB" dirty="0"/>
          </a:p>
        </p:txBody>
      </p:sp>
      <p:pic>
        <p:nvPicPr>
          <p:cNvPr id="48164" name="Picture 11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158750"/>
            <a:ext cx="7772400" cy="492125"/>
          </a:xfrm>
        </p:spPr>
        <p:txBody>
          <a:bodyPr/>
          <a:lstStyle/>
          <a:p>
            <a:pPr eaLnBrk="1" hangingPunct="1"/>
            <a:r>
              <a:rPr lang="de-DE" sz="1800" dirty="0" smtClean="0"/>
              <a:t>13C Spektrum</a:t>
            </a:r>
          </a:p>
        </p:txBody>
      </p:sp>
      <p:pic>
        <p:nvPicPr>
          <p:cNvPr id="49155" name="Picture 3" descr="zucker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42000" contrast="60000"/>
          </a:blip>
          <a:srcRect/>
          <a:stretch>
            <a:fillRect/>
          </a:stretch>
        </p:blipFill>
        <p:spPr>
          <a:xfrm>
            <a:off x="-411163" y="-203200"/>
            <a:ext cx="9902826" cy="7464425"/>
          </a:xfrm>
          <a:noFill/>
        </p:spPr>
      </p:pic>
      <p:pic>
        <p:nvPicPr>
          <p:cNvPr id="49156" name="Picture 4" descr="zucker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397625" cy="4041775"/>
          </a:xfrm>
          <a:noFill/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24118" y="0"/>
            <a:ext cx="666974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Spectrum</a:t>
            </a:r>
            <a:endParaRPr lang="en-GB" dirty="0"/>
          </a:p>
        </p:txBody>
      </p:sp>
      <p:pic>
        <p:nvPicPr>
          <p:cNvPr id="49158" name="Picture 6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5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HMQC- Spektrum</a:t>
            </a:r>
          </a:p>
        </p:txBody>
      </p:sp>
      <p:pic>
        <p:nvPicPr>
          <p:cNvPr id="50179" name="Picture 2" descr="zucker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442913"/>
            <a:ext cx="8577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4695825" y="706438"/>
            <a:ext cx="350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8489950" y="3348038"/>
            <a:ext cx="350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39800" y="693738"/>
            <a:ext cx="7942263" cy="5673725"/>
            <a:chOff x="592" y="158"/>
            <a:chExt cx="5003" cy="3574"/>
          </a:xfrm>
        </p:grpSpPr>
        <p:sp>
          <p:nvSpPr>
            <p:cNvPr id="50263" name="Text Box 6"/>
            <p:cNvSpPr txBox="1">
              <a:spLocks noChangeArrowheads="1"/>
            </p:cNvSpPr>
            <p:nvPr/>
          </p:nvSpPr>
          <p:spPr bwMode="auto">
            <a:xfrm>
              <a:off x="592" y="158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1</a:t>
              </a:r>
            </a:p>
          </p:txBody>
        </p:sp>
        <p:sp>
          <p:nvSpPr>
            <p:cNvPr id="50264" name="Text Box 7"/>
            <p:cNvSpPr txBox="1">
              <a:spLocks noChangeArrowheads="1"/>
            </p:cNvSpPr>
            <p:nvPr/>
          </p:nvSpPr>
          <p:spPr bwMode="auto">
            <a:xfrm>
              <a:off x="5374" y="3559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1</a:t>
              </a:r>
            </a:p>
          </p:txBody>
        </p:sp>
        <p:grpSp>
          <p:nvGrpSpPr>
            <p:cNvPr id="50265" name="Group 8"/>
            <p:cNvGrpSpPr>
              <a:grpSpLocks/>
            </p:cNvGrpSpPr>
            <p:nvPr/>
          </p:nvGrpSpPr>
          <p:grpSpPr bwMode="auto">
            <a:xfrm>
              <a:off x="819" y="846"/>
              <a:ext cx="3717" cy="2817"/>
              <a:chOff x="819" y="846"/>
              <a:chExt cx="3717" cy="2817"/>
            </a:xfrm>
          </p:grpSpPr>
          <p:sp>
            <p:nvSpPr>
              <p:cNvPr id="50266" name="Line 9"/>
              <p:cNvSpPr>
                <a:spLocks noChangeShapeType="1"/>
              </p:cNvSpPr>
              <p:nvPr/>
            </p:nvSpPr>
            <p:spPr bwMode="auto">
              <a:xfrm>
                <a:off x="819" y="846"/>
                <a:ext cx="9" cy="266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67" name="Line 10"/>
              <p:cNvSpPr>
                <a:spLocks noChangeShapeType="1"/>
              </p:cNvSpPr>
              <p:nvPr/>
            </p:nvSpPr>
            <p:spPr bwMode="auto">
              <a:xfrm>
                <a:off x="927" y="3645"/>
                <a:ext cx="3609" cy="1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94" name="Text Box 7"/>
            <p:cNvSpPr txBox="1">
              <a:spLocks noChangeArrowheads="1"/>
            </p:cNvSpPr>
            <p:nvPr/>
          </p:nvSpPr>
          <p:spPr bwMode="auto">
            <a:xfrm>
              <a:off x="1277" y="3287"/>
              <a:ext cx="4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 smtClean="0">
                  <a:latin typeface="+mn-lt"/>
                </a:rPr>
                <a:t>86 ppm</a:t>
              </a:r>
              <a:endParaRPr lang="de-DE" sz="1200" b="1" dirty="0">
                <a:latin typeface="+mn-lt"/>
              </a:endParaRPr>
            </a:p>
          </p:txBody>
        </p:sp>
      </p:grp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5029200" y="1800225"/>
            <a:ext cx="0" cy="1500188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182938" y="719138"/>
            <a:ext cx="5673725" cy="2667000"/>
            <a:chOff x="2005" y="174"/>
            <a:chExt cx="3574" cy="1680"/>
          </a:xfrm>
        </p:grpSpPr>
        <p:sp>
          <p:nvSpPr>
            <p:cNvPr id="50259" name="Text Box 13"/>
            <p:cNvSpPr txBox="1">
              <a:spLocks noChangeArrowheads="1"/>
            </p:cNvSpPr>
            <p:nvPr/>
          </p:nvSpPr>
          <p:spPr bwMode="auto">
            <a:xfrm>
              <a:off x="2005" y="174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3</a:t>
              </a:r>
            </a:p>
          </p:txBody>
        </p:sp>
        <p:sp>
          <p:nvSpPr>
            <p:cNvPr id="50260" name="Text Box 14"/>
            <p:cNvSpPr txBox="1">
              <a:spLocks noChangeArrowheads="1"/>
            </p:cNvSpPr>
            <p:nvPr/>
          </p:nvSpPr>
          <p:spPr bwMode="auto">
            <a:xfrm>
              <a:off x="5358" y="1681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3</a:t>
              </a:r>
            </a:p>
          </p:txBody>
        </p:sp>
        <p:sp>
          <p:nvSpPr>
            <p:cNvPr id="50261" name="Line 15"/>
            <p:cNvSpPr>
              <a:spLocks noChangeShapeType="1"/>
            </p:cNvSpPr>
            <p:nvPr/>
          </p:nvSpPr>
          <p:spPr bwMode="auto">
            <a:xfrm>
              <a:off x="2214" y="873"/>
              <a:ext cx="0" cy="8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0262" name="Line 16"/>
            <p:cNvSpPr>
              <a:spLocks noChangeShapeType="1"/>
            </p:cNvSpPr>
            <p:nvPr/>
          </p:nvSpPr>
          <p:spPr bwMode="auto">
            <a:xfrm>
              <a:off x="2313" y="1854"/>
              <a:ext cx="233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5129213" y="3471863"/>
            <a:ext cx="2043112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699125" y="677863"/>
            <a:ext cx="3021013" cy="1227137"/>
            <a:chOff x="3590" y="148"/>
            <a:chExt cx="1903" cy="773"/>
          </a:xfrm>
        </p:grpSpPr>
        <p:sp>
          <p:nvSpPr>
            <p:cNvPr id="50254" name="Text Box 19"/>
            <p:cNvSpPr txBox="1">
              <a:spLocks noChangeArrowheads="1"/>
            </p:cNvSpPr>
            <p:nvPr/>
          </p:nvSpPr>
          <p:spPr bwMode="auto">
            <a:xfrm>
              <a:off x="4176" y="148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6</a:t>
              </a:r>
            </a:p>
          </p:txBody>
        </p:sp>
        <p:grpSp>
          <p:nvGrpSpPr>
            <p:cNvPr id="50255" name="Group 20"/>
            <p:cNvGrpSpPr>
              <a:grpSpLocks/>
            </p:cNvGrpSpPr>
            <p:nvPr/>
          </p:nvGrpSpPr>
          <p:grpSpPr bwMode="auto">
            <a:xfrm>
              <a:off x="3590" y="148"/>
              <a:ext cx="1903" cy="773"/>
              <a:chOff x="3590" y="148"/>
              <a:chExt cx="1903" cy="773"/>
            </a:xfrm>
          </p:grpSpPr>
          <p:sp>
            <p:nvSpPr>
              <p:cNvPr id="50256" name="Text Box 21"/>
              <p:cNvSpPr txBox="1">
                <a:spLocks noChangeArrowheads="1"/>
              </p:cNvSpPr>
              <p:nvPr/>
            </p:nvSpPr>
            <p:spPr bwMode="auto">
              <a:xfrm>
                <a:off x="3590" y="148"/>
                <a:ext cx="22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>
                    <a:latin typeface="Symbol" pitchFamily="18" charset="2"/>
                  </a:rPr>
                  <a:t>6</a:t>
                </a:r>
                <a:r>
                  <a:rPr lang="de-DE" sz="1200" b="1" dirty="0"/>
                  <a:t>´</a:t>
                </a:r>
                <a:endParaRPr lang="de-DE" sz="1200" b="1" dirty="0">
                  <a:latin typeface="Symbol" pitchFamily="18" charset="2"/>
                </a:endParaRPr>
              </a:p>
            </p:txBody>
          </p:sp>
          <p:sp>
            <p:nvSpPr>
              <p:cNvPr id="50257" name="Text Box 22"/>
              <p:cNvSpPr txBox="1">
                <a:spLocks noChangeArrowheads="1"/>
              </p:cNvSpPr>
              <p:nvPr/>
            </p:nvSpPr>
            <p:spPr bwMode="auto">
              <a:xfrm>
                <a:off x="5272" y="748"/>
                <a:ext cx="22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>
                    <a:latin typeface="Symbol" pitchFamily="18" charset="2"/>
                  </a:rPr>
                  <a:t>6</a:t>
                </a:r>
              </a:p>
            </p:txBody>
          </p:sp>
          <p:sp>
            <p:nvSpPr>
              <p:cNvPr id="50258" name="Line 23"/>
              <p:cNvSpPr>
                <a:spLocks noChangeShapeType="1"/>
              </p:cNvSpPr>
              <p:nvPr/>
            </p:nvSpPr>
            <p:spPr bwMode="auto">
              <a:xfrm>
                <a:off x="3879" y="864"/>
                <a:ext cx="621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6129338" y="677863"/>
            <a:ext cx="2701925" cy="3243262"/>
            <a:chOff x="3861" y="148"/>
            <a:chExt cx="1702" cy="2043"/>
          </a:xfrm>
        </p:grpSpPr>
        <p:sp>
          <p:nvSpPr>
            <p:cNvPr id="50250" name="Text Box 25"/>
            <p:cNvSpPr txBox="1">
              <a:spLocks noChangeArrowheads="1"/>
            </p:cNvSpPr>
            <p:nvPr/>
          </p:nvSpPr>
          <p:spPr bwMode="auto">
            <a:xfrm>
              <a:off x="5342" y="2018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5</a:t>
              </a:r>
            </a:p>
          </p:txBody>
        </p:sp>
        <p:sp>
          <p:nvSpPr>
            <p:cNvPr id="50251" name="Text Box 26"/>
            <p:cNvSpPr txBox="1">
              <a:spLocks noChangeArrowheads="1"/>
            </p:cNvSpPr>
            <p:nvPr/>
          </p:nvSpPr>
          <p:spPr bwMode="auto">
            <a:xfrm>
              <a:off x="3898" y="148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5</a:t>
              </a:r>
            </a:p>
          </p:txBody>
        </p:sp>
        <p:sp>
          <p:nvSpPr>
            <p:cNvPr id="50252" name="Line 27"/>
            <p:cNvSpPr>
              <a:spLocks noChangeShapeType="1"/>
            </p:cNvSpPr>
            <p:nvPr/>
          </p:nvSpPr>
          <p:spPr bwMode="auto">
            <a:xfrm>
              <a:off x="3942" y="2088"/>
              <a:ext cx="58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0253" name="Line 28"/>
            <p:cNvSpPr>
              <a:spLocks noChangeShapeType="1"/>
            </p:cNvSpPr>
            <p:nvPr/>
          </p:nvSpPr>
          <p:spPr bwMode="auto">
            <a:xfrm flipV="1">
              <a:off x="3861" y="1026"/>
              <a:ext cx="0" cy="96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3922713" y="704850"/>
            <a:ext cx="4933950" cy="2290763"/>
            <a:chOff x="2471" y="165"/>
            <a:chExt cx="3108" cy="1443"/>
          </a:xfrm>
        </p:grpSpPr>
        <p:sp>
          <p:nvSpPr>
            <p:cNvPr id="50246" name="Text Box 30"/>
            <p:cNvSpPr txBox="1">
              <a:spLocks noChangeArrowheads="1"/>
            </p:cNvSpPr>
            <p:nvPr/>
          </p:nvSpPr>
          <p:spPr bwMode="auto">
            <a:xfrm>
              <a:off x="2471" y="165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4</a:t>
              </a:r>
            </a:p>
          </p:txBody>
        </p:sp>
        <p:sp>
          <p:nvSpPr>
            <p:cNvPr id="50247" name="Text Box 31"/>
            <p:cNvSpPr txBox="1">
              <a:spLocks noChangeArrowheads="1"/>
            </p:cNvSpPr>
            <p:nvPr/>
          </p:nvSpPr>
          <p:spPr bwMode="auto">
            <a:xfrm>
              <a:off x="5358" y="1435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4</a:t>
              </a:r>
            </a:p>
          </p:txBody>
        </p:sp>
        <p:sp>
          <p:nvSpPr>
            <p:cNvPr id="50248" name="Line 32"/>
            <p:cNvSpPr>
              <a:spLocks noChangeShapeType="1"/>
            </p:cNvSpPr>
            <p:nvPr/>
          </p:nvSpPr>
          <p:spPr bwMode="auto">
            <a:xfrm>
              <a:off x="2826" y="1539"/>
              <a:ext cx="1737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0249" name="Line 33"/>
            <p:cNvSpPr>
              <a:spLocks noChangeShapeType="1"/>
            </p:cNvSpPr>
            <p:nvPr/>
          </p:nvSpPr>
          <p:spPr bwMode="auto">
            <a:xfrm flipV="1">
              <a:off x="2745" y="864"/>
              <a:ext cx="0" cy="58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50189" name="Rectangle 36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HMQC</a:t>
            </a:r>
            <a:endParaRPr lang="de-DE" dirty="0"/>
          </a:p>
        </p:txBody>
      </p:sp>
      <p:pic>
        <p:nvPicPr>
          <p:cNvPr id="50190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91" name="Group 38"/>
          <p:cNvGrpSpPr>
            <a:grpSpLocks/>
          </p:cNvGrpSpPr>
          <p:nvPr/>
        </p:nvGrpSpPr>
        <p:grpSpPr bwMode="auto">
          <a:xfrm>
            <a:off x="1654175" y="3862388"/>
            <a:ext cx="2717800" cy="1370012"/>
            <a:chOff x="640" y="303"/>
            <a:chExt cx="1712" cy="863"/>
          </a:xfrm>
        </p:grpSpPr>
        <p:sp>
          <p:nvSpPr>
            <p:cNvPr id="50192" name="Text Box 39"/>
            <p:cNvSpPr txBox="1">
              <a:spLocks noChangeArrowheads="1"/>
            </p:cNvSpPr>
            <p:nvPr/>
          </p:nvSpPr>
          <p:spPr bwMode="auto">
            <a:xfrm>
              <a:off x="640" y="99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1</a:t>
              </a:r>
            </a:p>
          </p:txBody>
        </p:sp>
        <p:sp>
          <p:nvSpPr>
            <p:cNvPr id="50193" name="Text Box 40"/>
            <p:cNvSpPr txBox="1">
              <a:spLocks noChangeArrowheads="1"/>
            </p:cNvSpPr>
            <p:nvPr/>
          </p:nvSpPr>
          <p:spPr bwMode="auto">
            <a:xfrm>
              <a:off x="2090" y="96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rgbClr val="FF3300"/>
                  </a:solidFill>
                </a:rPr>
                <a:t>3</a:t>
              </a:r>
            </a:p>
          </p:txBody>
        </p:sp>
        <p:grpSp>
          <p:nvGrpSpPr>
            <p:cNvPr id="50194" name="Group 41"/>
            <p:cNvGrpSpPr>
              <a:grpSpLocks/>
            </p:cNvGrpSpPr>
            <p:nvPr/>
          </p:nvGrpSpPr>
          <p:grpSpPr bwMode="auto">
            <a:xfrm>
              <a:off x="867" y="432"/>
              <a:ext cx="256" cy="519"/>
              <a:chOff x="1104" y="347"/>
              <a:chExt cx="256" cy="519"/>
            </a:xfrm>
          </p:grpSpPr>
          <p:sp>
            <p:nvSpPr>
              <p:cNvPr id="50242" name="Text Box 42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43" name="Line 43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44" name="Line 44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45" name="Line 45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50195" name="Line 46"/>
            <p:cNvSpPr>
              <a:spLocks noChangeShapeType="1"/>
            </p:cNvSpPr>
            <p:nvPr/>
          </p:nvSpPr>
          <p:spPr bwMode="auto">
            <a:xfrm>
              <a:off x="799" y="697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grpSp>
          <p:nvGrpSpPr>
            <p:cNvPr id="50196" name="Group 47"/>
            <p:cNvGrpSpPr>
              <a:grpSpLocks/>
            </p:cNvGrpSpPr>
            <p:nvPr/>
          </p:nvGrpSpPr>
          <p:grpSpPr bwMode="auto">
            <a:xfrm>
              <a:off x="1075" y="424"/>
              <a:ext cx="256" cy="519"/>
              <a:chOff x="1104" y="347"/>
              <a:chExt cx="256" cy="519"/>
            </a:xfrm>
          </p:grpSpPr>
          <p:sp>
            <p:nvSpPr>
              <p:cNvPr id="50238" name="Text Box 48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39" name="Line 49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40" name="Line 50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41" name="Line 51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50197" name="Group 52"/>
            <p:cNvGrpSpPr>
              <a:grpSpLocks/>
            </p:cNvGrpSpPr>
            <p:nvPr/>
          </p:nvGrpSpPr>
          <p:grpSpPr bwMode="auto">
            <a:xfrm>
              <a:off x="1291" y="424"/>
              <a:ext cx="256" cy="519"/>
              <a:chOff x="1104" y="347"/>
              <a:chExt cx="256" cy="519"/>
            </a:xfrm>
          </p:grpSpPr>
          <p:sp>
            <p:nvSpPr>
              <p:cNvPr id="50234" name="Text Box 53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35" name="Line 54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36" name="Line 55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37" name="Line 56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50198" name="Group 57"/>
            <p:cNvGrpSpPr>
              <a:grpSpLocks/>
            </p:cNvGrpSpPr>
            <p:nvPr/>
          </p:nvGrpSpPr>
          <p:grpSpPr bwMode="auto">
            <a:xfrm>
              <a:off x="1499" y="416"/>
              <a:ext cx="256" cy="519"/>
              <a:chOff x="1104" y="347"/>
              <a:chExt cx="256" cy="519"/>
            </a:xfrm>
          </p:grpSpPr>
          <p:sp>
            <p:nvSpPr>
              <p:cNvPr id="50230" name="Text Box 58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31" name="Line 59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32" name="Line 60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33" name="Line 61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50199" name="Group 62"/>
            <p:cNvGrpSpPr>
              <a:grpSpLocks/>
            </p:cNvGrpSpPr>
            <p:nvPr/>
          </p:nvGrpSpPr>
          <p:grpSpPr bwMode="auto">
            <a:xfrm>
              <a:off x="1711" y="416"/>
              <a:ext cx="256" cy="519"/>
              <a:chOff x="1104" y="347"/>
              <a:chExt cx="256" cy="519"/>
            </a:xfrm>
          </p:grpSpPr>
          <p:sp>
            <p:nvSpPr>
              <p:cNvPr id="50226" name="Text Box 63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27" name="Line 64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8" name="Line 65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9" name="Line 66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50200" name="Text Box 67"/>
            <p:cNvSpPr txBox="1">
              <a:spLocks noChangeArrowheads="1"/>
            </p:cNvSpPr>
            <p:nvPr/>
          </p:nvSpPr>
          <p:spPr bwMode="auto">
            <a:xfrm>
              <a:off x="880" y="889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1</a:t>
              </a:r>
            </a:p>
          </p:txBody>
        </p:sp>
        <p:sp>
          <p:nvSpPr>
            <p:cNvPr id="50201" name="Text Box 68"/>
            <p:cNvSpPr txBox="1">
              <a:spLocks noChangeArrowheads="1"/>
            </p:cNvSpPr>
            <p:nvPr/>
          </p:nvSpPr>
          <p:spPr bwMode="auto">
            <a:xfrm>
              <a:off x="1092" y="89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2</a:t>
              </a:r>
            </a:p>
          </p:txBody>
        </p:sp>
        <p:sp>
          <p:nvSpPr>
            <p:cNvPr id="50202" name="Text Box 69"/>
            <p:cNvSpPr txBox="1">
              <a:spLocks noChangeArrowheads="1"/>
            </p:cNvSpPr>
            <p:nvPr/>
          </p:nvSpPr>
          <p:spPr bwMode="auto">
            <a:xfrm>
              <a:off x="1320" y="881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3</a:t>
              </a:r>
            </a:p>
          </p:txBody>
        </p:sp>
        <p:sp>
          <p:nvSpPr>
            <p:cNvPr id="50203" name="Text Box 70"/>
            <p:cNvSpPr txBox="1">
              <a:spLocks noChangeArrowheads="1"/>
            </p:cNvSpPr>
            <p:nvPr/>
          </p:nvSpPr>
          <p:spPr bwMode="auto">
            <a:xfrm>
              <a:off x="1508" y="877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4</a:t>
              </a:r>
            </a:p>
          </p:txBody>
        </p:sp>
        <p:sp>
          <p:nvSpPr>
            <p:cNvPr id="50204" name="Text Box 71"/>
            <p:cNvSpPr txBox="1">
              <a:spLocks noChangeArrowheads="1"/>
            </p:cNvSpPr>
            <p:nvPr/>
          </p:nvSpPr>
          <p:spPr bwMode="auto">
            <a:xfrm>
              <a:off x="1720" y="865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5</a:t>
              </a:r>
            </a:p>
          </p:txBody>
        </p:sp>
        <p:sp>
          <p:nvSpPr>
            <p:cNvPr id="50205" name="AutoShape 72"/>
            <p:cNvSpPr>
              <a:spLocks/>
            </p:cNvSpPr>
            <p:nvPr/>
          </p:nvSpPr>
          <p:spPr bwMode="auto">
            <a:xfrm rot="5400000">
              <a:off x="979" y="759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06" name="AutoShape 73"/>
            <p:cNvSpPr>
              <a:spLocks/>
            </p:cNvSpPr>
            <p:nvPr/>
          </p:nvSpPr>
          <p:spPr bwMode="auto">
            <a:xfrm rot="5400000">
              <a:off x="1191" y="751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07" name="AutoShape 74"/>
            <p:cNvSpPr>
              <a:spLocks/>
            </p:cNvSpPr>
            <p:nvPr/>
          </p:nvSpPr>
          <p:spPr bwMode="auto">
            <a:xfrm rot="5400000">
              <a:off x="1407" y="755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08" name="AutoShape 75"/>
            <p:cNvSpPr>
              <a:spLocks/>
            </p:cNvSpPr>
            <p:nvPr/>
          </p:nvSpPr>
          <p:spPr bwMode="auto">
            <a:xfrm rot="5400000">
              <a:off x="1615" y="747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FF66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50209" name="Group 76"/>
            <p:cNvGrpSpPr>
              <a:grpSpLocks/>
            </p:cNvGrpSpPr>
            <p:nvPr/>
          </p:nvGrpSpPr>
          <p:grpSpPr bwMode="auto">
            <a:xfrm>
              <a:off x="1939" y="416"/>
              <a:ext cx="256" cy="519"/>
              <a:chOff x="1104" y="347"/>
              <a:chExt cx="256" cy="519"/>
            </a:xfrm>
          </p:grpSpPr>
          <p:sp>
            <p:nvSpPr>
              <p:cNvPr id="50222" name="Text Box 77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23" name="Line 78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4" name="Line 79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5" name="Line 80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50210" name="Text Box 81"/>
            <p:cNvSpPr txBox="1">
              <a:spLocks noChangeArrowheads="1"/>
            </p:cNvSpPr>
            <p:nvPr/>
          </p:nvSpPr>
          <p:spPr bwMode="auto">
            <a:xfrm>
              <a:off x="2155" y="584"/>
              <a:ext cx="1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</p:txBody>
        </p:sp>
        <p:cxnSp>
          <p:nvCxnSpPr>
            <p:cNvPr id="50211" name="AutoShape 82"/>
            <p:cNvCxnSpPr>
              <a:cxnSpLocks noChangeShapeType="1"/>
            </p:cNvCxnSpPr>
            <p:nvPr/>
          </p:nvCxnSpPr>
          <p:spPr bwMode="auto">
            <a:xfrm rot="-5400000">
              <a:off x="1741" y="621"/>
              <a:ext cx="368" cy="14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CC0099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50212" name="AutoShape 83"/>
            <p:cNvSpPr>
              <a:spLocks/>
            </p:cNvSpPr>
            <p:nvPr/>
          </p:nvSpPr>
          <p:spPr bwMode="auto">
            <a:xfrm rot="5400000">
              <a:off x="1839" y="723"/>
              <a:ext cx="172" cy="120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CC00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13" name="AutoShape 84"/>
            <p:cNvSpPr>
              <a:spLocks/>
            </p:cNvSpPr>
            <p:nvPr/>
          </p:nvSpPr>
          <p:spPr bwMode="auto">
            <a:xfrm rot="10800000">
              <a:off x="2087" y="519"/>
              <a:ext cx="72" cy="320"/>
            </a:xfrm>
            <a:prstGeom prst="leftBracket">
              <a:avLst>
                <a:gd name="adj" fmla="val 37037"/>
              </a:avLst>
            </a:prstGeom>
            <a:noFill/>
            <a:ln w="28575">
              <a:solidFill>
                <a:srgbClr val="CC00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14" name="Text Box 85"/>
            <p:cNvSpPr txBox="1">
              <a:spLocks noChangeArrowheads="1"/>
            </p:cNvSpPr>
            <p:nvPr/>
          </p:nvSpPr>
          <p:spPr bwMode="auto">
            <a:xfrm>
              <a:off x="1944" y="877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6</a:t>
              </a:r>
            </a:p>
          </p:txBody>
        </p:sp>
        <p:sp>
          <p:nvSpPr>
            <p:cNvPr id="50215" name="Text Box 86"/>
            <p:cNvSpPr txBox="1">
              <a:spLocks noChangeArrowheads="1"/>
            </p:cNvSpPr>
            <p:nvPr/>
          </p:nvSpPr>
          <p:spPr bwMode="auto">
            <a:xfrm>
              <a:off x="1956" y="303"/>
              <a:ext cx="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6´</a:t>
              </a:r>
            </a:p>
          </p:txBody>
        </p:sp>
        <p:sp>
          <p:nvSpPr>
            <p:cNvPr id="50216" name="AutoShape 87"/>
            <p:cNvSpPr>
              <a:spLocks/>
            </p:cNvSpPr>
            <p:nvPr/>
          </p:nvSpPr>
          <p:spPr bwMode="auto">
            <a:xfrm rot="-5400000">
              <a:off x="1356" y="625"/>
              <a:ext cx="77" cy="837"/>
            </a:xfrm>
            <a:prstGeom prst="leftBracket">
              <a:avLst>
                <a:gd name="adj" fmla="val 90584"/>
              </a:avLst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50217" name="Group 88"/>
            <p:cNvGrpSpPr>
              <a:grpSpLocks/>
            </p:cNvGrpSpPr>
            <p:nvPr/>
          </p:nvGrpSpPr>
          <p:grpSpPr bwMode="auto">
            <a:xfrm>
              <a:off x="807" y="359"/>
              <a:ext cx="1000" cy="340"/>
              <a:chOff x="868" y="56"/>
              <a:chExt cx="1000" cy="340"/>
            </a:xfrm>
          </p:grpSpPr>
          <p:sp>
            <p:nvSpPr>
              <p:cNvPr id="50219" name="Line 89"/>
              <p:cNvSpPr>
                <a:spLocks noChangeShapeType="1"/>
              </p:cNvSpPr>
              <p:nvPr/>
            </p:nvSpPr>
            <p:spPr bwMode="auto">
              <a:xfrm flipV="1">
                <a:off x="868" y="56"/>
                <a:ext cx="0" cy="3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0" name="Line 90"/>
              <p:cNvSpPr>
                <a:spLocks noChangeShapeType="1"/>
              </p:cNvSpPr>
              <p:nvPr/>
            </p:nvSpPr>
            <p:spPr bwMode="auto">
              <a:xfrm>
                <a:off x="872" y="56"/>
                <a:ext cx="9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1" name="Line 91"/>
              <p:cNvSpPr>
                <a:spLocks noChangeShapeType="1"/>
              </p:cNvSpPr>
              <p:nvPr/>
            </p:nvSpPr>
            <p:spPr bwMode="auto">
              <a:xfrm>
                <a:off x="1868" y="56"/>
                <a:ext cx="0" cy="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50218" name="AutoShape 92"/>
            <p:cNvSpPr>
              <a:spLocks/>
            </p:cNvSpPr>
            <p:nvPr/>
          </p:nvSpPr>
          <p:spPr bwMode="auto">
            <a:xfrm rot="-5400000">
              <a:off x="1771" y="831"/>
              <a:ext cx="73" cy="433"/>
            </a:xfrm>
            <a:prstGeom prst="leftBracket">
              <a:avLst>
                <a:gd name="adj" fmla="val 49429"/>
              </a:avLst>
            </a:prstGeom>
            <a:noFill/>
            <a:ln w="28575">
              <a:solidFill>
                <a:srgbClr val="9966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cxnSp>
        <p:nvCxnSpPr>
          <p:cNvPr id="93" name="Gerade Verbindung mit Pfeil 92"/>
          <p:cNvCxnSpPr/>
          <p:nvPr/>
        </p:nvCxnSpPr>
        <p:spPr>
          <a:xfrm rot="10800000" flipV="1">
            <a:off x="1551399" y="5917914"/>
            <a:ext cx="359595" cy="215757"/>
          </a:xfrm>
          <a:prstGeom prst="straightConnector1">
            <a:avLst/>
          </a:prstGeom>
          <a:ln w="15875">
            <a:solidFill>
              <a:srgbClr val="003D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  <p:bldP spid="81924" grpId="0"/>
      <p:bldP spid="81931" grpId="0" animBg="1"/>
      <p:bldP spid="8193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6" name="Line 178"/>
          <p:cNvSpPr>
            <a:spLocks noChangeShapeType="1"/>
          </p:cNvSpPr>
          <p:nvPr/>
        </p:nvSpPr>
        <p:spPr bwMode="auto">
          <a:xfrm flipH="1" flipV="1">
            <a:off x="1809750" y="4851434"/>
            <a:ext cx="71437" cy="3095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868362" y="2262221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896937" y="184312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465387" y="1843121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446758" y="1491667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16785" y="1496624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856162" y="1798671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065212" y="1828834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52219" y="556760"/>
            <a:ext cx="506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H</a:t>
            </a:r>
            <a:r>
              <a:rPr lang="de-DE" sz="1400" b="1" dirty="0" err="1" smtClean="0"/>
              <a:t>eteronuclear</a:t>
            </a:r>
            <a:r>
              <a:rPr lang="de-DE" sz="1400" b="1" dirty="0" smtClean="0"/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M</a:t>
            </a:r>
            <a:r>
              <a:rPr lang="de-DE" sz="1400" b="1" dirty="0" smtClean="0"/>
              <a:t>ultiple </a:t>
            </a:r>
            <a:r>
              <a:rPr lang="de-DE" sz="1400" b="1" dirty="0" smtClean="0">
                <a:solidFill>
                  <a:srgbClr val="FF0000"/>
                </a:solidFill>
              </a:rPr>
              <a:t>Q</a:t>
            </a:r>
            <a:r>
              <a:rPr lang="de-DE" sz="1400" b="1" dirty="0" smtClean="0"/>
              <a:t>uantum </a:t>
            </a:r>
            <a:r>
              <a:rPr lang="de-DE" sz="1400" b="1" dirty="0" err="1" smtClean="0">
                <a:solidFill>
                  <a:srgbClr val="FF0000"/>
                </a:solidFill>
              </a:rPr>
              <a:t>C</a:t>
            </a:r>
            <a:r>
              <a:rPr lang="de-DE" sz="1400" b="1" dirty="0" err="1" smtClean="0"/>
              <a:t>orrelation</a:t>
            </a:r>
            <a:r>
              <a:rPr lang="de-DE" sz="1400" b="1" dirty="0" smtClean="0"/>
              <a:t>   </a:t>
            </a:r>
            <a:r>
              <a:rPr lang="de-DE" sz="1400" b="1" dirty="0" smtClean="0">
                <a:solidFill>
                  <a:srgbClr val="FF3300"/>
                </a:solidFill>
              </a:rPr>
              <a:t>HMQC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455844" y="1873963"/>
            <a:ext cx="1301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t</a:t>
            </a:r>
            <a:r>
              <a:rPr lang="en-GB" sz="1400" b="1" baseline="-25000" dirty="0" smtClean="0"/>
              <a:t>1</a:t>
            </a:r>
            <a:r>
              <a:rPr lang="en-GB" sz="1400" b="1" dirty="0" smtClean="0"/>
              <a:t> incremented</a:t>
            </a:r>
            <a:endParaRPr lang="en-GB" sz="1400" b="1" dirty="0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1030287" y="4659346"/>
            <a:ext cx="16510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 flipV="1">
            <a:off x="1190625" y="4876834"/>
            <a:ext cx="6667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V="1">
            <a:off x="1858962" y="4494246"/>
            <a:ext cx="28575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1012825" y="4995896"/>
            <a:ext cx="176212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1198562" y="5000659"/>
            <a:ext cx="157163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860550" y="4876834"/>
            <a:ext cx="76200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1860550" y="4876834"/>
            <a:ext cx="3810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849312" y="4340259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1763712" y="4137059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H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2271712" y="4732371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195262" y="5095909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hlink"/>
                </a:solidFill>
              </a:rPr>
              <a:t>H</a:t>
            </a: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>
            <a:off x="522287" y="5238784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8251" name="Line 123"/>
          <p:cNvSpPr>
            <a:spLocks noChangeShapeType="1"/>
          </p:cNvSpPr>
          <p:nvPr/>
        </p:nvSpPr>
        <p:spPr bwMode="auto">
          <a:xfrm flipH="1">
            <a:off x="1898650" y="4499009"/>
            <a:ext cx="42862" cy="3476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8262" name="Line 134"/>
          <p:cNvSpPr>
            <a:spLocks noChangeShapeType="1"/>
          </p:cNvSpPr>
          <p:nvPr/>
        </p:nvSpPr>
        <p:spPr bwMode="auto">
          <a:xfrm>
            <a:off x="1069975" y="4624421"/>
            <a:ext cx="161925" cy="3381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8263" name="Line 135"/>
          <p:cNvSpPr>
            <a:spLocks noChangeShapeType="1"/>
          </p:cNvSpPr>
          <p:nvPr/>
        </p:nvSpPr>
        <p:spPr bwMode="auto">
          <a:xfrm flipV="1">
            <a:off x="1236662" y="4848259"/>
            <a:ext cx="595313" cy="1143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8267" name="Line 139"/>
          <p:cNvSpPr>
            <a:spLocks noChangeShapeType="1"/>
          </p:cNvSpPr>
          <p:nvPr/>
        </p:nvSpPr>
        <p:spPr bwMode="auto">
          <a:xfrm>
            <a:off x="536575" y="5276884"/>
            <a:ext cx="52863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8268" name="Line 140"/>
          <p:cNvSpPr>
            <a:spLocks noChangeShapeType="1"/>
          </p:cNvSpPr>
          <p:nvPr/>
        </p:nvSpPr>
        <p:spPr bwMode="auto">
          <a:xfrm flipV="1">
            <a:off x="1069975" y="5019709"/>
            <a:ext cx="180975" cy="25241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8270" name="Line 142"/>
          <p:cNvSpPr>
            <a:spLocks noChangeShapeType="1"/>
          </p:cNvSpPr>
          <p:nvPr/>
        </p:nvSpPr>
        <p:spPr bwMode="auto">
          <a:xfrm>
            <a:off x="1870075" y="4905409"/>
            <a:ext cx="438150" cy="285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43" name="Line 145"/>
          <p:cNvSpPr>
            <a:spLocks noChangeShapeType="1"/>
          </p:cNvSpPr>
          <p:nvPr/>
        </p:nvSpPr>
        <p:spPr bwMode="auto">
          <a:xfrm>
            <a:off x="1936750" y="5191159"/>
            <a:ext cx="409575" cy="23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44" name="Line 146"/>
          <p:cNvSpPr>
            <a:spLocks noChangeShapeType="1"/>
          </p:cNvSpPr>
          <p:nvPr/>
        </p:nvSpPr>
        <p:spPr bwMode="auto">
          <a:xfrm>
            <a:off x="1931987" y="5229259"/>
            <a:ext cx="409575" cy="23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45" name="Text Box 147"/>
          <p:cNvSpPr txBox="1">
            <a:spLocks noChangeArrowheads="1"/>
          </p:cNvSpPr>
          <p:nvPr/>
        </p:nvSpPr>
        <p:spPr bwMode="auto">
          <a:xfrm>
            <a:off x="2309812" y="5089559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O</a:t>
            </a:r>
          </a:p>
        </p:txBody>
      </p:sp>
      <p:grpSp>
        <p:nvGrpSpPr>
          <p:cNvPr id="38946" name="Group 154"/>
          <p:cNvGrpSpPr>
            <a:grpSpLocks/>
          </p:cNvGrpSpPr>
          <p:nvPr/>
        </p:nvGrpSpPr>
        <p:grpSpPr bwMode="auto">
          <a:xfrm>
            <a:off x="3859212" y="3209958"/>
            <a:ext cx="4906963" cy="3418256"/>
            <a:chOff x="2065" y="1812"/>
            <a:chExt cx="3091" cy="2146"/>
          </a:xfrm>
        </p:grpSpPr>
        <p:grpSp>
          <p:nvGrpSpPr>
            <p:cNvPr id="38980" name="Group 153"/>
            <p:cNvGrpSpPr>
              <a:grpSpLocks/>
            </p:cNvGrpSpPr>
            <p:nvPr/>
          </p:nvGrpSpPr>
          <p:grpSpPr bwMode="auto">
            <a:xfrm>
              <a:off x="2065" y="1812"/>
              <a:ext cx="2715" cy="296"/>
              <a:chOff x="2038" y="1309"/>
              <a:chExt cx="2715" cy="296"/>
            </a:xfrm>
          </p:grpSpPr>
          <p:sp>
            <p:nvSpPr>
              <p:cNvPr id="38987" name="Line 26"/>
              <p:cNvSpPr>
                <a:spLocks noChangeShapeType="1"/>
              </p:cNvSpPr>
              <p:nvPr/>
            </p:nvSpPr>
            <p:spPr bwMode="auto">
              <a:xfrm flipH="1" flipV="1">
                <a:off x="4320" y="1425"/>
                <a:ext cx="1" cy="17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8" name="Line 27"/>
              <p:cNvSpPr>
                <a:spLocks noChangeShapeType="1"/>
              </p:cNvSpPr>
              <p:nvPr/>
            </p:nvSpPr>
            <p:spPr bwMode="auto">
              <a:xfrm flipV="1">
                <a:off x="4364" y="1419"/>
                <a:ext cx="1" cy="17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9" name="Line 28"/>
              <p:cNvSpPr>
                <a:spLocks noChangeShapeType="1"/>
              </p:cNvSpPr>
              <p:nvPr/>
            </p:nvSpPr>
            <p:spPr bwMode="auto">
              <a:xfrm flipH="1" flipV="1">
                <a:off x="4447" y="1425"/>
                <a:ext cx="1" cy="17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0" name="Line 29"/>
              <p:cNvSpPr>
                <a:spLocks noChangeShapeType="1"/>
              </p:cNvSpPr>
              <p:nvPr/>
            </p:nvSpPr>
            <p:spPr bwMode="auto">
              <a:xfrm flipV="1">
                <a:off x="4491" y="1419"/>
                <a:ext cx="1" cy="17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1" name="Line 31"/>
              <p:cNvSpPr>
                <a:spLocks noChangeShapeType="1"/>
              </p:cNvSpPr>
              <p:nvPr/>
            </p:nvSpPr>
            <p:spPr bwMode="auto">
              <a:xfrm flipV="1">
                <a:off x="2974" y="1418"/>
                <a:ext cx="1" cy="17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2" name="Line 32"/>
              <p:cNvSpPr>
                <a:spLocks noChangeShapeType="1"/>
              </p:cNvSpPr>
              <p:nvPr/>
            </p:nvSpPr>
            <p:spPr bwMode="auto">
              <a:xfrm flipV="1">
                <a:off x="3074" y="1418"/>
                <a:ext cx="1" cy="17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3" name="Line 52"/>
              <p:cNvSpPr>
                <a:spLocks noChangeShapeType="1"/>
              </p:cNvSpPr>
              <p:nvPr/>
            </p:nvSpPr>
            <p:spPr bwMode="auto">
              <a:xfrm flipH="1" flipV="1">
                <a:off x="4341" y="1410"/>
                <a:ext cx="1" cy="18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4" name="Line 53"/>
              <p:cNvSpPr>
                <a:spLocks noChangeShapeType="1"/>
              </p:cNvSpPr>
              <p:nvPr/>
            </p:nvSpPr>
            <p:spPr bwMode="auto">
              <a:xfrm flipV="1">
                <a:off x="4385" y="1404"/>
                <a:ext cx="1" cy="1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5" name="Line 55"/>
              <p:cNvSpPr>
                <a:spLocks noChangeShapeType="1"/>
              </p:cNvSpPr>
              <p:nvPr/>
            </p:nvSpPr>
            <p:spPr bwMode="auto">
              <a:xfrm flipH="1" flipV="1">
                <a:off x="4468" y="1410"/>
                <a:ext cx="1" cy="18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6" name="Line 56"/>
              <p:cNvSpPr>
                <a:spLocks noChangeShapeType="1"/>
              </p:cNvSpPr>
              <p:nvPr/>
            </p:nvSpPr>
            <p:spPr bwMode="auto">
              <a:xfrm flipV="1">
                <a:off x="4512" y="1404"/>
                <a:ext cx="1" cy="1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7" name="Line 59"/>
              <p:cNvSpPr>
                <a:spLocks noChangeShapeType="1"/>
              </p:cNvSpPr>
              <p:nvPr/>
            </p:nvSpPr>
            <p:spPr bwMode="auto">
              <a:xfrm flipH="1" flipV="1">
                <a:off x="2940" y="1424"/>
                <a:ext cx="1" cy="17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8" name="Line 60"/>
              <p:cNvSpPr>
                <a:spLocks noChangeShapeType="1"/>
              </p:cNvSpPr>
              <p:nvPr/>
            </p:nvSpPr>
            <p:spPr bwMode="auto">
              <a:xfrm flipH="1" flipV="1">
                <a:off x="3040" y="1424"/>
                <a:ext cx="1" cy="17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9" name="Line 63"/>
              <p:cNvSpPr>
                <a:spLocks noChangeShapeType="1"/>
              </p:cNvSpPr>
              <p:nvPr/>
            </p:nvSpPr>
            <p:spPr bwMode="auto">
              <a:xfrm>
                <a:off x="2038" y="1601"/>
                <a:ext cx="27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9000" name="Group 64"/>
              <p:cNvGrpSpPr>
                <a:grpSpLocks/>
              </p:cNvGrpSpPr>
              <p:nvPr/>
            </p:nvGrpSpPr>
            <p:grpSpPr bwMode="auto">
              <a:xfrm>
                <a:off x="3884" y="1309"/>
                <a:ext cx="171" cy="284"/>
                <a:chOff x="4689" y="1808"/>
                <a:chExt cx="263" cy="350"/>
              </a:xfrm>
            </p:grpSpPr>
            <p:grpSp>
              <p:nvGrpSpPr>
                <p:cNvPr id="39016" name="Group 65"/>
                <p:cNvGrpSpPr>
                  <a:grpSpLocks/>
                </p:cNvGrpSpPr>
                <p:nvPr/>
              </p:nvGrpSpPr>
              <p:grpSpPr bwMode="auto">
                <a:xfrm>
                  <a:off x="4689" y="1808"/>
                  <a:ext cx="67" cy="350"/>
                  <a:chOff x="4689" y="1808"/>
                  <a:chExt cx="67" cy="350"/>
                </a:xfrm>
              </p:grpSpPr>
              <p:sp>
                <p:nvSpPr>
                  <p:cNvPr id="39020" name="Line 6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89" y="1819"/>
                    <a:ext cx="1" cy="33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9021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6" y="1808"/>
                    <a:ext cx="0" cy="34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9017" name="Group 68"/>
                <p:cNvGrpSpPr>
                  <a:grpSpLocks/>
                </p:cNvGrpSpPr>
                <p:nvPr/>
              </p:nvGrpSpPr>
              <p:grpSpPr bwMode="auto">
                <a:xfrm>
                  <a:off x="4885" y="1808"/>
                  <a:ext cx="67" cy="350"/>
                  <a:chOff x="4689" y="1808"/>
                  <a:chExt cx="67" cy="350"/>
                </a:xfrm>
              </p:grpSpPr>
              <p:sp>
                <p:nvSpPr>
                  <p:cNvPr id="39018" name="Line 6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89" y="1819"/>
                    <a:ext cx="1" cy="33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9019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6" y="1808"/>
                    <a:ext cx="0" cy="34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39001" name="Group 71"/>
              <p:cNvGrpSpPr>
                <a:grpSpLocks/>
              </p:cNvGrpSpPr>
              <p:nvPr/>
            </p:nvGrpSpPr>
            <p:grpSpPr bwMode="auto">
              <a:xfrm>
                <a:off x="2245" y="1414"/>
                <a:ext cx="274" cy="191"/>
                <a:chOff x="5162" y="1918"/>
                <a:chExt cx="192" cy="236"/>
              </a:xfrm>
            </p:grpSpPr>
            <p:grpSp>
              <p:nvGrpSpPr>
                <p:cNvPr id="39002" name="Group 72"/>
                <p:cNvGrpSpPr>
                  <a:grpSpLocks/>
                </p:cNvGrpSpPr>
                <p:nvPr/>
              </p:nvGrpSpPr>
              <p:grpSpPr bwMode="auto">
                <a:xfrm>
                  <a:off x="5183" y="1918"/>
                  <a:ext cx="171" cy="233"/>
                  <a:chOff x="4689" y="1808"/>
                  <a:chExt cx="263" cy="350"/>
                </a:xfrm>
              </p:grpSpPr>
              <p:grpSp>
                <p:nvGrpSpPr>
                  <p:cNvPr id="39010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4689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9014" name="Line 7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15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011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4885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9012" name="Line 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13" name="Line 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9003" name="Group 79"/>
                <p:cNvGrpSpPr>
                  <a:grpSpLocks/>
                </p:cNvGrpSpPr>
                <p:nvPr/>
              </p:nvGrpSpPr>
              <p:grpSpPr bwMode="auto">
                <a:xfrm>
                  <a:off x="5162" y="1936"/>
                  <a:ext cx="171" cy="218"/>
                  <a:chOff x="4689" y="1808"/>
                  <a:chExt cx="263" cy="350"/>
                </a:xfrm>
              </p:grpSpPr>
              <p:grpSp>
                <p:nvGrpSpPr>
                  <p:cNvPr id="39004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4689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9008" name="Line 8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09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005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4885" y="1808"/>
                    <a:ext cx="67" cy="350"/>
                    <a:chOff x="4689" y="1808"/>
                    <a:chExt cx="67" cy="350"/>
                  </a:xfrm>
                </p:grpSpPr>
                <p:sp>
                  <p:nvSpPr>
                    <p:cNvPr id="39006" name="Line 8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89" y="1819"/>
                      <a:ext cx="1" cy="3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07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6" y="1808"/>
                      <a:ext cx="0" cy="3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38983" name="Line 149"/>
            <p:cNvSpPr>
              <a:spLocks noChangeShapeType="1"/>
            </p:cNvSpPr>
            <p:nvPr/>
          </p:nvSpPr>
          <p:spPr bwMode="auto">
            <a:xfrm>
              <a:off x="4763" y="2295"/>
              <a:ext cx="393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984" name="Line 150"/>
            <p:cNvSpPr>
              <a:spLocks noChangeShapeType="1"/>
            </p:cNvSpPr>
            <p:nvPr/>
          </p:nvSpPr>
          <p:spPr bwMode="auto">
            <a:xfrm>
              <a:off x="4763" y="2569"/>
              <a:ext cx="39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985" name="Line 151"/>
            <p:cNvSpPr>
              <a:spLocks noChangeShapeType="1"/>
            </p:cNvSpPr>
            <p:nvPr/>
          </p:nvSpPr>
          <p:spPr bwMode="auto">
            <a:xfrm>
              <a:off x="4763" y="2788"/>
              <a:ext cx="393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986" name="Line 152"/>
            <p:cNvSpPr>
              <a:spLocks noChangeShapeType="1"/>
            </p:cNvSpPr>
            <p:nvPr/>
          </p:nvSpPr>
          <p:spPr bwMode="auto">
            <a:xfrm>
              <a:off x="4754" y="3958"/>
              <a:ext cx="39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8947" name="Text Box 155"/>
          <p:cNvSpPr txBox="1">
            <a:spLocks noChangeArrowheads="1"/>
          </p:cNvSpPr>
          <p:nvPr/>
        </p:nvSpPr>
        <p:spPr bwMode="auto">
          <a:xfrm>
            <a:off x="209550" y="1798671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1H</a:t>
            </a:r>
          </a:p>
        </p:txBody>
      </p:sp>
      <p:sp>
        <p:nvSpPr>
          <p:cNvPr id="38948" name="Line 156"/>
          <p:cNvSpPr>
            <a:spLocks noChangeShapeType="1"/>
          </p:cNvSpPr>
          <p:nvPr/>
        </p:nvSpPr>
        <p:spPr bwMode="auto">
          <a:xfrm>
            <a:off x="839787" y="3090896"/>
            <a:ext cx="5340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49" name="Rectangle 157"/>
          <p:cNvSpPr>
            <a:spLocks noChangeArrowheads="1"/>
          </p:cNvSpPr>
          <p:nvPr/>
        </p:nvSpPr>
        <p:spPr bwMode="auto">
          <a:xfrm>
            <a:off x="1477962" y="265592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0" name="Rectangle 158"/>
          <p:cNvSpPr>
            <a:spLocks noChangeArrowheads="1"/>
          </p:cNvSpPr>
          <p:nvPr/>
        </p:nvSpPr>
        <p:spPr bwMode="auto">
          <a:xfrm>
            <a:off x="3713162" y="2641634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1" name="Text Box 159"/>
          <p:cNvSpPr txBox="1">
            <a:spLocks noChangeArrowheads="1"/>
          </p:cNvSpPr>
          <p:nvPr/>
        </p:nvSpPr>
        <p:spPr bwMode="auto">
          <a:xfrm>
            <a:off x="3573462" y="2325721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38952" name="Text Box 160"/>
          <p:cNvSpPr txBox="1">
            <a:spLocks noChangeArrowheads="1"/>
          </p:cNvSpPr>
          <p:nvPr/>
        </p:nvSpPr>
        <p:spPr bwMode="auto">
          <a:xfrm>
            <a:off x="1358900" y="2365409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38953" name="Text Box 163"/>
          <p:cNvSpPr txBox="1">
            <a:spLocks noChangeArrowheads="1"/>
          </p:cNvSpPr>
          <p:nvPr/>
        </p:nvSpPr>
        <p:spPr bwMode="auto">
          <a:xfrm>
            <a:off x="180975" y="2611471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13C</a:t>
            </a:r>
          </a:p>
        </p:txBody>
      </p:sp>
      <p:sp>
        <p:nvSpPr>
          <p:cNvPr id="38954" name="Text Box 164"/>
          <p:cNvSpPr txBox="1">
            <a:spLocks noChangeArrowheads="1"/>
          </p:cNvSpPr>
          <p:nvPr/>
        </p:nvSpPr>
        <p:spPr bwMode="auto">
          <a:xfrm>
            <a:off x="1906587" y="1828834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38955" name="Text Box 165"/>
          <p:cNvSpPr txBox="1">
            <a:spLocks noChangeArrowheads="1"/>
          </p:cNvSpPr>
          <p:nvPr/>
        </p:nvSpPr>
        <p:spPr bwMode="auto">
          <a:xfrm>
            <a:off x="3171825" y="1798671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38956" name="Text Box 166"/>
          <p:cNvSpPr txBox="1">
            <a:spLocks noChangeArrowheads="1"/>
          </p:cNvSpPr>
          <p:nvPr/>
        </p:nvSpPr>
        <p:spPr bwMode="auto">
          <a:xfrm>
            <a:off x="3983037" y="1828834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38957" name="Rectangle 167"/>
          <p:cNvSpPr>
            <a:spLocks noChangeArrowheads="1"/>
          </p:cNvSpPr>
          <p:nvPr/>
        </p:nvSpPr>
        <p:spPr bwMode="auto">
          <a:xfrm>
            <a:off x="4570412" y="2787684"/>
            <a:ext cx="181451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8" name="Text Box 161"/>
          <p:cNvSpPr txBox="1">
            <a:spLocks noChangeArrowheads="1"/>
          </p:cNvSpPr>
          <p:nvPr/>
        </p:nvSpPr>
        <p:spPr bwMode="auto">
          <a:xfrm>
            <a:off x="4667250" y="2786096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38959" name="Text Box 168"/>
          <p:cNvSpPr txBox="1">
            <a:spLocks noChangeArrowheads="1"/>
          </p:cNvSpPr>
          <p:nvPr/>
        </p:nvSpPr>
        <p:spPr bwMode="auto">
          <a:xfrm>
            <a:off x="179387" y="3497296"/>
            <a:ext cx="3694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J  = 120 – 160 (250)  Hz   </a:t>
            </a:r>
            <a:r>
              <a:rPr lang="en-GB" sz="1400" b="1" baseline="30000" dirty="0" smtClean="0"/>
              <a:t>1</a:t>
            </a:r>
            <a:r>
              <a:rPr lang="en-GB" sz="1400" b="1" dirty="0" smtClean="0"/>
              <a:t>J Couplings</a:t>
            </a:r>
            <a:endParaRPr lang="en-GB" sz="1400" b="1" dirty="0"/>
          </a:p>
        </p:txBody>
      </p:sp>
      <p:sp>
        <p:nvSpPr>
          <p:cNvPr id="48297" name="Text Box 169"/>
          <p:cNvSpPr txBox="1">
            <a:spLocks noChangeArrowheads="1"/>
          </p:cNvSpPr>
          <p:nvPr/>
        </p:nvSpPr>
        <p:spPr bwMode="auto">
          <a:xfrm>
            <a:off x="0" y="6096034"/>
            <a:ext cx="3694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J  = 2  -  8  (20)  Hz   </a:t>
            </a:r>
            <a:r>
              <a:rPr lang="en-GB" sz="1400" b="1" baseline="30000" dirty="0" smtClean="0"/>
              <a:t>2-5</a:t>
            </a:r>
            <a:r>
              <a:rPr lang="en-GB" sz="1400" b="1" dirty="0" smtClean="0"/>
              <a:t> J Couplings</a:t>
            </a:r>
            <a:endParaRPr lang="en-GB" sz="1400" b="1" dirty="0"/>
          </a:p>
        </p:txBody>
      </p:sp>
      <p:sp>
        <p:nvSpPr>
          <p:cNvPr id="48298" name="Rectangle 170"/>
          <p:cNvSpPr>
            <a:spLocks noChangeArrowheads="1"/>
          </p:cNvSpPr>
          <p:nvPr/>
        </p:nvSpPr>
        <p:spPr bwMode="auto">
          <a:xfrm>
            <a:off x="7459662" y="3905284"/>
            <a:ext cx="493713" cy="14605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299" name="Rectangle 171"/>
          <p:cNvSpPr>
            <a:spLocks noChangeArrowheads="1"/>
          </p:cNvSpPr>
          <p:nvPr/>
        </p:nvSpPr>
        <p:spPr bwMode="auto">
          <a:xfrm>
            <a:off x="6723062" y="3906871"/>
            <a:ext cx="493713" cy="146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00" name="Oval 172"/>
          <p:cNvSpPr>
            <a:spLocks noChangeArrowheads="1"/>
          </p:cNvSpPr>
          <p:nvPr/>
        </p:nvSpPr>
        <p:spPr bwMode="auto">
          <a:xfrm>
            <a:off x="1770062" y="4760946"/>
            <a:ext cx="231775" cy="203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01" name="Oval 173"/>
          <p:cNvSpPr>
            <a:spLocks noChangeArrowheads="1"/>
          </p:cNvSpPr>
          <p:nvPr/>
        </p:nvSpPr>
        <p:spPr bwMode="auto">
          <a:xfrm>
            <a:off x="1087437" y="4905409"/>
            <a:ext cx="231775" cy="203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02" name="Oval 174"/>
          <p:cNvSpPr>
            <a:spLocks noChangeArrowheads="1"/>
          </p:cNvSpPr>
          <p:nvPr/>
        </p:nvSpPr>
        <p:spPr bwMode="auto">
          <a:xfrm>
            <a:off x="884237" y="5138771"/>
            <a:ext cx="231775" cy="203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03" name="Oval 175"/>
          <p:cNvSpPr>
            <a:spLocks noChangeArrowheads="1"/>
          </p:cNvSpPr>
          <p:nvPr/>
        </p:nvSpPr>
        <p:spPr bwMode="auto">
          <a:xfrm>
            <a:off x="1812925" y="5122896"/>
            <a:ext cx="231775" cy="203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04" name="Rectangle 176"/>
          <p:cNvSpPr>
            <a:spLocks noChangeArrowheads="1"/>
          </p:cNvSpPr>
          <p:nvPr/>
        </p:nvSpPr>
        <p:spPr bwMode="auto">
          <a:xfrm>
            <a:off x="4151312" y="4356134"/>
            <a:ext cx="493713" cy="146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05" name="Rectangle 177"/>
          <p:cNvSpPr>
            <a:spLocks noChangeArrowheads="1"/>
          </p:cNvSpPr>
          <p:nvPr/>
        </p:nvSpPr>
        <p:spPr bwMode="auto">
          <a:xfrm>
            <a:off x="5167312" y="4630771"/>
            <a:ext cx="493713" cy="1460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07" name="Rectangle 179"/>
          <p:cNvSpPr>
            <a:spLocks noChangeArrowheads="1"/>
          </p:cNvSpPr>
          <p:nvPr/>
        </p:nvSpPr>
        <p:spPr bwMode="auto">
          <a:xfrm>
            <a:off x="7488237" y="4719671"/>
            <a:ext cx="493713" cy="14605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08" name="Rectangle 180"/>
          <p:cNvSpPr>
            <a:spLocks noChangeArrowheads="1"/>
          </p:cNvSpPr>
          <p:nvPr/>
        </p:nvSpPr>
        <p:spPr bwMode="auto">
          <a:xfrm>
            <a:off x="7483475" y="6562759"/>
            <a:ext cx="493712" cy="14605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10" name="Rectangle 182"/>
          <p:cNvSpPr>
            <a:spLocks noChangeArrowheads="1"/>
          </p:cNvSpPr>
          <p:nvPr/>
        </p:nvSpPr>
        <p:spPr bwMode="auto">
          <a:xfrm>
            <a:off x="7488237" y="4343434"/>
            <a:ext cx="493713" cy="14605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11" name="Rectangle 183"/>
          <p:cNvSpPr>
            <a:spLocks noChangeArrowheads="1"/>
          </p:cNvSpPr>
          <p:nvPr/>
        </p:nvSpPr>
        <p:spPr bwMode="auto">
          <a:xfrm>
            <a:off x="6757987" y="6562759"/>
            <a:ext cx="493713" cy="146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12" name="Rectangle 184"/>
          <p:cNvSpPr>
            <a:spLocks noChangeArrowheads="1"/>
          </p:cNvSpPr>
          <p:nvPr/>
        </p:nvSpPr>
        <p:spPr bwMode="auto">
          <a:xfrm>
            <a:off x="4132262" y="6591334"/>
            <a:ext cx="493713" cy="146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13" name="Rectangle 185"/>
          <p:cNvSpPr>
            <a:spLocks noChangeArrowheads="1"/>
          </p:cNvSpPr>
          <p:nvPr/>
        </p:nvSpPr>
        <p:spPr bwMode="auto">
          <a:xfrm>
            <a:off x="4159250" y="4660934"/>
            <a:ext cx="493712" cy="146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14" name="Rectangle 186"/>
          <p:cNvSpPr>
            <a:spLocks noChangeArrowheads="1"/>
          </p:cNvSpPr>
          <p:nvPr/>
        </p:nvSpPr>
        <p:spPr bwMode="auto">
          <a:xfrm>
            <a:off x="6772275" y="4357721"/>
            <a:ext cx="493712" cy="146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15" name="Rectangle 187"/>
          <p:cNvSpPr>
            <a:spLocks noChangeArrowheads="1"/>
          </p:cNvSpPr>
          <p:nvPr/>
        </p:nvSpPr>
        <p:spPr bwMode="auto">
          <a:xfrm>
            <a:off x="5153025" y="4340259"/>
            <a:ext cx="493712" cy="1460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316" name="Rectangle 188"/>
          <p:cNvSpPr>
            <a:spLocks noChangeArrowheads="1"/>
          </p:cNvSpPr>
          <p:nvPr/>
        </p:nvSpPr>
        <p:spPr bwMode="auto">
          <a:xfrm>
            <a:off x="4130675" y="3921159"/>
            <a:ext cx="493712" cy="146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>
                <a:solidFill>
                  <a:srgbClr val="336699"/>
                </a:solidFill>
                <a:latin typeface="Arial" charset="0"/>
              </a:rPr>
              <a:t>HMQC, HMBC (HSQC)</a:t>
            </a:r>
            <a:endParaRPr lang="de-DE" sz="4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1" name="Gerade Verbindung 110"/>
          <p:cNvCxnSpPr/>
          <p:nvPr/>
        </p:nvCxnSpPr>
        <p:spPr>
          <a:xfrm>
            <a:off x="3862874" y="7201645"/>
            <a:ext cx="4245429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hteck 115"/>
          <p:cNvSpPr/>
          <p:nvPr/>
        </p:nvSpPr>
        <p:spPr>
          <a:xfrm>
            <a:off x="3872204" y="3676261"/>
            <a:ext cx="4282751" cy="30884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Text Box 11"/>
          <p:cNvSpPr txBox="1">
            <a:spLocks noChangeArrowheads="1"/>
          </p:cNvSpPr>
          <p:nvPr/>
        </p:nvSpPr>
        <p:spPr bwMode="auto">
          <a:xfrm>
            <a:off x="224227" y="1041952"/>
            <a:ext cx="506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( </a:t>
            </a:r>
            <a:r>
              <a:rPr lang="de-DE" sz="1400" b="1" dirty="0" err="1" smtClean="0">
                <a:solidFill>
                  <a:srgbClr val="FF0000"/>
                </a:solidFill>
              </a:rPr>
              <a:t>H</a:t>
            </a:r>
            <a:r>
              <a:rPr lang="de-DE" sz="1400" b="1" dirty="0" err="1" smtClean="0"/>
              <a:t>eteronuclear</a:t>
            </a:r>
            <a:r>
              <a:rPr lang="de-DE" sz="1400" b="1" dirty="0" smtClean="0"/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S</a:t>
            </a:r>
            <a:r>
              <a:rPr lang="de-DE" sz="1400" b="1" dirty="0" smtClean="0"/>
              <a:t>ingle </a:t>
            </a:r>
            <a:r>
              <a:rPr lang="de-DE" sz="1400" b="1" dirty="0" smtClean="0">
                <a:solidFill>
                  <a:srgbClr val="FF0000"/>
                </a:solidFill>
              </a:rPr>
              <a:t>Q</a:t>
            </a:r>
            <a:r>
              <a:rPr lang="de-DE" sz="1400" b="1" dirty="0" smtClean="0"/>
              <a:t>uantum </a:t>
            </a:r>
            <a:r>
              <a:rPr lang="de-DE" sz="1400" b="1" dirty="0" err="1" smtClean="0">
                <a:solidFill>
                  <a:srgbClr val="FF0000"/>
                </a:solidFill>
              </a:rPr>
              <a:t>C</a:t>
            </a:r>
            <a:r>
              <a:rPr lang="de-DE" sz="1400" b="1" dirty="0" err="1" smtClean="0"/>
              <a:t>orrelation</a:t>
            </a:r>
            <a:r>
              <a:rPr lang="de-DE" sz="1400" b="1" dirty="0" smtClean="0"/>
              <a:t>        </a:t>
            </a:r>
            <a:r>
              <a:rPr lang="de-DE" sz="1400" b="1" dirty="0" smtClean="0">
                <a:solidFill>
                  <a:srgbClr val="FF3300"/>
                </a:solidFill>
              </a:rPr>
              <a:t>HSQC )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118" name="Text Box 11"/>
          <p:cNvSpPr txBox="1">
            <a:spLocks noChangeArrowheads="1"/>
          </p:cNvSpPr>
          <p:nvPr/>
        </p:nvSpPr>
        <p:spPr bwMode="auto">
          <a:xfrm>
            <a:off x="242889" y="780694"/>
            <a:ext cx="506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H</a:t>
            </a:r>
            <a:r>
              <a:rPr lang="de-DE" sz="1400" b="1" dirty="0" err="1" smtClean="0"/>
              <a:t>eteronuclear</a:t>
            </a:r>
            <a:r>
              <a:rPr lang="de-DE" sz="1400" b="1" dirty="0" smtClean="0"/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M</a:t>
            </a:r>
            <a:r>
              <a:rPr lang="de-DE" sz="1400" b="1" dirty="0" smtClean="0"/>
              <a:t>ultiple </a:t>
            </a:r>
            <a:r>
              <a:rPr lang="de-DE" sz="1400" b="1" dirty="0" smtClean="0">
                <a:solidFill>
                  <a:srgbClr val="FF0000"/>
                </a:solidFill>
              </a:rPr>
              <a:t>B</a:t>
            </a:r>
            <a:r>
              <a:rPr lang="de-DE" sz="1400" b="1" dirty="0" smtClean="0"/>
              <a:t>ond </a:t>
            </a:r>
            <a:r>
              <a:rPr lang="de-DE" sz="1400" b="1" dirty="0" err="1" smtClean="0">
                <a:solidFill>
                  <a:srgbClr val="FF0000"/>
                </a:solidFill>
              </a:rPr>
              <a:t>C</a:t>
            </a:r>
            <a:r>
              <a:rPr lang="de-DE" sz="1400" b="1" dirty="0" err="1" smtClean="0"/>
              <a:t>orrelation</a:t>
            </a:r>
            <a:r>
              <a:rPr lang="de-DE" sz="1400" b="1" dirty="0" smtClean="0"/>
              <a:t>           </a:t>
            </a:r>
            <a:r>
              <a:rPr lang="de-DE" sz="1400" b="1" dirty="0" smtClean="0">
                <a:solidFill>
                  <a:srgbClr val="FF3300"/>
                </a:solidFill>
              </a:rPr>
              <a:t>HMBC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119" name="Text Box 12"/>
          <p:cNvSpPr txBox="1">
            <a:spLocks noChangeArrowheads="1"/>
          </p:cNvSpPr>
          <p:nvPr/>
        </p:nvSpPr>
        <p:spPr bwMode="auto">
          <a:xfrm>
            <a:off x="5728056" y="987555"/>
            <a:ext cx="28775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Correlation of  </a:t>
            </a:r>
            <a:r>
              <a:rPr lang="en-GB" sz="1400" b="1" dirty="0" err="1" smtClean="0"/>
              <a:t>heteronuclear</a:t>
            </a:r>
            <a:r>
              <a:rPr lang="en-GB" sz="1400" b="1" dirty="0" smtClean="0"/>
              <a:t> shifts</a:t>
            </a:r>
            <a:endParaRPr lang="en-GB" sz="1400" b="1" dirty="0"/>
          </a:p>
        </p:txBody>
      </p:sp>
      <p:sp>
        <p:nvSpPr>
          <p:cNvPr id="120" name="Rechteck 119"/>
          <p:cNvSpPr/>
          <p:nvPr/>
        </p:nvSpPr>
        <p:spPr>
          <a:xfrm>
            <a:off x="256822" y="3196935"/>
            <a:ext cx="1316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FF3300"/>
                </a:solidFill>
              </a:rPr>
              <a:t>HMQC,HSQC</a:t>
            </a:r>
            <a:endParaRPr lang="de-DE" dirty="0"/>
          </a:p>
        </p:txBody>
      </p:sp>
      <p:sp>
        <p:nvSpPr>
          <p:cNvPr id="121" name="Rechteck 120"/>
          <p:cNvSpPr/>
          <p:nvPr/>
        </p:nvSpPr>
        <p:spPr>
          <a:xfrm>
            <a:off x="126193" y="5762853"/>
            <a:ext cx="744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FF3300"/>
                </a:solidFill>
              </a:rPr>
              <a:t>HMBC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8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8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8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48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8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48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48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48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48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06" grpId="0" animBg="1"/>
      <p:bldP spid="48306" grpId="1" animBg="1"/>
      <p:bldP spid="48251" grpId="0" animBg="1"/>
      <p:bldP spid="48251" grpId="1" animBg="1"/>
      <p:bldP spid="48251" grpId="2" animBg="1"/>
      <p:bldP spid="48251" grpId="3" animBg="1"/>
      <p:bldP spid="48251" grpId="4" animBg="1"/>
      <p:bldP spid="48262" grpId="0" animBg="1"/>
      <p:bldP spid="48262" grpId="1" animBg="1"/>
      <p:bldP spid="48262" grpId="2" animBg="1"/>
      <p:bldP spid="48262" grpId="3" animBg="1"/>
      <p:bldP spid="48262" grpId="4" animBg="1"/>
      <p:bldP spid="48262" grpId="5" animBg="1"/>
      <p:bldP spid="48263" grpId="0" animBg="1"/>
      <p:bldP spid="48263" grpId="1" animBg="1"/>
      <p:bldP spid="48263" grpId="2" animBg="1"/>
      <p:bldP spid="48263" grpId="3" animBg="1"/>
      <p:bldP spid="48267" grpId="0" animBg="1"/>
      <p:bldP spid="48267" grpId="1" animBg="1"/>
      <p:bldP spid="48268" grpId="0" animBg="1"/>
      <p:bldP spid="48268" grpId="1" animBg="1"/>
      <p:bldP spid="48270" grpId="0" animBg="1"/>
      <p:bldP spid="48270" grpId="1" animBg="1"/>
      <p:bldP spid="48270" grpId="2" animBg="1"/>
      <p:bldP spid="48270" grpId="4" animBg="1"/>
      <p:bldP spid="48270" grpId="5" animBg="1"/>
      <p:bldP spid="48297" grpId="0"/>
      <p:bldP spid="48298" grpId="0" animBg="1"/>
      <p:bldP spid="48299" grpId="0" animBg="1"/>
      <p:bldP spid="48300" grpId="0" animBg="1"/>
      <p:bldP spid="48300" grpId="1" animBg="1"/>
      <p:bldP spid="48301" grpId="0" animBg="1"/>
      <p:bldP spid="48301" grpId="1" animBg="1"/>
      <p:bldP spid="48301" grpId="2" animBg="1"/>
      <p:bldP spid="48301" grpId="3" animBg="1"/>
      <p:bldP spid="48301" grpId="4" animBg="1"/>
      <p:bldP spid="48302" grpId="0" animBg="1"/>
      <p:bldP spid="48302" grpId="1" animBg="1"/>
      <p:bldP spid="48302" grpId="2" animBg="1"/>
      <p:bldP spid="48302" grpId="3" animBg="1"/>
      <p:bldP spid="48303" grpId="0" animBg="1"/>
      <p:bldP spid="48303" grpId="1" animBg="1"/>
      <p:bldP spid="48304" grpId="0" animBg="1"/>
      <p:bldP spid="48305" grpId="0" animBg="1"/>
      <p:bldP spid="48305" grpId="1" animBg="1"/>
      <p:bldP spid="48307" grpId="0" animBg="1"/>
      <p:bldP spid="48308" grpId="0" animBg="1"/>
      <p:bldP spid="48310" grpId="0" animBg="1"/>
      <p:bldP spid="48311" grpId="0" animBg="1"/>
      <p:bldP spid="48312" grpId="0" animBg="1"/>
      <p:bldP spid="48313" grpId="0" animBg="1"/>
      <p:bldP spid="48314" grpId="0" animBg="1"/>
      <p:bldP spid="48315" grpId="0" animBg="1"/>
      <p:bldP spid="48316" grpId="0" animBg="1"/>
      <p:bldP spid="1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zucker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4775" y="152400"/>
            <a:ext cx="9399588" cy="714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78"/>
          <p:cNvSpPr>
            <a:spLocks noGrp="1" noChangeArrowheads="1"/>
          </p:cNvSpPr>
          <p:nvPr>
            <p:ph type="title" idx="4294967295"/>
          </p:nvPr>
        </p:nvSpPr>
        <p:spPr>
          <a:xfrm>
            <a:off x="458787" y="479911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HMBC- Spektrum</a:t>
            </a:r>
            <a:r>
              <a:rPr lang="de-DE" dirty="0" smtClean="0"/>
              <a:t> </a:t>
            </a:r>
          </a:p>
        </p:txBody>
      </p:sp>
      <p:pic>
        <p:nvPicPr>
          <p:cNvPr id="2052" name="Picture 2" descr="zucker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5588" y="205273"/>
            <a:ext cx="9399588" cy="714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8794750" y="3359636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5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892175" y="729148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1</a:t>
            </a:r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3860800" y="676761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2056" name="Text Box 6"/>
          <p:cNvSpPr txBox="1">
            <a:spLocks noChangeArrowheads="1"/>
          </p:cNvSpPr>
          <p:nvPr/>
        </p:nvSpPr>
        <p:spPr bwMode="auto">
          <a:xfrm>
            <a:off x="3073400" y="657711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2057" name="Text Box 7"/>
          <p:cNvSpPr txBox="1">
            <a:spLocks noChangeArrowheads="1"/>
          </p:cNvSpPr>
          <p:nvPr/>
        </p:nvSpPr>
        <p:spPr bwMode="auto">
          <a:xfrm>
            <a:off x="4632325" y="694223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8794750" y="1945173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8794750" y="5015398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1</a:t>
            </a:r>
          </a:p>
        </p:txBody>
      </p:sp>
      <p:sp>
        <p:nvSpPr>
          <p:cNvPr id="2060" name="Text Box 11"/>
          <p:cNvSpPr txBox="1">
            <a:spLocks noChangeArrowheads="1"/>
          </p:cNvSpPr>
          <p:nvPr/>
        </p:nvSpPr>
        <p:spPr bwMode="auto">
          <a:xfrm>
            <a:off x="8794750" y="2911961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8794750" y="3097698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2062" name="Text Box 13"/>
          <p:cNvSpPr txBox="1">
            <a:spLocks noChangeArrowheads="1"/>
          </p:cNvSpPr>
          <p:nvPr/>
        </p:nvSpPr>
        <p:spPr bwMode="auto">
          <a:xfrm>
            <a:off x="8794750" y="2619861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2063" name="Text Box 14"/>
          <p:cNvSpPr txBox="1">
            <a:spLocks noChangeArrowheads="1"/>
          </p:cNvSpPr>
          <p:nvPr/>
        </p:nvSpPr>
        <p:spPr bwMode="auto">
          <a:xfrm>
            <a:off x="6516687" y="729148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2064" name="Text Box 15"/>
          <p:cNvSpPr txBox="1">
            <a:spLocks noChangeArrowheads="1"/>
          </p:cNvSpPr>
          <p:nvPr/>
        </p:nvSpPr>
        <p:spPr bwMode="auto">
          <a:xfrm>
            <a:off x="6059487" y="713273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5</a:t>
            </a: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842962" y="523129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(1,1)</a:t>
            </a: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5614987" y="17229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(6‘,6)</a:t>
            </a:r>
          </a:p>
        </p:txBody>
      </p:sp>
      <p:sp>
        <p:nvSpPr>
          <p:cNvPr id="82962" name="Text Box 18"/>
          <p:cNvSpPr txBox="1">
            <a:spLocks noChangeArrowheads="1"/>
          </p:cNvSpPr>
          <p:nvPr/>
        </p:nvSpPr>
        <p:spPr bwMode="auto">
          <a:xfrm>
            <a:off x="6265862" y="17356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(6,6)</a:t>
            </a:r>
          </a:p>
        </p:txBody>
      </p:sp>
      <p:sp>
        <p:nvSpPr>
          <p:cNvPr id="82963" name="Text Box 19"/>
          <p:cNvSpPr txBox="1">
            <a:spLocks noChangeArrowheads="1"/>
          </p:cNvSpPr>
          <p:nvPr/>
        </p:nvSpPr>
        <p:spPr bwMode="auto">
          <a:xfrm>
            <a:off x="3922712" y="17356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3J (4,6)</a:t>
            </a:r>
          </a:p>
        </p:txBody>
      </p: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3111500" y="294847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(3,3)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4637087" y="3264386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(2,2)</a:t>
            </a:r>
          </a:p>
        </p:txBody>
      </p:sp>
      <p:sp>
        <p:nvSpPr>
          <p:cNvPr id="82966" name="Text Box 22"/>
          <p:cNvSpPr txBox="1">
            <a:spLocks noChangeArrowheads="1"/>
          </p:cNvSpPr>
          <p:nvPr/>
        </p:nvSpPr>
        <p:spPr bwMode="auto">
          <a:xfrm>
            <a:off x="3144837" y="250079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(3,4)</a:t>
            </a:r>
          </a:p>
        </p:txBody>
      </p:sp>
      <p:sp>
        <p:nvSpPr>
          <p:cNvPr id="82967" name="Line 23"/>
          <p:cNvSpPr>
            <a:spLocks noChangeShapeType="1"/>
          </p:cNvSpPr>
          <p:nvPr/>
        </p:nvSpPr>
        <p:spPr bwMode="auto">
          <a:xfrm>
            <a:off x="1187450" y="1605448"/>
            <a:ext cx="0" cy="3643313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>
            <a:off x="1616075" y="2848461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4616450" y="4743936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(2,1)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3073400" y="47582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3</a:t>
            </a:r>
            <a:r>
              <a:rPr lang="de-DE" sz="1200" b="1" dirty="0" smtClean="0">
                <a:solidFill>
                  <a:schemeClr val="accent2"/>
                </a:solidFill>
              </a:rPr>
              <a:t>J </a:t>
            </a:r>
            <a:r>
              <a:rPr lang="de-DE" sz="1200" b="1" dirty="0">
                <a:solidFill>
                  <a:schemeClr val="accent2"/>
                </a:solidFill>
              </a:rPr>
              <a:t>(3,1)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57200" y="2516673"/>
            <a:ext cx="741362" cy="960438"/>
            <a:chOff x="287" y="1456"/>
            <a:chExt cx="467" cy="605"/>
          </a:xfrm>
        </p:grpSpPr>
        <p:sp>
          <p:nvSpPr>
            <p:cNvPr id="2125" name="Text Box 30"/>
            <p:cNvSpPr txBox="1">
              <a:spLocks noChangeArrowheads="1"/>
            </p:cNvSpPr>
            <p:nvPr/>
          </p:nvSpPr>
          <p:spPr bwMode="auto">
            <a:xfrm>
              <a:off x="287" y="1456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chemeClr val="accent2"/>
                  </a:solidFill>
                </a:rPr>
                <a:t>4J (1,4)</a:t>
              </a:r>
            </a:p>
          </p:txBody>
        </p:sp>
        <p:sp>
          <p:nvSpPr>
            <p:cNvPr id="2126" name="Text Box 31"/>
            <p:cNvSpPr txBox="1">
              <a:spLocks noChangeArrowheads="1"/>
            </p:cNvSpPr>
            <p:nvPr/>
          </p:nvSpPr>
          <p:spPr bwMode="auto">
            <a:xfrm>
              <a:off x="296" y="1762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chemeClr val="accent2"/>
                  </a:solidFill>
                </a:rPr>
                <a:t>3J (1,3)</a:t>
              </a:r>
            </a:p>
          </p:txBody>
        </p:sp>
        <p:sp>
          <p:nvSpPr>
            <p:cNvPr id="2127" name="Text Box 32"/>
            <p:cNvSpPr txBox="1">
              <a:spLocks noChangeArrowheads="1"/>
            </p:cNvSpPr>
            <p:nvPr/>
          </p:nvSpPr>
          <p:spPr bwMode="auto">
            <a:xfrm>
              <a:off x="296" y="1888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chemeClr val="accent2"/>
                  </a:solidFill>
                </a:rPr>
                <a:t>2J (1,2)</a:t>
              </a:r>
            </a:p>
          </p:txBody>
        </p:sp>
      </p:grpSp>
      <p:sp>
        <p:nvSpPr>
          <p:cNvPr id="82977" name="Text Box 33"/>
          <p:cNvSpPr txBox="1">
            <a:spLocks noChangeArrowheads="1"/>
          </p:cNvSpPr>
          <p:nvPr/>
        </p:nvSpPr>
        <p:spPr bwMode="auto">
          <a:xfrm>
            <a:off x="4651375" y="290719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(2,3)</a:t>
            </a:r>
          </a:p>
        </p:txBody>
      </p:sp>
      <p:sp>
        <p:nvSpPr>
          <p:cNvPr id="82978" name="Text Box 34"/>
          <p:cNvSpPr txBox="1">
            <a:spLocks noChangeArrowheads="1"/>
          </p:cNvSpPr>
          <p:nvPr/>
        </p:nvSpPr>
        <p:spPr bwMode="auto">
          <a:xfrm>
            <a:off x="6108700" y="3578711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(6,5)</a:t>
            </a:r>
          </a:p>
        </p:txBody>
      </p:sp>
      <p:sp>
        <p:nvSpPr>
          <p:cNvPr id="82979" name="Text Box 35"/>
          <p:cNvSpPr txBox="1">
            <a:spLocks noChangeArrowheads="1"/>
          </p:cNvSpPr>
          <p:nvPr/>
        </p:nvSpPr>
        <p:spPr bwMode="auto">
          <a:xfrm>
            <a:off x="3951287" y="35644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(4,5)</a:t>
            </a:r>
          </a:p>
        </p:txBody>
      </p:sp>
      <p:sp>
        <p:nvSpPr>
          <p:cNvPr id="82980" name="Line 36"/>
          <p:cNvSpPr>
            <a:spLocks noChangeShapeType="1"/>
          </p:cNvSpPr>
          <p:nvPr/>
        </p:nvSpPr>
        <p:spPr bwMode="auto">
          <a:xfrm>
            <a:off x="1687512" y="3434248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82" name="Text Box 38"/>
          <p:cNvSpPr txBox="1">
            <a:spLocks noChangeArrowheads="1"/>
          </p:cNvSpPr>
          <p:nvPr/>
        </p:nvSpPr>
        <p:spPr bwMode="auto">
          <a:xfrm>
            <a:off x="3951287" y="2921486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(4,3)</a:t>
            </a:r>
          </a:p>
        </p:txBody>
      </p:sp>
      <p:sp>
        <p:nvSpPr>
          <p:cNvPr id="82984" name="Text Box 40"/>
          <p:cNvSpPr txBox="1">
            <a:spLocks noChangeArrowheads="1"/>
          </p:cNvSpPr>
          <p:nvPr/>
        </p:nvSpPr>
        <p:spPr bwMode="auto">
          <a:xfrm>
            <a:off x="6165850" y="250714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3J (6,4</a:t>
            </a:r>
            <a:r>
              <a:rPr lang="de-DE" sz="1200" b="1" dirty="0"/>
              <a:t>)</a:t>
            </a:r>
          </a:p>
        </p:txBody>
      </p:sp>
      <p:sp>
        <p:nvSpPr>
          <p:cNvPr id="82985" name="Text Box 41"/>
          <p:cNvSpPr txBox="1">
            <a:spLocks noChangeArrowheads="1"/>
          </p:cNvSpPr>
          <p:nvPr/>
        </p:nvSpPr>
        <p:spPr bwMode="auto">
          <a:xfrm>
            <a:off x="5594350" y="250714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3J (6´,4)</a:t>
            </a:r>
          </a:p>
        </p:txBody>
      </p:sp>
      <p:sp>
        <p:nvSpPr>
          <p:cNvPr id="82986" name="Text Box 42"/>
          <p:cNvSpPr txBox="1">
            <a:spLocks noChangeArrowheads="1"/>
          </p:cNvSpPr>
          <p:nvPr/>
        </p:nvSpPr>
        <p:spPr bwMode="auto">
          <a:xfrm>
            <a:off x="3154362" y="320564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(3,2)</a:t>
            </a:r>
          </a:p>
        </p:txBody>
      </p:sp>
      <p:sp>
        <p:nvSpPr>
          <p:cNvPr id="82987" name="Rectangle 43"/>
          <p:cNvSpPr>
            <a:spLocks noChangeArrowheads="1"/>
          </p:cNvSpPr>
          <p:nvPr/>
        </p:nvSpPr>
        <p:spPr bwMode="auto">
          <a:xfrm>
            <a:off x="5659437" y="3291373"/>
            <a:ext cx="771525" cy="2428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988" name="Text Box 44"/>
          <p:cNvSpPr txBox="1">
            <a:spLocks noChangeArrowheads="1"/>
          </p:cNvSpPr>
          <p:nvPr/>
        </p:nvSpPr>
        <p:spPr bwMode="auto">
          <a:xfrm>
            <a:off x="5529262" y="3559661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(5,5)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755775" y="5001111"/>
            <a:ext cx="1546225" cy="1604962"/>
            <a:chOff x="1105" y="3021"/>
            <a:chExt cx="974" cy="1011"/>
          </a:xfrm>
        </p:grpSpPr>
        <p:graphicFrame>
          <p:nvGraphicFramePr>
            <p:cNvPr id="2050" name="Object 47"/>
            <p:cNvGraphicFramePr>
              <a:graphicFrameLocks noChangeAspect="1"/>
            </p:cNvGraphicFramePr>
            <p:nvPr/>
          </p:nvGraphicFramePr>
          <p:xfrm>
            <a:off x="1105" y="3021"/>
            <a:ext cx="974" cy="1011"/>
          </p:xfrm>
          <a:graphic>
            <a:graphicData uri="http://schemas.openxmlformats.org/presentationml/2006/ole">
              <p:oleObj spid="_x0000_s2050" name="CS ChemDraw Drawing" r:id="rId4" imgW="1546920" imgH="1604880" progId="ChemDraw.Document.6.0">
                <p:embed/>
              </p:oleObj>
            </a:graphicData>
          </a:graphic>
        </p:graphicFrame>
        <p:sp>
          <p:nvSpPr>
            <p:cNvPr id="2119" name="Text Box 48"/>
            <p:cNvSpPr txBox="1">
              <a:spLocks noChangeArrowheads="1"/>
            </p:cNvSpPr>
            <p:nvPr/>
          </p:nvSpPr>
          <p:spPr bwMode="auto">
            <a:xfrm>
              <a:off x="1699" y="3407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1</a:t>
              </a:r>
            </a:p>
          </p:txBody>
        </p:sp>
        <p:sp>
          <p:nvSpPr>
            <p:cNvPr id="2120" name="Text Box 49"/>
            <p:cNvSpPr txBox="1">
              <a:spLocks noChangeArrowheads="1"/>
            </p:cNvSpPr>
            <p:nvPr/>
          </p:nvSpPr>
          <p:spPr bwMode="auto">
            <a:xfrm>
              <a:off x="1699" y="3569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2</a:t>
              </a:r>
            </a:p>
          </p:txBody>
        </p:sp>
        <p:sp>
          <p:nvSpPr>
            <p:cNvPr id="2121" name="Text Box 50"/>
            <p:cNvSpPr txBox="1">
              <a:spLocks noChangeArrowheads="1"/>
            </p:cNvSpPr>
            <p:nvPr/>
          </p:nvSpPr>
          <p:spPr bwMode="auto">
            <a:xfrm>
              <a:off x="1528" y="3659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3</a:t>
              </a:r>
            </a:p>
          </p:txBody>
        </p:sp>
        <p:sp>
          <p:nvSpPr>
            <p:cNvPr id="2122" name="Text Box 51"/>
            <p:cNvSpPr txBox="1">
              <a:spLocks noChangeArrowheads="1"/>
            </p:cNvSpPr>
            <p:nvPr/>
          </p:nvSpPr>
          <p:spPr bwMode="auto">
            <a:xfrm>
              <a:off x="1366" y="3569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4</a:t>
              </a:r>
            </a:p>
          </p:txBody>
        </p:sp>
        <p:sp>
          <p:nvSpPr>
            <p:cNvPr id="2123" name="Text Box 52"/>
            <p:cNvSpPr txBox="1">
              <a:spLocks noChangeArrowheads="1"/>
            </p:cNvSpPr>
            <p:nvPr/>
          </p:nvSpPr>
          <p:spPr bwMode="auto">
            <a:xfrm>
              <a:off x="1384" y="3416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5</a:t>
              </a:r>
            </a:p>
          </p:txBody>
        </p:sp>
        <p:sp>
          <p:nvSpPr>
            <p:cNvPr id="2124" name="Text Box 53"/>
            <p:cNvSpPr txBox="1">
              <a:spLocks noChangeArrowheads="1"/>
            </p:cNvSpPr>
            <p:nvPr/>
          </p:nvSpPr>
          <p:spPr bwMode="auto">
            <a:xfrm>
              <a:off x="1330" y="3137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6</a:t>
              </a:r>
            </a:p>
          </p:txBody>
        </p:sp>
      </p:grpSp>
      <p:sp>
        <p:nvSpPr>
          <p:cNvPr id="82998" name="Line 54"/>
          <p:cNvSpPr>
            <a:spLocks noChangeShapeType="1"/>
          </p:cNvSpPr>
          <p:nvPr/>
        </p:nvSpPr>
        <p:spPr bwMode="auto">
          <a:xfrm flipH="1">
            <a:off x="2897187" y="5418623"/>
            <a:ext cx="234950" cy="2349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2249487" y="5418623"/>
            <a:ext cx="876300" cy="831850"/>
            <a:chOff x="1416" y="3284"/>
            <a:chExt cx="552" cy="524"/>
          </a:xfrm>
        </p:grpSpPr>
        <p:sp>
          <p:nvSpPr>
            <p:cNvPr id="2115" name="Line 56"/>
            <p:cNvSpPr>
              <a:spLocks noChangeShapeType="1"/>
            </p:cNvSpPr>
            <p:nvPr/>
          </p:nvSpPr>
          <p:spPr bwMode="auto">
            <a:xfrm flipH="1">
              <a:off x="1832" y="3284"/>
              <a:ext cx="136" cy="1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16" name="Line 57"/>
            <p:cNvSpPr>
              <a:spLocks noChangeShapeType="1"/>
            </p:cNvSpPr>
            <p:nvPr/>
          </p:nvSpPr>
          <p:spPr bwMode="auto">
            <a:xfrm>
              <a:off x="1828" y="3440"/>
              <a:ext cx="4" cy="2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17" name="Line 58"/>
            <p:cNvSpPr>
              <a:spLocks noChangeShapeType="1"/>
            </p:cNvSpPr>
            <p:nvPr/>
          </p:nvSpPr>
          <p:spPr bwMode="auto">
            <a:xfrm flipH="1">
              <a:off x="1620" y="3676"/>
              <a:ext cx="216" cy="13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18" name="Line 59"/>
            <p:cNvSpPr>
              <a:spLocks noChangeShapeType="1"/>
            </p:cNvSpPr>
            <p:nvPr/>
          </p:nvSpPr>
          <p:spPr bwMode="auto">
            <a:xfrm flipH="1" flipV="1">
              <a:off x="1416" y="3684"/>
              <a:ext cx="192" cy="1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83004" name="Line 60"/>
          <p:cNvSpPr>
            <a:spLocks noChangeShapeType="1"/>
          </p:cNvSpPr>
          <p:nvPr/>
        </p:nvSpPr>
        <p:spPr bwMode="auto">
          <a:xfrm flipH="1" flipV="1">
            <a:off x="2579687" y="6269523"/>
            <a:ext cx="203200" cy="336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5" name="Line 61"/>
          <p:cNvSpPr>
            <a:spLocks noChangeShapeType="1"/>
          </p:cNvSpPr>
          <p:nvPr/>
        </p:nvSpPr>
        <p:spPr bwMode="auto">
          <a:xfrm flipV="1">
            <a:off x="2586037" y="6072673"/>
            <a:ext cx="304800" cy="1841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6" name="Line 62"/>
          <p:cNvSpPr>
            <a:spLocks noChangeShapeType="1"/>
          </p:cNvSpPr>
          <p:nvPr/>
        </p:nvSpPr>
        <p:spPr bwMode="auto">
          <a:xfrm flipH="1" flipV="1">
            <a:off x="2890837" y="5698023"/>
            <a:ext cx="12700" cy="3746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7" name="Line 63"/>
          <p:cNvSpPr>
            <a:spLocks noChangeShapeType="1"/>
          </p:cNvSpPr>
          <p:nvPr/>
        </p:nvSpPr>
        <p:spPr bwMode="auto">
          <a:xfrm flipH="1">
            <a:off x="2947987" y="6072673"/>
            <a:ext cx="3492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8" name="Line 64"/>
          <p:cNvSpPr>
            <a:spLocks noChangeShapeType="1"/>
          </p:cNvSpPr>
          <p:nvPr/>
        </p:nvSpPr>
        <p:spPr bwMode="auto">
          <a:xfrm flipV="1">
            <a:off x="1995487" y="6059973"/>
            <a:ext cx="266700" cy="279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9" name="Line 65"/>
          <p:cNvSpPr>
            <a:spLocks noChangeShapeType="1"/>
          </p:cNvSpPr>
          <p:nvPr/>
        </p:nvSpPr>
        <p:spPr bwMode="auto">
          <a:xfrm flipV="1">
            <a:off x="2230437" y="5698023"/>
            <a:ext cx="25400" cy="3619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0" name="Line 66"/>
          <p:cNvSpPr>
            <a:spLocks noChangeShapeType="1"/>
          </p:cNvSpPr>
          <p:nvPr/>
        </p:nvSpPr>
        <p:spPr bwMode="auto">
          <a:xfrm>
            <a:off x="1785937" y="5329723"/>
            <a:ext cx="35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1" name="Line 67"/>
          <p:cNvSpPr>
            <a:spLocks noChangeShapeType="1"/>
          </p:cNvSpPr>
          <p:nvPr/>
        </p:nvSpPr>
        <p:spPr bwMode="auto">
          <a:xfrm>
            <a:off x="2128837" y="5329723"/>
            <a:ext cx="127000" cy="342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2" name="Line 68"/>
          <p:cNvSpPr>
            <a:spLocks noChangeShapeType="1"/>
          </p:cNvSpPr>
          <p:nvPr/>
        </p:nvSpPr>
        <p:spPr bwMode="auto">
          <a:xfrm flipH="1" flipV="1">
            <a:off x="2586037" y="6256823"/>
            <a:ext cx="190500" cy="330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3" name="Line 69"/>
          <p:cNvSpPr>
            <a:spLocks noChangeShapeType="1"/>
          </p:cNvSpPr>
          <p:nvPr/>
        </p:nvSpPr>
        <p:spPr bwMode="auto">
          <a:xfrm flipV="1">
            <a:off x="2586037" y="6072673"/>
            <a:ext cx="285750" cy="177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4" name="Line 70"/>
          <p:cNvSpPr>
            <a:spLocks noChangeShapeType="1"/>
          </p:cNvSpPr>
          <p:nvPr/>
        </p:nvSpPr>
        <p:spPr bwMode="auto">
          <a:xfrm flipV="1">
            <a:off x="1995487" y="6072673"/>
            <a:ext cx="247650" cy="25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5" name="Line 71"/>
          <p:cNvSpPr>
            <a:spLocks noChangeShapeType="1"/>
          </p:cNvSpPr>
          <p:nvPr/>
        </p:nvSpPr>
        <p:spPr bwMode="auto">
          <a:xfrm>
            <a:off x="2262187" y="6053623"/>
            <a:ext cx="285750" cy="209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2106" name="Line 72"/>
          <p:cNvSpPr>
            <a:spLocks noChangeShapeType="1"/>
          </p:cNvSpPr>
          <p:nvPr/>
        </p:nvSpPr>
        <p:spPr bwMode="auto">
          <a:xfrm>
            <a:off x="2681287" y="646637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7" name="Line 73"/>
          <p:cNvSpPr>
            <a:spLocks noChangeShapeType="1"/>
          </p:cNvSpPr>
          <p:nvPr/>
        </p:nvSpPr>
        <p:spPr bwMode="auto">
          <a:xfrm flipH="1" flipV="1">
            <a:off x="2909887" y="6059973"/>
            <a:ext cx="3873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8" name="Line 74"/>
          <p:cNvSpPr>
            <a:spLocks noChangeShapeType="1"/>
          </p:cNvSpPr>
          <p:nvPr/>
        </p:nvSpPr>
        <p:spPr bwMode="auto">
          <a:xfrm>
            <a:off x="1728787" y="5317023"/>
            <a:ext cx="355600" cy="63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9" name="Line 75"/>
          <p:cNvSpPr>
            <a:spLocks noChangeShapeType="1"/>
          </p:cNvSpPr>
          <p:nvPr/>
        </p:nvSpPr>
        <p:spPr bwMode="auto">
          <a:xfrm>
            <a:off x="1868487" y="5037623"/>
            <a:ext cx="254000" cy="254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20" name="Line 76"/>
          <p:cNvSpPr>
            <a:spLocks noChangeShapeType="1"/>
          </p:cNvSpPr>
          <p:nvPr/>
        </p:nvSpPr>
        <p:spPr bwMode="auto">
          <a:xfrm flipH="1" flipV="1">
            <a:off x="1912937" y="5063023"/>
            <a:ext cx="209550" cy="25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21" name="Line 77"/>
          <p:cNvSpPr>
            <a:spLocks noChangeShapeType="1"/>
          </p:cNvSpPr>
          <p:nvPr/>
        </p:nvSpPr>
        <p:spPr bwMode="auto">
          <a:xfrm flipV="1">
            <a:off x="1862137" y="5685323"/>
            <a:ext cx="406400" cy="63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2112" name="Text Box 8"/>
          <p:cNvSpPr txBox="1">
            <a:spLocks noChangeArrowheads="1"/>
          </p:cNvSpPr>
          <p:nvPr/>
        </p:nvSpPr>
        <p:spPr bwMode="auto">
          <a:xfrm rot="10807646" flipV="1">
            <a:off x="5621337" y="646598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  <a:r>
              <a:rPr lang="de-DE" sz="1200" b="1" dirty="0"/>
              <a:t>´</a:t>
            </a:r>
            <a:endParaRPr lang="de-DE" sz="1200" b="1" dirty="0">
              <a:latin typeface="Symbol" pitchFamily="18" charset="2"/>
            </a:endParaRPr>
          </a:p>
        </p:txBody>
      </p:sp>
      <p:pic>
        <p:nvPicPr>
          <p:cNvPr id="2114" name="Picture 82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7662" y="205273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36"/>
          <p:cNvSpPr>
            <a:spLocks noChangeArrowheads="1"/>
          </p:cNvSpPr>
          <p:nvPr/>
        </p:nvSpPr>
        <p:spPr bwMode="auto">
          <a:xfrm>
            <a:off x="325437" y="205273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HMBC</a:t>
            </a:r>
            <a:endParaRPr lang="de-DE" dirty="0"/>
          </a:p>
        </p:txBody>
      </p:sp>
      <p:grpSp>
        <p:nvGrpSpPr>
          <p:cNvPr id="89" name="Gruppieren 88"/>
          <p:cNvGrpSpPr/>
          <p:nvPr/>
        </p:nvGrpSpPr>
        <p:grpSpPr>
          <a:xfrm>
            <a:off x="1140646" y="2090554"/>
            <a:ext cx="5467546" cy="3094189"/>
            <a:chOff x="-933251" y="940484"/>
            <a:chExt cx="5467546" cy="3094189"/>
          </a:xfrm>
        </p:grpSpPr>
        <p:sp>
          <p:nvSpPr>
            <p:cNvPr id="81" name="Ellipse 80"/>
            <p:cNvSpPr/>
            <p:nvPr/>
          </p:nvSpPr>
          <p:spPr>
            <a:xfrm>
              <a:off x="3830898" y="2236983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Ellipse 82"/>
            <p:cNvSpPr/>
            <p:nvPr/>
          </p:nvSpPr>
          <p:spPr>
            <a:xfrm>
              <a:off x="2782166" y="2066987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Ellipse 83"/>
            <p:cNvSpPr/>
            <p:nvPr/>
          </p:nvSpPr>
          <p:spPr>
            <a:xfrm>
              <a:off x="4364613" y="952111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Ellipse 84"/>
            <p:cNvSpPr/>
            <p:nvPr/>
          </p:nvSpPr>
          <p:spPr>
            <a:xfrm>
              <a:off x="3810238" y="940484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Ellipse 85"/>
            <p:cNvSpPr/>
            <p:nvPr/>
          </p:nvSpPr>
          <p:spPr>
            <a:xfrm>
              <a:off x="-933251" y="3968687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Ellipse 87"/>
            <p:cNvSpPr/>
            <p:nvPr/>
          </p:nvSpPr>
          <p:spPr>
            <a:xfrm>
              <a:off x="1251569" y="2002098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698686" y="2034540"/>
            <a:ext cx="6189794" cy="3188970"/>
            <a:chOff x="-1420931" y="869230"/>
            <a:chExt cx="6189794" cy="3188970"/>
          </a:xfrm>
        </p:grpSpPr>
        <p:sp>
          <p:nvSpPr>
            <p:cNvPr id="91" name="Ellipse 90"/>
            <p:cNvSpPr/>
            <p:nvPr/>
          </p:nvSpPr>
          <p:spPr>
            <a:xfrm>
              <a:off x="3830898" y="2236983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Ellipse 91"/>
            <p:cNvSpPr/>
            <p:nvPr/>
          </p:nvSpPr>
          <p:spPr>
            <a:xfrm>
              <a:off x="2782166" y="2066987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Ellipse 92"/>
            <p:cNvSpPr/>
            <p:nvPr/>
          </p:nvSpPr>
          <p:spPr>
            <a:xfrm>
              <a:off x="4364613" y="952111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/>
            <p:cNvSpPr/>
            <p:nvPr/>
          </p:nvSpPr>
          <p:spPr>
            <a:xfrm>
              <a:off x="3810238" y="940484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/>
            <p:cNvSpPr/>
            <p:nvPr/>
          </p:nvSpPr>
          <p:spPr>
            <a:xfrm>
              <a:off x="-933251" y="3968687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Ellipse 95"/>
            <p:cNvSpPr/>
            <p:nvPr/>
          </p:nvSpPr>
          <p:spPr>
            <a:xfrm>
              <a:off x="1251569" y="2002098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/>
            <p:cNvSpPr/>
            <p:nvPr/>
          </p:nvSpPr>
          <p:spPr>
            <a:xfrm>
              <a:off x="-1420931" y="3879130"/>
              <a:ext cx="181424" cy="167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Ellipse 97"/>
            <p:cNvSpPr/>
            <p:nvPr/>
          </p:nvSpPr>
          <p:spPr>
            <a:xfrm>
              <a:off x="-666551" y="3909610"/>
              <a:ext cx="192854" cy="1485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Ellipse 98"/>
            <p:cNvSpPr/>
            <p:nvPr/>
          </p:nvSpPr>
          <p:spPr>
            <a:xfrm>
              <a:off x="3031503" y="2035090"/>
              <a:ext cx="228600" cy="1174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2419549" y="1996990"/>
              <a:ext cx="169994" cy="1638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1522743" y="1981750"/>
              <a:ext cx="228600" cy="1447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890283" y="1947460"/>
              <a:ext cx="209550" cy="1828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3532069" y="907330"/>
              <a:ext cx="169994" cy="1295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4597413" y="869230"/>
              <a:ext cx="171450" cy="1447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2970" name="Line 26"/>
          <p:cNvSpPr>
            <a:spLocks noChangeShapeType="1"/>
          </p:cNvSpPr>
          <p:nvPr/>
        </p:nvSpPr>
        <p:spPr bwMode="auto">
          <a:xfrm>
            <a:off x="1644650" y="3248511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83" name="Line 39"/>
          <p:cNvSpPr>
            <a:spLocks noChangeShapeType="1"/>
          </p:cNvSpPr>
          <p:nvPr/>
        </p:nvSpPr>
        <p:spPr bwMode="auto">
          <a:xfrm>
            <a:off x="1644650" y="3191361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81" name="Line 37"/>
          <p:cNvSpPr>
            <a:spLocks noChangeShapeType="1"/>
          </p:cNvSpPr>
          <p:nvPr/>
        </p:nvSpPr>
        <p:spPr bwMode="auto">
          <a:xfrm>
            <a:off x="1716087" y="2134086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68" name="Line 24"/>
          <p:cNvSpPr>
            <a:spLocks noChangeShapeType="1"/>
          </p:cNvSpPr>
          <p:nvPr/>
        </p:nvSpPr>
        <p:spPr bwMode="auto">
          <a:xfrm flipV="1">
            <a:off x="1338606" y="5120172"/>
            <a:ext cx="6021044" cy="45719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0" grpId="0"/>
      <p:bldP spid="82961" grpId="0"/>
      <p:bldP spid="82962" grpId="0"/>
      <p:bldP spid="82963" grpId="0"/>
      <p:bldP spid="82964" grpId="0"/>
      <p:bldP spid="82965" grpId="0"/>
      <p:bldP spid="82966" grpId="0"/>
      <p:bldP spid="82967" grpId="0" animBg="1"/>
      <p:bldP spid="82967" grpId="1" animBg="1"/>
      <p:bldP spid="82969" grpId="0" animBg="1"/>
      <p:bldP spid="82969" grpId="1" animBg="1"/>
      <p:bldP spid="82971" grpId="0"/>
      <p:bldP spid="82972" grpId="0"/>
      <p:bldP spid="82977" grpId="0"/>
      <p:bldP spid="82978" grpId="0"/>
      <p:bldP spid="82979" grpId="0"/>
      <p:bldP spid="82980" grpId="0" animBg="1"/>
      <p:bldP spid="82980" grpId="1" animBg="1"/>
      <p:bldP spid="82982" grpId="0"/>
      <p:bldP spid="82984" grpId="0"/>
      <p:bldP spid="82985" grpId="0"/>
      <p:bldP spid="82986" grpId="0"/>
      <p:bldP spid="82987" grpId="0" animBg="1"/>
      <p:bldP spid="82988" grpId="0"/>
      <p:bldP spid="82998" grpId="0" animBg="1"/>
      <p:bldP spid="82998" grpId="1" animBg="1"/>
      <p:bldP spid="83004" grpId="0" animBg="1"/>
      <p:bldP spid="83004" grpId="1" animBg="1"/>
      <p:bldP spid="83004" grpId="2" animBg="1"/>
      <p:bldP spid="83004" grpId="3" animBg="1"/>
      <p:bldP spid="83004" grpId="4" animBg="1"/>
      <p:bldP spid="83004" grpId="5" animBg="1"/>
      <p:bldP spid="83004" grpId="6" animBg="1"/>
      <p:bldP spid="83005" grpId="0" animBg="1"/>
      <p:bldP spid="83005" grpId="1" animBg="1"/>
      <p:bldP spid="83006" grpId="0" animBg="1"/>
      <p:bldP spid="83006" grpId="1" animBg="1"/>
      <p:bldP spid="83007" grpId="0" animBg="1"/>
      <p:bldP spid="83007" grpId="1" animBg="1"/>
      <p:bldP spid="83007" grpId="2" animBg="1"/>
      <p:bldP spid="83007" grpId="3" animBg="1"/>
      <p:bldP spid="83008" grpId="0" animBg="1"/>
      <p:bldP spid="83008" grpId="1" animBg="1"/>
      <p:bldP spid="83009" grpId="0" animBg="1"/>
      <p:bldP spid="83009" grpId="1" animBg="1"/>
      <p:bldP spid="83009" grpId="2" animBg="1"/>
      <p:bldP spid="83009" grpId="3" animBg="1"/>
      <p:bldP spid="83009" grpId="4" animBg="1"/>
      <p:bldP spid="83009" grpId="5" animBg="1"/>
      <p:bldP spid="83009" grpId="6" animBg="1"/>
      <p:bldP spid="83010" grpId="0" animBg="1"/>
      <p:bldP spid="83010" grpId="1" animBg="1"/>
      <p:bldP spid="83010" grpId="2" animBg="1"/>
      <p:bldP spid="83010" grpId="3" animBg="1"/>
      <p:bldP spid="83011" grpId="0" animBg="1"/>
      <p:bldP spid="83011" grpId="1" animBg="1"/>
      <p:bldP spid="83011" grpId="2" animBg="1"/>
      <p:bldP spid="83011" grpId="3" animBg="1"/>
      <p:bldP spid="83011" grpId="4" animBg="1"/>
      <p:bldP spid="83011" grpId="5" animBg="1"/>
      <p:bldP spid="83011" grpId="6" animBg="1"/>
      <p:bldP spid="83011" grpId="7" animBg="1"/>
      <p:bldP spid="83012" grpId="0" animBg="1"/>
      <p:bldP spid="83012" grpId="1" animBg="1"/>
      <p:bldP spid="83013" grpId="0" animBg="1"/>
      <p:bldP spid="83013" grpId="1" animBg="1"/>
      <p:bldP spid="83013" grpId="2" animBg="1"/>
      <p:bldP spid="83013" grpId="3" animBg="1"/>
      <p:bldP spid="83013" grpId="4" animBg="1"/>
      <p:bldP spid="83014" grpId="0" animBg="1"/>
      <p:bldP spid="83014" grpId="1" animBg="1"/>
      <p:bldP spid="83014" grpId="2" animBg="1"/>
      <p:bldP spid="83014" grpId="3" animBg="1"/>
      <p:bldP spid="83014" grpId="4" animBg="1"/>
      <p:bldP spid="83014" grpId="5" animBg="1"/>
      <p:bldP spid="83015" grpId="0" animBg="1"/>
      <p:bldP spid="83015" grpId="1" animBg="1"/>
      <p:bldP spid="83015" grpId="2" animBg="1"/>
      <p:bldP spid="83015" grpId="3" animBg="1"/>
      <p:bldP spid="83017" grpId="0" animBg="1"/>
      <p:bldP spid="83017" grpId="1" animBg="1"/>
      <p:bldP spid="83018" grpId="0" animBg="1"/>
      <p:bldP spid="83018" grpId="1" animBg="1"/>
      <p:bldP spid="83019" grpId="0" animBg="1"/>
      <p:bldP spid="83019" grpId="1" animBg="1"/>
      <p:bldP spid="83020" grpId="0" animBg="1"/>
      <p:bldP spid="83020" grpId="1" animBg="1"/>
      <p:bldP spid="83021" grpId="0" animBg="1"/>
      <p:bldP spid="83021" grpId="1" animBg="1"/>
      <p:bldP spid="82970" grpId="0" animBg="1"/>
      <p:bldP spid="82970" grpId="1" animBg="1"/>
      <p:bldP spid="82983" grpId="0" animBg="1"/>
      <p:bldP spid="82983" grpId="1" animBg="1"/>
      <p:bldP spid="82981" grpId="0" animBg="1"/>
      <p:bldP spid="82981" grpId="1" animBg="1"/>
      <p:bldP spid="82968" grpId="0" animBg="1"/>
      <p:bldP spid="82968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7"/>
          <p:cNvSpPr>
            <a:spLocks noChangeArrowheads="1"/>
          </p:cNvSpPr>
          <p:nvPr/>
        </p:nvSpPr>
        <p:spPr bwMode="auto">
          <a:xfrm>
            <a:off x="1282700" y="0"/>
            <a:ext cx="4656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HMBC</a:t>
            </a:r>
            <a:endParaRPr lang="de-DE" dirty="0"/>
          </a:p>
        </p:txBody>
      </p:sp>
      <p:pic>
        <p:nvPicPr>
          <p:cNvPr id="3077" name="Picture 78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2" descr="zucker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425" y="514350"/>
            <a:ext cx="3925888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3" descr="zucker10"/>
          <p:cNvPicPr>
            <a:picLocks noChangeAspect="1" noChangeArrowheads="1"/>
          </p:cNvPicPr>
          <p:nvPr/>
        </p:nvPicPr>
        <p:blipFill>
          <a:blip r:embed="rId5">
            <a:lum bright="-48000" contrast="66000"/>
          </a:blip>
          <a:srcRect/>
          <a:stretch>
            <a:fillRect/>
          </a:stretch>
        </p:blipFill>
        <p:spPr bwMode="auto">
          <a:xfrm>
            <a:off x="4878388" y="0"/>
            <a:ext cx="3725862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" descr="zucker11"/>
          <p:cNvPicPr>
            <a:picLocks noChangeAspect="1" noChangeArrowheads="1"/>
          </p:cNvPicPr>
          <p:nvPr/>
        </p:nvPicPr>
        <p:blipFill>
          <a:blip r:embed="rId6">
            <a:lum bright="-48000" contrast="66000"/>
          </a:blip>
          <a:srcRect/>
          <a:stretch>
            <a:fillRect/>
          </a:stretch>
        </p:blipFill>
        <p:spPr bwMode="auto">
          <a:xfrm>
            <a:off x="4903788" y="3363913"/>
            <a:ext cx="404018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6"/>
          <p:cNvSpPr txBox="1">
            <a:spLocks noChangeArrowheads="1"/>
          </p:cNvSpPr>
          <p:nvPr/>
        </p:nvSpPr>
        <p:spPr bwMode="auto">
          <a:xfrm>
            <a:off x="1393825" y="631825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755650" y="636588"/>
            <a:ext cx="350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3083" name="Text Box 8"/>
          <p:cNvSpPr txBox="1">
            <a:spLocks noChangeArrowheads="1"/>
          </p:cNvSpPr>
          <p:nvPr/>
        </p:nvSpPr>
        <p:spPr bwMode="auto">
          <a:xfrm>
            <a:off x="1908175" y="633413"/>
            <a:ext cx="350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2640013" y="650875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  <a:r>
              <a:rPr lang="de-DE" sz="1200" b="1" dirty="0"/>
              <a:t>´</a:t>
            </a:r>
            <a:endParaRPr lang="de-DE" sz="1200" b="1" dirty="0">
              <a:latin typeface="Symbol" pitchFamily="18" charset="2"/>
            </a:endParaRPr>
          </a:p>
        </p:txBody>
      </p:sp>
      <p:sp>
        <p:nvSpPr>
          <p:cNvPr id="3085" name="Text Box 10"/>
          <p:cNvSpPr txBox="1">
            <a:spLocks noChangeArrowheads="1"/>
          </p:cNvSpPr>
          <p:nvPr/>
        </p:nvSpPr>
        <p:spPr bwMode="auto">
          <a:xfrm>
            <a:off x="3325813" y="641350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3086" name="Text Box 11"/>
          <p:cNvSpPr txBox="1">
            <a:spLocks noChangeArrowheads="1"/>
          </p:cNvSpPr>
          <p:nvPr/>
        </p:nvSpPr>
        <p:spPr bwMode="auto">
          <a:xfrm>
            <a:off x="3000375" y="619125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5</a:t>
            </a:r>
          </a:p>
        </p:txBody>
      </p:sp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974725" y="4194175"/>
          <a:ext cx="2813050" cy="2519363"/>
        </p:xfrm>
        <a:graphic>
          <a:graphicData uri="http://schemas.openxmlformats.org/presentationml/2006/ole">
            <p:oleObj spid="_x0000_s3074" name="CS ChemDraw Drawing" r:id="rId7" imgW="2813760" imgH="2518920" progId="ChemDraw.Document.6.0">
              <p:embed/>
            </p:oleObj>
          </a:graphicData>
        </a:graphic>
      </p:graphicFrame>
      <p:sp>
        <p:nvSpPr>
          <p:cNvPr id="3087" name="Text Box 13"/>
          <p:cNvSpPr txBox="1">
            <a:spLocks noChangeArrowheads="1"/>
          </p:cNvSpPr>
          <p:nvPr/>
        </p:nvSpPr>
        <p:spPr bwMode="auto">
          <a:xfrm>
            <a:off x="2184400" y="5340350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2446338" y="5445125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3089" name="Text Box 15"/>
          <p:cNvSpPr txBox="1">
            <a:spLocks noChangeArrowheads="1"/>
          </p:cNvSpPr>
          <p:nvPr/>
        </p:nvSpPr>
        <p:spPr bwMode="auto">
          <a:xfrm>
            <a:off x="2698750" y="5327650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3090" name="Text Box 16"/>
          <p:cNvSpPr txBox="1">
            <a:spLocks noChangeArrowheads="1"/>
          </p:cNvSpPr>
          <p:nvPr/>
        </p:nvSpPr>
        <p:spPr bwMode="auto">
          <a:xfrm>
            <a:off x="1871663" y="4662488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1414463" y="4433888"/>
            <a:ext cx="693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914400" y="5319713"/>
            <a:ext cx="693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1543050" y="633412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3371850" y="570547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>
            <a:off x="1708150" y="2197100"/>
            <a:ext cx="21018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>
            <a:off x="2254250" y="2387600"/>
            <a:ext cx="15938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>
            <a:off x="1098550" y="2425700"/>
            <a:ext cx="26733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>
            <a:off x="2997200" y="2813050"/>
            <a:ext cx="78740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3" name="Text Box 25"/>
          <p:cNvSpPr txBox="1">
            <a:spLocks noChangeArrowheads="1"/>
          </p:cNvSpPr>
          <p:nvPr/>
        </p:nvSpPr>
        <p:spPr bwMode="auto">
          <a:xfrm>
            <a:off x="4100513" y="2819400"/>
            <a:ext cx="693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3994" name="Text Box 26"/>
          <p:cNvSpPr txBox="1">
            <a:spLocks noChangeArrowheads="1"/>
          </p:cNvSpPr>
          <p:nvPr/>
        </p:nvSpPr>
        <p:spPr bwMode="auto">
          <a:xfrm>
            <a:off x="4086225" y="1905000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4071938" y="2362200"/>
            <a:ext cx="693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4086225" y="216217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H="1">
            <a:off x="1943100" y="5500688"/>
            <a:ext cx="300038" cy="200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H="1" flipV="1">
            <a:off x="1571625" y="5529263"/>
            <a:ext cx="342900" cy="171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>
            <a:off x="1571625" y="5172075"/>
            <a:ext cx="14288" cy="371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0" name="Line 32"/>
          <p:cNvSpPr>
            <a:spLocks noChangeShapeType="1"/>
          </p:cNvSpPr>
          <p:nvPr/>
        </p:nvSpPr>
        <p:spPr bwMode="auto">
          <a:xfrm flipH="1">
            <a:off x="1400175" y="4243388"/>
            <a:ext cx="200025" cy="2857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1" name="Line 33"/>
          <p:cNvSpPr>
            <a:spLocks noChangeShapeType="1"/>
          </p:cNvSpPr>
          <p:nvPr/>
        </p:nvSpPr>
        <p:spPr bwMode="auto">
          <a:xfrm>
            <a:off x="1414463" y="4557713"/>
            <a:ext cx="157162" cy="3000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2" name="Line 34"/>
          <p:cNvSpPr>
            <a:spLocks noChangeShapeType="1"/>
          </p:cNvSpPr>
          <p:nvPr/>
        </p:nvSpPr>
        <p:spPr bwMode="auto">
          <a:xfrm flipH="1" flipV="1">
            <a:off x="1585913" y="4872038"/>
            <a:ext cx="428625" cy="142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3" name="Line 35"/>
          <p:cNvSpPr>
            <a:spLocks noChangeShapeType="1"/>
          </p:cNvSpPr>
          <p:nvPr/>
        </p:nvSpPr>
        <p:spPr bwMode="auto">
          <a:xfrm>
            <a:off x="2571750" y="5700713"/>
            <a:ext cx="0" cy="4000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4" name="Line 36"/>
          <p:cNvSpPr>
            <a:spLocks noChangeShapeType="1"/>
          </p:cNvSpPr>
          <p:nvPr/>
        </p:nvSpPr>
        <p:spPr bwMode="auto">
          <a:xfrm flipH="1">
            <a:off x="2243138" y="6115050"/>
            <a:ext cx="328612" cy="171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5" name="Line 37"/>
          <p:cNvSpPr>
            <a:spLocks noChangeShapeType="1"/>
          </p:cNvSpPr>
          <p:nvPr/>
        </p:nvSpPr>
        <p:spPr bwMode="auto">
          <a:xfrm>
            <a:off x="1928813" y="6100763"/>
            <a:ext cx="300037" cy="171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6" name="Line 38"/>
          <p:cNvSpPr>
            <a:spLocks noChangeShapeType="1"/>
          </p:cNvSpPr>
          <p:nvPr/>
        </p:nvSpPr>
        <p:spPr bwMode="auto">
          <a:xfrm>
            <a:off x="2900363" y="5529263"/>
            <a:ext cx="342900" cy="714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7" name="Line 39"/>
          <p:cNvSpPr>
            <a:spLocks noChangeShapeType="1"/>
          </p:cNvSpPr>
          <p:nvPr/>
        </p:nvSpPr>
        <p:spPr bwMode="auto">
          <a:xfrm>
            <a:off x="3243263" y="5600700"/>
            <a:ext cx="114300" cy="342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8" name="Line 40"/>
          <p:cNvSpPr>
            <a:spLocks noChangeShapeType="1"/>
          </p:cNvSpPr>
          <p:nvPr/>
        </p:nvSpPr>
        <p:spPr bwMode="auto">
          <a:xfrm flipV="1">
            <a:off x="3100388" y="5986463"/>
            <a:ext cx="285750" cy="2857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9" name="Line 41"/>
          <p:cNvSpPr>
            <a:spLocks noChangeShapeType="1"/>
          </p:cNvSpPr>
          <p:nvPr/>
        </p:nvSpPr>
        <p:spPr bwMode="auto">
          <a:xfrm flipV="1">
            <a:off x="6451600" y="1997075"/>
            <a:ext cx="144780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10" name="Line 42"/>
          <p:cNvSpPr>
            <a:spLocks noChangeShapeType="1"/>
          </p:cNvSpPr>
          <p:nvPr/>
        </p:nvSpPr>
        <p:spPr bwMode="auto">
          <a:xfrm flipH="1" flipV="1">
            <a:off x="7135813" y="4113213"/>
            <a:ext cx="14287" cy="1119187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11" name="Text Box 43"/>
          <p:cNvSpPr txBox="1">
            <a:spLocks noChangeArrowheads="1"/>
          </p:cNvSpPr>
          <p:nvPr/>
        </p:nvSpPr>
        <p:spPr bwMode="auto">
          <a:xfrm>
            <a:off x="1543050" y="4033838"/>
            <a:ext cx="693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3118" name="Text Box 44"/>
          <p:cNvSpPr txBox="1">
            <a:spLocks noChangeArrowheads="1"/>
          </p:cNvSpPr>
          <p:nvPr/>
        </p:nvSpPr>
        <p:spPr bwMode="auto">
          <a:xfrm>
            <a:off x="2928938" y="6219825"/>
            <a:ext cx="693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4013" name="Text Box 45"/>
          <p:cNvSpPr txBox="1">
            <a:spLocks noChangeArrowheads="1"/>
          </p:cNvSpPr>
          <p:nvPr/>
        </p:nvSpPr>
        <p:spPr bwMode="auto">
          <a:xfrm>
            <a:off x="1514475" y="5948363"/>
            <a:ext cx="693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4014" name="Text Box 46"/>
          <p:cNvSpPr txBox="1">
            <a:spLocks noChangeArrowheads="1"/>
          </p:cNvSpPr>
          <p:nvPr/>
        </p:nvSpPr>
        <p:spPr bwMode="auto">
          <a:xfrm>
            <a:off x="1157288" y="5005388"/>
            <a:ext cx="693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4015" name="Text Box 47"/>
          <p:cNvSpPr txBox="1">
            <a:spLocks noChangeArrowheads="1"/>
          </p:cNvSpPr>
          <p:nvPr/>
        </p:nvSpPr>
        <p:spPr bwMode="auto">
          <a:xfrm>
            <a:off x="8370888" y="1797050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3122" name="Text Box 48"/>
          <p:cNvSpPr txBox="1">
            <a:spLocks noChangeArrowheads="1"/>
          </p:cNvSpPr>
          <p:nvPr/>
        </p:nvSpPr>
        <p:spPr bwMode="auto">
          <a:xfrm>
            <a:off x="8389938" y="2130425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3123" name="Text Box 49"/>
          <p:cNvSpPr txBox="1">
            <a:spLocks noChangeArrowheads="1"/>
          </p:cNvSpPr>
          <p:nvPr/>
        </p:nvSpPr>
        <p:spPr bwMode="auto">
          <a:xfrm>
            <a:off x="8399463" y="2327275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3124" name="Text Box 50"/>
          <p:cNvSpPr txBox="1">
            <a:spLocks noChangeArrowheads="1"/>
          </p:cNvSpPr>
          <p:nvPr/>
        </p:nvSpPr>
        <p:spPr bwMode="auto">
          <a:xfrm>
            <a:off x="8386763" y="876300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4019" name="Text Box 51"/>
          <p:cNvSpPr txBox="1">
            <a:spLocks noChangeArrowheads="1"/>
          </p:cNvSpPr>
          <p:nvPr/>
        </p:nvSpPr>
        <p:spPr bwMode="auto">
          <a:xfrm>
            <a:off x="8347075" y="487362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4020" name="Text Box 52"/>
          <p:cNvSpPr txBox="1">
            <a:spLocks noChangeArrowheads="1"/>
          </p:cNvSpPr>
          <p:nvPr/>
        </p:nvSpPr>
        <p:spPr bwMode="auto">
          <a:xfrm>
            <a:off x="8351838" y="5716588"/>
            <a:ext cx="693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4021" name="Line 53"/>
          <p:cNvSpPr>
            <a:spLocks noChangeShapeType="1"/>
          </p:cNvSpPr>
          <p:nvPr/>
        </p:nvSpPr>
        <p:spPr bwMode="auto">
          <a:xfrm flipV="1">
            <a:off x="7194550" y="5162550"/>
            <a:ext cx="1298575" cy="3492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2" name="Line 54"/>
          <p:cNvSpPr>
            <a:spLocks noChangeShapeType="1"/>
          </p:cNvSpPr>
          <p:nvPr/>
        </p:nvSpPr>
        <p:spPr bwMode="auto">
          <a:xfrm flipH="1" flipV="1">
            <a:off x="6464300" y="669925"/>
            <a:ext cx="14288" cy="12763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3" name="Text Box 55"/>
          <p:cNvSpPr txBox="1">
            <a:spLocks noChangeArrowheads="1"/>
          </p:cNvSpPr>
          <p:nvPr/>
        </p:nvSpPr>
        <p:spPr bwMode="auto">
          <a:xfrm>
            <a:off x="6948488" y="3314700"/>
            <a:ext cx="493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4024" name="Text Box 56"/>
          <p:cNvSpPr txBox="1">
            <a:spLocks noChangeArrowheads="1"/>
          </p:cNvSpPr>
          <p:nvPr/>
        </p:nvSpPr>
        <p:spPr bwMode="auto">
          <a:xfrm>
            <a:off x="6127750" y="273050"/>
            <a:ext cx="493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4025" name="Line 57"/>
          <p:cNvSpPr>
            <a:spLocks noChangeShapeType="1"/>
          </p:cNvSpPr>
          <p:nvPr/>
        </p:nvSpPr>
        <p:spPr bwMode="auto">
          <a:xfrm flipV="1">
            <a:off x="6694488" y="5776913"/>
            <a:ext cx="1598612" cy="3492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6" name="Line 58"/>
          <p:cNvSpPr>
            <a:spLocks noChangeShapeType="1"/>
          </p:cNvSpPr>
          <p:nvPr/>
        </p:nvSpPr>
        <p:spPr bwMode="auto">
          <a:xfrm flipH="1" flipV="1">
            <a:off x="6692900" y="4098925"/>
            <a:ext cx="28575" cy="170497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6586538" y="3319463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 flipV="1">
            <a:off x="5992813" y="584200"/>
            <a:ext cx="14287" cy="4762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9" name="Line 61"/>
          <p:cNvSpPr>
            <a:spLocks noChangeShapeType="1"/>
          </p:cNvSpPr>
          <p:nvPr/>
        </p:nvSpPr>
        <p:spPr bwMode="auto">
          <a:xfrm flipV="1">
            <a:off x="6194425" y="1047750"/>
            <a:ext cx="1784350" cy="63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30" name="Text Box 62"/>
          <p:cNvSpPr txBox="1">
            <a:spLocks noChangeArrowheads="1"/>
          </p:cNvSpPr>
          <p:nvPr/>
        </p:nvSpPr>
        <p:spPr bwMode="auto">
          <a:xfrm>
            <a:off x="5905500" y="139700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4031" name="Text Box 63"/>
          <p:cNvSpPr txBox="1">
            <a:spLocks noChangeArrowheads="1"/>
          </p:cNvSpPr>
          <p:nvPr/>
        </p:nvSpPr>
        <p:spPr bwMode="auto">
          <a:xfrm>
            <a:off x="6705600" y="273050"/>
            <a:ext cx="493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4032" name="Text Box 64"/>
          <p:cNvSpPr txBox="1">
            <a:spLocks noChangeArrowheads="1"/>
          </p:cNvSpPr>
          <p:nvPr/>
        </p:nvSpPr>
        <p:spPr bwMode="auto">
          <a:xfrm>
            <a:off x="7304088" y="3328988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4033" name="Text Box 65"/>
          <p:cNvSpPr txBox="1">
            <a:spLocks noChangeArrowheads="1"/>
          </p:cNvSpPr>
          <p:nvPr/>
        </p:nvSpPr>
        <p:spPr bwMode="auto">
          <a:xfrm>
            <a:off x="8372475" y="531812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4034" name="Text Box 66"/>
          <p:cNvSpPr txBox="1">
            <a:spLocks noChangeArrowheads="1"/>
          </p:cNvSpPr>
          <p:nvPr/>
        </p:nvSpPr>
        <p:spPr bwMode="auto">
          <a:xfrm>
            <a:off x="5449888" y="296863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4035" name="Text Box 67"/>
          <p:cNvSpPr txBox="1">
            <a:spLocks noChangeArrowheads="1"/>
          </p:cNvSpPr>
          <p:nvPr/>
        </p:nvSpPr>
        <p:spPr bwMode="auto">
          <a:xfrm>
            <a:off x="6062663" y="3328988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4036" name="Text Box 68"/>
          <p:cNvSpPr txBox="1">
            <a:spLocks noChangeArrowheads="1"/>
          </p:cNvSpPr>
          <p:nvPr/>
        </p:nvSpPr>
        <p:spPr bwMode="auto">
          <a:xfrm>
            <a:off x="8372475" y="512762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4037" name="Line 69"/>
          <p:cNvSpPr>
            <a:spLocks noChangeShapeType="1"/>
          </p:cNvSpPr>
          <p:nvPr/>
        </p:nvSpPr>
        <p:spPr bwMode="auto">
          <a:xfrm flipH="1" flipV="1">
            <a:off x="7302500" y="4086225"/>
            <a:ext cx="9525" cy="128587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38" name="Line 70"/>
          <p:cNvSpPr>
            <a:spLocks noChangeShapeType="1"/>
          </p:cNvSpPr>
          <p:nvPr/>
        </p:nvSpPr>
        <p:spPr bwMode="auto">
          <a:xfrm flipV="1">
            <a:off x="7302500" y="5378450"/>
            <a:ext cx="860425" cy="952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39" name="Line 71"/>
          <p:cNvSpPr>
            <a:spLocks noChangeShapeType="1"/>
          </p:cNvSpPr>
          <p:nvPr/>
        </p:nvSpPr>
        <p:spPr bwMode="auto">
          <a:xfrm flipH="1" flipV="1">
            <a:off x="6692900" y="644525"/>
            <a:ext cx="1588" cy="17970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0" name="Line 72"/>
          <p:cNvSpPr>
            <a:spLocks noChangeShapeType="1"/>
          </p:cNvSpPr>
          <p:nvPr/>
        </p:nvSpPr>
        <p:spPr bwMode="auto">
          <a:xfrm>
            <a:off x="6673850" y="2428875"/>
            <a:ext cx="1225550" cy="190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1" name="Line 73"/>
          <p:cNvSpPr>
            <a:spLocks noChangeShapeType="1"/>
          </p:cNvSpPr>
          <p:nvPr/>
        </p:nvSpPr>
        <p:spPr bwMode="auto">
          <a:xfrm flipH="1" flipV="1">
            <a:off x="6611938" y="4098925"/>
            <a:ext cx="4762" cy="126682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2" name="Line 74"/>
          <p:cNvSpPr>
            <a:spLocks noChangeShapeType="1"/>
          </p:cNvSpPr>
          <p:nvPr/>
        </p:nvSpPr>
        <p:spPr bwMode="auto">
          <a:xfrm flipV="1">
            <a:off x="6608763" y="5324475"/>
            <a:ext cx="1584325" cy="444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3" name="Line 75"/>
          <p:cNvSpPr>
            <a:spLocks noChangeShapeType="1"/>
          </p:cNvSpPr>
          <p:nvPr/>
        </p:nvSpPr>
        <p:spPr bwMode="auto">
          <a:xfrm flipH="1" flipV="1">
            <a:off x="5911850" y="625475"/>
            <a:ext cx="1588" cy="187960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4" name="Line 76"/>
          <p:cNvSpPr>
            <a:spLocks noChangeShapeType="1"/>
          </p:cNvSpPr>
          <p:nvPr/>
        </p:nvSpPr>
        <p:spPr bwMode="auto">
          <a:xfrm flipV="1">
            <a:off x="5937250" y="2511425"/>
            <a:ext cx="19875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5" grpId="0"/>
      <p:bldP spid="83986" grpId="0"/>
      <p:bldP spid="83987" grpId="0"/>
      <p:bldP spid="83988" grpId="0"/>
      <p:bldP spid="83989" grpId="0" animBg="1"/>
      <p:bldP spid="83989" grpId="1" animBg="1"/>
      <p:bldP spid="83990" grpId="0" animBg="1"/>
      <p:bldP spid="83990" grpId="1" animBg="1"/>
      <p:bldP spid="83991" grpId="0" animBg="1"/>
      <p:bldP spid="83991" grpId="1" animBg="1"/>
      <p:bldP spid="83992" grpId="0" animBg="1"/>
      <p:bldP spid="83992" grpId="1" animBg="1"/>
      <p:bldP spid="83992" grpId="2" animBg="1"/>
      <p:bldP spid="83993" grpId="0"/>
      <p:bldP spid="83994" grpId="0"/>
      <p:bldP spid="83995" grpId="0"/>
      <p:bldP spid="83996" grpId="0"/>
      <p:bldP spid="83997" grpId="0" animBg="1"/>
      <p:bldP spid="83997" grpId="1" animBg="1"/>
      <p:bldP spid="83997" grpId="2" animBg="1"/>
      <p:bldP spid="83997" grpId="3" animBg="1"/>
      <p:bldP spid="83997" grpId="4" animBg="1"/>
      <p:bldP spid="83997" grpId="5" animBg="1"/>
      <p:bldP spid="83997" grpId="6" animBg="1"/>
      <p:bldP spid="83998" grpId="0" animBg="1"/>
      <p:bldP spid="83998" grpId="1" animBg="1"/>
      <p:bldP spid="83998" grpId="2" animBg="1"/>
      <p:bldP spid="83998" grpId="3" animBg="1"/>
      <p:bldP spid="83998" grpId="4" animBg="1"/>
      <p:bldP spid="83998" grpId="5" animBg="1"/>
      <p:bldP spid="83998" grpId="6" animBg="1"/>
      <p:bldP spid="83999" grpId="0" animBg="1"/>
      <p:bldP spid="83999" grpId="1" animBg="1"/>
      <p:bldP spid="83999" grpId="2" animBg="1"/>
      <p:bldP spid="83999" grpId="3" animBg="1"/>
      <p:bldP spid="83999" grpId="4" animBg="1"/>
      <p:bldP spid="84000" grpId="0" animBg="1"/>
      <p:bldP spid="84000" grpId="1" animBg="1"/>
      <p:bldP spid="84001" grpId="0" animBg="1"/>
      <p:bldP spid="84001" grpId="1" animBg="1"/>
      <p:bldP spid="84001" grpId="2" animBg="1"/>
      <p:bldP spid="84001" grpId="3" animBg="1"/>
      <p:bldP spid="84002" grpId="0" animBg="1"/>
      <p:bldP spid="84002" grpId="1" animBg="1"/>
      <p:bldP spid="84002" grpId="2" animBg="1"/>
      <p:bldP spid="84002" grpId="3" animBg="1"/>
      <p:bldP spid="84003" grpId="0" animBg="1"/>
      <p:bldP spid="84003" grpId="1" animBg="1"/>
      <p:bldP spid="84003" grpId="2" animBg="1"/>
      <p:bldP spid="84003" grpId="3" animBg="1"/>
      <p:bldP spid="84004" grpId="0" animBg="1"/>
      <p:bldP spid="84004" grpId="1" animBg="1"/>
      <p:bldP spid="84004" grpId="2" animBg="1"/>
      <p:bldP spid="84004" grpId="3" animBg="1"/>
      <p:bldP spid="84005" grpId="0" animBg="1"/>
      <p:bldP spid="84005" grpId="1" animBg="1"/>
      <p:bldP spid="84006" grpId="0" animBg="1"/>
      <p:bldP spid="84006" grpId="1" animBg="1"/>
      <p:bldP spid="84006" grpId="2" animBg="1"/>
      <p:bldP spid="84006" grpId="3" animBg="1"/>
      <p:bldP spid="84007" grpId="0" animBg="1"/>
      <p:bldP spid="84007" grpId="1" animBg="1"/>
      <p:bldP spid="84007" grpId="2" animBg="1"/>
      <p:bldP spid="84007" grpId="3" animBg="1"/>
      <p:bldP spid="84008" grpId="0" animBg="1"/>
      <p:bldP spid="84008" grpId="1" animBg="1"/>
      <p:bldP spid="84009" grpId="0" animBg="1"/>
      <p:bldP spid="84009" grpId="1" animBg="1"/>
      <p:bldP spid="84010" grpId="0" animBg="1"/>
      <p:bldP spid="84010" grpId="1" animBg="1"/>
      <p:bldP spid="84011" grpId="0"/>
      <p:bldP spid="84013" grpId="0"/>
      <p:bldP spid="84014" grpId="0"/>
      <p:bldP spid="84015" grpId="0"/>
      <p:bldP spid="84019" grpId="0"/>
      <p:bldP spid="84020" grpId="0"/>
      <p:bldP spid="84021" grpId="0" animBg="1"/>
      <p:bldP spid="84021" grpId="1" animBg="1"/>
      <p:bldP spid="84022" grpId="0" animBg="1"/>
      <p:bldP spid="84022" grpId="1" animBg="1"/>
      <p:bldP spid="84023" grpId="0"/>
      <p:bldP spid="84024" grpId="0"/>
      <p:bldP spid="84025" grpId="0" animBg="1"/>
      <p:bldP spid="84025" grpId="1" animBg="1"/>
      <p:bldP spid="84026" grpId="0" animBg="1"/>
      <p:bldP spid="84026" grpId="1" animBg="1"/>
      <p:bldP spid="84027" grpId="0"/>
      <p:bldP spid="84028" grpId="0" animBg="1"/>
      <p:bldP spid="84028" grpId="1" animBg="1"/>
      <p:bldP spid="84029" grpId="0" animBg="1"/>
      <p:bldP spid="84029" grpId="1" animBg="1"/>
      <p:bldP spid="84030" grpId="0"/>
      <p:bldP spid="84032" grpId="0"/>
      <p:bldP spid="84033" grpId="0"/>
      <p:bldP spid="84034" grpId="0"/>
      <p:bldP spid="84035" grpId="0"/>
      <p:bldP spid="84036" grpId="0"/>
      <p:bldP spid="84037" grpId="0" animBg="1"/>
      <p:bldP spid="84037" grpId="1" animBg="1"/>
      <p:bldP spid="84038" grpId="0" animBg="1"/>
      <p:bldP spid="84038" grpId="1" animBg="1"/>
      <p:bldP spid="84039" grpId="0" animBg="1"/>
      <p:bldP spid="84039" grpId="1" animBg="1"/>
      <p:bldP spid="84040" grpId="0" animBg="1"/>
      <p:bldP spid="84040" grpId="1" animBg="1"/>
      <p:bldP spid="84041" grpId="0" animBg="1"/>
      <p:bldP spid="84041" grpId="1" animBg="1"/>
      <p:bldP spid="84042" grpId="0" animBg="1"/>
      <p:bldP spid="84042" grpId="1" animBg="1"/>
      <p:bldP spid="84043" grpId="0" animBg="1"/>
      <p:bldP spid="84043" grpId="1" animBg="1"/>
      <p:bldP spid="84044" grpId="0" animBg="1"/>
      <p:bldP spid="84044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65469" y="4239112"/>
          <a:ext cx="2025650" cy="2336800"/>
        </p:xfrm>
        <a:graphic>
          <a:graphicData uri="http://schemas.openxmlformats.org/presentationml/2006/ole">
            <p:oleObj spid="_x0000_s4098" name="CS ChemDraw Drawing" r:id="rId3" imgW="2026440" imgH="2336400" progId="ChemDraw.Document.6.0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316644" y="4134337"/>
          <a:ext cx="2003425" cy="2336800"/>
        </p:xfrm>
        <a:graphic>
          <a:graphicData uri="http://schemas.openxmlformats.org/presentationml/2006/ole">
            <p:oleObj spid="_x0000_s4099" name="CS ChemDraw Drawing" r:id="rId4" imgW="2004120" imgH="2336400" progId="ChemDraw.Document.6.0">
              <p:embed/>
            </p:oleObj>
          </a:graphicData>
        </a:graphic>
      </p:graphicFrame>
      <p:grpSp>
        <p:nvGrpSpPr>
          <p:cNvPr id="4105" name="Group 4"/>
          <p:cNvGrpSpPr>
            <a:grpSpLocks/>
          </p:cNvGrpSpPr>
          <p:nvPr/>
        </p:nvGrpSpPr>
        <p:grpSpPr bwMode="auto">
          <a:xfrm>
            <a:off x="5999519" y="4086712"/>
            <a:ext cx="2406650" cy="2632075"/>
            <a:chOff x="3838" y="2157"/>
            <a:chExt cx="1516" cy="1658"/>
          </a:xfrm>
        </p:grpSpPr>
        <p:graphicFrame>
          <p:nvGraphicFramePr>
            <p:cNvPr id="4103" name="Object 5"/>
            <p:cNvGraphicFramePr>
              <a:graphicFrameLocks noChangeAspect="1"/>
            </p:cNvGraphicFramePr>
            <p:nvPr/>
          </p:nvGraphicFramePr>
          <p:xfrm>
            <a:off x="3838" y="2157"/>
            <a:ext cx="1516" cy="1658"/>
          </p:xfrm>
          <a:graphic>
            <a:graphicData uri="http://schemas.openxmlformats.org/presentationml/2006/ole">
              <p:oleObj spid="_x0000_s4103" name="CS ChemDraw Drawing" r:id="rId5" imgW="2407320" imgH="2631600" progId="ChemDraw.Document.6.0">
                <p:embed/>
              </p:oleObj>
            </a:graphicData>
          </a:graphic>
        </p:graphicFrame>
        <p:sp>
          <p:nvSpPr>
            <p:cNvPr id="4127" name="Text Box 6"/>
            <p:cNvSpPr txBox="1">
              <a:spLocks noChangeArrowheads="1"/>
            </p:cNvSpPr>
            <p:nvPr/>
          </p:nvSpPr>
          <p:spPr bwMode="auto">
            <a:xfrm>
              <a:off x="4775" y="2648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6.96</a:t>
              </a:r>
            </a:p>
          </p:txBody>
        </p:sp>
        <p:sp>
          <p:nvSpPr>
            <p:cNvPr id="4128" name="Text Box 7"/>
            <p:cNvSpPr txBox="1">
              <a:spLocks noChangeArrowheads="1"/>
            </p:cNvSpPr>
            <p:nvPr/>
          </p:nvSpPr>
          <p:spPr bwMode="auto">
            <a:xfrm>
              <a:off x="4892" y="2972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4.79</a:t>
              </a:r>
            </a:p>
          </p:txBody>
        </p:sp>
        <p:sp>
          <p:nvSpPr>
            <p:cNvPr id="4129" name="Text Box 8"/>
            <p:cNvSpPr txBox="1">
              <a:spLocks noChangeArrowheads="1"/>
            </p:cNvSpPr>
            <p:nvPr/>
          </p:nvSpPr>
          <p:spPr bwMode="auto">
            <a:xfrm>
              <a:off x="4577" y="3017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5.50</a:t>
              </a:r>
            </a:p>
          </p:txBody>
        </p:sp>
        <p:sp>
          <p:nvSpPr>
            <p:cNvPr id="4130" name="Text Box 9"/>
            <p:cNvSpPr txBox="1">
              <a:spLocks noChangeArrowheads="1"/>
            </p:cNvSpPr>
            <p:nvPr/>
          </p:nvSpPr>
          <p:spPr bwMode="auto">
            <a:xfrm>
              <a:off x="4235" y="2747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4.23</a:t>
              </a:r>
            </a:p>
          </p:txBody>
        </p:sp>
        <p:sp>
          <p:nvSpPr>
            <p:cNvPr id="4131" name="Text Box 10"/>
            <p:cNvSpPr txBox="1">
              <a:spLocks noChangeArrowheads="1"/>
            </p:cNvSpPr>
            <p:nvPr/>
          </p:nvSpPr>
          <p:spPr bwMode="auto">
            <a:xfrm>
              <a:off x="4217" y="2936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5.11</a:t>
              </a:r>
            </a:p>
          </p:txBody>
        </p:sp>
        <p:sp>
          <p:nvSpPr>
            <p:cNvPr id="4132" name="Text Box 11"/>
            <p:cNvSpPr txBox="1">
              <a:spLocks noChangeArrowheads="1"/>
            </p:cNvSpPr>
            <p:nvPr/>
          </p:nvSpPr>
          <p:spPr bwMode="auto">
            <a:xfrm>
              <a:off x="4451" y="2432"/>
              <a:ext cx="3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4.28  4.08</a:t>
              </a:r>
            </a:p>
          </p:txBody>
        </p:sp>
      </p:grpSp>
      <p:grpSp>
        <p:nvGrpSpPr>
          <p:cNvPr id="4106" name="Group 12"/>
          <p:cNvGrpSpPr>
            <a:grpSpLocks/>
          </p:cNvGrpSpPr>
          <p:nvPr/>
        </p:nvGrpSpPr>
        <p:grpSpPr bwMode="auto">
          <a:xfrm>
            <a:off x="5870932" y="910124"/>
            <a:ext cx="2406650" cy="2849563"/>
            <a:chOff x="3763" y="2187"/>
            <a:chExt cx="1516" cy="1795"/>
          </a:xfrm>
        </p:grpSpPr>
        <p:graphicFrame>
          <p:nvGraphicFramePr>
            <p:cNvPr id="4102" name="Object 13"/>
            <p:cNvGraphicFramePr>
              <a:graphicFrameLocks noChangeAspect="1"/>
            </p:cNvGraphicFramePr>
            <p:nvPr/>
          </p:nvGraphicFramePr>
          <p:xfrm>
            <a:off x="3763" y="2324"/>
            <a:ext cx="1516" cy="1658"/>
          </p:xfrm>
          <a:graphic>
            <a:graphicData uri="http://schemas.openxmlformats.org/presentationml/2006/ole">
              <p:oleObj spid="_x0000_s4102" name="CS ChemDraw Drawing" r:id="rId6" imgW="2407320" imgH="2631600" progId="ChemDraw.Document.6.0">
                <p:embed/>
              </p:oleObj>
            </a:graphicData>
          </a:graphic>
        </p:graphicFrame>
        <p:sp>
          <p:nvSpPr>
            <p:cNvPr id="4119" name="Text Box 14"/>
            <p:cNvSpPr txBox="1">
              <a:spLocks noChangeArrowheads="1"/>
            </p:cNvSpPr>
            <p:nvPr/>
          </p:nvSpPr>
          <p:spPr bwMode="auto">
            <a:xfrm>
              <a:off x="4698" y="2817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86.8</a:t>
              </a:r>
            </a:p>
          </p:txBody>
        </p:sp>
        <p:sp>
          <p:nvSpPr>
            <p:cNvPr id="4120" name="Text Box 15"/>
            <p:cNvSpPr txBox="1">
              <a:spLocks noChangeArrowheads="1"/>
            </p:cNvSpPr>
            <p:nvPr/>
          </p:nvSpPr>
          <p:spPr bwMode="auto">
            <a:xfrm>
              <a:off x="4815" y="3123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70.6</a:t>
              </a:r>
            </a:p>
          </p:txBody>
        </p:sp>
        <p:sp>
          <p:nvSpPr>
            <p:cNvPr id="4121" name="Text Box 16"/>
            <p:cNvSpPr txBox="1">
              <a:spLocks noChangeArrowheads="1"/>
            </p:cNvSpPr>
            <p:nvPr/>
          </p:nvSpPr>
          <p:spPr bwMode="auto">
            <a:xfrm>
              <a:off x="4473" y="3177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70.2</a:t>
              </a:r>
            </a:p>
          </p:txBody>
        </p:sp>
        <p:sp>
          <p:nvSpPr>
            <p:cNvPr id="4122" name="Text Box 17"/>
            <p:cNvSpPr txBox="1">
              <a:spLocks noChangeArrowheads="1"/>
            </p:cNvSpPr>
            <p:nvPr/>
          </p:nvSpPr>
          <p:spPr bwMode="auto">
            <a:xfrm>
              <a:off x="4167" y="3114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67.2</a:t>
              </a:r>
            </a:p>
          </p:txBody>
        </p:sp>
        <p:sp>
          <p:nvSpPr>
            <p:cNvPr id="4123" name="Text Box 18"/>
            <p:cNvSpPr txBox="1">
              <a:spLocks noChangeArrowheads="1"/>
            </p:cNvSpPr>
            <p:nvPr/>
          </p:nvSpPr>
          <p:spPr bwMode="auto">
            <a:xfrm>
              <a:off x="4167" y="2898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72.2</a:t>
              </a:r>
            </a:p>
          </p:txBody>
        </p:sp>
        <p:sp>
          <p:nvSpPr>
            <p:cNvPr id="4124" name="Text Box 19"/>
            <p:cNvSpPr txBox="1">
              <a:spLocks noChangeArrowheads="1"/>
            </p:cNvSpPr>
            <p:nvPr/>
          </p:nvSpPr>
          <p:spPr bwMode="auto">
            <a:xfrm>
              <a:off x="4401" y="2583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61.0</a:t>
              </a:r>
            </a:p>
          </p:txBody>
        </p:sp>
        <p:sp>
          <p:nvSpPr>
            <p:cNvPr id="4125" name="Text Box 20"/>
            <p:cNvSpPr txBox="1">
              <a:spLocks noChangeArrowheads="1"/>
            </p:cNvSpPr>
            <p:nvPr/>
          </p:nvSpPr>
          <p:spPr bwMode="auto">
            <a:xfrm>
              <a:off x="4167" y="2187"/>
              <a:ext cx="3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20.7 20.6</a:t>
              </a:r>
            </a:p>
          </p:txBody>
        </p:sp>
        <p:sp>
          <p:nvSpPr>
            <p:cNvPr id="4126" name="Text Box 21"/>
            <p:cNvSpPr txBox="1">
              <a:spLocks noChangeArrowheads="1"/>
            </p:cNvSpPr>
            <p:nvPr/>
          </p:nvSpPr>
          <p:spPr bwMode="auto">
            <a:xfrm>
              <a:off x="3852" y="2556"/>
              <a:ext cx="3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170  169</a:t>
              </a:r>
            </a:p>
          </p:txBody>
        </p:sp>
      </p:grpSp>
      <p:grpSp>
        <p:nvGrpSpPr>
          <p:cNvPr id="4107" name="Group 22"/>
          <p:cNvGrpSpPr>
            <a:grpSpLocks/>
          </p:cNvGrpSpPr>
          <p:nvPr/>
        </p:nvGrpSpPr>
        <p:grpSpPr bwMode="auto">
          <a:xfrm>
            <a:off x="254357" y="1368912"/>
            <a:ext cx="2003425" cy="2336800"/>
            <a:chOff x="219" y="445"/>
            <a:chExt cx="1262" cy="1472"/>
          </a:xfrm>
        </p:grpSpPr>
        <p:graphicFrame>
          <p:nvGraphicFramePr>
            <p:cNvPr id="4101" name="Object 23"/>
            <p:cNvGraphicFramePr>
              <a:graphicFrameLocks noChangeAspect="1"/>
            </p:cNvGraphicFramePr>
            <p:nvPr/>
          </p:nvGraphicFramePr>
          <p:xfrm>
            <a:off x="219" y="445"/>
            <a:ext cx="1262" cy="1472"/>
          </p:xfrm>
          <a:graphic>
            <a:graphicData uri="http://schemas.openxmlformats.org/presentationml/2006/ole">
              <p:oleObj spid="_x0000_s4101" name="CS ChemDraw Drawing" r:id="rId7" imgW="2004120" imgH="2336400" progId="ChemDraw.Document.6.0">
                <p:embed/>
              </p:oleObj>
            </a:graphicData>
          </a:graphic>
        </p:graphicFrame>
        <p:sp>
          <p:nvSpPr>
            <p:cNvPr id="4115" name="Rectangle 24"/>
            <p:cNvSpPr>
              <a:spLocks noChangeArrowheads="1"/>
            </p:cNvSpPr>
            <p:nvPr/>
          </p:nvSpPr>
          <p:spPr bwMode="auto">
            <a:xfrm>
              <a:off x="537" y="1182"/>
              <a:ext cx="56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6" name="Rectangle 25"/>
            <p:cNvSpPr>
              <a:spLocks noChangeArrowheads="1"/>
            </p:cNvSpPr>
            <p:nvPr/>
          </p:nvSpPr>
          <p:spPr bwMode="auto">
            <a:xfrm>
              <a:off x="600" y="654"/>
              <a:ext cx="56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7" name="Rectangle 26"/>
            <p:cNvSpPr>
              <a:spLocks noChangeArrowheads="1"/>
            </p:cNvSpPr>
            <p:nvPr/>
          </p:nvSpPr>
          <p:spPr bwMode="auto">
            <a:xfrm>
              <a:off x="795" y="1509"/>
              <a:ext cx="71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8" name="Rectangle 27"/>
            <p:cNvSpPr>
              <a:spLocks noChangeArrowheads="1"/>
            </p:cNvSpPr>
            <p:nvPr/>
          </p:nvSpPr>
          <p:spPr bwMode="auto">
            <a:xfrm>
              <a:off x="1224" y="1461"/>
              <a:ext cx="50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108" name="Group 28"/>
          <p:cNvGrpSpPr>
            <a:grpSpLocks/>
          </p:cNvGrpSpPr>
          <p:nvPr/>
        </p:nvGrpSpPr>
        <p:grpSpPr bwMode="auto">
          <a:xfrm>
            <a:off x="3065819" y="1276837"/>
            <a:ext cx="2003425" cy="2336800"/>
            <a:chOff x="1990" y="387"/>
            <a:chExt cx="1262" cy="1472"/>
          </a:xfrm>
        </p:grpSpPr>
        <p:graphicFrame>
          <p:nvGraphicFramePr>
            <p:cNvPr id="4100" name="Object 29"/>
            <p:cNvGraphicFramePr>
              <a:graphicFrameLocks noChangeAspect="1"/>
            </p:cNvGraphicFramePr>
            <p:nvPr/>
          </p:nvGraphicFramePr>
          <p:xfrm>
            <a:off x="1990" y="387"/>
            <a:ext cx="1262" cy="1472"/>
          </p:xfrm>
          <a:graphic>
            <a:graphicData uri="http://schemas.openxmlformats.org/presentationml/2006/ole">
              <p:oleObj spid="_x0000_s4100" name="CS ChemDraw Drawing" r:id="rId8" imgW="2004120" imgH="2336400" progId="ChemDraw.Document.6.0">
                <p:embed/>
              </p:oleObj>
            </a:graphicData>
          </a:graphic>
        </p:graphicFrame>
        <p:sp>
          <p:nvSpPr>
            <p:cNvPr id="4111" name="Rectangle 30"/>
            <p:cNvSpPr>
              <a:spLocks noChangeArrowheads="1"/>
            </p:cNvSpPr>
            <p:nvPr/>
          </p:nvSpPr>
          <p:spPr bwMode="auto">
            <a:xfrm>
              <a:off x="2304" y="1125"/>
              <a:ext cx="68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2" name="Rectangle 31"/>
            <p:cNvSpPr>
              <a:spLocks noChangeArrowheads="1"/>
            </p:cNvSpPr>
            <p:nvPr/>
          </p:nvSpPr>
          <p:spPr bwMode="auto">
            <a:xfrm>
              <a:off x="2565" y="1458"/>
              <a:ext cx="68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3" name="Rectangle 32"/>
            <p:cNvSpPr>
              <a:spLocks noChangeArrowheads="1"/>
            </p:cNvSpPr>
            <p:nvPr/>
          </p:nvSpPr>
          <p:spPr bwMode="auto">
            <a:xfrm>
              <a:off x="2358" y="618"/>
              <a:ext cx="68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4" name="Rectangle 33"/>
            <p:cNvSpPr>
              <a:spLocks noChangeArrowheads="1"/>
            </p:cNvSpPr>
            <p:nvPr/>
          </p:nvSpPr>
          <p:spPr bwMode="auto">
            <a:xfrm>
              <a:off x="2994" y="1404"/>
              <a:ext cx="56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pic>
        <p:nvPicPr>
          <p:cNvPr id="4110" name="Picture 36" descr="Logo_RG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HMQC</a:t>
            </a:r>
            <a:endParaRPr lang="de-DE" dirty="0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573022" y="579924"/>
            <a:ext cx="66115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Data base prediction yields an suggestion for the  remaining residue.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879280" y="1553094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907855" y="1133994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2476305" y="1133994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2400105" y="829194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180°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788793" y="843482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1076130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1996" name="Text Box 77"/>
          <p:cNvSpPr txBox="1">
            <a:spLocks noChangeArrowheads="1"/>
          </p:cNvSpPr>
          <p:nvPr/>
        </p:nvSpPr>
        <p:spPr bwMode="auto">
          <a:xfrm>
            <a:off x="220468" y="1089544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1H</a:t>
            </a:r>
          </a:p>
        </p:txBody>
      </p:sp>
      <p:sp>
        <p:nvSpPr>
          <p:cNvPr id="41997" name="Rectangle 79"/>
          <p:cNvSpPr>
            <a:spLocks noChangeArrowheads="1"/>
          </p:cNvSpPr>
          <p:nvPr/>
        </p:nvSpPr>
        <p:spPr bwMode="auto">
          <a:xfrm>
            <a:off x="1479550" y="2124075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8" name="Rectangle 80"/>
          <p:cNvSpPr>
            <a:spLocks noChangeArrowheads="1"/>
          </p:cNvSpPr>
          <p:nvPr/>
        </p:nvSpPr>
        <p:spPr bwMode="auto">
          <a:xfrm>
            <a:off x="3714750" y="2109788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9" name="Text Box 81"/>
          <p:cNvSpPr txBox="1">
            <a:spLocks noChangeArrowheads="1"/>
          </p:cNvSpPr>
          <p:nvPr/>
        </p:nvSpPr>
        <p:spPr bwMode="auto">
          <a:xfrm>
            <a:off x="3575050" y="1855788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0" name="Text Box 82"/>
          <p:cNvSpPr txBox="1">
            <a:spLocks noChangeArrowheads="1"/>
          </p:cNvSpPr>
          <p:nvPr/>
        </p:nvSpPr>
        <p:spPr bwMode="auto">
          <a:xfrm>
            <a:off x="1360488" y="1833563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1" name="Text Box 83"/>
          <p:cNvSpPr txBox="1">
            <a:spLocks noChangeArrowheads="1"/>
          </p:cNvSpPr>
          <p:nvPr/>
        </p:nvSpPr>
        <p:spPr bwMode="auto">
          <a:xfrm>
            <a:off x="182563" y="2079625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13C</a:t>
            </a:r>
          </a:p>
        </p:txBody>
      </p:sp>
      <p:sp>
        <p:nvSpPr>
          <p:cNvPr id="42002" name="Text Box 84"/>
          <p:cNvSpPr txBox="1">
            <a:spLocks noChangeArrowheads="1"/>
          </p:cNvSpPr>
          <p:nvPr/>
        </p:nvSpPr>
        <p:spPr bwMode="auto">
          <a:xfrm>
            <a:off x="1917505" y="1119707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42003" name="Text Box 85"/>
          <p:cNvSpPr txBox="1">
            <a:spLocks noChangeArrowheads="1"/>
          </p:cNvSpPr>
          <p:nvPr/>
        </p:nvSpPr>
        <p:spPr bwMode="auto">
          <a:xfrm>
            <a:off x="3182743" y="1089544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42004" name="Text Box 86"/>
          <p:cNvSpPr txBox="1">
            <a:spLocks noChangeArrowheads="1"/>
          </p:cNvSpPr>
          <p:nvPr/>
        </p:nvSpPr>
        <p:spPr bwMode="auto">
          <a:xfrm>
            <a:off x="3993955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2005" name="Rectangle 87" descr="Diagonal weit nach oben"/>
          <p:cNvSpPr>
            <a:spLocks noChangeArrowheads="1"/>
          </p:cNvSpPr>
          <p:nvPr/>
        </p:nvSpPr>
        <p:spPr bwMode="auto">
          <a:xfrm>
            <a:off x="4572000" y="2255838"/>
            <a:ext cx="1814513" cy="288925"/>
          </a:xfrm>
          <a:prstGeom prst="rect">
            <a:avLst/>
          </a:prstGeom>
          <a:pattFill prst="wdUpDiag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07" name="Line 78"/>
          <p:cNvSpPr>
            <a:spLocks noChangeShapeType="1"/>
          </p:cNvSpPr>
          <p:nvPr/>
        </p:nvSpPr>
        <p:spPr bwMode="auto">
          <a:xfrm>
            <a:off x="722313" y="2551113"/>
            <a:ext cx="6167437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43" name="Gruppieren 142"/>
          <p:cNvGrpSpPr/>
          <p:nvPr/>
        </p:nvGrpSpPr>
        <p:grpSpPr>
          <a:xfrm>
            <a:off x="6961188" y="1071563"/>
            <a:ext cx="2182812" cy="2029757"/>
            <a:chOff x="6961188" y="1071563"/>
            <a:chExt cx="2182812" cy="2029757"/>
          </a:xfrm>
        </p:grpSpPr>
        <p:sp>
          <p:nvSpPr>
            <p:cNvPr id="42008" name="Line 3"/>
            <p:cNvSpPr>
              <a:spLocks noChangeShapeType="1"/>
            </p:cNvSpPr>
            <p:nvPr/>
          </p:nvSpPr>
          <p:spPr bwMode="auto">
            <a:xfrm flipH="1" flipV="1">
              <a:off x="8218487" y="1982788"/>
              <a:ext cx="53975" cy="20796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09" name="Line 13"/>
            <p:cNvSpPr>
              <a:spLocks noChangeShapeType="1"/>
            </p:cNvSpPr>
            <p:nvPr/>
          </p:nvSpPr>
          <p:spPr bwMode="auto">
            <a:xfrm>
              <a:off x="7618413" y="1852613"/>
              <a:ext cx="125412" cy="222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0" name="Line 14"/>
            <p:cNvSpPr>
              <a:spLocks noChangeShapeType="1"/>
            </p:cNvSpPr>
            <p:nvPr/>
          </p:nvSpPr>
          <p:spPr bwMode="auto">
            <a:xfrm flipV="1">
              <a:off x="7740650" y="2000250"/>
              <a:ext cx="514350" cy="77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1" name="Line 15"/>
            <p:cNvSpPr>
              <a:spLocks noChangeShapeType="1"/>
            </p:cNvSpPr>
            <p:nvPr/>
          </p:nvSpPr>
          <p:spPr bwMode="auto">
            <a:xfrm flipV="1">
              <a:off x="8256588" y="1741487"/>
              <a:ext cx="45719" cy="255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2" name="Line 16"/>
            <p:cNvSpPr>
              <a:spLocks noChangeShapeType="1"/>
            </p:cNvSpPr>
            <p:nvPr/>
          </p:nvSpPr>
          <p:spPr bwMode="auto">
            <a:xfrm flipH="1">
              <a:off x="7604124" y="2079625"/>
              <a:ext cx="136525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3" name="Line 17"/>
            <p:cNvSpPr>
              <a:spLocks noChangeShapeType="1"/>
            </p:cNvSpPr>
            <p:nvPr/>
          </p:nvSpPr>
          <p:spPr bwMode="auto">
            <a:xfrm>
              <a:off x="7747000" y="2082800"/>
              <a:ext cx="120650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4" name="Line 18"/>
            <p:cNvSpPr>
              <a:spLocks noChangeShapeType="1"/>
            </p:cNvSpPr>
            <p:nvPr/>
          </p:nvSpPr>
          <p:spPr bwMode="auto">
            <a:xfrm>
              <a:off x="8258175" y="2000250"/>
              <a:ext cx="57150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5" name="Line 19"/>
            <p:cNvSpPr>
              <a:spLocks noChangeShapeType="1"/>
            </p:cNvSpPr>
            <p:nvPr/>
          </p:nvSpPr>
          <p:spPr bwMode="auto">
            <a:xfrm>
              <a:off x="8258175" y="2000250"/>
              <a:ext cx="293688" cy="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6" name="Text Box 20"/>
            <p:cNvSpPr txBox="1">
              <a:spLocks noChangeArrowheads="1"/>
            </p:cNvSpPr>
            <p:nvPr/>
          </p:nvSpPr>
          <p:spPr bwMode="auto">
            <a:xfrm>
              <a:off x="7478713" y="1638300"/>
              <a:ext cx="322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2"/>
                  </a:solidFill>
                </a:rPr>
                <a:t>H</a:t>
              </a:r>
            </a:p>
          </p:txBody>
        </p:sp>
        <p:sp>
          <p:nvSpPr>
            <p:cNvPr id="42017" name="Text Box 21"/>
            <p:cNvSpPr txBox="1">
              <a:spLocks noChangeArrowheads="1"/>
            </p:cNvSpPr>
            <p:nvPr/>
          </p:nvSpPr>
          <p:spPr bwMode="auto">
            <a:xfrm>
              <a:off x="8181975" y="1503363"/>
              <a:ext cx="3222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  <p:sp>
          <p:nvSpPr>
            <p:cNvPr id="42018" name="Text Box 22"/>
            <p:cNvSpPr txBox="1">
              <a:spLocks noChangeArrowheads="1"/>
            </p:cNvSpPr>
            <p:nvPr/>
          </p:nvSpPr>
          <p:spPr bwMode="auto">
            <a:xfrm>
              <a:off x="8574088" y="1901825"/>
              <a:ext cx="322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H</a:t>
              </a:r>
            </a:p>
          </p:txBody>
        </p:sp>
        <p:sp>
          <p:nvSpPr>
            <p:cNvPr id="42019" name="Text Box 23"/>
            <p:cNvSpPr txBox="1">
              <a:spLocks noChangeArrowheads="1"/>
            </p:cNvSpPr>
            <p:nvPr/>
          </p:nvSpPr>
          <p:spPr bwMode="auto">
            <a:xfrm>
              <a:off x="6972300" y="2147888"/>
              <a:ext cx="3222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hlink"/>
                  </a:solidFill>
                </a:rPr>
                <a:t>H</a:t>
              </a:r>
            </a:p>
          </p:txBody>
        </p:sp>
        <p:sp>
          <p:nvSpPr>
            <p:cNvPr id="42020" name="Line 24"/>
            <p:cNvSpPr>
              <a:spLocks noChangeShapeType="1"/>
            </p:cNvSpPr>
            <p:nvPr/>
          </p:nvSpPr>
          <p:spPr bwMode="auto">
            <a:xfrm>
              <a:off x="7224713" y="2243138"/>
              <a:ext cx="393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1" name="Line 25"/>
            <p:cNvSpPr>
              <a:spLocks noChangeShapeType="1"/>
            </p:cNvSpPr>
            <p:nvPr/>
          </p:nvSpPr>
          <p:spPr bwMode="auto">
            <a:xfrm flipH="1">
              <a:off x="8286749" y="1746250"/>
              <a:ext cx="45719" cy="23336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2" name="Line 26"/>
            <p:cNvSpPr>
              <a:spLocks noChangeShapeType="1"/>
            </p:cNvSpPr>
            <p:nvPr/>
          </p:nvSpPr>
          <p:spPr bwMode="auto">
            <a:xfrm>
              <a:off x="7646988" y="1830388"/>
              <a:ext cx="125412" cy="2286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3" name="Line 27"/>
            <p:cNvSpPr>
              <a:spLocks noChangeShapeType="1"/>
            </p:cNvSpPr>
            <p:nvPr/>
          </p:nvSpPr>
          <p:spPr bwMode="auto">
            <a:xfrm flipV="1">
              <a:off x="7775575" y="1979612"/>
              <a:ext cx="460375" cy="7937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4" name="Line 28"/>
            <p:cNvSpPr>
              <a:spLocks noChangeShapeType="1"/>
            </p:cNvSpPr>
            <p:nvPr/>
          </p:nvSpPr>
          <p:spPr bwMode="auto">
            <a:xfrm>
              <a:off x="7235825" y="2268538"/>
              <a:ext cx="40798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5" name="Line 29"/>
            <p:cNvSpPr>
              <a:spLocks noChangeShapeType="1"/>
            </p:cNvSpPr>
            <p:nvPr/>
          </p:nvSpPr>
          <p:spPr bwMode="auto">
            <a:xfrm flipV="1">
              <a:off x="7646988" y="2097088"/>
              <a:ext cx="139700" cy="16986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6" name="Line 30"/>
            <p:cNvSpPr>
              <a:spLocks noChangeShapeType="1"/>
            </p:cNvSpPr>
            <p:nvPr/>
          </p:nvSpPr>
          <p:spPr bwMode="auto">
            <a:xfrm>
              <a:off x="8264525" y="2019300"/>
              <a:ext cx="338138" cy="1905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7" name="Line 31"/>
            <p:cNvSpPr>
              <a:spLocks noChangeShapeType="1"/>
            </p:cNvSpPr>
            <p:nvPr/>
          </p:nvSpPr>
          <p:spPr bwMode="auto">
            <a:xfrm>
              <a:off x="8315325" y="2211388"/>
              <a:ext cx="315913" cy="17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8" name="Line 32"/>
            <p:cNvSpPr>
              <a:spLocks noChangeShapeType="1"/>
            </p:cNvSpPr>
            <p:nvPr/>
          </p:nvSpPr>
          <p:spPr bwMode="auto">
            <a:xfrm>
              <a:off x="8312150" y="2238375"/>
              <a:ext cx="315913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9" name="Text Box 33"/>
            <p:cNvSpPr txBox="1">
              <a:spLocks noChangeArrowheads="1"/>
            </p:cNvSpPr>
            <p:nvPr/>
          </p:nvSpPr>
          <p:spPr bwMode="auto">
            <a:xfrm>
              <a:off x="8602663" y="2143125"/>
              <a:ext cx="322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/>
                <a:t>O</a:t>
              </a:r>
            </a:p>
          </p:txBody>
        </p:sp>
        <p:sp>
          <p:nvSpPr>
            <p:cNvPr id="42030" name="Text Box 89"/>
            <p:cNvSpPr txBox="1">
              <a:spLocks noChangeArrowheads="1"/>
            </p:cNvSpPr>
            <p:nvPr/>
          </p:nvSpPr>
          <p:spPr bwMode="auto">
            <a:xfrm>
              <a:off x="6961188" y="1071563"/>
              <a:ext cx="21828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 dirty="0"/>
                <a:t>J  = 120 – 160 (250)  Hz   </a:t>
              </a:r>
            </a:p>
            <a:p>
              <a:r>
                <a:rPr lang="en-GB" sz="1400" b="1" baseline="30000" dirty="0" smtClean="0"/>
                <a:t>1</a:t>
              </a:r>
              <a:r>
                <a:rPr lang="en-GB" sz="1400" b="1" dirty="0" smtClean="0"/>
                <a:t>J    couplings</a:t>
              </a:r>
              <a:endParaRPr lang="en-GB" sz="1400" b="1" dirty="0"/>
            </a:p>
          </p:txBody>
        </p:sp>
        <p:sp>
          <p:nvSpPr>
            <p:cNvPr id="42031" name="Text Box 90"/>
            <p:cNvSpPr txBox="1">
              <a:spLocks noChangeArrowheads="1"/>
            </p:cNvSpPr>
            <p:nvPr/>
          </p:nvSpPr>
          <p:spPr bwMode="auto">
            <a:xfrm>
              <a:off x="7183438" y="2578100"/>
              <a:ext cx="196056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 dirty="0"/>
                <a:t>J  = 2  -  8  (20)  Hz   </a:t>
              </a:r>
            </a:p>
            <a:p>
              <a:r>
                <a:rPr lang="en-GB" sz="1400" b="1" baseline="30000" dirty="0" smtClean="0"/>
                <a:t>2-5</a:t>
              </a:r>
              <a:r>
                <a:rPr lang="en-GB" sz="1400" b="1" dirty="0" smtClean="0"/>
                <a:t> J  couplings</a:t>
              </a:r>
              <a:endParaRPr lang="en-GB" sz="1400" b="1" dirty="0"/>
            </a:p>
          </p:txBody>
        </p:sp>
        <p:sp>
          <p:nvSpPr>
            <p:cNvPr id="42032" name="Oval 93"/>
            <p:cNvSpPr>
              <a:spLocks noChangeArrowheads="1"/>
            </p:cNvSpPr>
            <p:nvPr/>
          </p:nvSpPr>
          <p:spPr bwMode="auto">
            <a:xfrm>
              <a:off x="8186738" y="1920875"/>
              <a:ext cx="179387" cy="13811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33" name="Oval 94"/>
            <p:cNvSpPr>
              <a:spLocks noChangeArrowheads="1"/>
            </p:cNvSpPr>
            <p:nvPr/>
          </p:nvSpPr>
          <p:spPr bwMode="auto">
            <a:xfrm>
              <a:off x="7661275" y="2019300"/>
              <a:ext cx="179388" cy="1365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34" name="Oval 95"/>
            <p:cNvSpPr>
              <a:spLocks noChangeArrowheads="1"/>
            </p:cNvSpPr>
            <p:nvPr/>
          </p:nvSpPr>
          <p:spPr bwMode="auto">
            <a:xfrm>
              <a:off x="7505700" y="2176463"/>
              <a:ext cx="177800" cy="13652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35" name="Oval 96"/>
            <p:cNvSpPr>
              <a:spLocks noChangeArrowheads="1"/>
            </p:cNvSpPr>
            <p:nvPr/>
          </p:nvSpPr>
          <p:spPr bwMode="auto">
            <a:xfrm>
              <a:off x="8220075" y="2165350"/>
              <a:ext cx="179388" cy="1365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2064" name="Rectangle 10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>
                <a:solidFill>
                  <a:srgbClr val="336699"/>
                </a:solidFill>
                <a:latin typeface="Arial" charset="0"/>
              </a:rPr>
              <a:t>HMQC, HMBC </a:t>
            </a:r>
            <a:endParaRPr lang="de-DE" sz="4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42065" name="Picture 10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66" name="Text Box 111"/>
          <p:cNvSpPr txBox="1">
            <a:spLocks noChangeArrowheads="1"/>
          </p:cNvSpPr>
          <p:nvPr/>
        </p:nvSpPr>
        <p:spPr bwMode="auto">
          <a:xfrm>
            <a:off x="1362075" y="2600325"/>
            <a:ext cx="96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latin typeface="Symbol" pitchFamily="18" charset="2"/>
              </a:rPr>
              <a:t>w</a:t>
            </a:r>
            <a:r>
              <a:rPr lang="de-DE" sz="1400" b="1" baseline="-25000"/>
              <a:t>13C</a:t>
            </a:r>
            <a:r>
              <a:rPr lang="de-DE" sz="1400" b="1"/>
              <a:t> + </a:t>
            </a:r>
            <a:r>
              <a:rPr lang="de-DE" sz="1400" b="1">
                <a:latin typeface="Symbol" pitchFamily="18" charset="2"/>
              </a:rPr>
              <a:t>w</a:t>
            </a:r>
            <a:r>
              <a:rPr lang="de-DE" sz="1400" b="1" baseline="-25000"/>
              <a:t>1H</a:t>
            </a:r>
          </a:p>
        </p:txBody>
      </p:sp>
      <p:sp>
        <p:nvSpPr>
          <p:cNvPr id="42067" name="Text Box 112"/>
          <p:cNvSpPr txBox="1">
            <a:spLocks noChangeArrowheads="1"/>
          </p:cNvSpPr>
          <p:nvPr/>
        </p:nvSpPr>
        <p:spPr bwMode="auto">
          <a:xfrm>
            <a:off x="2757488" y="2584450"/>
            <a:ext cx="1065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latin typeface="Symbol" pitchFamily="18" charset="2"/>
              </a:rPr>
              <a:t>w</a:t>
            </a:r>
            <a:r>
              <a:rPr lang="de-DE" sz="1400" b="1" baseline="-25000"/>
              <a:t>13C</a:t>
            </a:r>
            <a:r>
              <a:rPr lang="de-DE" sz="1400" b="1"/>
              <a:t> + - </a:t>
            </a:r>
            <a:r>
              <a:rPr lang="de-DE" sz="1400" b="1">
                <a:latin typeface="Symbol" pitchFamily="18" charset="2"/>
              </a:rPr>
              <a:t>w</a:t>
            </a:r>
            <a:r>
              <a:rPr lang="de-DE" sz="1400" b="1" baseline="-25000"/>
              <a:t>1H</a:t>
            </a:r>
          </a:p>
        </p:txBody>
      </p:sp>
      <p:sp>
        <p:nvSpPr>
          <p:cNvPr id="42068" name="AutoShape 113"/>
          <p:cNvSpPr>
            <a:spLocks/>
          </p:cNvSpPr>
          <p:nvPr/>
        </p:nvSpPr>
        <p:spPr bwMode="auto">
          <a:xfrm rot="-5400000">
            <a:off x="2512884" y="1906717"/>
            <a:ext cx="163769" cy="2176462"/>
          </a:xfrm>
          <a:prstGeom prst="leftBrace">
            <a:avLst>
              <a:gd name="adj1" fmla="val 6642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69" name="Text Box 114"/>
          <p:cNvSpPr txBox="1">
            <a:spLocks noChangeArrowheads="1"/>
          </p:cNvSpPr>
          <p:nvPr/>
        </p:nvSpPr>
        <p:spPr bwMode="auto">
          <a:xfrm>
            <a:off x="2379663" y="3022857"/>
            <a:ext cx="503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13C</a:t>
            </a:r>
          </a:p>
        </p:txBody>
      </p:sp>
      <p:sp>
        <p:nvSpPr>
          <p:cNvPr id="42070" name="Text Box 115"/>
          <p:cNvSpPr txBox="1">
            <a:spLocks noChangeArrowheads="1"/>
          </p:cNvSpPr>
          <p:nvPr/>
        </p:nvSpPr>
        <p:spPr bwMode="auto">
          <a:xfrm>
            <a:off x="5177841" y="2644970"/>
            <a:ext cx="427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1h</a:t>
            </a:r>
          </a:p>
        </p:txBody>
      </p:sp>
      <p:sp>
        <p:nvSpPr>
          <p:cNvPr id="42071" name="Line 120"/>
          <p:cNvSpPr>
            <a:spLocks noChangeShapeType="1"/>
          </p:cNvSpPr>
          <p:nvPr/>
        </p:nvSpPr>
        <p:spPr bwMode="auto">
          <a:xfrm flipV="1">
            <a:off x="6218238" y="3694113"/>
            <a:ext cx="1587" cy="2174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2" name="Group 121"/>
          <p:cNvGrpSpPr>
            <a:grpSpLocks/>
          </p:cNvGrpSpPr>
          <p:nvPr/>
        </p:nvGrpSpPr>
        <p:grpSpPr bwMode="auto">
          <a:xfrm>
            <a:off x="8051800" y="3686175"/>
            <a:ext cx="82550" cy="238125"/>
            <a:chOff x="2303" y="2316"/>
            <a:chExt cx="52" cy="150"/>
          </a:xfrm>
        </p:grpSpPr>
        <p:sp>
          <p:nvSpPr>
            <p:cNvPr id="42111" name="Line 122"/>
            <p:cNvSpPr>
              <a:spLocks noChangeShapeType="1"/>
            </p:cNvSpPr>
            <p:nvPr/>
          </p:nvSpPr>
          <p:spPr bwMode="auto">
            <a:xfrm flipH="1" flipV="1">
              <a:off x="2303" y="2333"/>
              <a:ext cx="1" cy="13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12" name="Line 123"/>
            <p:cNvSpPr>
              <a:spLocks noChangeShapeType="1"/>
            </p:cNvSpPr>
            <p:nvPr/>
          </p:nvSpPr>
          <p:spPr bwMode="auto">
            <a:xfrm flipV="1">
              <a:off x="2338" y="2328"/>
              <a:ext cx="0" cy="13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13" name="Line 124"/>
            <p:cNvSpPr>
              <a:spLocks noChangeShapeType="1"/>
            </p:cNvSpPr>
            <p:nvPr/>
          </p:nvSpPr>
          <p:spPr bwMode="auto">
            <a:xfrm flipH="1" flipV="1">
              <a:off x="2320" y="2321"/>
              <a:ext cx="0" cy="14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14" name="Line 125"/>
            <p:cNvSpPr>
              <a:spLocks noChangeShapeType="1"/>
            </p:cNvSpPr>
            <p:nvPr/>
          </p:nvSpPr>
          <p:spPr bwMode="auto">
            <a:xfrm flipV="1">
              <a:off x="2354" y="2316"/>
              <a:ext cx="1" cy="14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073" name="Line 126"/>
          <p:cNvSpPr>
            <a:spLocks noChangeShapeType="1"/>
          </p:cNvSpPr>
          <p:nvPr/>
        </p:nvSpPr>
        <p:spPr bwMode="auto">
          <a:xfrm flipH="1" flipV="1">
            <a:off x="6176963" y="3702050"/>
            <a:ext cx="0" cy="21113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74" name="Line 127"/>
          <p:cNvSpPr>
            <a:spLocks noChangeShapeType="1"/>
          </p:cNvSpPr>
          <p:nvPr/>
        </p:nvSpPr>
        <p:spPr bwMode="auto">
          <a:xfrm>
            <a:off x="5056188" y="3921125"/>
            <a:ext cx="3371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7405688" y="3559175"/>
            <a:ext cx="53975" cy="352425"/>
            <a:chOff x="4689" y="1808"/>
            <a:chExt cx="67" cy="350"/>
          </a:xfrm>
        </p:grpSpPr>
        <p:sp>
          <p:nvSpPr>
            <p:cNvPr id="42109" name="Line 129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10" name="Line 130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31"/>
          <p:cNvGrpSpPr>
            <a:grpSpLocks/>
          </p:cNvGrpSpPr>
          <p:nvPr/>
        </p:nvGrpSpPr>
        <p:grpSpPr bwMode="auto">
          <a:xfrm>
            <a:off x="7445375" y="3563938"/>
            <a:ext cx="53975" cy="352425"/>
            <a:chOff x="4689" y="1808"/>
            <a:chExt cx="67" cy="350"/>
          </a:xfrm>
        </p:grpSpPr>
        <p:sp>
          <p:nvSpPr>
            <p:cNvPr id="42107" name="Line 132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08" name="Line 133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077" name="Line 134"/>
          <p:cNvSpPr>
            <a:spLocks noChangeShapeType="1"/>
          </p:cNvSpPr>
          <p:nvPr/>
        </p:nvSpPr>
        <p:spPr bwMode="auto">
          <a:xfrm flipH="1" flipV="1">
            <a:off x="5575300" y="3697288"/>
            <a:ext cx="1588" cy="225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78" name="Line 135"/>
          <p:cNvSpPr>
            <a:spLocks noChangeShapeType="1"/>
          </p:cNvSpPr>
          <p:nvPr/>
        </p:nvSpPr>
        <p:spPr bwMode="auto">
          <a:xfrm flipV="1">
            <a:off x="5653088" y="3689350"/>
            <a:ext cx="0" cy="2317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5" name="Group 136"/>
          <p:cNvGrpSpPr>
            <a:grpSpLocks/>
          </p:cNvGrpSpPr>
          <p:nvPr/>
        </p:nvGrpSpPr>
        <p:grpSpPr bwMode="auto">
          <a:xfrm>
            <a:off x="5538788" y="3706813"/>
            <a:ext cx="77787" cy="219075"/>
            <a:chOff x="4689" y="1808"/>
            <a:chExt cx="67" cy="350"/>
          </a:xfrm>
        </p:grpSpPr>
        <p:sp>
          <p:nvSpPr>
            <p:cNvPr id="42105" name="Line 137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06" name="Line 138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080" name="Line 139"/>
          <p:cNvSpPr>
            <a:spLocks noChangeShapeType="1"/>
          </p:cNvSpPr>
          <p:nvPr/>
        </p:nvSpPr>
        <p:spPr bwMode="auto">
          <a:xfrm rot="5400000" flipH="1">
            <a:off x="7029450" y="5300663"/>
            <a:ext cx="27289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1" name="Rectangle 140"/>
          <p:cNvSpPr>
            <a:spLocks noChangeArrowheads="1"/>
          </p:cNvSpPr>
          <p:nvPr/>
        </p:nvSpPr>
        <p:spPr bwMode="auto">
          <a:xfrm>
            <a:off x="5046663" y="3941763"/>
            <a:ext cx="3314700" cy="272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82" name="Line 141"/>
          <p:cNvSpPr>
            <a:spLocks noChangeShapeType="1"/>
          </p:cNvSpPr>
          <p:nvPr/>
        </p:nvSpPr>
        <p:spPr bwMode="auto">
          <a:xfrm>
            <a:off x="8407400" y="4157663"/>
            <a:ext cx="487363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3" name="Line 142"/>
          <p:cNvSpPr>
            <a:spLocks noChangeShapeType="1"/>
          </p:cNvSpPr>
          <p:nvPr/>
        </p:nvSpPr>
        <p:spPr bwMode="auto">
          <a:xfrm>
            <a:off x="8407400" y="4497388"/>
            <a:ext cx="4873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4" name="Line 143"/>
          <p:cNvSpPr>
            <a:spLocks noChangeShapeType="1"/>
          </p:cNvSpPr>
          <p:nvPr/>
        </p:nvSpPr>
        <p:spPr bwMode="auto">
          <a:xfrm>
            <a:off x="8407400" y="4768850"/>
            <a:ext cx="487363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5" name="Line 144"/>
          <p:cNvSpPr>
            <a:spLocks noChangeShapeType="1"/>
          </p:cNvSpPr>
          <p:nvPr/>
        </p:nvSpPr>
        <p:spPr bwMode="auto">
          <a:xfrm>
            <a:off x="8396288" y="6218238"/>
            <a:ext cx="487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6" name="Rectangle 145"/>
          <p:cNvSpPr>
            <a:spLocks noChangeArrowheads="1"/>
          </p:cNvSpPr>
          <p:nvPr/>
        </p:nvSpPr>
        <p:spPr bwMode="auto">
          <a:xfrm>
            <a:off x="8231188" y="4092575"/>
            <a:ext cx="128587" cy="10318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87" name="Rectangle 146"/>
          <p:cNvSpPr>
            <a:spLocks noChangeArrowheads="1"/>
          </p:cNvSpPr>
          <p:nvPr/>
        </p:nvSpPr>
        <p:spPr bwMode="auto">
          <a:xfrm>
            <a:off x="7353300" y="4102100"/>
            <a:ext cx="128588" cy="104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88" name="Rectangle 147"/>
          <p:cNvSpPr>
            <a:spLocks noChangeArrowheads="1"/>
          </p:cNvSpPr>
          <p:nvPr/>
        </p:nvSpPr>
        <p:spPr bwMode="auto">
          <a:xfrm>
            <a:off x="5778500" y="4408488"/>
            <a:ext cx="127000" cy="114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89" name="Rectangle 148"/>
          <p:cNvSpPr>
            <a:spLocks noChangeArrowheads="1"/>
          </p:cNvSpPr>
          <p:nvPr/>
        </p:nvSpPr>
        <p:spPr bwMode="auto">
          <a:xfrm>
            <a:off x="5926138" y="4718050"/>
            <a:ext cx="134937" cy="952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0" name="Rectangle 149"/>
          <p:cNvSpPr>
            <a:spLocks noChangeArrowheads="1"/>
          </p:cNvSpPr>
          <p:nvPr/>
        </p:nvSpPr>
        <p:spPr bwMode="auto">
          <a:xfrm>
            <a:off x="7994650" y="4718050"/>
            <a:ext cx="130175" cy="1047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1" name="Rectangle 150"/>
          <p:cNvSpPr>
            <a:spLocks noChangeArrowheads="1"/>
          </p:cNvSpPr>
          <p:nvPr/>
        </p:nvSpPr>
        <p:spPr bwMode="auto">
          <a:xfrm>
            <a:off x="7996238" y="6157913"/>
            <a:ext cx="128587" cy="10318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2" name="Rectangle 151"/>
          <p:cNvSpPr>
            <a:spLocks noChangeArrowheads="1"/>
          </p:cNvSpPr>
          <p:nvPr/>
        </p:nvSpPr>
        <p:spPr bwMode="auto">
          <a:xfrm>
            <a:off x="7994650" y="4414838"/>
            <a:ext cx="130175" cy="1047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3" name="Rectangle 152"/>
          <p:cNvSpPr>
            <a:spLocks noChangeArrowheads="1"/>
          </p:cNvSpPr>
          <p:nvPr/>
        </p:nvSpPr>
        <p:spPr bwMode="auto">
          <a:xfrm>
            <a:off x="7732713" y="6176963"/>
            <a:ext cx="130175" cy="10318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4" name="Rectangle 153"/>
          <p:cNvSpPr>
            <a:spLocks noChangeArrowheads="1"/>
          </p:cNvSpPr>
          <p:nvPr/>
        </p:nvSpPr>
        <p:spPr bwMode="auto">
          <a:xfrm>
            <a:off x="5478463" y="6199188"/>
            <a:ext cx="149225" cy="841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5" name="Rectangle 154"/>
          <p:cNvSpPr>
            <a:spLocks noChangeArrowheads="1"/>
          </p:cNvSpPr>
          <p:nvPr/>
        </p:nvSpPr>
        <p:spPr bwMode="auto">
          <a:xfrm>
            <a:off x="5529263" y="4672013"/>
            <a:ext cx="147637" cy="133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6" name="Rectangle 155"/>
          <p:cNvSpPr>
            <a:spLocks noChangeArrowheads="1"/>
          </p:cNvSpPr>
          <p:nvPr/>
        </p:nvSpPr>
        <p:spPr bwMode="auto">
          <a:xfrm>
            <a:off x="7391400" y="4454525"/>
            <a:ext cx="130175" cy="1047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7" name="Rectangle 156"/>
          <p:cNvSpPr>
            <a:spLocks noChangeArrowheads="1"/>
          </p:cNvSpPr>
          <p:nvPr/>
        </p:nvSpPr>
        <p:spPr bwMode="auto">
          <a:xfrm>
            <a:off x="6153150" y="4421188"/>
            <a:ext cx="120650" cy="1047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8" name="Rectangle 157"/>
          <p:cNvSpPr>
            <a:spLocks noChangeArrowheads="1"/>
          </p:cNvSpPr>
          <p:nvPr/>
        </p:nvSpPr>
        <p:spPr bwMode="auto">
          <a:xfrm>
            <a:off x="5545138" y="4103688"/>
            <a:ext cx="142875" cy="114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9" name="Rectangle 158"/>
          <p:cNvSpPr>
            <a:spLocks noChangeArrowheads="1"/>
          </p:cNvSpPr>
          <p:nvPr/>
        </p:nvSpPr>
        <p:spPr bwMode="auto">
          <a:xfrm>
            <a:off x="5281613" y="4408488"/>
            <a:ext cx="127000" cy="114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100" name="Rectangle 159"/>
          <p:cNvSpPr>
            <a:spLocks noChangeArrowheads="1"/>
          </p:cNvSpPr>
          <p:nvPr/>
        </p:nvSpPr>
        <p:spPr bwMode="auto">
          <a:xfrm>
            <a:off x="6343650" y="4748213"/>
            <a:ext cx="134938" cy="952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101" name="Rectangle 160"/>
          <p:cNvSpPr>
            <a:spLocks noChangeArrowheads="1"/>
          </p:cNvSpPr>
          <p:nvPr/>
        </p:nvSpPr>
        <p:spPr bwMode="auto">
          <a:xfrm>
            <a:off x="7043738" y="6192838"/>
            <a:ext cx="130175" cy="10318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102" name="Rectangle 161"/>
          <p:cNvSpPr>
            <a:spLocks noChangeArrowheads="1"/>
          </p:cNvSpPr>
          <p:nvPr/>
        </p:nvSpPr>
        <p:spPr bwMode="auto">
          <a:xfrm>
            <a:off x="7772400" y="4095750"/>
            <a:ext cx="128587" cy="10318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6" name="Gruppieren 140"/>
          <p:cNvGrpSpPr/>
          <p:nvPr/>
        </p:nvGrpSpPr>
        <p:grpSpPr>
          <a:xfrm>
            <a:off x="812800" y="3559175"/>
            <a:ext cx="3848100" cy="3106738"/>
            <a:chOff x="812800" y="3559175"/>
            <a:chExt cx="3848100" cy="3106738"/>
          </a:xfrm>
        </p:grpSpPr>
        <p:sp>
          <p:nvSpPr>
            <p:cNvPr id="42036" name="Line 40"/>
            <p:cNvSpPr>
              <a:spLocks noChangeShapeType="1"/>
            </p:cNvSpPr>
            <p:nvPr/>
          </p:nvSpPr>
          <p:spPr bwMode="auto">
            <a:xfrm flipV="1">
              <a:off x="1984375" y="3694113"/>
              <a:ext cx="1588" cy="21748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7" name="Group 119"/>
            <p:cNvGrpSpPr>
              <a:grpSpLocks/>
            </p:cNvGrpSpPr>
            <p:nvPr/>
          </p:nvGrpSpPr>
          <p:grpSpPr bwMode="auto">
            <a:xfrm>
              <a:off x="3817938" y="3686175"/>
              <a:ext cx="82550" cy="238125"/>
              <a:chOff x="2303" y="2316"/>
              <a:chExt cx="52" cy="150"/>
            </a:xfrm>
          </p:grpSpPr>
          <p:sp>
            <p:nvSpPr>
              <p:cNvPr id="42121" name="Line 36"/>
              <p:cNvSpPr>
                <a:spLocks noChangeShapeType="1"/>
              </p:cNvSpPr>
              <p:nvPr/>
            </p:nvSpPr>
            <p:spPr bwMode="auto">
              <a:xfrm flipH="1" flipV="1">
                <a:off x="2303" y="2333"/>
                <a:ext cx="1" cy="13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22" name="Line 37"/>
              <p:cNvSpPr>
                <a:spLocks noChangeShapeType="1"/>
              </p:cNvSpPr>
              <p:nvPr/>
            </p:nvSpPr>
            <p:spPr bwMode="auto">
              <a:xfrm flipV="1">
                <a:off x="2338" y="2328"/>
                <a:ext cx="0" cy="13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23" name="Line 42"/>
              <p:cNvSpPr>
                <a:spLocks noChangeShapeType="1"/>
              </p:cNvSpPr>
              <p:nvPr/>
            </p:nvSpPr>
            <p:spPr bwMode="auto">
              <a:xfrm flipH="1" flipV="1">
                <a:off x="2320" y="2321"/>
                <a:ext cx="0" cy="14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24" name="Line 43"/>
              <p:cNvSpPr>
                <a:spLocks noChangeShapeType="1"/>
              </p:cNvSpPr>
              <p:nvPr/>
            </p:nvSpPr>
            <p:spPr bwMode="auto">
              <a:xfrm flipV="1">
                <a:off x="2354" y="2316"/>
                <a:ext cx="1" cy="14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038" name="Line 46"/>
            <p:cNvSpPr>
              <a:spLocks noChangeShapeType="1"/>
            </p:cNvSpPr>
            <p:nvPr/>
          </p:nvSpPr>
          <p:spPr bwMode="auto">
            <a:xfrm flipH="1" flipV="1">
              <a:off x="1943100" y="3702050"/>
              <a:ext cx="0" cy="21113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39" name="Line 48"/>
            <p:cNvSpPr>
              <a:spLocks noChangeShapeType="1"/>
            </p:cNvSpPr>
            <p:nvPr/>
          </p:nvSpPr>
          <p:spPr bwMode="auto">
            <a:xfrm>
              <a:off x="822325" y="3921125"/>
              <a:ext cx="337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3171825" y="3559175"/>
              <a:ext cx="53975" cy="352425"/>
              <a:chOff x="4689" y="1808"/>
              <a:chExt cx="67" cy="350"/>
            </a:xfrm>
          </p:grpSpPr>
          <p:sp>
            <p:nvSpPr>
              <p:cNvPr id="42119" name="Line 51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20" name="Line 52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3211513" y="3563938"/>
              <a:ext cx="53975" cy="352425"/>
              <a:chOff x="4689" y="1808"/>
              <a:chExt cx="67" cy="350"/>
            </a:xfrm>
          </p:grpSpPr>
          <p:sp>
            <p:nvSpPr>
              <p:cNvPr id="42117" name="Line 54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18" name="Line 55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042" name="Line 62"/>
            <p:cNvSpPr>
              <a:spLocks noChangeShapeType="1"/>
            </p:cNvSpPr>
            <p:nvPr/>
          </p:nvSpPr>
          <p:spPr bwMode="auto">
            <a:xfrm flipH="1" flipV="1">
              <a:off x="1341438" y="3697288"/>
              <a:ext cx="1587" cy="2254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43" name="Line 63"/>
            <p:cNvSpPr>
              <a:spLocks noChangeShapeType="1"/>
            </p:cNvSpPr>
            <p:nvPr/>
          </p:nvSpPr>
          <p:spPr bwMode="auto">
            <a:xfrm flipV="1">
              <a:off x="1419225" y="3689350"/>
              <a:ext cx="0" cy="23177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1304925" y="3706813"/>
              <a:ext cx="77788" cy="219075"/>
              <a:chOff x="4689" y="1808"/>
              <a:chExt cx="67" cy="350"/>
            </a:xfrm>
          </p:grpSpPr>
          <p:sp>
            <p:nvSpPr>
              <p:cNvPr id="42115" name="Line 69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16" name="Line 70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045" name="Line 71"/>
            <p:cNvSpPr>
              <a:spLocks noChangeShapeType="1"/>
            </p:cNvSpPr>
            <p:nvPr/>
          </p:nvSpPr>
          <p:spPr bwMode="auto">
            <a:xfrm rot="5400000" flipH="1">
              <a:off x="2795587" y="5300663"/>
              <a:ext cx="2728913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46" name="Rectangle 72"/>
            <p:cNvSpPr>
              <a:spLocks noChangeArrowheads="1"/>
            </p:cNvSpPr>
            <p:nvPr/>
          </p:nvSpPr>
          <p:spPr bwMode="auto">
            <a:xfrm>
              <a:off x="812800" y="3941763"/>
              <a:ext cx="3314700" cy="2724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47" name="Line 73"/>
            <p:cNvSpPr>
              <a:spLocks noChangeShapeType="1"/>
            </p:cNvSpPr>
            <p:nvPr/>
          </p:nvSpPr>
          <p:spPr bwMode="auto">
            <a:xfrm>
              <a:off x="4173538" y="4157663"/>
              <a:ext cx="48736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48" name="Line 74"/>
            <p:cNvSpPr>
              <a:spLocks noChangeShapeType="1"/>
            </p:cNvSpPr>
            <p:nvPr/>
          </p:nvSpPr>
          <p:spPr bwMode="auto">
            <a:xfrm>
              <a:off x="4173538" y="4497388"/>
              <a:ext cx="4873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49" name="Line 75"/>
            <p:cNvSpPr>
              <a:spLocks noChangeShapeType="1"/>
            </p:cNvSpPr>
            <p:nvPr/>
          </p:nvSpPr>
          <p:spPr bwMode="auto">
            <a:xfrm>
              <a:off x="4173538" y="4768850"/>
              <a:ext cx="48736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50" name="Line 76"/>
            <p:cNvSpPr>
              <a:spLocks noChangeShapeType="1"/>
            </p:cNvSpPr>
            <p:nvPr/>
          </p:nvSpPr>
          <p:spPr bwMode="auto">
            <a:xfrm>
              <a:off x="4162425" y="6218238"/>
              <a:ext cx="487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51" name="Rectangle 91"/>
            <p:cNvSpPr>
              <a:spLocks noChangeArrowheads="1"/>
            </p:cNvSpPr>
            <p:nvPr/>
          </p:nvSpPr>
          <p:spPr bwMode="auto">
            <a:xfrm>
              <a:off x="3724275" y="4092575"/>
              <a:ext cx="128588" cy="1031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2" name="Rectangle 92"/>
            <p:cNvSpPr>
              <a:spLocks noChangeArrowheads="1"/>
            </p:cNvSpPr>
            <p:nvPr/>
          </p:nvSpPr>
          <p:spPr bwMode="auto">
            <a:xfrm>
              <a:off x="3119438" y="4102100"/>
              <a:ext cx="128587" cy="1047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3" name="Rectangle 97"/>
            <p:cNvSpPr>
              <a:spLocks noChangeArrowheads="1"/>
            </p:cNvSpPr>
            <p:nvPr/>
          </p:nvSpPr>
          <p:spPr bwMode="auto">
            <a:xfrm>
              <a:off x="1289050" y="4424363"/>
              <a:ext cx="127000" cy="1143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4" name="Rectangle 98"/>
            <p:cNvSpPr>
              <a:spLocks noChangeArrowheads="1"/>
            </p:cNvSpPr>
            <p:nvPr/>
          </p:nvSpPr>
          <p:spPr bwMode="auto">
            <a:xfrm>
              <a:off x="1901825" y="4686300"/>
              <a:ext cx="134938" cy="952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5" name="Rectangle 99"/>
            <p:cNvSpPr>
              <a:spLocks noChangeArrowheads="1"/>
            </p:cNvSpPr>
            <p:nvPr/>
          </p:nvSpPr>
          <p:spPr bwMode="auto">
            <a:xfrm>
              <a:off x="3727450" y="4727575"/>
              <a:ext cx="130175" cy="10477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6" name="Rectangle 100"/>
            <p:cNvSpPr>
              <a:spLocks noChangeArrowheads="1"/>
            </p:cNvSpPr>
            <p:nvPr/>
          </p:nvSpPr>
          <p:spPr bwMode="auto">
            <a:xfrm>
              <a:off x="3762375" y="6157913"/>
              <a:ext cx="128588" cy="10318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7" name="Rectangle 101"/>
            <p:cNvSpPr>
              <a:spLocks noChangeArrowheads="1"/>
            </p:cNvSpPr>
            <p:nvPr/>
          </p:nvSpPr>
          <p:spPr bwMode="auto">
            <a:xfrm>
              <a:off x="3727450" y="4424363"/>
              <a:ext cx="130175" cy="10477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8" name="Rectangle 102"/>
            <p:cNvSpPr>
              <a:spLocks noChangeArrowheads="1"/>
            </p:cNvSpPr>
            <p:nvPr/>
          </p:nvSpPr>
          <p:spPr bwMode="auto">
            <a:xfrm>
              <a:off x="3146425" y="6176963"/>
              <a:ext cx="130175" cy="10318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9" name="Rectangle 103"/>
            <p:cNvSpPr>
              <a:spLocks noChangeArrowheads="1"/>
            </p:cNvSpPr>
            <p:nvPr/>
          </p:nvSpPr>
          <p:spPr bwMode="auto">
            <a:xfrm>
              <a:off x="1244600" y="6199188"/>
              <a:ext cx="149225" cy="84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60" name="Rectangle 104"/>
            <p:cNvSpPr>
              <a:spLocks noChangeArrowheads="1"/>
            </p:cNvSpPr>
            <p:nvPr/>
          </p:nvSpPr>
          <p:spPr bwMode="auto">
            <a:xfrm>
              <a:off x="1295400" y="4672013"/>
              <a:ext cx="147638" cy="1333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61" name="Rectangle 105"/>
            <p:cNvSpPr>
              <a:spLocks noChangeArrowheads="1"/>
            </p:cNvSpPr>
            <p:nvPr/>
          </p:nvSpPr>
          <p:spPr bwMode="auto">
            <a:xfrm>
              <a:off x="3157538" y="4454525"/>
              <a:ext cx="130175" cy="10477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62" name="Rectangle 106"/>
            <p:cNvSpPr>
              <a:spLocks noChangeArrowheads="1"/>
            </p:cNvSpPr>
            <p:nvPr/>
          </p:nvSpPr>
          <p:spPr bwMode="auto">
            <a:xfrm>
              <a:off x="1919288" y="4421188"/>
              <a:ext cx="120650" cy="1047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63" name="Rectangle 107"/>
            <p:cNvSpPr>
              <a:spLocks noChangeArrowheads="1"/>
            </p:cNvSpPr>
            <p:nvPr/>
          </p:nvSpPr>
          <p:spPr bwMode="auto">
            <a:xfrm>
              <a:off x="1311275" y="4103688"/>
              <a:ext cx="142875" cy="1143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103" name="Text Box 162"/>
            <p:cNvSpPr txBox="1">
              <a:spLocks noChangeArrowheads="1"/>
            </p:cNvSpPr>
            <p:nvPr/>
          </p:nvSpPr>
          <p:spPr bwMode="auto">
            <a:xfrm>
              <a:off x="1717675" y="5126038"/>
              <a:ext cx="17367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baseline="30000" dirty="0" smtClean="0"/>
                <a:t>13</a:t>
              </a:r>
              <a:r>
                <a:rPr lang="en-GB" sz="1400" b="1" dirty="0" smtClean="0"/>
                <a:t>C  decoupling</a:t>
              </a:r>
              <a:endParaRPr lang="en-GB" sz="1400" b="1" dirty="0"/>
            </a:p>
          </p:txBody>
        </p:sp>
      </p:grpSp>
      <p:sp>
        <p:nvSpPr>
          <p:cNvPr id="42104" name="Text Box 163"/>
          <p:cNvSpPr txBox="1">
            <a:spLocks noChangeArrowheads="1"/>
          </p:cNvSpPr>
          <p:nvPr/>
        </p:nvSpPr>
        <p:spPr bwMode="auto">
          <a:xfrm>
            <a:off x="5717074" y="5173663"/>
            <a:ext cx="2428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baseline="30000" dirty="0" smtClean="0"/>
              <a:t>13</a:t>
            </a:r>
            <a:r>
              <a:rPr lang="en-GB" sz="1400" b="1" dirty="0" smtClean="0"/>
              <a:t>C  decoupling switched off</a:t>
            </a:r>
            <a:endParaRPr lang="en-GB" sz="1400" b="1" dirty="0"/>
          </a:p>
        </p:txBody>
      </p:sp>
      <p:sp>
        <p:nvSpPr>
          <p:cNvPr id="142" name="Text Box 8"/>
          <p:cNvSpPr txBox="1">
            <a:spLocks noChangeArrowheads="1"/>
          </p:cNvSpPr>
          <p:nvPr/>
        </p:nvSpPr>
        <p:spPr bwMode="auto">
          <a:xfrm>
            <a:off x="4703179" y="1237278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44" name="Text Box 22"/>
          <p:cNvSpPr txBox="1">
            <a:spLocks noChangeArrowheads="1"/>
          </p:cNvSpPr>
          <p:nvPr/>
        </p:nvSpPr>
        <p:spPr bwMode="auto">
          <a:xfrm>
            <a:off x="4616903" y="2269023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145" name="Text Box 151"/>
          <p:cNvSpPr txBox="1">
            <a:spLocks noChangeArrowheads="1"/>
          </p:cNvSpPr>
          <p:nvPr/>
        </p:nvSpPr>
        <p:spPr bwMode="auto">
          <a:xfrm>
            <a:off x="312054" y="447164"/>
            <a:ext cx="7040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Depending on the choice of  J evolution delay 1/2J different correlations can be obtained. </a:t>
            </a:r>
            <a:endParaRPr lang="en-GB" sz="1400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1428135" y="1601170"/>
            <a:ext cx="5243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180 degree pulse destroys coupling in f1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7" name="Text Box 8"/>
          <p:cNvSpPr txBox="1">
            <a:spLocks noChangeArrowheads="1"/>
          </p:cNvSpPr>
          <p:nvPr/>
        </p:nvSpPr>
        <p:spPr bwMode="auto">
          <a:xfrm>
            <a:off x="1860367" y="3249158"/>
            <a:ext cx="6628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Couplings in f2 can be made visible by  leaving the 13C decoupler off all the time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8" name="Text Box 22"/>
          <p:cNvSpPr txBox="1">
            <a:spLocks noChangeArrowheads="1"/>
          </p:cNvSpPr>
          <p:nvPr/>
        </p:nvSpPr>
        <p:spPr bwMode="auto">
          <a:xfrm>
            <a:off x="4550914" y="2240744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b="1" dirty="0" smtClean="0"/>
              <a:t>decoupling off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5" grpId="0" animBg="1"/>
      <p:bldP spid="42005" grpId="1" animBg="1"/>
      <p:bldP spid="42071" grpId="0" animBg="1"/>
      <p:bldP spid="42073" grpId="0" animBg="1"/>
      <p:bldP spid="42074" grpId="0" animBg="1"/>
      <p:bldP spid="42077" grpId="0" animBg="1"/>
      <p:bldP spid="42078" grpId="0" animBg="1"/>
      <p:bldP spid="42080" grpId="0" animBg="1"/>
      <p:bldP spid="42081" grpId="0" animBg="1"/>
      <p:bldP spid="42082" grpId="0" animBg="1"/>
      <p:bldP spid="42083" grpId="0" animBg="1"/>
      <p:bldP spid="42084" grpId="0" animBg="1"/>
      <p:bldP spid="42085" grpId="0" animBg="1"/>
      <p:bldP spid="42086" grpId="0" animBg="1"/>
      <p:bldP spid="42087" grpId="0" animBg="1"/>
      <p:bldP spid="42088" grpId="0" animBg="1"/>
      <p:bldP spid="42089" grpId="0" animBg="1"/>
      <p:bldP spid="42090" grpId="0" animBg="1"/>
      <p:bldP spid="42091" grpId="0" animBg="1"/>
      <p:bldP spid="42092" grpId="0" animBg="1"/>
      <p:bldP spid="42093" grpId="0" animBg="1"/>
      <p:bldP spid="42094" grpId="0" animBg="1"/>
      <p:bldP spid="42095" grpId="0" animBg="1"/>
      <p:bldP spid="42096" grpId="0" animBg="1"/>
      <p:bldP spid="42097" grpId="0" animBg="1"/>
      <p:bldP spid="42098" grpId="0" animBg="1"/>
      <p:bldP spid="42099" grpId="0" animBg="1"/>
      <p:bldP spid="42100" grpId="0" animBg="1"/>
      <p:bldP spid="42101" grpId="0" animBg="1"/>
      <p:bldP spid="42102" grpId="0" animBg="1"/>
      <p:bldP spid="42104" grpId="0"/>
      <p:bldP spid="144" grpId="0"/>
      <p:bldP spid="147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et2"/>
          <p:cNvPicPr>
            <a:picLocks noChangeAspect="1" noChangeArrowheads="1"/>
          </p:cNvPicPr>
          <p:nvPr/>
        </p:nvPicPr>
        <p:blipFill>
          <a:blip r:embed="rId2">
            <a:lum bright="-42000" contrast="72000"/>
          </a:blip>
          <a:srcRect l="4207" t="20300" r="10051" b="11063"/>
          <a:stretch>
            <a:fillRect/>
          </a:stretch>
        </p:blipFill>
        <p:spPr bwMode="auto">
          <a:xfrm>
            <a:off x="7415213" y="1582738"/>
            <a:ext cx="172878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cosy1"/>
          <p:cNvPicPr>
            <a:picLocks noChangeArrowheads="1"/>
          </p:cNvPicPr>
          <p:nvPr/>
        </p:nvPicPr>
        <p:blipFill>
          <a:blip r:embed="rId3"/>
          <a:srcRect l="11128" r="24182" b="16286"/>
          <a:stretch>
            <a:fillRect/>
          </a:stretch>
        </p:blipFill>
        <p:spPr bwMode="auto">
          <a:xfrm>
            <a:off x="0" y="1720850"/>
            <a:ext cx="312261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-195263" y="2593975"/>
            <a:ext cx="4859338" cy="3084513"/>
          </a:xfrm>
          <a:prstGeom prst="parallelogram">
            <a:avLst>
              <a:gd name="adj" fmla="val 3938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5125" name="Picture 5" descr="cosy3"/>
          <p:cNvPicPr>
            <a:picLocks noChangeArrowheads="1"/>
          </p:cNvPicPr>
          <p:nvPr/>
        </p:nvPicPr>
        <p:blipFill>
          <a:blip r:embed="rId4"/>
          <a:srcRect l="9904" t="17162" r="18484" b="17162"/>
          <a:stretch>
            <a:fillRect/>
          </a:stretch>
        </p:blipFill>
        <p:spPr bwMode="auto">
          <a:xfrm>
            <a:off x="6386513" y="2568575"/>
            <a:ext cx="2757487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osy2"/>
          <p:cNvPicPr>
            <a:picLocks noChangeArrowheads="1"/>
          </p:cNvPicPr>
          <p:nvPr/>
        </p:nvPicPr>
        <p:blipFill>
          <a:blip r:embed="rId5"/>
          <a:srcRect l="11548" t="15517" r="18123" b="17802"/>
          <a:stretch>
            <a:fillRect/>
          </a:stretch>
        </p:blipFill>
        <p:spPr bwMode="auto">
          <a:xfrm>
            <a:off x="3084513" y="2406650"/>
            <a:ext cx="33734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Line 7"/>
          <p:cNvSpPr>
            <a:spLocks noChangeShapeType="1"/>
          </p:cNvSpPr>
          <p:nvPr/>
        </p:nvSpPr>
        <p:spPr bwMode="auto">
          <a:xfrm>
            <a:off x="360363" y="2085975"/>
            <a:ext cx="14398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19088" y="1158875"/>
            <a:ext cx="309562" cy="560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491" name="Text Box 9"/>
          <p:cNvSpPr txBox="1">
            <a:spLocks noChangeArrowheads="1"/>
          </p:cNvSpPr>
          <p:nvPr/>
        </p:nvSpPr>
        <p:spPr bwMode="auto">
          <a:xfrm>
            <a:off x="303213" y="1304925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rf</a:t>
            </a:r>
          </a:p>
        </p:txBody>
      </p:sp>
      <p:sp>
        <p:nvSpPr>
          <p:cNvPr id="20492" name="Text Box 10"/>
          <p:cNvSpPr txBox="1">
            <a:spLocks noChangeArrowheads="1"/>
          </p:cNvSpPr>
          <p:nvPr/>
        </p:nvSpPr>
        <p:spPr bwMode="auto">
          <a:xfrm>
            <a:off x="2609850" y="720725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2</a:t>
            </a:r>
          </a:p>
        </p:txBody>
      </p:sp>
      <p:sp>
        <p:nvSpPr>
          <p:cNvPr id="20493" name="Text Box 11"/>
          <p:cNvSpPr txBox="1">
            <a:spLocks noChangeArrowheads="1"/>
          </p:cNvSpPr>
          <p:nvPr/>
        </p:nvSpPr>
        <p:spPr bwMode="auto">
          <a:xfrm>
            <a:off x="814388" y="690563"/>
            <a:ext cx="300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endParaRPr lang="de-DE" sz="1400" b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52500" y="1166813"/>
            <a:ext cx="2298700" cy="560387"/>
            <a:chOff x="832" y="748"/>
            <a:chExt cx="1448" cy="353"/>
          </a:xfrm>
        </p:grpSpPr>
        <p:sp>
          <p:nvSpPr>
            <p:cNvPr id="20538" name="Rectangle 13"/>
            <p:cNvSpPr>
              <a:spLocks noChangeArrowheads="1"/>
            </p:cNvSpPr>
            <p:nvPr/>
          </p:nvSpPr>
          <p:spPr bwMode="auto">
            <a:xfrm>
              <a:off x="832" y="748"/>
              <a:ext cx="195" cy="3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539" name="Group 14"/>
            <p:cNvGrpSpPr>
              <a:grpSpLocks/>
            </p:cNvGrpSpPr>
            <p:nvPr/>
          </p:nvGrpSpPr>
          <p:grpSpPr bwMode="auto">
            <a:xfrm>
              <a:off x="840" y="757"/>
              <a:ext cx="1440" cy="280"/>
              <a:chOff x="840" y="757"/>
              <a:chExt cx="1440" cy="280"/>
            </a:xfrm>
          </p:grpSpPr>
          <p:sp>
            <p:nvSpPr>
              <p:cNvPr id="20540" name="Text Box 15"/>
              <p:cNvSpPr txBox="1">
                <a:spLocks noChangeArrowheads="1"/>
              </p:cNvSpPr>
              <p:nvPr/>
            </p:nvSpPr>
            <p:spPr bwMode="auto">
              <a:xfrm>
                <a:off x="840" y="83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rf</a:t>
                </a:r>
              </a:p>
            </p:txBody>
          </p:sp>
          <p:pic>
            <p:nvPicPr>
              <p:cNvPr id="20541" name="Picture 16" descr="cosy1"/>
              <p:cNvPicPr>
                <a:picLocks noChangeArrowheads="1"/>
              </p:cNvPicPr>
              <p:nvPr/>
            </p:nvPicPr>
            <p:blipFill>
              <a:blip r:embed="rId3"/>
              <a:srcRect l="34938" t="14937" r="24182" b="75664"/>
              <a:stretch>
                <a:fillRect/>
              </a:stretch>
            </p:blipFill>
            <p:spPr bwMode="auto">
              <a:xfrm>
                <a:off x="1037" y="757"/>
                <a:ext cx="1243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1082675" y="1897063"/>
            <a:ext cx="1082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i="1"/>
              <a:t>FT  </a:t>
            </a:r>
            <a:r>
              <a:rPr lang="de-DE" b="1"/>
              <a:t>in t</a:t>
            </a:r>
            <a:r>
              <a:rPr lang="de-DE" b="1" baseline="-25000"/>
              <a:t>2</a:t>
            </a:r>
            <a:endParaRPr lang="de-DE" b="1"/>
          </a:p>
        </p:txBody>
      </p:sp>
      <p:cxnSp>
        <p:nvCxnSpPr>
          <p:cNvPr id="5138" name="AutoShape 18"/>
          <p:cNvCxnSpPr>
            <a:cxnSpLocks noChangeShapeType="1"/>
          </p:cNvCxnSpPr>
          <p:nvPr/>
        </p:nvCxnSpPr>
        <p:spPr bwMode="auto">
          <a:xfrm flipV="1">
            <a:off x="2325688" y="5549900"/>
            <a:ext cx="785812" cy="11113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5139" name="AutoShape 19"/>
          <p:cNvCxnSpPr>
            <a:cxnSpLocks noChangeShapeType="1"/>
          </p:cNvCxnSpPr>
          <p:nvPr/>
        </p:nvCxnSpPr>
        <p:spPr bwMode="auto">
          <a:xfrm>
            <a:off x="2351088" y="5324475"/>
            <a:ext cx="706437" cy="131763"/>
          </a:xfrm>
          <a:prstGeom prst="bentConnector3">
            <a:avLst>
              <a:gd name="adj1" fmla="val 49889"/>
            </a:avLst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cxnSp>
      <p:cxnSp>
        <p:nvCxnSpPr>
          <p:cNvPr id="5140" name="AutoShape 20"/>
          <p:cNvCxnSpPr>
            <a:cxnSpLocks noChangeShapeType="1"/>
          </p:cNvCxnSpPr>
          <p:nvPr/>
        </p:nvCxnSpPr>
        <p:spPr bwMode="auto">
          <a:xfrm>
            <a:off x="2452688" y="4845050"/>
            <a:ext cx="744537" cy="430213"/>
          </a:xfrm>
          <a:prstGeom prst="bentConnector3">
            <a:avLst>
              <a:gd name="adj1" fmla="val 49894"/>
            </a:avLst>
          </a:prstGeom>
          <a:noFill/>
          <a:ln w="9525">
            <a:solidFill>
              <a:srgbClr val="FF3300"/>
            </a:solidFill>
            <a:miter lim="800000"/>
            <a:headEnd/>
            <a:tailEnd type="triangle" w="med" len="med"/>
          </a:ln>
        </p:spPr>
      </p:cxnSp>
      <p:cxnSp>
        <p:nvCxnSpPr>
          <p:cNvPr id="5141" name="AutoShape 21"/>
          <p:cNvCxnSpPr>
            <a:cxnSpLocks noChangeShapeType="1"/>
          </p:cNvCxnSpPr>
          <p:nvPr/>
        </p:nvCxnSpPr>
        <p:spPr bwMode="auto">
          <a:xfrm>
            <a:off x="2314575" y="5067300"/>
            <a:ext cx="809625" cy="2746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3300"/>
            </a:solidFill>
            <a:miter lim="800000"/>
            <a:headEnd/>
            <a:tailEnd type="triangle" w="med" len="med"/>
          </a:ln>
        </p:spPr>
      </p:cxnSp>
      <p:sp>
        <p:nvSpPr>
          <p:cNvPr id="20500" name="Text Box 22"/>
          <p:cNvSpPr txBox="1">
            <a:spLocks noChangeArrowheads="1"/>
          </p:cNvSpPr>
          <p:nvPr/>
        </p:nvSpPr>
        <p:spPr bwMode="auto">
          <a:xfrm>
            <a:off x="3368674" y="668338"/>
            <a:ext cx="3974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Two dimensional experiment</a:t>
            </a:r>
            <a:endParaRPr lang="en-GB" b="1" dirty="0"/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0" y="3276600"/>
            <a:ext cx="300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endParaRPr lang="de-DE" sz="1400" b="1"/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922338" y="5697538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2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3435350" y="3236913"/>
            <a:ext cx="300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endParaRPr lang="de-DE" sz="1400" b="1"/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4005263" y="5684838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f</a:t>
            </a:r>
            <a:r>
              <a:rPr lang="de-DE" sz="1400" b="1" baseline="-25000"/>
              <a:t>2</a:t>
            </a:r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1044575" y="2270125"/>
            <a:ext cx="2235200" cy="39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554413" y="6173788"/>
            <a:ext cx="585787" cy="682625"/>
            <a:chOff x="2165" y="3890"/>
            <a:chExt cx="369" cy="430"/>
          </a:xfrm>
        </p:grpSpPr>
        <p:sp>
          <p:nvSpPr>
            <p:cNvPr id="20534" name="Line 29"/>
            <p:cNvSpPr>
              <a:spLocks noChangeShapeType="1"/>
            </p:cNvSpPr>
            <p:nvPr/>
          </p:nvSpPr>
          <p:spPr bwMode="auto">
            <a:xfrm>
              <a:off x="2206" y="3950"/>
              <a:ext cx="197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535" name="Line 30"/>
            <p:cNvSpPr>
              <a:spLocks noChangeShapeType="1"/>
            </p:cNvSpPr>
            <p:nvPr/>
          </p:nvSpPr>
          <p:spPr bwMode="auto">
            <a:xfrm flipV="1">
              <a:off x="2403" y="3924"/>
              <a:ext cx="131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536" name="Arc 31"/>
            <p:cNvSpPr>
              <a:spLocks/>
            </p:cNvSpPr>
            <p:nvPr/>
          </p:nvSpPr>
          <p:spPr bwMode="auto">
            <a:xfrm rot="12843956" flipV="1">
              <a:off x="2165" y="3890"/>
              <a:ext cx="308" cy="430"/>
            </a:xfrm>
            <a:custGeom>
              <a:avLst/>
              <a:gdLst>
                <a:gd name="T0" fmla="*/ 0 w 20604"/>
                <a:gd name="T1" fmla="*/ 0 h 21600"/>
                <a:gd name="T2" fmla="*/ 0 w 20604"/>
                <a:gd name="T3" fmla="*/ 0 h 21600"/>
                <a:gd name="T4" fmla="*/ 0 w 20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0604"/>
                <a:gd name="T10" fmla="*/ 0 h 21600"/>
                <a:gd name="T11" fmla="*/ 20604 w 20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04" h="21600" fill="none" extrusionOk="0">
                  <a:moveTo>
                    <a:pt x="-1" y="51"/>
                  </a:moveTo>
                  <a:cubicBezTo>
                    <a:pt x="496" y="17"/>
                    <a:pt x="994" y="-1"/>
                    <a:pt x="1492" y="0"/>
                  </a:cubicBezTo>
                  <a:cubicBezTo>
                    <a:pt x="9509" y="0"/>
                    <a:pt x="16867" y="4441"/>
                    <a:pt x="20603" y="11535"/>
                  </a:cubicBezTo>
                </a:path>
                <a:path w="20604" h="21600" stroke="0" extrusionOk="0">
                  <a:moveTo>
                    <a:pt x="-1" y="51"/>
                  </a:moveTo>
                  <a:cubicBezTo>
                    <a:pt x="496" y="17"/>
                    <a:pt x="994" y="-1"/>
                    <a:pt x="1492" y="0"/>
                  </a:cubicBezTo>
                  <a:cubicBezTo>
                    <a:pt x="9509" y="0"/>
                    <a:pt x="16867" y="4441"/>
                    <a:pt x="20603" y="11535"/>
                  </a:cubicBezTo>
                  <a:lnTo>
                    <a:pt x="149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37" name="Oval 32"/>
            <p:cNvSpPr>
              <a:spLocks noChangeArrowheads="1"/>
            </p:cNvSpPr>
            <p:nvPr/>
          </p:nvSpPr>
          <p:spPr bwMode="auto">
            <a:xfrm>
              <a:off x="2345" y="3966"/>
              <a:ext cx="90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153" name="Picture 33" descr="ket2"/>
          <p:cNvPicPr>
            <a:picLocks noChangeAspect="1" noChangeArrowheads="1"/>
          </p:cNvPicPr>
          <p:nvPr/>
        </p:nvPicPr>
        <p:blipFill>
          <a:blip r:embed="rId2">
            <a:lum bright="-42000" contrast="72000"/>
          </a:blip>
          <a:srcRect l="4207" t="20300" r="10051" b="11063"/>
          <a:stretch>
            <a:fillRect/>
          </a:stretch>
        </p:blipFill>
        <p:spPr bwMode="auto">
          <a:xfrm>
            <a:off x="4514850" y="1557338"/>
            <a:ext cx="172878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4" name="Picture 34" descr="cosy1"/>
          <p:cNvPicPr>
            <a:picLocks noChangeArrowheads="1"/>
          </p:cNvPicPr>
          <p:nvPr/>
        </p:nvPicPr>
        <p:blipFill>
          <a:blip r:embed="rId6"/>
          <a:srcRect l="14937" t="24182" r="75664" b="34938"/>
          <a:stretch>
            <a:fillRect/>
          </a:stretch>
        </p:blipFill>
        <p:spPr bwMode="auto">
          <a:xfrm rot="1189248">
            <a:off x="6034088" y="2373313"/>
            <a:ext cx="444500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5"/>
          <p:cNvGrpSpPr>
            <a:grpSpLocks/>
          </p:cNvGrpSpPr>
          <p:nvPr/>
        </p:nvGrpSpPr>
        <p:grpSpPr bwMode="auto">
          <a:xfrm rot="-4096617">
            <a:off x="6965157" y="3952081"/>
            <a:ext cx="585788" cy="682625"/>
            <a:chOff x="2165" y="3890"/>
            <a:chExt cx="369" cy="430"/>
          </a:xfrm>
        </p:grpSpPr>
        <p:sp>
          <p:nvSpPr>
            <p:cNvPr id="20530" name="Line 36"/>
            <p:cNvSpPr>
              <a:spLocks noChangeShapeType="1"/>
            </p:cNvSpPr>
            <p:nvPr/>
          </p:nvSpPr>
          <p:spPr bwMode="auto">
            <a:xfrm>
              <a:off x="2206" y="3950"/>
              <a:ext cx="197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531" name="Line 37"/>
            <p:cNvSpPr>
              <a:spLocks noChangeShapeType="1"/>
            </p:cNvSpPr>
            <p:nvPr/>
          </p:nvSpPr>
          <p:spPr bwMode="auto">
            <a:xfrm flipV="1">
              <a:off x="2403" y="3924"/>
              <a:ext cx="131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532" name="Arc 38"/>
            <p:cNvSpPr>
              <a:spLocks/>
            </p:cNvSpPr>
            <p:nvPr/>
          </p:nvSpPr>
          <p:spPr bwMode="auto">
            <a:xfrm rot="12843956" flipV="1">
              <a:off x="2165" y="3890"/>
              <a:ext cx="308" cy="430"/>
            </a:xfrm>
            <a:custGeom>
              <a:avLst/>
              <a:gdLst>
                <a:gd name="T0" fmla="*/ 0 w 20604"/>
                <a:gd name="T1" fmla="*/ 0 h 21600"/>
                <a:gd name="T2" fmla="*/ 0 w 20604"/>
                <a:gd name="T3" fmla="*/ 0 h 21600"/>
                <a:gd name="T4" fmla="*/ 0 w 20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0604"/>
                <a:gd name="T10" fmla="*/ 0 h 21600"/>
                <a:gd name="T11" fmla="*/ 20604 w 20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04" h="21600" fill="none" extrusionOk="0">
                  <a:moveTo>
                    <a:pt x="-1" y="51"/>
                  </a:moveTo>
                  <a:cubicBezTo>
                    <a:pt x="496" y="17"/>
                    <a:pt x="994" y="-1"/>
                    <a:pt x="1492" y="0"/>
                  </a:cubicBezTo>
                  <a:cubicBezTo>
                    <a:pt x="9509" y="0"/>
                    <a:pt x="16867" y="4441"/>
                    <a:pt x="20603" y="11535"/>
                  </a:cubicBezTo>
                </a:path>
                <a:path w="20604" h="21600" stroke="0" extrusionOk="0">
                  <a:moveTo>
                    <a:pt x="-1" y="51"/>
                  </a:moveTo>
                  <a:cubicBezTo>
                    <a:pt x="496" y="17"/>
                    <a:pt x="994" y="-1"/>
                    <a:pt x="1492" y="0"/>
                  </a:cubicBezTo>
                  <a:cubicBezTo>
                    <a:pt x="9509" y="0"/>
                    <a:pt x="16867" y="4441"/>
                    <a:pt x="20603" y="11535"/>
                  </a:cubicBezTo>
                  <a:lnTo>
                    <a:pt x="149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33" name="Oval 39"/>
            <p:cNvSpPr>
              <a:spLocks noChangeArrowheads="1"/>
            </p:cNvSpPr>
            <p:nvPr/>
          </p:nvSpPr>
          <p:spPr bwMode="auto">
            <a:xfrm>
              <a:off x="2345" y="3966"/>
              <a:ext cx="90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6465888" y="1804988"/>
            <a:ext cx="1082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i="1"/>
              <a:t>FT  </a:t>
            </a:r>
            <a:r>
              <a:rPr lang="de-DE" b="1"/>
              <a:t>in t</a:t>
            </a:r>
            <a:r>
              <a:rPr lang="de-DE" b="1" baseline="-25000"/>
              <a:t>1</a:t>
            </a:r>
            <a:endParaRPr lang="de-DE" b="1"/>
          </a:p>
        </p:txBody>
      </p:sp>
      <p:sp>
        <p:nvSpPr>
          <p:cNvPr id="5161" name="Line 41"/>
          <p:cNvSpPr>
            <a:spLocks noChangeShapeType="1"/>
          </p:cNvSpPr>
          <p:nvPr/>
        </p:nvSpPr>
        <p:spPr bwMode="auto">
          <a:xfrm flipV="1">
            <a:off x="5981700" y="2139950"/>
            <a:ext cx="1281113" cy="3709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7362825" y="5738813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f</a:t>
            </a:r>
            <a:r>
              <a:rPr lang="de-DE" sz="1400" b="1" baseline="-25000"/>
              <a:t>2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723063" y="3582988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f</a:t>
            </a:r>
            <a:r>
              <a:rPr lang="de-DE" sz="1400" b="1" baseline="-25000"/>
              <a:t>1</a:t>
            </a: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411538" y="5641975"/>
            <a:ext cx="4400550" cy="990600"/>
            <a:chOff x="2149" y="3243"/>
            <a:chExt cx="2772" cy="624"/>
          </a:xfrm>
        </p:grpSpPr>
        <p:grpSp>
          <p:nvGrpSpPr>
            <p:cNvPr id="20518" name="Group 45"/>
            <p:cNvGrpSpPr>
              <a:grpSpLocks/>
            </p:cNvGrpSpPr>
            <p:nvPr/>
          </p:nvGrpSpPr>
          <p:grpSpPr bwMode="auto">
            <a:xfrm>
              <a:off x="2930" y="3259"/>
              <a:ext cx="1991" cy="230"/>
              <a:chOff x="2913" y="3440"/>
              <a:chExt cx="1991" cy="230"/>
            </a:xfrm>
          </p:grpSpPr>
          <p:sp>
            <p:nvSpPr>
              <p:cNvPr id="20527" name="Line 46"/>
              <p:cNvSpPr>
                <a:spLocks noChangeShapeType="1"/>
              </p:cNvSpPr>
              <p:nvPr/>
            </p:nvSpPr>
            <p:spPr bwMode="auto">
              <a:xfrm flipH="1">
                <a:off x="2913" y="3472"/>
                <a:ext cx="8" cy="19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528" name="Line 47"/>
              <p:cNvSpPr>
                <a:spLocks noChangeShapeType="1"/>
              </p:cNvSpPr>
              <p:nvPr/>
            </p:nvSpPr>
            <p:spPr bwMode="auto">
              <a:xfrm>
                <a:off x="2929" y="3670"/>
                <a:ext cx="196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529" name="Line 48"/>
              <p:cNvSpPr>
                <a:spLocks noChangeShapeType="1"/>
              </p:cNvSpPr>
              <p:nvPr/>
            </p:nvSpPr>
            <p:spPr bwMode="auto">
              <a:xfrm flipH="1" flipV="1">
                <a:off x="4904" y="3440"/>
                <a:ext cx="0" cy="23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519" name="Group 49"/>
            <p:cNvGrpSpPr>
              <a:grpSpLocks/>
            </p:cNvGrpSpPr>
            <p:nvPr/>
          </p:nvGrpSpPr>
          <p:grpSpPr bwMode="auto">
            <a:xfrm>
              <a:off x="2149" y="3243"/>
              <a:ext cx="2065" cy="624"/>
              <a:chOff x="2913" y="3440"/>
              <a:chExt cx="1991" cy="230"/>
            </a:xfrm>
          </p:grpSpPr>
          <p:sp>
            <p:nvSpPr>
              <p:cNvPr id="20524" name="Line 50"/>
              <p:cNvSpPr>
                <a:spLocks noChangeShapeType="1"/>
              </p:cNvSpPr>
              <p:nvPr/>
            </p:nvSpPr>
            <p:spPr bwMode="auto">
              <a:xfrm flipH="1">
                <a:off x="2913" y="3472"/>
                <a:ext cx="8" cy="19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525" name="Line 51"/>
              <p:cNvSpPr>
                <a:spLocks noChangeShapeType="1"/>
              </p:cNvSpPr>
              <p:nvPr/>
            </p:nvSpPr>
            <p:spPr bwMode="auto">
              <a:xfrm>
                <a:off x="2929" y="3670"/>
                <a:ext cx="196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526" name="Line 52"/>
              <p:cNvSpPr>
                <a:spLocks noChangeShapeType="1"/>
              </p:cNvSpPr>
              <p:nvPr/>
            </p:nvSpPr>
            <p:spPr bwMode="auto">
              <a:xfrm flipH="1" flipV="1">
                <a:off x="4904" y="3440"/>
                <a:ext cx="0" cy="23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520" name="Group 53"/>
            <p:cNvGrpSpPr>
              <a:grpSpLocks/>
            </p:cNvGrpSpPr>
            <p:nvPr/>
          </p:nvGrpSpPr>
          <p:grpSpPr bwMode="auto">
            <a:xfrm>
              <a:off x="2504" y="3269"/>
              <a:ext cx="2065" cy="426"/>
              <a:chOff x="2913" y="3440"/>
              <a:chExt cx="1991" cy="230"/>
            </a:xfrm>
          </p:grpSpPr>
          <p:sp>
            <p:nvSpPr>
              <p:cNvPr id="20521" name="Line 54"/>
              <p:cNvSpPr>
                <a:spLocks noChangeShapeType="1"/>
              </p:cNvSpPr>
              <p:nvPr/>
            </p:nvSpPr>
            <p:spPr bwMode="auto">
              <a:xfrm flipH="1">
                <a:off x="2913" y="3472"/>
                <a:ext cx="8" cy="19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522" name="Line 55"/>
              <p:cNvSpPr>
                <a:spLocks noChangeShapeType="1"/>
              </p:cNvSpPr>
              <p:nvPr/>
            </p:nvSpPr>
            <p:spPr bwMode="auto">
              <a:xfrm>
                <a:off x="2929" y="3670"/>
                <a:ext cx="196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523" name="Line 56"/>
              <p:cNvSpPr>
                <a:spLocks noChangeShapeType="1"/>
              </p:cNvSpPr>
              <p:nvPr/>
            </p:nvSpPr>
            <p:spPr bwMode="auto">
              <a:xfrm flipH="1" flipV="1">
                <a:off x="4904" y="3440"/>
                <a:ext cx="0" cy="23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pic>
        <p:nvPicPr>
          <p:cNvPr id="5177" name="Picture 57" descr="ket2"/>
          <p:cNvPicPr>
            <a:picLocks noChangeAspect="1" noChangeArrowheads="1"/>
          </p:cNvPicPr>
          <p:nvPr/>
        </p:nvPicPr>
        <p:blipFill>
          <a:blip r:embed="rId7">
            <a:lum bright="-42000" contrast="72000"/>
          </a:blip>
          <a:srcRect l="20300" t="10051" r="11063" b="4207"/>
          <a:stretch>
            <a:fillRect/>
          </a:stretch>
        </p:blipFill>
        <p:spPr bwMode="auto">
          <a:xfrm rot="1065790">
            <a:off x="6278563" y="2938463"/>
            <a:ext cx="5286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6" name="Rectangle 61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COSY experiment</a:t>
            </a:r>
            <a:endParaRPr lang="en-GB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0517" name="Picture 62" descr="Logo_RG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6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37 L 0.15139 -0.44722 " pathEditMode="relative" rAng="0" ptsTypes="AA">
                                      <p:cBhvr>
                                        <p:cTn id="10" dur="6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-2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0463 L 0.13681 0.00277 " pathEditMode="relative" rAng="0" ptsTypes="AA">
                                      <p:cBhvr>
                                        <p:cTn id="12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1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1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  <p:bldP spid="5128" grpId="0" animBg="1"/>
      <p:bldP spid="5137" grpId="0"/>
      <p:bldP spid="5143" grpId="0"/>
      <p:bldP spid="5144" grpId="0"/>
      <p:bldP spid="5145" grpId="0"/>
      <p:bldP spid="5146" grpId="0"/>
      <p:bldP spid="5147" grpId="0" animBg="1"/>
      <p:bldP spid="5147" grpId="1" animBg="1"/>
      <p:bldP spid="5160" grpId="0"/>
      <p:bldP spid="5161" grpId="0" animBg="1"/>
      <p:bldP spid="5161" grpId="1" animBg="1"/>
      <p:bldP spid="5162" grpId="0"/>
      <p:bldP spid="516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gly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48000" contrast="78000"/>
          </a:blip>
          <a:srcRect/>
          <a:stretch>
            <a:fillRect/>
          </a:stretch>
        </p:blipFill>
        <p:spPr>
          <a:xfrm>
            <a:off x="871538" y="1012825"/>
            <a:ext cx="7258050" cy="5351463"/>
          </a:xfr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00550" y="2559050"/>
            <a:ext cx="1103313" cy="593725"/>
            <a:chOff x="2772" y="1612"/>
            <a:chExt cx="695" cy="374"/>
          </a:xfrm>
        </p:grpSpPr>
        <p:sp>
          <p:nvSpPr>
            <p:cNvPr id="43028" name="AutoShape 4"/>
            <p:cNvSpPr>
              <a:spLocks/>
            </p:cNvSpPr>
            <p:nvPr/>
          </p:nvSpPr>
          <p:spPr bwMode="auto">
            <a:xfrm rot="5400000">
              <a:off x="2988" y="1680"/>
              <a:ext cx="174" cy="438"/>
            </a:xfrm>
            <a:prstGeom prst="leftBrace">
              <a:avLst>
                <a:gd name="adj1" fmla="val 20977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9" name="Rectangle 5"/>
            <p:cNvSpPr>
              <a:spLocks noChangeArrowheads="1"/>
            </p:cNvSpPr>
            <p:nvPr/>
          </p:nvSpPr>
          <p:spPr bwMode="auto">
            <a:xfrm>
              <a:off x="2772" y="1612"/>
              <a:ext cx="6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FF3300"/>
                  </a:solidFill>
                </a:rPr>
                <a:t>J ca. 140 Hz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29125" y="3700463"/>
            <a:ext cx="925513" cy="549275"/>
            <a:chOff x="2790" y="2331"/>
            <a:chExt cx="583" cy="346"/>
          </a:xfrm>
        </p:grpSpPr>
        <p:sp>
          <p:nvSpPr>
            <p:cNvPr id="43026" name="AutoShape 8"/>
            <p:cNvSpPr>
              <a:spLocks/>
            </p:cNvSpPr>
            <p:nvPr/>
          </p:nvSpPr>
          <p:spPr bwMode="auto">
            <a:xfrm rot="-5400000">
              <a:off x="2982" y="2394"/>
              <a:ext cx="174" cy="4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7" name="Rectangle 9"/>
            <p:cNvSpPr>
              <a:spLocks noChangeArrowheads="1"/>
            </p:cNvSpPr>
            <p:nvPr/>
          </p:nvSpPr>
          <p:spPr bwMode="auto">
            <a:xfrm>
              <a:off x="2790" y="2485"/>
              <a:ext cx="5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FF3300"/>
                  </a:solidFill>
                </a:rPr>
                <a:t>J ca. 2 Hz</a:t>
              </a:r>
            </a:p>
          </p:txBody>
        </p:sp>
      </p:grpSp>
      <p:sp>
        <p:nvSpPr>
          <p:cNvPr id="43014" name="Rectangle 10"/>
          <p:cNvSpPr>
            <a:spLocks noChangeArrowheads="1"/>
          </p:cNvSpPr>
          <p:nvPr/>
        </p:nvSpPr>
        <p:spPr bwMode="auto">
          <a:xfrm>
            <a:off x="1143000" y="1158875"/>
            <a:ext cx="379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/>
              <a:t>1</a:t>
            </a:r>
            <a:r>
              <a:rPr lang="de-DE" sz="1400" b="1"/>
              <a:t>H</a:t>
            </a:r>
          </a:p>
        </p:txBody>
      </p: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7429500" y="1944688"/>
            <a:ext cx="427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/>
              <a:t>13</a:t>
            </a:r>
            <a:r>
              <a:rPr lang="de-DE" sz="1400" b="1"/>
              <a:t>C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43463" y="2057400"/>
            <a:ext cx="1843087" cy="1362075"/>
            <a:chOff x="3051" y="1296"/>
            <a:chExt cx="1161" cy="858"/>
          </a:xfrm>
        </p:grpSpPr>
        <p:sp>
          <p:nvSpPr>
            <p:cNvPr id="43024" name="Line 13"/>
            <p:cNvSpPr>
              <a:spLocks noChangeShapeType="1"/>
            </p:cNvSpPr>
            <p:nvPr/>
          </p:nvSpPr>
          <p:spPr bwMode="auto">
            <a:xfrm>
              <a:off x="3051" y="1296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025" name="Line 14"/>
            <p:cNvSpPr>
              <a:spLocks noChangeShapeType="1"/>
            </p:cNvSpPr>
            <p:nvPr/>
          </p:nvSpPr>
          <p:spPr bwMode="auto">
            <a:xfrm>
              <a:off x="3396" y="2154"/>
              <a:ext cx="81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14850" y="2071688"/>
            <a:ext cx="685800" cy="1143000"/>
            <a:chOff x="2844" y="1305"/>
            <a:chExt cx="432" cy="720"/>
          </a:xfrm>
        </p:grpSpPr>
        <p:sp>
          <p:nvSpPr>
            <p:cNvPr id="43022" name="Line 16"/>
            <p:cNvSpPr>
              <a:spLocks noChangeShapeType="1"/>
            </p:cNvSpPr>
            <p:nvPr/>
          </p:nvSpPr>
          <p:spPr bwMode="auto">
            <a:xfrm>
              <a:off x="2844" y="1323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023" name="Line 17"/>
            <p:cNvSpPr>
              <a:spLocks noChangeShapeType="1"/>
            </p:cNvSpPr>
            <p:nvPr/>
          </p:nvSpPr>
          <p:spPr bwMode="auto">
            <a:xfrm>
              <a:off x="3276" y="1305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4886325" y="2085975"/>
            <a:ext cx="0" cy="11144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4843463" y="2085975"/>
            <a:ext cx="0" cy="11144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Glycol HMBC non decoupled D2O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7" name="Gruppieren 136"/>
          <p:cNvGrpSpPr/>
          <p:nvPr/>
        </p:nvGrpSpPr>
        <p:grpSpPr>
          <a:xfrm>
            <a:off x="1353583" y="2781491"/>
            <a:ext cx="2790825" cy="3186113"/>
            <a:chOff x="5495925" y="1889125"/>
            <a:chExt cx="2790825" cy="3186113"/>
          </a:xfrm>
        </p:grpSpPr>
        <p:pic>
          <p:nvPicPr>
            <p:cNvPr id="79" name="Picture 5" descr="gly2"/>
            <p:cNvPicPr>
              <a:picLocks noChangeAspect="1" noChangeArrowheads="1"/>
            </p:cNvPicPr>
            <p:nvPr/>
          </p:nvPicPr>
          <p:blipFill>
            <a:blip r:embed="rId4">
              <a:lum bright="-48000" contrast="66000"/>
            </a:blip>
            <a:srcRect/>
            <a:stretch>
              <a:fillRect/>
            </a:stretch>
          </p:blipFill>
          <p:spPr>
            <a:xfrm>
              <a:off x="5534025" y="1889125"/>
              <a:ext cx="2098675" cy="1539875"/>
            </a:xfrm>
            <a:prstGeom prst="rect">
              <a:avLst/>
            </a:prstGeom>
            <a:noFill/>
          </p:spPr>
        </p:pic>
        <p:grpSp>
          <p:nvGrpSpPr>
            <p:cNvPr id="80" name="Group 11"/>
            <p:cNvGrpSpPr>
              <a:grpSpLocks/>
            </p:cNvGrpSpPr>
            <p:nvPr/>
          </p:nvGrpSpPr>
          <p:grpSpPr bwMode="auto">
            <a:xfrm>
              <a:off x="5495925" y="2582863"/>
              <a:ext cx="2162175" cy="471487"/>
              <a:chOff x="3462" y="1627"/>
              <a:chExt cx="1362" cy="297"/>
            </a:xfrm>
          </p:grpSpPr>
          <p:sp>
            <p:nvSpPr>
              <p:cNvPr id="81" name="Text Box 12"/>
              <p:cNvSpPr txBox="1">
                <a:spLocks noChangeArrowheads="1"/>
              </p:cNvSpPr>
              <p:nvPr/>
            </p:nvSpPr>
            <p:spPr bwMode="auto">
              <a:xfrm>
                <a:off x="3462" y="1627"/>
                <a:ext cx="48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    J   ??</a:t>
                </a:r>
              </a:p>
            </p:txBody>
          </p:sp>
          <p:sp>
            <p:nvSpPr>
              <p:cNvPr id="82" name="AutoShape 13"/>
              <p:cNvSpPr>
                <a:spLocks/>
              </p:cNvSpPr>
              <p:nvPr/>
            </p:nvSpPr>
            <p:spPr bwMode="auto">
              <a:xfrm rot="5400000">
                <a:off x="3674" y="1842"/>
                <a:ext cx="88" cy="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" name="AutoShape 14"/>
              <p:cNvSpPr>
                <a:spLocks/>
              </p:cNvSpPr>
              <p:nvPr/>
            </p:nvSpPr>
            <p:spPr bwMode="auto">
              <a:xfrm rot="5400000">
                <a:off x="3714" y="1838"/>
                <a:ext cx="88" cy="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" name="Text Box 15"/>
              <p:cNvSpPr txBox="1">
                <a:spLocks noChangeArrowheads="1"/>
              </p:cNvSpPr>
              <p:nvPr/>
            </p:nvSpPr>
            <p:spPr bwMode="auto">
              <a:xfrm>
                <a:off x="4344" y="1645"/>
                <a:ext cx="48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     J  ??</a:t>
                </a:r>
              </a:p>
            </p:txBody>
          </p:sp>
          <p:sp>
            <p:nvSpPr>
              <p:cNvPr id="85" name="AutoShape 16"/>
              <p:cNvSpPr>
                <a:spLocks/>
              </p:cNvSpPr>
              <p:nvPr/>
            </p:nvSpPr>
            <p:spPr bwMode="auto">
              <a:xfrm rot="5400000">
                <a:off x="4556" y="1860"/>
                <a:ext cx="88" cy="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6" name="AutoShape 17"/>
              <p:cNvSpPr>
                <a:spLocks/>
              </p:cNvSpPr>
              <p:nvPr/>
            </p:nvSpPr>
            <p:spPr bwMode="auto">
              <a:xfrm rot="5400000">
                <a:off x="4596" y="1856"/>
                <a:ext cx="88" cy="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7" name="Group 25"/>
            <p:cNvGrpSpPr>
              <a:grpSpLocks/>
            </p:cNvGrpSpPr>
            <p:nvPr/>
          </p:nvGrpSpPr>
          <p:grpSpPr bwMode="auto">
            <a:xfrm>
              <a:off x="5583238" y="4127500"/>
              <a:ext cx="2703512" cy="947738"/>
              <a:chOff x="3517" y="2600"/>
              <a:chExt cx="1703" cy="597"/>
            </a:xfrm>
          </p:grpSpPr>
          <p:grpSp>
            <p:nvGrpSpPr>
              <p:cNvPr id="88" name="Group 26"/>
              <p:cNvGrpSpPr>
                <a:grpSpLocks/>
              </p:cNvGrpSpPr>
              <p:nvPr/>
            </p:nvGrpSpPr>
            <p:grpSpPr bwMode="auto">
              <a:xfrm>
                <a:off x="3810" y="2807"/>
                <a:ext cx="554" cy="192"/>
                <a:chOff x="4584" y="1637"/>
                <a:chExt cx="554" cy="192"/>
              </a:xfrm>
            </p:grpSpPr>
            <p:sp>
              <p:nvSpPr>
                <p:cNvPr id="11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584" y="1637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solidFill>
                        <a:srgbClr val="FF3300"/>
                      </a:solidFill>
                    </a:rPr>
                    <a:t>O</a:t>
                  </a:r>
                </a:p>
              </p:txBody>
            </p:sp>
            <p:sp>
              <p:nvSpPr>
                <p:cNvPr id="11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869" y="1637"/>
                  <a:ext cx="26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 baseline="30000">
                      <a:solidFill>
                        <a:schemeClr val="accent2"/>
                      </a:solidFill>
                    </a:rPr>
                    <a:t>13</a:t>
                  </a:r>
                  <a:r>
                    <a:rPr lang="de-DE" sz="1400" b="1">
                      <a:solidFill>
                        <a:schemeClr val="accent2"/>
                      </a:solidFill>
                    </a:rPr>
                    <a:t>C</a:t>
                  </a:r>
                </a:p>
              </p:txBody>
            </p:sp>
            <p:sp>
              <p:nvSpPr>
                <p:cNvPr id="112" name="Line 29"/>
                <p:cNvSpPr>
                  <a:spLocks noChangeShapeType="1"/>
                </p:cNvSpPr>
                <p:nvPr/>
              </p:nvSpPr>
              <p:spPr bwMode="auto">
                <a:xfrm>
                  <a:off x="4761" y="1728"/>
                  <a:ext cx="1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9" name="Group 30"/>
              <p:cNvGrpSpPr>
                <a:grpSpLocks/>
              </p:cNvGrpSpPr>
              <p:nvPr/>
            </p:nvGrpSpPr>
            <p:grpSpPr bwMode="auto">
              <a:xfrm>
                <a:off x="4086" y="2600"/>
                <a:ext cx="221" cy="597"/>
                <a:chOff x="4230" y="1457"/>
                <a:chExt cx="221" cy="597"/>
              </a:xfrm>
            </p:grpSpPr>
            <p:sp>
              <p:nvSpPr>
                <p:cNvPr id="10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248" y="1457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10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230" y="1862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108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615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9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823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90" name="Group 35"/>
              <p:cNvGrpSpPr>
                <a:grpSpLocks/>
              </p:cNvGrpSpPr>
              <p:nvPr/>
            </p:nvGrpSpPr>
            <p:grpSpPr bwMode="auto">
              <a:xfrm>
                <a:off x="4294" y="2600"/>
                <a:ext cx="333" cy="597"/>
                <a:chOff x="4438" y="1457"/>
                <a:chExt cx="333" cy="597"/>
              </a:xfrm>
            </p:grpSpPr>
            <p:sp>
              <p:nvSpPr>
                <p:cNvPr id="99" name="Line 36"/>
                <p:cNvSpPr>
                  <a:spLocks noChangeShapeType="1"/>
                </p:cNvSpPr>
                <p:nvPr/>
              </p:nvSpPr>
              <p:spPr bwMode="auto">
                <a:xfrm>
                  <a:off x="4438" y="1755"/>
                  <a:ext cx="1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557" y="1660"/>
                  <a:ext cx="19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C</a:t>
                  </a:r>
                </a:p>
              </p:txBody>
            </p:sp>
            <p:grpSp>
              <p:nvGrpSpPr>
                <p:cNvPr id="101" name="Group 38"/>
                <p:cNvGrpSpPr>
                  <a:grpSpLocks/>
                </p:cNvGrpSpPr>
                <p:nvPr/>
              </p:nvGrpSpPr>
              <p:grpSpPr bwMode="auto">
                <a:xfrm>
                  <a:off x="4550" y="1457"/>
                  <a:ext cx="221" cy="597"/>
                  <a:chOff x="4230" y="1457"/>
                  <a:chExt cx="221" cy="597"/>
                </a:xfrm>
              </p:grpSpPr>
              <p:sp>
                <p:nvSpPr>
                  <p:cNvPr id="102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48" y="1457"/>
                    <a:ext cx="203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400" b="1"/>
                      <a:t>H</a:t>
                    </a:r>
                  </a:p>
                </p:txBody>
              </p:sp>
              <p:sp>
                <p:nvSpPr>
                  <p:cNvPr id="103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30" y="1862"/>
                    <a:ext cx="203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400" b="1"/>
                      <a:t>H</a:t>
                    </a:r>
                  </a:p>
                </p:txBody>
              </p:sp>
              <p:sp>
                <p:nvSpPr>
                  <p:cNvPr id="104" name="Line 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40" y="1615"/>
                    <a:ext cx="2" cy="7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5" name="Line 4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40" y="1823"/>
                    <a:ext cx="2" cy="7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91" name="Group 43"/>
              <p:cNvGrpSpPr>
                <a:grpSpLocks/>
              </p:cNvGrpSpPr>
              <p:nvPr/>
            </p:nvGrpSpPr>
            <p:grpSpPr bwMode="auto">
              <a:xfrm>
                <a:off x="4580" y="2803"/>
                <a:ext cx="324" cy="192"/>
                <a:chOff x="4724" y="1660"/>
                <a:chExt cx="324" cy="192"/>
              </a:xfrm>
            </p:grpSpPr>
            <p:sp>
              <p:nvSpPr>
                <p:cNvPr id="97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845" y="1660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solidFill>
                        <a:srgbClr val="FF3300"/>
                      </a:solidFill>
                    </a:rPr>
                    <a:t>O</a:t>
                  </a:r>
                </a:p>
              </p:txBody>
            </p:sp>
            <p:sp>
              <p:nvSpPr>
                <p:cNvPr id="98" name="Line 45"/>
                <p:cNvSpPr>
                  <a:spLocks noChangeShapeType="1"/>
                </p:cNvSpPr>
                <p:nvPr/>
              </p:nvSpPr>
              <p:spPr bwMode="auto">
                <a:xfrm>
                  <a:off x="4724" y="1756"/>
                  <a:ext cx="148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92" name="Group 46"/>
              <p:cNvGrpSpPr>
                <a:grpSpLocks/>
              </p:cNvGrpSpPr>
              <p:nvPr/>
            </p:nvGrpSpPr>
            <p:grpSpPr bwMode="auto">
              <a:xfrm>
                <a:off x="3517" y="2795"/>
                <a:ext cx="1703" cy="196"/>
                <a:chOff x="3661" y="1652"/>
                <a:chExt cx="1703" cy="196"/>
              </a:xfrm>
            </p:grpSpPr>
            <p:sp>
              <p:nvSpPr>
                <p:cNvPr id="93" name="Line 47"/>
                <p:cNvSpPr>
                  <a:spLocks noChangeShapeType="1"/>
                </p:cNvSpPr>
                <p:nvPr/>
              </p:nvSpPr>
              <p:spPr bwMode="auto">
                <a:xfrm>
                  <a:off x="5028" y="1748"/>
                  <a:ext cx="148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4" name="Line 48"/>
                <p:cNvSpPr>
                  <a:spLocks noChangeShapeType="1"/>
                </p:cNvSpPr>
                <p:nvPr/>
              </p:nvSpPr>
              <p:spPr bwMode="auto">
                <a:xfrm>
                  <a:off x="3852" y="1752"/>
                  <a:ext cx="148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5161" y="1652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9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661" y="1656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</p:grpSp>
        </p:grpSp>
        <p:sp>
          <p:nvSpPr>
            <p:cNvPr id="113" name="Line 51"/>
            <p:cNvSpPr>
              <a:spLocks noChangeShapeType="1"/>
            </p:cNvSpPr>
            <p:nvPr/>
          </p:nvSpPr>
          <p:spPr bwMode="auto">
            <a:xfrm flipV="1">
              <a:off x="5962650" y="3386138"/>
              <a:ext cx="0" cy="2286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4" name="Line 52"/>
            <p:cNvSpPr>
              <a:spLocks noChangeShapeType="1"/>
            </p:cNvSpPr>
            <p:nvPr/>
          </p:nvSpPr>
          <p:spPr bwMode="auto">
            <a:xfrm>
              <a:off x="6767513" y="4529138"/>
              <a:ext cx="3429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5" name="Line 53"/>
            <p:cNvSpPr>
              <a:spLocks noChangeShapeType="1"/>
            </p:cNvSpPr>
            <p:nvPr/>
          </p:nvSpPr>
          <p:spPr bwMode="auto">
            <a:xfrm>
              <a:off x="7100888" y="4552950"/>
              <a:ext cx="0" cy="2667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Line 54"/>
            <p:cNvSpPr>
              <a:spLocks noChangeShapeType="1"/>
            </p:cNvSpPr>
            <p:nvPr/>
          </p:nvSpPr>
          <p:spPr bwMode="auto">
            <a:xfrm>
              <a:off x="7100888" y="4300538"/>
              <a:ext cx="0" cy="23336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Line 55"/>
            <p:cNvSpPr>
              <a:spLocks noChangeShapeType="1"/>
            </p:cNvSpPr>
            <p:nvPr/>
          </p:nvSpPr>
          <p:spPr bwMode="auto">
            <a:xfrm flipV="1">
              <a:off x="7348538" y="3381375"/>
              <a:ext cx="0" cy="2286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Line 56"/>
            <p:cNvSpPr>
              <a:spLocks noChangeShapeType="1"/>
            </p:cNvSpPr>
            <p:nvPr/>
          </p:nvSpPr>
          <p:spPr bwMode="auto">
            <a:xfrm>
              <a:off x="6753225" y="4310063"/>
              <a:ext cx="0" cy="23336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Line 57"/>
            <p:cNvSpPr>
              <a:spLocks noChangeShapeType="1"/>
            </p:cNvSpPr>
            <p:nvPr/>
          </p:nvSpPr>
          <p:spPr bwMode="auto">
            <a:xfrm>
              <a:off x="6753225" y="4548188"/>
              <a:ext cx="0" cy="2667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20" name="Group 58"/>
            <p:cNvGrpSpPr>
              <a:grpSpLocks/>
            </p:cNvGrpSpPr>
            <p:nvPr/>
          </p:nvGrpSpPr>
          <p:grpSpPr bwMode="auto">
            <a:xfrm>
              <a:off x="7286625" y="3533775"/>
              <a:ext cx="133350" cy="233363"/>
              <a:chOff x="4590" y="2226"/>
              <a:chExt cx="84" cy="147"/>
            </a:xfrm>
          </p:grpSpPr>
          <p:sp>
            <p:nvSpPr>
              <p:cNvPr id="121" name="Line 59"/>
              <p:cNvSpPr>
                <a:spLocks noChangeShapeType="1"/>
              </p:cNvSpPr>
              <p:nvPr/>
            </p:nvSpPr>
            <p:spPr bwMode="auto">
              <a:xfrm flipV="1">
                <a:off x="4590" y="2229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60"/>
              <p:cNvSpPr>
                <a:spLocks noChangeShapeType="1"/>
              </p:cNvSpPr>
              <p:nvPr/>
            </p:nvSpPr>
            <p:spPr bwMode="auto">
              <a:xfrm flipV="1">
                <a:off x="461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" name="Line 61"/>
              <p:cNvSpPr>
                <a:spLocks noChangeShapeType="1"/>
              </p:cNvSpPr>
              <p:nvPr/>
            </p:nvSpPr>
            <p:spPr bwMode="auto">
              <a:xfrm flipV="1">
                <a:off x="464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" name="Line 62"/>
              <p:cNvSpPr>
                <a:spLocks noChangeShapeType="1"/>
              </p:cNvSpPr>
              <p:nvPr/>
            </p:nvSpPr>
            <p:spPr bwMode="auto">
              <a:xfrm flipV="1">
                <a:off x="467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25" name="Group 63"/>
            <p:cNvGrpSpPr>
              <a:grpSpLocks/>
            </p:cNvGrpSpPr>
            <p:nvPr/>
          </p:nvGrpSpPr>
          <p:grpSpPr bwMode="auto">
            <a:xfrm>
              <a:off x="5895975" y="3548063"/>
              <a:ext cx="133350" cy="233362"/>
              <a:chOff x="4590" y="2226"/>
              <a:chExt cx="84" cy="147"/>
            </a:xfrm>
          </p:grpSpPr>
          <p:sp>
            <p:nvSpPr>
              <p:cNvPr id="126" name="Line 64"/>
              <p:cNvSpPr>
                <a:spLocks noChangeShapeType="1"/>
              </p:cNvSpPr>
              <p:nvPr/>
            </p:nvSpPr>
            <p:spPr bwMode="auto">
              <a:xfrm flipV="1">
                <a:off x="4590" y="2229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" name="Line 65"/>
              <p:cNvSpPr>
                <a:spLocks noChangeShapeType="1"/>
              </p:cNvSpPr>
              <p:nvPr/>
            </p:nvSpPr>
            <p:spPr bwMode="auto">
              <a:xfrm flipV="1">
                <a:off x="461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" name="Line 66"/>
              <p:cNvSpPr>
                <a:spLocks noChangeShapeType="1"/>
              </p:cNvSpPr>
              <p:nvPr/>
            </p:nvSpPr>
            <p:spPr bwMode="auto">
              <a:xfrm flipV="1">
                <a:off x="464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" name="Line 67"/>
              <p:cNvSpPr>
                <a:spLocks noChangeShapeType="1"/>
              </p:cNvSpPr>
              <p:nvPr/>
            </p:nvSpPr>
            <p:spPr bwMode="auto">
              <a:xfrm flipV="1">
                <a:off x="467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31" name="Group 69"/>
            <p:cNvGrpSpPr>
              <a:grpSpLocks/>
            </p:cNvGrpSpPr>
            <p:nvPr/>
          </p:nvGrpSpPr>
          <p:grpSpPr bwMode="auto">
            <a:xfrm>
              <a:off x="6267450" y="2640013"/>
              <a:ext cx="881063" cy="560387"/>
              <a:chOff x="3948" y="1663"/>
              <a:chExt cx="555" cy="353"/>
            </a:xfrm>
          </p:grpSpPr>
          <p:grpSp>
            <p:nvGrpSpPr>
              <p:cNvPr id="132" name="Group 70"/>
              <p:cNvGrpSpPr>
                <a:grpSpLocks/>
              </p:cNvGrpSpPr>
              <p:nvPr/>
            </p:nvGrpSpPr>
            <p:grpSpPr bwMode="auto">
              <a:xfrm>
                <a:off x="4092" y="1887"/>
                <a:ext cx="177" cy="129"/>
                <a:chOff x="4092" y="1887"/>
                <a:chExt cx="177" cy="129"/>
              </a:xfrm>
            </p:grpSpPr>
            <p:sp>
              <p:nvSpPr>
                <p:cNvPr id="134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4092" y="1890"/>
                  <a:ext cx="3" cy="12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5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4266" y="1890"/>
                  <a:ext cx="3" cy="10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6" name="Line 73"/>
                <p:cNvSpPr>
                  <a:spLocks noChangeShapeType="1"/>
                </p:cNvSpPr>
                <p:nvPr/>
              </p:nvSpPr>
              <p:spPr bwMode="auto">
                <a:xfrm>
                  <a:off x="4095" y="1887"/>
                  <a:ext cx="174" cy="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33" name="Text Box 74"/>
              <p:cNvSpPr txBox="1">
                <a:spLocks noChangeArrowheads="1"/>
              </p:cNvSpPr>
              <p:nvPr/>
            </p:nvSpPr>
            <p:spPr bwMode="auto">
              <a:xfrm>
                <a:off x="3948" y="1663"/>
                <a:ext cx="55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chemeClr val="accent2"/>
                    </a:solidFill>
                  </a:rPr>
                  <a:t>ca. 10 Hz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2" grpId="0" animBg="1"/>
      <p:bldP spid="11282" grpId="1" animBg="1"/>
      <p:bldP spid="11283" grpId="0" animBg="1"/>
      <p:bldP spid="11283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94" name="Picture 26" descr="tsai3_1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738" y="2324100"/>
            <a:ext cx="6415087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95" name="Picture 27" descr="tsai3_1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2400" y="2324100"/>
            <a:ext cx="6415088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97" name="Rectangle 29"/>
          <p:cNvSpPr>
            <a:spLocks noChangeArrowheads="1"/>
          </p:cNvSpPr>
          <p:nvPr/>
        </p:nvSpPr>
        <p:spPr bwMode="auto">
          <a:xfrm>
            <a:off x="2938463" y="4391025"/>
            <a:ext cx="2398712" cy="6746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39996" name="Picture 28" descr="tsai4_hmqc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6525" y="2324100"/>
            <a:ext cx="6415088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2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b="1" baseline="30000" dirty="0">
                <a:solidFill>
                  <a:srgbClr val="002B82"/>
                </a:solidFill>
              </a:rPr>
              <a:t>13</a:t>
            </a:r>
            <a:r>
              <a:rPr lang="de-DE" b="1" dirty="0">
                <a:solidFill>
                  <a:srgbClr val="002B82"/>
                </a:solidFill>
              </a:rPr>
              <a:t>C – 1H Kopplungen</a:t>
            </a:r>
          </a:p>
        </p:txBody>
      </p:sp>
      <p:pic>
        <p:nvPicPr>
          <p:cNvPr id="339973" name="Picture 5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graphicFrame>
        <p:nvGraphicFramePr>
          <p:cNvPr id="339974" name="Object 6"/>
          <p:cNvGraphicFramePr>
            <a:graphicFrameLocks noChangeAspect="1"/>
          </p:cNvGraphicFramePr>
          <p:nvPr/>
        </p:nvGraphicFramePr>
        <p:xfrm>
          <a:off x="290513" y="1036638"/>
          <a:ext cx="2497137" cy="1682750"/>
        </p:xfrm>
        <a:graphic>
          <a:graphicData uri="http://schemas.openxmlformats.org/presentationml/2006/ole">
            <p:oleObj spid="_x0000_s641026" name="CS ChemDraw Drawing" r:id="rId7" imgW="2223720" imgH="1404000" progId="ChemDraw.Document.6.0">
              <p:embed/>
            </p:oleObj>
          </a:graphicData>
        </a:graphic>
      </p:graphicFrame>
      <p:graphicFrame>
        <p:nvGraphicFramePr>
          <p:cNvPr id="339975" name="Object 7"/>
          <p:cNvGraphicFramePr>
            <a:graphicFrameLocks noChangeAspect="1"/>
          </p:cNvGraphicFramePr>
          <p:nvPr/>
        </p:nvGraphicFramePr>
        <p:xfrm>
          <a:off x="5430838" y="1177925"/>
          <a:ext cx="2319337" cy="1400175"/>
        </p:xfrm>
        <a:graphic>
          <a:graphicData uri="http://schemas.openxmlformats.org/presentationml/2006/ole">
            <p:oleObj spid="_x0000_s641027" name="CS ChemDraw Drawing" r:id="rId8" imgW="2319480" imgH="1400040" progId="ChemDraw.Document.6.0">
              <p:embed/>
            </p:oleObj>
          </a:graphicData>
        </a:graphic>
      </p:graphicFrame>
      <p:sp>
        <p:nvSpPr>
          <p:cNvPr id="339976" name="Text Box 8"/>
          <p:cNvSpPr txBox="1">
            <a:spLocks noChangeArrowheads="1"/>
          </p:cNvSpPr>
          <p:nvPr/>
        </p:nvSpPr>
        <p:spPr bwMode="auto">
          <a:xfrm>
            <a:off x="2241550" y="1746250"/>
            <a:ext cx="71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170 Hz</a:t>
            </a:r>
          </a:p>
        </p:txBody>
      </p: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7177088" y="1733550"/>
            <a:ext cx="757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FF3300"/>
                </a:solidFill>
              </a:rPr>
              <a:t>161 Hz</a:t>
            </a:r>
            <a:r>
              <a:rPr lang="de-DE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39981" name="Text Box 13"/>
          <p:cNvSpPr txBox="1">
            <a:spLocks noChangeArrowheads="1"/>
          </p:cNvSpPr>
          <p:nvPr/>
        </p:nvSpPr>
        <p:spPr bwMode="auto">
          <a:xfrm>
            <a:off x="457200" y="473075"/>
            <a:ext cx="531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err="1" smtClean="0"/>
              <a:t>a</a:t>
            </a:r>
            <a:r>
              <a:rPr lang="en-GB" sz="1400" b="1" dirty="0" err="1" smtClean="0">
                <a:solidFill>
                  <a:schemeClr val="tx1"/>
                </a:solidFill>
              </a:rPr>
              <a:t>nomeric</a:t>
            </a:r>
            <a:r>
              <a:rPr lang="en-GB" sz="1400" b="1" dirty="0" smtClean="0">
                <a:solidFill>
                  <a:schemeClr val="tx1"/>
                </a:solidFill>
              </a:rPr>
              <a:t>  C    </a:t>
            </a:r>
            <a:r>
              <a:rPr lang="en-GB" sz="1400" b="1" dirty="0" err="1" smtClean="0"/>
              <a:t>p</a:t>
            </a:r>
            <a:r>
              <a:rPr lang="en-GB" sz="1400" b="1" dirty="0" err="1" smtClean="0">
                <a:solidFill>
                  <a:schemeClr val="tx1"/>
                </a:solidFill>
              </a:rPr>
              <a:t>yranoses</a:t>
            </a:r>
            <a:r>
              <a:rPr lang="en-GB" sz="1400" b="1" dirty="0" smtClean="0">
                <a:solidFill>
                  <a:schemeClr val="tx1"/>
                </a:solidFill>
              </a:rPr>
              <a:t>    150  -  180 Hz    axial  OH   </a:t>
            </a:r>
            <a:r>
              <a:rPr lang="en-GB" b="1" dirty="0" smtClean="0">
                <a:solidFill>
                  <a:schemeClr val="tx1"/>
                </a:solidFill>
              </a:rPr>
              <a:t>-</a:t>
            </a:r>
            <a:r>
              <a:rPr lang="en-GB" sz="1600" b="1" dirty="0" smtClean="0">
                <a:solidFill>
                  <a:schemeClr val="tx1"/>
                </a:solidFill>
              </a:rPr>
              <a:t>&gt; </a:t>
            </a:r>
            <a:r>
              <a:rPr lang="en-GB" sz="1400" b="1" dirty="0" smtClean="0">
                <a:solidFill>
                  <a:schemeClr val="tx1"/>
                </a:solidFill>
              </a:rPr>
              <a:t> </a:t>
            </a:r>
            <a:r>
              <a:rPr lang="en-GB" sz="1400" b="1" dirty="0" smtClean="0"/>
              <a:t>larger </a:t>
            </a:r>
            <a:r>
              <a:rPr lang="en-GB" sz="1400" b="1" dirty="0" smtClean="0">
                <a:solidFill>
                  <a:schemeClr val="tx1"/>
                </a:solidFill>
              </a:rPr>
              <a:t>1J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39986" name="Text Box 18"/>
          <p:cNvSpPr txBox="1">
            <a:spLocks noChangeArrowheads="1"/>
          </p:cNvSpPr>
          <p:nvPr/>
        </p:nvSpPr>
        <p:spPr bwMode="auto">
          <a:xfrm>
            <a:off x="1567057" y="893925"/>
            <a:ext cx="11416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chemeClr val="tx1"/>
                </a:solidFill>
                <a:latin typeface="Euclid Symbol" pitchFamily="18" charset="2"/>
              </a:rPr>
              <a:t>a</a:t>
            </a:r>
            <a:r>
              <a:rPr lang="en-GB" sz="1400" b="1" dirty="0" smtClean="0">
                <a:solidFill>
                  <a:schemeClr val="tx1"/>
                </a:solidFill>
              </a:rPr>
              <a:t>- D-glucose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39987" name="Text Box 19"/>
          <p:cNvSpPr txBox="1">
            <a:spLocks noChangeArrowheads="1"/>
          </p:cNvSpPr>
          <p:nvPr/>
        </p:nvSpPr>
        <p:spPr bwMode="auto">
          <a:xfrm>
            <a:off x="6432356" y="923082"/>
            <a:ext cx="11368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chemeClr val="tx1"/>
                </a:solidFill>
                <a:latin typeface="Euclid Symbol" pitchFamily="18" charset="2"/>
              </a:rPr>
              <a:t>b</a:t>
            </a:r>
            <a:r>
              <a:rPr lang="en-GB" sz="1400" b="1" dirty="0" smtClean="0">
                <a:solidFill>
                  <a:schemeClr val="tx1"/>
                </a:solidFill>
              </a:rPr>
              <a:t>- D-glucose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39992" name="Text Box 24"/>
          <p:cNvSpPr txBox="1">
            <a:spLocks noChangeArrowheads="1"/>
          </p:cNvSpPr>
          <p:nvPr/>
        </p:nvSpPr>
        <p:spPr bwMode="auto">
          <a:xfrm>
            <a:off x="1441450" y="2139950"/>
            <a:ext cx="71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tx1"/>
                </a:solidFill>
              </a:rPr>
              <a:t>146 Hz</a:t>
            </a:r>
          </a:p>
        </p:txBody>
      </p:sp>
      <p:sp>
        <p:nvSpPr>
          <p:cNvPr id="339993" name="Text Box 25"/>
          <p:cNvSpPr txBox="1">
            <a:spLocks noChangeArrowheads="1"/>
          </p:cNvSpPr>
          <p:nvPr/>
        </p:nvSpPr>
        <p:spPr bwMode="auto">
          <a:xfrm>
            <a:off x="6391275" y="2066925"/>
            <a:ext cx="71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tx1"/>
                </a:solidFill>
              </a:rPr>
              <a:t>145 Hz</a:t>
            </a:r>
          </a:p>
        </p:txBody>
      </p:sp>
      <p:sp>
        <p:nvSpPr>
          <p:cNvPr id="339999" name="AutoShape 31"/>
          <p:cNvSpPr>
            <a:spLocks/>
          </p:cNvSpPr>
          <p:nvPr/>
        </p:nvSpPr>
        <p:spPr bwMode="auto">
          <a:xfrm rot="5400000">
            <a:off x="2722563" y="3155950"/>
            <a:ext cx="269875" cy="619125"/>
          </a:xfrm>
          <a:prstGeom prst="leftBrace">
            <a:avLst>
              <a:gd name="adj1" fmla="val 1911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0000" name="Text Box 32"/>
          <p:cNvSpPr txBox="1">
            <a:spLocks noChangeArrowheads="1"/>
          </p:cNvSpPr>
          <p:nvPr/>
        </p:nvSpPr>
        <p:spPr bwMode="auto">
          <a:xfrm>
            <a:off x="2757488" y="3116263"/>
            <a:ext cx="153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/>
              <a:t>178Hz   97 ppm</a:t>
            </a:r>
          </a:p>
        </p:txBody>
      </p:sp>
      <p:sp>
        <p:nvSpPr>
          <p:cNvPr id="340001" name="AutoShape 33"/>
          <p:cNvSpPr>
            <a:spLocks/>
          </p:cNvSpPr>
          <p:nvPr/>
        </p:nvSpPr>
        <p:spPr bwMode="auto">
          <a:xfrm rot="5400000">
            <a:off x="5886450" y="5165725"/>
            <a:ext cx="269875" cy="619125"/>
          </a:xfrm>
          <a:prstGeom prst="leftBrace">
            <a:avLst>
              <a:gd name="adj1" fmla="val 1911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0002" name="Text Box 34"/>
          <p:cNvSpPr txBox="1">
            <a:spLocks noChangeArrowheads="1"/>
          </p:cNvSpPr>
          <p:nvPr/>
        </p:nvSpPr>
        <p:spPr bwMode="auto">
          <a:xfrm>
            <a:off x="5921375" y="5126038"/>
            <a:ext cx="1692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/>
              <a:t>155 Hz   100 ppm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97" grpId="0" animBg="1"/>
      <p:bldP spid="339999" grpId="0" animBg="1"/>
      <p:bldP spid="340000" grpId="0"/>
      <p:bldP spid="340001" grpId="0" animBg="1"/>
      <p:bldP spid="34000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836766" y="1994340"/>
            <a:ext cx="7463969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889834" y="1605085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09682" y="1258588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6432930" y="1536141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058109" y="1590798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3183028" y="2060471"/>
            <a:ext cx="114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/>
              <a:t>t</a:t>
            </a:r>
            <a:r>
              <a:rPr lang="en-GB" sz="1200" b="1" baseline="-25000" dirty="0" smtClean="0"/>
              <a:t>1</a:t>
            </a:r>
            <a:r>
              <a:rPr lang="en-GB" sz="1200" b="1" dirty="0" smtClean="0"/>
              <a:t> incremented</a:t>
            </a:r>
            <a:endParaRPr lang="en-GB" sz="1200" b="1" dirty="0"/>
          </a:p>
        </p:txBody>
      </p:sp>
      <p:sp>
        <p:nvSpPr>
          <p:cNvPr id="38947" name="Text Box 155"/>
          <p:cNvSpPr txBox="1">
            <a:spLocks noChangeArrowheads="1"/>
          </p:cNvSpPr>
          <p:nvPr/>
        </p:nvSpPr>
        <p:spPr bwMode="auto">
          <a:xfrm>
            <a:off x="202447" y="1560635"/>
            <a:ext cx="6479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1H (I)</a:t>
            </a:r>
            <a:endParaRPr lang="de-DE" sz="1400" b="1" dirty="0"/>
          </a:p>
        </p:txBody>
      </p:sp>
      <p:sp>
        <p:nvSpPr>
          <p:cNvPr id="38948" name="Line 156"/>
          <p:cNvSpPr>
            <a:spLocks noChangeShapeType="1"/>
          </p:cNvSpPr>
          <p:nvPr/>
        </p:nvSpPr>
        <p:spPr bwMode="auto">
          <a:xfrm>
            <a:off x="775533" y="2787546"/>
            <a:ext cx="5340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49" name="Rectangle 157"/>
          <p:cNvSpPr>
            <a:spLocks noChangeArrowheads="1"/>
          </p:cNvSpPr>
          <p:nvPr/>
        </p:nvSpPr>
        <p:spPr bwMode="auto">
          <a:xfrm>
            <a:off x="2529494" y="235393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2" name="Text Box 160"/>
          <p:cNvSpPr txBox="1">
            <a:spLocks noChangeArrowheads="1"/>
          </p:cNvSpPr>
          <p:nvPr/>
        </p:nvSpPr>
        <p:spPr bwMode="auto">
          <a:xfrm>
            <a:off x="2364167" y="2111044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8953" name="Text Box 163"/>
          <p:cNvSpPr txBox="1">
            <a:spLocks noChangeArrowheads="1"/>
          </p:cNvSpPr>
          <p:nvPr/>
        </p:nvSpPr>
        <p:spPr bwMode="auto">
          <a:xfrm>
            <a:off x="141214" y="2308121"/>
            <a:ext cx="756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13C (S)</a:t>
            </a:r>
            <a:endParaRPr lang="de-DE" sz="1400" b="1" dirty="0"/>
          </a:p>
        </p:txBody>
      </p:sp>
      <p:sp>
        <p:nvSpPr>
          <p:cNvPr id="38956" name="Text Box 166"/>
          <p:cNvSpPr txBox="1">
            <a:spLocks noChangeArrowheads="1"/>
          </p:cNvSpPr>
          <p:nvPr/>
        </p:nvSpPr>
        <p:spPr bwMode="auto">
          <a:xfrm>
            <a:off x="1994958" y="1592061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38957" name="Rectangle 167"/>
          <p:cNvSpPr>
            <a:spLocks noChangeArrowheads="1"/>
          </p:cNvSpPr>
          <p:nvPr/>
        </p:nvSpPr>
        <p:spPr bwMode="auto">
          <a:xfrm>
            <a:off x="6211134" y="2492499"/>
            <a:ext cx="181451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8" name="Text Box 161"/>
          <p:cNvSpPr txBox="1">
            <a:spLocks noChangeArrowheads="1"/>
          </p:cNvSpPr>
          <p:nvPr/>
        </p:nvSpPr>
        <p:spPr bwMode="auto">
          <a:xfrm>
            <a:off x="6470745" y="2482746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HSQC (2D Hetero </a:t>
            </a:r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Nuclear Correlation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Text Box 11"/>
          <p:cNvSpPr txBox="1">
            <a:spLocks noChangeArrowheads="1"/>
          </p:cNvSpPr>
          <p:nvPr/>
        </p:nvSpPr>
        <p:spPr bwMode="auto">
          <a:xfrm>
            <a:off x="152696" y="457009"/>
            <a:ext cx="506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H</a:t>
            </a:r>
            <a:r>
              <a:rPr lang="de-DE" sz="1400" b="1" dirty="0" err="1" smtClean="0"/>
              <a:t>eteronuclear</a:t>
            </a:r>
            <a:r>
              <a:rPr lang="de-DE" sz="1400" b="1" dirty="0" smtClean="0"/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S</a:t>
            </a:r>
            <a:r>
              <a:rPr lang="de-DE" sz="1400" b="1" dirty="0" smtClean="0"/>
              <a:t>ingle </a:t>
            </a:r>
            <a:r>
              <a:rPr lang="de-DE" sz="1400" b="1" dirty="0" smtClean="0">
                <a:solidFill>
                  <a:srgbClr val="FF0000"/>
                </a:solidFill>
              </a:rPr>
              <a:t>Q</a:t>
            </a:r>
            <a:r>
              <a:rPr lang="de-DE" sz="1400" b="1" dirty="0" smtClean="0"/>
              <a:t>uantum </a:t>
            </a:r>
            <a:r>
              <a:rPr lang="de-DE" sz="1400" b="1" dirty="0" err="1" smtClean="0">
                <a:solidFill>
                  <a:srgbClr val="FF0000"/>
                </a:solidFill>
              </a:rPr>
              <a:t>C</a:t>
            </a:r>
            <a:r>
              <a:rPr lang="de-DE" sz="1400" b="1" dirty="0" err="1" smtClean="0"/>
              <a:t>orrelation</a:t>
            </a:r>
            <a:r>
              <a:rPr lang="de-DE" sz="1400" b="1" dirty="0" smtClean="0"/>
              <a:t>        </a:t>
            </a:r>
            <a:r>
              <a:rPr lang="de-DE" sz="1400" b="1" dirty="0" smtClean="0">
                <a:solidFill>
                  <a:srgbClr val="FF3300"/>
                </a:solidFill>
              </a:rPr>
              <a:t>HSQC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141" name="Rectangle 5"/>
          <p:cNvSpPr>
            <a:spLocks noChangeArrowheads="1"/>
          </p:cNvSpPr>
          <p:nvPr/>
        </p:nvSpPr>
        <p:spPr bwMode="auto">
          <a:xfrm>
            <a:off x="2547184" y="1588756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2" name="Text Box 8"/>
          <p:cNvSpPr txBox="1">
            <a:spLocks noChangeArrowheads="1"/>
          </p:cNvSpPr>
          <p:nvPr/>
        </p:nvSpPr>
        <p:spPr bwMode="auto">
          <a:xfrm>
            <a:off x="2426211" y="1242259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43" name="Rectangle 6"/>
          <p:cNvSpPr>
            <a:spLocks noChangeArrowheads="1"/>
          </p:cNvSpPr>
          <p:nvPr/>
        </p:nvSpPr>
        <p:spPr bwMode="auto">
          <a:xfrm>
            <a:off x="1540432" y="1590608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4" name="Text Box 7"/>
          <p:cNvSpPr txBox="1">
            <a:spLocks noChangeArrowheads="1"/>
          </p:cNvSpPr>
          <p:nvPr/>
        </p:nvSpPr>
        <p:spPr bwMode="auto">
          <a:xfrm>
            <a:off x="1521803" y="1239154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45" name="Rectangle 6"/>
          <p:cNvSpPr>
            <a:spLocks noChangeArrowheads="1"/>
          </p:cNvSpPr>
          <p:nvPr/>
        </p:nvSpPr>
        <p:spPr bwMode="auto">
          <a:xfrm>
            <a:off x="1521381" y="2359412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6" name="Text Box 7"/>
          <p:cNvSpPr txBox="1">
            <a:spLocks noChangeArrowheads="1"/>
          </p:cNvSpPr>
          <p:nvPr/>
        </p:nvSpPr>
        <p:spPr bwMode="auto">
          <a:xfrm>
            <a:off x="1464652" y="2112733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51" name="Rectangle 6"/>
          <p:cNvSpPr>
            <a:spLocks noChangeArrowheads="1"/>
          </p:cNvSpPr>
          <p:nvPr/>
        </p:nvSpPr>
        <p:spPr bwMode="auto">
          <a:xfrm>
            <a:off x="3403056" y="1589443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2" name="Text Box 7"/>
          <p:cNvSpPr txBox="1">
            <a:spLocks noChangeArrowheads="1"/>
          </p:cNvSpPr>
          <p:nvPr/>
        </p:nvSpPr>
        <p:spPr bwMode="auto">
          <a:xfrm>
            <a:off x="3375096" y="1247319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57" name="Text Box 164"/>
          <p:cNvSpPr txBox="1">
            <a:spLocks noChangeArrowheads="1"/>
          </p:cNvSpPr>
          <p:nvPr/>
        </p:nvSpPr>
        <p:spPr bwMode="auto">
          <a:xfrm>
            <a:off x="2834925" y="1584486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</a:t>
            </a:r>
            <a:r>
              <a:rPr lang="de-DE" sz="1400" b="1" dirty="0"/>
              <a:t>/2</a:t>
            </a:r>
          </a:p>
        </p:txBody>
      </p:sp>
      <p:sp>
        <p:nvSpPr>
          <p:cNvPr id="158" name="Text Box 165"/>
          <p:cNvSpPr txBox="1">
            <a:spLocks noChangeArrowheads="1"/>
          </p:cNvSpPr>
          <p:nvPr/>
        </p:nvSpPr>
        <p:spPr bwMode="auto">
          <a:xfrm>
            <a:off x="4100163" y="1554323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180" name="Rectangle 157"/>
          <p:cNvSpPr>
            <a:spLocks noChangeArrowheads="1"/>
          </p:cNvSpPr>
          <p:nvPr/>
        </p:nvSpPr>
        <p:spPr bwMode="auto">
          <a:xfrm>
            <a:off x="4693029" y="235257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1" name="Text Box 160"/>
          <p:cNvSpPr txBox="1">
            <a:spLocks noChangeArrowheads="1"/>
          </p:cNvSpPr>
          <p:nvPr/>
        </p:nvSpPr>
        <p:spPr bwMode="auto">
          <a:xfrm>
            <a:off x="4535867" y="2111043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82" name="Rectangle 5"/>
          <p:cNvSpPr>
            <a:spLocks noChangeArrowheads="1"/>
          </p:cNvSpPr>
          <p:nvPr/>
        </p:nvSpPr>
        <p:spPr bwMode="auto">
          <a:xfrm>
            <a:off x="4710719" y="159692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3" name="Text Box 8"/>
          <p:cNvSpPr txBox="1">
            <a:spLocks noChangeArrowheads="1"/>
          </p:cNvSpPr>
          <p:nvPr/>
        </p:nvSpPr>
        <p:spPr bwMode="auto">
          <a:xfrm>
            <a:off x="4589745" y="1274915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84" name="Rectangle 6"/>
          <p:cNvSpPr>
            <a:spLocks noChangeArrowheads="1"/>
          </p:cNvSpPr>
          <p:nvPr/>
        </p:nvSpPr>
        <p:spPr bwMode="auto">
          <a:xfrm>
            <a:off x="5328661" y="1582445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5" name="Text Box 7"/>
          <p:cNvSpPr txBox="1">
            <a:spLocks noChangeArrowheads="1"/>
          </p:cNvSpPr>
          <p:nvPr/>
        </p:nvSpPr>
        <p:spPr bwMode="auto">
          <a:xfrm>
            <a:off x="5310032" y="1230991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86" name="Rectangle 6"/>
          <p:cNvSpPr>
            <a:spLocks noChangeArrowheads="1"/>
          </p:cNvSpPr>
          <p:nvPr/>
        </p:nvSpPr>
        <p:spPr bwMode="auto">
          <a:xfrm>
            <a:off x="5319135" y="2360774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7" name="Text Box 7"/>
          <p:cNvSpPr txBox="1">
            <a:spLocks noChangeArrowheads="1"/>
          </p:cNvSpPr>
          <p:nvPr/>
        </p:nvSpPr>
        <p:spPr bwMode="auto">
          <a:xfrm>
            <a:off x="5252882" y="2104571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88" name="Text Box 10"/>
          <p:cNvSpPr txBox="1">
            <a:spLocks noChangeArrowheads="1"/>
          </p:cNvSpPr>
          <p:nvPr/>
        </p:nvSpPr>
        <p:spPr bwMode="auto">
          <a:xfrm>
            <a:off x="4854502" y="1656112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189" name="Text Box 166"/>
          <p:cNvSpPr txBox="1">
            <a:spLocks noChangeArrowheads="1"/>
          </p:cNvSpPr>
          <p:nvPr/>
        </p:nvSpPr>
        <p:spPr bwMode="auto">
          <a:xfrm>
            <a:off x="5791351" y="1657375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grpSp>
        <p:nvGrpSpPr>
          <p:cNvPr id="174" name="Gruppieren 173"/>
          <p:cNvGrpSpPr/>
          <p:nvPr/>
        </p:nvGrpSpPr>
        <p:grpSpPr>
          <a:xfrm>
            <a:off x="117313" y="6098332"/>
            <a:ext cx="8169048" cy="376227"/>
            <a:chOff x="193513" y="5774482"/>
            <a:chExt cx="8169048" cy="376227"/>
          </a:xfrm>
        </p:grpSpPr>
        <p:sp>
          <p:nvSpPr>
            <p:cNvPr id="190" name="Line 31"/>
            <p:cNvSpPr>
              <a:spLocks noChangeShapeType="1"/>
            </p:cNvSpPr>
            <p:nvPr/>
          </p:nvSpPr>
          <p:spPr bwMode="auto">
            <a:xfrm flipV="1">
              <a:off x="1017425" y="6048984"/>
              <a:ext cx="7345136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Freeform 32"/>
            <p:cNvSpPr>
              <a:spLocks/>
            </p:cNvSpPr>
            <p:nvPr/>
          </p:nvSpPr>
          <p:spPr bwMode="auto">
            <a:xfrm>
              <a:off x="2619439" y="5774482"/>
              <a:ext cx="720725" cy="323396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Freeform 34"/>
            <p:cNvSpPr>
              <a:spLocks/>
            </p:cNvSpPr>
            <p:nvPr/>
          </p:nvSpPr>
          <p:spPr bwMode="auto">
            <a:xfrm>
              <a:off x="5549512" y="5947027"/>
              <a:ext cx="720725" cy="115019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Text Box 35"/>
            <p:cNvSpPr txBox="1">
              <a:spLocks noChangeArrowheads="1"/>
            </p:cNvSpPr>
            <p:nvPr/>
          </p:nvSpPr>
          <p:spPr bwMode="auto">
            <a:xfrm>
              <a:off x="193513" y="5782646"/>
              <a:ext cx="1011815" cy="298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Z-</a:t>
              </a:r>
              <a:r>
                <a:rPr lang="en-GB" sz="1400" b="1" dirty="0" err="1" smtClean="0"/>
                <a:t>gradien</a:t>
              </a:r>
              <a:r>
                <a:rPr lang="de-DE" sz="1400" b="1" dirty="0" smtClean="0"/>
                <a:t>t</a:t>
              </a:r>
              <a:endParaRPr lang="de-DE" sz="1400" b="1" dirty="0"/>
            </a:p>
          </p:txBody>
        </p:sp>
        <p:sp>
          <p:nvSpPr>
            <p:cNvPr id="194" name="Text Box 166"/>
            <p:cNvSpPr txBox="1">
              <a:spLocks noChangeArrowheads="1"/>
            </p:cNvSpPr>
            <p:nvPr/>
          </p:nvSpPr>
          <p:spPr bwMode="auto">
            <a:xfrm>
              <a:off x="5810401" y="5842932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1</a:t>
              </a:r>
              <a:endParaRPr lang="de-DE" sz="1400" b="1" dirty="0"/>
            </a:p>
          </p:txBody>
        </p:sp>
        <p:sp>
          <p:nvSpPr>
            <p:cNvPr id="195" name="Text Box 166"/>
            <p:cNvSpPr txBox="1">
              <a:spLocks noChangeArrowheads="1"/>
            </p:cNvSpPr>
            <p:nvPr/>
          </p:nvSpPr>
          <p:spPr bwMode="auto">
            <a:xfrm>
              <a:off x="2872035" y="580249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4</a:t>
              </a:r>
              <a:endParaRPr lang="de-DE" sz="1400" b="1" dirty="0"/>
            </a:p>
          </p:txBody>
        </p:sp>
      </p:grpSp>
      <p:sp>
        <p:nvSpPr>
          <p:cNvPr id="196" name="Text Box 168"/>
          <p:cNvSpPr txBox="1">
            <a:spLocks noChangeArrowheads="1"/>
          </p:cNvSpPr>
          <p:nvPr/>
        </p:nvSpPr>
        <p:spPr bwMode="auto">
          <a:xfrm>
            <a:off x="415179" y="6458598"/>
            <a:ext cx="4817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b="1" dirty="0" smtClean="0"/>
              <a:t>J  = 120 – 160 (250)  Hz   </a:t>
            </a:r>
            <a:r>
              <a:rPr lang="en-GB" sz="1200" b="1" baseline="30000" dirty="0" smtClean="0"/>
              <a:t>1</a:t>
            </a:r>
            <a:r>
              <a:rPr lang="en-GB" sz="1200" b="1" dirty="0" smtClean="0"/>
              <a:t>J Couplings,    2-8 Hz    </a:t>
            </a:r>
            <a:r>
              <a:rPr lang="en-GB" sz="1200" b="1" baseline="30000" dirty="0" smtClean="0"/>
              <a:t>2,3</a:t>
            </a:r>
            <a:r>
              <a:rPr lang="en-GB" sz="1200" b="1" dirty="0" smtClean="0"/>
              <a:t>J Couplings  </a:t>
            </a:r>
            <a:endParaRPr lang="en-GB" sz="1200" b="1" dirty="0"/>
          </a:p>
        </p:txBody>
      </p:sp>
      <p:cxnSp>
        <p:nvCxnSpPr>
          <p:cNvPr id="316" name="Gerade Verbindung 315"/>
          <p:cNvCxnSpPr/>
          <p:nvPr/>
        </p:nvCxnSpPr>
        <p:spPr>
          <a:xfrm rot="10800000" flipV="1">
            <a:off x="6324359" y="2311937"/>
            <a:ext cx="1342241" cy="58723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Gerade Verbindung 319"/>
          <p:cNvCxnSpPr/>
          <p:nvPr/>
        </p:nvCxnSpPr>
        <p:spPr>
          <a:xfrm rot="10800000" flipV="1">
            <a:off x="3010707" y="1498205"/>
            <a:ext cx="1342241" cy="58723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 Box 80"/>
          <p:cNvSpPr txBox="1">
            <a:spLocks noChangeArrowheads="1"/>
          </p:cNvSpPr>
          <p:nvPr/>
        </p:nvSpPr>
        <p:spPr bwMode="auto">
          <a:xfrm>
            <a:off x="2508250" y="5265834"/>
            <a:ext cx="273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FF3300"/>
                </a:solidFill>
              </a:rPr>
              <a:t>             B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0 </a:t>
            </a:r>
            <a:r>
              <a:rPr lang="en-US" sz="1400" b="1" dirty="0" smtClean="0">
                <a:solidFill>
                  <a:srgbClr val="FF3300"/>
                </a:solidFill>
              </a:rPr>
              <a:t> evolution t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1</a:t>
            </a:r>
            <a:r>
              <a:rPr lang="en-US" sz="1400" b="1" dirty="0" smtClean="0"/>
              <a:t>   </a:t>
            </a:r>
          </a:p>
          <a:p>
            <a:r>
              <a:rPr lang="de-DE" sz="1400" b="1" dirty="0" smtClean="0">
                <a:latin typeface="Symbol" pitchFamily="18" charset="2"/>
              </a:rPr>
              <a:t>                    </a:t>
            </a:r>
            <a:r>
              <a:rPr lang="de-DE" sz="1400" b="1" dirty="0" err="1" smtClean="0">
                <a:latin typeface="Symbol" pitchFamily="18" charset="2"/>
              </a:rPr>
              <a:t>Dw</a:t>
            </a:r>
            <a:r>
              <a:rPr lang="de-DE" sz="1400" b="1" baseline="-25000" dirty="0" err="1" smtClean="0">
                <a:cs typeface="Times New Roman" pitchFamily="18" charset="0"/>
              </a:rPr>
              <a:t>carbon</a:t>
            </a:r>
            <a:r>
              <a:rPr lang="de-DE" sz="1400" b="1" dirty="0" smtClean="0">
                <a:cs typeface="Times New Roman" pitchFamily="18" charset="0"/>
              </a:rPr>
              <a:t> </a:t>
            </a:r>
            <a:r>
              <a:rPr lang="de-DE" sz="1400" b="1" dirty="0" smtClean="0">
                <a:latin typeface="Symbol" pitchFamily="18" charset="2"/>
              </a:rPr>
              <a:t> </a:t>
            </a:r>
            <a:r>
              <a:rPr lang="de-DE" sz="1400" b="1" dirty="0"/>
              <a:t>t  </a:t>
            </a:r>
            <a:endParaRPr lang="de-DE" sz="1400" b="1" dirty="0">
              <a:latin typeface="Symbol" pitchFamily="18" charset="2"/>
            </a:endParaRPr>
          </a:p>
        </p:txBody>
      </p:sp>
      <p:sp>
        <p:nvSpPr>
          <p:cNvPr id="175" name="Text Box 83"/>
          <p:cNvSpPr txBox="1">
            <a:spLocks noChangeArrowheads="1"/>
          </p:cNvSpPr>
          <p:nvPr/>
        </p:nvSpPr>
        <p:spPr bwMode="auto">
          <a:xfrm>
            <a:off x="152400" y="2736323"/>
            <a:ext cx="7487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/>
              <a:t> , 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177" name="Gerade Verbindung 176"/>
          <p:cNvCxnSpPr/>
          <p:nvPr/>
        </p:nvCxnSpPr>
        <p:spPr>
          <a:xfrm rot="5400000">
            <a:off x="219751" y="2428196"/>
            <a:ext cx="1656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 Box 83"/>
          <p:cNvSpPr txBox="1">
            <a:spLocks noChangeArrowheads="1"/>
          </p:cNvSpPr>
          <p:nvPr/>
        </p:nvSpPr>
        <p:spPr bwMode="auto">
          <a:xfrm>
            <a:off x="537110" y="3022073"/>
            <a:ext cx="7487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02" name="Gerade Verbindung 201"/>
          <p:cNvCxnSpPr/>
          <p:nvPr/>
        </p:nvCxnSpPr>
        <p:spPr>
          <a:xfrm rot="5400000">
            <a:off x="615526" y="2537246"/>
            <a:ext cx="1836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 Box 83"/>
          <p:cNvSpPr txBox="1">
            <a:spLocks noChangeArrowheads="1"/>
          </p:cNvSpPr>
          <p:nvPr/>
        </p:nvSpPr>
        <p:spPr bwMode="auto">
          <a:xfrm>
            <a:off x="470434" y="3317348"/>
            <a:ext cx="13202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/>
              <a:t>,S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11" name="Gerade Verbindung 210"/>
          <p:cNvCxnSpPr/>
          <p:nvPr/>
        </p:nvCxnSpPr>
        <p:spPr>
          <a:xfrm rot="5400000">
            <a:off x="1390126" y="2743721"/>
            <a:ext cx="2268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 Box 83"/>
          <p:cNvSpPr txBox="1">
            <a:spLocks noChangeArrowheads="1"/>
          </p:cNvSpPr>
          <p:nvPr/>
        </p:nvSpPr>
        <p:spPr bwMode="auto">
          <a:xfrm>
            <a:off x="1499134" y="3593573"/>
            <a:ext cx="9773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14" name="Gerade Verbindung 213"/>
          <p:cNvCxnSpPr/>
          <p:nvPr/>
        </p:nvCxnSpPr>
        <p:spPr>
          <a:xfrm rot="5400000">
            <a:off x="1390051" y="2877146"/>
            <a:ext cx="2592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 Box 83"/>
          <p:cNvSpPr txBox="1">
            <a:spLocks noChangeArrowheads="1"/>
          </p:cNvSpPr>
          <p:nvPr/>
        </p:nvSpPr>
        <p:spPr bwMode="auto">
          <a:xfrm>
            <a:off x="1737259" y="3926948"/>
            <a:ext cx="9773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y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28" name="Gerade Verbindung 227"/>
          <p:cNvCxnSpPr/>
          <p:nvPr/>
        </p:nvCxnSpPr>
        <p:spPr>
          <a:xfrm rot="5400000">
            <a:off x="2027026" y="2935496"/>
            <a:ext cx="27468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Gerade Verbindung 229"/>
          <p:cNvCxnSpPr/>
          <p:nvPr/>
        </p:nvCxnSpPr>
        <p:spPr>
          <a:xfrm rot="5400000">
            <a:off x="282301" y="2203722"/>
            <a:ext cx="1188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83"/>
          <p:cNvSpPr txBox="1">
            <a:spLocks noChangeArrowheads="1"/>
          </p:cNvSpPr>
          <p:nvPr/>
        </p:nvSpPr>
        <p:spPr bwMode="auto">
          <a:xfrm>
            <a:off x="2289708" y="4250798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37" name="Gerade Verbindung 236"/>
          <p:cNvCxnSpPr/>
          <p:nvPr/>
        </p:nvCxnSpPr>
        <p:spPr>
          <a:xfrm rot="5400000">
            <a:off x="3219826" y="3085721"/>
            <a:ext cx="2952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 Box 83"/>
          <p:cNvSpPr txBox="1">
            <a:spLocks noChangeArrowheads="1"/>
          </p:cNvSpPr>
          <p:nvPr/>
        </p:nvSpPr>
        <p:spPr bwMode="auto">
          <a:xfrm>
            <a:off x="3804183" y="4431773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50" name="Gerade Verbindung 249"/>
          <p:cNvCxnSpPr/>
          <p:nvPr/>
        </p:nvCxnSpPr>
        <p:spPr>
          <a:xfrm rot="5400000">
            <a:off x="3536012" y="3477598"/>
            <a:ext cx="3551566" cy="25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 Box 83"/>
          <p:cNvSpPr txBox="1">
            <a:spLocks noChangeArrowheads="1"/>
          </p:cNvSpPr>
          <p:nvPr/>
        </p:nvSpPr>
        <p:spPr bwMode="auto">
          <a:xfrm>
            <a:off x="4450391" y="4977453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73" name="Gerade Verbindung 272"/>
          <p:cNvCxnSpPr/>
          <p:nvPr/>
        </p:nvCxnSpPr>
        <p:spPr>
          <a:xfrm rot="16200000" flipH="1">
            <a:off x="4271331" y="3577267"/>
            <a:ext cx="3942779" cy="7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 Box 83"/>
          <p:cNvSpPr txBox="1">
            <a:spLocks noChangeArrowheads="1"/>
          </p:cNvSpPr>
          <p:nvPr/>
        </p:nvSpPr>
        <p:spPr bwMode="auto">
          <a:xfrm>
            <a:off x="5479091" y="5167953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sp>
        <p:nvSpPr>
          <p:cNvPr id="275" name="Text Box 80"/>
          <p:cNvSpPr txBox="1">
            <a:spLocks noChangeArrowheads="1"/>
          </p:cNvSpPr>
          <p:nvPr/>
        </p:nvSpPr>
        <p:spPr bwMode="auto">
          <a:xfrm>
            <a:off x="6035675" y="5237259"/>
            <a:ext cx="273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FF3300"/>
                </a:solidFill>
              </a:rPr>
              <a:t>             B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0 </a:t>
            </a:r>
            <a:r>
              <a:rPr lang="en-US" sz="1400" b="1" dirty="0" smtClean="0">
                <a:solidFill>
                  <a:srgbClr val="FF3300"/>
                </a:solidFill>
              </a:rPr>
              <a:t> evolution t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2</a:t>
            </a:r>
            <a:r>
              <a:rPr lang="en-US" sz="1400" b="1" dirty="0" smtClean="0"/>
              <a:t>   </a:t>
            </a:r>
          </a:p>
          <a:p>
            <a:r>
              <a:rPr lang="de-DE" sz="1400" b="1" dirty="0" smtClean="0">
                <a:latin typeface="Symbol" pitchFamily="18" charset="2"/>
              </a:rPr>
              <a:t>                    </a:t>
            </a:r>
            <a:r>
              <a:rPr lang="de-DE" sz="1400" b="1" dirty="0" err="1" smtClean="0">
                <a:latin typeface="Symbol" pitchFamily="18" charset="2"/>
              </a:rPr>
              <a:t>Dw</a:t>
            </a:r>
            <a:r>
              <a:rPr lang="de-DE" sz="1400" b="1" baseline="-25000" dirty="0" err="1" smtClean="0">
                <a:cs typeface="Times New Roman" pitchFamily="18" charset="0"/>
              </a:rPr>
              <a:t>proton</a:t>
            </a:r>
            <a:r>
              <a:rPr lang="de-DE" sz="1400" b="1" dirty="0" smtClean="0">
                <a:latin typeface="Symbol" pitchFamily="18" charset="2"/>
              </a:rPr>
              <a:t>  </a:t>
            </a:r>
            <a:r>
              <a:rPr lang="de-DE" sz="1400" b="1" dirty="0"/>
              <a:t>t  </a:t>
            </a:r>
            <a:endParaRPr lang="de-DE" sz="1400" b="1" dirty="0">
              <a:latin typeface="Symbol" pitchFamily="18" charset="2"/>
            </a:endParaRPr>
          </a:p>
        </p:txBody>
      </p:sp>
      <p:sp>
        <p:nvSpPr>
          <p:cNvPr id="69" name="Text Box 83"/>
          <p:cNvSpPr txBox="1">
            <a:spLocks noChangeArrowheads="1"/>
          </p:cNvSpPr>
          <p:nvPr/>
        </p:nvSpPr>
        <p:spPr bwMode="auto">
          <a:xfrm>
            <a:off x="3837234" y="4740245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y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8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91" y="1606222"/>
            <a:ext cx="7444242" cy="525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8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829" y="1606222"/>
            <a:ext cx="7444242" cy="525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Glucosamine Derivative CDCl3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6" name="Picture 21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0" y="362007"/>
          <a:ext cx="1936932" cy="1488688"/>
        </p:xfrm>
        <a:graphic>
          <a:graphicData uri="http://schemas.openxmlformats.org/presentationml/2006/ole">
            <p:oleObj spid="_x0000_s1358851" name="CS ChemDraw Drawing" r:id="rId6" imgW="3567700" imgH="2741688" progId="ChemDraw.Document.6.0">
              <p:embed/>
            </p:oleObj>
          </a:graphicData>
        </a:graphic>
      </p:graphicFrame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913375" y="1294267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7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006681" y="930373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FF0000"/>
                </a:solidFill>
              </a:rPr>
              <a:t>4 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95349" y="996076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3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72199" y="995687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2</a:t>
            </a:r>
            <a:endParaRPr lang="de-DE" sz="1400" b="1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34877" y="547818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49202" y="719268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6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49177" y="471618"/>
            <a:ext cx="333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18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pic>
        <p:nvPicPr>
          <p:cNvPr id="13588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289" y="1606222"/>
            <a:ext cx="7444242" cy="525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88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591" y="1606222"/>
            <a:ext cx="7444242" cy="525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88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475" y="1606222"/>
            <a:ext cx="7444242" cy="525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HSQC without Decoupling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6" name="Picture 2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88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96928"/>
            <a:ext cx="3035088" cy="3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uppieren 17"/>
          <p:cNvGrpSpPr/>
          <p:nvPr/>
        </p:nvGrpSpPr>
        <p:grpSpPr>
          <a:xfrm>
            <a:off x="6036906" y="3378265"/>
            <a:ext cx="3107094" cy="3032448"/>
            <a:chOff x="149290" y="1606222"/>
            <a:chExt cx="4107350" cy="2830509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9292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4830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9290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592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476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4" name="Gruppieren 23"/>
          <p:cNvGrpSpPr/>
          <p:nvPr/>
        </p:nvGrpSpPr>
        <p:grpSpPr>
          <a:xfrm>
            <a:off x="3088432" y="3434250"/>
            <a:ext cx="3093565" cy="3032448"/>
            <a:chOff x="149290" y="1606222"/>
            <a:chExt cx="4089466" cy="283050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9292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4830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9290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592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4" name="Gruppieren 73"/>
          <p:cNvGrpSpPr/>
          <p:nvPr/>
        </p:nvGrpSpPr>
        <p:grpSpPr>
          <a:xfrm>
            <a:off x="234359" y="1554453"/>
            <a:ext cx="2527503" cy="1217641"/>
            <a:chOff x="243689" y="1619767"/>
            <a:chExt cx="2966042" cy="1217641"/>
          </a:xfrm>
        </p:grpSpPr>
        <p:sp>
          <p:nvSpPr>
            <p:cNvPr id="36" name="Line 4"/>
            <p:cNvSpPr>
              <a:spLocks noChangeShapeType="1"/>
            </p:cNvSpPr>
            <p:nvPr/>
          </p:nvSpPr>
          <p:spPr bwMode="auto">
            <a:xfrm flipV="1">
              <a:off x="267824" y="2031662"/>
              <a:ext cx="2941907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>
              <a:off x="288740" y="1642407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2595573" y="1657438"/>
              <a:ext cx="3710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 smtClean="0"/>
                <a:t>acq</a:t>
              </a:r>
              <a:endParaRPr lang="en-GB" sz="1400" b="1" dirty="0"/>
            </a:p>
          </p:txBody>
        </p:sp>
        <p:sp>
          <p:nvSpPr>
            <p:cNvPr id="43" name="Line 156"/>
            <p:cNvSpPr>
              <a:spLocks noChangeShapeType="1"/>
            </p:cNvSpPr>
            <p:nvPr/>
          </p:nvSpPr>
          <p:spPr bwMode="auto">
            <a:xfrm>
              <a:off x="243689" y="2824868"/>
              <a:ext cx="2104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Rectangle 157"/>
            <p:cNvSpPr>
              <a:spLocks noChangeArrowheads="1"/>
            </p:cNvSpPr>
            <p:nvPr/>
          </p:nvSpPr>
          <p:spPr bwMode="auto">
            <a:xfrm>
              <a:off x="935009" y="2391253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8" name="Rectangle 167"/>
            <p:cNvSpPr>
              <a:spLocks noChangeArrowheads="1"/>
            </p:cNvSpPr>
            <p:nvPr/>
          </p:nvSpPr>
          <p:spPr bwMode="auto">
            <a:xfrm>
              <a:off x="2348797" y="2548483"/>
              <a:ext cx="715186" cy="28892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" name="Text Box 161"/>
            <p:cNvSpPr txBox="1">
              <a:spLocks noChangeArrowheads="1"/>
            </p:cNvSpPr>
            <p:nvPr/>
          </p:nvSpPr>
          <p:spPr bwMode="auto">
            <a:xfrm>
              <a:off x="2488444" y="2520068"/>
              <a:ext cx="6845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dirty="0" err="1" smtClean="0"/>
                <a:t>dec</a:t>
              </a:r>
              <a:endParaRPr lang="en-GB" sz="1400" b="1" dirty="0"/>
            </a:p>
          </p:txBody>
        </p:sp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941981" y="1626078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545172" y="1627930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537663" y="2396734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" name="Rectangle 157"/>
            <p:cNvSpPr>
              <a:spLocks noChangeArrowheads="1"/>
            </p:cNvSpPr>
            <p:nvPr/>
          </p:nvSpPr>
          <p:spPr bwMode="auto">
            <a:xfrm>
              <a:off x="1787762" y="238989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1794734" y="163424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Rectangle 6"/>
            <p:cNvSpPr>
              <a:spLocks noChangeArrowheads="1"/>
            </p:cNvSpPr>
            <p:nvPr/>
          </p:nvSpPr>
          <p:spPr bwMode="auto">
            <a:xfrm>
              <a:off x="2038294" y="1619767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Rectangle 6"/>
            <p:cNvSpPr>
              <a:spLocks noChangeArrowheads="1"/>
            </p:cNvSpPr>
            <p:nvPr/>
          </p:nvSpPr>
          <p:spPr bwMode="auto">
            <a:xfrm>
              <a:off x="2034540" y="2398096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3397436" y="1461146"/>
            <a:ext cx="2527503" cy="1213304"/>
            <a:chOff x="243689" y="1619767"/>
            <a:chExt cx="2966042" cy="1213304"/>
          </a:xfrm>
        </p:grpSpPr>
        <p:sp>
          <p:nvSpPr>
            <p:cNvPr id="76" name="Line 4"/>
            <p:cNvSpPr>
              <a:spLocks noChangeShapeType="1"/>
            </p:cNvSpPr>
            <p:nvPr/>
          </p:nvSpPr>
          <p:spPr bwMode="auto">
            <a:xfrm flipV="1">
              <a:off x="267824" y="2031662"/>
              <a:ext cx="2941907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Rectangle 5"/>
            <p:cNvSpPr>
              <a:spLocks noChangeArrowheads="1"/>
            </p:cNvSpPr>
            <p:nvPr/>
          </p:nvSpPr>
          <p:spPr bwMode="auto">
            <a:xfrm>
              <a:off x="288740" y="1642407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Text Box 9"/>
            <p:cNvSpPr txBox="1">
              <a:spLocks noChangeArrowheads="1"/>
            </p:cNvSpPr>
            <p:nvPr/>
          </p:nvSpPr>
          <p:spPr bwMode="auto">
            <a:xfrm>
              <a:off x="2595573" y="1657438"/>
              <a:ext cx="3710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 smtClean="0"/>
                <a:t>acq</a:t>
              </a:r>
              <a:endParaRPr lang="en-GB" sz="1400" b="1" dirty="0"/>
            </a:p>
          </p:txBody>
        </p:sp>
        <p:sp>
          <p:nvSpPr>
            <p:cNvPr id="79" name="Line 156"/>
            <p:cNvSpPr>
              <a:spLocks noChangeShapeType="1"/>
            </p:cNvSpPr>
            <p:nvPr/>
          </p:nvSpPr>
          <p:spPr bwMode="auto">
            <a:xfrm>
              <a:off x="243689" y="2824868"/>
              <a:ext cx="2104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Rectangle 157"/>
            <p:cNvSpPr>
              <a:spLocks noChangeArrowheads="1"/>
            </p:cNvSpPr>
            <p:nvPr/>
          </p:nvSpPr>
          <p:spPr bwMode="auto">
            <a:xfrm>
              <a:off x="935009" y="2391253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Rectangle 5"/>
            <p:cNvSpPr>
              <a:spLocks noChangeArrowheads="1"/>
            </p:cNvSpPr>
            <p:nvPr/>
          </p:nvSpPr>
          <p:spPr bwMode="auto">
            <a:xfrm>
              <a:off x="941981" y="1626078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4" name="Rectangle 6"/>
            <p:cNvSpPr>
              <a:spLocks noChangeArrowheads="1"/>
            </p:cNvSpPr>
            <p:nvPr/>
          </p:nvSpPr>
          <p:spPr bwMode="auto">
            <a:xfrm>
              <a:off x="545172" y="1627930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5" name="Rectangle 6"/>
            <p:cNvSpPr>
              <a:spLocks noChangeArrowheads="1"/>
            </p:cNvSpPr>
            <p:nvPr/>
          </p:nvSpPr>
          <p:spPr bwMode="auto">
            <a:xfrm>
              <a:off x="537663" y="2396734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Rectangle 6"/>
            <p:cNvSpPr>
              <a:spLocks noChangeArrowheads="1"/>
            </p:cNvSpPr>
            <p:nvPr/>
          </p:nvSpPr>
          <p:spPr bwMode="auto">
            <a:xfrm>
              <a:off x="1336660" y="1626765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7" name="Rectangle 157"/>
            <p:cNvSpPr>
              <a:spLocks noChangeArrowheads="1"/>
            </p:cNvSpPr>
            <p:nvPr/>
          </p:nvSpPr>
          <p:spPr bwMode="auto">
            <a:xfrm>
              <a:off x="1787762" y="238989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" name="Rectangle 5"/>
            <p:cNvSpPr>
              <a:spLocks noChangeArrowheads="1"/>
            </p:cNvSpPr>
            <p:nvPr/>
          </p:nvSpPr>
          <p:spPr bwMode="auto">
            <a:xfrm>
              <a:off x="1794734" y="163424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" name="Rectangle 6"/>
            <p:cNvSpPr>
              <a:spLocks noChangeArrowheads="1"/>
            </p:cNvSpPr>
            <p:nvPr/>
          </p:nvSpPr>
          <p:spPr bwMode="auto">
            <a:xfrm>
              <a:off x="2038294" y="1619767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0" name="Rectangle 6"/>
            <p:cNvSpPr>
              <a:spLocks noChangeArrowheads="1"/>
            </p:cNvSpPr>
            <p:nvPr/>
          </p:nvSpPr>
          <p:spPr bwMode="auto">
            <a:xfrm>
              <a:off x="2034540" y="2398096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6383232" y="1423824"/>
            <a:ext cx="2527503" cy="1217641"/>
            <a:chOff x="243689" y="1619767"/>
            <a:chExt cx="2966042" cy="1217641"/>
          </a:xfrm>
        </p:grpSpPr>
        <p:sp>
          <p:nvSpPr>
            <p:cNvPr id="92" name="Line 4"/>
            <p:cNvSpPr>
              <a:spLocks noChangeShapeType="1"/>
            </p:cNvSpPr>
            <p:nvPr/>
          </p:nvSpPr>
          <p:spPr bwMode="auto">
            <a:xfrm flipV="1">
              <a:off x="267824" y="2031662"/>
              <a:ext cx="2941907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Rectangle 5"/>
            <p:cNvSpPr>
              <a:spLocks noChangeArrowheads="1"/>
            </p:cNvSpPr>
            <p:nvPr/>
          </p:nvSpPr>
          <p:spPr bwMode="auto">
            <a:xfrm>
              <a:off x="288740" y="1642407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Text Box 9"/>
            <p:cNvSpPr txBox="1">
              <a:spLocks noChangeArrowheads="1"/>
            </p:cNvSpPr>
            <p:nvPr/>
          </p:nvSpPr>
          <p:spPr bwMode="auto">
            <a:xfrm>
              <a:off x="2595573" y="1657438"/>
              <a:ext cx="3710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 smtClean="0"/>
                <a:t>acq</a:t>
              </a:r>
              <a:endParaRPr lang="en-GB" sz="1400" b="1" dirty="0"/>
            </a:p>
          </p:txBody>
        </p:sp>
        <p:sp>
          <p:nvSpPr>
            <p:cNvPr id="95" name="Line 156"/>
            <p:cNvSpPr>
              <a:spLocks noChangeShapeType="1"/>
            </p:cNvSpPr>
            <p:nvPr/>
          </p:nvSpPr>
          <p:spPr bwMode="auto">
            <a:xfrm>
              <a:off x="243689" y="2824868"/>
              <a:ext cx="2104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Rectangle 157"/>
            <p:cNvSpPr>
              <a:spLocks noChangeArrowheads="1"/>
            </p:cNvSpPr>
            <p:nvPr/>
          </p:nvSpPr>
          <p:spPr bwMode="auto">
            <a:xfrm>
              <a:off x="935009" y="2391253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Rectangle 167"/>
            <p:cNvSpPr>
              <a:spLocks noChangeArrowheads="1"/>
            </p:cNvSpPr>
            <p:nvPr/>
          </p:nvSpPr>
          <p:spPr bwMode="auto">
            <a:xfrm>
              <a:off x="2348797" y="2548483"/>
              <a:ext cx="715186" cy="28892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8" name="Text Box 161"/>
            <p:cNvSpPr txBox="1">
              <a:spLocks noChangeArrowheads="1"/>
            </p:cNvSpPr>
            <p:nvPr/>
          </p:nvSpPr>
          <p:spPr bwMode="auto">
            <a:xfrm>
              <a:off x="2488444" y="2520068"/>
              <a:ext cx="6845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dirty="0" err="1" smtClean="0"/>
                <a:t>dec</a:t>
              </a:r>
              <a:endParaRPr lang="en-GB" sz="1400" b="1" dirty="0"/>
            </a:p>
          </p:txBody>
        </p:sp>
        <p:sp>
          <p:nvSpPr>
            <p:cNvPr id="99" name="Rectangle 5"/>
            <p:cNvSpPr>
              <a:spLocks noChangeArrowheads="1"/>
            </p:cNvSpPr>
            <p:nvPr/>
          </p:nvSpPr>
          <p:spPr bwMode="auto">
            <a:xfrm>
              <a:off x="941981" y="1626078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" name="Rectangle 6"/>
            <p:cNvSpPr>
              <a:spLocks noChangeArrowheads="1"/>
            </p:cNvSpPr>
            <p:nvPr/>
          </p:nvSpPr>
          <p:spPr bwMode="auto">
            <a:xfrm>
              <a:off x="545172" y="1627930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1" name="Rectangle 6"/>
            <p:cNvSpPr>
              <a:spLocks noChangeArrowheads="1"/>
            </p:cNvSpPr>
            <p:nvPr/>
          </p:nvSpPr>
          <p:spPr bwMode="auto">
            <a:xfrm>
              <a:off x="537663" y="2396734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" name="Rectangle 6"/>
            <p:cNvSpPr>
              <a:spLocks noChangeArrowheads="1"/>
            </p:cNvSpPr>
            <p:nvPr/>
          </p:nvSpPr>
          <p:spPr bwMode="auto">
            <a:xfrm>
              <a:off x="1336660" y="1626765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" name="Rectangle 157"/>
            <p:cNvSpPr>
              <a:spLocks noChangeArrowheads="1"/>
            </p:cNvSpPr>
            <p:nvPr/>
          </p:nvSpPr>
          <p:spPr bwMode="auto">
            <a:xfrm>
              <a:off x="1787762" y="238989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4" name="Rectangle 5"/>
            <p:cNvSpPr>
              <a:spLocks noChangeArrowheads="1"/>
            </p:cNvSpPr>
            <p:nvPr/>
          </p:nvSpPr>
          <p:spPr bwMode="auto">
            <a:xfrm>
              <a:off x="1794734" y="163424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Rectangle 6"/>
            <p:cNvSpPr>
              <a:spLocks noChangeArrowheads="1"/>
            </p:cNvSpPr>
            <p:nvPr/>
          </p:nvSpPr>
          <p:spPr bwMode="auto">
            <a:xfrm>
              <a:off x="2038294" y="1619767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Rectangle 6"/>
            <p:cNvSpPr>
              <a:spLocks noChangeArrowheads="1"/>
            </p:cNvSpPr>
            <p:nvPr/>
          </p:nvSpPr>
          <p:spPr bwMode="auto">
            <a:xfrm>
              <a:off x="2034540" y="2398096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8" name="Group 2"/>
          <p:cNvGrpSpPr>
            <a:grpSpLocks/>
          </p:cNvGrpSpPr>
          <p:nvPr/>
        </p:nvGrpSpPr>
        <p:grpSpPr bwMode="auto">
          <a:xfrm>
            <a:off x="908050" y="2760663"/>
            <a:ext cx="2038350" cy="2909887"/>
            <a:chOff x="572" y="1739"/>
            <a:chExt cx="1284" cy="1833"/>
          </a:xfrm>
        </p:grpSpPr>
        <p:sp>
          <p:nvSpPr>
            <p:cNvPr id="52277" name="AutoShape 3"/>
            <p:cNvSpPr>
              <a:spLocks noChangeArrowheads="1"/>
            </p:cNvSpPr>
            <p:nvPr/>
          </p:nvSpPr>
          <p:spPr bwMode="auto">
            <a:xfrm>
              <a:off x="1753" y="1739"/>
              <a:ext cx="66" cy="44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8" name="AutoShape 4"/>
            <p:cNvSpPr>
              <a:spLocks noChangeArrowheads="1"/>
            </p:cNvSpPr>
            <p:nvPr/>
          </p:nvSpPr>
          <p:spPr bwMode="auto">
            <a:xfrm>
              <a:off x="580" y="1739"/>
              <a:ext cx="66" cy="443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9" name="Oval 5"/>
            <p:cNvSpPr>
              <a:spLocks noChangeArrowheads="1"/>
            </p:cNvSpPr>
            <p:nvPr/>
          </p:nvSpPr>
          <p:spPr bwMode="auto">
            <a:xfrm>
              <a:off x="572" y="2516"/>
              <a:ext cx="72" cy="11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80" name="Oval 6"/>
            <p:cNvSpPr>
              <a:spLocks noChangeArrowheads="1"/>
            </p:cNvSpPr>
            <p:nvPr/>
          </p:nvSpPr>
          <p:spPr bwMode="auto">
            <a:xfrm>
              <a:off x="1784" y="3460"/>
              <a:ext cx="72" cy="1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2229" name="Oval 7"/>
          <p:cNvSpPr>
            <a:spLocks noChangeArrowheads="1"/>
          </p:cNvSpPr>
          <p:nvPr/>
        </p:nvSpPr>
        <p:spPr bwMode="auto">
          <a:xfrm>
            <a:off x="5245100" y="3960813"/>
            <a:ext cx="114300" cy="177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824538" y="5472113"/>
            <a:ext cx="114300" cy="177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4813300" y="3422650"/>
            <a:ext cx="3617913" cy="288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2" name="AutoShape 10"/>
          <p:cNvSpPr>
            <a:spLocks noChangeArrowheads="1"/>
          </p:cNvSpPr>
          <p:nvPr/>
        </p:nvSpPr>
        <p:spPr bwMode="auto">
          <a:xfrm rot="5400000">
            <a:off x="8728869" y="5176044"/>
            <a:ext cx="104775" cy="7032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3" name="AutoShape 11"/>
          <p:cNvSpPr>
            <a:spLocks noChangeArrowheads="1"/>
          </p:cNvSpPr>
          <p:nvPr/>
        </p:nvSpPr>
        <p:spPr bwMode="auto">
          <a:xfrm rot="5400000">
            <a:off x="8739981" y="3747295"/>
            <a:ext cx="104775" cy="7032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5473700" y="3954463"/>
            <a:ext cx="114300" cy="177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5" name="Oval 13"/>
          <p:cNvSpPr>
            <a:spLocks noChangeArrowheads="1"/>
          </p:cNvSpPr>
          <p:nvPr/>
        </p:nvSpPr>
        <p:spPr bwMode="auto">
          <a:xfrm>
            <a:off x="6053138" y="5465763"/>
            <a:ext cx="114300" cy="177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6" name="Rectangle 14"/>
          <p:cNvSpPr>
            <a:spLocks noChangeArrowheads="1"/>
          </p:cNvSpPr>
          <p:nvPr/>
        </p:nvSpPr>
        <p:spPr bwMode="auto">
          <a:xfrm>
            <a:off x="247650" y="3462338"/>
            <a:ext cx="3617913" cy="288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7" name="AutoShape 15"/>
          <p:cNvSpPr>
            <a:spLocks noChangeArrowheads="1"/>
          </p:cNvSpPr>
          <p:nvPr/>
        </p:nvSpPr>
        <p:spPr bwMode="auto">
          <a:xfrm rot="5400000">
            <a:off x="4163219" y="5215731"/>
            <a:ext cx="104775" cy="7032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8" name="AutoShape 16"/>
          <p:cNvSpPr>
            <a:spLocks noChangeArrowheads="1"/>
          </p:cNvSpPr>
          <p:nvPr/>
        </p:nvSpPr>
        <p:spPr bwMode="auto">
          <a:xfrm rot="5400000">
            <a:off x="4174331" y="3786982"/>
            <a:ext cx="104775" cy="7032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01700" y="2747963"/>
            <a:ext cx="2038350" cy="2916237"/>
            <a:chOff x="428" y="1739"/>
            <a:chExt cx="1284" cy="1837"/>
          </a:xfrm>
        </p:grpSpPr>
        <p:sp>
          <p:nvSpPr>
            <p:cNvPr id="52273" name="AutoShape 18"/>
            <p:cNvSpPr>
              <a:spLocks noChangeArrowheads="1"/>
            </p:cNvSpPr>
            <p:nvPr/>
          </p:nvSpPr>
          <p:spPr bwMode="auto">
            <a:xfrm>
              <a:off x="442" y="1739"/>
              <a:ext cx="66" cy="443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4" name="AutoShape 19"/>
            <p:cNvSpPr>
              <a:spLocks noChangeArrowheads="1"/>
            </p:cNvSpPr>
            <p:nvPr/>
          </p:nvSpPr>
          <p:spPr bwMode="auto">
            <a:xfrm>
              <a:off x="1615" y="1739"/>
              <a:ext cx="66" cy="44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5" name="Oval 20"/>
            <p:cNvSpPr>
              <a:spLocks noChangeArrowheads="1"/>
            </p:cNvSpPr>
            <p:nvPr/>
          </p:nvSpPr>
          <p:spPr bwMode="auto">
            <a:xfrm>
              <a:off x="428" y="2520"/>
              <a:ext cx="72" cy="11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6" name="Oval 21"/>
            <p:cNvSpPr>
              <a:spLocks noChangeArrowheads="1"/>
            </p:cNvSpPr>
            <p:nvPr/>
          </p:nvSpPr>
          <p:spPr bwMode="auto">
            <a:xfrm>
              <a:off x="1640" y="3464"/>
              <a:ext cx="72" cy="1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454" name="Oval 22"/>
          <p:cNvSpPr>
            <a:spLocks noChangeArrowheads="1"/>
          </p:cNvSpPr>
          <p:nvPr/>
        </p:nvSpPr>
        <p:spPr bwMode="auto">
          <a:xfrm flipH="1">
            <a:off x="5911850" y="4033838"/>
            <a:ext cx="55563" cy="112712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 flipH="1">
            <a:off x="5473700" y="5529263"/>
            <a:ext cx="55563" cy="112712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42" name="Text Box 24"/>
          <p:cNvSpPr txBox="1">
            <a:spLocks noChangeArrowheads="1"/>
          </p:cNvSpPr>
          <p:nvPr/>
        </p:nvSpPr>
        <p:spPr bwMode="auto">
          <a:xfrm>
            <a:off x="849313" y="1673225"/>
            <a:ext cx="312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C</a:t>
            </a:r>
          </a:p>
        </p:txBody>
      </p:sp>
      <p:sp>
        <p:nvSpPr>
          <p:cNvPr id="52243" name="Text Box 25"/>
          <p:cNvSpPr txBox="1">
            <a:spLocks noChangeArrowheads="1"/>
          </p:cNvSpPr>
          <p:nvPr/>
        </p:nvSpPr>
        <p:spPr bwMode="auto">
          <a:xfrm>
            <a:off x="1854200" y="1673225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C</a:t>
            </a:r>
          </a:p>
        </p:txBody>
      </p:sp>
      <p:sp>
        <p:nvSpPr>
          <p:cNvPr id="52244" name="Text Box 26"/>
          <p:cNvSpPr txBox="1">
            <a:spLocks noChangeArrowheads="1"/>
          </p:cNvSpPr>
          <p:nvPr/>
        </p:nvSpPr>
        <p:spPr bwMode="auto">
          <a:xfrm>
            <a:off x="854075" y="1131888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52245" name="Text Box 27"/>
          <p:cNvSpPr txBox="1">
            <a:spLocks noChangeArrowheads="1"/>
          </p:cNvSpPr>
          <p:nvPr/>
        </p:nvSpPr>
        <p:spPr bwMode="auto">
          <a:xfrm>
            <a:off x="1843088" y="1125538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52246" name="Line 28"/>
          <p:cNvSpPr>
            <a:spLocks noChangeShapeType="1"/>
          </p:cNvSpPr>
          <p:nvPr/>
        </p:nvSpPr>
        <p:spPr bwMode="auto">
          <a:xfrm>
            <a:off x="1098550" y="1812925"/>
            <a:ext cx="825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2247" name="Line 29"/>
          <p:cNvSpPr>
            <a:spLocks noChangeShapeType="1"/>
          </p:cNvSpPr>
          <p:nvPr/>
        </p:nvSpPr>
        <p:spPr bwMode="auto">
          <a:xfrm>
            <a:off x="1006475" y="1393825"/>
            <a:ext cx="1588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2248" name="Line 30"/>
          <p:cNvSpPr>
            <a:spLocks noChangeShapeType="1"/>
          </p:cNvSpPr>
          <p:nvPr/>
        </p:nvSpPr>
        <p:spPr bwMode="auto">
          <a:xfrm>
            <a:off x="2016125" y="1393825"/>
            <a:ext cx="1588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722938" y="1165225"/>
            <a:ext cx="1317625" cy="852488"/>
            <a:chOff x="3621" y="333"/>
            <a:chExt cx="830" cy="537"/>
          </a:xfrm>
        </p:grpSpPr>
        <p:sp>
          <p:nvSpPr>
            <p:cNvPr id="52266" name="Text Box 32"/>
            <p:cNvSpPr txBox="1">
              <a:spLocks noChangeArrowheads="1"/>
            </p:cNvSpPr>
            <p:nvPr/>
          </p:nvSpPr>
          <p:spPr bwMode="auto">
            <a:xfrm>
              <a:off x="3621" y="67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C</a:t>
              </a:r>
            </a:p>
          </p:txBody>
        </p:sp>
        <p:sp>
          <p:nvSpPr>
            <p:cNvPr id="52267" name="Text Box 33"/>
            <p:cNvSpPr txBox="1">
              <a:spLocks noChangeArrowheads="1"/>
            </p:cNvSpPr>
            <p:nvPr/>
          </p:nvSpPr>
          <p:spPr bwMode="auto">
            <a:xfrm>
              <a:off x="4254" y="67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C</a:t>
              </a:r>
            </a:p>
          </p:txBody>
        </p:sp>
        <p:sp>
          <p:nvSpPr>
            <p:cNvPr id="52268" name="Text Box 34"/>
            <p:cNvSpPr txBox="1">
              <a:spLocks noChangeArrowheads="1"/>
            </p:cNvSpPr>
            <p:nvPr/>
          </p:nvSpPr>
          <p:spPr bwMode="auto">
            <a:xfrm>
              <a:off x="3624" y="33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H</a:t>
              </a:r>
            </a:p>
          </p:txBody>
        </p:sp>
        <p:sp>
          <p:nvSpPr>
            <p:cNvPr id="52269" name="Text Box 35"/>
            <p:cNvSpPr txBox="1">
              <a:spLocks noChangeArrowheads="1"/>
            </p:cNvSpPr>
            <p:nvPr/>
          </p:nvSpPr>
          <p:spPr bwMode="auto">
            <a:xfrm>
              <a:off x="4247" y="33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chemeClr val="accent2"/>
                  </a:solidFill>
                </a:rPr>
                <a:t>H</a:t>
              </a:r>
            </a:p>
          </p:txBody>
        </p:sp>
        <p:sp>
          <p:nvSpPr>
            <p:cNvPr id="52270" name="Line 36"/>
            <p:cNvSpPr>
              <a:spLocks noChangeShapeType="1"/>
            </p:cNvSpPr>
            <p:nvPr/>
          </p:nvSpPr>
          <p:spPr bwMode="auto">
            <a:xfrm>
              <a:off x="3778" y="766"/>
              <a:ext cx="5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271" name="Line 37"/>
            <p:cNvSpPr>
              <a:spLocks noChangeShapeType="1"/>
            </p:cNvSpPr>
            <p:nvPr/>
          </p:nvSpPr>
          <p:spPr bwMode="auto">
            <a:xfrm>
              <a:off x="3720" y="502"/>
              <a:ext cx="1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272" name="Line 38"/>
            <p:cNvSpPr>
              <a:spLocks noChangeShapeType="1"/>
            </p:cNvSpPr>
            <p:nvPr/>
          </p:nvSpPr>
          <p:spPr bwMode="auto">
            <a:xfrm>
              <a:off x="4356" y="502"/>
              <a:ext cx="1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471" name="Line 39"/>
          <p:cNvSpPr>
            <a:spLocks noChangeShapeType="1"/>
          </p:cNvSpPr>
          <p:nvPr/>
        </p:nvSpPr>
        <p:spPr bwMode="auto">
          <a:xfrm flipH="1">
            <a:off x="1084263" y="13747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2" name="Line 40"/>
          <p:cNvSpPr>
            <a:spLocks noChangeShapeType="1"/>
          </p:cNvSpPr>
          <p:nvPr/>
        </p:nvSpPr>
        <p:spPr bwMode="auto">
          <a:xfrm>
            <a:off x="1123950" y="1303338"/>
            <a:ext cx="731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3" name="Line 41"/>
          <p:cNvSpPr>
            <a:spLocks noChangeShapeType="1"/>
          </p:cNvSpPr>
          <p:nvPr/>
        </p:nvSpPr>
        <p:spPr bwMode="auto">
          <a:xfrm>
            <a:off x="6048375" y="1330325"/>
            <a:ext cx="731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 flipH="1">
            <a:off x="1966913" y="13874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5" name="Line 43"/>
          <p:cNvSpPr>
            <a:spLocks noChangeShapeType="1"/>
          </p:cNvSpPr>
          <p:nvPr/>
        </p:nvSpPr>
        <p:spPr bwMode="auto">
          <a:xfrm flipH="1">
            <a:off x="5964238" y="14382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6" name="Line 44"/>
          <p:cNvSpPr>
            <a:spLocks noChangeShapeType="1"/>
          </p:cNvSpPr>
          <p:nvPr/>
        </p:nvSpPr>
        <p:spPr bwMode="auto">
          <a:xfrm flipH="1">
            <a:off x="6850063" y="143192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516563" y="2708275"/>
            <a:ext cx="479425" cy="715963"/>
            <a:chOff x="3475" y="1706"/>
            <a:chExt cx="302" cy="451"/>
          </a:xfrm>
        </p:grpSpPr>
        <p:sp>
          <p:nvSpPr>
            <p:cNvPr id="52264" name="AutoShape 46"/>
            <p:cNvSpPr>
              <a:spLocks noChangeArrowheads="1"/>
            </p:cNvSpPr>
            <p:nvPr/>
          </p:nvSpPr>
          <p:spPr bwMode="auto">
            <a:xfrm>
              <a:off x="3711" y="1706"/>
              <a:ext cx="66" cy="44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65" name="AutoShape 47"/>
            <p:cNvSpPr>
              <a:spLocks noChangeArrowheads="1"/>
            </p:cNvSpPr>
            <p:nvPr/>
          </p:nvSpPr>
          <p:spPr bwMode="auto">
            <a:xfrm>
              <a:off x="3475" y="1714"/>
              <a:ext cx="66" cy="443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5243513" y="2708275"/>
            <a:ext cx="987425" cy="715963"/>
            <a:chOff x="3303" y="1706"/>
            <a:chExt cx="622" cy="451"/>
          </a:xfrm>
        </p:grpSpPr>
        <p:sp>
          <p:nvSpPr>
            <p:cNvPr id="52262" name="AutoShape 49"/>
            <p:cNvSpPr>
              <a:spLocks noChangeArrowheads="1"/>
            </p:cNvSpPr>
            <p:nvPr/>
          </p:nvSpPr>
          <p:spPr bwMode="auto">
            <a:xfrm>
              <a:off x="3859" y="1706"/>
              <a:ext cx="66" cy="44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63" name="AutoShape 50"/>
            <p:cNvSpPr>
              <a:spLocks noChangeArrowheads="1"/>
            </p:cNvSpPr>
            <p:nvPr/>
          </p:nvSpPr>
          <p:spPr bwMode="auto">
            <a:xfrm>
              <a:off x="3303" y="1714"/>
              <a:ext cx="66" cy="443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483" name="AutoShape 51"/>
          <p:cNvSpPr>
            <a:spLocks noChangeArrowheads="1"/>
          </p:cNvSpPr>
          <p:nvPr/>
        </p:nvSpPr>
        <p:spPr bwMode="auto">
          <a:xfrm>
            <a:off x="5888038" y="2305050"/>
            <a:ext cx="92075" cy="112236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84" name="AutoShape 52"/>
          <p:cNvSpPr>
            <a:spLocks noChangeArrowheads="1"/>
          </p:cNvSpPr>
          <p:nvPr/>
        </p:nvSpPr>
        <p:spPr bwMode="auto">
          <a:xfrm>
            <a:off x="5513388" y="2317750"/>
            <a:ext cx="92075" cy="1122363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60" name="Rectangle 55"/>
          <p:cNvSpPr>
            <a:spLocks noChangeArrowheads="1"/>
          </p:cNvSpPr>
          <p:nvPr/>
        </p:nvSpPr>
        <p:spPr bwMode="auto">
          <a:xfrm>
            <a:off x="0" y="0"/>
            <a:ext cx="706327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HMQC Cross peaks  in case of an  AB System</a:t>
            </a:r>
            <a:endParaRPr lang="en-GB" sz="2400" b="1" baseline="-25000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52261" name="Picture 56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35"/>
          <p:cNvSpPr txBox="1">
            <a:spLocks noChangeArrowheads="1"/>
          </p:cNvSpPr>
          <p:nvPr/>
        </p:nvSpPr>
        <p:spPr bwMode="auto">
          <a:xfrm>
            <a:off x="573022" y="579924"/>
            <a:ext cx="66115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Inner lines belong to both nuclei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02709 -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8473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07 -0.0259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5.55556E-7 0.0282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184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84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84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18440" grpId="0" animBg="1"/>
      <p:bldP spid="52231" grpId="0" animBg="1"/>
      <p:bldP spid="52232" grpId="0" animBg="1"/>
      <p:bldP spid="52233" grpId="0" animBg="1"/>
      <p:bldP spid="18444" grpId="0" animBg="1"/>
      <p:bldP spid="52235" grpId="0" animBg="1"/>
      <p:bldP spid="18454" grpId="0" animBg="1"/>
      <p:bldP spid="18454" grpId="1" animBg="1"/>
      <p:bldP spid="18455" grpId="0" animBg="1"/>
      <p:bldP spid="18455" grpId="1" animBg="1"/>
      <p:bldP spid="18471" grpId="0" animBg="1"/>
      <p:bldP spid="18472" grpId="0" animBg="1"/>
      <p:bldP spid="18473" grpId="0" animBg="1"/>
      <p:bldP spid="18473" grpId="1" animBg="1"/>
      <p:bldP spid="18474" grpId="0" animBg="1"/>
      <p:bldP spid="18475" grpId="0" animBg="1"/>
      <p:bldP spid="18476" grpId="0" animBg="1"/>
      <p:bldP spid="18483" grpId="0" animBg="1"/>
      <p:bldP spid="18484" grpId="0" animBg="1"/>
      <p:bldP spid="5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558" y="440874"/>
            <a:ext cx="7258049" cy="308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3151188" y="5692775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/>
              <a:t>CDCl</a:t>
            </a:r>
            <a:r>
              <a:rPr lang="de-DE" sz="1400" b="1" baseline="-25000" dirty="0"/>
              <a:t>3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660900" y="4341813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/>
              <a:t>D</a:t>
            </a:r>
            <a:r>
              <a:rPr lang="de-DE" sz="1400" b="1" baseline="-25000" dirty="0"/>
              <a:t>2</a:t>
            </a:r>
            <a:r>
              <a:rPr lang="de-DE" sz="1400" b="1" dirty="0"/>
              <a:t>O</a:t>
            </a:r>
          </a:p>
        </p:txBody>
      </p:sp>
      <p:sp>
        <p:nvSpPr>
          <p:cNvPr id="44041" name="Rectangle 13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NM00160206B in DMSO  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4042" name="Picture 1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51330" name="Object 2"/>
          <p:cNvGraphicFramePr>
            <a:graphicFrameLocks noChangeAspect="1"/>
          </p:cNvGraphicFramePr>
          <p:nvPr/>
        </p:nvGraphicFramePr>
        <p:xfrm>
          <a:off x="4059432" y="444146"/>
          <a:ext cx="2033587" cy="898525"/>
        </p:xfrm>
        <a:graphic>
          <a:graphicData uri="http://schemas.openxmlformats.org/presentationml/2006/ole">
            <p:oleObj spid="_x0000_s1252354" name="CS ChemDraw Drawing" r:id="rId5" imgW="2033129" imgH="899208" progId="ChemDraw.Document.6.0">
              <p:embed/>
            </p:oleObj>
          </a:graphicData>
        </a:graphic>
      </p:graphicFrame>
      <p:pic>
        <p:nvPicPr>
          <p:cNvPr id="12513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506" y="3592285"/>
            <a:ext cx="7867629" cy="293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3151188" y="5692775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/>
              <a:t>CDCl</a:t>
            </a:r>
            <a:r>
              <a:rPr lang="de-DE" sz="1400" b="1" baseline="-25000" dirty="0"/>
              <a:t>3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660900" y="4341813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/>
              <a:t>D</a:t>
            </a:r>
            <a:r>
              <a:rPr lang="de-DE" sz="1400" b="1" baseline="-25000" dirty="0"/>
              <a:t>2</a:t>
            </a:r>
            <a:r>
              <a:rPr lang="de-DE" sz="1400" b="1" dirty="0"/>
              <a:t>O</a:t>
            </a:r>
          </a:p>
        </p:txBody>
      </p:sp>
      <p:sp>
        <p:nvSpPr>
          <p:cNvPr id="44041" name="Rectangle 13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NM00160206B in DMSO  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1251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2426"/>
            <a:ext cx="8616099" cy="607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13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12363"/>
            <a:ext cx="9144000" cy="574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uppieren 9"/>
          <p:cNvGrpSpPr/>
          <p:nvPr/>
        </p:nvGrpSpPr>
        <p:grpSpPr>
          <a:xfrm>
            <a:off x="0" y="0"/>
            <a:ext cx="9353776" cy="6858000"/>
            <a:chOff x="0" y="0"/>
            <a:chExt cx="9353776" cy="68580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935377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Geschweifte Klammer links 11"/>
            <p:cNvSpPr/>
            <p:nvPr/>
          </p:nvSpPr>
          <p:spPr>
            <a:xfrm rot="16200000">
              <a:off x="3526974" y="4759778"/>
              <a:ext cx="412296" cy="1155248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13" name="Geschweifte Klammer links 12"/>
            <p:cNvSpPr/>
            <p:nvPr/>
          </p:nvSpPr>
          <p:spPr>
            <a:xfrm rot="16200000">
              <a:off x="5061859" y="4857749"/>
              <a:ext cx="412296" cy="1155248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14" name="Geschweifte Klammer links 13"/>
            <p:cNvSpPr/>
            <p:nvPr/>
          </p:nvSpPr>
          <p:spPr>
            <a:xfrm rot="5400000">
              <a:off x="5755824" y="3706584"/>
              <a:ext cx="412296" cy="1155248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15" name="Geschweifte Klammer links 14"/>
            <p:cNvSpPr/>
            <p:nvPr/>
          </p:nvSpPr>
          <p:spPr>
            <a:xfrm rot="16200000">
              <a:off x="3780067" y="5110842"/>
              <a:ext cx="412296" cy="1155248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16" name="Geschweifte Klammer links 15"/>
            <p:cNvSpPr/>
            <p:nvPr/>
          </p:nvSpPr>
          <p:spPr>
            <a:xfrm rot="5400000">
              <a:off x="6025245" y="3861705"/>
              <a:ext cx="412296" cy="1155248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17" name="Geschweifte Klammer links 16"/>
            <p:cNvSpPr/>
            <p:nvPr/>
          </p:nvSpPr>
          <p:spPr>
            <a:xfrm rot="5400000">
              <a:off x="7070274" y="2547256"/>
              <a:ext cx="412296" cy="1155248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18" name="Geschweifte Klammer links 17"/>
            <p:cNvSpPr/>
            <p:nvPr/>
          </p:nvSpPr>
          <p:spPr>
            <a:xfrm rot="5400000">
              <a:off x="5878289" y="2571748"/>
              <a:ext cx="412296" cy="1155248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19" name="Geschweifte Klammer links 18"/>
            <p:cNvSpPr/>
            <p:nvPr/>
          </p:nvSpPr>
          <p:spPr>
            <a:xfrm rot="5400000">
              <a:off x="4504646" y="3802513"/>
              <a:ext cx="412296" cy="1240974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</p:grpSp>
      <p:pic>
        <p:nvPicPr>
          <p:cNvPr id="44042" name="Picture 14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51330" name="Object 2"/>
          <p:cNvGraphicFramePr>
            <a:graphicFrameLocks noChangeAspect="1"/>
          </p:cNvGraphicFramePr>
          <p:nvPr/>
        </p:nvGraphicFramePr>
        <p:xfrm>
          <a:off x="628075" y="679816"/>
          <a:ext cx="2033587" cy="898525"/>
        </p:xfrm>
        <a:graphic>
          <a:graphicData uri="http://schemas.openxmlformats.org/presentationml/2006/ole">
            <p:oleObj spid="_x0000_s1251330" name="CS ChemDraw Drawing" r:id="rId7" imgW="2033129" imgH="899208" progId="ChemDraw.Document.6.0">
              <p:embed/>
            </p:oleObj>
          </a:graphicData>
        </a:graphic>
      </p:graphicFrame>
      <p:graphicFrame>
        <p:nvGraphicFramePr>
          <p:cNvPr id="1251332" name="Object 4"/>
          <p:cNvGraphicFramePr>
            <a:graphicFrameLocks noChangeAspect="1"/>
          </p:cNvGraphicFramePr>
          <p:nvPr/>
        </p:nvGraphicFramePr>
        <p:xfrm>
          <a:off x="7226300" y="846138"/>
          <a:ext cx="709613" cy="669925"/>
        </p:xfrm>
        <a:graphic>
          <a:graphicData uri="http://schemas.openxmlformats.org/presentationml/2006/ole">
            <p:oleObj spid="_x0000_s1251332" name="CS ChemDraw Drawing" r:id="rId8" imgW="710342" imgH="669168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Elucidating the Carbon Scaffold</a:t>
            </a:r>
            <a:endParaRPr lang="en-US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Text Box 12"/>
          <p:cNvSpPr txBox="1">
            <a:spLocks noChangeArrowheads="1"/>
          </p:cNvSpPr>
          <p:nvPr/>
        </p:nvSpPr>
        <p:spPr bwMode="auto">
          <a:xfrm>
            <a:off x="5728056" y="1893382"/>
            <a:ext cx="28775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Correlation of  </a:t>
            </a:r>
            <a:r>
              <a:rPr lang="en-GB" sz="1400" b="1" dirty="0" err="1" smtClean="0"/>
              <a:t>heteronuclear</a:t>
            </a:r>
            <a:r>
              <a:rPr lang="en-GB" sz="1400" b="1" dirty="0" smtClean="0"/>
              <a:t> shifts</a:t>
            </a:r>
            <a:endParaRPr lang="en-GB" sz="1400" b="1" dirty="0"/>
          </a:p>
        </p:txBody>
      </p:sp>
      <p:sp>
        <p:nvSpPr>
          <p:cNvPr id="121" name="Rechteck 120"/>
          <p:cNvSpPr/>
          <p:nvPr/>
        </p:nvSpPr>
        <p:spPr>
          <a:xfrm>
            <a:off x="0" y="5518610"/>
            <a:ext cx="744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HMBC</a:t>
            </a:r>
            <a:endParaRPr lang="de-DE" dirty="0"/>
          </a:p>
        </p:txBody>
      </p:sp>
      <p:grpSp>
        <p:nvGrpSpPr>
          <p:cNvPr id="2" name="Gruppieren 145"/>
          <p:cNvGrpSpPr/>
          <p:nvPr/>
        </p:nvGrpSpPr>
        <p:grpSpPr>
          <a:xfrm>
            <a:off x="1569416" y="2153240"/>
            <a:ext cx="7754120" cy="1297592"/>
            <a:chOff x="965179" y="1388815"/>
            <a:chExt cx="7754120" cy="1297592"/>
          </a:xfrm>
        </p:grpSpPr>
        <p:sp>
          <p:nvSpPr>
            <p:cNvPr id="141" name="Rechteck 140"/>
            <p:cNvSpPr/>
            <p:nvPr/>
          </p:nvSpPr>
          <p:spPr>
            <a:xfrm>
              <a:off x="965179" y="1926143"/>
              <a:ext cx="7539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C ----------C----------C----------C----------C----------C----------C----------C----------O---------C----------C</a:t>
              </a:r>
              <a:endParaRPr lang="de-DE" dirty="0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1002886" y="1718754"/>
              <a:ext cx="741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|               |               |                |                                              |</a:t>
              </a:r>
              <a:endParaRPr lang="de-DE" dirty="0"/>
            </a:p>
          </p:txBody>
        </p:sp>
        <p:sp>
          <p:nvSpPr>
            <p:cNvPr id="143" name="Rechteck 142"/>
            <p:cNvSpPr/>
            <p:nvPr/>
          </p:nvSpPr>
          <p:spPr>
            <a:xfrm>
              <a:off x="984033" y="2378630"/>
              <a:ext cx="47804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C             </a:t>
              </a:r>
              <a:r>
                <a:rPr lang="de-DE" sz="1400" b="1" dirty="0" err="1" smtClean="0"/>
                <a:t>C</a:t>
              </a:r>
              <a:r>
                <a:rPr lang="de-DE" sz="1400" b="1" dirty="0" smtClean="0"/>
                <a:t>----H                                          </a:t>
              </a:r>
              <a:endParaRPr lang="de-DE" dirty="0"/>
            </a:p>
          </p:txBody>
        </p:sp>
        <p:sp>
          <p:nvSpPr>
            <p:cNvPr id="144" name="Rechteck 143"/>
            <p:cNvSpPr/>
            <p:nvPr/>
          </p:nvSpPr>
          <p:spPr>
            <a:xfrm>
              <a:off x="1040594" y="1388815"/>
              <a:ext cx="7678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                 </a:t>
              </a:r>
              <a:r>
                <a:rPr lang="de-DE" sz="1400" b="1" dirty="0" err="1" smtClean="0"/>
                <a:t>H</a:t>
              </a:r>
              <a:endParaRPr lang="de-DE" dirty="0"/>
            </a:p>
          </p:txBody>
        </p:sp>
        <p:sp>
          <p:nvSpPr>
            <p:cNvPr id="145" name="Rechteck 144"/>
            <p:cNvSpPr/>
            <p:nvPr/>
          </p:nvSpPr>
          <p:spPr>
            <a:xfrm>
              <a:off x="1002886" y="2142961"/>
              <a:ext cx="74270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                                |                                                               |</a:t>
              </a:r>
              <a:endParaRPr lang="de-DE" dirty="0"/>
            </a:p>
          </p:txBody>
        </p:sp>
      </p:grpSp>
      <p:sp>
        <p:nvSpPr>
          <p:cNvPr id="151" name="Rechteck 150"/>
          <p:cNvSpPr/>
          <p:nvPr/>
        </p:nvSpPr>
        <p:spPr>
          <a:xfrm>
            <a:off x="122549" y="2426618"/>
            <a:ext cx="1542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H-H </a:t>
            </a:r>
            <a:r>
              <a:rPr lang="de-DE" sz="1400" b="1" dirty="0" err="1" smtClean="0"/>
              <a:t>Corrrelation</a:t>
            </a:r>
            <a:endParaRPr lang="de-DE" dirty="0"/>
          </a:p>
        </p:txBody>
      </p:sp>
      <p:grpSp>
        <p:nvGrpSpPr>
          <p:cNvPr id="3" name="Gruppieren 151"/>
          <p:cNvGrpSpPr/>
          <p:nvPr/>
        </p:nvGrpSpPr>
        <p:grpSpPr>
          <a:xfrm>
            <a:off x="1446867" y="3680382"/>
            <a:ext cx="7709236" cy="1297592"/>
            <a:chOff x="965179" y="1388815"/>
            <a:chExt cx="7709236" cy="1297592"/>
          </a:xfrm>
        </p:grpSpPr>
        <p:sp>
          <p:nvSpPr>
            <p:cNvPr id="157" name="Rechteck 156"/>
            <p:cNvSpPr/>
            <p:nvPr/>
          </p:nvSpPr>
          <p:spPr>
            <a:xfrm>
              <a:off x="965179" y="1926143"/>
              <a:ext cx="7539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C ----------C----------C----------C----------C----------C----------C----------C----------O---------C----------C</a:t>
              </a:r>
              <a:endParaRPr lang="de-DE" dirty="0"/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1002886" y="1718754"/>
              <a:ext cx="741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|               |               |                |                                              |</a:t>
              </a:r>
              <a:endParaRPr lang="de-DE" dirty="0"/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984033" y="2378630"/>
              <a:ext cx="47804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C             </a:t>
              </a:r>
              <a:r>
                <a:rPr lang="de-DE" sz="1400" b="1" dirty="0" err="1" smtClean="0"/>
                <a:t>C</a:t>
              </a:r>
              <a:r>
                <a:rPr lang="de-DE" sz="1400" b="1" dirty="0" smtClean="0"/>
                <a:t>----H                                          </a:t>
              </a:r>
              <a:endParaRPr lang="de-DE" dirty="0"/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1040594" y="1388815"/>
              <a:ext cx="76338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                 </a:t>
              </a:r>
              <a:r>
                <a:rPr lang="de-DE" sz="1400" b="1" dirty="0" err="1" smtClean="0"/>
                <a:t>H</a:t>
              </a:r>
              <a:endParaRPr lang="de-DE" dirty="0"/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1002886" y="2142961"/>
              <a:ext cx="74270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                                |                                                               |</a:t>
              </a:r>
              <a:endParaRPr lang="de-DE" dirty="0"/>
            </a:p>
          </p:txBody>
        </p:sp>
      </p:grpSp>
      <p:sp>
        <p:nvSpPr>
          <p:cNvPr id="183" name="Rechteck 182"/>
          <p:cNvSpPr/>
          <p:nvPr/>
        </p:nvSpPr>
        <p:spPr>
          <a:xfrm>
            <a:off x="0" y="3925480"/>
            <a:ext cx="1500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    HMQC/HSQC</a:t>
            </a:r>
            <a:endParaRPr lang="de-DE" dirty="0"/>
          </a:p>
        </p:txBody>
      </p:sp>
      <p:grpSp>
        <p:nvGrpSpPr>
          <p:cNvPr id="4" name="Gruppieren 183"/>
          <p:cNvGrpSpPr/>
          <p:nvPr/>
        </p:nvGrpSpPr>
        <p:grpSpPr>
          <a:xfrm>
            <a:off x="1390306" y="5103830"/>
            <a:ext cx="7574584" cy="1297592"/>
            <a:chOff x="965179" y="1388815"/>
            <a:chExt cx="7574584" cy="1297592"/>
          </a:xfrm>
        </p:grpSpPr>
        <p:sp>
          <p:nvSpPr>
            <p:cNvPr id="185" name="Rechteck 184"/>
            <p:cNvSpPr/>
            <p:nvPr/>
          </p:nvSpPr>
          <p:spPr>
            <a:xfrm>
              <a:off x="965179" y="1926143"/>
              <a:ext cx="7539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C ----------C----------C----------C----------C----------C----------C----------C----------O---------C----------C</a:t>
              </a:r>
              <a:endParaRPr lang="de-DE" dirty="0"/>
            </a:p>
          </p:txBody>
        </p:sp>
        <p:sp>
          <p:nvSpPr>
            <p:cNvPr id="186" name="Rechteck 185"/>
            <p:cNvSpPr/>
            <p:nvPr/>
          </p:nvSpPr>
          <p:spPr>
            <a:xfrm>
              <a:off x="1002886" y="1718754"/>
              <a:ext cx="741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|               |               |                |                                              |</a:t>
              </a:r>
              <a:endParaRPr lang="de-DE" dirty="0"/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984033" y="2378630"/>
              <a:ext cx="5009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C             </a:t>
              </a:r>
              <a:r>
                <a:rPr lang="de-DE" sz="1400" b="1" dirty="0" err="1" smtClean="0"/>
                <a:t>C</a:t>
              </a:r>
              <a:r>
                <a:rPr lang="de-DE" sz="1400" b="1" dirty="0" smtClean="0"/>
                <a:t>----H                      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</a:t>
              </a:r>
              <a:endParaRPr lang="de-DE" dirty="0"/>
            </a:p>
          </p:txBody>
        </p:sp>
        <p:sp>
          <p:nvSpPr>
            <p:cNvPr id="188" name="Rechteck 187"/>
            <p:cNvSpPr/>
            <p:nvPr/>
          </p:nvSpPr>
          <p:spPr>
            <a:xfrm>
              <a:off x="1040594" y="1388815"/>
              <a:ext cx="74991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                 </a:t>
              </a:r>
              <a:r>
                <a:rPr lang="de-DE" sz="1400" b="1" dirty="0" err="1" smtClean="0"/>
                <a:t>H</a:t>
              </a:r>
              <a:endParaRPr lang="de-DE" dirty="0"/>
            </a:p>
          </p:txBody>
        </p:sp>
        <p:sp>
          <p:nvSpPr>
            <p:cNvPr id="189" name="Rechteck 188"/>
            <p:cNvSpPr/>
            <p:nvPr/>
          </p:nvSpPr>
          <p:spPr>
            <a:xfrm>
              <a:off x="1002886" y="2142961"/>
              <a:ext cx="74270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                                |                                                               |</a:t>
              </a:r>
              <a:endParaRPr lang="de-DE" dirty="0"/>
            </a:p>
          </p:txBody>
        </p:sp>
      </p:grpSp>
      <p:sp>
        <p:nvSpPr>
          <p:cNvPr id="190" name="Text Box 12"/>
          <p:cNvSpPr txBox="1">
            <a:spLocks noChangeArrowheads="1"/>
          </p:cNvSpPr>
          <p:nvPr/>
        </p:nvSpPr>
        <p:spPr bwMode="auto">
          <a:xfrm>
            <a:off x="147388" y="6550223"/>
            <a:ext cx="208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FF0066"/>
                </a:solidFill>
              </a:rPr>
              <a:t>Hetero nuclear skeleton </a:t>
            </a:r>
            <a:endParaRPr lang="en-GB" sz="1400" b="1" dirty="0">
              <a:solidFill>
                <a:srgbClr val="FF0066"/>
              </a:solidFill>
            </a:endParaRPr>
          </a:p>
        </p:txBody>
      </p:sp>
      <p:sp>
        <p:nvSpPr>
          <p:cNvPr id="192" name="Geschweifte Klammer links 191"/>
          <p:cNvSpPr/>
          <p:nvPr/>
        </p:nvSpPr>
        <p:spPr>
          <a:xfrm flipH="1">
            <a:off x="1885361" y="2329275"/>
            <a:ext cx="150829" cy="1084082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3" name="Geschweifte Klammer links 192"/>
          <p:cNvSpPr/>
          <p:nvPr/>
        </p:nvSpPr>
        <p:spPr>
          <a:xfrm rot="16200000" flipH="1">
            <a:off x="1979628" y="1801374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4" name="Geschweifte Klammer links 193"/>
          <p:cNvSpPr/>
          <p:nvPr/>
        </p:nvSpPr>
        <p:spPr>
          <a:xfrm rot="16200000" flipH="1">
            <a:off x="2780906" y="1744813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5" name="Geschweifte Klammer links 194"/>
          <p:cNvSpPr/>
          <p:nvPr/>
        </p:nvSpPr>
        <p:spPr>
          <a:xfrm rot="16200000" flipH="1">
            <a:off x="3431355" y="1782520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7" name="Geschweifte Klammer links 196"/>
          <p:cNvSpPr/>
          <p:nvPr/>
        </p:nvSpPr>
        <p:spPr>
          <a:xfrm rot="16200000" flipH="1">
            <a:off x="4232633" y="1716532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8" name="Geschweifte Klammer links 197"/>
          <p:cNvSpPr/>
          <p:nvPr/>
        </p:nvSpPr>
        <p:spPr>
          <a:xfrm rot="16200000" flipH="1">
            <a:off x="4892509" y="1725959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9" name="Geschweifte Klammer links 198"/>
          <p:cNvSpPr/>
          <p:nvPr/>
        </p:nvSpPr>
        <p:spPr>
          <a:xfrm flipH="1">
            <a:off x="4251487" y="2235006"/>
            <a:ext cx="245096" cy="1084082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04" name="Gerade Verbindung mit Pfeil 203"/>
          <p:cNvCxnSpPr/>
          <p:nvPr/>
        </p:nvCxnSpPr>
        <p:spPr>
          <a:xfrm rot="16200000" flipH="1">
            <a:off x="1555423" y="4110939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Gerade Verbindung mit Pfeil 204"/>
          <p:cNvCxnSpPr/>
          <p:nvPr/>
        </p:nvCxnSpPr>
        <p:spPr>
          <a:xfrm rot="16200000" flipH="1">
            <a:off x="1602557" y="465769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Gerade Verbindung mit Pfeil 205"/>
          <p:cNvCxnSpPr/>
          <p:nvPr/>
        </p:nvCxnSpPr>
        <p:spPr>
          <a:xfrm rot="16200000" flipH="1">
            <a:off x="2253006" y="418635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mit Pfeil 206"/>
          <p:cNvCxnSpPr/>
          <p:nvPr/>
        </p:nvCxnSpPr>
        <p:spPr>
          <a:xfrm rot="16200000" flipH="1">
            <a:off x="2300140" y="4733109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Gerade Verbindung mit Pfeil 207"/>
          <p:cNvCxnSpPr/>
          <p:nvPr/>
        </p:nvCxnSpPr>
        <p:spPr>
          <a:xfrm rot="16200000" flipH="1">
            <a:off x="2978870" y="4167501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Gerade Verbindung mit Pfeil 208"/>
          <p:cNvCxnSpPr/>
          <p:nvPr/>
        </p:nvCxnSpPr>
        <p:spPr>
          <a:xfrm rot="16200000" flipH="1">
            <a:off x="3704734" y="418635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Gerade Verbindung mit Pfeil 209"/>
          <p:cNvCxnSpPr/>
          <p:nvPr/>
        </p:nvCxnSpPr>
        <p:spPr>
          <a:xfrm rot="16200000" flipH="1">
            <a:off x="4374037" y="418635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Gerade Verbindung mit Pfeil 210"/>
          <p:cNvCxnSpPr/>
          <p:nvPr/>
        </p:nvCxnSpPr>
        <p:spPr>
          <a:xfrm rot="16200000" flipH="1">
            <a:off x="5062194" y="421463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Gerade Verbindung mit Pfeil 211"/>
          <p:cNvCxnSpPr/>
          <p:nvPr/>
        </p:nvCxnSpPr>
        <p:spPr>
          <a:xfrm rot="16200000" flipH="1">
            <a:off x="5797485" y="4148646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Gerade Verbindung mit Pfeil 212"/>
          <p:cNvCxnSpPr/>
          <p:nvPr/>
        </p:nvCxnSpPr>
        <p:spPr>
          <a:xfrm rot="16200000" flipH="1">
            <a:off x="6532775" y="4224061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Gerade Verbindung mit Pfeil 213"/>
          <p:cNvCxnSpPr/>
          <p:nvPr/>
        </p:nvCxnSpPr>
        <p:spPr>
          <a:xfrm rot="16200000" flipH="1">
            <a:off x="8616099" y="4158073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Gerade Verbindung mit Pfeil 214"/>
          <p:cNvCxnSpPr/>
          <p:nvPr/>
        </p:nvCxnSpPr>
        <p:spPr>
          <a:xfrm flipV="1">
            <a:off x="3817856" y="4940498"/>
            <a:ext cx="490194" cy="1885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227"/>
          <p:cNvGrpSpPr/>
          <p:nvPr/>
        </p:nvGrpSpPr>
        <p:grpSpPr>
          <a:xfrm>
            <a:off x="4534293" y="5326997"/>
            <a:ext cx="1282045" cy="433633"/>
            <a:chOff x="4534293" y="4421171"/>
            <a:chExt cx="1282045" cy="377072"/>
          </a:xfrm>
        </p:grpSpPr>
        <p:cxnSp>
          <p:nvCxnSpPr>
            <p:cNvPr id="224" name="Gerade Verbindung 223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226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228"/>
          <p:cNvGrpSpPr/>
          <p:nvPr/>
        </p:nvGrpSpPr>
        <p:grpSpPr>
          <a:xfrm>
            <a:off x="1583704" y="5336424"/>
            <a:ext cx="1282045" cy="433633"/>
            <a:chOff x="4534293" y="4421171"/>
            <a:chExt cx="1282045" cy="377072"/>
          </a:xfrm>
        </p:grpSpPr>
        <p:cxnSp>
          <p:nvCxnSpPr>
            <p:cNvPr id="230" name="Gerade Verbindung 229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230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231"/>
          <p:cNvGrpSpPr/>
          <p:nvPr/>
        </p:nvGrpSpPr>
        <p:grpSpPr>
          <a:xfrm>
            <a:off x="1536570" y="5458973"/>
            <a:ext cx="707009" cy="433633"/>
            <a:chOff x="4534293" y="4421171"/>
            <a:chExt cx="1282045" cy="377072"/>
          </a:xfrm>
        </p:grpSpPr>
        <p:cxnSp>
          <p:nvCxnSpPr>
            <p:cNvPr id="233" name="Gerade Verbindung 232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erade Verbindung 233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234"/>
          <p:cNvGrpSpPr/>
          <p:nvPr/>
        </p:nvGrpSpPr>
        <p:grpSpPr>
          <a:xfrm flipH="1">
            <a:off x="1508289" y="5515534"/>
            <a:ext cx="1498862" cy="433633"/>
            <a:chOff x="4534293" y="4421171"/>
            <a:chExt cx="1282045" cy="377072"/>
          </a:xfrm>
        </p:grpSpPr>
        <p:cxnSp>
          <p:nvCxnSpPr>
            <p:cNvPr id="236" name="Gerade Verbindung 235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Gerade Verbindung 236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237"/>
          <p:cNvGrpSpPr/>
          <p:nvPr/>
        </p:nvGrpSpPr>
        <p:grpSpPr>
          <a:xfrm>
            <a:off x="6570482" y="5355278"/>
            <a:ext cx="1282045" cy="433633"/>
            <a:chOff x="4534293" y="4421171"/>
            <a:chExt cx="1282045" cy="377072"/>
          </a:xfrm>
        </p:grpSpPr>
        <p:cxnSp>
          <p:nvCxnSpPr>
            <p:cNvPr id="239" name="Gerade Verbindung 238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erade Verbindung 239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240"/>
          <p:cNvGrpSpPr/>
          <p:nvPr/>
        </p:nvGrpSpPr>
        <p:grpSpPr>
          <a:xfrm flipH="1">
            <a:off x="7880807" y="5449547"/>
            <a:ext cx="848413" cy="433633"/>
            <a:chOff x="4534293" y="4421171"/>
            <a:chExt cx="1282045" cy="377072"/>
          </a:xfrm>
        </p:grpSpPr>
        <p:cxnSp>
          <p:nvCxnSpPr>
            <p:cNvPr id="242" name="Gerade Verbindung 241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Gerade Verbindung 242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243"/>
          <p:cNvGrpSpPr/>
          <p:nvPr/>
        </p:nvGrpSpPr>
        <p:grpSpPr>
          <a:xfrm flipH="1">
            <a:off x="6589335" y="5572096"/>
            <a:ext cx="2130457" cy="433633"/>
            <a:chOff x="4534293" y="4421171"/>
            <a:chExt cx="1282045" cy="377072"/>
          </a:xfrm>
        </p:grpSpPr>
        <p:cxnSp>
          <p:nvCxnSpPr>
            <p:cNvPr id="245" name="Gerade Verbindung 244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Gerade Verbindung 245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246"/>
          <p:cNvGrpSpPr/>
          <p:nvPr/>
        </p:nvGrpSpPr>
        <p:grpSpPr>
          <a:xfrm>
            <a:off x="3648175" y="5854898"/>
            <a:ext cx="565607" cy="433633"/>
            <a:chOff x="4534293" y="4421171"/>
            <a:chExt cx="1282045" cy="377072"/>
          </a:xfrm>
        </p:grpSpPr>
        <p:cxnSp>
          <p:nvCxnSpPr>
            <p:cNvPr id="248" name="Gerade Verbindung 247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Gerade Verbindung 248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249"/>
          <p:cNvGrpSpPr/>
          <p:nvPr/>
        </p:nvGrpSpPr>
        <p:grpSpPr>
          <a:xfrm>
            <a:off x="3063714" y="5326997"/>
            <a:ext cx="565607" cy="433633"/>
            <a:chOff x="4534293" y="4421171"/>
            <a:chExt cx="1282045" cy="377072"/>
          </a:xfrm>
        </p:grpSpPr>
        <p:cxnSp>
          <p:nvCxnSpPr>
            <p:cNvPr id="251" name="Gerade Verbindung 250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Gerade Verbindung 251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Gerade Verbindung mit Pfeil 253"/>
          <p:cNvCxnSpPr/>
          <p:nvPr/>
        </p:nvCxnSpPr>
        <p:spPr>
          <a:xfrm rot="5400000">
            <a:off x="3106132" y="5906746"/>
            <a:ext cx="989815" cy="18854"/>
          </a:xfrm>
          <a:prstGeom prst="straightConnector1">
            <a:avLst/>
          </a:prstGeom>
          <a:ln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45"/>
          <p:cNvGrpSpPr/>
          <p:nvPr/>
        </p:nvGrpSpPr>
        <p:grpSpPr>
          <a:xfrm>
            <a:off x="1389880" y="663805"/>
            <a:ext cx="7754120" cy="1297592"/>
            <a:chOff x="965179" y="1388815"/>
            <a:chExt cx="7754120" cy="1297592"/>
          </a:xfrm>
        </p:grpSpPr>
        <p:sp>
          <p:nvSpPr>
            <p:cNvPr id="77" name="Rechteck 76"/>
            <p:cNvSpPr/>
            <p:nvPr/>
          </p:nvSpPr>
          <p:spPr>
            <a:xfrm>
              <a:off x="965179" y="1926143"/>
              <a:ext cx="7539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C ----------C----------C----------C----------C----------C----------C----------C----------O---------C----------C</a:t>
              </a:r>
              <a:endParaRPr lang="de-DE" dirty="0"/>
            </a:p>
          </p:txBody>
        </p:sp>
        <p:sp>
          <p:nvSpPr>
            <p:cNvPr id="78" name="Rechteck 77"/>
            <p:cNvSpPr/>
            <p:nvPr/>
          </p:nvSpPr>
          <p:spPr>
            <a:xfrm>
              <a:off x="1002886" y="1718754"/>
              <a:ext cx="741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|               |               |                |                                              |</a:t>
              </a:r>
              <a:endParaRPr lang="de-DE" dirty="0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984033" y="2378630"/>
              <a:ext cx="47804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C             </a:t>
              </a:r>
              <a:r>
                <a:rPr lang="de-DE" sz="1400" b="1" dirty="0" err="1" smtClean="0"/>
                <a:t>C</a:t>
              </a:r>
              <a:r>
                <a:rPr lang="de-DE" sz="1400" b="1" dirty="0" smtClean="0"/>
                <a:t>----H                                          </a:t>
              </a:r>
              <a:endParaRPr lang="de-DE" dirty="0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1040594" y="1388815"/>
              <a:ext cx="7678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                 </a:t>
              </a:r>
              <a:r>
                <a:rPr lang="de-DE" sz="1400" b="1" dirty="0" err="1" smtClean="0"/>
                <a:t>H</a:t>
              </a:r>
              <a:endParaRPr lang="de-DE" dirty="0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1002886" y="2142961"/>
              <a:ext cx="74270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                                |                                                               |</a:t>
              </a:r>
              <a:endParaRPr lang="de-DE" dirty="0"/>
            </a:p>
          </p:txBody>
        </p:sp>
      </p:grpSp>
      <p:sp>
        <p:nvSpPr>
          <p:cNvPr id="82" name="Rechteck 81"/>
          <p:cNvSpPr/>
          <p:nvPr/>
        </p:nvSpPr>
        <p:spPr>
          <a:xfrm>
            <a:off x="0" y="1040878"/>
            <a:ext cx="1523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C-C </a:t>
            </a:r>
            <a:r>
              <a:rPr lang="de-DE" sz="1400" b="1" dirty="0" err="1" smtClean="0"/>
              <a:t>Corrrelation</a:t>
            </a:r>
            <a:endParaRPr lang="de-DE" dirty="0"/>
          </a:p>
        </p:txBody>
      </p:sp>
      <p:cxnSp>
        <p:nvCxnSpPr>
          <p:cNvPr id="84" name="Gerade Verbindung mit Pfeil 83"/>
          <p:cNvCxnSpPr/>
          <p:nvPr/>
        </p:nvCxnSpPr>
        <p:spPr>
          <a:xfrm>
            <a:off x="1668544" y="1300899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/>
          <p:nvPr/>
        </p:nvCxnSpPr>
        <p:spPr>
          <a:xfrm>
            <a:off x="2394408" y="1310326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>
            <a:off x="3091991" y="1329179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/>
          <p:cNvCxnSpPr/>
          <p:nvPr/>
        </p:nvCxnSpPr>
        <p:spPr>
          <a:xfrm>
            <a:off x="3799002" y="1319752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>
            <a:off x="4506013" y="1329178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/>
          <p:cNvCxnSpPr/>
          <p:nvPr/>
        </p:nvCxnSpPr>
        <p:spPr>
          <a:xfrm>
            <a:off x="5222450" y="1329178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>
            <a:off x="5948314" y="1319752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/>
        </p:nvCxnSpPr>
        <p:spPr>
          <a:xfrm>
            <a:off x="6636471" y="1319752"/>
            <a:ext cx="1197203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/>
          <p:nvPr/>
        </p:nvCxnSpPr>
        <p:spPr>
          <a:xfrm>
            <a:off x="8059918" y="1329179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/>
          <p:nvPr/>
        </p:nvCxnSpPr>
        <p:spPr>
          <a:xfrm rot="5400000" flipH="1" flipV="1">
            <a:off x="3558619" y="1626124"/>
            <a:ext cx="395926" cy="9426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/>
          <p:nvPr/>
        </p:nvCxnSpPr>
        <p:spPr>
          <a:xfrm rot="5400000" flipH="1" flipV="1">
            <a:off x="2851609" y="1616697"/>
            <a:ext cx="395926" cy="9426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/>
          <p:cNvSpPr/>
          <p:nvPr/>
        </p:nvSpPr>
        <p:spPr>
          <a:xfrm>
            <a:off x="7022968" y="5476974"/>
            <a:ext cx="518475" cy="57503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1" grpId="0"/>
      <p:bldP spid="151" grpId="0"/>
      <p:bldP spid="183" grpId="0"/>
      <p:bldP spid="190" grpId="0"/>
      <p:bldP spid="192" grpId="0" animBg="1"/>
      <p:bldP spid="193" grpId="0" animBg="1"/>
      <p:bldP spid="194" grpId="0" animBg="1"/>
      <p:bldP spid="195" grpId="0" animBg="1"/>
      <p:bldP spid="197" grpId="0" animBg="1"/>
      <p:bldP spid="198" grpId="0" animBg="1"/>
      <p:bldP spid="199" grpId="0" animBg="1"/>
      <p:bldP spid="9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Glucosamine Derivative CDCl3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6803" name="Picture 3"/>
          <p:cNvPicPr>
            <a:picLocks noChangeAspect="1" noChangeArrowheads="1"/>
          </p:cNvPicPr>
          <p:nvPr/>
        </p:nvPicPr>
        <p:blipFill>
          <a:blip r:embed="rId4"/>
          <a:srcRect l="20969" t="10550" r="14756" b="9174"/>
          <a:stretch>
            <a:fillRect/>
          </a:stretch>
        </p:blipFill>
        <p:spPr bwMode="auto">
          <a:xfrm>
            <a:off x="538605" y="926835"/>
            <a:ext cx="7448781" cy="525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56805" name="Object 5"/>
          <p:cNvGraphicFramePr>
            <a:graphicFrameLocks noChangeAspect="1"/>
          </p:cNvGraphicFramePr>
          <p:nvPr/>
        </p:nvGraphicFramePr>
        <p:xfrm>
          <a:off x="1739436" y="786161"/>
          <a:ext cx="1936932" cy="1488688"/>
        </p:xfrm>
        <a:graphic>
          <a:graphicData uri="http://schemas.openxmlformats.org/presentationml/2006/ole">
            <p:oleObj spid="_x0000_s1528834" name="CS ChemDraw Drawing" r:id="rId5" imgW="3567700" imgH="2741688" progId="ChemDraw.Document.6.0">
              <p:embed/>
            </p:oleObj>
          </a:graphicData>
        </a:graphic>
      </p:graphicFrame>
      <p:pic>
        <p:nvPicPr>
          <p:cNvPr id="13568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3474" y="2556768"/>
            <a:ext cx="2330604" cy="223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680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718" y="2642839"/>
            <a:ext cx="2294362" cy="212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13967" y="2879596"/>
            <a:ext cx="1484313" cy="635000"/>
            <a:chOff x="2736" y="1612"/>
            <a:chExt cx="935" cy="400"/>
          </a:xfrm>
        </p:grpSpPr>
        <p:sp>
          <p:nvSpPr>
            <p:cNvPr id="43028" name="AutoShape 4"/>
            <p:cNvSpPr>
              <a:spLocks/>
            </p:cNvSpPr>
            <p:nvPr/>
          </p:nvSpPr>
          <p:spPr bwMode="auto">
            <a:xfrm rot="5400000">
              <a:off x="2966" y="1582"/>
              <a:ext cx="200" cy="660"/>
            </a:xfrm>
            <a:prstGeom prst="leftBrace">
              <a:avLst>
                <a:gd name="adj1" fmla="val 2097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9" name="Rectangle 5"/>
            <p:cNvSpPr>
              <a:spLocks noChangeArrowheads="1"/>
            </p:cNvSpPr>
            <p:nvPr/>
          </p:nvSpPr>
          <p:spPr bwMode="auto">
            <a:xfrm>
              <a:off x="2772" y="1612"/>
              <a:ext cx="89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dirty="0"/>
                <a:t>J </a:t>
              </a:r>
              <a:r>
                <a:rPr lang="de-DE" sz="1400" b="1" dirty="0" smtClean="0"/>
                <a:t>NH ca</a:t>
              </a:r>
              <a:r>
                <a:rPr lang="de-DE" sz="1400" b="1" dirty="0"/>
                <a:t>. </a:t>
              </a:r>
              <a:r>
                <a:rPr lang="de-DE" sz="1400" b="1" dirty="0" smtClean="0"/>
                <a:t>100 </a:t>
              </a:r>
              <a:r>
                <a:rPr lang="de-DE" sz="1400" b="1" dirty="0"/>
                <a:t>Hz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618794" y="4049584"/>
            <a:ext cx="933451" cy="485775"/>
            <a:chOff x="2778" y="2331"/>
            <a:chExt cx="588" cy="306"/>
          </a:xfrm>
        </p:grpSpPr>
        <p:sp>
          <p:nvSpPr>
            <p:cNvPr id="43026" name="AutoShape 8"/>
            <p:cNvSpPr>
              <a:spLocks/>
            </p:cNvSpPr>
            <p:nvPr/>
          </p:nvSpPr>
          <p:spPr bwMode="auto">
            <a:xfrm rot="-5400000">
              <a:off x="2982" y="2394"/>
              <a:ext cx="174" cy="4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7" name="Rectangle 9"/>
            <p:cNvSpPr>
              <a:spLocks noChangeArrowheads="1"/>
            </p:cNvSpPr>
            <p:nvPr/>
          </p:nvSpPr>
          <p:spPr bwMode="auto">
            <a:xfrm>
              <a:off x="2778" y="2443"/>
              <a:ext cx="58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dirty="0"/>
                <a:t>J ca. 8</a:t>
              </a:r>
              <a:r>
                <a:rPr lang="de-DE" sz="1400" b="1" dirty="0" smtClean="0"/>
                <a:t> </a:t>
              </a:r>
              <a:r>
                <a:rPr lang="de-DE" sz="1400" b="1" dirty="0"/>
                <a:t>Hz</a:t>
              </a:r>
            </a:p>
          </p:txBody>
        </p:sp>
      </p:grp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1532942" y="4894134"/>
            <a:ext cx="4844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7</a:t>
            </a:r>
            <a:r>
              <a:rPr lang="de-DE" sz="1400" b="1" baseline="30000" dirty="0" smtClean="0"/>
              <a:t>  NH</a:t>
            </a:r>
            <a:endParaRPr lang="de-DE" sz="1400" b="1" dirty="0"/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2624623" y="1712395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7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979187" y="4959447"/>
            <a:ext cx="10310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4</a:t>
            </a:r>
            <a:r>
              <a:rPr lang="de-DE" sz="1400" b="1" baseline="30000" dirty="0" smtClean="0"/>
              <a:t>  H </a:t>
            </a:r>
            <a:r>
              <a:rPr lang="en-US" sz="1400" b="1" baseline="30000" dirty="0" smtClean="0"/>
              <a:t>„</a:t>
            </a:r>
            <a:r>
              <a:rPr lang="en-US" sz="1400" b="1" baseline="30000" dirty="0" err="1" smtClean="0"/>
              <a:t>anomeric</a:t>
            </a:r>
            <a:r>
              <a:rPr lang="de-DE" sz="1400" b="1" baseline="30000" dirty="0" smtClean="0"/>
              <a:t>“</a:t>
            </a:r>
            <a:endParaRPr lang="de-DE" sz="1400" b="1" dirty="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2727259" y="1413815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4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639322" y="1698454"/>
            <a:ext cx="529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17</a:t>
            </a:r>
            <a:r>
              <a:rPr lang="de-DE" sz="1400" b="1" baseline="30000" dirty="0" smtClean="0"/>
              <a:t>  </a:t>
            </a:r>
            <a:r>
              <a:rPr lang="de-DE" sz="1400" b="1" baseline="30000" dirty="0" err="1" smtClean="0"/>
              <a:t>Me</a:t>
            </a:r>
            <a:endParaRPr lang="de-DE" sz="1400" b="1" dirty="0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575557" y="1700254"/>
            <a:ext cx="333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17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29" grpId="0"/>
      <p:bldP spid="30" grpId="0"/>
      <p:bldP spid="3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9" name="Rectangle 45"/>
          <p:cNvSpPr>
            <a:spLocks noChangeArrowheads="1"/>
          </p:cNvSpPr>
          <p:nvPr/>
        </p:nvSpPr>
        <p:spPr bwMode="auto">
          <a:xfrm>
            <a:off x="5573713" y="3910013"/>
            <a:ext cx="3254375" cy="2719387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 baseline="-25000">
              <a:solidFill>
                <a:srgbClr val="008000"/>
              </a:solidFill>
            </a:endParaRPr>
          </a:p>
        </p:txBody>
      </p:sp>
      <p:pic>
        <p:nvPicPr>
          <p:cNvPr id="29700" name="Picture 2" descr="COSY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3163888"/>
            <a:ext cx="4897438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2D Spectrum</a:t>
            </a:r>
            <a:endParaRPr lang="en-US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9702" name="Picture 6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614738" y="4165600"/>
            <a:ext cx="369887" cy="3683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2620963" y="4953000"/>
            <a:ext cx="304800" cy="368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16038" y="482600"/>
            <a:ext cx="6327775" cy="382588"/>
            <a:chOff x="183" y="1183"/>
            <a:chExt cx="3986" cy="241"/>
          </a:xfrm>
        </p:grpSpPr>
        <p:sp>
          <p:nvSpPr>
            <p:cNvPr id="29740" name="Text Box 10"/>
            <p:cNvSpPr txBox="1">
              <a:spLocks noChangeArrowheads="1"/>
            </p:cNvSpPr>
            <p:nvPr/>
          </p:nvSpPr>
          <p:spPr bwMode="auto">
            <a:xfrm>
              <a:off x="1054" y="1198"/>
              <a:ext cx="13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rgbClr val="008000"/>
                  </a:solidFill>
                </a:rPr>
                <a:t>sin </a:t>
              </a:r>
              <a:r>
                <a:rPr lang="de-DE" dirty="0">
                  <a:solidFill>
                    <a:srgbClr val="008000"/>
                  </a:solidFill>
                  <a:latin typeface="Symbol" pitchFamily="18" charset="2"/>
                </a:rPr>
                <a:t>w</a:t>
              </a:r>
              <a:r>
                <a:rPr lang="de-DE" dirty="0">
                  <a:solidFill>
                    <a:srgbClr val="008000"/>
                  </a:solidFill>
                </a:rPr>
                <a:t> </a:t>
              </a:r>
              <a:r>
                <a:rPr lang="de-DE" baseline="-25000" dirty="0">
                  <a:solidFill>
                    <a:srgbClr val="008000"/>
                  </a:solidFill>
                </a:rPr>
                <a:t>A</a:t>
              </a:r>
              <a:r>
                <a:rPr lang="de-DE" dirty="0">
                  <a:solidFill>
                    <a:srgbClr val="008000"/>
                  </a:solidFill>
                </a:rPr>
                <a:t>t</a:t>
              </a:r>
              <a:r>
                <a:rPr lang="de-DE" baseline="-25000" dirty="0">
                  <a:solidFill>
                    <a:srgbClr val="008000"/>
                  </a:solidFill>
                </a:rPr>
                <a:t>1 </a:t>
              </a:r>
              <a:r>
                <a:rPr lang="de-DE" dirty="0">
                  <a:solidFill>
                    <a:srgbClr val="008000"/>
                  </a:solidFill>
                </a:rPr>
                <a:t>(exp (i </a:t>
              </a:r>
              <a:r>
                <a:rPr lang="de-DE" dirty="0" err="1">
                  <a:solidFill>
                    <a:srgbClr val="008000"/>
                  </a:solidFill>
                  <a:latin typeface="Symbol" pitchFamily="18" charset="2"/>
                </a:rPr>
                <a:t>w</a:t>
              </a:r>
              <a:r>
                <a:rPr lang="de-DE" baseline="-25000" dirty="0" err="1">
                  <a:solidFill>
                    <a:srgbClr val="008000"/>
                  </a:solidFill>
                </a:rPr>
                <a:t>A</a:t>
              </a:r>
              <a:r>
                <a:rPr lang="de-DE" dirty="0">
                  <a:solidFill>
                    <a:srgbClr val="008000"/>
                  </a:solidFill>
                </a:rPr>
                <a:t> t</a:t>
              </a:r>
              <a:r>
                <a:rPr lang="de-DE" baseline="-25000" dirty="0">
                  <a:solidFill>
                    <a:srgbClr val="008000"/>
                  </a:solidFill>
                </a:rPr>
                <a:t>2 </a:t>
              </a:r>
              <a:r>
                <a:rPr lang="de-DE" dirty="0">
                  <a:solidFill>
                    <a:srgbClr val="008000"/>
                  </a:solidFill>
                </a:rPr>
                <a:t>))</a:t>
              </a:r>
            </a:p>
          </p:txBody>
        </p:sp>
        <p:sp>
          <p:nvSpPr>
            <p:cNvPr id="29741" name="Text Box 11"/>
            <p:cNvSpPr txBox="1">
              <a:spLocks noChangeArrowheads="1"/>
            </p:cNvSpPr>
            <p:nvPr/>
          </p:nvSpPr>
          <p:spPr bwMode="auto">
            <a:xfrm>
              <a:off x="2852" y="1199"/>
              <a:ext cx="13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accent2"/>
                  </a:solidFill>
                </a:rPr>
                <a:t>sin </a:t>
              </a:r>
              <a:r>
                <a:rPr lang="de-DE" dirty="0" err="1">
                  <a:solidFill>
                    <a:schemeClr val="accent2"/>
                  </a:solidFill>
                  <a:latin typeface="Symbol" pitchFamily="18" charset="2"/>
                </a:rPr>
                <a:t>w</a:t>
              </a:r>
              <a:r>
                <a:rPr lang="de-DE" baseline="-25000" dirty="0" err="1">
                  <a:solidFill>
                    <a:schemeClr val="accent2"/>
                  </a:solidFill>
                </a:rPr>
                <a:t>B</a:t>
              </a:r>
              <a:r>
                <a:rPr lang="de-DE" dirty="0">
                  <a:solidFill>
                    <a:schemeClr val="accent2"/>
                  </a:solidFill>
                </a:rPr>
                <a:t> t</a:t>
              </a:r>
              <a:r>
                <a:rPr lang="de-DE" baseline="-25000" dirty="0">
                  <a:solidFill>
                    <a:schemeClr val="accent2"/>
                  </a:solidFill>
                </a:rPr>
                <a:t>1 </a:t>
              </a:r>
              <a:r>
                <a:rPr lang="de-DE" dirty="0">
                  <a:solidFill>
                    <a:schemeClr val="accent2"/>
                  </a:solidFill>
                </a:rPr>
                <a:t>(exp (i </a:t>
              </a:r>
              <a:r>
                <a:rPr lang="de-DE" dirty="0" err="1">
                  <a:solidFill>
                    <a:schemeClr val="accent2"/>
                  </a:solidFill>
                  <a:latin typeface="Symbol" pitchFamily="18" charset="2"/>
                </a:rPr>
                <a:t>w</a:t>
              </a:r>
              <a:r>
                <a:rPr lang="de-DE" baseline="-25000" dirty="0" err="1">
                  <a:solidFill>
                    <a:schemeClr val="accent2"/>
                  </a:solidFill>
                </a:rPr>
                <a:t>B</a:t>
              </a:r>
              <a:r>
                <a:rPr lang="de-DE" dirty="0">
                  <a:solidFill>
                    <a:schemeClr val="accent2"/>
                  </a:solidFill>
                </a:rPr>
                <a:t> t</a:t>
              </a:r>
              <a:r>
                <a:rPr lang="de-DE" baseline="-25000" dirty="0">
                  <a:solidFill>
                    <a:schemeClr val="accent2"/>
                  </a:solidFill>
                </a:rPr>
                <a:t>2 </a:t>
              </a:r>
              <a:r>
                <a:rPr lang="de-DE" dirty="0">
                  <a:solidFill>
                    <a:schemeClr val="accent2"/>
                  </a:solidFill>
                </a:rPr>
                <a:t>))</a:t>
              </a:r>
            </a:p>
          </p:txBody>
        </p:sp>
        <p:sp>
          <p:nvSpPr>
            <p:cNvPr id="29742" name="Text Box 12"/>
            <p:cNvSpPr txBox="1">
              <a:spLocks noChangeArrowheads="1"/>
            </p:cNvSpPr>
            <p:nvPr/>
          </p:nvSpPr>
          <p:spPr bwMode="auto">
            <a:xfrm>
              <a:off x="183" y="1183"/>
              <a:ext cx="8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FID</a:t>
              </a:r>
              <a:r>
                <a:rPr lang="de-DE" baseline="-25000"/>
                <a:t> </a:t>
              </a:r>
              <a:r>
                <a:rPr lang="de-DE"/>
                <a:t>( t</a:t>
              </a:r>
              <a:r>
                <a:rPr lang="de-DE" baseline="-25000"/>
                <a:t>1 </a:t>
              </a:r>
              <a:r>
                <a:rPr lang="de-DE"/>
                <a:t>, t</a:t>
              </a:r>
              <a:r>
                <a:rPr lang="de-DE" baseline="-25000"/>
                <a:t>2 </a:t>
              </a:r>
              <a:r>
                <a:rPr lang="de-DE"/>
                <a:t>) =</a:t>
              </a:r>
            </a:p>
          </p:txBody>
        </p:sp>
        <p:sp>
          <p:nvSpPr>
            <p:cNvPr id="29743" name="Text Box 13"/>
            <p:cNvSpPr txBox="1">
              <a:spLocks noChangeArrowheads="1"/>
            </p:cNvSpPr>
            <p:nvPr/>
          </p:nvSpPr>
          <p:spPr bwMode="auto">
            <a:xfrm>
              <a:off x="2467" y="1212"/>
              <a:ext cx="1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+</a:t>
              </a:r>
            </a:p>
          </p:txBody>
        </p:sp>
      </p:grpSp>
      <p:sp>
        <p:nvSpPr>
          <p:cNvPr id="29706" name="Text Box 20"/>
          <p:cNvSpPr txBox="1">
            <a:spLocks noChangeArrowheads="1"/>
          </p:cNvSpPr>
          <p:nvPr/>
        </p:nvSpPr>
        <p:spPr bwMode="auto">
          <a:xfrm>
            <a:off x="2665413" y="2087563"/>
            <a:ext cx="2881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 (</a:t>
            </a:r>
            <a:r>
              <a:rPr lang="de-DE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baseline="-25000">
                <a:solidFill>
                  <a:srgbClr val="008000"/>
                </a:solidFill>
              </a:rPr>
              <a:t>A </a:t>
            </a:r>
            <a:r>
              <a:rPr lang="de-DE">
                <a:solidFill>
                  <a:srgbClr val="008000"/>
                </a:solidFill>
                <a:latin typeface="Symbol" pitchFamily="18" charset="2"/>
              </a:rPr>
              <a:t>- w</a:t>
            </a:r>
            <a:r>
              <a:rPr lang="de-DE" baseline="-25000">
                <a:solidFill>
                  <a:srgbClr val="008000"/>
                </a:solidFill>
              </a:rPr>
              <a:t>1 </a:t>
            </a:r>
            <a:r>
              <a:rPr lang="de-DE">
                <a:solidFill>
                  <a:srgbClr val="008000"/>
                </a:solidFill>
              </a:rPr>
              <a:t>)  </a:t>
            </a:r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 (</a:t>
            </a:r>
            <a:r>
              <a:rPr lang="de-DE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baseline="-25000">
                <a:solidFill>
                  <a:srgbClr val="008000"/>
                </a:solidFill>
              </a:rPr>
              <a:t>A</a:t>
            </a:r>
            <a:r>
              <a:rPr lang="de-DE">
                <a:solidFill>
                  <a:srgbClr val="008000"/>
                </a:solidFill>
              </a:rPr>
              <a:t> </a:t>
            </a:r>
            <a:r>
              <a:rPr lang="de-DE">
                <a:solidFill>
                  <a:srgbClr val="008000"/>
                </a:solidFill>
                <a:latin typeface="Symbol" pitchFamily="18" charset="2"/>
              </a:rPr>
              <a:t>-w</a:t>
            </a:r>
            <a:r>
              <a:rPr lang="de-DE" baseline="-25000">
                <a:solidFill>
                  <a:srgbClr val="008000"/>
                </a:solidFill>
              </a:rPr>
              <a:t>2 </a:t>
            </a:r>
            <a:r>
              <a:rPr lang="de-DE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29707" name="Text Box 21"/>
          <p:cNvSpPr txBox="1">
            <a:spLocks noChangeArrowheads="1"/>
          </p:cNvSpPr>
          <p:nvPr/>
        </p:nvSpPr>
        <p:spPr bwMode="auto">
          <a:xfrm>
            <a:off x="5519738" y="2089150"/>
            <a:ext cx="328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>
                <a:solidFill>
                  <a:schemeClr val="accent2"/>
                </a:solidFill>
              </a:rPr>
              <a:t> </a:t>
            </a:r>
            <a:r>
              <a:rPr lang="de-DE" sz="180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chemeClr val="accent2"/>
                </a:solidFill>
              </a:rPr>
              <a:t> (</a:t>
            </a:r>
            <a:r>
              <a:rPr lang="de-DE">
                <a:solidFill>
                  <a:schemeClr val="accent2"/>
                </a:solidFill>
                <a:latin typeface="Symbol" pitchFamily="18" charset="2"/>
              </a:rPr>
              <a:t>w</a:t>
            </a:r>
            <a:r>
              <a:rPr lang="de-DE" baseline="-25000">
                <a:solidFill>
                  <a:schemeClr val="accent2"/>
                </a:solidFill>
              </a:rPr>
              <a:t>B</a:t>
            </a:r>
            <a:r>
              <a:rPr lang="de-DE">
                <a:solidFill>
                  <a:schemeClr val="accent2"/>
                </a:solidFill>
              </a:rPr>
              <a:t> -</a:t>
            </a:r>
            <a:r>
              <a:rPr lang="de-DE">
                <a:solidFill>
                  <a:schemeClr val="accent2"/>
                </a:solidFill>
                <a:latin typeface="Symbol" pitchFamily="18" charset="2"/>
              </a:rPr>
              <a:t>w</a:t>
            </a:r>
            <a:r>
              <a:rPr lang="de-DE">
                <a:solidFill>
                  <a:schemeClr val="accent2"/>
                </a:solidFill>
              </a:rPr>
              <a:t> </a:t>
            </a:r>
            <a:r>
              <a:rPr lang="de-DE" baseline="-25000">
                <a:solidFill>
                  <a:schemeClr val="accent2"/>
                </a:solidFill>
              </a:rPr>
              <a:t>1 </a:t>
            </a:r>
            <a:r>
              <a:rPr lang="de-DE">
                <a:solidFill>
                  <a:schemeClr val="accent2"/>
                </a:solidFill>
              </a:rPr>
              <a:t>)</a:t>
            </a:r>
            <a:r>
              <a:rPr lang="de-DE" sz="1800">
                <a:solidFill>
                  <a:schemeClr val="accent2"/>
                </a:solidFill>
                <a:latin typeface="Symbol" pitchFamily="18" charset="2"/>
              </a:rPr>
              <a:t> d</a:t>
            </a:r>
            <a:r>
              <a:rPr lang="de-DE">
                <a:solidFill>
                  <a:schemeClr val="accent2"/>
                </a:solidFill>
              </a:rPr>
              <a:t> (</a:t>
            </a:r>
            <a:r>
              <a:rPr lang="de-DE">
                <a:solidFill>
                  <a:schemeClr val="accent2"/>
                </a:solidFill>
                <a:latin typeface="Symbol" pitchFamily="18" charset="2"/>
              </a:rPr>
              <a:t>w</a:t>
            </a:r>
            <a:r>
              <a:rPr lang="de-DE" baseline="-25000">
                <a:solidFill>
                  <a:schemeClr val="accent2"/>
                </a:solidFill>
              </a:rPr>
              <a:t>B</a:t>
            </a:r>
            <a:r>
              <a:rPr lang="de-DE">
                <a:solidFill>
                  <a:schemeClr val="accent2"/>
                </a:solidFill>
              </a:rPr>
              <a:t> -</a:t>
            </a:r>
            <a:r>
              <a:rPr lang="de-DE">
                <a:solidFill>
                  <a:schemeClr val="accent2"/>
                </a:solidFill>
                <a:latin typeface="Symbol" pitchFamily="18" charset="2"/>
              </a:rPr>
              <a:t>w</a:t>
            </a:r>
            <a:r>
              <a:rPr lang="de-DE">
                <a:solidFill>
                  <a:schemeClr val="accent2"/>
                </a:solidFill>
              </a:rPr>
              <a:t> </a:t>
            </a:r>
            <a:r>
              <a:rPr lang="de-DE" baseline="-25000">
                <a:solidFill>
                  <a:schemeClr val="accent2"/>
                </a:solidFill>
              </a:rPr>
              <a:t>2 </a:t>
            </a:r>
            <a:r>
              <a:rPr lang="de-DE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282700" y="2082800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SPC</a:t>
            </a:r>
            <a:r>
              <a:rPr lang="de-DE" baseline="-25000"/>
              <a:t> </a:t>
            </a:r>
            <a:r>
              <a:rPr lang="de-DE"/>
              <a:t>( t</a:t>
            </a:r>
            <a:r>
              <a:rPr lang="de-DE" baseline="-25000"/>
              <a:t>1 </a:t>
            </a:r>
            <a:r>
              <a:rPr lang="de-DE"/>
              <a:t>, </a:t>
            </a:r>
            <a:r>
              <a:rPr lang="de-DE">
                <a:latin typeface="Symbol" pitchFamily="18" charset="2"/>
              </a:rPr>
              <a:t>w</a:t>
            </a:r>
            <a:r>
              <a:rPr lang="de-DE" baseline="-25000"/>
              <a:t>2 </a:t>
            </a:r>
            <a:r>
              <a:rPr lang="de-DE"/>
              <a:t>) =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5133975" y="2116138"/>
            <a:ext cx="298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+</a:t>
            </a:r>
          </a:p>
        </p:txBody>
      </p:sp>
      <p:sp>
        <p:nvSpPr>
          <p:cNvPr id="29710" name="Rectangle 25"/>
          <p:cNvSpPr>
            <a:spLocks noChangeArrowheads="1"/>
          </p:cNvSpPr>
          <p:nvPr/>
        </p:nvSpPr>
        <p:spPr bwMode="auto">
          <a:xfrm>
            <a:off x="419100" y="2055813"/>
            <a:ext cx="657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i="1"/>
              <a:t>FT :</a:t>
            </a:r>
          </a:p>
        </p:txBody>
      </p:sp>
      <p:sp>
        <p:nvSpPr>
          <p:cNvPr id="29711" name="Text Box 27"/>
          <p:cNvSpPr txBox="1">
            <a:spLocks noChangeArrowheads="1"/>
          </p:cNvSpPr>
          <p:nvPr/>
        </p:nvSpPr>
        <p:spPr bwMode="auto">
          <a:xfrm>
            <a:off x="2876550" y="835025"/>
            <a:ext cx="1274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>
                <a:solidFill>
                  <a:srgbClr val="008000"/>
                </a:solidFill>
              </a:rPr>
              <a:t>*  </a:t>
            </a:r>
            <a:r>
              <a:rPr lang="de-DE">
                <a:solidFill>
                  <a:srgbClr val="008000"/>
                </a:solidFill>
              </a:rPr>
              <a:t>cos J</a:t>
            </a:r>
            <a:r>
              <a:rPr lang="de-DE" baseline="-25000">
                <a:solidFill>
                  <a:srgbClr val="008000"/>
                </a:solidFill>
              </a:rPr>
              <a:t>AB</a:t>
            </a:r>
            <a:r>
              <a:rPr lang="de-DE">
                <a:solidFill>
                  <a:srgbClr val="008000"/>
                </a:solidFill>
              </a:rPr>
              <a:t>/2t</a:t>
            </a:r>
            <a:r>
              <a:rPr lang="de-DE" baseline="-25000">
                <a:solidFill>
                  <a:srgbClr val="008000"/>
                </a:solidFill>
              </a:rPr>
              <a:t>1  </a:t>
            </a:r>
            <a:endParaRPr lang="de-DE">
              <a:solidFill>
                <a:srgbClr val="008000"/>
              </a:solidFill>
            </a:endParaRPr>
          </a:p>
        </p:txBody>
      </p:sp>
      <p:sp>
        <p:nvSpPr>
          <p:cNvPr id="29712" name="Text Box 31"/>
          <p:cNvSpPr txBox="1">
            <a:spLocks noChangeArrowheads="1"/>
          </p:cNvSpPr>
          <p:nvPr/>
        </p:nvSpPr>
        <p:spPr bwMode="auto">
          <a:xfrm>
            <a:off x="5891213" y="8509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>
                <a:solidFill>
                  <a:schemeClr val="accent2"/>
                </a:solidFill>
              </a:rPr>
              <a:t>*  </a:t>
            </a:r>
            <a:r>
              <a:rPr lang="de-DE">
                <a:solidFill>
                  <a:schemeClr val="accent2"/>
                </a:solidFill>
              </a:rPr>
              <a:t>cos J</a:t>
            </a:r>
            <a:r>
              <a:rPr lang="de-DE" baseline="-25000">
                <a:solidFill>
                  <a:schemeClr val="accent2"/>
                </a:solidFill>
              </a:rPr>
              <a:t>AB</a:t>
            </a:r>
            <a:r>
              <a:rPr lang="de-DE">
                <a:solidFill>
                  <a:schemeClr val="accent2"/>
                </a:solidFill>
              </a:rPr>
              <a:t>/2t</a:t>
            </a:r>
            <a:r>
              <a:rPr lang="de-DE" baseline="-25000">
                <a:solidFill>
                  <a:schemeClr val="accent2"/>
                </a:solidFill>
              </a:rPr>
              <a:t>1</a:t>
            </a:r>
            <a:r>
              <a:rPr lang="de-DE" baseline="-25000">
                <a:solidFill>
                  <a:srgbClr val="008000"/>
                </a:solidFill>
              </a:rPr>
              <a:t>  </a:t>
            </a:r>
            <a:endParaRPr lang="de-DE">
              <a:solidFill>
                <a:srgbClr val="008000"/>
              </a:solidFill>
            </a:endParaRPr>
          </a:p>
        </p:txBody>
      </p:sp>
      <p:sp>
        <p:nvSpPr>
          <p:cNvPr id="29713" name="Text Box 32"/>
          <p:cNvSpPr txBox="1">
            <a:spLocks noChangeArrowheads="1"/>
          </p:cNvSpPr>
          <p:nvPr/>
        </p:nvSpPr>
        <p:spPr bwMode="auto">
          <a:xfrm>
            <a:off x="4013200" y="819150"/>
            <a:ext cx="1322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 dirty="0">
                <a:solidFill>
                  <a:srgbClr val="008000"/>
                </a:solidFill>
              </a:rPr>
              <a:t>*  </a:t>
            </a:r>
            <a:r>
              <a:rPr lang="de-DE" dirty="0">
                <a:solidFill>
                  <a:srgbClr val="008000"/>
                </a:solidFill>
              </a:rPr>
              <a:t>cos J</a:t>
            </a:r>
            <a:r>
              <a:rPr lang="de-DE" baseline="-25000" dirty="0">
                <a:solidFill>
                  <a:srgbClr val="008000"/>
                </a:solidFill>
              </a:rPr>
              <a:t>AB</a:t>
            </a:r>
            <a:r>
              <a:rPr lang="de-DE" dirty="0">
                <a:solidFill>
                  <a:srgbClr val="008000"/>
                </a:solidFill>
              </a:rPr>
              <a:t>/2t</a:t>
            </a:r>
            <a:r>
              <a:rPr lang="de-DE" baseline="-25000" dirty="0">
                <a:solidFill>
                  <a:srgbClr val="008000"/>
                </a:solidFill>
              </a:rPr>
              <a:t>2  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29714" name="Text Box 33"/>
          <p:cNvSpPr txBox="1">
            <a:spLocks noChangeArrowheads="1"/>
          </p:cNvSpPr>
          <p:nvPr/>
        </p:nvSpPr>
        <p:spPr bwMode="auto">
          <a:xfrm>
            <a:off x="6997700" y="850900"/>
            <a:ext cx="1322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>
                <a:solidFill>
                  <a:schemeClr val="accent2"/>
                </a:solidFill>
              </a:rPr>
              <a:t>*  </a:t>
            </a:r>
            <a:r>
              <a:rPr lang="de-DE">
                <a:solidFill>
                  <a:schemeClr val="accent2"/>
                </a:solidFill>
              </a:rPr>
              <a:t>cos J</a:t>
            </a:r>
            <a:r>
              <a:rPr lang="de-DE" baseline="-25000">
                <a:solidFill>
                  <a:schemeClr val="accent2"/>
                </a:solidFill>
              </a:rPr>
              <a:t>AB</a:t>
            </a:r>
            <a:r>
              <a:rPr lang="de-DE">
                <a:solidFill>
                  <a:schemeClr val="accent2"/>
                </a:solidFill>
              </a:rPr>
              <a:t>/2t</a:t>
            </a:r>
            <a:r>
              <a:rPr lang="de-DE" baseline="-25000">
                <a:solidFill>
                  <a:schemeClr val="accent2"/>
                </a:solidFill>
              </a:rPr>
              <a:t>2</a:t>
            </a:r>
            <a:r>
              <a:rPr lang="de-DE" baseline="-25000">
                <a:solidFill>
                  <a:srgbClr val="008000"/>
                </a:solidFill>
              </a:rPr>
              <a:t>  </a:t>
            </a:r>
            <a:endParaRPr lang="de-DE">
              <a:solidFill>
                <a:srgbClr val="008000"/>
              </a:solidFill>
            </a:endParaRPr>
          </a:p>
        </p:txBody>
      </p:sp>
      <p:sp>
        <p:nvSpPr>
          <p:cNvPr id="29715" name="Text Box 34"/>
          <p:cNvSpPr txBox="1">
            <a:spLocks noChangeArrowheads="1"/>
          </p:cNvSpPr>
          <p:nvPr/>
        </p:nvSpPr>
        <p:spPr bwMode="auto">
          <a:xfrm>
            <a:off x="5214938" y="2570163"/>
            <a:ext cx="3290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chemeClr val="accent2"/>
                </a:solidFill>
                <a:latin typeface="Symbol" pitchFamily="18" charset="2"/>
              </a:rPr>
              <a:t> *</a:t>
            </a:r>
            <a:r>
              <a:rPr lang="de-DE" sz="1800">
                <a:solidFill>
                  <a:schemeClr val="accent2"/>
                </a:solidFill>
              </a:rPr>
              <a:t> (</a:t>
            </a:r>
            <a:r>
              <a:rPr lang="de-DE" sz="180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chemeClr val="accent2"/>
                </a:solidFill>
              </a:rPr>
              <a:t> (  - J</a:t>
            </a:r>
            <a:r>
              <a:rPr lang="de-DE" baseline="-25000">
                <a:solidFill>
                  <a:schemeClr val="accent2"/>
                </a:solidFill>
              </a:rPr>
              <a:t>AB </a:t>
            </a:r>
            <a:r>
              <a:rPr lang="de-DE">
                <a:solidFill>
                  <a:schemeClr val="accent2"/>
                </a:solidFill>
              </a:rPr>
              <a:t>/2 ) + </a:t>
            </a:r>
            <a:r>
              <a:rPr lang="de-DE" sz="180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chemeClr val="accent2"/>
                </a:solidFill>
              </a:rPr>
              <a:t> (  J</a:t>
            </a:r>
            <a:r>
              <a:rPr lang="de-DE" baseline="-25000">
                <a:solidFill>
                  <a:schemeClr val="accent2"/>
                </a:solidFill>
              </a:rPr>
              <a:t>AB </a:t>
            </a:r>
            <a:r>
              <a:rPr lang="de-DE">
                <a:solidFill>
                  <a:schemeClr val="accent2"/>
                </a:solidFill>
              </a:rPr>
              <a:t>/2 )) </a:t>
            </a:r>
          </a:p>
        </p:txBody>
      </p:sp>
      <p:sp>
        <p:nvSpPr>
          <p:cNvPr id="29716" name="Text Box 35"/>
          <p:cNvSpPr txBox="1">
            <a:spLocks noChangeArrowheads="1"/>
          </p:cNvSpPr>
          <p:nvPr/>
        </p:nvSpPr>
        <p:spPr bwMode="auto">
          <a:xfrm>
            <a:off x="1731963" y="2540000"/>
            <a:ext cx="3290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 *</a:t>
            </a:r>
            <a:r>
              <a:rPr lang="de-DE" sz="1800">
                <a:solidFill>
                  <a:srgbClr val="008000"/>
                </a:solidFill>
              </a:rPr>
              <a:t> (</a:t>
            </a:r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( -J</a:t>
            </a:r>
            <a:r>
              <a:rPr lang="de-DE" baseline="-25000">
                <a:solidFill>
                  <a:srgbClr val="008000"/>
                </a:solidFill>
              </a:rPr>
              <a:t>AB </a:t>
            </a:r>
            <a:r>
              <a:rPr lang="de-DE">
                <a:solidFill>
                  <a:srgbClr val="008000"/>
                </a:solidFill>
              </a:rPr>
              <a:t>/2 ) + </a:t>
            </a:r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(  J</a:t>
            </a:r>
            <a:r>
              <a:rPr lang="de-DE" baseline="-25000">
                <a:solidFill>
                  <a:srgbClr val="008000"/>
                </a:solidFill>
              </a:rPr>
              <a:t>AB </a:t>
            </a:r>
            <a:r>
              <a:rPr lang="de-DE">
                <a:solidFill>
                  <a:srgbClr val="008000"/>
                </a:solidFill>
              </a:rPr>
              <a:t>/2 ))</a:t>
            </a:r>
            <a:r>
              <a:rPr lang="de-DE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316038" y="1252538"/>
            <a:ext cx="6335712" cy="382587"/>
            <a:chOff x="183" y="1183"/>
            <a:chExt cx="3991" cy="241"/>
          </a:xfrm>
        </p:grpSpPr>
        <p:sp>
          <p:nvSpPr>
            <p:cNvPr id="29736" name="Text Box 37"/>
            <p:cNvSpPr txBox="1">
              <a:spLocks noChangeArrowheads="1"/>
            </p:cNvSpPr>
            <p:nvPr/>
          </p:nvSpPr>
          <p:spPr bwMode="auto">
            <a:xfrm>
              <a:off x="1054" y="1198"/>
              <a:ext cx="13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rgbClr val="008000"/>
                  </a:solidFill>
                </a:rPr>
                <a:t>sin </a:t>
              </a:r>
              <a:r>
                <a:rPr lang="de-DE" dirty="0">
                  <a:solidFill>
                    <a:srgbClr val="008000"/>
                  </a:solidFill>
                  <a:latin typeface="Symbol" pitchFamily="18" charset="2"/>
                </a:rPr>
                <a:t>w</a:t>
              </a:r>
              <a:r>
                <a:rPr lang="de-DE" dirty="0">
                  <a:solidFill>
                    <a:srgbClr val="008000"/>
                  </a:solidFill>
                </a:rPr>
                <a:t> </a:t>
              </a:r>
              <a:r>
                <a:rPr lang="de-DE" baseline="-25000" dirty="0">
                  <a:solidFill>
                    <a:srgbClr val="008000"/>
                  </a:solidFill>
                </a:rPr>
                <a:t>A</a:t>
              </a:r>
              <a:r>
                <a:rPr lang="de-DE" dirty="0">
                  <a:solidFill>
                    <a:srgbClr val="008000"/>
                  </a:solidFill>
                </a:rPr>
                <a:t>t</a:t>
              </a:r>
              <a:r>
                <a:rPr lang="de-DE" baseline="-25000" dirty="0">
                  <a:solidFill>
                    <a:srgbClr val="008000"/>
                  </a:solidFill>
                </a:rPr>
                <a:t>1 </a:t>
              </a:r>
              <a:r>
                <a:rPr lang="de-DE" dirty="0">
                  <a:solidFill>
                    <a:srgbClr val="008000"/>
                  </a:solidFill>
                </a:rPr>
                <a:t>(exp (i </a:t>
              </a:r>
              <a:r>
                <a:rPr lang="de-DE" dirty="0" err="1">
                  <a:solidFill>
                    <a:srgbClr val="008000"/>
                  </a:solidFill>
                  <a:latin typeface="Symbol" pitchFamily="18" charset="2"/>
                </a:rPr>
                <a:t>w</a:t>
              </a:r>
              <a:r>
                <a:rPr lang="de-DE" baseline="-25000" dirty="0" err="1">
                  <a:solidFill>
                    <a:srgbClr val="008000"/>
                  </a:solidFill>
                </a:rPr>
                <a:t>B</a:t>
              </a:r>
              <a:r>
                <a:rPr lang="de-DE" dirty="0">
                  <a:solidFill>
                    <a:srgbClr val="008000"/>
                  </a:solidFill>
                </a:rPr>
                <a:t> t</a:t>
              </a:r>
              <a:r>
                <a:rPr lang="de-DE" baseline="-25000" dirty="0">
                  <a:solidFill>
                    <a:srgbClr val="008000"/>
                  </a:solidFill>
                </a:rPr>
                <a:t>2 </a:t>
              </a:r>
              <a:r>
                <a:rPr lang="de-DE" dirty="0">
                  <a:solidFill>
                    <a:srgbClr val="008000"/>
                  </a:solidFill>
                </a:rPr>
                <a:t>))</a:t>
              </a:r>
            </a:p>
          </p:txBody>
        </p:sp>
        <p:sp>
          <p:nvSpPr>
            <p:cNvPr id="29737" name="Text Box 38"/>
            <p:cNvSpPr txBox="1">
              <a:spLocks noChangeArrowheads="1"/>
            </p:cNvSpPr>
            <p:nvPr/>
          </p:nvSpPr>
          <p:spPr bwMode="auto">
            <a:xfrm>
              <a:off x="2852" y="1199"/>
              <a:ext cx="13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accent2"/>
                  </a:solidFill>
                </a:rPr>
                <a:t>sin </a:t>
              </a:r>
              <a:r>
                <a:rPr lang="de-DE" dirty="0" err="1">
                  <a:solidFill>
                    <a:schemeClr val="accent2"/>
                  </a:solidFill>
                  <a:latin typeface="Symbol" pitchFamily="18" charset="2"/>
                </a:rPr>
                <a:t>w</a:t>
              </a:r>
              <a:r>
                <a:rPr lang="de-DE" baseline="-25000" dirty="0" err="1">
                  <a:solidFill>
                    <a:schemeClr val="accent2"/>
                  </a:solidFill>
                </a:rPr>
                <a:t>B</a:t>
              </a:r>
              <a:r>
                <a:rPr lang="de-DE" dirty="0">
                  <a:solidFill>
                    <a:schemeClr val="accent2"/>
                  </a:solidFill>
                </a:rPr>
                <a:t> t</a:t>
              </a:r>
              <a:r>
                <a:rPr lang="de-DE" baseline="-25000" dirty="0">
                  <a:solidFill>
                    <a:schemeClr val="accent2"/>
                  </a:solidFill>
                </a:rPr>
                <a:t>1 </a:t>
              </a:r>
              <a:r>
                <a:rPr lang="de-DE" dirty="0">
                  <a:solidFill>
                    <a:schemeClr val="accent2"/>
                  </a:solidFill>
                </a:rPr>
                <a:t>(exp (i </a:t>
              </a:r>
              <a:r>
                <a:rPr lang="de-DE" dirty="0" err="1">
                  <a:solidFill>
                    <a:schemeClr val="accent2"/>
                  </a:solidFill>
                  <a:latin typeface="Symbol" pitchFamily="18" charset="2"/>
                </a:rPr>
                <a:t>w</a:t>
              </a:r>
              <a:r>
                <a:rPr lang="de-DE" baseline="-25000" dirty="0" err="1">
                  <a:solidFill>
                    <a:schemeClr val="accent2"/>
                  </a:solidFill>
                </a:rPr>
                <a:t>A</a:t>
              </a:r>
              <a:r>
                <a:rPr lang="de-DE" dirty="0">
                  <a:solidFill>
                    <a:schemeClr val="accent2"/>
                  </a:solidFill>
                </a:rPr>
                <a:t> t</a:t>
              </a:r>
              <a:r>
                <a:rPr lang="de-DE" baseline="-25000" dirty="0">
                  <a:solidFill>
                    <a:schemeClr val="accent2"/>
                  </a:solidFill>
                </a:rPr>
                <a:t>2 </a:t>
              </a:r>
              <a:r>
                <a:rPr lang="de-DE" dirty="0">
                  <a:solidFill>
                    <a:schemeClr val="accent2"/>
                  </a:solidFill>
                </a:rPr>
                <a:t>))</a:t>
              </a:r>
            </a:p>
          </p:txBody>
        </p:sp>
        <p:sp>
          <p:nvSpPr>
            <p:cNvPr id="29738" name="Text Box 39"/>
            <p:cNvSpPr txBox="1">
              <a:spLocks noChangeArrowheads="1"/>
            </p:cNvSpPr>
            <p:nvPr/>
          </p:nvSpPr>
          <p:spPr bwMode="auto">
            <a:xfrm>
              <a:off x="183" y="1183"/>
              <a:ext cx="8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                    +</a:t>
              </a:r>
            </a:p>
          </p:txBody>
        </p:sp>
        <p:sp>
          <p:nvSpPr>
            <p:cNvPr id="29739" name="Text Box 40"/>
            <p:cNvSpPr txBox="1">
              <a:spLocks noChangeArrowheads="1"/>
            </p:cNvSpPr>
            <p:nvPr/>
          </p:nvSpPr>
          <p:spPr bwMode="auto">
            <a:xfrm>
              <a:off x="2467" y="1212"/>
              <a:ext cx="1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+</a:t>
              </a:r>
            </a:p>
          </p:txBody>
        </p:sp>
      </p:grpSp>
      <p:sp>
        <p:nvSpPr>
          <p:cNvPr id="29718" name="Text Box 41"/>
          <p:cNvSpPr txBox="1">
            <a:spLocks noChangeArrowheads="1"/>
          </p:cNvSpPr>
          <p:nvPr/>
        </p:nvSpPr>
        <p:spPr bwMode="auto">
          <a:xfrm>
            <a:off x="2859088" y="1636713"/>
            <a:ext cx="2381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>
                <a:solidFill>
                  <a:srgbClr val="008000"/>
                </a:solidFill>
              </a:rPr>
              <a:t>*  </a:t>
            </a:r>
            <a:r>
              <a:rPr lang="de-DE">
                <a:solidFill>
                  <a:srgbClr val="008000"/>
                </a:solidFill>
              </a:rPr>
              <a:t>sin J</a:t>
            </a:r>
            <a:r>
              <a:rPr lang="de-DE" baseline="-25000">
                <a:solidFill>
                  <a:srgbClr val="008000"/>
                </a:solidFill>
              </a:rPr>
              <a:t>AB</a:t>
            </a:r>
            <a:r>
              <a:rPr lang="de-DE">
                <a:solidFill>
                  <a:srgbClr val="008000"/>
                </a:solidFill>
              </a:rPr>
              <a:t>/2t</a:t>
            </a:r>
            <a:r>
              <a:rPr lang="de-DE" baseline="-25000">
                <a:solidFill>
                  <a:srgbClr val="008000"/>
                </a:solidFill>
              </a:rPr>
              <a:t>1  </a:t>
            </a:r>
            <a:endParaRPr lang="de-DE">
              <a:solidFill>
                <a:srgbClr val="008000"/>
              </a:solidFill>
            </a:endParaRPr>
          </a:p>
        </p:txBody>
      </p:sp>
      <p:sp>
        <p:nvSpPr>
          <p:cNvPr id="29719" name="Text Box 42"/>
          <p:cNvSpPr txBox="1">
            <a:spLocks noChangeArrowheads="1"/>
          </p:cNvSpPr>
          <p:nvPr/>
        </p:nvSpPr>
        <p:spPr bwMode="auto">
          <a:xfrm>
            <a:off x="5810250" y="1620838"/>
            <a:ext cx="276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>
                <a:solidFill>
                  <a:schemeClr val="accent2"/>
                </a:solidFill>
              </a:rPr>
              <a:t>*  </a:t>
            </a:r>
            <a:r>
              <a:rPr lang="de-DE">
                <a:solidFill>
                  <a:schemeClr val="accent2"/>
                </a:solidFill>
              </a:rPr>
              <a:t>sin J</a:t>
            </a:r>
            <a:r>
              <a:rPr lang="de-DE" baseline="-25000">
                <a:solidFill>
                  <a:schemeClr val="accent2"/>
                </a:solidFill>
              </a:rPr>
              <a:t>AB</a:t>
            </a:r>
            <a:r>
              <a:rPr lang="de-DE">
                <a:solidFill>
                  <a:schemeClr val="accent2"/>
                </a:solidFill>
              </a:rPr>
              <a:t>/2t</a:t>
            </a:r>
            <a:r>
              <a:rPr lang="de-DE" baseline="-25000">
                <a:solidFill>
                  <a:schemeClr val="accent2"/>
                </a:solidFill>
              </a:rPr>
              <a:t>1</a:t>
            </a:r>
            <a:r>
              <a:rPr lang="de-DE" baseline="-25000">
                <a:solidFill>
                  <a:srgbClr val="008000"/>
                </a:solidFill>
              </a:rPr>
              <a:t>  </a:t>
            </a:r>
            <a:endParaRPr lang="de-DE">
              <a:solidFill>
                <a:srgbClr val="008000"/>
              </a:solidFill>
            </a:endParaRPr>
          </a:p>
        </p:txBody>
      </p:sp>
      <p:sp>
        <p:nvSpPr>
          <p:cNvPr id="29720" name="Text Box 43"/>
          <p:cNvSpPr txBox="1">
            <a:spLocks noChangeArrowheads="1"/>
          </p:cNvSpPr>
          <p:nvPr/>
        </p:nvSpPr>
        <p:spPr bwMode="auto">
          <a:xfrm>
            <a:off x="3916363" y="1652588"/>
            <a:ext cx="132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>
                <a:solidFill>
                  <a:srgbClr val="008000"/>
                </a:solidFill>
              </a:rPr>
              <a:t>*  </a:t>
            </a:r>
            <a:r>
              <a:rPr lang="de-DE">
                <a:solidFill>
                  <a:srgbClr val="008000"/>
                </a:solidFill>
              </a:rPr>
              <a:t>sin J</a:t>
            </a:r>
            <a:r>
              <a:rPr lang="de-DE" baseline="-25000">
                <a:solidFill>
                  <a:srgbClr val="008000"/>
                </a:solidFill>
              </a:rPr>
              <a:t>AB</a:t>
            </a:r>
            <a:r>
              <a:rPr lang="de-DE">
                <a:solidFill>
                  <a:srgbClr val="008000"/>
                </a:solidFill>
              </a:rPr>
              <a:t>/2t</a:t>
            </a:r>
            <a:r>
              <a:rPr lang="de-DE" baseline="-25000">
                <a:solidFill>
                  <a:srgbClr val="008000"/>
                </a:solidFill>
              </a:rPr>
              <a:t>2  </a:t>
            </a:r>
            <a:endParaRPr lang="de-DE">
              <a:solidFill>
                <a:srgbClr val="008000"/>
              </a:solidFill>
            </a:endParaRPr>
          </a:p>
        </p:txBody>
      </p:sp>
      <p:sp>
        <p:nvSpPr>
          <p:cNvPr id="29721" name="Text Box 44"/>
          <p:cNvSpPr txBox="1">
            <a:spLocks noChangeArrowheads="1"/>
          </p:cNvSpPr>
          <p:nvPr/>
        </p:nvSpPr>
        <p:spPr bwMode="auto">
          <a:xfrm>
            <a:off x="6883400" y="1619250"/>
            <a:ext cx="1322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-25000">
                <a:solidFill>
                  <a:schemeClr val="accent2"/>
                </a:solidFill>
              </a:rPr>
              <a:t>*  </a:t>
            </a:r>
            <a:r>
              <a:rPr lang="de-DE">
                <a:solidFill>
                  <a:schemeClr val="accent2"/>
                </a:solidFill>
              </a:rPr>
              <a:t>sin J</a:t>
            </a:r>
            <a:r>
              <a:rPr lang="de-DE" baseline="-25000">
                <a:solidFill>
                  <a:schemeClr val="accent2"/>
                </a:solidFill>
              </a:rPr>
              <a:t>AB</a:t>
            </a:r>
            <a:r>
              <a:rPr lang="de-DE">
                <a:solidFill>
                  <a:schemeClr val="accent2"/>
                </a:solidFill>
              </a:rPr>
              <a:t>/2t</a:t>
            </a:r>
            <a:r>
              <a:rPr lang="de-DE" baseline="-25000">
                <a:solidFill>
                  <a:schemeClr val="accent2"/>
                </a:solidFill>
              </a:rPr>
              <a:t>2  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6190" name="Rectangle 46"/>
          <p:cNvSpPr>
            <a:spLocks noChangeArrowheads="1"/>
          </p:cNvSpPr>
          <p:nvPr/>
        </p:nvSpPr>
        <p:spPr bwMode="auto">
          <a:xfrm>
            <a:off x="7367588" y="5153025"/>
            <a:ext cx="179387" cy="21431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98" name="Text Box 54"/>
          <p:cNvSpPr txBox="1">
            <a:spLocks noChangeArrowheads="1"/>
          </p:cNvSpPr>
          <p:nvPr/>
        </p:nvSpPr>
        <p:spPr bwMode="auto">
          <a:xfrm>
            <a:off x="6021388" y="4203700"/>
            <a:ext cx="2881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 (</a:t>
            </a:r>
            <a:r>
              <a:rPr lang="de-DE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baseline="-25000">
                <a:solidFill>
                  <a:srgbClr val="008000"/>
                </a:solidFill>
              </a:rPr>
              <a:t>A</a:t>
            </a:r>
            <a:r>
              <a:rPr lang="de-DE">
                <a:solidFill>
                  <a:srgbClr val="008000"/>
                </a:solidFill>
                <a:latin typeface="Symbol" pitchFamily="18" charset="2"/>
              </a:rPr>
              <a:t> -w</a:t>
            </a:r>
            <a:r>
              <a:rPr lang="de-DE" baseline="-25000">
                <a:solidFill>
                  <a:srgbClr val="008000"/>
                </a:solidFill>
              </a:rPr>
              <a:t>1 </a:t>
            </a:r>
            <a:r>
              <a:rPr lang="de-DE">
                <a:solidFill>
                  <a:srgbClr val="008000"/>
                </a:solidFill>
              </a:rPr>
              <a:t>)  </a:t>
            </a:r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 (</a:t>
            </a:r>
            <a:r>
              <a:rPr lang="de-DE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baseline="-25000">
                <a:solidFill>
                  <a:srgbClr val="008000"/>
                </a:solidFill>
              </a:rPr>
              <a:t>A</a:t>
            </a:r>
            <a:r>
              <a:rPr lang="de-DE">
                <a:solidFill>
                  <a:srgbClr val="008000"/>
                </a:solidFill>
                <a:latin typeface="Symbol" pitchFamily="18" charset="2"/>
              </a:rPr>
              <a:t> -w</a:t>
            </a:r>
            <a:r>
              <a:rPr lang="de-DE" baseline="-25000">
                <a:solidFill>
                  <a:srgbClr val="008000"/>
                </a:solidFill>
              </a:rPr>
              <a:t>2 </a:t>
            </a:r>
            <a:r>
              <a:rPr lang="de-DE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6199" name="Text Box 55"/>
          <p:cNvSpPr txBox="1">
            <a:spLocks noChangeArrowheads="1"/>
          </p:cNvSpPr>
          <p:nvPr/>
        </p:nvSpPr>
        <p:spPr bwMode="auto">
          <a:xfrm>
            <a:off x="5588000" y="5927725"/>
            <a:ext cx="329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 *</a:t>
            </a:r>
            <a:r>
              <a:rPr lang="de-DE" sz="1800">
                <a:solidFill>
                  <a:srgbClr val="008000"/>
                </a:solidFill>
              </a:rPr>
              <a:t> (</a:t>
            </a:r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( -J</a:t>
            </a:r>
            <a:r>
              <a:rPr lang="de-DE" baseline="-25000">
                <a:solidFill>
                  <a:srgbClr val="008000"/>
                </a:solidFill>
              </a:rPr>
              <a:t>AB </a:t>
            </a:r>
            <a:r>
              <a:rPr lang="de-DE">
                <a:solidFill>
                  <a:srgbClr val="008000"/>
                </a:solidFill>
              </a:rPr>
              <a:t>/2 ) + </a:t>
            </a:r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(  J</a:t>
            </a:r>
            <a:r>
              <a:rPr lang="de-DE" baseline="-25000">
                <a:solidFill>
                  <a:srgbClr val="008000"/>
                </a:solidFill>
              </a:rPr>
              <a:t>AB </a:t>
            </a:r>
            <a:r>
              <a:rPr lang="de-DE">
                <a:solidFill>
                  <a:srgbClr val="008000"/>
                </a:solidFill>
              </a:rPr>
              <a:t>/2 ))</a:t>
            </a:r>
            <a:r>
              <a:rPr lang="de-DE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6200" name="Rectangle 56"/>
          <p:cNvSpPr>
            <a:spLocks noChangeArrowheads="1"/>
          </p:cNvSpPr>
          <p:nvPr/>
        </p:nvSpPr>
        <p:spPr bwMode="auto">
          <a:xfrm>
            <a:off x="5543550" y="5018088"/>
            <a:ext cx="425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baseline="-25000" dirty="0" err="1">
                <a:solidFill>
                  <a:srgbClr val="008000"/>
                </a:solidFill>
                <a:latin typeface="Symbol" pitchFamily="18" charset="2"/>
              </a:rPr>
              <a:t>A</a:t>
            </a:r>
            <a:endParaRPr lang="de-DE" baseline="-25000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6202" name="Rectangle 58"/>
          <p:cNvSpPr>
            <a:spLocks noChangeArrowheads="1"/>
          </p:cNvSpPr>
          <p:nvPr/>
        </p:nvSpPr>
        <p:spPr bwMode="auto">
          <a:xfrm>
            <a:off x="7019212" y="3918209"/>
            <a:ext cx="425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8000"/>
                </a:solidFill>
                <a:latin typeface="Symbol" pitchFamily="18" charset="2"/>
              </a:rPr>
              <a:t>w</a:t>
            </a:r>
            <a:r>
              <a:rPr lang="de-DE" baseline="-25000" dirty="0" err="1">
                <a:solidFill>
                  <a:srgbClr val="008000"/>
                </a:solidFill>
                <a:latin typeface="Symbol" pitchFamily="18" charset="2"/>
              </a:rPr>
              <a:t>A</a:t>
            </a:r>
            <a:endParaRPr lang="de-DE" baseline="-25000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6203" name="Rectangle 59"/>
          <p:cNvSpPr>
            <a:spLocks noChangeArrowheads="1"/>
          </p:cNvSpPr>
          <p:nvPr/>
        </p:nvSpPr>
        <p:spPr bwMode="auto">
          <a:xfrm>
            <a:off x="7015163" y="5180013"/>
            <a:ext cx="179387" cy="21431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204" name="Rectangle 60"/>
          <p:cNvSpPr>
            <a:spLocks noChangeArrowheads="1"/>
          </p:cNvSpPr>
          <p:nvPr/>
        </p:nvSpPr>
        <p:spPr bwMode="auto">
          <a:xfrm>
            <a:off x="7788275" y="5156200"/>
            <a:ext cx="179388" cy="21431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729" name="Text Box 61"/>
          <p:cNvSpPr txBox="1">
            <a:spLocks noChangeArrowheads="1"/>
          </p:cNvSpPr>
          <p:nvPr/>
        </p:nvSpPr>
        <p:spPr bwMode="auto">
          <a:xfrm>
            <a:off x="1731963" y="2944813"/>
            <a:ext cx="3290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 *</a:t>
            </a:r>
            <a:r>
              <a:rPr lang="de-DE" sz="1800">
                <a:solidFill>
                  <a:srgbClr val="008000"/>
                </a:solidFill>
              </a:rPr>
              <a:t> (</a:t>
            </a:r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( -J</a:t>
            </a:r>
            <a:r>
              <a:rPr lang="de-DE" baseline="-25000">
                <a:solidFill>
                  <a:srgbClr val="008000"/>
                </a:solidFill>
              </a:rPr>
              <a:t>AB </a:t>
            </a:r>
            <a:r>
              <a:rPr lang="de-DE">
                <a:solidFill>
                  <a:srgbClr val="008000"/>
                </a:solidFill>
              </a:rPr>
              <a:t>/2 ) + </a:t>
            </a:r>
            <a:r>
              <a:rPr lang="de-DE" sz="180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rgbClr val="008000"/>
                </a:solidFill>
              </a:rPr>
              <a:t> (  J</a:t>
            </a:r>
            <a:r>
              <a:rPr lang="de-DE" baseline="-25000">
                <a:solidFill>
                  <a:srgbClr val="008000"/>
                </a:solidFill>
              </a:rPr>
              <a:t>AB </a:t>
            </a:r>
            <a:r>
              <a:rPr lang="de-DE">
                <a:solidFill>
                  <a:srgbClr val="008000"/>
                </a:solidFill>
              </a:rPr>
              <a:t>/2 ))</a:t>
            </a:r>
            <a:r>
              <a:rPr lang="de-DE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9730" name="Text Box 62"/>
          <p:cNvSpPr txBox="1">
            <a:spLocks noChangeArrowheads="1"/>
          </p:cNvSpPr>
          <p:nvPr/>
        </p:nvSpPr>
        <p:spPr bwMode="auto">
          <a:xfrm>
            <a:off x="5214938" y="2951163"/>
            <a:ext cx="3290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chemeClr val="accent2"/>
                </a:solidFill>
                <a:latin typeface="Symbol" pitchFamily="18" charset="2"/>
              </a:rPr>
              <a:t> *</a:t>
            </a:r>
            <a:r>
              <a:rPr lang="de-DE" sz="1800">
                <a:solidFill>
                  <a:schemeClr val="accent2"/>
                </a:solidFill>
              </a:rPr>
              <a:t> (</a:t>
            </a:r>
            <a:r>
              <a:rPr lang="de-DE" sz="180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chemeClr val="accent2"/>
                </a:solidFill>
              </a:rPr>
              <a:t> (  - J</a:t>
            </a:r>
            <a:r>
              <a:rPr lang="de-DE" baseline="-25000">
                <a:solidFill>
                  <a:schemeClr val="accent2"/>
                </a:solidFill>
              </a:rPr>
              <a:t>AB </a:t>
            </a:r>
            <a:r>
              <a:rPr lang="de-DE">
                <a:solidFill>
                  <a:schemeClr val="accent2"/>
                </a:solidFill>
              </a:rPr>
              <a:t>/2 ) + </a:t>
            </a:r>
            <a:r>
              <a:rPr lang="de-DE" sz="180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de-DE">
                <a:solidFill>
                  <a:schemeClr val="accent2"/>
                </a:solidFill>
              </a:rPr>
              <a:t> (  J</a:t>
            </a:r>
            <a:r>
              <a:rPr lang="de-DE" baseline="-25000">
                <a:solidFill>
                  <a:schemeClr val="accent2"/>
                </a:solidFill>
              </a:rPr>
              <a:t>AB </a:t>
            </a:r>
            <a:r>
              <a:rPr lang="de-DE">
                <a:solidFill>
                  <a:schemeClr val="accent2"/>
                </a:solidFill>
              </a:rPr>
              <a:t>/2 )) </a:t>
            </a:r>
          </a:p>
        </p:txBody>
      </p:sp>
      <p:sp>
        <p:nvSpPr>
          <p:cNvPr id="6207" name="Text Box 63"/>
          <p:cNvSpPr txBox="1">
            <a:spLocks noChangeArrowheads="1"/>
          </p:cNvSpPr>
          <p:nvPr/>
        </p:nvSpPr>
        <p:spPr bwMode="auto">
          <a:xfrm rot="5400000">
            <a:off x="6930831" y="5281129"/>
            <a:ext cx="3290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 dirty="0">
                <a:solidFill>
                  <a:srgbClr val="008000"/>
                </a:solidFill>
                <a:latin typeface="Symbol" pitchFamily="18" charset="2"/>
              </a:rPr>
              <a:t> *</a:t>
            </a:r>
            <a:r>
              <a:rPr lang="de-DE" sz="1800" dirty="0">
                <a:solidFill>
                  <a:srgbClr val="008000"/>
                </a:solidFill>
              </a:rPr>
              <a:t> (</a:t>
            </a:r>
            <a:r>
              <a:rPr lang="de-DE" sz="1800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 dirty="0">
                <a:solidFill>
                  <a:srgbClr val="008000"/>
                </a:solidFill>
              </a:rPr>
              <a:t> ( -J</a:t>
            </a:r>
            <a:r>
              <a:rPr lang="de-DE" baseline="-25000" dirty="0">
                <a:solidFill>
                  <a:srgbClr val="008000"/>
                </a:solidFill>
              </a:rPr>
              <a:t>AB </a:t>
            </a:r>
            <a:r>
              <a:rPr lang="de-DE" dirty="0">
                <a:solidFill>
                  <a:srgbClr val="008000"/>
                </a:solidFill>
              </a:rPr>
              <a:t>/2 ) + </a:t>
            </a:r>
            <a:r>
              <a:rPr lang="de-DE" sz="1800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de-DE" dirty="0">
                <a:solidFill>
                  <a:srgbClr val="008000"/>
                </a:solidFill>
              </a:rPr>
              <a:t> (  J</a:t>
            </a:r>
            <a:r>
              <a:rPr lang="de-DE" baseline="-25000" dirty="0">
                <a:solidFill>
                  <a:srgbClr val="008000"/>
                </a:solidFill>
              </a:rPr>
              <a:t>AB </a:t>
            </a:r>
            <a:r>
              <a:rPr lang="de-DE" dirty="0">
                <a:solidFill>
                  <a:srgbClr val="008000"/>
                </a:solidFill>
              </a:rPr>
              <a:t>/2 ))</a:t>
            </a:r>
            <a:r>
              <a:rPr lang="de-DE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6208" name="Rectangle 64"/>
          <p:cNvSpPr>
            <a:spLocks noChangeArrowheads="1"/>
          </p:cNvSpPr>
          <p:nvPr/>
        </p:nvSpPr>
        <p:spPr bwMode="auto">
          <a:xfrm>
            <a:off x="6704013" y="4814888"/>
            <a:ext cx="179387" cy="21431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209" name="Rectangle 65"/>
          <p:cNvSpPr>
            <a:spLocks noChangeArrowheads="1"/>
          </p:cNvSpPr>
          <p:nvPr/>
        </p:nvSpPr>
        <p:spPr bwMode="auto">
          <a:xfrm>
            <a:off x="6704013" y="5589588"/>
            <a:ext cx="179387" cy="21431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210" name="Rectangle 66"/>
          <p:cNvSpPr>
            <a:spLocks noChangeArrowheads="1"/>
          </p:cNvSpPr>
          <p:nvPr/>
        </p:nvSpPr>
        <p:spPr bwMode="auto">
          <a:xfrm>
            <a:off x="7758113" y="4807371"/>
            <a:ext cx="179387" cy="21431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211" name="Rectangle 67"/>
          <p:cNvSpPr>
            <a:spLocks noChangeArrowheads="1"/>
          </p:cNvSpPr>
          <p:nvPr/>
        </p:nvSpPr>
        <p:spPr bwMode="auto">
          <a:xfrm>
            <a:off x="7788892" y="5610419"/>
            <a:ext cx="179387" cy="21431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8" name="Text Box 151"/>
          <p:cNvSpPr txBox="1">
            <a:spLocks noChangeArrowheads="1"/>
          </p:cNvSpPr>
          <p:nvPr/>
        </p:nvSpPr>
        <p:spPr bwMode="auto">
          <a:xfrm>
            <a:off x="5826448" y="6330400"/>
            <a:ext cx="28295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3300"/>
                </a:solidFill>
              </a:rPr>
              <a:t>Opposite sign  within a cross peak,</a:t>
            </a:r>
          </a:p>
          <a:p>
            <a:r>
              <a:rPr lang="en-US" sz="1400" b="1" dirty="0" smtClean="0">
                <a:solidFill>
                  <a:srgbClr val="FF3300"/>
                </a:solidFill>
              </a:rPr>
              <a:t>convolution with sine function 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2" dur="20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6" dur="2000" fill="hold"/>
                                        <p:tgtEl>
                                          <p:spTgt spid="6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6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0" dur="2000" fill="hold"/>
                                        <p:tgtEl>
                                          <p:spTgt spid="6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6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4" dur="2000" fill="hold"/>
                                        <p:tgtEl>
                                          <p:spTgt spid="6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6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6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9" grpId="0" animBg="1"/>
      <p:bldP spid="6190" grpId="0" animBg="1"/>
      <p:bldP spid="6190" grpId="1" animBg="1"/>
      <p:bldP spid="6198" grpId="0"/>
      <p:bldP spid="6199" grpId="0"/>
      <p:bldP spid="6200" grpId="0"/>
      <p:bldP spid="6202" grpId="0"/>
      <p:bldP spid="6203" grpId="0" animBg="1"/>
      <p:bldP spid="6203" grpId="1" animBg="1"/>
      <p:bldP spid="6204" grpId="0" animBg="1"/>
      <p:bldP spid="6204" grpId="1" animBg="1"/>
      <p:bldP spid="6207" grpId="0"/>
      <p:bldP spid="6208" grpId="0" animBg="1"/>
      <p:bldP spid="6209" grpId="0" animBg="1"/>
      <p:bldP spid="6210" grpId="0" animBg="1"/>
      <p:bldP spid="6211" grpId="0" animBg="1"/>
      <p:bldP spid="4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84" y="200415"/>
            <a:ext cx="9145784" cy="64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78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5944"/>
            <a:ext cx="9145784" cy="64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78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5815"/>
            <a:ext cx="9145784" cy="64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Glucosamine Derivative CDCl3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56805" name="Object 5"/>
          <p:cNvGraphicFramePr>
            <a:graphicFrameLocks noChangeAspect="1"/>
          </p:cNvGraphicFramePr>
          <p:nvPr/>
        </p:nvGraphicFramePr>
        <p:xfrm>
          <a:off x="0" y="362007"/>
          <a:ext cx="1936932" cy="1488688"/>
        </p:xfrm>
        <a:graphic>
          <a:graphicData uri="http://schemas.openxmlformats.org/presentationml/2006/ole">
            <p:oleObj spid="_x0000_s1529858" name="CS ChemDraw Drawing" r:id="rId7" imgW="3567700" imgH="2741688" progId="ChemDraw.Document.6.0">
              <p:embed/>
            </p:oleObj>
          </a:graphicData>
        </a:graphic>
      </p:graphicFrame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913375" y="1294267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7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006681" y="930373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4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95349" y="996076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3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72199" y="995687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2</a:t>
            </a:r>
            <a:endParaRPr lang="de-DE" sz="1400" b="1" dirty="0"/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334877" y="547818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49202" y="719268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6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49177" y="471618"/>
            <a:ext cx="333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18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3516616" y="4000144"/>
            <a:ext cx="1473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B050"/>
                </a:solidFill>
              </a:rPr>
              <a:t>-O-CH2-Ph  3x  </a:t>
            </a:r>
            <a:r>
              <a:rPr lang="de-DE" sz="1400" b="1" dirty="0" smtClean="0"/>
              <a:t> 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26" grpId="0"/>
      <p:bldP spid="27" grpId="0"/>
      <p:bldP spid="29" grpId="0"/>
      <p:bldP spid="30" grpId="0"/>
      <p:bldP spid="33" grpId="0"/>
      <p:bldP spid="34" grpId="0"/>
      <p:bldP spid="3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10"/>
            <a:ext cx="9144000" cy="609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9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7663" y="4343692"/>
            <a:ext cx="2209024" cy="214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Glucosamine Derivative CDCl3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5"/>
          <p:cNvGrpSpPr/>
          <p:nvPr/>
        </p:nvGrpSpPr>
        <p:grpSpPr>
          <a:xfrm>
            <a:off x="2425959" y="1780260"/>
            <a:ext cx="2171075" cy="1488688"/>
            <a:chOff x="0" y="362007"/>
            <a:chExt cx="2171075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530882" name="CS ChemDraw Drawing" r:id="rId6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13375" y="1294267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06681" y="9303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95349" y="996076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34877" y="547818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49202" y="719268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49177" y="471618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06873" y="1307976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HMBC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5"/>
          <p:cNvGrpSpPr/>
          <p:nvPr/>
        </p:nvGrpSpPr>
        <p:grpSpPr>
          <a:xfrm>
            <a:off x="2425959" y="1780260"/>
            <a:ext cx="2071923" cy="1488688"/>
            <a:chOff x="0" y="362007"/>
            <a:chExt cx="2071923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531906" name="CS ChemDraw Drawing" r:id="rId4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13375" y="1294267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06681" y="9303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95349" y="996076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34877" y="547818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49202" y="719268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49177" y="471618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707721" y="1318993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</p:grpSp>
      <p:pic>
        <p:nvPicPr>
          <p:cNvPr id="1432580" name="Picture 4"/>
          <p:cNvPicPr>
            <a:picLocks noChangeAspect="1" noChangeArrowheads="1"/>
          </p:cNvPicPr>
          <p:nvPr/>
        </p:nvPicPr>
        <p:blipFill>
          <a:blip r:embed="rId5"/>
          <a:srcRect l="21308" t="7874" r="13225" b="10936"/>
          <a:stretch>
            <a:fillRect/>
          </a:stretch>
        </p:blipFill>
        <p:spPr bwMode="auto">
          <a:xfrm>
            <a:off x="-1" y="787117"/>
            <a:ext cx="9014791" cy="58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08" y="741146"/>
            <a:ext cx="8835992" cy="590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HMBC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7731057" y="310257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17-13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7432673" y="564364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5" name="Text Box 51"/>
          <p:cNvSpPr txBox="1">
            <a:spLocks noChangeArrowheads="1"/>
          </p:cNvSpPr>
          <p:nvPr/>
        </p:nvSpPr>
        <p:spPr bwMode="auto">
          <a:xfrm>
            <a:off x="2206155" y="4219107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2668168" y="2197801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12-11</a:t>
            </a:r>
            <a:endParaRPr lang="de-DE" sz="1200" b="1" dirty="0">
              <a:solidFill>
                <a:srgbClr val="00B050"/>
              </a:solidFill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1"/>
          <p:cNvSpPr txBox="1">
            <a:spLocks noChangeArrowheads="1"/>
          </p:cNvSpPr>
          <p:nvPr/>
        </p:nvSpPr>
        <p:spPr bwMode="auto">
          <a:xfrm>
            <a:off x="1763394" y="1543284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12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27" name="Text Box 51"/>
          <p:cNvSpPr txBox="1">
            <a:spLocks noChangeArrowheads="1"/>
          </p:cNvSpPr>
          <p:nvPr/>
        </p:nvSpPr>
        <p:spPr bwMode="auto">
          <a:xfrm>
            <a:off x="2321659" y="5739899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2292783" y="1572160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pic>
        <p:nvPicPr>
          <p:cNvPr id="1433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024" y="798897"/>
            <a:ext cx="8296976" cy="584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15"/>
          <p:cNvGrpSpPr/>
          <p:nvPr/>
        </p:nvGrpSpPr>
        <p:grpSpPr>
          <a:xfrm>
            <a:off x="0" y="0"/>
            <a:ext cx="2646555" cy="2021719"/>
            <a:chOff x="0" y="362007"/>
            <a:chExt cx="2216302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532930" name="CS ChemDraw Drawing" r:id="rId6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93979" y="1195041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22802" y="9870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03409" y="101733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7119" y="611605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9505" y="783056"/>
              <a:ext cx="229819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1722" y="546589"/>
              <a:ext cx="333746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52100" y="1261241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736597" y="1107237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505590" y="876232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12</a:t>
              </a:r>
              <a:endParaRPr lang="de-DE" sz="1400" b="1" dirty="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690035" y="991208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13</a:t>
              </a:r>
              <a:endParaRPr lang="de-DE" sz="1400" b="1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1255334" y="1020609"/>
              <a:ext cx="2966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11</a:t>
              </a:r>
              <a:endParaRPr lang="de-DE" sz="1400" b="1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553716" y="1309367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15</a:t>
              </a:r>
              <a:endParaRPr lang="de-DE" sz="1400" b="1" dirty="0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303459" y="1251615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endParaRPr lang="de-DE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/>
      <p:bldP spid="27" grpId="0"/>
      <p:bldP spid="2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HMBC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7731057" y="310257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17-13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7432673" y="564364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5" name="Text Box 51"/>
          <p:cNvSpPr txBox="1">
            <a:spLocks noChangeArrowheads="1"/>
          </p:cNvSpPr>
          <p:nvPr/>
        </p:nvSpPr>
        <p:spPr bwMode="auto">
          <a:xfrm>
            <a:off x="2206155" y="4219107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2668168" y="2197801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12-11</a:t>
            </a:r>
            <a:endParaRPr lang="de-DE" sz="1200" b="1" dirty="0">
              <a:solidFill>
                <a:srgbClr val="00B050"/>
              </a:solidFill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1"/>
          <p:cNvSpPr txBox="1">
            <a:spLocks noChangeArrowheads="1"/>
          </p:cNvSpPr>
          <p:nvPr/>
        </p:nvSpPr>
        <p:spPr bwMode="auto">
          <a:xfrm>
            <a:off x="1763394" y="1543284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12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27" name="Text Box 51"/>
          <p:cNvSpPr txBox="1">
            <a:spLocks noChangeArrowheads="1"/>
          </p:cNvSpPr>
          <p:nvPr/>
        </p:nvSpPr>
        <p:spPr bwMode="auto">
          <a:xfrm>
            <a:off x="2321659" y="5739899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2292783" y="1572160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grpSp>
        <p:nvGrpSpPr>
          <p:cNvPr id="2" name="Gruppieren 15"/>
          <p:cNvGrpSpPr/>
          <p:nvPr/>
        </p:nvGrpSpPr>
        <p:grpSpPr>
          <a:xfrm>
            <a:off x="0" y="2441542"/>
            <a:ext cx="2646555" cy="2021719"/>
            <a:chOff x="0" y="362007"/>
            <a:chExt cx="2216302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533954" name="CS ChemDraw Drawing" r:id="rId4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93979" y="1195041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22802" y="9870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03409" y="101733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7119" y="611605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9505" y="783056"/>
              <a:ext cx="229819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1722" y="546589"/>
              <a:ext cx="333746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52100" y="1261241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736597" y="1107237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505590" y="876232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12</a:t>
              </a:r>
              <a:endParaRPr lang="de-DE" sz="1400" b="1" dirty="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690035" y="991208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13</a:t>
              </a:r>
              <a:endParaRPr lang="de-DE" sz="1400" b="1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1255334" y="1020609"/>
              <a:ext cx="2966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11</a:t>
              </a:r>
              <a:endParaRPr lang="de-DE" sz="1400" b="1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553716" y="1309367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15</a:t>
              </a:r>
              <a:endParaRPr lang="de-DE" sz="1400" b="1" dirty="0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303459" y="1251615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endParaRPr lang="de-DE" sz="1400" b="1" dirty="0"/>
            </a:p>
          </p:txBody>
        </p:sp>
      </p:grpSp>
      <p:pic>
        <p:nvPicPr>
          <p:cNvPr id="1435651" name="Picture 3"/>
          <p:cNvPicPr>
            <a:picLocks noChangeAspect="1" noChangeArrowheads="1"/>
          </p:cNvPicPr>
          <p:nvPr/>
        </p:nvPicPr>
        <p:blipFill>
          <a:blip r:embed="rId5"/>
          <a:srcRect l="20328" t="9186" r="15430" b="9186"/>
          <a:stretch>
            <a:fillRect/>
          </a:stretch>
        </p:blipFill>
        <p:spPr bwMode="auto">
          <a:xfrm>
            <a:off x="0" y="771231"/>
            <a:ext cx="8889476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hteck 29"/>
          <p:cNvSpPr/>
          <p:nvPr/>
        </p:nvSpPr>
        <p:spPr>
          <a:xfrm>
            <a:off x="2457450" y="5045529"/>
            <a:ext cx="1510393" cy="11674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/>
      <p:bldP spid="27" grpId="0"/>
      <p:bldP spid="2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HSQC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ieren 271"/>
          <p:cNvGrpSpPr/>
          <p:nvPr/>
        </p:nvGrpSpPr>
        <p:grpSpPr>
          <a:xfrm>
            <a:off x="449036" y="3306534"/>
            <a:ext cx="2829235" cy="3396343"/>
            <a:chOff x="6144442" y="3257549"/>
            <a:chExt cx="2829235" cy="3396343"/>
          </a:xfrm>
        </p:grpSpPr>
        <p:sp>
          <p:nvSpPr>
            <p:cNvPr id="221" name="Line 63"/>
            <p:cNvSpPr>
              <a:spLocks noChangeShapeType="1"/>
            </p:cNvSpPr>
            <p:nvPr/>
          </p:nvSpPr>
          <p:spPr bwMode="auto">
            <a:xfrm>
              <a:off x="6151764" y="3974330"/>
              <a:ext cx="24848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2" name="Line 86"/>
            <p:cNvSpPr>
              <a:spLocks noChangeShapeType="1"/>
            </p:cNvSpPr>
            <p:nvPr/>
          </p:nvSpPr>
          <p:spPr bwMode="auto">
            <a:xfrm rot="5400000" flipH="1">
              <a:off x="7279963" y="5320912"/>
              <a:ext cx="2663835" cy="9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3" name="Rectangle 109"/>
            <p:cNvSpPr>
              <a:spLocks noChangeArrowheads="1"/>
            </p:cNvSpPr>
            <p:nvPr/>
          </p:nvSpPr>
          <p:spPr bwMode="auto">
            <a:xfrm>
              <a:off x="6144442" y="3994896"/>
              <a:ext cx="2443643" cy="26589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" name="Line 149"/>
            <p:cNvSpPr>
              <a:spLocks noChangeShapeType="1"/>
            </p:cNvSpPr>
            <p:nvPr/>
          </p:nvSpPr>
          <p:spPr bwMode="auto">
            <a:xfrm>
              <a:off x="8605793" y="42375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" name="Line 150"/>
            <p:cNvSpPr>
              <a:spLocks noChangeShapeType="1"/>
            </p:cNvSpPr>
            <p:nvPr/>
          </p:nvSpPr>
          <p:spPr bwMode="auto">
            <a:xfrm>
              <a:off x="8613995" y="6496286"/>
              <a:ext cx="35968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" name="Line 151"/>
            <p:cNvSpPr>
              <a:spLocks noChangeShapeType="1"/>
            </p:cNvSpPr>
            <p:nvPr/>
          </p:nvSpPr>
          <p:spPr bwMode="auto">
            <a:xfrm>
              <a:off x="8606957" y="5805451"/>
              <a:ext cx="35968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7" name="Line 152"/>
            <p:cNvSpPr>
              <a:spLocks noChangeShapeType="1"/>
            </p:cNvSpPr>
            <p:nvPr/>
          </p:nvSpPr>
          <p:spPr bwMode="auto">
            <a:xfrm>
              <a:off x="8612797" y="4984370"/>
              <a:ext cx="3596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uppieren 227"/>
            <p:cNvGrpSpPr/>
            <p:nvPr/>
          </p:nvGrpSpPr>
          <p:grpSpPr>
            <a:xfrm>
              <a:off x="6615735" y="3257549"/>
              <a:ext cx="1625480" cy="734744"/>
              <a:chOff x="714906" y="2955427"/>
              <a:chExt cx="1885632" cy="1053196"/>
            </a:xfrm>
          </p:grpSpPr>
          <p:sp>
            <p:nvSpPr>
              <p:cNvPr id="229" name="Line 26"/>
              <p:cNvSpPr>
                <a:spLocks noChangeShapeType="1"/>
              </p:cNvSpPr>
              <p:nvPr/>
            </p:nvSpPr>
            <p:spPr bwMode="auto">
              <a:xfrm flipH="1" flipV="1">
                <a:off x="2599476" y="2955427"/>
                <a:ext cx="1062" cy="10490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4" name="Group 65"/>
              <p:cNvGrpSpPr>
                <a:grpSpLocks/>
              </p:cNvGrpSpPr>
              <p:nvPr/>
            </p:nvGrpSpPr>
            <p:grpSpPr bwMode="auto">
              <a:xfrm>
                <a:off x="1625534" y="3673455"/>
                <a:ext cx="56862" cy="335168"/>
                <a:chOff x="3888" y="1836"/>
                <a:chExt cx="81" cy="351"/>
              </a:xfrm>
            </p:grpSpPr>
            <p:sp>
              <p:nvSpPr>
                <p:cNvPr id="235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3968" y="1836"/>
                  <a:ext cx="1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6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888" y="1839"/>
                  <a:ext cx="0" cy="3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5" name="Gruppieren 230"/>
              <p:cNvGrpSpPr/>
              <p:nvPr/>
            </p:nvGrpSpPr>
            <p:grpSpPr>
              <a:xfrm>
                <a:off x="714906" y="3819401"/>
                <a:ext cx="119423" cy="183562"/>
                <a:chOff x="714960" y="3570796"/>
                <a:chExt cx="79069" cy="432000"/>
              </a:xfrm>
            </p:grpSpPr>
            <p:sp>
              <p:nvSpPr>
                <p:cNvPr id="23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54867" y="3570796"/>
                  <a:ext cx="1062" cy="432000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3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714960" y="3783795"/>
                  <a:ext cx="1062" cy="20686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4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92967" y="3784157"/>
                  <a:ext cx="1062" cy="212913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247" name="Rectangle 171"/>
            <p:cNvSpPr>
              <a:spLocks noChangeArrowheads="1"/>
            </p:cNvSpPr>
            <p:nvPr/>
          </p:nvSpPr>
          <p:spPr bwMode="auto">
            <a:xfrm>
              <a:off x="6315846" y="59043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8" name="Rectangle 171"/>
            <p:cNvSpPr>
              <a:spLocks noChangeArrowheads="1"/>
            </p:cNvSpPr>
            <p:nvPr/>
          </p:nvSpPr>
          <p:spPr bwMode="auto">
            <a:xfrm>
              <a:off x="7630297" y="4922520"/>
              <a:ext cx="161154" cy="4571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1" name="Rectangle 171"/>
            <p:cNvSpPr>
              <a:spLocks noChangeArrowheads="1"/>
            </p:cNvSpPr>
            <p:nvPr/>
          </p:nvSpPr>
          <p:spPr bwMode="auto">
            <a:xfrm>
              <a:off x="7226437" y="4933950"/>
              <a:ext cx="161154" cy="4571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2" name="Rectangle 171"/>
            <p:cNvSpPr>
              <a:spLocks noChangeArrowheads="1"/>
            </p:cNvSpPr>
            <p:nvPr/>
          </p:nvSpPr>
          <p:spPr bwMode="auto">
            <a:xfrm>
              <a:off x="6879726" y="589670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3" name="Rectangle 171"/>
            <p:cNvSpPr>
              <a:spLocks noChangeArrowheads="1"/>
            </p:cNvSpPr>
            <p:nvPr/>
          </p:nvSpPr>
          <p:spPr bwMode="auto">
            <a:xfrm>
              <a:off x="6315846" y="575954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4" name="Rectangle 171"/>
            <p:cNvSpPr>
              <a:spLocks noChangeArrowheads="1"/>
            </p:cNvSpPr>
            <p:nvPr/>
          </p:nvSpPr>
          <p:spPr bwMode="auto">
            <a:xfrm>
              <a:off x="6879726" y="57519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5" name="Rectangle 171"/>
            <p:cNvSpPr>
              <a:spLocks noChangeArrowheads="1"/>
            </p:cNvSpPr>
            <p:nvPr/>
          </p:nvSpPr>
          <p:spPr bwMode="auto">
            <a:xfrm>
              <a:off x="7630297" y="500897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" name="Rectangle 171"/>
            <p:cNvSpPr>
              <a:spLocks noChangeArrowheads="1"/>
            </p:cNvSpPr>
            <p:nvPr/>
          </p:nvSpPr>
          <p:spPr bwMode="auto">
            <a:xfrm>
              <a:off x="7222627" y="50127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7" name="Rectangle 171"/>
            <p:cNvSpPr>
              <a:spLocks noChangeArrowheads="1"/>
            </p:cNvSpPr>
            <p:nvPr/>
          </p:nvSpPr>
          <p:spPr bwMode="auto">
            <a:xfrm>
              <a:off x="7618867" y="48222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8" name="Rectangle 171"/>
            <p:cNvSpPr>
              <a:spLocks noChangeArrowheads="1"/>
            </p:cNvSpPr>
            <p:nvPr/>
          </p:nvSpPr>
          <p:spPr bwMode="auto">
            <a:xfrm>
              <a:off x="7215007" y="482990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9" name="Rectangle 171"/>
            <p:cNvSpPr>
              <a:spLocks noChangeArrowheads="1"/>
            </p:cNvSpPr>
            <p:nvPr/>
          </p:nvSpPr>
          <p:spPr bwMode="auto">
            <a:xfrm>
              <a:off x="8084820" y="433959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0" name="Rectangle 171"/>
            <p:cNvSpPr>
              <a:spLocks noChangeArrowheads="1"/>
            </p:cNvSpPr>
            <p:nvPr/>
          </p:nvSpPr>
          <p:spPr bwMode="auto">
            <a:xfrm>
              <a:off x="8359140" y="432435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1" name="Rectangle 171"/>
            <p:cNvSpPr>
              <a:spLocks noChangeArrowheads="1"/>
            </p:cNvSpPr>
            <p:nvPr/>
          </p:nvSpPr>
          <p:spPr bwMode="auto">
            <a:xfrm>
              <a:off x="8091307" y="444128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2" name="Rectangle 171"/>
            <p:cNvSpPr>
              <a:spLocks noChangeArrowheads="1"/>
            </p:cNvSpPr>
            <p:nvPr/>
          </p:nvSpPr>
          <p:spPr bwMode="auto">
            <a:xfrm>
              <a:off x="8365627" y="442604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3" name="Rectangle 171"/>
            <p:cNvSpPr>
              <a:spLocks noChangeArrowheads="1"/>
            </p:cNvSpPr>
            <p:nvPr/>
          </p:nvSpPr>
          <p:spPr bwMode="auto">
            <a:xfrm>
              <a:off x="8081010" y="423672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4" name="Rectangle 171"/>
            <p:cNvSpPr>
              <a:spLocks noChangeArrowheads="1"/>
            </p:cNvSpPr>
            <p:nvPr/>
          </p:nvSpPr>
          <p:spPr bwMode="auto">
            <a:xfrm>
              <a:off x="8355330" y="422148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5" name="Rectangle 171"/>
            <p:cNvSpPr>
              <a:spLocks noChangeArrowheads="1"/>
            </p:cNvSpPr>
            <p:nvPr/>
          </p:nvSpPr>
          <p:spPr bwMode="auto">
            <a:xfrm>
              <a:off x="8079877" y="410219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" name="Rectangle 171"/>
            <p:cNvSpPr>
              <a:spLocks noChangeArrowheads="1"/>
            </p:cNvSpPr>
            <p:nvPr/>
          </p:nvSpPr>
          <p:spPr bwMode="auto">
            <a:xfrm>
              <a:off x="8354197" y="408695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7" name="Line 149"/>
            <p:cNvSpPr>
              <a:spLocks noChangeShapeType="1"/>
            </p:cNvSpPr>
            <p:nvPr/>
          </p:nvSpPr>
          <p:spPr bwMode="auto">
            <a:xfrm>
              <a:off x="8609603" y="43518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8" name="Line 149"/>
            <p:cNvSpPr>
              <a:spLocks noChangeShapeType="1"/>
            </p:cNvSpPr>
            <p:nvPr/>
          </p:nvSpPr>
          <p:spPr bwMode="auto">
            <a:xfrm>
              <a:off x="8605793" y="44737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9" name="Line 149"/>
            <p:cNvSpPr>
              <a:spLocks noChangeShapeType="1"/>
            </p:cNvSpPr>
            <p:nvPr/>
          </p:nvSpPr>
          <p:spPr bwMode="auto">
            <a:xfrm>
              <a:off x="8617223" y="41308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0" name="Line 152"/>
            <p:cNvSpPr>
              <a:spLocks noChangeShapeType="1"/>
            </p:cNvSpPr>
            <p:nvPr/>
          </p:nvSpPr>
          <p:spPr bwMode="auto">
            <a:xfrm>
              <a:off x="8608987" y="487388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1" name="Line 152"/>
            <p:cNvSpPr>
              <a:spLocks noChangeShapeType="1"/>
            </p:cNvSpPr>
            <p:nvPr/>
          </p:nvSpPr>
          <p:spPr bwMode="auto">
            <a:xfrm>
              <a:off x="8601367" y="509105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4" name="Gruppieren 271"/>
          <p:cNvGrpSpPr/>
          <p:nvPr/>
        </p:nvGrpSpPr>
        <p:grpSpPr>
          <a:xfrm>
            <a:off x="5099414" y="3339193"/>
            <a:ext cx="2829235" cy="3396343"/>
            <a:chOff x="6144442" y="3257549"/>
            <a:chExt cx="2829235" cy="3396343"/>
          </a:xfrm>
        </p:grpSpPr>
        <p:sp>
          <p:nvSpPr>
            <p:cNvPr id="165" name="Line 63"/>
            <p:cNvSpPr>
              <a:spLocks noChangeShapeType="1"/>
            </p:cNvSpPr>
            <p:nvPr/>
          </p:nvSpPr>
          <p:spPr bwMode="auto">
            <a:xfrm>
              <a:off x="6151764" y="3974330"/>
              <a:ext cx="24848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" name="Line 86"/>
            <p:cNvSpPr>
              <a:spLocks noChangeShapeType="1"/>
            </p:cNvSpPr>
            <p:nvPr/>
          </p:nvSpPr>
          <p:spPr bwMode="auto">
            <a:xfrm rot="5400000" flipH="1">
              <a:off x="7279963" y="5320912"/>
              <a:ext cx="2663835" cy="9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" name="Rectangle 109"/>
            <p:cNvSpPr>
              <a:spLocks noChangeArrowheads="1"/>
            </p:cNvSpPr>
            <p:nvPr/>
          </p:nvSpPr>
          <p:spPr bwMode="auto">
            <a:xfrm>
              <a:off x="6144442" y="3994896"/>
              <a:ext cx="2443643" cy="26589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8" name="Line 149"/>
            <p:cNvSpPr>
              <a:spLocks noChangeShapeType="1"/>
            </p:cNvSpPr>
            <p:nvPr/>
          </p:nvSpPr>
          <p:spPr bwMode="auto">
            <a:xfrm>
              <a:off x="8605793" y="42375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Line 150"/>
            <p:cNvSpPr>
              <a:spLocks noChangeShapeType="1"/>
            </p:cNvSpPr>
            <p:nvPr/>
          </p:nvSpPr>
          <p:spPr bwMode="auto">
            <a:xfrm>
              <a:off x="8613995" y="6496286"/>
              <a:ext cx="35968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0" name="Line 151"/>
            <p:cNvSpPr>
              <a:spLocks noChangeShapeType="1"/>
            </p:cNvSpPr>
            <p:nvPr/>
          </p:nvSpPr>
          <p:spPr bwMode="auto">
            <a:xfrm>
              <a:off x="8606957" y="5805451"/>
              <a:ext cx="35968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1" name="Line 152"/>
            <p:cNvSpPr>
              <a:spLocks noChangeShapeType="1"/>
            </p:cNvSpPr>
            <p:nvPr/>
          </p:nvSpPr>
          <p:spPr bwMode="auto">
            <a:xfrm>
              <a:off x="8612797" y="4984370"/>
              <a:ext cx="3596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2" name="Gruppieren 227"/>
            <p:cNvGrpSpPr/>
            <p:nvPr/>
          </p:nvGrpSpPr>
          <p:grpSpPr>
            <a:xfrm>
              <a:off x="6615411" y="3257549"/>
              <a:ext cx="1624626" cy="734744"/>
              <a:chOff x="714906" y="2955427"/>
              <a:chExt cx="1885632" cy="1053196"/>
            </a:xfrm>
          </p:grpSpPr>
          <p:sp>
            <p:nvSpPr>
              <p:cNvPr id="272" name="Line 26"/>
              <p:cNvSpPr>
                <a:spLocks noChangeShapeType="1"/>
              </p:cNvSpPr>
              <p:nvPr/>
            </p:nvSpPr>
            <p:spPr bwMode="auto">
              <a:xfrm flipH="1" flipV="1">
                <a:off x="2599476" y="2955427"/>
                <a:ext cx="1062" cy="10490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73" name="Group 65"/>
              <p:cNvGrpSpPr>
                <a:grpSpLocks/>
              </p:cNvGrpSpPr>
              <p:nvPr/>
            </p:nvGrpSpPr>
            <p:grpSpPr bwMode="auto">
              <a:xfrm>
                <a:off x="1625534" y="3673455"/>
                <a:ext cx="56862" cy="335168"/>
                <a:chOff x="3888" y="1836"/>
                <a:chExt cx="81" cy="351"/>
              </a:xfrm>
            </p:grpSpPr>
            <p:sp>
              <p:nvSpPr>
                <p:cNvPr id="286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3968" y="1836"/>
                  <a:ext cx="1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888" y="1839"/>
                  <a:ext cx="0" cy="3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74" name="Gruppieren 230"/>
              <p:cNvGrpSpPr/>
              <p:nvPr/>
            </p:nvGrpSpPr>
            <p:grpSpPr>
              <a:xfrm>
                <a:off x="714906" y="3819401"/>
                <a:ext cx="119423" cy="183562"/>
                <a:chOff x="714960" y="3570796"/>
                <a:chExt cx="79069" cy="432000"/>
              </a:xfrm>
            </p:grpSpPr>
            <p:sp>
              <p:nvSpPr>
                <p:cNvPr id="27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54867" y="3570796"/>
                  <a:ext cx="1062" cy="432000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3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714960" y="3783795"/>
                  <a:ext cx="1062" cy="20686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4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92967" y="3784157"/>
                  <a:ext cx="1062" cy="212913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173" name="Rectangle 171"/>
            <p:cNvSpPr>
              <a:spLocks noChangeArrowheads="1"/>
            </p:cNvSpPr>
            <p:nvPr/>
          </p:nvSpPr>
          <p:spPr bwMode="auto">
            <a:xfrm>
              <a:off x="6315846" y="59043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8" name="Rectangle 171"/>
            <p:cNvSpPr>
              <a:spLocks noChangeArrowheads="1"/>
            </p:cNvSpPr>
            <p:nvPr/>
          </p:nvSpPr>
          <p:spPr bwMode="auto">
            <a:xfrm>
              <a:off x="6879726" y="57519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7" name="Rectangle 171"/>
            <p:cNvSpPr>
              <a:spLocks noChangeArrowheads="1"/>
            </p:cNvSpPr>
            <p:nvPr/>
          </p:nvSpPr>
          <p:spPr bwMode="auto">
            <a:xfrm>
              <a:off x="7222627" y="50127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9" name="Rectangle 171"/>
            <p:cNvSpPr>
              <a:spLocks noChangeArrowheads="1"/>
            </p:cNvSpPr>
            <p:nvPr/>
          </p:nvSpPr>
          <p:spPr bwMode="auto">
            <a:xfrm>
              <a:off x="7602538" y="4871266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" name="Rectangle 171"/>
            <p:cNvSpPr>
              <a:spLocks noChangeArrowheads="1"/>
            </p:cNvSpPr>
            <p:nvPr/>
          </p:nvSpPr>
          <p:spPr bwMode="auto">
            <a:xfrm>
              <a:off x="8084820" y="4322718"/>
              <a:ext cx="102870" cy="6259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" name="Rectangle 171"/>
            <p:cNvSpPr>
              <a:spLocks noChangeArrowheads="1"/>
            </p:cNvSpPr>
            <p:nvPr/>
          </p:nvSpPr>
          <p:spPr bwMode="auto">
            <a:xfrm>
              <a:off x="8355330" y="4204608"/>
              <a:ext cx="102870" cy="6259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" name="Line 149"/>
            <p:cNvSpPr>
              <a:spLocks noChangeShapeType="1"/>
            </p:cNvSpPr>
            <p:nvPr/>
          </p:nvSpPr>
          <p:spPr bwMode="auto">
            <a:xfrm>
              <a:off x="8609603" y="43518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1" name="Line 149"/>
            <p:cNvSpPr>
              <a:spLocks noChangeShapeType="1"/>
            </p:cNvSpPr>
            <p:nvPr/>
          </p:nvSpPr>
          <p:spPr bwMode="auto">
            <a:xfrm>
              <a:off x="8605793" y="44737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7" name="Line 149"/>
            <p:cNvSpPr>
              <a:spLocks noChangeShapeType="1"/>
            </p:cNvSpPr>
            <p:nvPr/>
          </p:nvSpPr>
          <p:spPr bwMode="auto">
            <a:xfrm>
              <a:off x="8617223" y="41308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9" name="Line 152"/>
            <p:cNvSpPr>
              <a:spLocks noChangeShapeType="1"/>
            </p:cNvSpPr>
            <p:nvPr/>
          </p:nvSpPr>
          <p:spPr bwMode="auto">
            <a:xfrm>
              <a:off x="8608987" y="487388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0" name="Line 152"/>
            <p:cNvSpPr>
              <a:spLocks noChangeShapeType="1"/>
            </p:cNvSpPr>
            <p:nvPr/>
          </p:nvSpPr>
          <p:spPr bwMode="auto">
            <a:xfrm>
              <a:off x="8601367" y="509105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93" name="Grafik 292" descr="dvd-burn1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35" y="530678"/>
            <a:ext cx="4318908" cy="2841171"/>
          </a:xfrm>
          <a:prstGeom prst="rect">
            <a:avLst/>
          </a:prstGeom>
        </p:spPr>
      </p:pic>
      <p:pic>
        <p:nvPicPr>
          <p:cNvPr id="294" name="Grafik 293" descr="dvd-burn19.png"/>
          <p:cNvPicPr>
            <a:picLocks noChangeAspect="1"/>
          </p:cNvPicPr>
          <p:nvPr/>
        </p:nvPicPr>
        <p:blipFill>
          <a:blip r:embed="rId4"/>
          <a:srcRect l="7013" t="2768" r="4798" b="14302"/>
          <a:stretch>
            <a:fillRect/>
          </a:stretch>
        </p:blipFill>
        <p:spPr>
          <a:xfrm>
            <a:off x="2096646" y="563337"/>
            <a:ext cx="4353140" cy="2849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HSQC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158" y="1338943"/>
            <a:ext cx="7821385" cy="55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07651" name="Object 3"/>
          <p:cNvGraphicFramePr>
            <a:graphicFrameLocks noChangeAspect="1"/>
          </p:cNvGraphicFramePr>
          <p:nvPr/>
        </p:nvGraphicFramePr>
        <p:xfrm>
          <a:off x="254454" y="438378"/>
          <a:ext cx="5122863" cy="738187"/>
        </p:xfrm>
        <a:graphic>
          <a:graphicData uri="http://schemas.openxmlformats.org/presentationml/2006/ole">
            <p:oleObj spid="_x0000_s1307651" name="CS ChemDraw Drawing" r:id="rId5" imgW="5122153" imgH="737640" progId="ChemDraw.Document.6.0">
              <p:embed/>
            </p:oleObj>
          </a:graphicData>
        </a:graphic>
      </p:graphicFrame>
      <p:pic>
        <p:nvPicPr>
          <p:cNvPr id="13076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06323"/>
            <a:ext cx="8678636" cy="495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76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7437" y="3181805"/>
            <a:ext cx="2811567" cy="251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00550" y="2559050"/>
            <a:ext cx="1103313" cy="593725"/>
            <a:chOff x="2772" y="1612"/>
            <a:chExt cx="695" cy="374"/>
          </a:xfrm>
        </p:grpSpPr>
        <p:sp>
          <p:nvSpPr>
            <p:cNvPr id="43028" name="AutoShape 4"/>
            <p:cNvSpPr>
              <a:spLocks/>
            </p:cNvSpPr>
            <p:nvPr/>
          </p:nvSpPr>
          <p:spPr bwMode="auto">
            <a:xfrm rot="5400000">
              <a:off x="2988" y="1680"/>
              <a:ext cx="174" cy="438"/>
            </a:xfrm>
            <a:prstGeom prst="leftBrace">
              <a:avLst>
                <a:gd name="adj1" fmla="val 20977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9" name="Rectangle 5"/>
            <p:cNvSpPr>
              <a:spLocks noChangeArrowheads="1"/>
            </p:cNvSpPr>
            <p:nvPr/>
          </p:nvSpPr>
          <p:spPr bwMode="auto">
            <a:xfrm>
              <a:off x="2772" y="1612"/>
              <a:ext cx="6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FF3300"/>
                  </a:solidFill>
                </a:rPr>
                <a:t>J ca. 140 Hz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29125" y="3700463"/>
            <a:ext cx="925513" cy="549275"/>
            <a:chOff x="2790" y="2331"/>
            <a:chExt cx="583" cy="346"/>
          </a:xfrm>
        </p:grpSpPr>
        <p:sp>
          <p:nvSpPr>
            <p:cNvPr id="43026" name="AutoShape 8"/>
            <p:cNvSpPr>
              <a:spLocks/>
            </p:cNvSpPr>
            <p:nvPr/>
          </p:nvSpPr>
          <p:spPr bwMode="auto">
            <a:xfrm rot="-5400000">
              <a:off x="2982" y="2394"/>
              <a:ext cx="174" cy="4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7" name="Rectangle 9"/>
            <p:cNvSpPr>
              <a:spLocks noChangeArrowheads="1"/>
            </p:cNvSpPr>
            <p:nvPr/>
          </p:nvSpPr>
          <p:spPr bwMode="auto">
            <a:xfrm>
              <a:off x="2790" y="2485"/>
              <a:ext cx="5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FF3300"/>
                  </a:solidFill>
                </a:rPr>
                <a:t>J ca. 2 Hz</a:t>
              </a:r>
            </a:p>
          </p:txBody>
        </p:sp>
      </p:grp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7429500" y="1944688"/>
            <a:ext cx="427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/>
              <a:t>13</a:t>
            </a:r>
            <a:r>
              <a:rPr lang="de-DE" sz="1400" b="1"/>
              <a:t>C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43463" y="2057400"/>
            <a:ext cx="1843087" cy="1362075"/>
            <a:chOff x="3051" y="1296"/>
            <a:chExt cx="1161" cy="858"/>
          </a:xfrm>
        </p:grpSpPr>
        <p:sp>
          <p:nvSpPr>
            <p:cNvPr id="43024" name="Line 13"/>
            <p:cNvSpPr>
              <a:spLocks noChangeShapeType="1"/>
            </p:cNvSpPr>
            <p:nvPr/>
          </p:nvSpPr>
          <p:spPr bwMode="auto">
            <a:xfrm>
              <a:off x="3051" y="1296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025" name="Line 14"/>
            <p:cNvSpPr>
              <a:spLocks noChangeShapeType="1"/>
            </p:cNvSpPr>
            <p:nvPr/>
          </p:nvSpPr>
          <p:spPr bwMode="auto">
            <a:xfrm>
              <a:off x="3396" y="2154"/>
              <a:ext cx="81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14850" y="2071688"/>
            <a:ext cx="685800" cy="1143000"/>
            <a:chOff x="2844" y="1305"/>
            <a:chExt cx="432" cy="720"/>
          </a:xfrm>
        </p:grpSpPr>
        <p:sp>
          <p:nvSpPr>
            <p:cNvPr id="43022" name="Line 16"/>
            <p:cNvSpPr>
              <a:spLocks noChangeShapeType="1"/>
            </p:cNvSpPr>
            <p:nvPr/>
          </p:nvSpPr>
          <p:spPr bwMode="auto">
            <a:xfrm>
              <a:off x="2844" y="1323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023" name="Line 17"/>
            <p:cNvSpPr>
              <a:spLocks noChangeShapeType="1"/>
            </p:cNvSpPr>
            <p:nvPr/>
          </p:nvSpPr>
          <p:spPr bwMode="auto">
            <a:xfrm>
              <a:off x="3276" y="1305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4886325" y="2085975"/>
            <a:ext cx="0" cy="11144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4843463" y="2085975"/>
            <a:ext cx="0" cy="11144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HSQC.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2051" name="Picture 3"/>
          <p:cNvPicPr>
            <a:picLocks noChangeAspect="1" noChangeArrowheads="1"/>
          </p:cNvPicPr>
          <p:nvPr/>
        </p:nvPicPr>
        <p:blipFill>
          <a:blip r:embed="rId4"/>
          <a:srcRect l="28446" t="17060" r="3519" b="13998"/>
          <a:stretch>
            <a:fillRect/>
          </a:stretch>
        </p:blipFill>
        <p:spPr bwMode="auto">
          <a:xfrm>
            <a:off x="127000" y="1028700"/>
            <a:ext cx="80899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42052" name="Object 4"/>
          <p:cNvGraphicFramePr>
            <a:graphicFrameLocks noChangeAspect="1"/>
          </p:cNvGraphicFramePr>
          <p:nvPr/>
        </p:nvGraphicFramePr>
        <p:xfrm>
          <a:off x="704850" y="495300"/>
          <a:ext cx="4687887" cy="768350"/>
        </p:xfrm>
        <a:graphic>
          <a:graphicData uri="http://schemas.openxmlformats.org/presentationml/2006/ole">
            <p:oleObj spid="_x0000_s941058" name="CS ChemDraw Drawing" r:id="rId5" imgW="4687779" imgH="768096" progId="ChemDraw.Document.6.0">
              <p:embed/>
            </p:oleObj>
          </a:graphicData>
        </a:graphic>
      </p:graphicFrame>
      <p:sp>
        <p:nvSpPr>
          <p:cNvPr id="43014" name="Rectangle 10"/>
          <p:cNvSpPr>
            <a:spLocks noChangeArrowheads="1"/>
          </p:cNvSpPr>
          <p:nvPr/>
        </p:nvSpPr>
        <p:spPr bwMode="auto">
          <a:xfrm>
            <a:off x="6661150" y="26733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794500" y="34734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5372100" y="29400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283200" y="37846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2794000" y="5918200"/>
            <a:ext cx="453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993900" y="54292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1375455" y="4349490"/>
            <a:ext cx="6611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Cross peaks  originating from CH and CH3  groups have opposite sign than those arising from CH2 carbons.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2" grpId="0" animBg="1"/>
      <p:bldP spid="1128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203666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10"/>
          <p:cNvSpPr>
            <a:spLocks noChangeArrowheads="1"/>
          </p:cNvSpPr>
          <p:nvPr/>
        </p:nvSpPr>
        <p:spPr bwMode="auto">
          <a:xfrm>
            <a:off x="6661150" y="26733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794500" y="34734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5372100" y="29400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283200" y="37846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2794000" y="5918200"/>
            <a:ext cx="453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993900" y="54292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pic>
        <p:nvPicPr>
          <p:cNvPr id="752643" name="Picture 3"/>
          <p:cNvPicPr>
            <a:picLocks noChangeAspect="1" noChangeArrowheads="1"/>
          </p:cNvPicPr>
          <p:nvPr/>
        </p:nvPicPr>
        <p:blipFill>
          <a:blip r:embed="rId3"/>
          <a:srcRect l="28297" t="10936" r="8612" b="10936"/>
          <a:stretch>
            <a:fillRect/>
          </a:stretch>
        </p:blipFill>
        <p:spPr bwMode="auto">
          <a:xfrm>
            <a:off x="452063" y="1324780"/>
            <a:ext cx="769197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6838950" y="33845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616200" y="5029200"/>
            <a:ext cx="453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194050" y="57404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616450" y="29845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416550" y="41846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5727700" y="35179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927350" y="1562100"/>
            <a:ext cx="968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err="1" smtClean="0">
                <a:solidFill>
                  <a:srgbClr val="C00000"/>
                </a:solidFill>
              </a:rPr>
              <a:t>MeOD</a:t>
            </a:r>
            <a:r>
              <a:rPr lang="de-DE" sz="1400" b="1" dirty="0" smtClean="0">
                <a:solidFill>
                  <a:srgbClr val="C00000"/>
                </a:solidFill>
              </a:rPr>
              <a:t> D2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5238750" y="1295400"/>
            <a:ext cx="862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CH3-CN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1905000" y="1206500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/>
              <a:t>-OH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3213300" y="6202412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3174801" y="5990656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1702136" y="5663397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1894639" y="6115785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6793898" y="860392"/>
            <a:ext cx="5277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de-DE" sz="1000" b="1" dirty="0" err="1" smtClean="0">
                <a:solidFill>
                  <a:srgbClr val="008000"/>
                </a:solidFill>
              </a:rPr>
              <a:t>HAc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7756424" y="1688164"/>
            <a:ext cx="78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CH2-chain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717925" y="1476408"/>
            <a:ext cx="78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CH2-chain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5812121" y="2092425"/>
            <a:ext cx="1039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H2NCH2-chain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5773622" y="1880669"/>
            <a:ext cx="1039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H2NCH2-chain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3848570" y="2756568"/>
            <a:ext cx="7200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</a:rPr>
              <a:t>CHNHAc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4993974" y="4508366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5475239" y="4123355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OCH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4649848" y="3312749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CH2OH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3509205" y="4085747"/>
            <a:ext cx="633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OCH2R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4483043" y="3646061"/>
            <a:ext cx="7697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  <a:latin typeface="Symbol" pitchFamily="18" charset="2"/>
              </a:rPr>
              <a:t>O</a:t>
            </a:r>
            <a:r>
              <a:rPr lang="de-DE" sz="1000" b="1" dirty="0" smtClean="0">
                <a:solidFill>
                  <a:srgbClr val="FF0066"/>
                </a:solidFill>
              </a:rPr>
              <a:t>CH2-CH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3150987" y="3331602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CH2OH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pic>
        <p:nvPicPr>
          <p:cNvPr id="984066" name="Picture 2"/>
          <p:cNvPicPr>
            <a:picLocks noChangeAspect="1" noChangeArrowheads="1"/>
          </p:cNvPicPr>
          <p:nvPr/>
        </p:nvPicPr>
        <p:blipFill>
          <a:blip r:embed="rId3"/>
          <a:srcRect l="22532" t="15311" r="21063" b="10936"/>
          <a:stretch>
            <a:fillRect/>
          </a:stretch>
        </p:blipFill>
        <p:spPr bwMode="auto">
          <a:xfrm>
            <a:off x="1" y="790220"/>
            <a:ext cx="9326880" cy="606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96" name="Rectangle 3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COSY- Experiment (</a:t>
            </a:r>
            <a:r>
              <a:rPr lang="de-DE" baseline="30000" dirty="0">
                <a:solidFill>
                  <a:schemeClr val="bg1"/>
                </a:solidFill>
              </a:rPr>
              <a:t>1</a:t>
            </a:r>
            <a:r>
              <a:rPr lang="de-DE" dirty="0">
                <a:solidFill>
                  <a:schemeClr val="bg1"/>
                </a:solidFill>
              </a:rPr>
              <a:t>H, </a:t>
            </a:r>
            <a:r>
              <a:rPr lang="de-DE" baseline="30000" dirty="0">
                <a:solidFill>
                  <a:schemeClr val="bg1"/>
                </a:solidFill>
              </a:rPr>
              <a:t>1</a:t>
            </a:r>
            <a:r>
              <a:rPr lang="de-DE" dirty="0">
                <a:solidFill>
                  <a:schemeClr val="bg1"/>
                </a:solidFill>
              </a:rPr>
              <a:t>H)</a:t>
            </a:r>
            <a:r>
              <a:rPr lang="de-DE" dirty="0"/>
              <a:t>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79463" y="1677988"/>
            <a:ext cx="5676901" cy="5400675"/>
            <a:chOff x="539" y="632"/>
            <a:chExt cx="2350" cy="2406"/>
          </a:xfrm>
        </p:grpSpPr>
        <p:pic>
          <p:nvPicPr>
            <p:cNvPr id="164867" name="Picture 3" descr="homcosy4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8000"/>
            </a:blip>
            <a:srcRect/>
            <a:stretch>
              <a:fillRect/>
            </a:stretch>
          </p:blipFill>
          <p:spPr bwMode="auto">
            <a:xfrm rot="5400000">
              <a:off x="612" y="731"/>
              <a:ext cx="2267" cy="2267"/>
            </a:xfrm>
            <a:prstGeom prst="rect">
              <a:avLst/>
            </a:prstGeom>
            <a:noFill/>
          </p:spPr>
        </p:pic>
        <p:sp>
          <p:nvSpPr>
            <p:cNvPr id="164868" name="Rectangle 4"/>
            <p:cNvSpPr>
              <a:spLocks noChangeArrowheads="1"/>
            </p:cNvSpPr>
            <p:nvPr/>
          </p:nvSpPr>
          <p:spPr bwMode="auto">
            <a:xfrm>
              <a:off x="539" y="632"/>
              <a:ext cx="2350" cy="6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69" name="Rectangle 5"/>
            <p:cNvSpPr>
              <a:spLocks noChangeArrowheads="1"/>
            </p:cNvSpPr>
            <p:nvPr/>
          </p:nvSpPr>
          <p:spPr bwMode="auto">
            <a:xfrm>
              <a:off x="595" y="2694"/>
              <a:ext cx="2285" cy="3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70" name="Rectangle 6"/>
            <p:cNvSpPr>
              <a:spLocks noChangeArrowheads="1"/>
            </p:cNvSpPr>
            <p:nvPr/>
          </p:nvSpPr>
          <p:spPr bwMode="auto">
            <a:xfrm>
              <a:off x="577" y="1133"/>
              <a:ext cx="306" cy="190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71" name="Rectangle 7"/>
            <p:cNvSpPr>
              <a:spLocks noChangeArrowheads="1"/>
            </p:cNvSpPr>
            <p:nvPr/>
          </p:nvSpPr>
          <p:spPr bwMode="auto">
            <a:xfrm>
              <a:off x="2453" y="1133"/>
              <a:ext cx="390" cy="18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159250" y="414338"/>
            <a:ext cx="5441950" cy="6443662"/>
            <a:chOff x="2964" y="465"/>
            <a:chExt cx="2331" cy="2349"/>
          </a:xfrm>
        </p:grpSpPr>
        <p:pic>
          <p:nvPicPr>
            <p:cNvPr id="164873" name="Picture 9" descr="homcosy5"/>
            <p:cNvPicPr preferRelativeResize="0">
              <a:picLocks noChangeArrowheads="1"/>
            </p:cNvPicPr>
            <p:nvPr/>
          </p:nvPicPr>
          <p:blipFill>
            <a:blip r:embed="rId4" cstate="print">
              <a:lum bright="-12000" contrast="30000"/>
            </a:blip>
            <a:srcRect/>
            <a:stretch>
              <a:fillRect/>
            </a:stretch>
          </p:blipFill>
          <p:spPr bwMode="auto">
            <a:xfrm rot="5400000">
              <a:off x="3006" y="547"/>
              <a:ext cx="2267" cy="2267"/>
            </a:xfrm>
            <a:prstGeom prst="rect">
              <a:avLst/>
            </a:prstGeom>
            <a:noFill/>
          </p:spPr>
        </p:pic>
        <p:sp>
          <p:nvSpPr>
            <p:cNvPr id="164874" name="Rectangle 10"/>
            <p:cNvSpPr>
              <a:spLocks noChangeArrowheads="1"/>
            </p:cNvSpPr>
            <p:nvPr/>
          </p:nvSpPr>
          <p:spPr bwMode="auto">
            <a:xfrm>
              <a:off x="2964" y="465"/>
              <a:ext cx="2331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75" name="Rectangle 11"/>
            <p:cNvSpPr>
              <a:spLocks noChangeArrowheads="1"/>
            </p:cNvSpPr>
            <p:nvPr/>
          </p:nvSpPr>
          <p:spPr bwMode="auto">
            <a:xfrm>
              <a:off x="3002" y="2481"/>
              <a:ext cx="2248" cy="2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76" name="Rectangle 12"/>
            <p:cNvSpPr>
              <a:spLocks noChangeArrowheads="1"/>
            </p:cNvSpPr>
            <p:nvPr/>
          </p:nvSpPr>
          <p:spPr bwMode="auto">
            <a:xfrm>
              <a:off x="2982" y="864"/>
              <a:ext cx="307" cy="190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77" name="Rectangle 13"/>
            <p:cNvSpPr>
              <a:spLocks noChangeArrowheads="1"/>
            </p:cNvSpPr>
            <p:nvPr/>
          </p:nvSpPr>
          <p:spPr bwMode="auto">
            <a:xfrm>
              <a:off x="4831" y="920"/>
              <a:ext cx="390" cy="18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04850" y="276225"/>
            <a:ext cx="3602038" cy="3052763"/>
            <a:chOff x="565" y="1217"/>
            <a:chExt cx="2269" cy="2369"/>
          </a:xfrm>
        </p:grpSpPr>
        <p:pic>
          <p:nvPicPr>
            <p:cNvPr id="164879" name="Picture 15" descr="homcosy1"/>
            <p:cNvPicPr preferRelativeResize="0">
              <a:picLocks noChangeArrowheads="1"/>
            </p:cNvPicPr>
            <p:nvPr/>
          </p:nvPicPr>
          <p:blipFill>
            <a:blip r:embed="rId5" cstate="print">
              <a:lum bright="-48000" contrast="72000"/>
            </a:blip>
            <a:srcRect/>
            <a:stretch>
              <a:fillRect/>
            </a:stretch>
          </p:blipFill>
          <p:spPr bwMode="auto">
            <a:xfrm rot="5400000">
              <a:off x="565" y="1309"/>
              <a:ext cx="2267" cy="2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4880" name="Rectangle 16"/>
            <p:cNvSpPr>
              <a:spLocks noChangeArrowheads="1"/>
            </p:cNvSpPr>
            <p:nvPr/>
          </p:nvSpPr>
          <p:spPr bwMode="auto">
            <a:xfrm>
              <a:off x="567" y="1217"/>
              <a:ext cx="120" cy="2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81" name="Rectangle 17"/>
            <p:cNvSpPr>
              <a:spLocks noChangeArrowheads="1"/>
            </p:cNvSpPr>
            <p:nvPr/>
          </p:nvSpPr>
          <p:spPr bwMode="auto">
            <a:xfrm>
              <a:off x="585" y="3419"/>
              <a:ext cx="2202" cy="1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82" name="Rectangle 18"/>
            <p:cNvSpPr>
              <a:spLocks noChangeArrowheads="1"/>
            </p:cNvSpPr>
            <p:nvPr/>
          </p:nvSpPr>
          <p:spPr bwMode="auto">
            <a:xfrm>
              <a:off x="2416" y="3356"/>
              <a:ext cx="344" cy="1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83" name="Rectangle 19"/>
            <p:cNvSpPr>
              <a:spLocks noChangeArrowheads="1"/>
            </p:cNvSpPr>
            <p:nvPr/>
          </p:nvSpPr>
          <p:spPr bwMode="auto">
            <a:xfrm>
              <a:off x="2722" y="1356"/>
              <a:ext cx="84" cy="20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84" name="Rectangle 20"/>
            <p:cNvSpPr>
              <a:spLocks noChangeArrowheads="1"/>
            </p:cNvSpPr>
            <p:nvPr/>
          </p:nvSpPr>
          <p:spPr bwMode="auto">
            <a:xfrm>
              <a:off x="632" y="1356"/>
              <a:ext cx="2202" cy="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85" name="Rectangle 21"/>
            <p:cNvSpPr>
              <a:spLocks noChangeArrowheads="1"/>
            </p:cNvSpPr>
            <p:nvPr/>
          </p:nvSpPr>
          <p:spPr bwMode="auto">
            <a:xfrm>
              <a:off x="613" y="1412"/>
              <a:ext cx="141" cy="3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86" name="Rectangle 22"/>
            <p:cNvSpPr>
              <a:spLocks noChangeArrowheads="1"/>
            </p:cNvSpPr>
            <p:nvPr/>
          </p:nvSpPr>
          <p:spPr bwMode="auto">
            <a:xfrm>
              <a:off x="2415" y="1384"/>
              <a:ext cx="344" cy="3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4887" name="Rectangle 23"/>
            <p:cNvSpPr>
              <a:spLocks noChangeArrowheads="1"/>
            </p:cNvSpPr>
            <p:nvPr/>
          </p:nvSpPr>
          <p:spPr bwMode="auto">
            <a:xfrm>
              <a:off x="2427" y="1692"/>
              <a:ext cx="333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graphicFrame>
        <p:nvGraphicFramePr>
          <p:cNvPr id="164888" name="Object 24"/>
          <p:cNvGraphicFramePr>
            <a:graphicFrameLocks noChangeAspect="1"/>
          </p:cNvGraphicFramePr>
          <p:nvPr/>
        </p:nvGraphicFramePr>
        <p:xfrm>
          <a:off x="5607657" y="2799011"/>
          <a:ext cx="1371600" cy="1050925"/>
        </p:xfrm>
        <a:graphic>
          <a:graphicData uri="http://schemas.openxmlformats.org/presentationml/2006/ole">
            <p:oleObj spid="_x0000_s1125378" name="CS ChemDraw Drawing" r:id="rId6" imgW="1370880" imgH="1051560" progId="ChemDraw.Document.6.0">
              <p:embed/>
            </p:oleObj>
          </a:graphicData>
        </a:graphic>
      </p:graphicFrame>
      <p:sp>
        <p:nvSpPr>
          <p:cNvPr id="164890" name="Rectangle 26"/>
          <p:cNvSpPr>
            <a:spLocks noChangeArrowheads="1"/>
          </p:cNvSpPr>
          <p:nvPr/>
        </p:nvSpPr>
        <p:spPr bwMode="auto">
          <a:xfrm>
            <a:off x="2803525" y="1038225"/>
            <a:ext cx="730250" cy="63976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64891" name="Rectangle 27"/>
          <p:cNvSpPr>
            <a:spLocks noChangeArrowheads="1"/>
          </p:cNvSpPr>
          <p:nvPr/>
        </p:nvSpPr>
        <p:spPr bwMode="auto">
          <a:xfrm>
            <a:off x="2849563" y="1190625"/>
            <a:ext cx="242887" cy="2127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64892" name="Line 28"/>
          <p:cNvSpPr>
            <a:spLocks noChangeShapeType="1"/>
          </p:cNvSpPr>
          <p:nvPr/>
        </p:nvSpPr>
        <p:spPr bwMode="auto">
          <a:xfrm flipV="1">
            <a:off x="960438" y="4983163"/>
            <a:ext cx="198437" cy="3206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64893" name="Line 29"/>
          <p:cNvSpPr>
            <a:spLocks noChangeShapeType="1"/>
          </p:cNvSpPr>
          <p:nvPr/>
        </p:nvSpPr>
        <p:spPr bwMode="auto">
          <a:xfrm flipH="1" flipV="1">
            <a:off x="654050" y="5292725"/>
            <a:ext cx="307975" cy="127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64894" name="Line 30"/>
          <p:cNvSpPr>
            <a:spLocks noChangeShapeType="1"/>
          </p:cNvSpPr>
          <p:nvPr/>
        </p:nvSpPr>
        <p:spPr bwMode="auto">
          <a:xfrm flipH="1" flipV="1">
            <a:off x="898525" y="4972050"/>
            <a:ext cx="257175" cy="31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64895" name="Line 31"/>
          <p:cNvSpPr>
            <a:spLocks noChangeShapeType="1"/>
          </p:cNvSpPr>
          <p:nvPr/>
        </p:nvSpPr>
        <p:spPr bwMode="auto">
          <a:xfrm flipV="1">
            <a:off x="647700" y="4978400"/>
            <a:ext cx="139700" cy="247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64897" name="Text Box 33"/>
          <p:cNvSpPr txBox="1">
            <a:spLocks noChangeArrowheads="1"/>
          </p:cNvSpPr>
          <p:nvPr/>
        </p:nvSpPr>
        <p:spPr bwMode="auto">
          <a:xfrm>
            <a:off x="7061807" y="3248273"/>
            <a:ext cx="14526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 smtClean="0"/>
              <a:t>propanoic</a:t>
            </a:r>
            <a:r>
              <a:rPr lang="en-US" dirty="0" smtClean="0"/>
              <a:t> acid </a:t>
            </a:r>
            <a:endParaRPr lang="en-US" dirty="0"/>
          </a:p>
        </p:txBody>
      </p:sp>
      <p:sp>
        <p:nvSpPr>
          <p:cNvPr id="164898" name="Rectangle 34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</a:rPr>
              <a:t>COSY – Experiment (</a:t>
            </a:r>
            <a:r>
              <a:rPr lang="de-DE" sz="2400" b="1" baseline="30000" dirty="0">
                <a:solidFill>
                  <a:srgbClr val="336699"/>
                </a:solidFill>
              </a:rPr>
              <a:t>1</a:t>
            </a:r>
            <a:r>
              <a:rPr lang="de-DE" sz="2400" b="1" dirty="0">
                <a:solidFill>
                  <a:srgbClr val="336699"/>
                </a:solidFill>
              </a:rPr>
              <a:t>H, </a:t>
            </a:r>
            <a:r>
              <a:rPr lang="de-DE" sz="2400" b="1" baseline="30000" dirty="0">
                <a:solidFill>
                  <a:srgbClr val="336699"/>
                </a:solidFill>
              </a:rPr>
              <a:t>1</a:t>
            </a:r>
            <a:r>
              <a:rPr lang="de-DE" sz="2400" b="1" dirty="0">
                <a:solidFill>
                  <a:srgbClr val="336699"/>
                </a:solidFill>
              </a:rPr>
              <a:t>H)</a:t>
            </a:r>
            <a:endParaRPr lang="de-DE" dirty="0"/>
          </a:p>
        </p:txBody>
      </p:sp>
      <p:pic>
        <p:nvPicPr>
          <p:cNvPr id="164899" name="Picture 35" descr="Logo_RG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5255177" y="1048620"/>
            <a:ext cx="3235327" cy="739775"/>
            <a:chOff x="230" y="345"/>
            <a:chExt cx="2038" cy="466"/>
          </a:xfrm>
        </p:grpSpPr>
        <p:sp>
          <p:nvSpPr>
            <p:cNvPr id="36" name="Line 61"/>
            <p:cNvSpPr>
              <a:spLocks noChangeShapeType="1"/>
            </p:cNvSpPr>
            <p:nvPr/>
          </p:nvSpPr>
          <p:spPr bwMode="auto">
            <a:xfrm>
              <a:off x="287" y="811"/>
              <a:ext cx="19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Rectangle 62"/>
            <p:cNvSpPr>
              <a:spLocks noChangeArrowheads="1"/>
            </p:cNvSpPr>
            <p:nvPr/>
          </p:nvSpPr>
          <p:spPr bwMode="auto">
            <a:xfrm>
              <a:off x="305" y="537"/>
              <a:ext cx="92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8" name="Rectangle 63"/>
            <p:cNvSpPr>
              <a:spLocks noChangeArrowheads="1"/>
            </p:cNvSpPr>
            <p:nvPr/>
          </p:nvSpPr>
          <p:spPr bwMode="auto">
            <a:xfrm>
              <a:off x="1293" y="537"/>
              <a:ext cx="92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39" name="Text Box 64"/>
            <p:cNvSpPr txBox="1">
              <a:spLocks noChangeArrowheads="1"/>
            </p:cNvSpPr>
            <p:nvPr/>
          </p:nvSpPr>
          <p:spPr bwMode="auto">
            <a:xfrm>
              <a:off x="1218" y="345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/>
                <a:t>90°</a:t>
              </a:r>
            </a:p>
          </p:txBody>
        </p:sp>
        <p:sp>
          <p:nvSpPr>
            <p:cNvPr id="40" name="Text Box 65"/>
            <p:cNvSpPr txBox="1">
              <a:spLocks noChangeArrowheads="1"/>
            </p:cNvSpPr>
            <p:nvPr/>
          </p:nvSpPr>
          <p:spPr bwMode="auto">
            <a:xfrm>
              <a:off x="230" y="354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/>
                <a:t>90°</a:t>
              </a:r>
            </a:p>
          </p:txBody>
        </p:sp>
        <p:sp>
          <p:nvSpPr>
            <p:cNvPr id="41" name="Text Box 66"/>
            <p:cNvSpPr txBox="1">
              <a:spLocks noChangeArrowheads="1"/>
            </p:cNvSpPr>
            <p:nvPr/>
          </p:nvSpPr>
          <p:spPr bwMode="auto">
            <a:xfrm>
              <a:off x="1483" y="536"/>
              <a:ext cx="78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 t</a:t>
              </a:r>
              <a:r>
                <a:rPr lang="en-US" sz="1400" b="1" baseline="-25000" dirty="0" smtClean="0"/>
                <a:t>2  </a:t>
              </a:r>
              <a:r>
                <a:rPr lang="en-US" sz="1400" b="1" dirty="0" smtClean="0"/>
                <a:t>acquisition</a:t>
              </a:r>
              <a:endParaRPr lang="en-US" sz="1400" b="1" dirty="0"/>
            </a:p>
          </p:txBody>
        </p:sp>
        <p:sp>
          <p:nvSpPr>
            <p:cNvPr id="42" name="Text Box 67"/>
            <p:cNvSpPr txBox="1">
              <a:spLocks noChangeArrowheads="1"/>
            </p:cNvSpPr>
            <p:nvPr/>
          </p:nvSpPr>
          <p:spPr bwMode="auto">
            <a:xfrm>
              <a:off x="411" y="528"/>
              <a:ext cx="82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t</a:t>
              </a:r>
              <a:r>
                <a:rPr lang="en-US" sz="1400" b="1" baseline="-25000" dirty="0" smtClean="0"/>
                <a:t>1</a:t>
              </a:r>
              <a:r>
                <a:rPr lang="en-US" sz="1400" b="1" dirty="0" smtClean="0"/>
                <a:t> incremented</a:t>
              </a:r>
              <a:endParaRPr lang="en-US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90" grpId="0" animBg="1"/>
      <p:bldP spid="164890" grpId="1" animBg="1"/>
      <p:bldP spid="164891" grpId="0" animBg="1"/>
      <p:bldP spid="164892" grpId="0" animBg="1"/>
      <p:bldP spid="164893" grpId="0" animBg="1"/>
      <p:bldP spid="164894" grpId="0" animBg="1"/>
      <p:bldP spid="16489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3213300" y="6202412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3174801" y="5990656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1702136" y="5663397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1894639" y="6115785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6793898" y="860392"/>
            <a:ext cx="5277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de-DE" sz="1000" b="1" dirty="0" err="1" smtClean="0">
                <a:solidFill>
                  <a:srgbClr val="008000"/>
                </a:solidFill>
              </a:rPr>
              <a:t>HAc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7756424" y="1688164"/>
            <a:ext cx="78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CH2-chain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717925" y="1476408"/>
            <a:ext cx="78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CH2-chain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5812121" y="2092425"/>
            <a:ext cx="1039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H2NCH2-chain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5773622" y="1880669"/>
            <a:ext cx="1039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H2NCH2-chain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3848570" y="2756568"/>
            <a:ext cx="7200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</a:rPr>
              <a:t>CHNHAc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4993974" y="4508366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5475239" y="4123355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OCH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4649848" y="3312749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CH2OH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3509205" y="4085747"/>
            <a:ext cx="633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OCH2R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4483043" y="3646061"/>
            <a:ext cx="7697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  <a:latin typeface="Symbol" pitchFamily="18" charset="2"/>
              </a:rPr>
              <a:t>O</a:t>
            </a:r>
            <a:r>
              <a:rPr lang="de-DE" sz="1000" b="1" dirty="0" smtClean="0">
                <a:solidFill>
                  <a:srgbClr val="FF0066"/>
                </a:solidFill>
              </a:rPr>
              <a:t>CH2-CH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3150987" y="3331602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CH2OH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pic>
        <p:nvPicPr>
          <p:cNvPr id="985090" name="Picture 2"/>
          <p:cNvPicPr>
            <a:picLocks noChangeAspect="1" noChangeArrowheads="1"/>
          </p:cNvPicPr>
          <p:nvPr/>
        </p:nvPicPr>
        <p:blipFill>
          <a:blip r:embed="rId3"/>
          <a:srcRect l="22915" t="12011" r="19746" b="8007"/>
          <a:stretch>
            <a:fillRect/>
          </a:stretch>
        </p:blipFill>
        <p:spPr bwMode="auto">
          <a:xfrm>
            <a:off x="0" y="524353"/>
            <a:ext cx="9144000" cy="633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307773" y="3680382"/>
            <a:ext cx="17588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C00000"/>
                </a:solidFill>
              </a:rPr>
              <a:t>13C   </a:t>
            </a:r>
            <a:r>
              <a:rPr lang="de-DE" b="1" dirty="0" err="1" smtClean="0">
                <a:solidFill>
                  <a:srgbClr val="C00000"/>
                </a:solidFill>
              </a:rPr>
              <a:t>exp</a:t>
            </a:r>
            <a:r>
              <a:rPr lang="de-DE" b="1" dirty="0" smtClean="0">
                <a:solidFill>
                  <a:srgbClr val="C00000"/>
                </a:solidFill>
              </a:rPr>
              <a:t>. time 3h</a:t>
            </a:r>
            <a:endParaRPr lang="de-DE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114" name="Picture 2"/>
          <p:cNvPicPr>
            <a:picLocks noChangeAspect="1" noChangeArrowheads="1"/>
          </p:cNvPicPr>
          <p:nvPr/>
        </p:nvPicPr>
        <p:blipFill>
          <a:blip r:embed="rId2"/>
          <a:srcRect l="22671" t="12901" r="14870" b="8452"/>
          <a:stretch>
            <a:fillRect/>
          </a:stretch>
        </p:blipFill>
        <p:spPr bwMode="auto">
          <a:xfrm>
            <a:off x="-163285" y="232012"/>
            <a:ext cx="9144000" cy="66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 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6793898" y="860392"/>
            <a:ext cx="5277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de-DE" sz="1000" b="1" dirty="0" err="1" smtClean="0">
                <a:solidFill>
                  <a:srgbClr val="008000"/>
                </a:solidFill>
              </a:rPr>
              <a:t>HAc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884692" y="609635"/>
            <a:ext cx="13548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C00000"/>
                </a:solidFill>
              </a:rPr>
              <a:t>  </a:t>
            </a:r>
            <a:r>
              <a:rPr lang="de-DE" b="1" dirty="0" err="1" smtClean="0">
                <a:solidFill>
                  <a:srgbClr val="C00000"/>
                </a:solidFill>
              </a:rPr>
              <a:t>exp</a:t>
            </a:r>
            <a:r>
              <a:rPr lang="de-DE" b="1" dirty="0" smtClean="0">
                <a:solidFill>
                  <a:srgbClr val="C00000"/>
                </a:solidFill>
              </a:rPr>
              <a:t>. time 1h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213271" y="5927271"/>
            <a:ext cx="367393" cy="383721"/>
          </a:xfrm>
          <a:prstGeom prst="rect">
            <a:avLst/>
          </a:prstGeom>
          <a:solidFill>
            <a:srgbClr val="B3C6EB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584622" y="1836964"/>
            <a:ext cx="702127" cy="555172"/>
          </a:xfrm>
          <a:prstGeom prst="rect">
            <a:avLst/>
          </a:prstGeom>
          <a:solidFill>
            <a:srgbClr val="B3C6EB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380015" y="3780064"/>
            <a:ext cx="1004207" cy="342900"/>
          </a:xfrm>
          <a:prstGeom prst="rect">
            <a:avLst/>
          </a:prstGeom>
          <a:solidFill>
            <a:srgbClr val="800080">
              <a:alpha val="9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6980464" y="1853292"/>
            <a:ext cx="269421" cy="310244"/>
          </a:xfrm>
          <a:prstGeom prst="rect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5412921" y="5853793"/>
            <a:ext cx="269421" cy="310244"/>
          </a:xfrm>
          <a:prstGeom prst="rect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094514" y="2702379"/>
            <a:ext cx="269421" cy="310244"/>
          </a:xfrm>
          <a:prstGeom prst="rect">
            <a:avLst/>
          </a:prstGeom>
          <a:solidFill>
            <a:srgbClr val="92D050">
              <a:alpha val="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8098971" y="5551714"/>
            <a:ext cx="269421" cy="310244"/>
          </a:xfrm>
          <a:prstGeom prst="rect">
            <a:avLst/>
          </a:prstGeom>
          <a:solidFill>
            <a:srgbClr val="92D050">
              <a:alpha val="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/>
          <p:cNvCxnSpPr/>
          <p:nvPr/>
        </p:nvCxnSpPr>
        <p:spPr>
          <a:xfrm rot="5400000">
            <a:off x="4164291" y="5015399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rot="5400000">
            <a:off x="4993260" y="4996546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>
            <a:off x="5817854" y="4990909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rot="5400000">
            <a:off x="6420159" y="5571163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5400000">
            <a:off x="7349625" y="5672923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rot="16200000" flipH="1">
            <a:off x="7861957" y="5835194"/>
            <a:ext cx="433633" cy="395925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3477986" y="4376057"/>
            <a:ext cx="718457" cy="122464"/>
          </a:xfrm>
          <a:prstGeom prst="rect">
            <a:avLst/>
          </a:prstGeom>
          <a:solidFill>
            <a:srgbClr val="800080">
              <a:alpha val="9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1632858" y="5878285"/>
            <a:ext cx="1461407" cy="498022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018" name="Picture 2"/>
          <p:cNvPicPr>
            <a:picLocks noChangeAspect="1" noChangeArrowheads="1"/>
          </p:cNvPicPr>
          <p:nvPr/>
        </p:nvPicPr>
        <p:blipFill>
          <a:blip r:embed="rId2"/>
          <a:srcRect l="21209" t="11374" r="15602" b="9624"/>
          <a:stretch>
            <a:fillRect/>
          </a:stretch>
        </p:blipFill>
        <p:spPr bwMode="auto">
          <a:xfrm>
            <a:off x="0" y="799345"/>
            <a:ext cx="9144000" cy="605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 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6139380" y="4594993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6485892" y="3478463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OCH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3899077" y="1743831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CH2OH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3538082" y="3835491"/>
            <a:ext cx="633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OCH2R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4386791" y="2885665"/>
            <a:ext cx="7697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  <a:latin typeface="Symbol" pitchFamily="18" charset="2"/>
              </a:rPr>
              <a:t>O</a:t>
            </a:r>
            <a:r>
              <a:rPr lang="de-DE" sz="1000" b="1" dirty="0" smtClean="0">
                <a:solidFill>
                  <a:srgbClr val="FF0066"/>
                </a:solidFill>
              </a:rPr>
              <a:t>CH2-CH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2621597" y="2272823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CH2OH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326752" y="3492591"/>
            <a:ext cx="633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00"/>
                </a:solidFill>
              </a:rPr>
              <a:t>OCH2R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849337" y="2824841"/>
            <a:ext cx="2547256" cy="359229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42" name="Picture 2"/>
          <p:cNvPicPr>
            <a:picLocks noChangeAspect="1" noChangeArrowheads="1"/>
          </p:cNvPicPr>
          <p:nvPr/>
        </p:nvPicPr>
        <p:blipFill>
          <a:blip r:embed="rId2"/>
          <a:srcRect l="21209" t="10936" r="15602" b="9624"/>
          <a:stretch>
            <a:fillRect/>
          </a:stretch>
        </p:blipFill>
        <p:spPr bwMode="auto">
          <a:xfrm>
            <a:off x="0" y="605737"/>
            <a:ext cx="9144000" cy="625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 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4297382" y="4137942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5399527" y="3586821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1683282" y="2307455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1838079" y="3023794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6660864" y="1299130"/>
            <a:ext cx="421241" cy="339048"/>
          </a:xfrm>
          <a:prstGeom prst="straightConnector1">
            <a:avLst/>
          </a:prstGeom>
          <a:ln w="15875">
            <a:solidFill>
              <a:srgbClr val="00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5357789" y="3371483"/>
            <a:ext cx="421241" cy="339048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rot="16200000" flipH="1">
            <a:off x="2938043" y="6154772"/>
            <a:ext cx="387941" cy="234746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1060164" y="3495323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1607171" y="4034165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2097028" y="4548515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2578721" y="5128179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2644035" y="2017587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2586885" y="1968601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2668528" y="2082901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2660363" y="2172709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2897130" y="2727879"/>
            <a:ext cx="421241" cy="339048"/>
          </a:xfrm>
          <a:prstGeom prst="straightConnector1">
            <a:avLst/>
          </a:prstGeom>
          <a:ln w="15875">
            <a:solidFill>
              <a:srgbClr val="00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5607672" y="3985177"/>
            <a:ext cx="421241" cy="339048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5330086" y="3111600"/>
            <a:ext cx="421241" cy="339048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3982979" y="3389184"/>
            <a:ext cx="421241" cy="339048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rot="10800000" flipV="1">
            <a:off x="4433207" y="4128284"/>
            <a:ext cx="456008" cy="32125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rot="5400000" flipH="1" flipV="1">
            <a:off x="4650389" y="1357336"/>
            <a:ext cx="544163" cy="119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5400000" flipH="1" flipV="1">
            <a:off x="5483147" y="1357336"/>
            <a:ext cx="544163" cy="119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5400000" flipH="1" flipV="1">
            <a:off x="6928227" y="1904343"/>
            <a:ext cx="544163" cy="119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rot="5400000" flipH="1" flipV="1">
            <a:off x="7858957" y="2018643"/>
            <a:ext cx="544163" cy="119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62"/>
          <p:cNvGrpSpPr>
            <a:grpSpLocks/>
          </p:cNvGrpSpPr>
          <p:nvPr/>
        </p:nvGrpSpPr>
        <p:grpSpPr bwMode="auto">
          <a:xfrm>
            <a:off x="187325" y="3517900"/>
            <a:ext cx="4284663" cy="3668713"/>
            <a:chOff x="335" y="781"/>
            <a:chExt cx="4979" cy="3539"/>
          </a:xfrm>
        </p:grpSpPr>
        <p:pic>
          <p:nvPicPr>
            <p:cNvPr id="58427" name="Picture 63" descr="gly3"/>
            <p:cNvPicPr>
              <a:picLocks noChangeAspect="1" noChangeArrowheads="1"/>
            </p:cNvPicPr>
            <p:nvPr/>
          </p:nvPicPr>
          <p:blipFill>
            <a:blip r:embed="rId2">
              <a:lum bright="-48000" contrast="78000"/>
            </a:blip>
            <a:srcRect/>
            <a:stretch>
              <a:fillRect/>
            </a:stretch>
          </p:blipFill>
          <p:spPr bwMode="auto">
            <a:xfrm>
              <a:off x="335" y="781"/>
              <a:ext cx="4979" cy="3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28" name="Rectangle 64"/>
            <p:cNvSpPr>
              <a:spLocks noChangeArrowheads="1"/>
            </p:cNvSpPr>
            <p:nvPr/>
          </p:nvSpPr>
          <p:spPr bwMode="auto">
            <a:xfrm>
              <a:off x="432" y="855"/>
              <a:ext cx="234" cy="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8372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HMQC 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/ </a:t>
            </a:r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HETCORR</a:t>
            </a:r>
          </a:p>
        </p:txBody>
      </p:sp>
      <p:grpSp>
        <p:nvGrpSpPr>
          <p:cNvPr id="58374" name="Group 55"/>
          <p:cNvGrpSpPr>
            <a:grpSpLocks/>
          </p:cNvGrpSpPr>
          <p:nvPr/>
        </p:nvGrpSpPr>
        <p:grpSpPr bwMode="auto">
          <a:xfrm>
            <a:off x="285750" y="2193925"/>
            <a:ext cx="6203950" cy="1627188"/>
            <a:chOff x="316" y="2050"/>
            <a:chExt cx="3908" cy="1025"/>
          </a:xfrm>
        </p:grpSpPr>
        <p:sp>
          <p:nvSpPr>
            <p:cNvPr id="58405" name="Text Box 8"/>
            <p:cNvSpPr txBox="1">
              <a:spLocks noChangeArrowheads="1"/>
            </p:cNvSpPr>
            <p:nvPr/>
          </p:nvSpPr>
          <p:spPr bwMode="auto">
            <a:xfrm>
              <a:off x="1687" y="2050"/>
              <a:ext cx="7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/>
                <a:t>HETCORR</a:t>
              </a:r>
            </a:p>
          </p:txBody>
        </p:sp>
        <p:grpSp>
          <p:nvGrpSpPr>
            <p:cNvPr id="58406" name="Group 30"/>
            <p:cNvGrpSpPr>
              <a:grpSpLocks/>
            </p:cNvGrpSpPr>
            <p:nvPr/>
          </p:nvGrpSpPr>
          <p:grpSpPr bwMode="auto">
            <a:xfrm>
              <a:off x="316" y="2259"/>
              <a:ext cx="3908" cy="816"/>
              <a:chOff x="408" y="297"/>
              <a:chExt cx="3908" cy="816"/>
            </a:xfrm>
          </p:grpSpPr>
          <p:sp>
            <p:nvSpPr>
              <p:cNvPr id="58407" name="Text Box 10"/>
              <p:cNvSpPr txBox="1">
                <a:spLocks noChangeArrowheads="1"/>
              </p:cNvSpPr>
              <p:nvPr/>
            </p:nvSpPr>
            <p:spPr bwMode="auto">
              <a:xfrm>
                <a:off x="1375" y="310"/>
                <a:ext cx="32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180°</a:t>
                </a:r>
              </a:p>
            </p:txBody>
          </p:sp>
          <p:sp>
            <p:nvSpPr>
              <p:cNvPr id="58408" name="Text Box 11"/>
              <p:cNvSpPr txBox="1">
                <a:spLocks noChangeArrowheads="1"/>
              </p:cNvSpPr>
              <p:nvPr/>
            </p:nvSpPr>
            <p:spPr bwMode="auto">
              <a:xfrm>
                <a:off x="2573" y="297"/>
                <a:ext cx="2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90°</a:t>
                </a:r>
              </a:p>
            </p:txBody>
          </p:sp>
          <p:grpSp>
            <p:nvGrpSpPr>
              <p:cNvPr id="58409" name="Group 12"/>
              <p:cNvGrpSpPr>
                <a:grpSpLocks/>
              </p:cNvGrpSpPr>
              <p:nvPr/>
            </p:nvGrpSpPr>
            <p:grpSpPr bwMode="auto">
              <a:xfrm>
                <a:off x="408" y="446"/>
                <a:ext cx="3908" cy="667"/>
                <a:chOff x="408" y="446"/>
                <a:chExt cx="3908" cy="667"/>
              </a:xfrm>
            </p:grpSpPr>
            <p:sp>
              <p:nvSpPr>
                <p:cNvPr id="58410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841" y="700"/>
                  <a:ext cx="3310" cy="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8411" name="Rectangle 14"/>
                <p:cNvSpPr>
                  <a:spLocks noChangeArrowheads="1"/>
                </p:cNvSpPr>
                <p:nvPr/>
              </p:nvSpPr>
              <p:spPr bwMode="auto">
                <a:xfrm>
                  <a:off x="2648" y="869"/>
                  <a:ext cx="92" cy="235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12" name="Rectangle 15"/>
                <p:cNvSpPr>
                  <a:spLocks noChangeArrowheads="1"/>
                </p:cNvSpPr>
                <p:nvPr/>
              </p:nvSpPr>
              <p:spPr bwMode="auto">
                <a:xfrm>
                  <a:off x="1423" y="474"/>
                  <a:ext cx="293" cy="235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1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844" y="446"/>
                  <a:ext cx="315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1/3J</a:t>
                  </a:r>
                </a:p>
              </p:txBody>
            </p:sp>
            <p:sp>
              <p:nvSpPr>
                <p:cNvPr id="5841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36" y="844"/>
                  <a:ext cx="25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1H</a:t>
                  </a:r>
                </a:p>
              </p:txBody>
            </p:sp>
            <p:sp>
              <p:nvSpPr>
                <p:cNvPr id="58416" name="Rectangle 19"/>
                <p:cNvSpPr>
                  <a:spLocks noChangeArrowheads="1"/>
                </p:cNvSpPr>
                <p:nvPr/>
              </p:nvSpPr>
              <p:spPr bwMode="auto">
                <a:xfrm>
                  <a:off x="892" y="872"/>
                  <a:ext cx="92" cy="235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17" name="Rectangle 20"/>
                <p:cNvSpPr>
                  <a:spLocks noChangeArrowheads="1"/>
                </p:cNvSpPr>
                <p:nvPr/>
              </p:nvSpPr>
              <p:spPr bwMode="auto">
                <a:xfrm>
                  <a:off x="2673" y="460"/>
                  <a:ext cx="92" cy="23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1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573" y="718"/>
                  <a:ext cx="27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90°</a:t>
                  </a:r>
                </a:p>
              </p:txBody>
            </p:sp>
            <p:sp>
              <p:nvSpPr>
                <p:cNvPr id="5841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817" y="716"/>
                  <a:ext cx="27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90°</a:t>
                  </a:r>
                </a:p>
              </p:txBody>
            </p:sp>
            <p:sp>
              <p:nvSpPr>
                <p:cNvPr id="58420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08" y="544"/>
                  <a:ext cx="30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13C</a:t>
                  </a:r>
                </a:p>
              </p:txBody>
            </p:sp>
            <p:sp>
              <p:nvSpPr>
                <p:cNvPr id="5842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020" y="498"/>
                  <a:ext cx="27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t</a:t>
                  </a:r>
                  <a:r>
                    <a:rPr lang="de-DE" sz="1400" b="1" baseline="-25000"/>
                    <a:t>1</a:t>
                  </a:r>
                  <a:r>
                    <a:rPr lang="de-DE" sz="1400" b="1"/>
                    <a:t>/2</a:t>
                  </a:r>
                </a:p>
              </p:txBody>
            </p:sp>
            <p:sp>
              <p:nvSpPr>
                <p:cNvPr id="5842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969" y="501"/>
                  <a:ext cx="27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t</a:t>
                  </a:r>
                  <a:r>
                    <a:rPr lang="de-DE" sz="1400" b="1" baseline="-25000"/>
                    <a:t>1</a:t>
                  </a:r>
                  <a:r>
                    <a:rPr lang="de-DE" sz="1400" b="1"/>
                    <a:t>/2</a:t>
                  </a:r>
                </a:p>
              </p:txBody>
            </p:sp>
            <p:sp>
              <p:nvSpPr>
                <p:cNvPr id="5842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318" y="498"/>
                  <a:ext cx="315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1/2J</a:t>
                  </a:r>
                </a:p>
              </p:txBody>
            </p:sp>
            <p:sp>
              <p:nvSpPr>
                <p:cNvPr id="58424" name="Rectangle 27" descr="Diagonal weit nach oben"/>
                <p:cNvSpPr>
                  <a:spLocks noChangeArrowheads="1"/>
                </p:cNvSpPr>
                <p:nvPr/>
              </p:nvSpPr>
              <p:spPr bwMode="auto">
                <a:xfrm>
                  <a:off x="3173" y="943"/>
                  <a:ext cx="1143" cy="156"/>
                </a:xfrm>
                <a:prstGeom prst="rect">
                  <a:avLst/>
                </a:prstGeom>
                <a:pattFill prst="wdUpDiag">
                  <a:fgClr>
                    <a:schemeClr val="hlink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26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851" y="1104"/>
                  <a:ext cx="3310" cy="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58375" name="Group 57"/>
          <p:cNvGrpSpPr>
            <a:grpSpLocks/>
          </p:cNvGrpSpPr>
          <p:nvPr/>
        </p:nvGrpSpPr>
        <p:grpSpPr bwMode="auto">
          <a:xfrm>
            <a:off x="195263" y="879475"/>
            <a:ext cx="6738937" cy="2963863"/>
            <a:chOff x="421" y="468"/>
            <a:chExt cx="4245" cy="1867"/>
          </a:xfrm>
        </p:grpSpPr>
        <p:sp>
          <p:nvSpPr>
            <p:cNvPr id="58384" name="Text Box 9"/>
            <p:cNvSpPr txBox="1">
              <a:spLocks noChangeArrowheads="1"/>
            </p:cNvSpPr>
            <p:nvPr/>
          </p:nvSpPr>
          <p:spPr bwMode="auto">
            <a:xfrm>
              <a:off x="2408" y="468"/>
              <a:ext cx="7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/>
                <a:t>HMQC</a:t>
              </a:r>
            </a:p>
          </p:txBody>
        </p:sp>
        <p:sp>
          <p:nvSpPr>
            <p:cNvPr id="58385" name="Line 31"/>
            <p:cNvSpPr>
              <a:spLocks noChangeShapeType="1"/>
            </p:cNvSpPr>
            <p:nvPr/>
          </p:nvSpPr>
          <p:spPr bwMode="auto">
            <a:xfrm flipV="1">
              <a:off x="836" y="1043"/>
              <a:ext cx="3310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386" name="Rectangle 32"/>
            <p:cNvSpPr>
              <a:spLocks noChangeArrowheads="1"/>
            </p:cNvSpPr>
            <p:nvPr/>
          </p:nvSpPr>
          <p:spPr bwMode="auto">
            <a:xfrm>
              <a:off x="854" y="779"/>
              <a:ext cx="92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387" name="Rectangle 33"/>
            <p:cNvSpPr>
              <a:spLocks noChangeArrowheads="1"/>
            </p:cNvSpPr>
            <p:nvPr/>
          </p:nvSpPr>
          <p:spPr bwMode="auto">
            <a:xfrm>
              <a:off x="1842" y="779"/>
              <a:ext cx="293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388" name="Text Box 34"/>
            <p:cNvSpPr txBox="1">
              <a:spLocks noChangeArrowheads="1"/>
            </p:cNvSpPr>
            <p:nvPr/>
          </p:nvSpPr>
          <p:spPr bwMode="auto">
            <a:xfrm>
              <a:off x="1794" y="587"/>
              <a:ext cx="3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180°</a:t>
              </a:r>
            </a:p>
          </p:txBody>
        </p:sp>
        <p:sp>
          <p:nvSpPr>
            <p:cNvPr id="58389" name="Text Box 35"/>
            <p:cNvSpPr txBox="1">
              <a:spLocks noChangeArrowheads="1"/>
            </p:cNvSpPr>
            <p:nvPr/>
          </p:nvSpPr>
          <p:spPr bwMode="auto">
            <a:xfrm>
              <a:off x="779" y="596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58390" name="Text Box 36"/>
            <p:cNvSpPr txBox="1">
              <a:spLocks noChangeArrowheads="1"/>
            </p:cNvSpPr>
            <p:nvPr/>
          </p:nvSpPr>
          <p:spPr bwMode="auto">
            <a:xfrm>
              <a:off x="3330" y="841"/>
              <a:ext cx="67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acquisition </a:t>
              </a:r>
              <a:endParaRPr lang="en-GB" sz="1400" b="1" dirty="0"/>
            </a:p>
          </p:txBody>
        </p:sp>
        <p:sp>
          <p:nvSpPr>
            <p:cNvPr id="58391" name="Text Box 37"/>
            <p:cNvSpPr txBox="1">
              <a:spLocks noChangeArrowheads="1"/>
            </p:cNvSpPr>
            <p:nvPr/>
          </p:nvSpPr>
          <p:spPr bwMode="auto">
            <a:xfrm>
              <a:off x="960" y="770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1/2J</a:t>
              </a:r>
            </a:p>
          </p:txBody>
        </p:sp>
        <p:sp>
          <p:nvSpPr>
            <p:cNvPr id="58392" name="Text Box 38"/>
            <p:cNvSpPr txBox="1">
              <a:spLocks noChangeArrowheads="1"/>
            </p:cNvSpPr>
            <p:nvPr/>
          </p:nvSpPr>
          <p:spPr bwMode="auto">
            <a:xfrm>
              <a:off x="421" y="751"/>
              <a:ext cx="2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1H</a:t>
              </a:r>
            </a:p>
          </p:txBody>
        </p:sp>
        <p:sp>
          <p:nvSpPr>
            <p:cNvPr id="58393" name="Text Box 42"/>
            <p:cNvSpPr txBox="1">
              <a:spLocks noChangeArrowheads="1"/>
            </p:cNvSpPr>
            <p:nvPr/>
          </p:nvSpPr>
          <p:spPr bwMode="auto">
            <a:xfrm>
              <a:off x="1183" y="1025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58394" name="Text Box 44"/>
            <p:cNvSpPr txBox="1">
              <a:spLocks noChangeArrowheads="1"/>
            </p:cNvSpPr>
            <p:nvPr/>
          </p:nvSpPr>
          <p:spPr bwMode="auto">
            <a:xfrm>
              <a:off x="1490" y="770"/>
              <a:ext cx="2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t</a:t>
              </a:r>
              <a:r>
                <a:rPr lang="de-DE" sz="1400" b="1" baseline="-25000"/>
                <a:t>1</a:t>
              </a:r>
              <a:r>
                <a:rPr lang="de-DE" sz="1400" b="1"/>
                <a:t>/2</a:t>
              </a:r>
            </a:p>
          </p:txBody>
        </p:sp>
        <p:sp>
          <p:nvSpPr>
            <p:cNvPr id="58395" name="Text Box 45"/>
            <p:cNvSpPr txBox="1">
              <a:spLocks noChangeArrowheads="1"/>
            </p:cNvSpPr>
            <p:nvPr/>
          </p:nvSpPr>
          <p:spPr bwMode="auto">
            <a:xfrm>
              <a:off x="2287" y="751"/>
              <a:ext cx="2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t</a:t>
              </a:r>
              <a:r>
                <a:rPr lang="de-DE" sz="1400" b="1" baseline="-25000"/>
                <a:t>1</a:t>
              </a:r>
              <a:r>
                <a:rPr lang="de-DE" sz="1400" b="1"/>
                <a:t>/2</a:t>
              </a:r>
            </a:p>
          </p:txBody>
        </p:sp>
        <p:sp>
          <p:nvSpPr>
            <p:cNvPr id="58396" name="Text Box 46"/>
            <p:cNvSpPr txBox="1">
              <a:spLocks noChangeArrowheads="1"/>
            </p:cNvSpPr>
            <p:nvPr/>
          </p:nvSpPr>
          <p:spPr bwMode="auto">
            <a:xfrm>
              <a:off x="2798" y="770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1/2J</a:t>
              </a:r>
            </a:p>
          </p:txBody>
        </p:sp>
        <p:grpSp>
          <p:nvGrpSpPr>
            <p:cNvPr id="58397" name="Group 56"/>
            <p:cNvGrpSpPr>
              <a:grpSpLocks/>
            </p:cNvGrpSpPr>
            <p:nvPr/>
          </p:nvGrpSpPr>
          <p:grpSpPr bwMode="auto">
            <a:xfrm>
              <a:off x="441" y="1039"/>
              <a:ext cx="4225" cy="1296"/>
              <a:chOff x="403" y="1122"/>
              <a:chExt cx="4225" cy="1296"/>
            </a:xfrm>
          </p:grpSpPr>
          <p:sp>
            <p:nvSpPr>
              <p:cNvPr id="58398" name="Rectangle 39"/>
              <p:cNvSpPr>
                <a:spLocks noChangeArrowheads="1"/>
              </p:cNvSpPr>
              <p:nvPr/>
            </p:nvSpPr>
            <p:spPr bwMode="auto">
              <a:xfrm>
                <a:off x="1220" y="1291"/>
                <a:ext cx="92" cy="27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8399" name="Rectangle 40"/>
              <p:cNvSpPr>
                <a:spLocks noChangeArrowheads="1"/>
              </p:cNvSpPr>
              <p:nvPr/>
            </p:nvSpPr>
            <p:spPr bwMode="auto">
              <a:xfrm>
                <a:off x="2628" y="1282"/>
                <a:ext cx="92" cy="27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8400" name="Text Box 41"/>
              <p:cNvSpPr txBox="1">
                <a:spLocks noChangeArrowheads="1"/>
              </p:cNvSpPr>
              <p:nvPr/>
            </p:nvSpPr>
            <p:spPr bwMode="auto">
              <a:xfrm>
                <a:off x="2540" y="1122"/>
                <a:ext cx="2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90°</a:t>
                </a:r>
              </a:p>
            </p:txBody>
          </p:sp>
          <p:sp>
            <p:nvSpPr>
              <p:cNvPr id="58401" name="Text Box 43"/>
              <p:cNvSpPr txBox="1">
                <a:spLocks noChangeArrowheads="1"/>
              </p:cNvSpPr>
              <p:nvPr/>
            </p:nvSpPr>
            <p:spPr bwMode="auto">
              <a:xfrm>
                <a:off x="403" y="1263"/>
                <a:ext cx="30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13C</a:t>
                </a:r>
              </a:p>
            </p:txBody>
          </p:sp>
          <p:sp>
            <p:nvSpPr>
              <p:cNvPr id="58402" name="Rectangle 47" descr="Diagonal weit nach oben"/>
              <p:cNvSpPr>
                <a:spLocks noChangeArrowheads="1"/>
              </p:cNvSpPr>
              <p:nvPr/>
            </p:nvSpPr>
            <p:spPr bwMode="auto">
              <a:xfrm>
                <a:off x="3168" y="1374"/>
                <a:ext cx="1143" cy="182"/>
              </a:xfrm>
              <a:prstGeom prst="rect">
                <a:avLst/>
              </a:prstGeom>
              <a:pattFill prst="wdUpDiag">
                <a:fgClr>
                  <a:schemeClr val="hlink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8403" name="Text Box 48"/>
              <p:cNvSpPr txBox="1">
                <a:spLocks noChangeArrowheads="1"/>
              </p:cNvSpPr>
              <p:nvPr/>
            </p:nvSpPr>
            <p:spPr bwMode="auto">
              <a:xfrm>
                <a:off x="3229" y="1373"/>
                <a:ext cx="109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 b="1" dirty="0" smtClean="0"/>
                  <a:t>decoupling</a:t>
                </a:r>
                <a:endParaRPr lang="en-GB" sz="1400" b="1" dirty="0"/>
              </a:p>
            </p:txBody>
          </p:sp>
          <p:sp>
            <p:nvSpPr>
              <p:cNvPr id="58404" name="Line 49"/>
              <p:cNvSpPr>
                <a:spLocks noChangeShapeType="1"/>
              </p:cNvSpPr>
              <p:nvPr/>
            </p:nvSpPr>
            <p:spPr bwMode="auto">
              <a:xfrm>
                <a:off x="743" y="1560"/>
                <a:ext cx="3885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Text Box 48"/>
              <p:cNvSpPr txBox="1">
                <a:spLocks noChangeArrowheads="1"/>
              </p:cNvSpPr>
              <p:nvPr/>
            </p:nvSpPr>
            <p:spPr bwMode="auto">
              <a:xfrm>
                <a:off x="3325" y="2226"/>
                <a:ext cx="109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 b="1" dirty="0" smtClean="0"/>
                  <a:t>decoupling</a:t>
                </a:r>
                <a:endParaRPr lang="en-GB" sz="1400" b="1" dirty="0"/>
              </a:p>
            </p:txBody>
          </p:sp>
        </p:grpSp>
        <p:sp>
          <p:nvSpPr>
            <p:cNvPr id="61" name="Text Box 36"/>
            <p:cNvSpPr txBox="1">
              <a:spLocks noChangeArrowheads="1"/>
            </p:cNvSpPr>
            <p:nvPr/>
          </p:nvSpPr>
          <p:spPr bwMode="auto">
            <a:xfrm>
              <a:off x="3431" y="1657"/>
              <a:ext cx="67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acquisition </a:t>
              </a:r>
              <a:endParaRPr lang="en-GB" sz="1400" b="1" dirty="0"/>
            </a:p>
          </p:txBody>
        </p:sp>
      </p:grpSp>
      <p:grpSp>
        <p:nvGrpSpPr>
          <p:cNvPr id="58376" name="Group 58"/>
          <p:cNvGrpSpPr>
            <a:grpSpLocks/>
          </p:cNvGrpSpPr>
          <p:nvPr/>
        </p:nvGrpSpPr>
        <p:grpSpPr bwMode="auto">
          <a:xfrm>
            <a:off x="4402138" y="4319588"/>
            <a:ext cx="4402137" cy="2351087"/>
            <a:chOff x="240" y="1021"/>
            <a:chExt cx="5154" cy="3208"/>
          </a:xfrm>
        </p:grpSpPr>
        <p:pic>
          <p:nvPicPr>
            <p:cNvPr id="58382" name="Picture 59" descr="gly9"/>
            <p:cNvPicPr>
              <a:picLocks noChangeAspect="1" noChangeArrowheads="1"/>
            </p:cNvPicPr>
            <p:nvPr/>
          </p:nvPicPr>
          <p:blipFill>
            <a:blip r:embed="rId4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240" y="1021"/>
              <a:ext cx="5154" cy="3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83" name="Rectangle 60"/>
            <p:cNvSpPr>
              <a:spLocks noChangeArrowheads="1"/>
            </p:cNvSpPr>
            <p:nvPr/>
          </p:nvSpPr>
          <p:spPr bwMode="auto">
            <a:xfrm>
              <a:off x="369" y="1107"/>
              <a:ext cx="225" cy="1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8377" name="Picture 61" descr="gly2"/>
          <p:cNvPicPr>
            <a:picLocks noChangeAspect="1" noChangeArrowheads="1"/>
          </p:cNvPicPr>
          <p:nvPr/>
        </p:nvPicPr>
        <p:blipFill>
          <a:blip r:embed="rId5">
            <a:lum bright="-48000" contrast="66000"/>
          </a:blip>
          <a:srcRect/>
          <a:stretch>
            <a:fillRect/>
          </a:stretch>
        </p:blipFill>
        <p:spPr bwMode="auto">
          <a:xfrm>
            <a:off x="6678613" y="3825875"/>
            <a:ext cx="20986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Rectangle 69"/>
          <p:cNvSpPr>
            <a:spLocks noChangeArrowheads="1"/>
          </p:cNvSpPr>
          <p:nvPr/>
        </p:nvSpPr>
        <p:spPr bwMode="auto">
          <a:xfrm>
            <a:off x="0" y="2495550"/>
            <a:ext cx="328613" cy="192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58379" name="Picture 67" descr="gly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lum bright="-60000" contrast="78000"/>
          </a:blip>
          <a:srcRect/>
          <a:stretch>
            <a:fillRect/>
          </a:stretch>
        </p:blipFill>
        <p:spPr>
          <a:xfrm>
            <a:off x="209550" y="4183063"/>
            <a:ext cx="2468563" cy="1735137"/>
          </a:xfrm>
          <a:noFill/>
        </p:spPr>
      </p:pic>
      <p:sp>
        <p:nvSpPr>
          <p:cNvPr id="58380" name="Rectangle 71"/>
          <p:cNvSpPr>
            <a:spLocks noChangeArrowheads="1"/>
          </p:cNvSpPr>
          <p:nvPr/>
        </p:nvSpPr>
        <p:spPr bwMode="auto">
          <a:xfrm>
            <a:off x="219075" y="469900"/>
            <a:ext cx="6496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/>
              <a:t>There exists a method for direct observation of C-H correlations as well.</a:t>
            </a:r>
          </a:p>
        </p:txBody>
      </p:sp>
      <p:sp>
        <p:nvSpPr>
          <p:cNvPr id="58381" name="Rectangle 72"/>
          <p:cNvSpPr>
            <a:spLocks noChangeArrowheads="1"/>
          </p:cNvSpPr>
          <p:nvPr/>
        </p:nvSpPr>
        <p:spPr bwMode="auto">
          <a:xfrm>
            <a:off x="6962775" y="2084161"/>
            <a:ext cx="2181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Draw back:</a:t>
            </a:r>
          </a:p>
          <a:p>
            <a:r>
              <a:rPr lang="en-GB" b="1" dirty="0" smtClean="0"/>
              <a:t>Central lines (99%) have to be suppressed</a:t>
            </a:r>
            <a:endParaRPr lang="en-GB" b="1" dirty="0"/>
          </a:p>
        </p:txBody>
      </p:sp>
      <p:sp>
        <p:nvSpPr>
          <p:cNvPr id="63" name="Rectangle 72"/>
          <p:cNvSpPr>
            <a:spLocks noChangeArrowheads="1"/>
          </p:cNvSpPr>
          <p:nvPr/>
        </p:nvSpPr>
        <p:spPr bwMode="auto">
          <a:xfrm>
            <a:off x="6962775" y="1123108"/>
            <a:ext cx="21812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Advantage:</a:t>
            </a:r>
          </a:p>
          <a:p>
            <a:r>
              <a:rPr lang="en-GB" b="1" dirty="0" smtClean="0"/>
              <a:t>S/n 8times better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16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HMQC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/ </a:t>
            </a:r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HETCORR</a:t>
            </a:r>
          </a:p>
        </p:txBody>
      </p:sp>
      <p:pic>
        <p:nvPicPr>
          <p:cNvPr id="60421" name="Picture 18" descr="407px-Ciclospor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738" y="1382713"/>
            <a:ext cx="38766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706207" y="1191694"/>
            <a:ext cx="22397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Cyclosporine (</a:t>
            </a:r>
            <a:r>
              <a:rPr lang="en-GB" sz="1400" b="1" dirty="0" err="1" smtClean="0"/>
              <a:t>ciclosporin</a:t>
            </a:r>
            <a:r>
              <a:rPr lang="en-GB" sz="1400" b="1" dirty="0" smtClean="0"/>
              <a:t>)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exam2d_CH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88951" y="2043112"/>
            <a:ext cx="3598862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0" descr="exam2d_HC3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52437" y="2038351"/>
            <a:ext cx="359886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Cyclosporine HMQC  and HETCORR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59399" name="Picture 8" descr="exam2d_HC1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518026" y="2049462"/>
            <a:ext cx="3598862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 Box 11"/>
          <p:cNvSpPr txBox="1">
            <a:spLocks noChangeArrowheads="1"/>
          </p:cNvSpPr>
          <p:nvPr/>
        </p:nvSpPr>
        <p:spPr bwMode="auto">
          <a:xfrm>
            <a:off x="1555750" y="5900738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HETCORR</a:t>
            </a:r>
          </a:p>
        </p:txBody>
      </p:sp>
      <p:sp>
        <p:nvSpPr>
          <p:cNvPr id="59401" name="Text Box 12"/>
          <p:cNvSpPr txBox="1">
            <a:spLocks noChangeArrowheads="1"/>
          </p:cNvSpPr>
          <p:nvPr/>
        </p:nvSpPr>
        <p:spPr bwMode="auto">
          <a:xfrm>
            <a:off x="5935663" y="5934075"/>
            <a:ext cx="839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HMQC</a:t>
            </a:r>
          </a:p>
        </p:txBody>
      </p:sp>
      <p:sp>
        <p:nvSpPr>
          <p:cNvPr id="59402" name="Text Box 16"/>
          <p:cNvSpPr txBox="1">
            <a:spLocks noChangeArrowheads="1"/>
          </p:cNvSpPr>
          <p:nvPr/>
        </p:nvSpPr>
        <p:spPr bwMode="auto">
          <a:xfrm>
            <a:off x="2182813" y="492125"/>
            <a:ext cx="52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180°</a:t>
            </a:r>
          </a:p>
        </p:txBody>
      </p:sp>
      <p:sp>
        <p:nvSpPr>
          <p:cNvPr id="59403" name="Text Box 17"/>
          <p:cNvSpPr txBox="1">
            <a:spLocks noChangeArrowheads="1"/>
          </p:cNvSpPr>
          <p:nvPr/>
        </p:nvSpPr>
        <p:spPr bwMode="auto">
          <a:xfrm>
            <a:off x="4084638" y="471488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grpSp>
        <p:nvGrpSpPr>
          <p:cNvPr id="59404" name="Group 37"/>
          <p:cNvGrpSpPr>
            <a:grpSpLocks/>
          </p:cNvGrpSpPr>
          <p:nvPr/>
        </p:nvGrpSpPr>
        <p:grpSpPr bwMode="auto">
          <a:xfrm>
            <a:off x="647700" y="708025"/>
            <a:ext cx="6203950" cy="1058863"/>
            <a:chOff x="408" y="446"/>
            <a:chExt cx="3908" cy="667"/>
          </a:xfrm>
        </p:grpSpPr>
        <p:sp>
          <p:nvSpPr>
            <p:cNvPr id="59405" name="Line 13"/>
            <p:cNvSpPr>
              <a:spLocks noChangeShapeType="1"/>
            </p:cNvSpPr>
            <p:nvPr/>
          </p:nvSpPr>
          <p:spPr bwMode="auto">
            <a:xfrm flipV="1">
              <a:off x="841" y="700"/>
              <a:ext cx="3310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2648" y="869"/>
              <a:ext cx="92" cy="2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07" name="Rectangle 15"/>
            <p:cNvSpPr>
              <a:spLocks noChangeArrowheads="1"/>
            </p:cNvSpPr>
            <p:nvPr/>
          </p:nvSpPr>
          <p:spPr bwMode="auto">
            <a:xfrm>
              <a:off x="1423" y="474"/>
              <a:ext cx="293" cy="2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09" name="Text Box 19"/>
            <p:cNvSpPr txBox="1">
              <a:spLocks noChangeArrowheads="1"/>
            </p:cNvSpPr>
            <p:nvPr/>
          </p:nvSpPr>
          <p:spPr bwMode="auto">
            <a:xfrm>
              <a:off x="2844" y="446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1/3J</a:t>
              </a:r>
            </a:p>
          </p:txBody>
        </p:sp>
        <p:sp>
          <p:nvSpPr>
            <p:cNvPr id="59410" name="Text Box 20"/>
            <p:cNvSpPr txBox="1">
              <a:spLocks noChangeArrowheads="1"/>
            </p:cNvSpPr>
            <p:nvPr/>
          </p:nvSpPr>
          <p:spPr bwMode="auto">
            <a:xfrm>
              <a:off x="436" y="844"/>
              <a:ext cx="2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1H</a:t>
              </a:r>
            </a:p>
          </p:txBody>
        </p:sp>
        <p:sp>
          <p:nvSpPr>
            <p:cNvPr id="59411" name="Rectangle 21"/>
            <p:cNvSpPr>
              <a:spLocks noChangeArrowheads="1"/>
            </p:cNvSpPr>
            <p:nvPr/>
          </p:nvSpPr>
          <p:spPr bwMode="auto">
            <a:xfrm>
              <a:off x="892" y="872"/>
              <a:ext cx="92" cy="2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12" name="Rectangle 22"/>
            <p:cNvSpPr>
              <a:spLocks noChangeArrowheads="1"/>
            </p:cNvSpPr>
            <p:nvPr/>
          </p:nvSpPr>
          <p:spPr bwMode="auto">
            <a:xfrm>
              <a:off x="2673" y="460"/>
              <a:ext cx="92" cy="23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13" name="Text Box 23"/>
            <p:cNvSpPr txBox="1">
              <a:spLocks noChangeArrowheads="1"/>
            </p:cNvSpPr>
            <p:nvPr/>
          </p:nvSpPr>
          <p:spPr bwMode="auto">
            <a:xfrm>
              <a:off x="2573" y="718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59414" name="Text Box 24"/>
            <p:cNvSpPr txBox="1">
              <a:spLocks noChangeArrowheads="1"/>
            </p:cNvSpPr>
            <p:nvPr/>
          </p:nvSpPr>
          <p:spPr bwMode="auto">
            <a:xfrm>
              <a:off x="817" y="716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59415" name="Text Box 25"/>
            <p:cNvSpPr txBox="1">
              <a:spLocks noChangeArrowheads="1"/>
            </p:cNvSpPr>
            <p:nvPr/>
          </p:nvSpPr>
          <p:spPr bwMode="auto">
            <a:xfrm>
              <a:off x="408" y="544"/>
              <a:ext cx="3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13C</a:t>
              </a:r>
            </a:p>
          </p:txBody>
        </p:sp>
        <p:sp>
          <p:nvSpPr>
            <p:cNvPr id="59416" name="Text Box 26"/>
            <p:cNvSpPr txBox="1">
              <a:spLocks noChangeArrowheads="1"/>
            </p:cNvSpPr>
            <p:nvPr/>
          </p:nvSpPr>
          <p:spPr bwMode="auto">
            <a:xfrm>
              <a:off x="1020" y="498"/>
              <a:ext cx="2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t</a:t>
              </a:r>
              <a:r>
                <a:rPr lang="de-DE" sz="1400" b="1" baseline="-25000"/>
                <a:t>1</a:t>
              </a:r>
              <a:r>
                <a:rPr lang="de-DE" sz="1400" b="1"/>
                <a:t>/2</a:t>
              </a:r>
            </a:p>
          </p:txBody>
        </p:sp>
        <p:sp>
          <p:nvSpPr>
            <p:cNvPr id="59417" name="Text Box 27"/>
            <p:cNvSpPr txBox="1">
              <a:spLocks noChangeArrowheads="1"/>
            </p:cNvSpPr>
            <p:nvPr/>
          </p:nvSpPr>
          <p:spPr bwMode="auto">
            <a:xfrm>
              <a:off x="1969" y="501"/>
              <a:ext cx="2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t</a:t>
              </a:r>
              <a:r>
                <a:rPr lang="de-DE" sz="1400" b="1" baseline="-25000"/>
                <a:t>1</a:t>
              </a:r>
              <a:r>
                <a:rPr lang="de-DE" sz="1400" b="1"/>
                <a:t>/2</a:t>
              </a:r>
            </a:p>
          </p:txBody>
        </p:sp>
        <p:sp>
          <p:nvSpPr>
            <p:cNvPr id="59418" name="Text Box 28"/>
            <p:cNvSpPr txBox="1">
              <a:spLocks noChangeArrowheads="1"/>
            </p:cNvSpPr>
            <p:nvPr/>
          </p:nvSpPr>
          <p:spPr bwMode="auto">
            <a:xfrm>
              <a:off x="2318" y="49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1/2J</a:t>
              </a:r>
            </a:p>
          </p:txBody>
        </p:sp>
        <p:sp>
          <p:nvSpPr>
            <p:cNvPr id="59419" name="Rectangle 29" descr="Diagonal weit nach oben"/>
            <p:cNvSpPr>
              <a:spLocks noChangeArrowheads="1"/>
            </p:cNvSpPr>
            <p:nvPr/>
          </p:nvSpPr>
          <p:spPr bwMode="auto">
            <a:xfrm>
              <a:off x="3173" y="943"/>
              <a:ext cx="1143" cy="156"/>
            </a:xfrm>
            <a:prstGeom prst="rect">
              <a:avLst/>
            </a:prstGeom>
            <a:pattFill prst="wdUpDiag">
              <a:fgClr>
                <a:schemeClr val="hlink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21" name="Line 36"/>
            <p:cNvSpPr>
              <a:spLocks noChangeShapeType="1"/>
            </p:cNvSpPr>
            <p:nvPr/>
          </p:nvSpPr>
          <p:spPr bwMode="auto">
            <a:xfrm flipV="1">
              <a:off x="851" y="1104"/>
              <a:ext cx="3310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223847" y="781148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 </a:t>
            </a:r>
            <a:endParaRPr lang="en-GB" sz="1400" b="1" dirty="0"/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5262887" y="1470058"/>
            <a:ext cx="10663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decoupling </a:t>
            </a:r>
            <a:endParaRPr lang="en-GB" sz="1400" b="1" dirty="0"/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1351643" y="2050112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13C in f2 </a:t>
            </a:r>
            <a:endParaRPr lang="en-GB" sz="1400" b="1" dirty="0"/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873741" y="4252137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13C in f1 </a:t>
            </a:r>
            <a:endParaRPr lang="en-GB" sz="1400" b="1" dirty="0"/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3600321" y="4438749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f1 </a:t>
            </a:r>
            <a:endParaRPr lang="en-GB" sz="1400" b="1" dirty="0"/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5485105" y="2059443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f2 </a:t>
            </a:r>
            <a:endParaRPr lang="en-GB" sz="1400" b="1" dirty="0"/>
          </a:p>
        </p:txBody>
      </p:sp>
      <p:pic>
        <p:nvPicPr>
          <p:cNvPr id="37" name="Picture 18" descr="407px-Ciclospor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5726" y="636265"/>
            <a:ext cx="2058274" cy="171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/>
          <p:cNvGrpSpPr/>
          <p:nvPr/>
        </p:nvGrpSpPr>
        <p:grpSpPr>
          <a:xfrm>
            <a:off x="5028520" y="3521729"/>
            <a:ext cx="2926653" cy="2907992"/>
            <a:chOff x="559156" y="3409763"/>
            <a:chExt cx="2926653" cy="2907992"/>
          </a:xfrm>
        </p:grpSpPr>
        <p:sp>
          <p:nvSpPr>
            <p:cNvPr id="59421" name="Line 36"/>
            <p:cNvSpPr>
              <a:spLocks noChangeShapeType="1"/>
            </p:cNvSpPr>
            <p:nvPr/>
          </p:nvSpPr>
          <p:spPr bwMode="auto">
            <a:xfrm flipV="1">
              <a:off x="559156" y="3415035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 rot="5400000" flipV="1">
              <a:off x="2014731" y="4842619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 rot="5400000" flipV="1">
              <a:off x="-859098" y="4870611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V="1">
              <a:off x="605809" y="6288864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240291" y="3559051"/>
            <a:ext cx="2926653" cy="2907992"/>
            <a:chOff x="559156" y="3409763"/>
            <a:chExt cx="2926653" cy="2907992"/>
          </a:xfrm>
        </p:grpSpPr>
        <p:sp>
          <p:nvSpPr>
            <p:cNvPr id="39" name="Line 36"/>
            <p:cNvSpPr>
              <a:spLocks noChangeShapeType="1"/>
            </p:cNvSpPr>
            <p:nvPr/>
          </p:nvSpPr>
          <p:spPr bwMode="auto">
            <a:xfrm flipV="1">
              <a:off x="559156" y="3415035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 rot="5400000" flipV="1">
              <a:off x="2014731" y="4842619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5400000" flipV="1">
              <a:off x="-859098" y="4870611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flipV="1">
              <a:off x="605809" y="6288864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59397" name="Picture 3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HMQC-HMBC  vs. HETCORR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59400" name="Text Box 11"/>
          <p:cNvSpPr txBox="1">
            <a:spLocks noChangeArrowheads="1"/>
          </p:cNvSpPr>
          <p:nvPr/>
        </p:nvSpPr>
        <p:spPr bwMode="auto">
          <a:xfrm>
            <a:off x="6268357" y="6521450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/>
              <a:t>HETCORR</a:t>
            </a:r>
          </a:p>
        </p:txBody>
      </p:sp>
      <p:sp>
        <p:nvSpPr>
          <p:cNvPr id="59401" name="Text Box 12"/>
          <p:cNvSpPr txBox="1">
            <a:spLocks noChangeArrowheads="1"/>
          </p:cNvSpPr>
          <p:nvPr/>
        </p:nvSpPr>
        <p:spPr bwMode="auto">
          <a:xfrm>
            <a:off x="1370816" y="6519446"/>
            <a:ext cx="8226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smtClean="0"/>
              <a:t>HMBC</a:t>
            </a:r>
            <a:endParaRPr lang="de-DE" b="1" dirty="0"/>
          </a:p>
        </p:txBody>
      </p:sp>
      <p:sp>
        <p:nvSpPr>
          <p:cNvPr id="59409" name="Text Box 19"/>
          <p:cNvSpPr txBox="1">
            <a:spLocks noChangeArrowheads="1"/>
          </p:cNvSpPr>
          <p:nvPr/>
        </p:nvSpPr>
        <p:spPr bwMode="auto">
          <a:xfrm>
            <a:off x="408700" y="916959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1/3J</a:t>
            </a:r>
          </a:p>
        </p:txBody>
      </p:sp>
      <p:graphicFrame>
        <p:nvGraphicFramePr>
          <p:cNvPr id="798722" name="Object 2"/>
          <p:cNvGraphicFramePr>
            <a:graphicFrameLocks noChangeAspect="1"/>
          </p:cNvGraphicFramePr>
          <p:nvPr/>
        </p:nvGraphicFramePr>
        <p:xfrm>
          <a:off x="1164123" y="856862"/>
          <a:ext cx="1639887" cy="1039813"/>
        </p:xfrm>
        <a:graphic>
          <a:graphicData uri="http://schemas.openxmlformats.org/presentationml/2006/ole">
            <p:oleObj spid="_x0000_s798722" name="CS ChemDraw Drawing" r:id="rId4" imgW="1639815" imgH="1039176" progId="ChemDraw.Document.6.0">
              <p:embed/>
            </p:oleObj>
          </a:graphicData>
        </a:graphic>
      </p:graphicFrame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3330121" y="850771"/>
          <a:ext cx="1639887" cy="1039813"/>
        </p:xfrm>
        <a:graphic>
          <a:graphicData uri="http://schemas.openxmlformats.org/presentationml/2006/ole">
            <p:oleObj spid="_x0000_s798723" name="CS ChemDraw Drawing" r:id="rId5" imgW="1639815" imgH="1039176" progId="ChemDraw.Document.6.0">
              <p:embed/>
            </p:oleObj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5520223" y="856862"/>
          <a:ext cx="1639887" cy="1039813"/>
        </p:xfrm>
        <a:graphic>
          <a:graphicData uri="http://schemas.openxmlformats.org/presentationml/2006/ole">
            <p:oleObj spid="_x0000_s798724" name="CS ChemDraw Drawing" r:id="rId6" imgW="1639815" imgH="1039176" progId="ChemDraw.Document.6.0">
              <p:embed/>
            </p:oleObj>
          </a:graphicData>
        </a:graphic>
      </p:graphicFrame>
      <p:grpSp>
        <p:nvGrpSpPr>
          <p:cNvPr id="60" name="Gruppieren 59"/>
          <p:cNvGrpSpPr/>
          <p:nvPr/>
        </p:nvGrpSpPr>
        <p:grpSpPr>
          <a:xfrm>
            <a:off x="5156978" y="2509222"/>
            <a:ext cx="2346980" cy="1042042"/>
            <a:chOff x="5380912" y="2518553"/>
            <a:chExt cx="2346980" cy="1042042"/>
          </a:xfrm>
        </p:grpSpPr>
        <p:grpSp>
          <p:nvGrpSpPr>
            <p:cNvPr id="59" name="Gruppieren 58"/>
            <p:cNvGrpSpPr/>
            <p:nvPr/>
          </p:nvGrpSpPr>
          <p:grpSpPr>
            <a:xfrm>
              <a:off x="5563956" y="2828865"/>
              <a:ext cx="2035468" cy="731730"/>
              <a:chOff x="5563956" y="2828865"/>
              <a:chExt cx="2035468" cy="731730"/>
            </a:xfrm>
          </p:grpSpPr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 rot="5400000" flipV="1">
                <a:off x="7241132" y="3186041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36"/>
              <p:cNvSpPr>
                <a:spLocks noChangeShapeType="1"/>
              </p:cNvSpPr>
              <p:nvPr/>
            </p:nvSpPr>
            <p:spPr bwMode="auto">
              <a:xfrm rot="5400000" flipV="1">
                <a:off x="6412828" y="3183642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36"/>
              <p:cNvSpPr>
                <a:spLocks noChangeShapeType="1"/>
              </p:cNvSpPr>
              <p:nvPr/>
            </p:nvSpPr>
            <p:spPr bwMode="auto">
              <a:xfrm rot="5400000" flipV="1">
                <a:off x="5209179" y="3202303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0" name="Text Box 17"/>
            <p:cNvSpPr txBox="1">
              <a:spLocks noChangeArrowheads="1"/>
            </p:cNvSpPr>
            <p:nvPr/>
          </p:nvSpPr>
          <p:spPr bwMode="auto">
            <a:xfrm>
              <a:off x="5380912" y="2518553"/>
              <a:ext cx="37702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190</a:t>
              </a:r>
              <a:endParaRPr lang="de-DE" sz="1000" b="1" dirty="0"/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6575232" y="2518553"/>
              <a:ext cx="3129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60</a:t>
              </a:r>
              <a:endParaRPr lang="de-DE" sz="1000" b="1" dirty="0"/>
            </a:p>
          </p:txBody>
        </p:sp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7414986" y="2518553"/>
              <a:ext cx="3129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40</a:t>
              </a:r>
              <a:endParaRPr lang="de-DE" sz="1000" b="1" dirty="0"/>
            </a:p>
          </p:txBody>
        </p:sp>
      </p:grpSp>
      <p:grpSp>
        <p:nvGrpSpPr>
          <p:cNvPr id="61" name="Gruppieren 60"/>
          <p:cNvGrpSpPr/>
          <p:nvPr/>
        </p:nvGrpSpPr>
        <p:grpSpPr>
          <a:xfrm rot="16200000">
            <a:off x="-419203" y="4589949"/>
            <a:ext cx="2346980" cy="1042042"/>
            <a:chOff x="5380912" y="2518553"/>
            <a:chExt cx="2346980" cy="1042042"/>
          </a:xfrm>
        </p:grpSpPr>
        <p:grpSp>
          <p:nvGrpSpPr>
            <p:cNvPr id="62" name="Gruppieren 61"/>
            <p:cNvGrpSpPr/>
            <p:nvPr/>
          </p:nvGrpSpPr>
          <p:grpSpPr>
            <a:xfrm>
              <a:off x="5563956" y="2828865"/>
              <a:ext cx="2035468" cy="731730"/>
              <a:chOff x="5563956" y="2828865"/>
              <a:chExt cx="2035468" cy="731730"/>
            </a:xfrm>
          </p:grpSpPr>
          <p:sp>
            <p:nvSpPr>
              <p:cNvPr id="66" name="Line 36"/>
              <p:cNvSpPr>
                <a:spLocks noChangeShapeType="1"/>
              </p:cNvSpPr>
              <p:nvPr/>
            </p:nvSpPr>
            <p:spPr bwMode="auto">
              <a:xfrm rot="5400000" flipV="1">
                <a:off x="7241132" y="3186041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36"/>
              <p:cNvSpPr>
                <a:spLocks noChangeShapeType="1"/>
              </p:cNvSpPr>
              <p:nvPr/>
            </p:nvSpPr>
            <p:spPr bwMode="auto">
              <a:xfrm rot="5400000" flipV="1">
                <a:off x="6412828" y="3183642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" name="Line 36"/>
              <p:cNvSpPr>
                <a:spLocks noChangeShapeType="1"/>
              </p:cNvSpPr>
              <p:nvPr/>
            </p:nvSpPr>
            <p:spPr bwMode="auto">
              <a:xfrm rot="5400000" flipV="1">
                <a:off x="5209179" y="3202303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3" name="Text Box 17"/>
            <p:cNvSpPr txBox="1">
              <a:spLocks noChangeArrowheads="1"/>
            </p:cNvSpPr>
            <p:nvPr/>
          </p:nvSpPr>
          <p:spPr bwMode="auto">
            <a:xfrm>
              <a:off x="5380912" y="2518553"/>
              <a:ext cx="37702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190</a:t>
              </a:r>
              <a:endParaRPr lang="de-DE" sz="1000" b="1" dirty="0"/>
            </a:p>
          </p:txBody>
        </p:sp>
        <p:sp>
          <p:nvSpPr>
            <p:cNvPr id="64" name="Text Box 17"/>
            <p:cNvSpPr txBox="1">
              <a:spLocks noChangeArrowheads="1"/>
            </p:cNvSpPr>
            <p:nvPr/>
          </p:nvSpPr>
          <p:spPr bwMode="auto">
            <a:xfrm>
              <a:off x="6575232" y="2518553"/>
              <a:ext cx="3129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60</a:t>
              </a:r>
              <a:endParaRPr lang="de-DE" sz="1000" b="1" dirty="0"/>
            </a:p>
          </p:txBody>
        </p:sp>
        <p:sp>
          <p:nvSpPr>
            <p:cNvPr id="65" name="Text Box 17"/>
            <p:cNvSpPr txBox="1">
              <a:spLocks noChangeArrowheads="1"/>
            </p:cNvSpPr>
            <p:nvPr/>
          </p:nvSpPr>
          <p:spPr bwMode="auto">
            <a:xfrm>
              <a:off x="7414986" y="2518553"/>
              <a:ext cx="3129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40</a:t>
              </a:r>
              <a:endParaRPr lang="de-DE" sz="1000" b="1" dirty="0"/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1490047" y="2621188"/>
            <a:ext cx="848820" cy="978094"/>
            <a:chOff x="1256781" y="2621188"/>
            <a:chExt cx="848820" cy="978094"/>
          </a:xfrm>
        </p:grpSpPr>
        <p:sp>
          <p:nvSpPr>
            <p:cNvPr id="53" name="Text Box 17"/>
            <p:cNvSpPr txBox="1">
              <a:spLocks noChangeArrowheads="1"/>
            </p:cNvSpPr>
            <p:nvPr/>
          </p:nvSpPr>
          <p:spPr bwMode="auto">
            <a:xfrm>
              <a:off x="1760635" y="2630520"/>
              <a:ext cx="3449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7.0</a:t>
              </a:r>
              <a:endParaRPr lang="de-DE" sz="1000" b="1" dirty="0"/>
            </a:p>
          </p:txBody>
        </p: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1256781" y="2621188"/>
              <a:ext cx="3449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7.5</a:t>
              </a:r>
              <a:endParaRPr lang="de-DE" sz="1000" b="1" dirty="0"/>
            </a:p>
          </p:txBody>
        </p:sp>
        <p:grpSp>
          <p:nvGrpSpPr>
            <p:cNvPr id="70" name="Gruppieren 69"/>
            <p:cNvGrpSpPr/>
            <p:nvPr/>
          </p:nvGrpSpPr>
          <p:grpSpPr>
            <a:xfrm rot="16200000">
              <a:off x="1307752" y="2993606"/>
              <a:ext cx="725038" cy="486314"/>
              <a:chOff x="8147090" y="5326259"/>
              <a:chExt cx="725038" cy="486314"/>
            </a:xfrm>
          </p:grpSpPr>
          <p:sp>
            <p:nvSpPr>
              <p:cNvPr id="71" name="Line 36"/>
              <p:cNvSpPr>
                <a:spLocks noChangeShapeType="1"/>
              </p:cNvSpPr>
              <p:nvPr/>
            </p:nvSpPr>
            <p:spPr bwMode="auto">
              <a:xfrm flipV="1">
                <a:off x="8163605" y="5809035"/>
                <a:ext cx="708523" cy="353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2" name="Line 36"/>
              <p:cNvSpPr>
                <a:spLocks noChangeShapeType="1"/>
              </p:cNvSpPr>
              <p:nvPr/>
            </p:nvSpPr>
            <p:spPr bwMode="auto">
              <a:xfrm flipV="1">
                <a:off x="8147090" y="5326259"/>
                <a:ext cx="708523" cy="353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74" name="Gruppieren 73"/>
          <p:cNvGrpSpPr/>
          <p:nvPr/>
        </p:nvGrpSpPr>
        <p:grpSpPr>
          <a:xfrm rot="5400000">
            <a:off x="8053263" y="5159118"/>
            <a:ext cx="792835" cy="1015416"/>
            <a:chOff x="1266114" y="2583867"/>
            <a:chExt cx="792835" cy="1015416"/>
          </a:xfrm>
        </p:grpSpPr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1266114" y="2602528"/>
              <a:ext cx="3449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7.0</a:t>
              </a:r>
              <a:endParaRPr lang="de-DE" sz="1000" b="1" dirty="0"/>
            </a:p>
          </p:txBody>
        </p:sp>
        <p:sp>
          <p:nvSpPr>
            <p:cNvPr id="76" name="Text Box 17"/>
            <p:cNvSpPr txBox="1">
              <a:spLocks noChangeArrowheads="1"/>
            </p:cNvSpPr>
            <p:nvPr/>
          </p:nvSpPr>
          <p:spPr bwMode="auto">
            <a:xfrm>
              <a:off x="1713983" y="2583867"/>
              <a:ext cx="3449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7.5</a:t>
              </a:r>
              <a:endParaRPr lang="de-DE" sz="1000" b="1" dirty="0"/>
            </a:p>
          </p:txBody>
        </p:sp>
        <p:grpSp>
          <p:nvGrpSpPr>
            <p:cNvPr id="77" name="Gruppieren 76"/>
            <p:cNvGrpSpPr/>
            <p:nvPr/>
          </p:nvGrpSpPr>
          <p:grpSpPr>
            <a:xfrm rot="16200000">
              <a:off x="1307753" y="2993607"/>
              <a:ext cx="725038" cy="486314"/>
              <a:chOff x="8147090" y="5326259"/>
              <a:chExt cx="725038" cy="486314"/>
            </a:xfrm>
          </p:grpSpPr>
          <p:sp>
            <p:nvSpPr>
              <p:cNvPr id="78" name="Line 36"/>
              <p:cNvSpPr>
                <a:spLocks noChangeShapeType="1"/>
              </p:cNvSpPr>
              <p:nvPr/>
            </p:nvSpPr>
            <p:spPr bwMode="auto">
              <a:xfrm flipV="1">
                <a:off x="8163605" y="5809035"/>
                <a:ext cx="708523" cy="353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V="1">
                <a:off x="8147090" y="5326259"/>
                <a:ext cx="708523" cy="353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91" name="Ellipse 90"/>
          <p:cNvSpPr/>
          <p:nvPr/>
        </p:nvSpPr>
        <p:spPr>
          <a:xfrm>
            <a:off x="1558213" y="1427583"/>
            <a:ext cx="111967" cy="1399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6" name="Gruppieren 105"/>
          <p:cNvGrpSpPr/>
          <p:nvPr/>
        </p:nvGrpSpPr>
        <p:grpSpPr>
          <a:xfrm>
            <a:off x="1414762" y="3228393"/>
            <a:ext cx="804261" cy="370658"/>
            <a:chOff x="1414762" y="3228393"/>
            <a:chExt cx="804261" cy="370658"/>
          </a:xfrm>
        </p:grpSpPr>
        <p:sp>
          <p:nvSpPr>
            <p:cNvPr id="92" name="Line 36"/>
            <p:cNvSpPr>
              <a:spLocks noChangeShapeType="1"/>
            </p:cNvSpPr>
            <p:nvPr/>
          </p:nvSpPr>
          <p:spPr bwMode="auto">
            <a:xfrm rot="5400000" flipV="1">
              <a:off x="1241098" y="3403234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36"/>
            <p:cNvSpPr>
              <a:spLocks noChangeShapeType="1"/>
            </p:cNvSpPr>
            <p:nvPr/>
          </p:nvSpPr>
          <p:spPr bwMode="auto">
            <a:xfrm rot="5400000" flipV="1">
              <a:off x="1716960" y="3421896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7122166" y="3359021"/>
            <a:ext cx="499281" cy="180000"/>
            <a:chOff x="7112836" y="3163078"/>
            <a:chExt cx="499281" cy="369330"/>
          </a:xfrm>
        </p:grpSpPr>
        <p:sp>
          <p:nvSpPr>
            <p:cNvPr id="96" name="Line 36"/>
            <p:cNvSpPr>
              <a:spLocks noChangeShapeType="1"/>
            </p:cNvSpPr>
            <p:nvPr/>
          </p:nvSpPr>
          <p:spPr bwMode="auto">
            <a:xfrm rot="5400000" flipV="1">
              <a:off x="7071068" y="3336742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Line 36"/>
            <p:cNvSpPr>
              <a:spLocks noChangeShapeType="1"/>
            </p:cNvSpPr>
            <p:nvPr/>
          </p:nvSpPr>
          <p:spPr bwMode="auto">
            <a:xfrm rot="5400000" flipV="1">
              <a:off x="6939172" y="3345922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rot="5400000" flipV="1">
              <a:off x="7434962" y="3346073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36"/>
            <p:cNvSpPr>
              <a:spLocks noChangeShapeType="1"/>
            </p:cNvSpPr>
            <p:nvPr/>
          </p:nvSpPr>
          <p:spPr bwMode="auto">
            <a:xfrm rot="5400000" flipV="1">
              <a:off x="7303066" y="3355253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1" name="Gruppieren 100"/>
          <p:cNvGrpSpPr/>
          <p:nvPr/>
        </p:nvGrpSpPr>
        <p:grpSpPr>
          <a:xfrm rot="5400000">
            <a:off x="901758" y="3987284"/>
            <a:ext cx="499281" cy="180000"/>
            <a:chOff x="7112836" y="3163078"/>
            <a:chExt cx="499281" cy="369330"/>
          </a:xfrm>
        </p:grpSpPr>
        <p:sp>
          <p:nvSpPr>
            <p:cNvPr id="102" name="Line 36"/>
            <p:cNvSpPr>
              <a:spLocks noChangeShapeType="1"/>
            </p:cNvSpPr>
            <p:nvPr/>
          </p:nvSpPr>
          <p:spPr bwMode="auto">
            <a:xfrm rot="5400000" flipV="1">
              <a:off x="7071068" y="3336742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Line 36"/>
            <p:cNvSpPr>
              <a:spLocks noChangeShapeType="1"/>
            </p:cNvSpPr>
            <p:nvPr/>
          </p:nvSpPr>
          <p:spPr bwMode="auto">
            <a:xfrm rot="5400000" flipV="1">
              <a:off x="6939172" y="3345922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36"/>
            <p:cNvSpPr>
              <a:spLocks noChangeShapeType="1"/>
            </p:cNvSpPr>
            <p:nvPr/>
          </p:nvSpPr>
          <p:spPr bwMode="auto">
            <a:xfrm rot="5400000" flipV="1">
              <a:off x="7434962" y="3346073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 rot="5400000" flipV="1">
              <a:off x="7303066" y="3355253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7" name="Gruppieren 106"/>
          <p:cNvGrpSpPr/>
          <p:nvPr/>
        </p:nvGrpSpPr>
        <p:grpSpPr>
          <a:xfrm rot="16200000">
            <a:off x="7694265" y="5570376"/>
            <a:ext cx="804261" cy="370658"/>
            <a:chOff x="1414762" y="3228393"/>
            <a:chExt cx="804261" cy="370658"/>
          </a:xfrm>
        </p:grpSpPr>
        <p:sp>
          <p:nvSpPr>
            <p:cNvPr id="108" name="Line 36"/>
            <p:cNvSpPr>
              <a:spLocks noChangeShapeType="1"/>
            </p:cNvSpPr>
            <p:nvPr/>
          </p:nvSpPr>
          <p:spPr bwMode="auto">
            <a:xfrm rot="5400000" flipV="1">
              <a:off x="1241098" y="3403234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 rot="5400000" flipV="1">
              <a:off x="1716960" y="3421896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2" name="Ellipse 111"/>
          <p:cNvSpPr/>
          <p:nvPr/>
        </p:nvSpPr>
        <p:spPr>
          <a:xfrm>
            <a:off x="7389846" y="5337110"/>
            <a:ext cx="111967" cy="1399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/>
          <p:cNvSpPr/>
          <p:nvPr/>
        </p:nvSpPr>
        <p:spPr>
          <a:xfrm>
            <a:off x="7417837" y="5812972"/>
            <a:ext cx="111967" cy="1399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Ellipse 113"/>
          <p:cNvSpPr/>
          <p:nvPr/>
        </p:nvSpPr>
        <p:spPr>
          <a:xfrm>
            <a:off x="1586204" y="3909526"/>
            <a:ext cx="162000" cy="21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Ellipse 114"/>
          <p:cNvSpPr/>
          <p:nvPr/>
        </p:nvSpPr>
        <p:spPr>
          <a:xfrm>
            <a:off x="2080726" y="3909526"/>
            <a:ext cx="162000" cy="21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Ellipse 115"/>
          <p:cNvSpPr/>
          <p:nvPr/>
        </p:nvSpPr>
        <p:spPr>
          <a:xfrm>
            <a:off x="6634066" y="1231641"/>
            <a:ext cx="111967" cy="139959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7" name="Gruppieren 116"/>
          <p:cNvGrpSpPr/>
          <p:nvPr/>
        </p:nvGrpSpPr>
        <p:grpSpPr>
          <a:xfrm rot="10800000">
            <a:off x="1573384" y="3209731"/>
            <a:ext cx="804261" cy="370658"/>
            <a:chOff x="1414762" y="3228393"/>
            <a:chExt cx="804261" cy="370658"/>
          </a:xfrm>
        </p:grpSpPr>
        <p:sp>
          <p:nvSpPr>
            <p:cNvPr id="118" name="Line 36"/>
            <p:cNvSpPr>
              <a:spLocks noChangeShapeType="1"/>
            </p:cNvSpPr>
            <p:nvPr/>
          </p:nvSpPr>
          <p:spPr bwMode="auto">
            <a:xfrm rot="5400000" flipV="1">
              <a:off x="1241098" y="3403234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Line 36"/>
            <p:cNvSpPr>
              <a:spLocks noChangeShapeType="1"/>
            </p:cNvSpPr>
            <p:nvPr/>
          </p:nvSpPr>
          <p:spPr bwMode="auto">
            <a:xfrm rot="5400000" flipV="1">
              <a:off x="1716960" y="3421896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0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1" name="Line 36"/>
            <p:cNvSpPr>
              <a:spLocks noChangeShapeType="1"/>
            </p:cNvSpPr>
            <p:nvPr/>
          </p:nvSpPr>
          <p:spPr bwMode="auto">
            <a:xfrm rot="5400000" flipV="1">
              <a:off x="1875682" y="3407427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2" name="Ellipse 121"/>
          <p:cNvSpPr/>
          <p:nvPr/>
        </p:nvSpPr>
        <p:spPr>
          <a:xfrm>
            <a:off x="1604865" y="4767943"/>
            <a:ext cx="162000" cy="216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3" name="Ellipse 122"/>
          <p:cNvSpPr/>
          <p:nvPr/>
        </p:nvSpPr>
        <p:spPr>
          <a:xfrm>
            <a:off x="2099387" y="4767943"/>
            <a:ext cx="162000" cy="216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" name="Ellipse 123"/>
          <p:cNvSpPr/>
          <p:nvPr/>
        </p:nvSpPr>
        <p:spPr>
          <a:xfrm>
            <a:off x="6606074" y="5337110"/>
            <a:ext cx="111967" cy="139959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5" name="Ellipse 124"/>
          <p:cNvSpPr/>
          <p:nvPr/>
        </p:nvSpPr>
        <p:spPr>
          <a:xfrm>
            <a:off x="6634065" y="5812972"/>
            <a:ext cx="111967" cy="139959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6" name="Gruppieren 125"/>
          <p:cNvGrpSpPr/>
          <p:nvPr/>
        </p:nvGrpSpPr>
        <p:grpSpPr>
          <a:xfrm rot="5400000">
            <a:off x="7684935" y="5393095"/>
            <a:ext cx="804261" cy="370658"/>
            <a:chOff x="1414762" y="3228393"/>
            <a:chExt cx="804261" cy="370658"/>
          </a:xfrm>
        </p:grpSpPr>
        <p:sp>
          <p:nvSpPr>
            <p:cNvPr id="127" name="Line 36"/>
            <p:cNvSpPr>
              <a:spLocks noChangeShapeType="1"/>
            </p:cNvSpPr>
            <p:nvPr/>
          </p:nvSpPr>
          <p:spPr bwMode="auto">
            <a:xfrm rot="5400000" flipV="1">
              <a:off x="1241098" y="3403234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Line 36"/>
            <p:cNvSpPr>
              <a:spLocks noChangeShapeType="1"/>
            </p:cNvSpPr>
            <p:nvPr/>
          </p:nvSpPr>
          <p:spPr bwMode="auto">
            <a:xfrm rot="5400000" flipV="1">
              <a:off x="1716960" y="3421896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0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1" name="Gruppieren 130"/>
          <p:cNvGrpSpPr/>
          <p:nvPr/>
        </p:nvGrpSpPr>
        <p:grpSpPr>
          <a:xfrm rot="5400000">
            <a:off x="892427" y="4817709"/>
            <a:ext cx="499281" cy="180000"/>
            <a:chOff x="7112836" y="3163078"/>
            <a:chExt cx="499281" cy="369330"/>
          </a:xfrm>
        </p:grpSpPr>
        <p:sp>
          <p:nvSpPr>
            <p:cNvPr id="132" name="Line 36"/>
            <p:cNvSpPr>
              <a:spLocks noChangeShapeType="1"/>
            </p:cNvSpPr>
            <p:nvPr/>
          </p:nvSpPr>
          <p:spPr bwMode="auto">
            <a:xfrm rot="5400000" flipV="1">
              <a:off x="7071068" y="3336742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Line 36"/>
            <p:cNvSpPr>
              <a:spLocks noChangeShapeType="1"/>
            </p:cNvSpPr>
            <p:nvPr/>
          </p:nvSpPr>
          <p:spPr bwMode="auto">
            <a:xfrm rot="5400000" flipV="1">
              <a:off x="6939172" y="3345922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" name="Line 36"/>
            <p:cNvSpPr>
              <a:spLocks noChangeShapeType="1"/>
            </p:cNvSpPr>
            <p:nvPr/>
          </p:nvSpPr>
          <p:spPr bwMode="auto">
            <a:xfrm rot="5400000" flipV="1">
              <a:off x="7434962" y="3346073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Line 36"/>
            <p:cNvSpPr>
              <a:spLocks noChangeShapeType="1"/>
            </p:cNvSpPr>
            <p:nvPr/>
          </p:nvSpPr>
          <p:spPr bwMode="auto">
            <a:xfrm rot="5400000" flipV="1">
              <a:off x="7303066" y="3355253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6" name="Gruppieren 135"/>
          <p:cNvGrpSpPr/>
          <p:nvPr/>
        </p:nvGrpSpPr>
        <p:grpSpPr>
          <a:xfrm>
            <a:off x="6313515" y="3371464"/>
            <a:ext cx="499281" cy="180000"/>
            <a:chOff x="7112836" y="3163078"/>
            <a:chExt cx="499281" cy="369330"/>
          </a:xfrm>
        </p:grpSpPr>
        <p:sp>
          <p:nvSpPr>
            <p:cNvPr id="137" name="Line 36"/>
            <p:cNvSpPr>
              <a:spLocks noChangeShapeType="1"/>
            </p:cNvSpPr>
            <p:nvPr/>
          </p:nvSpPr>
          <p:spPr bwMode="auto">
            <a:xfrm rot="5400000" flipV="1">
              <a:off x="7071068" y="3336742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Line 36"/>
            <p:cNvSpPr>
              <a:spLocks noChangeShapeType="1"/>
            </p:cNvSpPr>
            <p:nvPr/>
          </p:nvSpPr>
          <p:spPr bwMode="auto">
            <a:xfrm rot="5400000" flipV="1">
              <a:off x="6939172" y="3345922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9" name="Line 36"/>
            <p:cNvSpPr>
              <a:spLocks noChangeShapeType="1"/>
            </p:cNvSpPr>
            <p:nvPr/>
          </p:nvSpPr>
          <p:spPr bwMode="auto">
            <a:xfrm rot="5400000" flipV="1">
              <a:off x="7434962" y="3346073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0" name="Line 36"/>
            <p:cNvSpPr>
              <a:spLocks noChangeShapeType="1"/>
            </p:cNvSpPr>
            <p:nvPr/>
          </p:nvSpPr>
          <p:spPr bwMode="auto">
            <a:xfrm rot="5400000" flipV="1">
              <a:off x="7303066" y="3355253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5" name="Gruppieren 144"/>
          <p:cNvGrpSpPr/>
          <p:nvPr/>
        </p:nvGrpSpPr>
        <p:grpSpPr>
          <a:xfrm>
            <a:off x="7157358" y="5347917"/>
            <a:ext cx="561570" cy="98880"/>
            <a:chOff x="7063819" y="3191069"/>
            <a:chExt cx="561570" cy="98880"/>
          </a:xfrm>
        </p:grpSpPr>
        <p:sp>
          <p:nvSpPr>
            <p:cNvPr id="141" name="Ellipse 140"/>
            <p:cNvSpPr/>
            <p:nvPr/>
          </p:nvSpPr>
          <p:spPr>
            <a:xfrm>
              <a:off x="7455161" y="3200400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7585789" y="319106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7235269" y="321773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Ellipse 143"/>
            <p:cNvSpPr/>
            <p:nvPr/>
          </p:nvSpPr>
          <p:spPr>
            <a:xfrm>
              <a:off x="7063819" y="322154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6" name="Gruppieren 145"/>
          <p:cNvGrpSpPr/>
          <p:nvPr/>
        </p:nvGrpSpPr>
        <p:grpSpPr>
          <a:xfrm>
            <a:off x="7191259" y="5850371"/>
            <a:ext cx="561570" cy="98880"/>
            <a:chOff x="7063819" y="3191069"/>
            <a:chExt cx="561570" cy="98880"/>
          </a:xfrm>
        </p:grpSpPr>
        <p:sp>
          <p:nvSpPr>
            <p:cNvPr id="147" name="Ellipse 146"/>
            <p:cNvSpPr/>
            <p:nvPr/>
          </p:nvSpPr>
          <p:spPr>
            <a:xfrm>
              <a:off x="7455161" y="3200400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Ellipse 147"/>
            <p:cNvSpPr/>
            <p:nvPr/>
          </p:nvSpPr>
          <p:spPr>
            <a:xfrm>
              <a:off x="7585789" y="319106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7235269" y="321773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7063819" y="322154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6" name="Gruppieren 155"/>
          <p:cNvGrpSpPr/>
          <p:nvPr/>
        </p:nvGrpSpPr>
        <p:grpSpPr>
          <a:xfrm>
            <a:off x="1383808" y="3983453"/>
            <a:ext cx="884332" cy="159020"/>
            <a:chOff x="1391428" y="2659371"/>
            <a:chExt cx="884332" cy="81315"/>
          </a:xfrm>
        </p:grpSpPr>
        <p:sp>
          <p:nvSpPr>
            <p:cNvPr id="152" name="Ellipse 151"/>
            <p:cNvSpPr/>
            <p:nvPr/>
          </p:nvSpPr>
          <p:spPr>
            <a:xfrm>
              <a:off x="2045738" y="2664893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2236160" y="2659371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1833077" y="2667310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1391428" y="2672286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7" name="Gruppieren 156"/>
          <p:cNvGrpSpPr/>
          <p:nvPr/>
        </p:nvGrpSpPr>
        <p:grpSpPr>
          <a:xfrm>
            <a:off x="1578818" y="4806662"/>
            <a:ext cx="861472" cy="155211"/>
            <a:chOff x="1391428" y="2661319"/>
            <a:chExt cx="861472" cy="79367"/>
          </a:xfrm>
        </p:grpSpPr>
        <p:sp>
          <p:nvSpPr>
            <p:cNvPr id="158" name="Ellipse 157"/>
            <p:cNvSpPr/>
            <p:nvPr/>
          </p:nvSpPr>
          <p:spPr>
            <a:xfrm>
              <a:off x="1731009" y="2672686"/>
              <a:ext cx="45719" cy="57627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Ellipse 158"/>
            <p:cNvSpPr/>
            <p:nvPr/>
          </p:nvSpPr>
          <p:spPr>
            <a:xfrm>
              <a:off x="2213300" y="2661319"/>
              <a:ext cx="39600" cy="68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1562567" y="2667310"/>
              <a:ext cx="39600" cy="68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Ellipse 160"/>
            <p:cNvSpPr/>
            <p:nvPr/>
          </p:nvSpPr>
          <p:spPr>
            <a:xfrm>
              <a:off x="1391428" y="2672286"/>
              <a:ext cx="39600" cy="68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7" name="Gruppieren 176"/>
          <p:cNvGrpSpPr/>
          <p:nvPr/>
        </p:nvGrpSpPr>
        <p:grpSpPr>
          <a:xfrm>
            <a:off x="6364256" y="5374587"/>
            <a:ext cx="574710" cy="561289"/>
            <a:chOff x="8062427" y="2510089"/>
            <a:chExt cx="574710" cy="561289"/>
          </a:xfrm>
        </p:grpSpPr>
        <p:grpSp>
          <p:nvGrpSpPr>
            <p:cNvPr id="167" name="Gruppieren 166"/>
            <p:cNvGrpSpPr/>
            <p:nvPr/>
          </p:nvGrpSpPr>
          <p:grpSpPr>
            <a:xfrm>
              <a:off x="8062427" y="2510089"/>
              <a:ext cx="561570" cy="72210"/>
              <a:chOff x="7063819" y="3217739"/>
              <a:chExt cx="561570" cy="72210"/>
            </a:xfrm>
          </p:grpSpPr>
          <p:sp>
            <p:nvSpPr>
              <p:cNvPr id="168" name="Ellipse 167"/>
              <p:cNvSpPr/>
              <p:nvPr/>
            </p:nvSpPr>
            <p:spPr>
              <a:xfrm>
                <a:off x="7451351" y="3219450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9" name="Ellipse 168"/>
              <p:cNvSpPr/>
              <p:nvPr/>
            </p:nvSpPr>
            <p:spPr>
              <a:xfrm>
                <a:off x="7585789" y="322154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0" name="Ellipse 169"/>
              <p:cNvSpPr/>
              <p:nvPr/>
            </p:nvSpPr>
            <p:spPr>
              <a:xfrm>
                <a:off x="7235269" y="321773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1" name="Ellipse 170"/>
              <p:cNvSpPr/>
              <p:nvPr/>
            </p:nvSpPr>
            <p:spPr>
              <a:xfrm>
                <a:off x="7063819" y="322154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72" name="Gruppieren 171"/>
            <p:cNvGrpSpPr/>
            <p:nvPr/>
          </p:nvGrpSpPr>
          <p:grpSpPr>
            <a:xfrm>
              <a:off x="8075567" y="2999168"/>
              <a:ext cx="561570" cy="72210"/>
              <a:chOff x="7067629" y="3408239"/>
              <a:chExt cx="561570" cy="72210"/>
            </a:xfrm>
          </p:grpSpPr>
          <p:sp>
            <p:nvSpPr>
              <p:cNvPr id="173" name="Ellipse 172"/>
              <p:cNvSpPr/>
              <p:nvPr/>
            </p:nvSpPr>
            <p:spPr>
              <a:xfrm>
                <a:off x="7455161" y="3409950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4" name="Ellipse 173"/>
              <p:cNvSpPr/>
              <p:nvPr/>
            </p:nvSpPr>
            <p:spPr>
              <a:xfrm>
                <a:off x="7589599" y="341204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5" name="Ellipse 174"/>
              <p:cNvSpPr/>
              <p:nvPr/>
            </p:nvSpPr>
            <p:spPr>
              <a:xfrm>
                <a:off x="7239079" y="340823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6" name="Ellipse 175"/>
              <p:cNvSpPr/>
              <p:nvPr/>
            </p:nvSpPr>
            <p:spPr>
              <a:xfrm>
                <a:off x="7067629" y="341204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8" name="Ellipse 177"/>
          <p:cNvSpPr/>
          <p:nvPr/>
        </p:nvSpPr>
        <p:spPr>
          <a:xfrm>
            <a:off x="4114801" y="1380931"/>
            <a:ext cx="111967" cy="139959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9" name="Gruppieren 178"/>
          <p:cNvGrpSpPr/>
          <p:nvPr/>
        </p:nvGrpSpPr>
        <p:grpSpPr>
          <a:xfrm rot="10800000">
            <a:off x="1602541" y="3230109"/>
            <a:ext cx="632811" cy="370640"/>
            <a:chOff x="1586212" y="3217752"/>
            <a:chExt cx="632811" cy="370640"/>
          </a:xfrm>
        </p:grpSpPr>
        <p:sp>
          <p:nvSpPr>
            <p:cNvPr id="180" name="Line 36"/>
            <p:cNvSpPr>
              <a:spLocks noChangeShapeType="1"/>
            </p:cNvSpPr>
            <p:nvPr/>
          </p:nvSpPr>
          <p:spPr bwMode="auto">
            <a:xfrm rot="5400000" flipV="1">
              <a:off x="1412548" y="3391804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Line 36"/>
            <p:cNvSpPr>
              <a:spLocks noChangeShapeType="1"/>
            </p:cNvSpPr>
            <p:nvPr/>
          </p:nvSpPr>
          <p:spPr bwMode="auto">
            <a:xfrm rot="5400000" flipV="1">
              <a:off x="1553130" y="3391416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2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3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4" name="Gruppieren 183"/>
          <p:cNvGrpSpPr/>
          <p:nvPr/>
        </p:nvGrpSpPr>
        <p:grpSpPr>
          <a:xfrm rot="5400000">
            <a:off x="7770075" y="5488118"/>
            <a:ext cx="632811" cy="370640"/>
            <a:chOff x="1586212" y="3217752"/>
            <a:chExt cx="632811" cy="370640"/>
          </a:xfrm>
        </p:grpSpPr>
        <p:sp>
          <p:nvSpPr>
            <p:cNvPr id="185" name="Line 36"/>
            <p:cNvSpPr>
              <a:spLocks noChangeShapeType="1"/>
            </p:cNvSpPr>
            <p:nvPr/>
          </p:nvSpPr>
          <p:spPr bwMode="auto">
            <a:xfrm rot="5400000" flipV="1">
              <a:off x="1412548" y="3391804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6" name="Line 36"/>
            <p:cNvSpPr>
              <a:spLocks noChangeShapeType="1"/>
            </p:cNvSpPr>
            <p:nvPr/>
          </p:nvSpPr>
          <p:spPr bwMode="auto">
            <a:xfrm rot="5400000" flipV="1">
              <a:off x="1553130" y="3391416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7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8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9" name="Gruppieren 188"/>
          <p:cNvGrpSpPr/>
          <p:nvPr/>
        </p:nvGrpSpPr>
        <p:grpSpPr>
          <a:xfrm>
            <a:off x="5210013" y="3374262"/>
            <a:ext cx="270681" cy="175451"/>
            <a:chOff x="7234756" y="3194345"/>
            <a:chExt cx="270681" cy="359996"/>
          </a:xfrm>
        </p:grpSpPr>
        <p:sp>
          <p:nvSpPr>
            <p:cNvPr id="190" name="Line 36"/>
            <p:cNvSpPr>
              <a:spLocks noChangeShapeType="1"/>
            </p:cNvSpPr>
            <p:nvPr/>
          </p:nvSpPr>
          <p:spPr bwMode="auto">
            <a:xfrm rot="5400000" flipV="1">
              <a:off x="7128220" y="3368008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Line 36"/>
            <p:cNvSpPr>
              <a:spLocks noChangeShapeType="1"/>
            </p:cNvSpPr>
            <p:nvPr/>
          </p:nvSpPr>
          <p:spPr bwMode="auto">
            <a:xfrm rot="5400000" flipV="1">
              <a:off x="7061093" y="3377186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Line 36"/>
            <p:cNvSpPr>
              <a:spLocks noChangeShapeType="1"/>
            </p:cNvSpPr>
            <p:nvPr/>
          </p:nvSpPr>
          <p:spPr bwMode="auto">
            <a:xfrm rot="5400000" flipV="1">
              <a:off x="7328283" y="3369520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Line 36"/>
            <p:cNvSpPr>
              <a:spLocks noChangeShapeType="1"/>
            </p:cNvSpPr>
            <p:nvPr/>
          </p:nvSpPr>
          <p:spPr bwMode="auto">
            <a:xfrm rot="5400000" flipV="1">
              <a:off x="7253539" y="3370876"/>
              <a:ext cx="350817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4" name="Gruppieren 193"/>
          <p:cNvGrpSpPr/>
          <p:nvPr/>
        </p:nvGrpSpPr>
        <p:grpSpPr>
          <a:xfrm rot="16200000">
            <a:off x="1029899" y="6005495"/>
            <a:ext cx="270681" cy="175451"/>
            <a:chOff x="7234756" y="3194345"/>
            <a:chExt cx="270681" cy="359996"/>
          </a:xfrm>
        </p:grpSpPr>
        <p:sp>
          <p:nvSpPr>
            <p:cNvPr id="195" name="Line 36"/>
            <p:cNvSpPr>
              <a:spLocks noChangeShapeType="1"/>
            </p:cNvSpPr>
            <p:nvPr/>
          </p:nvSpPr>
          <p:spPr bwMode="auto">
            <a:xfrm rot="5400000" flipV="1">
              <a:off x="7128220" y="3368008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" name="Line 36"/>
            <p:cNvSpPr>
              <a:spLocks noChangeShapeType="1"/>
            </p:cNvSpPr>
            <p:nvPr/>
          </p:nvSpPr>
          <p:spPr bwMode="auto">
            <a:xfrm rot="5400000" flipV="1">
              <a:off x="7061093" y="3377186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7" name="Line 36"/>
            <p:cNvSpPr>
              <a:spLocks noChangeShapeType="1"/>
            </p:cNvSpPr>
            <p:nvPr/>
          </p:nvSpPr>
          <p:spPr bwMode="auto">
            <a:xfrm rot="5400000" flipV="1">
              <a:off x="7328283" y="3369520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" name="Line 36"/>
            <p:cNvSpPr>
              <a:spLocks noChangeShapeType="1"/>
            </p:cNvSpPr>
            <p:nvPr/>
          </p:nvSpPr>
          <p:spPr bwMode="auto">
            <a:xfrm rot="5400000" flipV="1">
              <a:off x="7253539" y="3370876"/>
              <a:ext cx="350817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9" name="Gruppieren 198"/>
          <p:cNvGrpSpPr/>
          <p:nvPr/>
        </p:nvGrpSpPr>
        <p:grpSpPr>
          <a:xfrm>
            <a:off x="1505339" y="6002303"/>
            <a:ext cx="678592" cy="139977"/>
            <a:chOff x="1460008" y="2655471"/>
            <a:chExt cx="678592" cy="71577"/>
          </a:xfrm>
        </p:grpSpPr>
        <p:sp>
          <p:nvSpPr>
            <p:cNvPr id="200" name="Ellipse 199"/>
            <p:cNvSpPr/>
            <p:nvPr/>
          </p:nvSpPr>
          <p:spPr>
            <a:xfrm>
              <a:off x="1948179" y="2662942"/>
              <a:ext cx="45719" cy="57627"/>
            </a:xfrm>
            <a:prstGeom prst="ellipse">
              <a:avLst/>
            </a:prstGeom>
            <a:solidFill>
              <a:srgbClr val="003DB8"/>
            </a:solidFill>
            <a:ln>
              <a:solidFill>
                <a:srgbClr val="003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1" name="Ellipse 200"/>
            <p:cNvSpPr/>
            <p:nvPr/>
          </p:nvSpPr>
          <p:spPr>
            <a:xfrm>
              <a:off x="2099000" y="2655471"/>
              <a:ext cx="39600" cy="68400"/>
            </a:xfrm>
            <a:prstGeom prst="ellipse">
              <a:avLst/>
            </a:prstGeom>
            <a:solidFill>
              <a:srgbClr val="003DB8"/>
            </a:solidFill>
            <a:ln>
              <a:solidFill>
                <a:srgbClr val="003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Ellipse 201"/>
            <p:cNvSpPr/>
            <p:nvPr/>
          </p:nvSpPr>
          <p:spPr>
            <a:xfrm>
              <a:off x="1585427" y="2655618"/>
              <a:ext cx="39600" cy="68400"/>
            </a:xfrm>
            <a:prstGeom prst="ellipse">
              <a:avLst/>
            </a:prstGeom>
            <a:solidFill>
              <a:srgbClr val="003DB8"/>
            </a:solidFill>
            <a:ln>
              <a:solidFill>
                <a:srgbClr val="003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3" name="Ellipse 202"/>
            <p:cNvSpPr/>
            <p:nvPr/>
          </p:nvSpPr>
          <p:spPr>
            <a:xfrm>
              <a:off x="1460008" y="2658648"/>
              <a:ext cx="39600" cy="68400"/>
            </a:xfrm>
            <a:prstGeom prst="ellipse">
              <a:avLst/>
            </a:prstGeom>
            <a:solidFill>
              <a:srgbClr val="003DB8"/>
            </a:solidFill>
            <a:ln>
              <a:solidFill>
                <a:srgbClr val="003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4" name="Gruppieren 203"/>
          <p:cNvGrpSpPr/>
          <p:nvPr/>
        </p:nvGrpSpPr>
        <p:grpSpPr>
          <a:xfrm>
            <a:off x="5286104" y="5405067"/>
            <a:ext cx="368970" cy="561289"/>
            <a:chOff x="8062427" y="2510089"/>
            <a:chExt cx="368970" cy="561289"/>
          </a:xfrm>
        </p:grpSpPr>
        <p:grpSp>
          <p:nvGrpSpPr>
            <p:cNvPr id="205" name="Gruppieren 204"/>
            <p:cNvGrpSpPr/>
            <p:nvPr/>
          </p:nvGrpSpPr>
          <p:grpSpPr>
            <a:xfrm>
              <a:off x="8062427" y="2510089"/>
              <a:ext cx="355830" cy="72210"/>
              <a:chOff x="7063819" y="3217739"/>
              <a:chExt cx="355830" cy="72210"/>
            </a:xfrm>
          </p:grpSpPr>
          <p:sp>
            <p:nvSpPr>
              <p:cNvPr id="211" name="Ellipse 210"/>
              <p:cNvSpPr/>
              <p:nvPr/>
            </p:nvSpPr>
            <p:spPr>
              <a:xfrm>
                <a:off x="7283711" y="3219450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2" name="Ellipse 211"/>
              <p:cNvSpPr/>
              <p:nvPr/>
            </p:nvSpPr>
            <p:spPr>
              <a:xfrm>
                <a:off x="7380049" y="321773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3" name="Ellipse 212"/>
              <p:cNvSpPr/>
              <p:nvPr/>
            </p:nvSpPr>
            <p:spPr>
              <a:xfrm>
                <a:off x="7159069" y="321773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4" name="Ellipse 213"/>
              <p:cNvSpPr/>
              <p:nvPr/>
            </p:nvSpPr>
            <p:spPr>
              <a:xfrm>
                <a:off x="7063819" y="322154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6" name="Gruppieren 205"/>
            <p:cNvGrpSpPr/>
            <p:nvPr/>
          </p:nvGrpSpPr>
          <p:grpSpPr>
            <a:xfrm>
              <a:off x="8075567" y="2999168"/>
              <a:ext cx="355830" cy="72210"/>
              <a:chOff x="7067629" y="3408239"/>
              <a:chExt cx="355830" cy="72210"/>
            </a:xfrm>
          </p:grpSpPr>
          <p:sp>
            <p:nvSpPr>
              <p:cNvPr id="207" name="Ellipse 206"/>
              <p:cNvSpPr/>
              <p:nvPr/>
            </p:nvSpPr>
            <p:spPr>
              <a:xfrm>
                <a:off x="7291331" y="3409950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8" name="Ellipse 207"/>
              <p:cNvSpPr/>
              <p:nvPr/>
            </p:nvSpPr>
            <p:spPr>
              <a:xfrm>
                <a:off x="7383859" y="340823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9" name="Ellipse 208"/>
              <p:cNvSpPr/>
              <p:nvPr/>
            </p:nvSpPr>
            <p:spPr>
              <a:xfrm>
                <a:off x="7159069" y="341204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0" name="Ellipse 209"/>
              <p:cNvSpPr/>
              <p:nvPr/>
            </p:nvSpPr>
            <p:spPr>
              <a:xfrm>
                <a:off x="7067629" y="341204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215" name="Ellipse 214"/>
          <p:cNvSpPr/>
          <p:nvPr/>
        </p:nvSpPr>
        <p:spPr>
          <a:xfrm>
            <a:off x="1517624" y="5963116"/>
            <a:ext cx="162000" cy="216000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6" name="Ellipse 215"/>
          <p:cNvSpPr/>
          <p:nvPr/>
        </p:nvSpPr>
        <p:spPr>
          <a:xfrm>
            <a:off x="2012146" y="5963116"/>
            <a:ext cx="162000" cy="216000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7" name="Ellipse 216"/>
          <p:cNvSpPr/>
          <p:nvPr/>
        </p:nvSpPr>
        <p:spPr>
          <a:xfrm>
            <a:off x="5402114" y="5375210"/>
            <a:ext cx="111967" cy="139959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Ellipse 217"/>
          <p:cNvSpPr/>
          <p:nvPr/>
        </p:nvSpPr>
        <p:spPr>
          <a:xfrm>
            <a:off x="5430105" y="5851072"/>
            <a:ext cx="111967" cy="139959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9" name="Geschweifte Klammer links 218"/>
          <p:cNvSpPr/>
          <p:nvPr/>
        </p:nvSpPr>
        <p:spPr>
          <a:xfrm rot="16200000">
            <a:off x="1509307" y="4054383"/>
            <a:ext cx="213360" cy="45611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0" name="Geschweifte Klammer links 219"/>
          <p:cNvSpPr/>
          <p:nvPr/>
        </p:nvSpPr>
        <p:spPr>
          <a:xfrm rot="16200000">
            <a:off x="2049780" y="4183380"/>
            <a:ext cx="213360" cy="2286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1" name="Text Box 19"/>
          <p:cNvSpPr txBox="1">
            <a:spLocks noChangeArrowheads="1"/>
          </p:cNvSpPr>
          <p:nvPr/>
        </p:nvSpPr>
        <p:spPr bwMode="auto">
          <a:xfrm>
            <a:off x="1048780" y="2296179"/>
            <a:ext cx="20297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Intensity of 2 1H signals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22" name="Text Box 19"/>
          <p:cNvSpPr txBox="1">
            <a:spLocks noChangeArrowheads="1"/>
          </p:cNvSpPr>
          <p:nvPr/>
        </p:nvSpPr>
        <p:spPr bwMode="auto">
          <a:xfrm>
            <a:off x="6616957" y="2268920"/>
            <a:ext cx="20393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Intensity of 1 13C signal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23" name="Text Box 19"/>
          <p:cNvSpPr txBox="1">
            <a:spLocks noChangeArrowheads="1"/>
          </p:cNvSpPr>
          <p:nvPr/>
        </p:nvSpPr>
        <p:spPr bwMode="auto">
          <a:xfrm>
            <a:off x="1018692" y="2324538"/>
            <a:ext cx="20297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Intensity of 2 1H signals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24" name="Text Box 19"/>
          <p:cNvSpPr txBox="1">
            <a:spLocks noChangeArrowheads="1"/>
          </p:cNvSpPr>
          <p:nvPr/>
        </p:nvSpPr>
        <p:spPr bwMode="auto">
          <a:xfrm>
            <a:off x="5442614" y="2274420"/>
            <a:ext cx="20393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Intensity of 1 13C signal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25" name="Text Box 19"/>
          <p:cNvSpPr txBox="1">
            <a:spLocks noChangeArrowheads="1"/>
          </p:cNvSpPr>
          <p:nvPr/>
        </p:nvSpPr>
        <p:spPr bwMode="auto">
          <a:xfrm>
            <a:off x="1046973" y="2343392"/>
            <a:ext cx="20297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3DB8"/>
                </a:solidFill>
              </a:rPr>
              <a:t>Intensity of 2 1H signals</a:t>
            </a:r>
            <a:endParaRPr lang="en-US" sz="1400" b="1" dirty="0">
              <a:solidFill>
                <a:srgbClr val="003DB8"/>
              </a:solidFill>
            </a:endParaRPr>
          </a:p>
        </p:txBody>
      </p:sp>
      <p:sp>
        <p:nvSpPr>
          <p:cNvPr id="226" name="Text Box 19"/>
          <p:cNvSpPr txBox="1">
            <a:spLocks noChangeArrowheads="1"/>
          </p:cNvSpPr>
          <p:nvPr/>
        </p:nvSpPr>
        <p:spPr bwMode="auto">
          <a:xfrm>
            <a:off x="4283116" y="2283846"/>
            <a:ext cx="20393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3DB8"/>
                </a:solidFill>
              </a:rPr>
              <a:t>Intensity of 1 13C signal</a:t>
            </a:r>
            <a:endParaRPr lang="en-US" sz="1400" b="1" dirty="0">
              <a:solidFill>
                <a:srgbClr val="003D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22" grpId="0" animBg="1"/>
      <p:bldP spid="123" grpId="0" animBg="1"/>
      <p:bldP spid="124" grpId="0" animBg="1"/>
      <p:bldP spid="125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19" grpId="1" animBg="1"/>
      <p:bldP spid="220" grpId="0" animBg="1"/>
      <p:bldP spid="220" grpId="1" animBg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0356" name="Text Box 4"/>
          <p:cNvSpPr txBox="1">
            <a:spLocks noChangeArrowheads="1"/>
          </p:cNvSpPr>
          <p:nvPr/>
        </p:nvSpPr>
        <p:spPr bwMode="auto">
          <a:xfrm>
            <a:off x="815069" y="612043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40358" name="Text Box 6"/>
          <p:cNvSpPr txBox="1">
            <a:spLocks noChangeArrowheads="1"/>
          </p:cNvSpPr>
          <p:nvPr/>
        </p:nvSpPr>
        <p:spPr bwMode="auto">
          <a:xfrm>
            <a:off x="5601319" y="1032680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740361" name="Text Box 9"/>
          <p:cNvSpPr txBox="1">
            <a:spLocks noChangeArrowheads="1"/>
          </p:cNvSpPr>
          <p:nvPr/>
        </p:nvSpPr>
        <p:spPr bwMode="auto">
          <a:xfrm>
            <a:off x="5381441" y="106236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740362" name="Text Box 10"/>
          <p:cNvSpPr txBox="1">
            <a:spLocks noChangeArrowheads="1"/>
          </p:cNvSpPr>
          <p:nvPr/>
        </p:nvSpPr>
        <p:spPr bwMode="auto">
          <a:xfrm>
            <a:off x="7614702" y="1113351"/>
            <a:ext cx="202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80" name="Text Box 8"/>
          <p:cNvSpPr txBox="1">
            <a:spLocks noChangeArrowheads="1"/>
          </p:cNvSpPr>
          <p:nvPr/>
        </p:nvSpPr>
        <p:spPr bwMode="auto">
          <a:xfrm>
            <a:off x="5267492" y="1066492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5889955" y="1038452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92" name="Text Box 15"/>
          <p:cNvSpPr txBox="1">
            <a:spLocks noChangeArrowheads="1"/>
          </p:cNvSpPr>
          <p:nvPr/>
        </p:nvSpPr>
        <p:spPr bwMode="auto">
          <a:xfrm>
            <a:off x="4574535" y="1031178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4" name="Text Box 15"/>
          <p:cNvSpPr txBox="1">
            <a:spLocks noChangeArrowheads="1"/>
          </p:cNvSpPr>
          <p:nvPr/>
        </p:nvSpPr>
        <p:spPr bwMode="auto">
          <a:xfrm>
            <a:off x="5077418" y="1054142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8" name="Text Box 15"/>
          <p:cNvSpPr txBox="1">
            <a:spLocks noChangeArrowheads="1"/>
          </p:cNvSpPr>
          <p:nvPr/>
        </p:nvSpPr>
        <p:spPr bwMode="auto">
          <a:xfrm>
            <a:off x="3565081" y="1036216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auto">
          <a:xfrm>
            <a:off x="7361947" y="1114004"/>
            <a:ext cx="267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02" name="Text Box 15"/>
          <p:cNvSpPr txBox="1">
            <a:spLocks noChangeArrowheads="1"/>
          </p:cNvSpPr>
          <p:nvPr/>
        </p:nvSpPr>
        <p:spPr bwMode="auto">
          <a:xfrm>
            <a:off x="7203919" y="1116745"/>
            <a:ext cx="277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</a:t>
            </a:r>
            <a:endParaRPr lang="de-DE" sz="1400" dirty="0">
              <a:solidFill>
                <a:schemeClr val="accent2"/>
              </a:solidFill>
            </a:endParaRPr>
          </a:p>
        </p:txBody>
      </p:sp>
      <p:grpSp>
        <p:nvGrpSpPr>
          <p:cNvPr id="2" name="Gruppieren 103"/>
          <p:cNvGrpSpPr/>
          <p:nvPr/>
        </p:nvGrpSpPr>
        <p:grpSpPr>
          <a:xfrm>
            <a:off x="1035752" y="3681972"/>
            <a:ext cx="4179890" cy="2693989"/>
            <a:chOff x="1488623" y="3833073"/>
            <a:chExt cx="4179890" cy="2693989"/>
          </a:xfrm>
        </p:grpSpPr>
        <p:graphicFrame>
          <p:nvGraphicFramePr>
            <p:cNvPr id="109" name="Object 59"/>
            <p:cNvGraphicFramePr>
              <a:graphicFrameLocks noChangeAspect="1"/>
            </p:cNvGraphicFramePr>
            <p:nvPr/>
          </p:nvGraphicFramePr>
          <p:xfrm>
            <a:off x="2158548" y="4144223"/>
            <a:ext cx="2930526" cy="1924051"/>
          </p:xfrm>
          <a:graphic>
            <a:graphicData uri="http://schemas.openxmlformats.org/presentationml/2006/ole">
              <p:oleObj spid="_x0000_s307202" name="CS ChemDraw Drawing" r:id="rId4" imgW="1918440" imgH="1499760" progId="ChemDraw.Document.6.0">
                <p:embed/>
              </p:oleObj>
            </a:graphicData>
          </a:graphic>
        </p:graphicFrame>
        <p:sp>
          <p:nvSpPr>
            <p:cNvPr id="110" name="Text Box 60"/>
            <p:cNvSpPr txBox="1">
              <a:spLocks noChangeArrowheads="1"/>
            </p:cNvSpPr>
            <p:nvPr/>
          </p:nvSpPr>
          <p:spPr bwMode="auto">
            <a:xfrm>
              <a:off x="3465061" y="5141174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111" name="Text Box 61"/>
            <p:cNvSpPr txBox="1">
              <a:spLocks noChangeArrowheads="1"/>
            </p:cNvSpPr>
            <p:nvPr/>
          </p:nvSpPr>
          <p:spPr bwMode="auto">
            <a:xfrm>
              <a:off x="2757037" y="4004523"/>
              <a:ext cx="184731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 sz="1200" dirty="0"/>
            </a:p>
          </p:txBody>
        </p:sp>
        <p:sp>
          <p:nvSpPr>
            <p:cNvPr id="112" name="Text Box 62"/>
            <p:cNvSpPr txBox="1">
              <a:spLocks noChangeArrowheads="1"/>
            </p:cNvSpPr>
            <p:nvPr/>
          </p:nvSpPr>
          <p:spPr bwMode="auto">
            <a:xfrm>
              <a:off x="4398512" y="5163399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113" name="Text Box 63"/>
            <p:cNvSpPr txBox="1">
              <a:spLocks noChangeArrowheads="1"/>
            </p:cNvSpPr>
            <p:nvPr/>
          </p:nvSpPr>
          <p:spPr bwMode="auto">
            <a:xfrm>
              <a:off x="3958775" y="4799861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14" name="Text Box 64"/>
            <p:cNvSpPr txBox="1">
              <a:spLocks noChangeArrowheads="1"/>
            </p:cNvSpPr>
            <p:nvPr/>
          </p:nvSpPr>
          <p:spPr bwMode="auto">
            <a:xfrm>
              <a:off x="4941438" y="590952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15" name="Line 65"/>
            <p:cNvSpPr>
              <a:spLocks noChangeShapeType="1"/>
            </p:cNvSpPr>
            <p:nvPr/>
          </p:nvSpPr>
          <p:spPr bwMode="auto">
            <a:xfrm>
              <a:off x="5070025" y="5599961"/>
              <a:ext cx="0" cy="3587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6" name="Line 66"/>
            <p:cNvSpPr>
              <a:spLocks noChangeShapeType="1"/>
            </p:cNvSpPr>
            <p:nvPr/>
          </p:nvSpPr>
          <p:spPr bwMode="auto">
            <a:xfrm>
              <a:off x="4279449" y="5761887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7" name="Line 67"/>
            <p:cNvSpPr>
              <a:spLocks noChangeShapeType="1"/>
            </p:cNvSpPr>
            <p:nvPr/>
          </p:nvSpPr>
          <p:spPr bwMode="auto">
            <a:xfrm>
              <a:off x="4860475" y="6071449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8" name="Line 68"/>
            <p:cNvSpPr>
              <a:spLocks noChangeShapeType="1"/>
            </p:cNvSpPr>
            <p:nvPr/>
          </p:nvSpPr>
          <p:spPr bwMode="auto">
            <a:xfrm>
              <a:off x="4274687" y="6019062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9" name="Line 69"/>
            <p:cNvSpPr>
              <a:spLocks noChangeShapeType="1"/>
            </p:cNvSpPr>
            <p:nvPr/>
          </p:nvSpPr>
          <p:spPr bwMode="auto">
            <a:xfrm>
              <a:off x="4855713" y="580951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0" name="Text Box 70"/>
            <p:cNvSpPr txBox="1">
              <a:spLocks noChangeArrowheads="1"/>
            </p:cNvSpPr>
            <p:nvPr/>
          </p:nvSpPr>
          <p:spPr bwMode="auto">
            <a:xfrm>
              <a:off x="4155624" y="5547575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1" name="Text Box 71"/>
            <p:cNvSpPr txBox="1">
              <a:spLocks noChangeArrowheads="1"/>
            </p:cNvSpPr>
            <p:nvPr/>
          </p:nvSpPr>
          <p:spPr bwMode="auto">
            <a:xfrm>
              <a:off x="4722363" y="6252424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2" name="Text Box 72"/>
            <p:cNvSpPr txBox="1">
              <a:spLocks noChangeArrowheads="1"/>
            </p:cNvSpPr>
            <p:nvPr/>
          </p:nvSpPr>
          <p:spPr bwMode="auto">
            <a:xfrm>
              <a:off x="4912863" y="509513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3" name="Line 73"/>
            <p:cNvSpPr>
              <a:spLocks noChangeShapeType="1"/>
            </p:cNvSpPr>
            <p:nvPr/>
          </p:nvSpPr>
          <p:spPr bwMode="auto">
            <a:xfrm>
              <a:off x="5065263" y="5357074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4" name="Text Box 74"/>
            <p:cNvSpPr txBox="1">
              <a:spLocks noChangeArrowheads="1"/>
            </p:cNvSpPr>
            <p:nvPr/>
          </p:nvSpPr>
          <p:spPr bwMode="auto">
            <a:xfrm>
              <a:off x="4546149" y="55904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25" name="Text Box 75"/>
            <p:cNvSpPr txBox="1">
              <a:spLocks noChangeArrowheads="1"/>
            </p:cNvSpPr>
            <p:nvPr/>
          </p:nvSpPr>
          <p:spPr bwMode="auto">
            <a:xfrm>
              <a:off x="4074662" y="62381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126" name="Line 76"/>
            <p:cNvSpPr>
              <a:spLocks noChangeShapeType="1"/>
            </p:cNvSpPr>
            <p:nvPr/>
          </p:nvSpPr>
          <p:spPr bwMode="auto">
            <a:xfrm flipH="1">
              <a:off x="3600450" y="4623649"/>
              <a:ext cx="207512" cy="186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7" name="Text Box 77"/>
            <p:cNvSpPr txBox="1">
              <a:spLocks noChangeArrowheads="1"/>
            </p:cNvSpPr>
            <p:nvPr/>
          </p:nvSpPr>
          <p:spPr bwMode="auto">
            <a:xfrm>
              <a:off x="3746049" y="44426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8" name="Text Box 78"/>
            <p:cNvSpPr txBox="1">
              <a:spLocks noChangeArrowheads="1"/>
            </p:cNvSpPr>
            <p:nvPr/>
          </p:nvSpPr>
          <p:spPr bwMode="auto">
            <a:xfrm>
              <a:off x="2131300" y="3904510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29" name="Line 79"/>
            <p:cNvSpPr>
              <a:spLocks noChangeShapeType="1"/>
            </p:cNvSpPr>
            <p:nvPr/>
          </p:nvSpPr>
          <p:spPr bwMode="auto">
            <a:xfrm>
              <a:off x="2464936" y="479986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0" name="Text Box 80"/>
            <p:cNvSpPr txBox="1">
              <a:spLocks noChangeArrowheads="1"/>
            </p:cNvSpPr>
            <p:nvPr/>
          </p:nvSpPr>
          <p:spPr bwMode="auto">
            <a:xfrm>
              <a:off x="1779136" y="4599836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31" name="Line 81"/>
            <p:cNvSpPr>
              <a:spLocks noChangeShapeType="1"/>
            </p:cNvSpPr>
            <p:nvPr/>
          </p:nvSpPr>
          <p:spPr bwMode="auto">
            <a:xfrm>
              <a:off x="2726874" y="4499824"/>
              <a:ext cx="4763" cy="31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2" name="Text Box 82"/>
            <p:cNvSpPr txBox="1">
              <a:spLocks noChangeArrowheads="1"/>
            </p:cNvSpPr>
            <p:nvPr/>
          </p:nvSpPr>
          <p:spPr bwMode="auto">
            <a:xfrm>
              <a:off x="2593524" y="4756999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3" name="Line 83"/>
            <p:cNvSpPr>
              <a:spLocks noChangeShapeType="1"/>
            </p:cNvSpPr>
            <p:nvPr/>
          </p:nvSpPr>
          <p:spPr bwMode="auto">
            <a:xfrm>
              <a:off x="2155373" y="4747474"/>
              <a:ext cx="304800" cy="58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4" name="Text Box 84"/>
            <p:cNvSpPr txBox="1">
              <a:spLocks noChangeArrowheads="1"/>
            </p:cNvSpPr>
            <p:nvPr/>
          </p:nvSpPr>
          <p:spPr bwMode="auto">
            <a:xfrm>
              <a:off x="2303011" y="49998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5" name="Line 85"/>
            <p:cNvSpPr>
              <a:spLocks noChangeShapeType="1"/>
            </p:cNvSpPr>
            <p:nvPr/>
          </p:nvSpPr>
          <p:spPr bwMode="auto">
            <a:xfrm>
              <a:off x="2160136" y="4080723"/>
              <a:ext cx="45719" cy="286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6" name="Text Box 86"/>
            <p:cNvSpPr txBox="1">
              <a:spLocks noChangeArrowheads="1"/>
            </p:cNvSpPr>
            <p:nvPr/>
          </p:nvSpPr>
          <p:spPr bwMode="auto">
            <a:xfrm>
              <a:off x="2017261" y="38330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7" name="Line 87"/>
            <p:cNvSpPr>
              <a:spLocks noChangeShapeType="1"/>
            </p:cNvSpPr>
            <p:nvPr/>
          </p:nvSpPr>
          <p:spPr bwMode="auto">
            <a:xfrm flipV="1">
              <a:off x="1841047" y="4395787"/>
              <a:ext cx="359227" cy="99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8" name="Text Box 88"/>
            <p:cNvSpPr txBox="1">
              <a:spLocks noChangeArrowheads="1"/>
            </p:cNvSpPr>
            <p:nvPr/>
          </p:nvSpPr>
          <p:spPr bwMode="auto">
            <a:xfrm>
              <a:off x="1488623" y="4337898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39" name="Text Box 89"/>
            <p:cNvSpPr txBox="1">
              <a:spLocks noChangeArrowheads="1"/>
            </p:cNvSpPr>
            <p:nvPr/>
          </p:nvSpPr>
          <p:spPr bwMode="auto">
            <a:xfrm>
              <a:off x="3117399" y="4833199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140" name="Line 90"/>
            <p:cNvSpPr>
              <a:spLocks noChangeShapeType="1"/>
            </p:cNvSpPr>
            <p:nvPr/>
          </p:nvSpPr>
          <p:spPr bwMode="auto">
            <a:xfrm>
              <a:off x="3041199" y="4690324"/>
              <a:ext cx="176213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1" name="Line 91"/>
            <p:cNvSpPr>
              <a:spLocks noChangeShapeType="1"/>
            </p:cNvSpPr>
            <p:nvPr/>
          </p:nvSpPr>
          <p:spPr bwMode="auto">
            <a:xfrm>
              <a:off x="3038547" y="4297145"/>
              <a:ext cx="4763" cy="382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2" name="Text Box 92"/>
            <p:cNvSpPr txBox="1">
              <a:spLocks noChangeArrowheads="1"/>
            </p:cNvSpPr>
            <p:nvPr/>
          </p:nvSpPr>
          <p:spPr bwMode="auto">
            <a:xfrm>
              <a:off x="2905137" y="4027672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43" name="Text Box 6"/>
            <p:cNvSpPr txBox="1">
              <a:spLocks noChangeArrowheads="1"/>
            </p:cNvSpPr>
            <p:nvPr/>
          </p:nvSpPr>
          <p:spPr bwMode="auto">
            <a:xfrm>
              <a:off x="2945772" y="443326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144" name="Text Box 6"/>
            <p:cNvSpPr txBox="1">
              <a:spLocks noChangeArrowheads="1"/>
            </p:cNvSpPr>
            <p:nvPr/>
          </p:nvSpPr>
          <p:spPr bwMode="auto">
            <a:xfrm>
              <a:off x="3286913" y="4501933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1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5" name="Text Box 6"/>
            <p:cNvSpPr txBox="1">
              <a:spLocks noChangeArrowheads="1"/>
            </p:cNvSpPr>
            <p:nvPr/>
          </p:nvSpPr>
          <p:spPr bwMode="auto">
            <a:xfrm>
              <a:off x="2369338" y="452822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3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6" name="Text Box 6"/>
            <p:cNvSpPr txBox="1">
              <a:spLocks noChangeArrowheads="1"/>
            </p:cNvSpPr>
            <p:nvPr/>
          </p:nvSpPr>
          <p:spPr bwMode="auto">
            <a:xfrm>
              <a:off x="1959331" y="4129251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4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7" name="Text Box 6"/>
            <p:cNvSpPr txBox="1">
              <a:spLocks noChangeArrowheads="1"/>
            </p:cNvSpPr>
            <p:nvPr/>
          </p:nvSpPr>
          <p:spPr bwMode="auto">
            <a:xfrm>
              <a:off x="2671193" y="4208305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5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8" name="Text Box 6"/>
            <p:cNvSpPr txBox="1">
              <a:spLocks noChangeArrowheads="1"/>
            </p:cNvSpPr>
            <p:nvPr/>
          </p:nvSpPr>
          <p:spPr bwMode="auto">
            <a:xfrm>
              <a:off x="2377765" y="402194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6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9" name="Text Box 15"/>
            <p:cNvSpPr txBox="1">
              <a:spLocks noChangeArrowheads="1"/>
            </p:cNvSpPr>
            <p:nvPr/>
          </p:nvSpPr>
          <p:spPr bwMode="auto">
            <a:xfrm>
              <a:off x="4248456" y="574040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50" name="Text Box 15"/>
            <p:cNvSpPr txBox="1">
              <a:spLocks noChangeArrowheads="1"/>
            </p:cNvSpPr>
            <p:nvPr/>
          </p:nvSpPr>
          <p:spPr bwMode="auto">
            <a:xfrm>
              <a:off x="4636494" y="5749929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4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1" name="Text Box 15"/>
            <p:cNvSpPr txBox="1">
              <a:spLocks noChangeArrowheads="1"/>
            </p:cNvSpPr>
            <p:nvPr/>
          </p:nvSpPr>
          <p:spPr bwMode="auto">
            <a:xfrm>
              <a:off x="4829442" y="5481314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5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2" name="Text Box 15"/>
            <p:cNvSpPr txBox="1">
              <a:spLocks noChangeArrowheads="1"/>
            </p:cNvSpPr>
            <p:nvPr/>
          </p:nvSpPr>
          <p:spPr bwMode="auto">
            <a:xfrm>
              <a:off x="3919000" y="547211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53" name="Text Box 15"/>
            <p:cNvSpPr txBox="1">
              <a:spLocks noChangeArrowheads="1"/>
            </p:cNvSpPr>
            <p:nvPr/>
          </p:nvSpPr>
          <p:spPr bwMode="auto">
            <a:xfrm>
              <a:off x="3904591" y="491317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1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4" name="Text Box 15"/>
            <p:cNvSpPr txBox="1">
              <a:spLocks noChangeArrowheads="1"/>
            </p:cNvSpPr>
            <p:nvPr/>
          </p:nvSpPr>
          <p:spPr bwMode="auto">
            <a:xfrm>
              <a:off x="4838042" y="5909921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6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5" name="Text Box 4"/>
          <p:cNvSpPr txBox="1">
            <a:spLocks noChangeArrowheads="1"/>
          </p:cNvSpPr>
          <p:nvPr/>
        </p:nvSpPr>
        <p:spPr bwMode="auto">
          <a:xfrm>
            <a:off x="1821833" y="104043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</a:t>
            </a:r>
          </a:p>
        </p:txBody>
      </p:sp>
      <p:pic>
        <p:nvPicPr>
          <p:cNvPr id="63" name="Picture 1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HETCORR J=140Hz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0356" name="Text Box 4"/>
          <p:cNvSpPr txBox="1">
            <a:spLocks noChangeArrowheads="1"/>
          </p:cNvSpPr>
          <p:nvPr/>
        </p:nvSpPr>
        <p:spPr bwMode="auto">
          <a:xfrm>
            <a:off x="439288" y="6020223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40358" name="Text Box 6"/>
          <p:cNvSpPr txBox="1">
            <a:spLocks noChangeArrowheads="1"/>
          </p:cNvSpPr>
          <p:nvPr/>
        </p:nvSpPr>
        <p:spPr bwMode="auto">
          <a:xfrm>
            <a:off x="1079424" y="128320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740361" name="Text Box 9"/>
          <p:cNvSpPr txBox="1">
            <a:spLocks noChangeArrowheads="1"/>
          </p:cNvSpPr>
          <p:nvPr/>
        </p:nvSpPr>
        <p:spPr bwMode="auto">
          <a:xfrm>
            <a:off x="922175" y="2590537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740362" name="Text Box 10"/>
          <p:cNvSpPr txBox="1">
            <a:spLocks noChangeArrowheads="1"/>
          </p:cNvSpPr>
          <p:nvPr/>
        </p:nvSpPr>
        <p:spPr bwMode="auto">
          <a:xfrm>
            <a:off x="975907" y="2290798"/>
            <a:ext cx="202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80" name="Text Box 8"/>
          <p:cNvSpPr txBox="1">
            <a:spLocks noChangeArrowheads="1"/>
          </p:cNvSpPr>
          <p:nvPr/>
        </p:nvSpPr>
        <p:spPr bwMode="auto">
          <a:xfrm>
            <a:off x="845804" y="2154477"/>
            <a:ext cx="193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1029856" y="151444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92" name="Text Box 15"/>
          <p:cNvSpPr txBox="1">
            <a:spLocks noChangeArrowheads="1"/>
          </p:cNvSpPr>
          <p:nvPr/>
        </p:nvSpPr>
        <p:spPr bwMode="auto">
          <a:xfrm>
            <a:off x="5614195" y="630345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4" name="Text Box 15"/>
          <p:cNvSpPr txBox="1">
            <a:spLocks noChangeArrowheads="1"/>
          </p:cNvSpPr>
          <p:nvPr/>
        </p:nvSpPr>
        <p:spPr bwMode="auto">
          <a:xfrm>
            <a:off x="5991818" y="640783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8" name="Text Box 15"/>
          <p:cNvSpPr txBox="1">
            <a:spLocks noChangeArrowheads="1"/>
          </p:cNvSpPr>
          <p:nvPr/>
        </p:nvSpPr>
        <p:spPr bwMode="auto">
          <a:xfrm>
            <a:off x="759251" y="2426605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auto">
          <a:xfrm>
            <a:off x="560315" y="1965775"/>
            <a:ext cx="267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02" name="Text Box 15"/>
          <p:cNvSpPr txBox="1">
            <a:spLocks noChangeArrowheads="1"/>
          </p:cNvSpPr>
          <p:nvPr/>
        </p:nvSpPr>
        <p:spPr bwMode="auto">
          <a:xfrm>
            <a:off x="0" y="2356822"/>
            <a:ext cx="277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</a:t>
            </a:r>
            <a:endParaRPr lang="de-DE" sz="1400" dirty="0">
              <a:solidFill>
                <a:schemeClr val="accent2"/>
              </a:solidFill>
            </a:endParaRPr>
          </a:p>
        </p:txBody>
      </p:sp>
      <p:grpSp>
        <p:nvGrpSpPr>
          <p:cNvPr id="2" name="Gruppieren 103"/>
          <p:cNvGrpSpPr/>
          <p:nvPr/>
        </p:nvGrpSpPr>
        <p:grpSpPr>
          <a:xfrm>
            <a:off x="1724683" y="3243561"/>
            <a:ext cx="4179890" cy="2693989"/>
            <a:chOff x="1488623" y="3833073"/>
            <a:chExt cx="4179890" cy="2693989"/>
          </a:xfrm>
        </p:grpSpPr>
        <p:graphicFrame>
          <p:nvGraphicFramePr>
            <p:cNvPr id="109" name="Object 59"/>
            <p:cNvGraphicFramePr>
              <a:graphicFrameLocks noChangeAspect="1"/>
            </p:cNvGraphicFramePr>
            <p:nvPr/>
          </p:nvGraphicFramePr>
          <p:xfrm>
            <a:off x="2158548" y="4144223"/>
            <a:ext cx="2930526" cy="1924051"/>
          </p:xfrm>
          <a:graphic>
            <a:graphicData uri="http://schemas.openxmlformats.org/presentationml/2006/ole">
              <p:oleObj spid="_x0000_s308226" name="CS ChemDraw Drawing" r:id="rId4" imgW="1918440" imgH="1499760" progId="ChemDraw.Document.6.0">
                <p:embed/>
              </p:oleObj>
            </a:graphicData>
          </a:graphic>
        </p:graphicFrame>
        <p:sp>
          <p:nvSpPr>
            <p:cNvPr id="110" name="Text Box 60"/>
            <p:cNvSpPr txBox="1">
              <a:spLocks noChangeArrowheads="1"/>
            </p:cNvSpPr>
            <p:nvPr/>
          </p:nvSpPr>
          <p:spPr bwMode="auto">
            <a:xfrm>
              <a:off x="3465061" y="5141174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112" name="Text Box 62"/>
            <p:cNvSpPr txBox="1">
              <a:spLocks noChangeArrowheads="1"/>
            </p:cNvSpPr>
            <p:nvPr/>
          </p:nvSpPr>
          <p:spPr bwMode="auto">
            <a:xfrm>
              <a:off x="4398512" y="5163399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113" name="Text Box 63"/>
            <p:cNvSpPr txBox="1">
              <a:spLocks noChangeArrowheads="1"/>
            </p:cNvSpPr>
            <p:nvPr/>
          </p:nvSpPr>
          <p:spPr bwMode="auto">
            <a:xfrm>
              <a:off x="3958775" y="4799861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14" name="Text Box 64"/>
            <p:cNvSpPr txBox="1">
              <a:spLocks noChangeArrowheads="1"/>
            </p:cNvSpPr>
            <p:nvPr/>
          </p:nvSpPr>
          <p:spPr bwMode="auto">
            <a:xfrm>
              <a:off x="4941438" y="590952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15" name="Line 65"/>
            <p:cNvSpPr>
              <a:spLocks noChangeShapeType="1"/>
            </p:cNvSpPr>
            <p:nvPr/>
          </p:nvSpPr>
          <p:spPr bwMode="auto">
            <a:xfrm>
              <a:off x="5070025" y="5599961"/>
              <a:ext cx="0" cy="3587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6" name="Line 66"/>
            <p:cNvSpPr>
              <a:spLocks noChangeShapeType="1"/>
            </p:cNvSpPr>
            <p:nvPr/>
          </p:nvSpPr>
          <p:spPr bwMode="auto">
            <a:xfrm>
              <a:off x="4279449" y="5761887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7" name="Line 67"/>
            <p:cNvSpPr>
              <a:spLocks noChangeShapeType="1"/>
            </p:cNvSpPr>
            <p:nvPr/>
          </p:nvSpPr>
          <p:spPr bwMode="auto">
            <a:xfrm>
              <a:off x="4860475" y="6071449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8" name="Line 68"/>
            <p:cNvSpPr>
              <a:spLocks noChangeShapeType="1"/>
            </p:cNvSpPr>
            <p:nvPr/>
          </p:nvSpPr>
          <p:spPr bwMode="auto">
            <a:xfrm>
              <a:off x="4274687" y="6019062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9" name="Line 69"/>
            <p:cNvSpPr>
              <a:spLocks noChangeShapeType="1"/>
            </p:cNvSpPr>
            <p:nvPr/>
          </p:nvSpPr>
          <p:spPr bwMode="auto">
            <a:xfrm>
              <a:off x="4855713" y="580951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0" name="Text Box 70"/>
            <p:cNvSpPr txBox="1">
              <a:spLocks noChangeArrowheads="1"/>
            </p:cNvSpPr>
            <p:nvPr/>
          </p:nvSpPr>
          <p:spPr bwMode="auto">
            <a:xfrm>
              <a:off x="4155624" y="5547575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1" name="Text Box 71"/>
            <p:cNvSpPr txBox="1">
              <a:spLocks noChangeArrowheads="1"/>
            </p:cNvSpPr>
            <p:nvPr/>
          </p:nvSpPr>
          <p:spPr bwMode="auto">
            <a:xfrm>
              <a:off x="4722363" y="6252424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2" name="Text Box 72"/>
            <p:cNvSpPr txBox="1">
              <a:spLocks noChangeArrowheads="1"/>
            </p:cNvSpPr>
            <p:nvPr/>
          </p:nvSpPr>
          <p:spPr bwMode="auto">
            <a:xfrm>
              <a:off x="4912863" y="509513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3" name="Line 73"/>
            <p:cNvSpPr>
              <a:spLocks noChangeShapeType="1"/>
            </p:cNvSpPr>
            <p:nvPr/>
          </p:nvSpPr>
          <p:spPr bwMode="auto">
            <a:xfrm>
              <a:off x="5065263" y="5357074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4" name="Text Box 74"/>
            <p:cNvSpPr txBox="1">
              <a:spLocks noChangeArrowheads="1"/>
            </p:cNvSpPr>
            <p:nvPr/>
          </p:nvSpPr>
          <p:spPr bwMode="auto">
            <a:xfrm>
              <a:off x="4546149" y="55904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25" name="Text Box 75"/>
            <p:cNvSpPr txBox="1">
              <a:spLocks noChangeArrowheads="1"/>
            </p:cNvSpPr>
            <p:nvPr/>
          </p:nvSpPr>
          <p:spPr bwMode="auto">
            <a:xfrm>
              <a:off x="4074662" y="62381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126" name="Line 76"/>
            <p:cNvSpPr>
              <a:spLocks noChangeShapeType="1"/>
            </p:cNvSpPr>
            <p:nvPr/>
          </p:nvSpPr>
          <p:spPr bwMode="auto">
            <a:xfrm flipH="1">
              <a:off x="3600450" y="4623649"/>
              <a:ext cx="207512" cy="186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7" name="Text Box 77"/>
            <p:cNvSpPr txBox="1">
              <a:spLocks noChangeArrowheads="1"/>
            </p:cNvSpPr>
            <p:nvPr/>
          </p:nvSpPr>
          <p:spPr bwMode="auto">
            <a:xfrm>
              <a:off x="3746049" y="44426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8" name="Text Box 78"/>
            <p:cNvSpPr txBox="1">
              <a:spLocks noChangeArrowheads="1"/>
            </p:cNvSpPr>
            <p:nvPr/>
          </p:nvSpPr>
          <p:spPr bwMode="auto">
            <a:xfrm>
              <a:off x="2190124" y="389198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29" name="Line 79"/>
            <p:cNvSpPr>
              <a:spLocks noChangeShapeType="1"/>
            </p:cNvSpPr>
            <p:nvPr/>
          </p:nvSpPr>
          <p:spPr bwMode="auto">
            <a:xfrm>
              <a:off x="2464936" y="479986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0" name="Text Box 80"/>
            <p:cNvSpPr txBox="1">
              <a:spLocks noChangeArrowheads="1"/>
            </p:cNvSpPr>
            <p:nvPr/>
          </p:nvSpPr>
          <p:spPr bwMode="auto">
            <a:xfrm>
              <a:off x="1779136" y="4599836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31" name="Line 81"/>
            <p:cNvSpPr>
              <a:spLocks noChangeShapeType="1"/>
            </p:cNvSpPr>
            <p:nvPr/>
          </p:nvSpPr>
          <p:spPr bwMode="auto">
            <a:xfrm>
              <a:off x="2726874" y="4499824"/>
              <a:ext cx="4763" cy="31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2" name="Text Box 82"/>
            <p:cNvSpPr txBox="1">
              <a:spLocks noChangeArrowheads="1"/>
            </p:cNvSpPr>
            <p:nvPr/>
          </p:nvSpPr>
          <p:spPr bwMode="auto">
            <a:xfrm>
              <a:off x="2593524" y="4756999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3" name="Line 83"/>
            <p:cNvSpPr>
              <a:spLocks noChangeShapeType="1"/>
            </p:cNvSpPr>
            <p:nvPr/>
          </p:nvSpPr>
          <p:spPr bwMode="auto">
            <a:xfrm>
              <a:off x="2155373" y="4747474"/>
              <a:ext cx="304800" cy="58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4" name="Text Box 84"/>
            <p:cNvSpPr txBox="1">
              <a:spLocks noChangeArrowheads="1"/>
            </p:cNvSpPr>
            <p:nvPr/>
          </p:nvSpPr>
          <p:spPr bwMode="auto">
            <a:xfrm>
              <a:off x="2303011" y="49998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5" name="Line 85"/>
            <p:cNvSpPr>
              <a:spLocks noChangeShapeType="1"/>
            </p:cNvSpPr>
            <p:nvPr/>
          </p:nvSpPr>
          <p:spPr bwMode="auto">
            <a:xfrm>
              <a:off x="2160136" y="4080723"/>
              <a:ext cx="45719" cy="286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6" name="Text Box 86"/>
            <p:cNvSpPr txBox="1">
              <a:spLocks noChangeArrowheads="1"/>
            </p:cNvSpPr>
            <p:nvPr/>
          </p:nvSpPr>
          <p:spPr bwMode="auto">
            <a:xfrm>
              <a:off x="2017261" y="38330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7" name="Line 87"/>
            <p:cNvSpPr>
              <a:spLocks noChangeShapeType="1"/>
            </p:cNvSpPr>
            <p:nvPr/>
          </p:nvSpPr>
          <p:spPr bwMode="auto">
            <a:xfrm flipV="1">
              <a:off x="1841047" y="4395787"/>
              <a:ext cx="359227" cy="99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8" name="Text Box 88"/>
            <p:cNvSpPr txBox="1">
              <a:spLocks noChangeArrowheads="1"/>
            </p:cNvSpPr>
            <p:nvPr/>
          </p:nvSpPr>
          <p:spPr bwMode="auto">
            <a:xfrm>
              <a:off x="1488623" y="4337898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39" name="Text Box 89"/>
            <p:cNvSpPr txBox="1">
              <a:spLocks noChangeArrowheads="1"/>
            </p:cNvSpPr>
            <p:nvPr/>
          </p:nvSpPr>
          <p:spPr bwMode="auto">
            <a:xfrm>
              <a:off x="3117399" y="4833199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140" name="Line 90"/>
            <p:cNvSpPr>
              <a:spLocks noChangeShapeType="1"/>
            </p:cNvSpPr>
            <p:nvPr/>
          </p:nvSpPr>
          <p:spPr bwMode="auto">
            <a:xfrm>
              <a:off x="3041199" y="4690324"/>
              <a:ext cx="176213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1" name="Line 91"/>
            <p:cNvSpPr>
              <a:spLocks noChangeShapeType="1"/>
            </p:cNvSpPr>
            <p:nvPr/>
          </p:nvSpPr>
          <p:spPr bwMode="auto">
            <a:xfrm>
              <a:off x="3033631" y="4292230"/>
              <a:ext cx="4763" cy="382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2" name="Text Box 92"/>
            <p:cNvSpPr txBox="1">
              <a:spLocks noChangeArrowheads="1"/>
            </p:cNvSpPr>
            <p:nvPr/>
          </p:nvSpPr>
          <p:spPr bwMode="auto">
            <a:xfrm>
              <a:off x="2900221" y="406620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43" name="Text Box 6"/>
            <p:cNvSpPr txBox="1">
              <a:spLocks noChangeArrowheads="1"/>
            </p:cNvSpPr>
            <p:nvPr/>
          </p:nvSpPr>
          <p:spPr bwMode="auto">
            <a:xfrm>
              <a:off x="2945772" y="443326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144" name="Text Box 6"/>
            <p:cNvSpPr txBox="1">
              <a:spLocks noChangeArrowheads="1"/>
            </p:cNvSpPr>
            <p:nvPr/>
          </p:nvSpPr>
          <p:spPr bwMode="auto">
            <a:xfrm>
              <a:off x="3286913" y="4501933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1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5" name="Text Box 6"/>
            <p:cNvSpPr txBox="1">
              <a:spLocks noChangeArrowheads="1"/>
            </p:cNvSpPr>
            <p:nvPr/>
          </p:nvSpPr>
          <p:spPr bwMode="auto">
            <a:xfrm>
              <a:off x="2369338" y="452822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3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6" name="Text Box 6"/>
            <p:cNvSpPr txBox="1">
              <a:spLocks noChangeArrowheads="1"/>
            </p:cNvSpPr>
            <p:nvPr/>
          </p:nvSpPr>
          <p:spPr bwMode="auto">
            <a:xfrm>
              <a:off x="1959331" y="4129251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4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7" name="Text Box 6"/>
            <p:cNvSpPr txBox="1">
              <a:spLocks noChangeArrowheads="1"/>
            </p:cNvSpPr>
            <p:nvPr/>
          </p:nvSpPr>
          <p:spPr bwMode="auto">
            <a:xfrm>
              <a:off x="2671193" y="4208305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5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8" name="Text Box 6"/>
            <p:cNvSpPr txBox="1">
              <a:spLocks noChangeArrowheads="1"/>
            </p:cNvSpPr>
            <p:nvPr/>
          </p:nvSpPr>
          <p:spPr bwMode="auto">
            <a:xfrm>
              <a:off x="2377765" y="402194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6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9" name="Text Box 15"/>
            <p:cNvSpPr txBox="1">
              <a:spLocks noChangeArrowheads="1"/>
            </p:cNvSpPr>
            <p:nvPr/>
          </p:nvSpPr>
          <p:spPr bwMode="auto">
            <a:xfrm>
              <a:off x="4248456" y="574040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50" name="Text Box 15"/>
            <p:cNvSpPr txBox="1">
              <a:spLocks noChangeArrowheads="1"/>
            </p:cNvSpPr>
            <p:nvPr/>
          </p:nvSpPr>
          <p:spPr bwMode="auto">
            <a:xfrm>
              <a:off x="4636494" y="5749929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4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1" name="Text Box 15"/>
            <p:cNvSpPr txBox="1">
              <a:spLocks noChangeArrowheads="1"/>
            </p:cNvSpPr>
            <p:nvPr/>
          </p:nvSpPr>
          <p:spPr bwMode="auto">
            <a:xfrm>
              <a:off x="4829442" y="5481314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5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2" name="Text Box 15"/>
            <p:cNvSpPr txBox="1">
              <a:spLocks noChangeArrowheads="1"/>
            </p:cNvSpPr>
            <p:nvPr/>
          </p:nvSpPr>
          <p:spPr bwMode="auto">
            <a:xfrm>
              <a:off x="3919000" y="547211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53" name="Text Box 15"/>
            <p:cNvSpPr txBox="1">
              <a:spLocks noChangeArrowheads="1"/>
            </p:cNvSpPr>
            <p:nvPr/>
          </p:nvSpPr>
          <p:spPr bwMode="auto">
            <a:xfrm>
              <a:off x="3904591" y="491317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1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4" name="Text Box 15"/>
            <p:cNvSpPr txBox="1">
              <a:spLocks noChangeArrowheads="1"/>
            </p:cNvSpPr>
            <p:nvPr/>
          </p:nvSpPr>
          <p:spPr bwMode="auto">
            <a:xfrm>
              <a:off x="4838042" y="5909921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6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5" name="Text Box 4"/>
          <p:cNvSpPr txBox="1">
            <a:spLocks noChangeArrowheads="1"/>
          </p:cNvSpPr>
          <p:nvPr/>
        </p:nvSpPr>
        <p:spPr bwMode="auto">
          <a:xfrm>
            <a:off x="3588003" y="589494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1981648" y="45498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6440563" y="719530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6345945" y="473638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68" name="Text Box 10"/>
          <p:cNvSpPr txBox="1">
            <a:spLocks noChangeArrowheads="1"/>
          </p:cNvSpPr>
          <p:nvPr/>
        </p:nvSpPr>
        <p:spPr bwMode="auto">
          <a:xfrm>
            <a:off x="8040587" y="762623"/>
            <a:ext cx="202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69" name="Text Box 8"/>
          <p:cNvSpPr txBox="1">
            <a:spLocks noChangeArrowheads="1"/>
          </p:cNvSpPr>
          <p:nvPr/>
        </p:nvSpPr>
        <p:spPr bwMode="auto">
          <a:xfrm>
            <a:off x="6194418" y="477769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6741725" y="60004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71" name="Text Box 15"/>
          <p:cNvSpPr txBox="1">
            <a:spLocks noChangeArrowheads="1"/>
          </p:cNvSpPr>
          <p:nvPr/>
        </p:nvSpPr>
        <p:spPr bwMode="auto">
          <a:xfrm>
            <a:off x="478524" y="3097973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72" name="Text Box 15"/>
          <p:cNvSpPr txBox="1">
            <a:spLocks noChangeArrowheads="1"/>
          </p:cNvSpPr>
          <p:nvPr/>
        </p:nvSpPr>
        <p:spPr bwMode="auto">
          <a:xfrm>
            <a:off x="943829" y="2832838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73" name="Text Box 15"/>
          <p:cNvSpPr txBox="1">
            <a:spLocks noChangeArrowheads="1"/>
          </p:cNvSpPr>
          <p:nvPr/>
        </p:nvSpPr>
        <p:spPr bwMode="auto">
          <a:xfrm>
            <a:off x="4880314" y="522649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74" name="Text Box 15"/>
          <p:cNvSpPr txBox="1">
            <a:spLocks noChangeArrowheads="1"/>
          </p:cNvSpPr>
          <p:nvPr/>
        </p:nvSpPr>
        <p:spPr bwMode="auto">
          <a:xfrm>
            <a:off x="7604753" y="640756"/>
            <a:ext cx="277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75" name="Text Box 15"/>
          <p:cNvSpPr txBox="1">
            <a:spLocks noChangeArrowheads="1"/>
          </p:cNvSpPr>
          <p:nvPr/>
        </p:nvSpPr>
        <p:spPr bwMode="auto">
          <a:xfrm>
            <a:off x="7792643" y="615704"/>
            <a:ext cx="277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331669" y="5736349"/>
            <a:ext cx="609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2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77" name="Text Box 15"/>
          <p:cNvSpPr txBox="1">
            <a:spLocks noChangeArrowheads="1"/>
          </p:cNvSpPr>
          <p:nvPr/>
        </p:nvSpPr>
        <p:spPr bwMode="auto">
          <a:xfrm>
            <a:off x="407893" y="4592275"/>
            <a:ext cx="483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3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294748" y="6220936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79" name="Text Box 15"/>
          <p:cNvSpPr txBox="1">
            <a:spLocks noChangeArrowheads="1"/>
          </p:cNvSpPr>
          <p:nvPr/>
        </p:nvSpPr>
        <p:spPr bwMode="auto">
          <a:xfrm>
            <a:off x="339565" y="5327322"/>
            <a:ext cx="483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82" name="Text Box 15"/>
          <p:cNvSpPr txBox="1">
            <a:spLocks noChangeArrowheads="1"/>
          </p:cNvSpPr>
          <p:nvPr/>
        </p:nvSpPr>
        <p:spPr bwMode="auto">
          <a:xfrm>
            <a:off x="576060" y="4220595"/>
            <a:ext cx="483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83" name="Text Box 18"/>
          <p:cNvSpPr txBox="1">
            <a:spLocks noChangeArrowheads="1"/>
          </p:cNvSpPr>
          <p:nvPr/>
        </p:nvSpPr>
        <p:spPr bwMode="auto">
          <a:xfrm>
            <a:off x="309165" y="5175739"/>
            <a:ext cx="565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4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84" name="Text Box 18"/>
          <p:cNvSpPr txBox="1">
            <a:spLocks noChangeArrowheads="1"/>
          </p:cNvSpPr>
          <p:nvPr/>
        </p:nvSpPr>
        <p:spPr bwMode="auto">
          <a:xfrm>
            <a:off x="421899" y="5050479"/>
            <a:ext cx="565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3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85" name="Text Box 18"/>
          <p:cNvSpPr txBox="1">
            <a:spLocks noChangeArrowheads="1"/>
          </p:cNvSpPr>
          <p:nvPr/>
        </p:nvSpPr>
        <p:spPr bwMode="auto">
          <a:xfrm>
            <a:off x="584737" y="4361548"/>
            <a:ext cx="565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6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86" name="Text Box 15"/>
          <p:cNvSpPr txBox="1">
            <a:spLocks noChangeArrowheads="1"/>
          </p:cNvSpPr>
          <p:nvPr/>
        </p:nvSpPr>
        <p:spPr bwMode="auto">
          <a:xfrm>
            <a:off x="2094382" y="2020733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2,1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2031752" y="4651199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2,3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88" name="Text Box 15"/>
          <p:cNvSpPr txBox="1">
            <a:spLocks noChangeArrowheads="1"/>
          </p:cNvSpPr>
          <p:nvPr/>
        </p:nvSpPr>
        <p:spPr bwMode="auto">
          <a:xfrm>
            <a:off x="2006700" y="5227396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2,1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89" name="Text Box 15"/>
          <p:cNvSpPr txBox="1">
            <a:spLocks noChangeArrowheads="1"/>
          </p:cNvSpPr>
          <p:nvPr/>
        </p:nvSpPr>
        <p:spPr bwMode="auto">
          <a:xfrm>
            <a:off x="2031752" y="6004010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2,</a:t>
            </a:r>
            <a:r>
              <a:rPr lang="de-DE" sz="1400" dirty="0" smtClean="0">
                <a:solidFill>
                  <a:srgbClr val="FF0000"/>
                </a:solidFill>
              </a:rPr>
              <a:t>1</a:t>
            </a:r>
            <a:endParaRPr lang="de-DE" sz="1000" dirty="0">
              <a:solidFill>
                <a:srgbClr val="FF0000"/>
              </a:solidFill>
            </a:endParaRPr>
          </a:p>
        </p:txBody>
      </p:sp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3676118" y="5748876"/>
            <a:ext cx="609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1,2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91" name="Text Box 15"/>
          <p:cNvSpPr txBox="1">
            <a:spLocks noChangeArrowheads="1"/>
          </p:cNvSpPr>
          <p:nvPr/>
        </p:nvSpPr>
        <p:spPr bwMode="auto">
          <a:xfrm>
            <a:off x="5017061" y="2337867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5,6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93" name="Text Box 15"/>
          <p:cNvSpPr txBox="1">
            <a:spLocks noChangeArrowheads="1"/>
          </p:cNvSpPr>
          <p:nvPr/>
        </p:nvSpPr>
        <p:spPr bwMode="auto">
          <a:xfrm>
            <a:off x="5042113" y="2851434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5,4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95" name="Text Box 15"/>
          <p:cNvSpPr txBox="1">
            <a:spLocks noChangeArrowheads="1"/>
          </p:cNvSpPr>
          <p:nvPr/>
        </p:nvSpPr>
        <p:spPr bwMode="auto">
          <a:xfrm>
            <a:off x="5442946" y="3264793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3,3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96" name="Text Box 15"/>
          <p:cNvSpPr txBox="1">
            <a:spLocks noChangeArrowheads="1"/>
          </p:cNvSpPr>
          <p:nvPr/>
        </p:nvSpPr>
        <p:spPr bwMode="auto">
          <a:xfrm>
            <a:off x="5768623" y="2049768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3,1,1´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0" name="Text Box 15"/>
          <p:cNvSpPr txBox="1">
            <a:spLocks noChangeArrowheads="1"/>
          </p:cNvSpPr>
          <p:nvPr/>
        </p:nvSpPr>
        <p:spPr bwMode="auto">
          <a:xfrm>
            <a:off x="5518102" y="2663544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3,4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1" name="Text Box 15"/>
          <p:cNvSpPr txBox="1">
            <a:spLocks noChangeArrowheads="1"/>
          </p:cNvSpPr>
          <p:nvPr/>
        </p:nvSpPr>
        <p:spPr bwMode="auto">
          <a:xfrm>
            <a:off x="5050524" y="6141797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5,4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3" name="Text Box 5"/>
          <p:cNvSpPr txBox="1">
            <a:spLocks noChangeArrowheads="1"/>
          </p:cNvSpPr>
          <p:nvPr/>
        </p:nvSpPr>
        <p:spPr bwMode="auto">
          <a:xfrm>
            <a:off x="6369214" y="5986871"/>
            <a:ext cx="609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3,1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104" name="Text Box 5"/>
          <p:cNvSpPr txBox="1">
            <a:spLocks noChangeArrowheads="1"/>
          </p:cNvSpPr>
          <p:nvPr/>
        </p:nvSpPr>
        <p:spPr bwMode="auto">
          <a:xfrm>
            <a:off x="6544056" y="5716061"/>
            <a:ext cx="609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2,2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105" name="Text Box 15"/>
          <p:cNvSpPr txBox="1">
            <a:spLocks noChangeArrowheads="1"/>
          </p:cNvSpPr>
          <p:nvPr/>
        </p:nvSpPr>
        <p:spPr bwMode="auto">
          <a:xfrm>
            <a:off x="7881407" y="5214870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1,1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6" name="Text Box 15"/>
          <p:cNvSpPr txBox="1">
            <a:spLocks noChangeArrowheads="1"/>
          </p:cNvSpPr>
          <p:nvPr/>
        </p:nvSpPr>
        <p:spPr bwMode="auto">
          <a:xfrm>
            <a:off x="6169455" y="2851434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4,4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7" name="Text Box 15"/>
          <p:cNvSpPr txBox="1">
            <a:spLocks noChangeArrowheads="1"/>
          </p:cNvSpPr>
          <p:nvPr/>
        </p:nvSpPr>
        <p:spPr bwMode="auto">
          <a:xfrm>
            <a:off x="6181982" y="3127007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4,3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8" name="Text Box 15"/>
          <p:cNvSpPr txBox="1">
            <a:spLocks noChangeArrowheads="1"/>
          </p:cNvSpPr>
          <p:nvPr/>
        </p:nvSpPr>
        <p:spPr bwMode="auto">
          <a:xfrm>
            <a:off x="7898047" y="1987138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1,1,1´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56" name="Text Box 15"/>
          <p:cNvSpPr txBox="1">
            <a:spLocks noChangeArrowheads="1"/>
          </p:cNvSpPr>
          <p:nvPr/>
        </p:nvSpPr>
        <p:spPr bwMode="auto">
          <a:xfrm>
            <a:off x="7885521" y="2863960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6,4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7885521" y="3114481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1,3</a:t>
            </a:r>
            <a:endParaRPr lang="de-DE" sz="1000" dirty="0">
              <a:solidFill>
                <a:schemeClr val="accent2"/>
              </a:solidFill>
            </a:endParaRPr>
          </a:p>
        </p:txBody>
      </p:sp>
      <p:pic>
        <p:nvPicPr>
          <p:cNvPr id="111" name="Picture 1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 HETCORR J=4Hz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2" grpId="0"/>
      <p:bldP spid="83" grpId="0"/>
      <p:bldP spid="84" grpId="0"/>
      <p:bldP spid="85" grpId="0"/>
      <p:bldP spid="90" grpId="0"/>
      <p:bldP spid="91" grpId="0"/>
      <p:bldP spid="93" grpId="0"/>
      <p:bldP spid="95" grpId="0"/>
      <p:bldP spid="96" grpId="0"/>
      <p:bldP spid="100" grpId="0"/>
      <p:bldP spid="103" grpId="0"/>
      <p:bldP spid="104" grpId="0"/>
      <p:bldP spid="106" grpId="0"/>
      <p:bldP spid="107" grpId="0"/>
      <p:bldP spid="108" grpId="0"/>
      <p:bldP spid="156" grpId="0"/>
      <p:bldP spid="1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748213" y="3371850"/>
            <a:ext cx="3857625" cy="3486150"/>
            <a:chOff x="2419" y="1575"/>
            <a:chExt cx="2430" cy="2428"/>
          </a:xfrm>
        </p:grpSpPr>
        <p:pic>
          <p:nvPicPr>
            <p:cNvPr id="165901" name="Picture 13" descr="homcosy3"/>
            <p:cNvPicPr preferRelativeResize="0">
              <a:picLocks noChangeArrowheads="1"/>
            </p:cNvPicPr>
            <p:nvPr/>
          </p:nvPicPr>
          <p:blipFill>
            <a:blip r:embed="rId3" cstate="print">
              <a:lum bright="-42000" contrast="76000"/>
            </a:blip>
            <a:srcRect/>
            <a:stretch>
              <a:fillRect/>
            </a:stretch>
          </p:blipFill>
          <p:spPr bwMode="auto">
            <a:xfrm rot="5400000">
              <a:off x="2504" y="1651"/>
              <a:ext cx="2267" cy="2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5902" name="Rectangle 14"/>
            <p:cNvSpPr>
              <a:spLocks noChangeArrowheads="1"/>
            </p:cNvSpPr>
            <p:nvPr/>
          </p:nvSpPr>
          <p:spPr bwMode="auto">
            <a:xfrm>
              <a:off x="2467" y="1584"/>
              <a:ext cx="2275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03" name="Rectangle 15"/>
            <p:cNvSpPr>
              <a:spLocks noChangeArrowheads="1"/>
            </p:cNvSpPr>
            <p:nvPr/>
          </p:nvSpPr>
          <p:spPr bwMode="auto">
            <a:xfrm>
              <a:off x="2419" y="1632"/>
              <a:ext cx="202" cy="2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04" name="Rectangle 16"/>
            <p:cNvSpPr>
              <a:spLocks noChangeArrowheads="1"/>
            </p:cNvSpPr>
            <p:nvPr/>
          </p:nvSpPr>
          <p:spPr bwMode="auto">
            <a:xfrm>
              <a:off x="2515" y="3773"/>
              <a:ext cx="2295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676" y="1575"/>
              <a:ext cx="173" cy="23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06" name="Rectangle 18"/>
            <p:cNvSpPr>
              <a:spLocks noChangeArrowheads="1"/>
            </p:cNvSpPr>
            <p:nvPr/>
          </p:nvSpPr>
          <p:spPr bwMode="auto">
            <a:xfrm>
              <a:off x="4358" y="1690"/>
              <a:ext cx="365" cy="3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07" name="Rectangle 19"/>
            <p:cNvSpPr>
              <a:spLocks noChangeArrowheads="1"/>
            </p:cNvSpPr>
            <p:nvPr/>
          </p:nvSpPr>
          <p:spPr bwMode="auto">
            <a:xfrm>
              <a:off x="2592" y="1724"/>
              <a:ext cx="78" cy="3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08" name="Rectangle 20"/>
            <p:cNvSpPr>
              <a:spLocks noChangeArrowheads="1"/>
            </p:cNvSpPr>
            <p:nvPr/>
          </p:nvSpPr>
          <p:spPr bwMode="auto">
            <a:xfrm>
              <a:off x="4374" y="2028"/>
              <a:ext cx="315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09" name="Rectangle 21"/>
            <p:cNvSpPr>
              <a:spLocks noChangeArrowheads="1"/>
            </p:cNvSpPr>
            <p:nvPr/>
          </p:nvSpPr>
          <p:spPr bwMode="auto">
            <a:xfrm>
              <a:off x="4356" y="3690"/>
              <a:ext cx="354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0" y="3024188"/>
            <a:ext cx="3938588" cy="3833812"/>
            <a:chOff x="2954" y="808"/>
            <a:chExt cx="2481" cy="2415"/>
          </a:xfrm>
        </p:grpSpPr>
        <p:pic>
          <p:nvPicPr>
            <p:cNvPr id="165911" name="Picture 23" descr="homcosy2"/>
            <p:cNvPicPr preferRelativeResize="0">
              <a:picLocks noChangeArrowheads="1"/>
            </p:cNvPicPr>
            <p:nvPr/>
          </p:nvPicPr>
          <p:blipFill>
            <a:blip r:embed="rId4" cstate="print">
              <a:lum bright="-18000" contrast="48000"/>
            </a:blip>
            <a:srcRect/>
            <a:stretch>
              <a:fillRect/>
            </a:stretch>
          </p:blipFill>
          <p:spPr bwMode="auto">
            <a:xfrm rot="5400000">
              <a:off x="3057" y="886"/>
              <a:ext cx="2267" cy="2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5912" name="Rectangle 24"/>
            <p:cNvSpPr>
              <a:spLocks noChangeArrowheads="1"/>
            </p:cNvSpPr>
            <p:nvPr/>
          </p:nvSpPr>
          <p:spPr bwMode="auto">
            <a:xfrm>
              <a:off x="3010" y="808"/>
              <a:ext cx="2425" cy="1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13" name="Rectangle 25"/>
            <p:cNvSpPr>
              <a:spLocks noChangeArrowheads="1"/>
            </p:cNvSpPr>
            <p:nvPr/>
          </p:nvSpPr>
          <p:spPr bwMode="auto">
            <a:xfrm>
              <a:off x="2954" y="3001"/>
              <a:ext cx="2425" cy="1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14" name="Rectangle 26"/>
            <p:cNvSpPr>
              <a:spLocks noChangeArrowheads="1"/>
            </p:cNvSpPr>
            <p:nvPr/>
          </p:nvSpPr>
          <p:spPr bwMode="auto">
            <a:xfrm>
              <a:off x="3001" y="920"/>
              <a:ext cx="158" cy="2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15" name="Rectangle 27"/>
            <p:cNvSpPr>
              <a:spLocks noChangeArrowheads="1"/>
            </p:cNvSpPr>
            <p:nvPr/>
          </p:nvSpPr>
          <p:spPr bwMode="auto">
            <a:xfrm>
              <a:off x="5221" y="975"/>
              <a:ext cx="158" cy="2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16" name="Rectangle 28"/>
            <p:cNvSpPr>
              <a:spLocks noChangeArrowheads="1"/>
            </p:cNvSpPr>
            <p:nvPr/>
          </p:nvSpPr>
          <p:spPr bwMode="auto">
            <a:xfrm>
              <a:off x="4908" y="972"/>
              <a:ext cx="399" cy="3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17" name="Rectangle 29"/>
            <p:cNvSpPr>
              <a:spLocks noChangeArrowheads="1"/>
            </p:cNvSpPr>
            <p:nvPr/>
          </p:nvSpPr>
          <p:spPr bwMode="auto">
            <a:xfrm>
              <a:off x="3144" y="978"/>
              <a:ext cx="78" cy="3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918" name="Rectangle 30"/>
            <p:cNvSpPr>
              <a:spLocks noChangeArrowheads="1"/>
            </p:cNvSpPr>
            <p:nvPr/>
          </p:nvSpPr>
          <p:spPr bwMode="auto">
            <a:xfrm>
              <a:off x="4917" y="2934"/>
              <a:ext cx="330" cy="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graphicFrame>
        <p:nvGraphicFramePr>
          <p:cNvPr id="165919" name="Object 31"/>
          <p:cNvGraphicFramePr>
            <a:graphicFrameLocks noChangeAspect="1"/>
          </p:cNvGraphicFramePr>
          <p:nvPr/>
        </p:nvGraphicFramePr>
        <p:xfrm>
          <a:off x="6176963" y="827088"/>
          <a:ext cx="1371600" cy="1050925"/>
        </p:xfrm>
        <a:graphic>
          <a:graphicData uri="http://schemas.openxmlformats.org/presentationml/2006/ole">
            <p:oleObj spid="_x0000_s1122306" name="CS ChemDraw Drawing" r:id="rId5" imgW="1370880" imgH="1051560" progId="ChemDraw.Document.6.0">
              <p:embed/>
            </p:oleObj>
          </a:graphicData>
        </a:graphic>
      </p:graphicFrame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815138" y="939800"/>
            <a:ext cx="573087" cy="815975"/>
            <a:chOff x="4293" y="592"/>
            <a:chExt cx="361" cy="514"/>
          </a:xfrm>
        </p:grpSpPr>
        <p:sp>
          <p:nvSpPr>
            <p:cNvPr id="165922" name="Line 34"/>
            <p:cNvSpPr>
              <a:spLocks noChangeShapeType="1"/>
            </p:cNvSpPr>
            <p:nvPr/>
          </p:nvSpPr>
          <p:spPr bwMode="auto">
            <a:xfrm>
              <a:off x="4294" y="592"/>
              <a:ext cx="0" cy="21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23" name="Line 35"/>
            <p:cNvSpPr>
              <a:spLocks noChangeShapeType="1"/>
            </p:cNvSpPr>
            <p:nvPr/>
          </p:nvSpPr>
          <p:spPr bwMode="auto">
            <a:xfrm>
              <a:off x="4293" y="802"/>
              <a:ext cx="191" cy="11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24" name="Line 36"/>
            <p:cNvSpPr>
              <a:spLocks noChangeShapeType="1"/>
            </p:cNvSpPr>
            <p:nvPr/>
          </p:nvSpPr>
          <p:spPr bwMode="auto">
            <a:xfrm flipV="1">
              <a:off x="4490" y="718"/>
              <a:ext cx="0" cy="18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25" name="Line 37"/>
            <p:cNvSpPr>
              <a:spLocks noChangeShapeType="1"/>
            </p:cNvSpPr>
            <p:nvPr/>
          </p:nvSpPr>
          <p:spPr bwMode="auto">
            <a:xfrm flipV="1">
              <a:off x="4497" y="799"/>
              <a:ext cx="157" cy="9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26" name="Line 38"/>
            <p:cNvSpPr>
              <a:spLocks noChangeShapeType="1"/>
            </p:cNvSpPr>
            <p:nvPr/>
          </p:nvSpPr>
          <p:spPr bwMode="auto">
            <a:xfrm>
              <a:off x="4485" y="901"/>
              <a:ext cx="2" cy="20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6819900" y="942975"/>
            <a:ext cx="385763" cy="628650"/>
            <a:chOff x="4296" y="594"/>
            <a:chExt cx="243" cy="396"/>
          </a:xfrm>
        </p:grpSpPr>
        <p:sp>
          <p:nvSpPr>
            <p:cNvPr id="165928" name="Line 40"/>
            <p:cNvSpPr>
              <a:spLocks noChangeShapeType="1"/>
            </p:cNvSpPr>
            <p:nvPr/>
          </p:nvSpPr>
          <p:spPr bwMode="auto">
            <a:xfrm>
              <a:off x="4539" y="729"/>
              <a:ext cx="0" cy="2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29" name="Line 41"/>
            <p:cNvSpPr>
              <a:spLocks noChangeShapeType="1"/>
            </p:cNvSpPr>
            <p:nvPr/>
          </p:nvSpPr>
          <p:spPr bwMode="auto">
            <a:xfrm flipH="1" flipV="1">
              <a:off x="4308" y="813"/>
              <a:ext cx="231" cy="13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30" name="Line 42"/>
            <p:cNvSpPr>
              <a:spLocks noChangeShapeType="1"/>
            </p:cNvSpPr>
            <p:nvPr/>
          </p:nvSpPr>
          <p:spPr bwMode="auto">
            <a:xfrm flipH="1">
              <a:off x="4296" y="816"/>
              <a:ext cx="3" cy="1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31" name="Line 43"/>
            <p:cNvSpPr>
              <a:spLocks noChangeShapeType="1"/>
            </p:cNvSpPr>
            <p:nvPr/>
          </p:nvSpPr>
          <p:spPr bwMode="auto">
            <a:xfrm flipV="1">
              <a:off x="4299" y="594"/>
              <a:ext cx="0" cy="21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165933" name="Rectangle 45"/>
          <p:cNvSpPr>
            <a:spLocks noChangeArrowheads="1"/>
          </p:cNvSpPr>
          <p:nvPr/>
        </p:nvSpPr>
        <p:spPr bwMode="auto">
          <a:xfrm>
            <a:off x="1990725" y="5441950"/>
            <a:ext cx="384175" cy="44291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65934" name="Rectangle 46"/>
          <p:cNvSpPr>
            <a:spLocks noChangeArrowheads="1"/>
          </p:cNvSpPr>
          <p:nvPr/>
        </p:nvSpPr>
        <p:spPr bwMode="auto">
          <a:xfrm>
            <a:off x="973138" y="4349750"/>
            <a:ext cx="384175" cy="4429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5600700" y="4119563"/>
            <a:ext cx="1409700" cy="1357312"/>
            <a:chOff x="3528" y="2595"/>
            <a:chExt cx="888" cy="855"/>
          </a:xfrm>
        </p:grpSpPr>
        <p:sp>
          <p:nvSpPr>
            <p:cNvPr id="165936" name="Line 48"/>
            <p:cNvSpPr>
              <a:spLocks noChangeShapeType="1"/>
            </p:cNvSpPr>
            <p:nvPr/>
          </p:nvSpPr>
          <p:spPr bwMode="auto">
            <a:xfrm flipV="1">
              <a:off x="3528" y="2595"/>
              <a:ext cx="3" cy="8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37" name="Line 49"/>
            <p:cNvSpPr>
              <a:spLocks noChangeShapeType="1"/>
            </p:cNvSpPr>
            <p:nvPr/>
          </p:nvSpPr>
          <p:spPr bwMode="auto">
            <a:xfrm flipV="1">
              <a:off x="3801" y="2601"/>
              <a:ext cx="3" cy="84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38" name="Line 50"/>
            <p:cNvSpPr>
              <a:spLocks noChangeShapeType="1"/>
            </p:cNvSpPr>
            <p:nvPr/>
          </p:nvSpPr>
          <p:spPr bwMode="auto">
            <a:xfrm flipV="1">
              <a:off x="4122" y="2604"/>
              <a:ext cx="3" cy="84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39" name="Line 51"/>
            <p:cNvSpPr>
              <a:spLocks noChangeShapeType="1"/>
            </p:cNvSpPr>
            <p:nvPr/>
          </p:nvSpPr>
          <p:spPr bwMode="auto">
            <a:xfrm flipV="1">
              <a:off x="4416" y="2598"/>
              <a:ext cx="0" cy="8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5586413" y="4914900"/>
            <a:ext cx="2114550" cy="561975"/>
            <a:chOff x="3519" y="3096"/>
            <a:chExt cx="1332" cy="354"/>
          </a:xfrm>
        </p:grpSpPr>
        <p:sp>
          <p:nvSpPr>
            <p:cNvPr id="165941" name="Line 53"/>
            <p:cNvSpPr>
              <a:spLocks noChangeShapeType="1"/>
            </p:cNvSpPr>
            <p:nvPr/>
          </p:nvSpPr>
          <p:spPr bwMode="auto">
            <a:xfrm>
              <a:off x="3537" y="3260"/>
              <a:ext cx="130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42" name="Line 54"/>
            <p:cNvSpPr>
              <a:spLocks noChangeShapeType="1"/>
            </p:cNvSpPr>
            <p:nvPr/>
          </p:nvSpPr>
          <p:spPr bwMode="auto">
            <a:xfrm>
              <a:off x="3546" y="3096"/>
              <a:ext cx="130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5943" name="Line 55"/>
            <p:cNvSpPr>
              <a:spLocks noChangeShapeType="1"/>
            </p:cNvSpPr>
            <p:nvPr/>
          </p:nvSpPr>
          <p:spPr bwMode="auto">
            <a:xfrm>
              <a:off x="3519" y="3450"/>
              <a:ext cx="130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</p:grpSp>
      <p:pic>
        <p:nvPicPr>
          <p:cNvPr id="165946" name="Picture 58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0" y="0"/>
            <a:ext cx="3602038" cy="3392488"/>
            <a:chOff x="565" y="1217"/>
            <a:chExt cx="2269" cy="2369"/>
          </a:xfrm>
        </p:grpSpPr>
        <p:pic>
          <p:nvPicPr>
            <p:cNvPr id="165891" name="Picture 3" descr="homcosy1"/>
            <p:cNvPicPr preferRelativeResize="0">
              <a:picLocks noChangeArrowheads="1"/>
            </p:cNvPicPr>
            <p:nvPr/>
          </p:nvPicPr>
          <p:blipFill>
            <a:blip r:embed="rId7" cstate="print">
              <a:lum bright="-48000" contrast="72000"/>
            </a:blip>
            <a:srcRect/>
            <a:stretch>
              <a:fillRect/>
            </a:stretch>
          </p:blipFill>
          <p:spPr bwMode="auto">
            <a:xfrm rot="5400000">
              <a:off x="565" y="1309"/>
              <a:ext cx="2267" cy="2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5892" name="Rectangle 4"/>
            <p:cNvSpPr>
              <a:spLocks noChangeArrowheads="1"/>
            </p:cNvSpPr>
            <p:nvPr/>
          </p:nvSpPr>
          <p:spPr bwMode="auto">
            <a:xfrm>
              <a:off x="567" y="1217"/>
              <a:ext cx="120" cy="2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893" name="Rectangle 5"/>
            <p:cNvSpPr>
              <a:spLocks noChangeArrowheads="1"/>
            </p:cNvSpPr>
            <p:nvPr/>
          </p:nvSpPr>
          <p:spPr bwMode="auto">
            <a:xfrm>
              <a:off x="585" y="3419"/>
              <a:ext cx="2202" cy="1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894" name="Rectangle 6"/>
            <p:cNvSpPr>
              <a:spLocks noChangeArrowheads="1"/>
            </p:cNvSpPr>
            <p:nvPr/>
          </p:nvSpPr>
          <p:spPr bwMode="auto">
            <a:xfrm>
              <a:off x="2416" y="3356"/>
              <a:ext cx="344" cy="1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895" name="Rectangle 7"/>
            <p:cNvSpPr>
              <a:spLocks noChangeArrowheads="1"/>
            </p:cNvSpPr>
            <p:nvPr/>
          </p:nvSpPr>
          <p:spPr bwMode="auto">
            <a:xfrm>
              <a:off x="2722" y="1356"/>
              <a:ext cx="84" cy="20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896" name="Rectangle 8"/>
            <p:cNvSpPr>
              <a:spLocks noChangeArrowheads="1"/>
            </p:cNvSpPr>
            <p:nvPr/>
          </p:nvSpPr>
          <p:spPr bwMode="auto">
            <a:xfrm>
              <a:off x="632" y="1356"/>
              <a:ext cx="2202" cy="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897" name="Rectangle 9"/>
            <p:cNvSpPr>
              <a:spLocks noChangeArrowheads="1"/>
            </p:cNvSpPr>
            <p:nvPr/>
          </p:nvSpPr>
          <p:spPr bwMode="auto">
            <a:xfrm>
              <a:off x="613" y="1412"/>
              <a:ext cx="141" cy="3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898" name="Rectangle 10"/>
            <p:cNvSpPr>
              <a:spLocks noChangeArrowheads="1"/>
            </p:cNvSpPr>
            <p:nvPr/>
          </p:nvSpPr>
          <p:spPr bwMode="auto">
            <a:xfrm>
              <a:off x="2415" y="1384"/>
              <a:ext cx="344" cy="3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65899" name="Rectangle 11"/>
            <p:cNvSpPr>
              <a:spLocks noChangeArrowheads="1"/>
            </p:cNvSpPr>
            <p:nvPr/>
          </p:nvSpPr>
          <p:spPr bwMode="auto">
            <a:xfrm>
              <a:off x="2427" y="1692"/>
              <a:ext cx="333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165932" name="Rectangle 44"/>
          <p:cNvSpPr>
            <a:spLocks noChangeArrowheads="1"/>
          </p:cNvSpPr>
          <p:nvPr/>
        </p:nvSpPr>
        <p:spPr bwMode="auto">
          <a:xfrm>
            <a:off x="2093913" y="957263"/>
            <a:ext cx="576262" cy="6350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65945" name="Rectangle 57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</a:rPr>
              <a:t>COSY  Experiment Phase Cycles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33" grpId="0" animBg="1"/>
      <p:bldP spid="165934" grpId="0" animBg="1"/>
      <p:bldP spid="16593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 descr="saccharose1_hetcor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91717" y="-1351429"/>
            <a:ext cx="6600854" cy="9303712"/>
          </a:xfrm>
          <a:prstGeom prst="rect">
            <a:avLst/>
          </a:prstGeom>
        </p:spPr>
      </p:pic>
      <p:grpSp>
        <p:nvGrpSpPr>
          <p:cNvPr id="2" name="Gruppieren 52"/>
          <p:cNvGrpSpPr/>
          <p:nvPr/>
        </p:nvGrpSpPr>
        <p:grpSpPr>
          <a:xfrm>
            <a:off x="1479098" y="3571136"/>
            <a:ext cx="4179890" cy="2693989"/>
            <a:chOff x="1488623" y="3833073"/>
            <a:chExt cx="4179890" cy="2693989"/>
          </a:xfrm>
        </p:grpSpPr>
        <p:graphicFrame>
          <p:nvGraphicFramePr>
            <p:cNvPr id="19" name="Object 59"/>
            <p:cNvGraphicFramePr>
              <a:graphicFrameLocks noChangeAspect="1"/>
            </p:cNvGraphicFramePr>
            <p:nvPr/>
          </p:nvGraphicFramePr>
          <p:xfrm>
            <a:off x="2158548" y="4144223"/>
            <a:ext cx="2930526" cy="1924051"/>
          </p:xfrm>
          <a:graphic>
            <a:graphicData uri="http://schemas.openxmlformats.org/presentationml/2006/ole">
              <p:oleObj spid="_x0000_s310274" name="CS ChemDraw Drawing" r:id="rId4" imgW="1918440" imgH="1499760" progId="ChemDraw.Document.6.0">
                <p:embed/>
              </p:oleObj>
            </a:graphicData>
          </a:graphic>
        </p:graphicFrame>
        <p:sp>
          <p:nvSpPr>
            <p:cNvPr id="20" name="Text Box 60"/>
            <p:cNvSpPr txBox="1">
              <a:spLocks noChangeArrowheads="1"/>
            </p:cNvSpPr>
            <p:nvPr/>
          </p:nvSpPr>
          <p:spPr bwMode="auto">
            <a:xfrm>
              <a:off x="3465061" y="5141174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2" name="Text Box 62"/>
            <p:cNvSpPr txBox="1">
              <a:spLocks noChangeArrowheads="1"/>
            </p:cNvSpPr>
            <p:nvPr/>
          </p:nvSpPr>
          <p:spPr bwMode="auto">
            <a:xfrm>
              <a:off x="4398512" y="5163399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3" name="Text Box 63"/>
            <p:cNvSpPr txBox="1">
              <a:spLocks noChangeArrowheads="1"/>
            </p:cNvSpPr>
            <p:nvPr/>
          </p:nvSpPr>
          <p:spPr bwMode="auto">
            <a:xfrm>
              <a:off x="3958775" y="4799861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24" name="Text Box 64"/>
            <p:cNvSpPr txBox="1">
              <a:spLocks noChangeArrowheads="1"/>
            </p:cNvSpPr>
            <p:nvPr/>
          </p:nvSpPr>
          <p:spPr bwMode="auto">
            <a:xfrm>
              <a:off x="4941438" y="590952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25" name="Line 65"/>
            <p:cNvSpPr>
              <a:spLocks noChangeShapeType="1"/>
            </p:cNvSpPr>
            <p:nvPr/>
          </p:nvSpPr>
          <p:spPr bwMode="auto">
            <a:xfrm>
              <a:off x="5070025" y="5599961"/>
              <a:ext cx="0" cy="3587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6" name="Line 66"/>
            <p:cNvSpPr>
              <a:spLocks noChangeShapeType="1"/>
            </p:cNvSpPr>
            <p:nvPr/>
          </p:nvSpPr>
          <p:spPr bwMode="auto">
            <a:xfrm>
              <a:off x="4279449" y="5761887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67"/>
            <p:cNvSpPr>
              <a:spLocks noChangeShapeType="1"/>
            </p:cNvSpPr>
            <p:nvPr/>
          </p:nvSpPr>
          <p:spPr bwMode="auto">
            <a:xfrm>
              <a:off x="4860475" y="6071449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68"/>
            <p:cNvSpPr>
              <a:spLocks noChangeShapeType="1"/>
            </p:cNvSpPr>
            <p:nvPr/>
          </p:nvSpPr>
          <p:spPr bwMode="auto">
            <a:xfrm>
              <a:off x="4274687" y="6019062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69"/>
            <p:cNvSpPr>
              <a:spLocks noChangeShapeType="1"/>
            </p:cNvSpPr>
            <p:nvPr/>
          </p:nvSpPr>
          <p:spPr bwMode="auto">
            <a:xfrm>
              <a:off x="4855713" y="580951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Text Box 70"/>
            <p:cNvSpPr txBox="1">
              <a:spLocks noChangeArrowheads="1"/>
            </p:cNvSpPr>
            <p:nvPr/>
          </p:nvSpPr>
          <p:spPr bwMode="auto">
            <a:xfrm>
              <a:off x="4155624" y="5547575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1" name="Text Box 71"/>
            <p:cNvSpPr txBox="1">
              <a:spLocks noChangeArrowheads="1"/>
            </p:cNvSpPr>
            <p:nvPr/>
          </p:nvSpPr>
          <p:spPr bwMode="auto">
            <a:xfrm>
              <a:off x="4722363" y="6252424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2" name="Text Box 72"/>
            <p:cNvSpPr txBox="1">
              <a:spLocks noChangeArrowheads="1"/>
            </p:cNvSpPr>
            <p:nvPr/>
          </p:nvSpPr>
          <p:spPr bwMode="auto">
            <a:xfrm>
              <a:off x="4912863" y="509513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3" name="Line 73"/>
            <p:cNvSpPr>
              <a:spLocks noChangeShapeType="1"/>
            </p:cNvSpPr>
            <p:nvPr/>
          </p:nvSpPr>
          <p:spPr bwMode="auto">
            <a:xfrm>
              <a:off x="5065263" y="5357074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Text Box 74"/>
            <p:cNvSpPr txBox="1">
              <a:spLocks noChangeArrowheads="1"/>
            </p:cNvSpPr>
            <p:nvPr/>
          </p:nvSpPr>
          <p:spPr bwMode="auto">
            <a:xfrm>
              <a:off x="4546149" y="55904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35" name="Text Box 75"/>
            <p:cNvSpPr txBox="1">
              <a:spLocks noChangeArrowheads="1"/>
            </p:cNvSpPr>
            <p:nvPr/>
          </p:nvSpPr>
          <p:spPr bwMode="auto">
            <a:xfrm>
              <a:off x="4074662" y="62381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36" name="Line 76"/>
            <p:cNvSpPr>
              <a:spLocks noChangeShapeType="1"/>
            </p:cNvSpPr>
            <p:nvPr/>
          </p:nvSpPr>
          <p:spPr bwMode="auto">
            <a:xfrm flipH="1">
              <a:off x="3600450" y="4623649"/>
              <a:ext cx="207512" cy="186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Text Box 77"/>
            <p:cNvSpPr txBox="1">
              <a:spLocks noChangeArrowheads="1"/>
            </p:cNvSpPr>
            <p:nvPr/>
          </p:nvSpPr>
          <p:spPr bwMode="auto">
            <a:xfrm>
              <a:off x="3746049" y="44426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8" name="Text Box 78"/>
            <p:cNvSpPr txBox="1">
              <a:spLocks noChangeArrowheads="1"/>
            </p:cNvSpPr>
            <p:nvPr/>
          </p:nvSpPr>
          <p:spPr bwMode="auto">
            <a:xfrm>
              <a:off x="2177598" y="3904510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39" name="Line 79"/>
            <p:cNvSpPr>
              <a:spLocks noChangeShapeType="1"/>
            </p:cNvSpPr>
            <p:nvPr/>
          </p:nvSpPr>
          <p:spPr bwMode="auto">
            <a:xfrm>
              <a:off x="2464936" y="479986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1779136" y="4599836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41" name="Line 81"/>
            <p:cNvSpPr>
              <a:spLocks noChangeShapeType="1"/>
            </p:cNvSpPr>
            <p:nvPr/>
          </p:nvSpPr>
          <p:spPr bwMode="auto">
            <a:xfrm>
              <a:off x="2726874" y="4499824"/>
              <a:ext cx="4763" cy="31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Text Box 82"/>
            <p:cNvSpPr txBox="1">
              <a:spLocks noChangeArrowheads="1"/>
            </p:cNvSpPr>
            <p:nvPr/>
          </p:nvSpPr>
          <p:spPr bwMode="auto">
            <a:xfrm>
              <a:off x="2593524" y="4756999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3" name="Line 83"/>
            <p:cNvSpPr>
              <a:spLocks noChangeShapeType="1"/>
            </p:cNvSpPr>
            <p:nvPr/>
          </p:nvSpPr>
          <p:spPr bwMode="auto">
            <a:xfrm>
              <a:off x="2155373" y="4747474"/>
              <a:ext cx="304800" cy="58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>
              <a:off x="2303011" y="49998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5" name="Line 85"/>
            <p:cNvSpPr>
              <a:spLocks noChangeShapeType="1"/>
            </p:cNvSpPr>
            <p:nvPr/>
          </p:nvSpPr>
          <p:spPr bwMode="auto">
            <a:xfrm>
              <a:off x="2160136" y="4080723"/>
              <a:ext cx="45719" cy="286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>
              <a:off x="2017261" y="38330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7" name="Line 87"/>
            <p:cNvSpPr>
              <a:spLocks noChangeShapeType="1"/>
            </p:cNvSpPr>
            <p:nvPr/>
          </p:nvSpPr>
          <p:spPr bwMode="auto">
            <a:xfrm flipV="1">
              <a:off x="1841047" y="4395787"/>
              <a:ext cx="359227" cy="99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" name="Text Box 88"/>
            <p:cNvSpPr txBox="1">
              <a:spLocks noChangeArrowheads="1"/>
            </p:cNvSpPr>
            <p:nvPr/>
          </p:nvSpPr>
          <p:spPr bwMode="auto">
            <a:xfrm>
              <a:off x="1488623" y="4337898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49" name="Text Box 89"/>
            <p:cNvSpPr txBox="1">
              <a:spLocks noChangeArrowheads="1"/>
            </p:cNvSpPr>
            <p:nvPr/>
          </p:nvSpPr>
          <p:spPr bwMode="auto">
            <a:xfrm>
              <a:off x="3117399" y="4833199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50" name="Line 90"/>
            <p:cNvSpPr>
              <a:spLocks noChangeShapeType="1"/>
            </p:cNvSpPr>
            <p:nvPr/>
          </p:nvSpPr>
          <p:spPr bwMode="auto">
            <a:xfrm>
              <a:off x="3041199" y="4690324"/>
              <a:ext cx="176213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1" name="Line 91"/>
            <p:cNvSpPr>
              <a:spLocks noChangeShapeType="1"/>
            </p:cNvSpPr>
            <p:nvPr/>
          </p:nvSpPr>
          <p:spPr bwMode="auto">
            <a:xfrm>
              <a:off x="3031674" y="4299798"/>
              <a:ext cx="4763" cy="382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2" name="Text Box 92"/>
            <p:cNvSpPr txBox="1">
              <a:spLocks noChangeArrowheads="1"/>
            </p:cNvSpPr>
            <p:nvPr/>
          </p:nvSpPr>
          <p:spPr bwMode="auto">
            <a:xfrm>
              <a:off x="2907849" y="40473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945772" y="443326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286913" y="4501933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1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369338" y="452822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3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959331" y="4129251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4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671193" y="4208305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5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77765" y="402194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6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4248456" y="574040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636494" y="5749929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4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829442" y="5481314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5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919000" y="547211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4591" y="491317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1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838042" y="5909921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6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4" name="Picture 1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HMQC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/ </a:t>
            </a:r>
            <a:r>
              <a:rPr lang="de-DE" sz="2400" b="1" dirty="0">
                <a:solidFill>
                  <a:srgbClr val="C00000"/>
                </a:solidFill>
                <a:latin typeface="Arial" charset="0"/>
              </a:rPr>
              <a:t>HETCORR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53" descr="saccharose1_hmbc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1372" y="-1111683"/>
            <a:ext cx="6858003" cy="9081372"/>
          </a:xfrm>
          <a:prstGeom prst="rect">
            <a:avLst/>
          </a:prstGeom>
        </p:spPr>
      </p:pic>
      <p:grpSp>
        <p:nvGrpSpPr>
          <p:cNvPr id="2" name="Gruppieren 52"/>
          <p:cNvGrpSpPr/>
          <p:nvPr/>
        </p:nvGrpSpPr>
        <p:grpSpPr>
          <a:xfrm>
            <a:off x="1779723" y="3546084"/>
            <a:ext cx="4179890" cy="2693989"/>
            <a:chOff x="1488623" y="3833073"/>
            <a:chExt cx="4179890" cy="2693989"/>
          </a:xfrm>
        </p:grpSpPr>
        <p:graphicFrame>
          <p:nvGraphicFramePr>
            <p:cNvPr id="19" name="Object 59"/>
            <p:cNvGraphicFramePr>
              <a:graphicFrameLocks noChangeAspect="1"/>
            </p:cNvGraphicFramePr>
            <p:nvPr/>
          </p:nvGraphicFramePr>
          <p:xfrm>
            <a:off x="2158548" y="4144223"/>
            <a:ext cx="2930526" cy="1924051"/>
          </p:xfrm>
          <a:graphic>
            <a:graphicData uri="http://schemas.openxmlformats.org/presentationml/2006/ole">
              <p:oleObj spid="_x0000_s311298" name="CS ChemDraw Drawing" r:id="rId4" imgW="1918440" imgH="1499760" progId="ChemDraw.Document.6.0">
                <p:embed/>
              </p:oleObj>
            </a:graphicData>
          </a:graphic>
        </p:graphicFrame>
        <p:sp>
          <p:nvSpPr>
            <p:cNvPr id="20" name="Text Box 60"/>
            <p:cNvSpPr txBox="1">
              <a:spLocks noChangeArrowheads="1"/>
            </p:cNvSpPr>
            <p:nvPr/>
          </p:nvSpPr>
          <p:spPr bwMode="auto">
            <a:xfrm>
              <a:off x="3465061" y="5141174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1" name="Text Box 61"/>
            <p:cNvSpPr txBox="1">
              <a:spLocks noChangeArrowheads="1"/>
            </p:cNvSpPr>
            <p:nvPr/>
          </p:nvSpPr>
          <p:spPr bwMode="auto">
            <a:xfrm>
              <a:off x="2757037" y="4004523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2" name="Text Box 62"/>
            <p:cNvSpPr txBox="1">
              <a:spLocks noChangeArrowheads="1"/>
            </p:cNvSpPr>
            <p:nvPr/>
          </p:nvSpPr>
          <p:spPr bwMode="auto">
            <a:xfrm>
              <a:off x="4398512" y="5163399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3" name="Text Box 63"/>
            <p:cNvSpPr txBox="1">
              <a:spLocks noChangeArrowheads="1"/>
            </p:cNvSpPr>
            <p:nvPr/>
          </p:nvSpPr>
          <p:spPr bwMode="auto">
            <a:xfrm>
              <a:off x="3958775" y="4799861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24" name="Text Box 64"/>
            <p:cNvSpPr txBox="1">
              <a:spLocks noChangeArrowheads="1"/>
            </p:cNvSpPr>
            <p:nvPr/>
          </p:nvSpPr>
          <p:spPr bwMode="auto">
            <a:xfrm>
              <a:off x="4941438" y="590952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25" name="Line 65"/>
            <p:cNvSpPr>
              <a:spLocks noChangeShapeType="1"/>
            </p:cNvSpPr>
            <p:nvPr/>
          </p:nvSpPr>
          <p:spPr bwMode="auto">
            <a:xfrm>
              <a:off x="5070025" y="5599961"/>
              <a:ext cx="0" cy="3587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6" name="Line 66"/>
            <p:cNvSpPr>
              <a:spLocks noChangeShapeType="1"/>
            </p:cNvSpPr>
            <p:nvPr/>
          </p:nvSpPr>
          <p:spPr bwMode="auto">
            <a:xfrm>
              <a:off x="4279449" y="5761887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67"/>
            <p:cNvSpPr>
              <a:spLocks noChangeShapeType="1"/>
            </p:cNvSpPr>
            <p:nvPr/>
          </p:nvSpPr>
          <p:spPr bwMode="auto">
            <a:xfrm>
              <a:off x="4860475" y="6071449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68"/>
            <p:cNvSpPr>
              <a:spLocks noChangeShapeType="1"/>
            </p:cNvSpPr>
            <p:nvPr/>
          </p:nvSpPr>
          <p:spPr bwMode="auto">
            <a:xfrm>
              <a:off x="4274687" y="6019062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69"/>
            <p:cNvSpPr>
              <a:spLocks noChangeShapeType="1"/>
            </p:cNvSpPr>
            <p:nvPr/>
          </p:nvSpPr>
          <p:spPr bwMode="auto">
            <a:xfrm>
              <a:off x="4855713" y="580951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Text Box 70"/>
            <p:cNvSpPr txBox="1">
              <a:spLocks noChangeArrowheads="1"/>
            </p:cNvSpPr>
            <p:nvPr/>
          </p:nvSpPr>
          <p:spPr bwMode="auto">
            <a:xfrm>
              <a:off x="4155624" y="5547575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1" name="Text Box 71"/>
            <p:cNvSpPr txBox="1">
              <a:spLocks noChangeArrowheads="1"/>
            </p:cNvSpPr>
            <p:nvPr/>
          </p:nvSpPr>
          <p:spPr bwMode="auto">
            <a:xfrm>
              <a:off x="4722363" y="6252424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2" name="Text Box 72"/>
            <p:cNvSpPr txBox="1">
              <a:spLocks noChangeArrowheads="1"/>
            </p:cNvSpPr>
            <p:nvPr/>
          </p:nvSpPr>
          <p:spPr bwMode="auto">
            <a:xfrm>
              <a:off x="4912863" y="509513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3" name="Line 73"/>
            <p:cNvSpPr>
              <a:spLocks noChangeShapeType="1"/>
            </p:cNvSpPr>
            <p:nvPr/>
          </p:nvSpPr>
          <p:spPr bwMode="auto">
            <a:xfrm>
              <a:off x="5065263" y="5357074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Text Box 74"/>
            <p:cNvSpPr txBox="1">
              <a:spLocks noChangeArrowheads="1"/>
            </p:cNvSpPr>
            <p:nvPr/>
          </p:nvSpPr>
          <p:spPr bwMode="auto">
            <a:xfrm>
              <a:off x="4546149" y="55904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35" name="Text Box 75"/>
            <p:cNvSpPr txBox="1">
              <a:spLocks noChangeArrowheads="1"/>
            </p:cNvSpPr>
            <p:nvPr/>
          </p:nvSpPr>
          <p:spPr bwMode="auto">
            <a:xfrm>
              <a:off x="4074662" y="62381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36" name="Line 76"/>
            <p:cNvSpPr>
              <a:spLocks noChangeShapeType="1"/>
            </p:cNvSpPr>
            <p:nvPr/>
          </p:nvSpPr>
          <p:spPr bwMode="auto">
            <a:xfrm flipH="1">
              <a:off x="3600450" y="4623649"/>
              <a:ext cx="207512" cy="186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Text Box 77"/>
            <p:cNvSpPr txBox="1">
              <a:spLocks noChangeArrowheads="1"/>
            </p:cNvSpPr>
            <p:nvPr/>
          </p:nvSpPr>
          <p:spPr bwMode="auto">
            <a:xfrm>
              <a:off x="3746049" y="44426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8" name="Text Box 78"/>
            <p:cNvSpPr txBox="1">
              <a:spLocks noChangeArrowheads="1"/>
            </p:cNvSpPr>
            <p:nvPr/>
          </p:nvSpPr>
          <p:spPr bwMode="auto">
            <a:xfrm>
              <a:off x="2177598" y="3904510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39" name="Line 79"/>
            <p:cNvSpPr>
              <a:spLocks noChangeShapeType="1"/>
            </p:cNvSpPr>
            <p:nvPr/>
          </p:nvSpPr>
          <p:spPr bwMode="auto">
            <a:xfrm>
              <a:off x="2464936" y="479986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1779136" y="4599836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41" name="Line 81"/>
            <p:cNvSpPr>
              <a:spLocks noChangeShapeType="1"/>
            </p:cNvSpPr>
            <p:nvPr/>
          </p:nvSpPr>
          <p:spPr bwMode="auto">
            <a:xfrm>
              <a:off x="2726874" y="4499824"/>
              <a:ext cx="4763" cy="31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Text Box 82"/>
            <p:cNvSpPr txBox="1">
              <a:spLocks noChangeArrowheads="1"/>
            </p:cNvSpPr>
            <p:nvPr/>
          </p:nvSpPr>
          <p:spPr bwMode="auto">
            <a:xfrm>
              <a:off x="2593524" y="4756999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3" name="Line 83"/>
            <p:cNvSpPr>
              <a:spLocks noChangeShapeType="1"/>
            </p:cNvSpPr>
            <p:nvPr/>
          </p:nvSpPr>
          <p:spPr bwMode="auto">
            <a:xfrm>
              <a:off x="2155373" y="4747474"/>
              <a:ext cx="304800" cy="58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>
              <a:off x="2303011" y="49998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5" name="Line 85"/>
            <p:cNvSpPr>
              <a:spLocks noChangeShapeType="1"/>
            </p:cNvSpPr>
            <p:nvPr/>
          </p:nvSpPr>
          <p:spPr bwMode="auto">
            <a:xfrm>
              <a:off x="2160136" y="4080723"/>
              <a:ext cx="45719" cy="286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>
              <a:off x="2017261" y="38330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7" name="Line 87"/>
            <p:cNvSpPr>
              <a:spLocks noChangeShapeType="1"/>
            </p:cNvSpPr>
            <p:nvPr/>
          </p:nvSpPr>
          <p:spPr bwMode="auto">
            <a:xfrm flipV="1">
              <a:off x="1841047" y="4395787"/>
              <a:ext cx="359227" cy="99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" name="Text Box 88"/>
            <p:cNvSpPr txBox="1">
              <a:spLocks noChangeArrowheads="1"/>
            </p:cNvSpPr>
            <p:nvPr/>
          </p:nvSpPr>
          <p:spPr bwMode="auto">
            <a:xfrm>
              <a:off x="1488623" y="4337898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49" name="Text Box 89"/>
            <p:cNvSpPr txBox="1">
              <a:spLocks noChangeArrowheads="1"/>
            </p:cNvSpPr>
            <p:nvPr/>
          </p:nvSpPr>
          <p:spPr bwMode="auto">
            <a:xfrm>
              <a:off x="3117399" y="4833199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50" name="Line 90"/>
            <p:cNvSpPr>
              <a:spLocks noChangeShapeType="1"/>
            </p:cNvSpPr>
            <p:nvPr/>
          </p:nvSpPr>
          <p:spPr bwMode="auto">
            <a:xfrm>
              <a:off x="3041199" y="4690324"/>
              <a:ext cx="176213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1" name="Line 91"/>
            <p:cNvSpPr>
              <a:spLocks noChangeShapeType="1"/>
            </p:cNvSpPr>
            <p:nvPr/>
          </p:nvSpPr>
          <p:spPr bwMode="auto">
            <a:xfrm>
              <a:off x="2945949" y="4204548"/>
              <a:ext cx="4763" cy="382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2" name="Text Box 92"/>
            <p:cNvSpPr txBox="1">
              <a:spLocks noChangeArrowheads="1"/>
            </p:cNvSpPr>
            <p:nvPr/>
          </p:nvSpPr>
          <p:spPr bwMode="auto">
            <a:xfrm>
              <a:off x="2893562" y="400452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945772" y="443326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286913" y="4501933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1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369338" y="452822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3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959331" y="4129251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4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671193" y="4208305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5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77765" y="402194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6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4248456" y="574040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636494" y="5749929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4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829442" y="5481314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5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919000" y="547211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4591" y="491317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1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838042" y="5909921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6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3" name="Picture 1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latin typeface="Arial" charset="0"/>
              </a:rPr>
              <a:t>HMBC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 / </a:t>
            </a:r>
            <a:r>
              <a:rPr lang="de-DE" sz="2400" b="1" dirty="0">
                <a:solidFill>
                  <a:srgbClr val="003DB8"/>
                </a:solidFill>
                <a:latin typeface="Arial" charset="0"/>
              </a:rPr>
              <a:t>HETCORR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58"/>
          <p:cNvSpPr>
            <a:spLocks noGrp="1" noChangeArrowheads="1"/>
          </p:cNvSpPr>
          <p:nvPr>
            <p:ph type="title" idx="4294967295"/>
          </p:nvPr>
        </p:nvSpPr>
        <p:spPr>
          <a:xfrm>
            <a:off x="393700" y="68580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1</a:t>
            </a:r>
            <a:r>
              <a:rPr lang="de-DE" baseline="30000" dirty="0" smtClean="0">
                <a:solidFill>
                  <a:schemeClr val="bg1"/>
                </a:solidFill>
              </a:rPr>
              <a:t>5</a:t>
            </a:r>
            <a:r>
              <a:rPr lang="de-DE" dirty="0" smtClean="0">
                <a:solidFill>
                  <a:schemeClr val="bg1"/>
                </a:solidFill>
              </a:rPr>
              <a:t>N- </a:t>
            </a:r>
            <a:r>
              <a:rPr lang="de-DE" baseline="30000" dirty="0" smtClean="0">
                <a:solidFill>
                  <a:schemeClr val="bg1"/>
                </a:solidFill>
              </a:rPr>
              <a:t>1</a:t>
            </a:r>
            <a:r>
              <a:rPr lang="de-DE" dirty="0" smtClean="0">
                <a:solidFill>
                  <a:schemeClr val="bg1"/>
                </a:solidFill>
              </a:rPr>
              <a:t>H- Korrelation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572000" y="184150"/>
            <a:ext cx="17121188" cy="8996363"/>
            <a:chOff x="-2880" y="116"/>
            <a:chExt cx="10785" cy="5667"/>
          </a:xfrm>
        </p:grpSpPr>
        <p:grpSp>
          <p:nvGrpSpPr>
            <p:cNvPr id="66594" name="Group 3"/>
            <p:cNvGrpSpPr>
              <a:grpSpLocks/>
            </p:cNvGrpSpPr>
            <p:nvPr/>
          </p:nvGrpSpPr>
          <p:grpSpPr bwMode="auto">
            <a:xfrm>
              <a:off x="370" y="247"/>
              <a:ext cx="3711" cy="2494"/>
              <a:chOff x="230" y="263"/>
              <a:chExt cx="5077" cy="3762"/>
            </a:xfrm>
          </p:grpSpPr>
          <p:grpSp>
            <p:nvGrpSpPr>
              <p:cNvPr id="66935" name="Group 4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7016" name="Oval 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7" name="Oval 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8" name="Oval 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36" name="Group 8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7013" name="Oval 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4" name="Oval 1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5" name="Oval 1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37" name="Group 12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7010" name="Oval 1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1" name="Oval 1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2" name="Oval 1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38" name="Group 16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7007" name="Oval 1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8" name="Oval 1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9" name="Oval 1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39" name="Group 20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7004" name="Oval 2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5" name="Oval 2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6" name="Oval 2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0" name="Group 24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7001" name="Oval 2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2" name="Oval 2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3" name="Oval 2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1" name="Group 28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998" name="Oval 2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9" name="Oval 3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0" name="Oval 3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2" name="Group 32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995" name="Oval 3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6" name="Oval 3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7" name="Oval 3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3" name="Group 36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992" name="Oval 3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3" name="Oval 3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4" name="Oval 3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4" name="Group 40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989" name="Oval 4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0" name="Oval 4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1" name="Oval 4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5" name="Group 44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986" name="Oval 4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7" name="Oval 4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8" name="Oval 4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6" name="Group 48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983" name="Oval 4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4" name="Oval 5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5" name="Oval 5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7" name="Group 52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980" name="Oval 5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1" name="Oval 5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2" name="Oval 5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8" name="Group 56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977" name="Oval 5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8" name="Oval 5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9" name="Oval 5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9" name="Group 60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974" name="Oval 6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5" name="Oval 6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6" name="Oval 6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0" name="Group 64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971" name="Oval 6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2" name="Oval 6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3" name="Oval 6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1" name="Group 68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968" name="Oval 6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9" name="Oval 7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0" name="Oval 7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2" name="Group 72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965" name="Oval 7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6" name="Oval 7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7" name="Oval 7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3" name="Group 76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962" name="Oval 7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3" name="Oval 7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4" name="Oval 7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4" name="Group 80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959" name="Oval 8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0" name="Oval 8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1" name="Oval 8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5" name="Group 84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956" name="Oval 8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57" name="Oval 8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58" name="Oval 8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66595" name="Group 88"/>
            <p:cNvGrpSpPr>
              <a:grpSpLocks/>
            </p:cNvGrpSpPr>
            <p:nvPr/>
          </p:nvGrpSpPr>
          <p:grpSpPr bwMode="auto">
            <a:xfrm>
              <a:off x="540" y="3289"/>
              <a:ext cx="3711" cy="2494"/>
              <a:chOff x="230" y="263"/>
              <a:chExt cx="5077" cy="3762"/>
            </a:xfrm>
          </p:grpSpPr>
          <p:grpSp>
            <p:nvGrpSpPr>
              <p:cNvPr id="66851" name="Group 89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6932" name="Oval 9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33" name="Oval 9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34" name="Oval 9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2" name="Group 93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6929" name="Oval 9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30" name="Oval 9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31" name="Oval 9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3" name="Group 97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6926" name="Oval 9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7" name="Oval 9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8" name="Oval 10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4" name="Group 101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6923" name="Oval 10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4" name="Oval 10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5" name="Oval 10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5" name="Group 105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6920" name="Oval 10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1" name="Oval 10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2" name="Oval 10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6" name="Group 109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6917" name="Oval 11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8" name="Oval 11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9" name="Oval 11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7" name="Group 113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914" name="Oval 11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5" name="Oval 11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6" name="Oval 11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8" name="Group 117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911" name="Oval 11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2" name="Oval 11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3" name="Oval 12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9" name="Group 121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908" name="Oval 12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9" name="Oval 12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0" name="Oval 12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0" name="Group 125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905" name="Oval 12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6" name="Oval 12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7" name="Oval 12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1" name="Group 129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902" name="Oval 13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3" name="Oval 13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4" name="Oval 13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2" name="Group 133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899" name="Oval 13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0" name="Oval 13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1" name="Oval 13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3" name="Group 137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896" name="Oval 13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7" name="Oval 13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8" name="Oval 14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4" name="Group 141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893" name="Oval 14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4" name="Oval 14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5" name="Oval 14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5" name="Group 145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890" name="Oval 14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1" name="Oval 14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2" name="Oval 14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6" name="Group 149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887" name="Oval 15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8" name="Oval 15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9" name="Oval 15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7" name="Group 153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884" name="Oval 15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5" name="Oval 15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6" name="Oval 15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8" name="Group 157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881" name="Oval 15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2" name="Oval 15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3" name="Oval 16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9" name="Group 161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878" name="Oval 16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9" name="Oval 16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0" name="Oval 16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70" name="Group 165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875" name="Oval 16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6" name="Oval 16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7" name="Oval 16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71" name="Group 169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872" name="Oval 17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3" name="Oval 17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4" name="Oval 17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66596" name="Group 173"/>
            <p:cNvGrpSpPr>
              <a:grpSpLocks/>
            </p:cNvGrpSpPr>
            <p:nvPr/>
          </p:nvGrpSpPr>
          <p:grpSpPr bwMode="auto">
            <a:xfrm>
              <a:off x="4032" y="116"/>
              <a:ext cx="3711" cy="2494"/>
              <a:chOff x="230" y="263"/>
              <a:chExt cx="5077" cy="3762"/>
            </a:xfrm>
          </p:grpSpPr>
          <p:grpSp>
            <p:nvGrpSpPr>
              <p:cNvPr id="66767" name="Group 174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6848" name="Oval 17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9" name="Oval 17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50" name="Oval 17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68" name="Group 178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6845" name="Oval 17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6" name="Oval 18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7" name="Oval 18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69" name="Group 182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6842" name="Oval 18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3" name="Oval 18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4" name="Oval 18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0" name="Group 186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6839" name="Oval 18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0" name="Oval 18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1" name="Oval 18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1" name="Group 190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6836" name="Oval 19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7" name="Oval 19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8" name="Oval 19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2" name="Group 194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6833" name="Oval 19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4" name="Oval 19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5" name="Oval 19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3" name="Group 198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830" name="Oval 19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1" name="Oval 20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2" name="Oval 20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4" name="Group 202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827" name="Oval 20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8" name="Oval 20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9" name="Oval 20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5" name="Group 206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824" name="Oval 20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5" name="Oval 20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6" name="Oval 20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6" name="Group 210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821" name="Oval 21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2" name="Oval 21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3" name="Oval 21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7" name="Group 214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818" name="Oval 21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9" name="Oval 21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0" name="Oval 21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8" name="Group 218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815" name="Oval 21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6" name="Oval 22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7" name="Oval 22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9" name="Group 222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812" name="Oval 22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3" name="Oval 22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4" name="Oval 22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0" name="Group 226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809" name="Oval 22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0" name="Oval 22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1" name="Oval 22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1" name="Group 230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806" name="Oval 23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7" name="Oval 23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8" name="Oval 23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2" name="Group 234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803" name="Oval 23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4" name="Oval 23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5" name="Oval 23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3" name="Group 238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800" name="Oval 23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1" name="Oval 24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2" name="Oval 24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4" name="Group 242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797" name="Oval 24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8" name="Oval 24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9" name="Oval 24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5" name="Group 246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794" name="Oval 24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5" name="Oval 24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6" name="Oval 24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6" name="Group 250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791" name="Oval 25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2" name="Oval 25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3" name="Oval 25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7" name="Group 254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788" name="Oval 25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89" name="Oval 25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0" name="Oval 25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66597" name="Group 258"/>
            <p:cNvGrpSpPr>
              <a:grpSpLocks/>
            </p:cNvGrpSpPr>
            <p:nvPr/>
          </p:nvGrpSpPr>
          <p:grpSpPr bwMode="auto">
            <a:xfrm>
              <a:off x="4194" y="2852"/>
              <a:ext cx="3711" cy="2494"/>
              <a:chOff x="230" y="263"/>
              <a:chExt cx="5077" cy="3762"/>
            </a:xfrm>
          </p:grpSpPr>
          <p:grpSp>
            <p:nvGrpSpPr>
              <p:cNvPr id="66683" name="Group 259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6764" name="Oval 26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5" name="Oval 26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6" name="Oval 26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4" name="Group 263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6761" name="Oval 26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2" name="Oval 26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3" name="Oval 26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5" name="Group 267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6758" name="Oval 26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9" name="Oval 26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0" name="Oval 27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6" name="Group 271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6755" name="Oval 27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6" name="Oval 27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7" name="Oval 27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7" name="Group 275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6752" name="Oval 27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3" name="Oval 27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4" name="Oval 27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8" name="Group 279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6749" name="Oval 28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0" name="Oval 28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1" name="Oval 28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9" name="Group 283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746" name="Oval 28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7" name="Oval 28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8" name="Oval 28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0" name="Group 287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743" name="Oval 28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4" name="Oval 28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5" name="Oval 29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1" name="Group 291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740" name="Oval 29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1" name="Oval 29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2" name="Oval 29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2" name="Group 295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737" name="Oval 29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8" name="Oval 29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9" name="Oval 29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3" name="Group 299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734" name="Oval 30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5" name="Oval 30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6" name="Oval 30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4" name="Group 303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731" name="Oval 30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2" name="Oval 30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3" name="Oval 30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5" name="Group 307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728" name="Oval 30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9" name="Oval 30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0" name="Oval 31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6" name="Group 311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725" name="Oval 31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6" name="Oval 31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7" name="Oval 31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7" name="Group 315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722" name="Oval 31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3" name="Oval 31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4" name="Oval 31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8" name="Group 319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719" name="Oval 32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0" name="Oval 32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1" name="Oval 32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9" name="Group 323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716" name="Oval 32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7" name="Oval 32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8" name="Oval 32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00" name="Group 327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713" name="Oval 32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4" name="Oval 32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5" name="Oval 33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01" name="Group 331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710" name="Oval 33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1" name="Oval 33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2" name="Oval 33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02" name="Group 335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707" name="Oval 33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08" name="Oval 33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09" name="Oval 33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03" name="Group 339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704" name="Oval 34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05" name="Oval 34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06" name="Oval 34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66598" name="Group 343"/>
            <p:cNvGrpSpPr>
              <a:grpSpLocks/>
            </p:cNvGrpSpPr>
            <p:nvPr/>
          </p:nvGrpSpPr>
          <p:grpSpPr bwMode="auto">
            <a:xfrm>
              <a:off x="-2880" y="2137"/>
              <a:ext cx="3711" cy="2494"/>
              <a:chOff x="230" y="263"/>
              <a:chExt cx="5077" cy="3762"/>
            </a:xfrm>
          </p:grpSpPr>
          <p:grpSp>
            <p:nvGrpSpPr>
              <p:cNvPr id="66599" name="Group 344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6680" name="Oval 34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81" name="Oval 34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82" name="Oval 34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0" name="Group 348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6677" name="Oval 34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8" name="Oval 35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9" name="Oval 35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1" name="Group 352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6674" name="Oval 35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5" name="Oval 35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6" name="Oval 35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2" name="Group 356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6671" name="Oval 35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2" name="Oval 35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3" name="Oval 35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3" name="Group 360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6668" name="Oval 36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9" name="Oval 36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0" name="Oval 36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4" name="Group 364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6665" name="Oval 36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6" name="Oval 36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7" name="Oval 36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5" name="Group 368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662" name="Oval 36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3" name="Oval 37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4" name="Oval 37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6" name="Group 372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659" name="Oval 37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0" name="Oval 37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1" name="Oval 37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7" name="Group 376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656" name="Oval 37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7" name="Oval 37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8" name="Oval 37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8" name="Group 380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653" name="Oval 38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4" name="Oval 38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5" name="Oval 38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9" name="Group 384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650" name="Oval 38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1" name="Oval 38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2" name="Oval 38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0" name="Group 388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647" name="Oval 38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8" name="Oval 39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9" name="Oval 39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1" name="Group 392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644" name="Oval 39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5" name="Oval 39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6" name="Oval 39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2" name="Group 396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641" name="Oval 39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2" name="Oval 39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3" name="Oval 39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3" name="Group 400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638" name="Oval 40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9" name="Oval 40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0" name="Oval 40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4" name="Group 404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635" name="Oval 40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6" name="Oval 40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7" name="Oval 40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5" name="Group 408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632" name="Oval 40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3" name="Oval 41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4" name="Oval 41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6" name="Group 412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629" name="Oval 41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0" name="Oval 41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1" name="Oval 41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7" name="Group 416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626" name="Oval 41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7" name="Oval 41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8" name="Oval 41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8" name="Group 420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623" name="Oval 42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4" name="Oval 42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5" name="Oval 42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9" name="Group 424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620" name="Oval 42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1" name="Oval 42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2" name="Oval 42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66564" name="Group 428"/>
          <p:cNvGrpSpPr>
            <a:grpSpLocks/>
          </p:cNvGrpSpPr>
          <p:nvPr/>
        </p:nvGrpSpPr>
        <p:grpSpPr bwMode="auto">
          <a:xfrm>
            <a:off x="2847975" y="403225"/>
            <a:ext cx="3979863" cy="4845050"/>
            <a:chOff x="707" y="82"/>
            <a:chExt cx="1545" cy="2435"/>
          </a:xfrm>
        </p:grpSpPr>
        <p:sp>
          <p:nvSpPr>
            <p:cNvPr id="66591" name="Freeform 429"/>
            <p:cNvSpPr>
              <a:spLocks/>
            </p:cNvSpPr>
            <p:nvPr/>
          </p:nvSpPr>
          <p:spPr bwMode="auto">
            <a:xfrm>
              <a:off x="748" y="132"/>
              <a:ext cx="1479" cy="2320"/>
            </a:xfrm>
            <a:custGeom>
              <a:avLst/>
              <a:gdLst>
                <a:gd name="T0" fmla="*/ 272 w 1479"/>
                <a:gd name="T1" fmla="*/ 321 h 2320"/>
                <a:gd name="T2" fmla="*/ 83 w 1479"/>
                <a:gd name="T3" fmla="*/ 543 h 2320"/>
                <a:gd name="T4" fmla="*/ 404 w 1479"/>
                <a:gd name="T5" fmla="*/ 674 h 2320"/>
                <a:gd name="T6" fmla="*/ 815 w 1479"/>
                <a:gd name="T7" fmla="*/ 641 h 2320"/>
                <a:gd name="T8" fmla="*/ 889 w 1479"/>
                <a:gd name="T9" fmla="*/ 617 h 2320"/>
                <a:gd name="T10" fmla="*/ 955 w 1479"/>
                <a:gd name="T11" fmla="*/ 683 h 2320"/>
                <a:gd name="T12" fmla="*/ 865 w 1479"/>
                <a:gd name="T13" fmla="*/ 1020 h 2320"/>
                <a:gd name="T14" fmla="*/ 527 w 1479"/>
                <a:gd name="T15" fmla="*/ 946 h 2320"/>
                <a:gd name="T16" fmla="*/ 585 w 1479"/>
                <a:gd name="T17" fmla="*/ 641 h 2320"/>
                <a:gd name="T18" fmla="*/ 272 w 1479"/>
                <a:gd name="T19" fmla="*/ 485 h 2320"/>
                <a:gd name="T20" fmla="*/ 83 w 1479"/>
                <a:gd name="T21" fmla="*/ 765 h 2320"/>
                <a:gd name="T22" fmla="*/ 462 w 1479"/>
                <a:gd name="T23" fmla="*/ 1152 h 2320"/>
                <a:gd name="T24" fmla="*/ 783 w 1479"/>
                <a:gd name="T25" fmla="*/ 1020 h 2320"/>
                <a:gd name="T26" fmla="*/ 972 w 1479"/>
                <a:gd name="T27" fmla="*/ 1127 h 2320"/>
                <a:gd name="T28" fmla="*/ 972 w 1479"/>
                <a:gd name="T29" fmla="*/ 1505 h 2320"/>
                <a:gd name="T30" fmla="*/ 741 w 1479"/>
                <a:gd name="T31" fmla="*/ 1423 h 2320"/>
                <a:gd name="T32" fmla="*/ 478 w 1479"/>
                <a:gd name="T33" fmla="*/ 1300 h 2320"/>
                <a:gd name="T34" fmla="*/ 297 w 1479"/>
                <a:gd name="T35" fmla="*/ 1152 h 2320"/>
                <a:gd name="T36" fmla="*/ 182 w 1479"/>
                <a:gd name="T37" fmla="*/ 1176 h 2320"/>
                <a:gd name="T38" fmla="*/ 141 w 1479"/>
                <a:gd name="T39" fmla="*/ 1621 h 2320"/>
                <a:gd name="T40" fmla="*/ 478 w 1479"/>
                <a:gd name="T41" fmla="*/ 1728 h 2320"/>
                <a:gd name="T42" fmla="*/ 593 w 1479"/>
                <a:gd name="T43" fmla="*/ 1563 h 2320"/>
                <a:gd name="T44" fmla="*/ 774 w 1479"/>
                <a:gd name="T45" fmla="*/ 1300 h 2320"/>
                <a:gd name="T46" fmla="*/ 996 w 1479"/>
                <a:gd name="T47" fmla="*/ 1357 h 2320"/>
                <a:gd name="T48" fmla="*/ 1095 w 1479"/>
                <a:gd name="T49" fmla="*/ 1604 h 2320"/>
                <a:gd name="T50" fmla="*/ 848 w 1479"/>
                <a:gd name="T51" fmla="*/ 2065 h 2320"/>
                <a:gd name="T52" fmla="*/ 552 w 1479"/>
                <a:gd name="T53" fmla="*/ 1917 h 2320"/>
                <a:gd name="T54" fmla="*/ 379 w 1479"/>
                <a:gd name="T55" fmla="*/ 1851 h 2320"/>
                <a:gd name="T56" fmla="*/ 264 w 1479"/>
                <a:gd name="T57" fmla="*/ 2090 h 2320"/>
                <a:gd name="T58" fmla="*/ 585 w 1479"/>
                <a:gd name="T59" fmla="*/ 2172 h 2320"/>
                <a:gd name="T60" fmla="*/ 684 w 1479"/>
                <a:gd name="T61" fmla="*/ 1999 h 2320"/>
                <a:gd name="T62" fmla="*/ 626 w 1479"/>
                <a:gd name="T63" fmla="*/ 1662 h 2320"/>
                <a:gd name="T64" fmla="*/ 149 w 1479"/>
                <a:gd name="T65" fmla="*/ 1530 h 2320"/>
                <a:gd name="T66" fmla="*/ 256 w 1479"/>
                <a:gd name="T67" fmla="*/ 1193 h 2320"/>
                <a:gd name="T68" fmla="*/ 1046 w 1479"/>
                <a:gd name="T69" fmla="*/ 1283 h 2320"/>
                <a:gd name="T70" fmla="*/ 1334 w 1479"/>
                <a:gd name="T71" fmla="*/ 1094 h 2320"/>
                <a:gd name="T72" fmla="*/ 881 w 1479"/>
                <a:gd name="T73" fmla="*/ 806 h 2320"/>
                <a:gd name="T74" fmla="*/ 577 w 1479"/>
                <a:gd name="T75" fmla="*/ 477 h 2320"/>
                <a:gd name="T76" fmla="*/ 1235 w 1479"/>
                <a:gd name="T77" fmla="*/ 477 h 2320"/>
                <a:gd name="T78" fmla="*/ 1465 w 1479"/>
                <a:gd name="T79" fmla="*/ 238 h 2320"/>
                <a:gd name="T80" fmla="*/ 865 w 1479"/>
                <a:gd name="T81" fmla="*/ 148 h 2320"/>
                <a:gd name="T82" fmla="*/ 495 w 1479"/>
                <a:gd name="T83" fmla="*/ 82 h 2320"/>
                <a:gd name="T84" fmla="*/ 289 w 1479"/>
                <a:gd name="T85" fmla="*/ 0 h 2320"/>
                <a:gd name="T86" fmla="*/ 165 w 1479"/>
                <a:gd name="T87" fmla="*/ 164 h 2320"/>
                <a:gd name="T88" fmla="*/ 346 w 1479"/>
                <a:gd name="T89" fmla="*/ 353 h 2320"/>
                <a:gd name="T90" fmla="*/ 766 w 1479"/>
                <a:gd name="T91" fmla="*/ 543 h 2320"/>
                <a:gd name="T92" fmla="*/ 1013 w 1479"/>
                <a:gd name="T93" fmla="*/ 666 h 2320"/>
                <a:gd name="T94" fmla="*/ 1136 w 1479"/>
                <a:gd name="T95" fmla="*/ 740 h 2320"/>
                <a:gd name="T96" fmla="*/ 1268 w 1479"/>
                <a:gd name="T97" fmla="*/ 913 h 2320"/>
                <a:gd name="T98" fmla="*/ 1284 w 1479"/>
                <a:gd name="T99" fmla="*/ 1530 h 2320"/>
                <a:gd name="T100" fmla="*/ 1309 w 1479"/>
                <a:gd name="T101" fmla="*/ 1933 h 2320"/>
                <a:gd name="T102" fmla="*/ 1293 w 1479"/>
                <a:gd name="T103" fmla="*/ 1933 h 2320"/>
                <a:gd name="T104" fmla="*/ 996 w 1479"/>
                <a:gd name="T105" fmla="*/ 2032 h 2320"/>
                <a:gd name="T106" fmla="*/ 601 w 1479"/>
                <a:gd name="T107" fmla="*/ 1917 h 2320"/>
                <a:gd name="T108" fmla="*/ 379 w 1479"/>
                <a:gd name="T109" fmla="*/ 1966 h 2320"/>
                <a:gd name="T110" fmla="*/ 445 w 1479"/>
                <a:gd name="T111" fmla="*/ 2279 h 23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79"/>
                <a:gd name="T169" fmla="*/ 0 h 2320"/>
                <a:gd name="T170" fmla="*/ 1479 w 1479"/>
                <a:gd name="T171" fmla="*/ 2320 h 23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79" h="2320">
                  <a:moveTo>
                    <a:pt x="593" y="304"/>
                  </a:moveTo>
                  <a:cubicBezTo>
                    <a:pt x="561" y="293"/>
                    <a:pt x="528" y="288"/>
                    <a:pt x="495" y="279"/>
                  </a:cubicBezTo>
                  <a:cubicBezTo>
                    <a:pt x="426" y="287"/>
                    <a:pt x="337" y="300"/>
                    <a:pt x="272" y="321"/>
                  </a:cubicBezTo>
                  <a:cubicBezTo>
                    <a:pt x="256" y="326"/>
                    <a:pt x="223" y="337"/>
                    <a:pt x="223" y="337"/>
                  </a:cubicBezTo>
                  <a:cubicBezTo>
                    <a:pt x="196" y="364"/>
                    <a:pt x="159" y="392"/>
                    <a:pt x="141" y="428"/>
                  </a:cubicBezTo>
                  <a:cubicBezTo>
                    <a:pt x="121" y="467"/>
                    <a:pt x="114" y="512"/>
                    <a:pt x="83" y="543"/>
                  </a:cubicBezTo>
                  <a:cubicBezTo>
                    <a:pt x="97" y="586"/>
                    <a:pt x="86" y="560"/>
                    <a:pt x="124" y="617"/>
                  </a:cubicBezTo>
                  <a:cubicBezTo>
                    <a:pt x="129" y="625"/>
                    <a:pt x="171" y="638"/>
                    <a:pt x="182" y="641"/>
                  </a:cubicBezTo>
                  <a:cubicBezTo>
                    <a:pt x="261" y="664"/>
                    <a:pt x="315" y="669"/>
                    <a:pt x="404" y="674"/>
                  </a:cubicBezTo>
                  <a:cubicBezTo>
                    <a:pt x="493" y="705"/>
                    <a:pt x="462" y="706"/>
                    <a:pt x="585" y="716"/>
                  </a:cubicBezTo>
                  <a:cubicBezTo>
                    <a:pt x="662" y="711"/>
                    <a:pt x="722" y="722"/>
                    <a:pt x="783" y="683"/>
                  </a:cubicBezTo>
                  <a:cubicBezTo>
                    <a:pt x="792" y="668"/>
                    <a:pt x="806" y="656"/>
                    <a:pt x="815" y="641"/>
                  </a:cubicBezTo>
                  <a:cubicBezTo>
                    <a:pt x="819" y="634"/>
                    <a:pt x="817" y="622"/>
                    <a:pt x="824" y="617"/>
                  </a:cubicBezTo>
                  <a:cubicBezTo>
                    <a:pt x="838" y="607"/>
                    <a:pt x="873" y="600"/>
                    <a:pt x="873" y="600"/>
                  </a:cubicBezTo>
                  <a:cubicBezTo>
                    <a:pt x="878" y="606"/>
                    <a:pt x="882" y="613"/>
                    <a:pt x="889" y="617"/>
                  </a:cubicBezTo>
                  <a:cubicBezTo>
                    <a:pt x="896" y="622"/>
                    <a:pt x="908" y="619"/>
                    <a:pt x="914" y="625"/>
                  </a:cubicBezTo>
                  <a:cubicBezTo>
                    <a:pt x="920" y="631"/>
                    <a:pt x="917" y="643"/>
                    <a:pt x="922" y="650"/>
                  </a:cubicBezTo>
                  <a:cubicBezTo>
                    <a:pt x="930" y="663"/>
                    <a:pt x="945" y="671"/>
                    <a:pt x="955" y="683"/>
                  </a:cubicBezTo>
                  <a:cubicBezTo>
                    <a:pt x="980" y="714"/>
                    <a:pt x="991" y="745"/>
                    <a:pt x="1005" y="781"/>
                  </a:cubicBezTo>
                  <a:cubicBezTo>
                    <a:pt x="1001" y="842"/>
                    <a:pt x="1020" y="945"/>
                    <a:pt x="947" y="971"/>
                  </a:cubicBezTo>
                  <a:cubicBezTo>
                    <a:pt x="902" y="1016"/>
                    <a:pt x="929" y="999"/>
                    <a:pt x="865" y="1020"/>
                  </a:cubicBezTo>
                  <a:cubicBezTo>
                    <a:pt x="857" y="1023"/>
                    <a:pt x="840" y="1028"/>
                    <a:pt x="840" y="1028"/>
                  </a:cubicBezTo>
                  <a:cubicBezTo>
                    <a:pt x="721" y="1020"/>
                    <a:pt x="682" y="1007"/>
                    <a:pt x="577" y="971"/>
                  </a:cubicBezTo>
                  <a:cubicBezTo>
                    <a:pt x="556" y="964"/>
                    <a:pt x="544" y="961"/>
                    <a:pt x="527" y="946"/>
                  </a:cubicBezTo>
                  <a:cubicBezTo>
                    <a:pt x="512" y="933"/>
                    <a:pt x="486" y="905"/>
                    <a:pt x="486" y="905"/>
                  </a:cubicBezTo>
                  <a:cubicBezTo>
                    <a:pt x="464" y="835"/>
                    <a:pt x="448" y="780"/>
                    <a:pt x="519" y="732"/>
                  </a:cubicBezTo>
                  <a:cubicBezTo>
                    <a:pt x="538" y="695"/>
                    <a:pt x="557" y="671"/>
                    <a:pt x="585" y="641"/>
                  </a:cubicBezTo>
                  <a:cubicBezTo>
                    <a:pt x="578" y="587"/>
                    <a:pt x="573" y="546"/>
                    <a:pt x="519" y="526"/>
                  </a:cubicBezTo>
                  <a:cubicBezTo>
                    <a:pt x="469" y="490"/>
                    <a:pt x="415" y="479"/>
                    <a:pt x="355" y="469"/>
                  </a:cubicBezTo>
                  <a:cubicBezTo>
                    <a:pt x="344" y="471"/>
                    <a:pt x="288" y="478"/>
                    <a:pt x="272" y="485"/>
                  </a:cubicBezTo>
                  <a:cubicBezTo>
                    <a:pt x="133" y="543"/>
                    <a:pt x="254" y="503"/>
                    <a:pt x="182" y="526"/>
                  </a:cubicBezTo>
                  <a:cubicBezTo>
                    <a:pt x="130" y="565"/>
                    <a:pt x="111" y="593"/>
                    <a:pt x="100" y="658"/>
                  </a:cubicBezTo>
                  <a:cubicBezTo>
                    <a:pt x="94" y="694"/>
                    <a:pt x="83" y="765"/>
                    <a:pt x="83" y="765"/>
                  </a:cubicBezTo>
                  <a:cubicBezTo>
                    <a:pt x="89" y="817"/>
                    <a:pt x="92" y="869"/>
                    <a:pt x="100" y="921"/>
                  </a:cubicBezTo>
                  <a:cubicBezTo>
                    <a:pt x="103" y="943"/>
                    <a:pt x="104" y="968"/>
                    <a:pt x="116" y="987"/>
                  </a:cubicBezTo>
                  <a:cubicBezTo>
                    <a:pt x="192" y="1106"/>
                    <a:pt x="329" y="1138"/>
                    <a:pt x="462" y="1152"/>
                  </a:cubicBezTo>
                  <a:cubicBezTo>
                    <a:pt x="503" y="1147"/>
                    <a:pt x="561" y="1147"/>
                    <a:pt x="601" y="1127"/>
                  </a:cubicBezTo>
                  <a:cubicBezTo>
                    <a:pt x="642" y="1107"/>
                    <a:pt x="612" y="1118"/>
                    <a:pt x="643" y="1094"/>
                  </a:cubicBezTo>
                  <a:cubicBezTo>
                    <a:pt x="687" y="1061"/>
                    <a:pt x="730" y="1030"/>
                    <a:pt x="783" y="1020"/>
                  </a:cubicBezTo>
                  <a:cubicBezTo>
                    <a:pt x="813" y="1024"/>
                    <a:pt x="849" y="1017"/>
                    <a:pt x="873" y="1036"/>
                  </a:cubicBezTo>
                  <a:cubicBezTo>
                    <a:pt x="881" y="1042"/>
                    <a:pt x="883" y="1053"/>
                    <a:pt x="889" y="1061"/>
                  </a:cubicBezTo>
                  <a:cubicBezTo>
                    <a:pt x="909" y="1086"/>
                    <a:pt x="945" y="1110"/>
                    <a:pt x="972" y="1127"/>
                  </a:cubicBezTo>
                  <a:cubicBezTo>
                    <a:pt x="990" y="1183"/>
                    <a:pt x="1018" y="1225"/>
                    <a:pt x="1029" y="1283"/>
                  </a:cubicBezTo>
                  <a:cubicBezTo>
                    <a:pt x="1023" y="1357"/>
                    <a:pt x="1022" y="1428"/>
                    <a:pt x="996" y="1497"/>
                  </a:cubicBezTo>
                  <a:cubicBezTo>
                    <a:pt x="993" y="1505"/>
                    <a:pt x="980" y="1502"/>
                    <a:pt x="972" y="1505"/>
                  </a:cubicBezTo>
                  <a:cubicBezTo>
                    <a:pt x="975" y="1497"/>
                    <a:pt x="988" y="1484"/>
                    <a:pt x="980" y="1481"/>
                  </a:cubicBezTo>
                  <a:cubicBezTo>
                    <a:pt x="949" y="1470"/>
                    <a:pt x="914" y="1477"/>
                    <a:pt x="881" y="1473"/>
                  </a:cubicBezTo>
                  <a:cubicBezTo>
                    <a:pt x="831" y="1467"/>
                    <a:pt x="791" y="1433"/>
                    <a:pt x="741" y="1423"/>
                  </a:cubicBezTo>
                  <a:cubicBezTo>
                    <a:pt x="711" y="1403"/>
                    <a:pt x="652" y="1377"/>
                    <a:pt x="618" y="1366"/>
                  </a:cubicBezTo>
                  <a:cubicBezTo>
                    <a:pt x="584" y="1341"/>
                    <a:pt x="567" y="1328"/>
                    <a:pt x="527" y="1316"/>
                  </a:cubicBezTo>
                  <a:cubicBezTo>
                    <a:pt x="511" y="1311"/>
                    <a:pt x="478" y="1300"/>
                    <a:pt x="478" y="1300"/>
                  </a:cubicBezTo>
                  <a:cubicBezTo>
                    <a:pt x="467" y="1289"/>
                    <a:pt x="452" y="1281"/>
                    <a:pt x="445" y="1267"/>
                  </a:cubicBezTo>
                  <a:cubicBezTo>
                    <a:pt x="423" y="1223"/>
                    <a:pt x="431" y="1173"/>
                    <a:pt x="371" y="1160"/>
                  </a:cubicBezTo>
                  <a:cubicBezTo>
                    <a:pt x="347" y="1155"/>
                    <a:pt x="322" y="1155"/>
                    <a:pt x="297" y="1152"/>
                  </a:cubicBezTo>
                  <a:cubicBezTo>
                    <a:pt x="275" y="1155"/>
                    <a:pt x="253" y="1162"/>
                    <a:pt x="231" y="1160"/>
                  </a:cubicBezTo>
                  <a:cubicBezTo>
                    <a:pt x="221" y="1159"/>
                    <a:pt x="216" y="1140"/>
                    <a:pt x="207" y="1143"/>
                  </a:cubicBezTo>
                  <a:cubicBezTo>
                    <a:pt x="194" y="1147"/>
                    <a:pt x="191" y="1165"/>
                    <a:pt x="182" y="1176"/>
                  </a:cubicBezTo>
                  <a:cubicBezTo>
                    <a:pt x="110" y="1262"/>
                    <a:pt x="126" y="1309"/>
                    <a:pt x="91" y="1407"/>
                  </a:cubicBezTo>
                  <a:cubicBezTo>
                    <a:pt x="94" y="1465"/>
                    <a:pt x="87" y="1524"/>
                    <a:pt x="100" y="1580"/>
                  </a:cubicBezTo>
                  <a:cubicBezTo>
                    <a:pt x="104" y="1599"/>
                    <a:pt x="127" y="1607"/>
                    <a:pt x="141" y="1621"/>
                  </a:cubicBezTo>
                  <a:cubicBezTo>
                    <a:pt x="190" y="1670"/>
                    <a:pt x="195" y="1669"/>
                    <a:pt x="272" y="1678"/>
                  </a:cubicBezTo>
                  <a:cubicBezTo>
                    <a:pt x="333" y="1700"/>
                    <a:pt x="407" y="1698"/>
                    <a:pt x="470" y="1703"/>
                  </a:cubicBezTo>
                  <a:cubicBezTo>
                    <a:pt x="473" y="1711"/>
                    <a:pt x="469" y="1728"/>
                    <a:pt x="478" y="1728"/>
                  </a:cubicBezTo>
                  <a:cubicBezTo>
                    <a:pt x="490" y="1728"/>
                    <a:pt x="495" y="1712"/>
                    <a:pt x="503" y="1703"/>
                  </a:cubicBezTo>
                  <a:cubicBezTo>
                    <a:pt x="532" y="1669"/>
                    <a:pt x="561" y="1634"/>
                    <a:pt x="585" y="1596"/>
                  </a:cubicBezTo>
                  <a:cubicBezTo>
                    <a:pt x="588" y="1585"/>
                    <a:pt x="588" y="1573"/>
                    <a:pt x="593" y="1563"/>
                  </a:cubicBezTo>
                  <a:cubicBezTo>
                    <a:pt x="602" y="1545"/>
                    <a:pt x="626" y="1514"/>
                    <a:pt x="626" y="1514"/>
                  </a:cubicBezTo>
                  <a:cubicBezTo>
                    <a:pt x="636" y="1472"/>
                    <a:pt x="650" y="1456"/>
                    <a:pt x="676" y="1423"/>
                  </a:cubicBezTo>
                  <a:cubicBezTo>
                    <a:pt x="697" y="1396"/>
                    <a:pt x="736" y="1312"/>
                    <a:pt x="774" y="1300"/>
                  </a:cubicBezTo>
                  <a:cubicBezTo>
                    <a:pt x="810" y="1289"/>
                    <a:pt x="791" y="1294"/>
                    <a:pt x="832" y="1283"/>
                  </a:cubicBezTo>
                  <a:cubicBezTo>
                    <a:pt x="857" y="1286"/>
                    <a:pt x="882" y="1286"/>
                    <a:pt x="906" y="1292"/>
                  </a:cubicBezTo>
                  <a:cubicBezTo>
                    <a:pt x="943" y="1301"/>
                    <a:pt x="958" y="1344"/>
                    <a:pt x="996" y="1357"/>
                  </a:cubicBezTo>
                  <a:cubicBezTo>
                    <a:pt x="1033" y="1413"/>
                    <a:pt x="1014" y="1393"/>
                    <a:pt x="1046" y="1423"/>
                  </a:cubicBezTo>
                  <a:cubicBezTo>
                    <a:pt x="1057" y="1467"/>
                    <a:pt x="1067" y="1511"/>
                    <a:pt x="1079" y="1555"/>
                  </a:cubicBezTo>
                  <a:cubicBezTo>
                    <a:pt x="1083" y="1572"/>
                    <a:pt x="1095" y="1604"/>
                    <a:pt x="1095" y="1604"/>
                  </a:cubicBezTo>
                  <a:cubicBezTo>
                    <a:pt x="1084" y="1726"/>
                    <a:pt x="1082" y="1854"/>
                    <a:pt x="996" y="1950"/>
                  </a:cubicBezTo>
                  <a:cubicBezTo>
                    <a:pt x="970" y="1979"/>
                    <a:pt x="949" y="2015"/>
                    <a:pt x="914" y="2032"/>
                  </a:cubicBezTo>
                  <a:cubicBezTo>
                    <a:pt x="892" y="2043"/>
                    <a:pt x="848" y="2065"/>
                    <a:pt x="848" y="2065"/>
                  </a:cubicBezTo>
                  <a:cubicBezTo>
                    <a:pt x="795" y="2052"/>
                    <a:pt x="713" y="2025"/>
                    <a:pt x="667" y="1999"/>
                  </a:cubicBezTo>
                  <a:cubicBezTo>
                    <a:pt x="588" y="1955"/>
                    <a:pt x="671" y="1989"/>
                    <a:pt x="610" y="1966"/>
                  </a:cubicBezTo>
                  <a:cubicBezTo>
                    <a:pt x="594" y="1951"/>
                    <a:pt x="571" y="1926"/>
                    <a:pt x="552" y="1917"/>
                  </a:cubicBezTo>
                  <a:cubicBezTo>
                    <a:pt x="542" y="1912"/>
                    <a:pt x="530" y="1912"/>
                    <a:pt x="519" y="1909"/>
                  </a:cubicBezTo>
                  <a:cubicBezTo>
                    <a:pt x="511" y="1907"/>
                    <a:pt x="503" y="1904"/>
                    <a:pt x="495" y="1900"/>
                  </a:cubicBezTo>
                  <a:cubicBezTo>
                    <a:pt x="456" y="1880"/>
                    <a:pt x="421" y="1865"/>
                    <a:pt x="379" y="1851"/>
                  </a:cubicBezTo>
                  <a:cubicBezTo>
                    <a:pt x="329" y="1818"/>
                    <a:pt x="359" y="1815"/>
                    <a:pt x="289" y="1826"/>
                  </a:cubicBezTo>
                  <a:cubicBezTo>
                    <a:pt x="248" y="1867"/>
                    <a:pt x="206" y="1900"/>
                    <a:pt x="174" y="1950"/>
                  </a:cubicBezTo>
                  <a:cubicBezTo>
                    <a:pt x="183" y="2021"/>
                    <a:pt x="191" y="2064"/>
                    <a:pt x="264" y="2090"/>
                  </a:cubicBezTo>
                  <a:cubicBezTo>
                    <a:pt x="302" y="2125"/>
                    <a:pt x="340" y="2127"/>
                    <a:pt x="388" y="2139"/>
                  </a:cubicBezTo>
                  <a:cubicBezTo>
                    <a:pt x="448" y="2154"/>
                    <a:pt x="513" y="2178"/>
                    <a:pt x="569" y="2197"/>
                  </a:cubicBezTo>
                  <a:cubicBezTo>
                    <a:pt x="591" y="2174"/>
                    <a:pt x="657" y="2155"/>
                    <a:pt x="585" y="2172"/>
                  </a:cubicBezTo>
                  <a:cubicBezTo>
                    <a:pt x="593" y="2164"/>
                    <a:pt x="603" y="2156"/>
                    <a:pt x="610" y="2147"/>
                  </a:cubicBezTo>
                  <a:cubicBezTo>
                    <a:pt x="622" y="2132"/>
                    <a:pt x="643" y="2098"/>
                    <a:pt x="643" y="2098"/>
                  </a:cubicBezTo>
                  <a:cubicBezTo>
                    <a:pt x="654" y="2063"/>
                    <a:pt x="674" y="2035"/>
                    <a:pt x="684" y="1999"/>
                  </a:cubicBezTo>
                  <a:cubicBezTo>
                    <a:pt x="697" y="1950"/>
                    <a:pt x="704" y="1900"/>
                    <a:pt x="717" y="1851"/>
                  </a:cubicBezTo>
                  <a:cubicBezTo>
                    <a:pt x="713" y="1799"/>
                    <a:pt x="732" y="1736"/>
                    <a:pt x="700" y="1695"/>
                  </a:cubicBezTo>
                  <a:cubicBezTo>
                    <a:pt x="683" y="1674"/>
                    <a:pt x="626" y="1662"/>
                    <a:pt x="626" y="1662"/>
                  </a:cubicBezTo>
                  <a:cubicBezTo>
                    <a:pt x="600" y="1634"/>
                    <a:pt x="563" y="1634"/>
                    <a:pt x="527" y="1621"/>
                  </a:cubicBezTo>
                  <a:cubicBezTo>
                    <a:pt x="453" y="1593"/>
                    <a:pt x="374" y="1591"/>
                    <a:pt x="297" y="1580"/>
                  </a:cubicBezTo>
                  <a:cubicBezTo>
                    <a:pt x="247" y="1562"/>
                    <a:pt x="201" y="1543"/>
                    <a:pt x="149" y="1530"/>
                  </a:cubicBezTo>
                  <a:cubicBezTo>
                    <a:pt x="80" y="1486"/>
                    <a:pt x="34" y="1436"/>
                    <a:pt x="9" y="1357"/>
                  </a:cubicBezTo>
                  <a:cubicBezTo>
                    <a:pt x="16" y="1259"/>
                    <a:pt x="0" y="1210"/>
                    <a:pt x="91" y="1176"/>
                  </a:cubicBezTo>
                  <a:cubicBezTo>
                    <a:pt x="100" y="1177"/>
                    <a:pt x="221" y="1183"/>
                    <a:pt x="256" y="1193"/>
                  </a:cubicBezTo>
                  <a:cubicBezTo>
                    <a:pt x="322" y="1212"/>
                    <a:pt x="374" y="1233"/>
                    <a:pt x="445" y="1242"/>
                  </a:cubicBezTo>
                  <a:cubicBezTo>
                    <a:pt x="503" y="1260"/>
                    <a:pt x="548" y="1269"/>
                    <a:pt x="610" y="1275"/>
                  </a:cubicBezTo>
                  <a:cubicBezTo>
                    <a:pt x="761" y="1325"/>
                    <a:pt x="812" y="1289"/>
                    <a:pt x="1046" y="1283"/>
                  </a:cubicBezTo>
                  <a:cubicBezTo>
                    <a:pt x="1107" y="1271"/>
                    <a:pt x="1159" y="1241"/>
                    <a:pt x="1219" y="1226"/>
                  </a:cubicBezTo>
                  <a:cubicBezTo>
                    <a:pt x="1262" y="1204"/>
                    <a:pt x="1300" y="1177"/>
                    <a:pt x="1334" y="1143"/>
                  </a:cubicBezTo>
                  <a:cubicBezTo>
                    <a:pt x="1313" y="1080"/>
                    <a:pt x="1334" y="1159"/>
                    <a:pt x="1334" y="1094"/>
                  </a:cubicBezTo>
                  <a:cubicBezTo>
                    <a:pt x="1334" y="1035"/>
                    <a:pt x="1323" y="967"/>
                    <a:pt x="1260" y="946"/>
                  </a:cubicBezTo>
                  <a:cubicBezTo>
                    <a:pt x="1188" y="874"/>
                    <a:pt x="1076" y="855"/>
                    <a:pt x="980" y="847"/>
                  </a:cubicBezTo>
                  <a:cubicBezTo>
                    <a:pt x="943" y="829"/>
                    <a:pt x="922" y="814"/>
                    <a:pt x="881" y="806"/>
                  </a:cubicBezTo>
                  <a:cubicBezTo>
                    <a:pt x="815" y="772"/>
                    <a:pt x="748" y="742"/>
                    <a:pt x="676" y="724"/>
                  </a:cubicBezTo>
                  <a:cubicBezTo>
                    <a:pt x="598" y="672"/>
                    <a:pt x="541" y="646"/>
                    <a:pt x="511" y="551"/>
                  </a:cubicBezTo>
                  <a:cubicBezTo>
                    <a:pt x="529" y="495"/>
                    <a:pt x="520" y="495"/>
                    <a:pt x="577" y="477"/>
                  </a:cubicBezTo>
                  <a:cubicBezTo>
                    <a:pt x="723" y="497"/>
                    <a:pt x="728" y="495"/>
                    <a:pt x="947" y="502"/>
                  </a:cubicBezTo>
                  <a:cubicBezTo>
                    <a:pt x="1016" y="499"/>
                    <a:pt x="1085" y="499"/>
                    <a:pt x="1153" y="493"/>
                  </a:cubicBezTo>
                  <a:cubicBezTo>
                    <a:pt x="1181" y="491"/>
                    <a:pt x="1235" y="477"/>
                    <a:pt x="1235" y="477"/>
                  </a:cubicBezTo>
                  <a:cubicBezTo>
                    <a:pt x="1280" y="458"/>
                    <a:pt x="1355" y="445"/>
                    <a:pt x="1391" y="411"/>
                  </a:cubicBezTo>
                  <a:cubicBezTo>
                    <a:pt x="1419" y="384"/>
                    <a:pt x="1446" y="356"/>
                    <a:pt x="1474" y="329"/>
                  </a:cubicBezTo>
                  <a:cubicBezTo>
                    <a:pt x="1471" y="299"/>
                    <a:pt x="1479" y="265"/>
                    <a:pt x="1465" y="238"/>
                  </a:cubicBezTo>
                  <a:cubicBezTo>
                    <a:pt x="1443" y="194"/>
                    <a:pt x="1409" y="201"/>
                    <a:pt x="1375" y="189"/>
                  </a:cubicBezTo>
                  <a:cubicBezTo>
                    <a:pt x="1323" y="172"/>
                    <a:pt x="1271" y="157"/>
                    <a:pt x="1219" y="140"/>
                  </a:cubicBezTo>
                  <a:cubicBezTo>
                    <a:pt x="1117" y="70"/>
                    <a:pt x="976" y="109"/>
                    <a:pt x="865" y="148"/>
                  </a:cubicBezTo>
                  <a:cubicBezTo>
                    <a:pt x="785" y="144"/>
                    <a:pt x="701" y="154"/>
                    <a:pt x="626" y="123"/>
                  </a:cubicBezTo>
                  <a:cubicBezTo>
                    <a:pt x="569" y="99"/>
                    <a:pt x="618" y="113"/>
                    <a:pt x="560" y="98"/>
                  </a:cubicBezTo>
                  <a:cubicBezTo>
                    <a:pt x="538" y="92"/>
                    <a:pt x="495" y="82"/>
                    <a:pt x="495" y="82"/>
                  </a:cubicBezTo>
                  <a:cubicBezTo>
                    <a:pt x="474" y="61"/>
                    <a:pt x="395" y="35"/>
                    <a:pt x="363" y="24"/>
                  </a:cubicBezTo>
                  <a:cubicBezTo>
                    <a:pt x="346" y="18"/>
                    <a:pt x="330" y="13"/>
                    <a:pt x="313" y="8"/>
                  </a:cubicBezTo>
                  <a:cubicBezTo>
                    <a:pt x="305" y="5"/>
                    <a:pt x="289" y="0"/>
                    <a:pt x="289" y="0"/>
                  </a:cubicBezTo>
                  <a:cubicBezTo>
                    <a:pt x="272" y="3"/>
                    <a:pt x="254" y="0"/>
                    <a:pt x="239" y="8"/>
                  </a:cubicBezTo>
                  <a:cubicBezTo>
                    <a:pt x="231" y="12"/>
                    <a:pt x="235" y="25"/>
                    <a:pt x="231" y="33"/>
                  </a:cubicBezTo>
                  <a:cubicBezTo>
                    <a:pt x="209" y="78"/>
                    <a:pt x="183" y="117"/>
                    <a:pt x="165" y="164"/>
                  </a:cubicBezTo>
                  <a:cubicBezTo>
                    <a:pt x="168" y="183"/>
                    <a:pt x="168" y="203"/>
                    <a:pt x="174" y="222"/>
                  </a:cubicBezTo>
                  <a:cubicBezTo>
                    <a:pt x="183" y="251"/>
                    <a:pt x="194" y="246"/>
                    <a:pt x="215" y="263"/>
                  </a:cubicBezTo>
                  <a:cubicBezTo>
                    <a:pt x="256" y="298"/>
                    <a:pt x="294" y="336"/>
                    <a:pt x="346" y="353"/>
                  </a:cubicBezTo>
                  <a:cubicBezTo>
                    <a:pt x="397" y="404"/>
                    <a:pt x="462" y="414"/>
                    <a:pt x="527" y="444"/>
                  </a:cubicBezTo>
                  <a:cubicBezTo>
                    <a:pt x="579" y="468"/>
                    <a:pt x="633" y="479"/>
                    <a:pt x="684" y="502"/>
                  </a:cubicBezTo>
                  <a:cubicBezTo>
                    <a:pt x="762" y="537"/>
                    <a:pt x="688" y="517"/>
                    <a:pt x="766" y="543"/>
                  </a:cubicBezTo>
                  <a:cubicBezTo>
                    <a:pt x="798" y="554"/>
                    <a:pt x="833" y="557"/>
                    <a:pt x="865" y="567"/>
                  </a:cubicBezTo>
                  <a:cubicBezTo>
                    <a:pt x="890" y="593"/>
                    <a:pt x="930" y="630"/>
                    <a:pt x="964" y="641"/>
                  </a:cubicBezTo>
                  <a:cubicBezTo>
                    <a:pt x="1001" y="681"/>
                    <a:pt x="953" y="635"/>
                    <a:pt x="1013" y="666"/>
                  </a:cubicBezTo>
                  <a:cubicBezTo>
                    <a:pt x="1020" y="670"/>
                    <a:pt x="1022" y="679"/>
                    <a:pt x="1029" y="683"/>
                  </a:cubicBezTo>
                  <a:cubicBezTo>
                    <a:pt x="1039" y="688"/>
                    <a:pt x="1051" y="688"/>
                    <a:pt x="1062" y="691"/>
                  </a:cubicBezTo>
                  <a:cubicBezTo>
                    <a:pt x="1084" y="712"/>
                    <a:pt x="1112" y="721"/>
                    <a:pt x="1136" y="740"/>
                  </a:cubicBezTo>
                  <a:cubicBezTo>
                    <a:pt x="1193" y="786"/>
                    <a:pt x="1106" y="726"/>
                    <a:pt x="1177" y="773"/>
                  </a:cubicBezTo>
                  <a:cubicBezTo>
                    <a:pt x="1204" y="813"/>
                    <a:pt x="1201" y="827"/>
                    <a:pt x="1243" y="855"/>
                  </a:cubicBezTo>
                  <a:cubicBezTo>
                    <a:pt x="1273" y="899"/>
                    <a:pt x="1250" y="859"/>
                    <a:pt x="1268" y="913"/>
                  </a:cubicBezTo>
                  <a:cubicBezTo>
                    <a:pt x="1275" y="935"/>
                    <a:pt x="1293" y="979"/>
                    <a:pt x="1293" y="979"/>
                  </a:cubicBezTo>
                  <a:cubicBezTo>
                    <a:pt x="1300" y="1048"/>
                    <a:pt x="1302" y="1069"/>
                    <a:pt x="1326" y="1127"/>
                  </a:cubicBezTo>
                  <a:cubicBezTo>
                    <a:pt x="1342" y="1210"/>
                    <a:pt x="1368" y="1451"/>
                    <a:pt x="1284" y="1530"/>
                  </a:cubicBezTo>
                  <a:cubicBezTo>
                    <a:pt x="1275" y="1558"/>
                    <a:pt x="1265" y="1576"/>
                    <a:pt x="1243" y="1596"/>
                  </a:cubicBezTo>
                  <a:cubicBezTo>
                    <a:pt x="1214" y="1684"/>
                    <a:pt x="1237" y="1746"/>
                    <a:pt x="1301" y="1810"/>
                  </a:cubicBezTo>
                  <a:cubicBezTo>
                    <a:pt x="1313" y="1859"/>
                    <a:pt x="1324" y="1878"/>
                    <a:pt x="1309" y="1933"/>
                  </a:cubicBezTo>
                  <a:cubicBezTo>
                    <a:pt x="1306" y="1943"/>
                    <a:pt x="1286" y="1951"/>
                    <a:pt x="1293" y="1958"/>
                  </a:cubicBezTo>
                  <a:cubicBezTo>
                    <a:pt x="1299" y="1965"/>
                    <a:pt x="1309" y="1947"/>
                    <a:pt x="1317" y="1942"/>
                  </a:cubicBezTo>
                  <a:cubicBezTo>
                    <a:pt x="1309" y="1939"/>
                    <a:pt x="1301" y="1932"/>
                    <a:pt x="1293" y="1933"/>
                  </a:cubicBezTo>
                  <a:cubicBezTo>
                    <a:pt x="1278" y="1935"/>
                    <a:pt x="1249" y="1959"/>
                    <a:pt x="1235" y="1966"/>
                  </a:cubicBezTo>
                  <a:cubicBezTo>
                    <a:pt x="1219" y="1974"/>
                    <a:pt x="1194" y="1979"/>
                    <a:pt x="1177" y="1983"/>
                  </a:cubicBezTo>
                  <a:cubicBezTo>
                    <a:pt x="1122" y="2019"/>
                    <a:pt x="1060" y="2025"/>
                    <a:pt x="996" y="2032"/>
                  </a:cubicBezTo>
                  <a:cubicBezTo>
                    <a:pt x="928" y="2027"/>
                    <a:pt x="901" y="2032"/>
                    <a:pt x="848" y="2016"/>
                  </a:cubicBezTo>
                  <a:cubicBezTo>
                    <a:pt x="800" y="2002"/>
                    <a:pt x="756" y="1974"/>
                    <a:pt x="708" y="1958"/>
                  </a:cubicBezTo>
                  <a:cubicBezTo>
                    <a:pt x="674" y="1935"/>
                    <a:pt x="640" y="1929"/>
                    <a:pt x="601" y="1917"/>
                  </a:cubicBezTo>
                  <a:cubicBezTo>
                    <a:pt x="584" y="1912"/>
                    <a:pt x="552" y="1900"/>
                    <a:pt x="552" y="1900"/>
                  </a:cubicBezTo>
                  <a:cubicBezTo>
                    <a:pt x="516" y="1903"/>
                    <a:pt x="480" y="1902"/>
                    <a:pt x="445" y="1909"/>
                  </a:cubicBezTo>
                  <a:cubicBezTo>
                    <a:pt x="416" y="1914"/>
                    <a:pt x="379" y="1966"/>
                    <a:pt x="379" y="1966"/>
                  </a:cubicBezTo>
                  <a:cubicBezTo>
                    <a:pt x="369" y="1996"/>
                    <a:pt x="354" y="2018"/>
                    <a:pt x="346" y="2049"/>
                  </a:cubicBezTo>
                  <a:cubicBezTo>
                    <a:pt x="358" y="2137"/>
                    <a:pt x="357" y="2148"/>
                    <a:pt x="412" y="2205"/>
                  </a:cubicBezTo>
                  <a:cubicBezTo>
                    <a:pt x="421" y="2233"/>
                    <a:pt x="433" y="2253"/>
                    <a:pt x="445" y="2279"/>
                  </a:cubicBezTo>
                  <a:cubicBezTo>
                    <a:pt x="453" y="2296"/>
                    <a:pt x="453" y="2320"/>
                    <a:pt x="478" y="2320"/>
                  </a:cubicBezTo>
                </a:path>
              </a:pathLst>
            </a:custGeom>
            <a:solidFill>
              <a:srgbClr val="33CCCC">
                <a:alpha val="36862"/>
              </a:srgbClr>
            </a:solidFill>
            <a:ln w="1778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92" name="Freeform 430"/>
            <p:cNvSpPr>
              <a:spLocks/>
            </p:cNvSpPr>
            <p:nvPr/>
          </p:nvSpPr>
          <p:spPr bwMode="auto">
            <a:xfrm>
              <a:off x="707" y="82"/>
              <a:ext cx="1479" cy="2320"/>
            </a:xfrm>
            <a:custGeom>
              <a:avLst/>
              <a:gdLst>
                <a:gd name="T0" fmla="*/ 272 w 1479"/>
                <a:gd name="T1" fmla="*/ 321 h 2320"/>
                <a:gd name="T2" fmla="*/ 83 w 1479"/>
                <a:gd name="T3" fmla="*/ 543 h 2320"/>
                <a:gd name="T4" fmla="*/ 404 w 1479"/>
                <a:gd name="T5" fmla="*/ 674 h 2320"/>
                <a:gd name="T6" fmla="*/ 815 w 1479"/>
                <a:gd name="T7" fmla="*/ 641 h 2320"/>
                <a:gd name="T8" fmla="*/ 889 w 1479"/>
                <a:gd name="T9" fmla="*/ 617 h 2320"/>
                <a:gd name="T10" fmla="*/ 955 w 1479"/>
                <a:gd name="T11" fmla="*/ 683 h 2320"/>
                <a:gd name="T12" fmla="*/ 865 w 1479"/>
                <a:gd name="T13" fmla="*/ 1020 h 2320"/>
                <a:gd name="T14" fmla="*/ 527 w 1479"/>
                <a:gd name="T15" fmla="*/ 946 h 2320"/>
                <a:gd name="T16" fmla="*/ 585 w 1479"/>
                <a:gd name="T17" fmla="*/ 641 h 2320"/>
                <a:gd name="T18" fmla="*/ 272 w 1479"/>
                <a:gd name="T19" fmla="*/ 485 h 2320"/>
                <a:gd name="T20" fmla="*/ 83 w 1479"/>
                <a:gd name="T21" fmla="*/ 765 h 2320"/>
                <a:gd name="T22" fmla="*/ 462 w 1479"/>
                <a:gd name="T23" fmla="*/ 1152 h 2320"/>
                <a:gd name="T24" fmla="*/ 783 w 1479"/>
                <a:gd name="T25" fmla="*/ 1020 h 2320"/>
                <a:gd name="T26" fmla="*/ 972 w 1479"/>
                <a:gd name="T27" fmla="*/ 1127 h 2320"/>
                <a:gd name="T28" fmla="*/ 972 w 1479"/>
                <a:gd name="T29" fmla="*/ 1505 h 2320"/>
                <a:gd name="T30" fmla="*/ 741 w 1479"/>
                <a:gd name="T31" fmla="*/ 1423 h 2320"/>
                <a:gd name="T32" fmla="*/ 478 w 1479"/>
                <a:gd name="T33" fmla="*/ 1300 h 2320"/>
                <a:gd name="T34" fmla="*/ 297 w 1479"/>
                <a:gd name="T35" fmla="*/ 1152 h 2320"/>
                <a:gd name="T36" fmla="*/ 182 w 1479"/>
                <a:gd name="T37" fmla="*/ 1176 h 2320"/>
                <a:gd name="T38" fmla="*/ 141 w 1479"/>
                <a:gd name="T39" fmla="*/ 1621 h 2320"/>
                <a:gd name="T40" fmla="*/ 478 w 1479"/>
                <a:gd name="T41" fmla="*/ 1728 h 2320"/>
                <a:gd name="T42" fmla="*/ 593 w 1479"/>
                <a:gd name="T43" fmla="*/ 1563 h 2320"/>
                <a:gd name="T44" fmla="*/ 774 w 1479"/>
                <a:gd name="T45" fmla="*/ 1300 h 2320"/>
                <a:gd name="T46" fmla="*/ 996 w 1479"/>
                <a:gd name="T47" fmla="*/ 1357 h 2320"/>
                <a:gd name="T48" fmla="*/ 1095 w 1479"/>
                <a:gd name="T49" fmla="*/ 1604 h 2320"/>
                <a:gd name="T50" fmla="*/ 848 w 1479"/>
                <a:gd name="T51" fmla="*/ 2065 h 2320"/>
                <a:gd name="T52" fmla="*/ 552 w 1479"/>
                <a:gd name="T53" fmla="*/ 1917 h 2320"/>
                <a:gd name="T54" fmla="*/ 379 w 1479"/>
                <a:gd name="T55" fmla="*/ 1851 h 2320"/>
                <a:gd name="T56" fmla="*/ 264 w 1479"/>
                <a:gd name="T57" fmla="*/ 2090 h 2320"/>
                <a:gd name="T58" fmla="*/ 585 w 1479"/>
                <a:gd name="T59" fmla="*/ 2172 h 2320"/>
                <a:gd name="T60" fmla="*/ 684 w 1479"/>
                <a:gd name="T61" fmla="*/ 1999 h 2320"/>
                <a:gd name="T62" fmla="*/ 626 w 1479"/>
                <a:gd name="T63" fmla="*/ 1662 h 2320"/>
                <a:gd name="T64" fmla="*/ 149 w 1479"/>
                <a:gd name="T65" fmla="*/ 1530 h 2320"/>
                <a:gd name="T66" fmla="*/ 256 w 1479"/>
                <a:gd name="T67" fmla="*/ 1193 h 2320"/>
                <a:gd name="T68" fmla="*/ 1046 w 1479"/>
                <a:gd name="T69" fmla="*/ 1283 h 2320"/>
                <a:gd name="T70" fmla="*/ 1334 w 1479"/>
                <a:gd name="T71" fmla="*/ 1094 h 2320"/>
                <a:gd name="T72" fmla="*/ 881 w 1479"/>
                <a:gd name="T73" fmla="*/ 806 h 2320"/>
                <a:gd name="T74" fmla="*/ 577 w 1479"/>
                <a:gd name="T75" fmla="*/ 477 h 2320"/>
                <a:gd name="T76" fmla="*/ 1235 w 1479"/>
                <a:gd name="T77" fmla="*/ 477 h 2320"/>
                <a:gd name="T78" fmla="*/ 1465 w 1479"/>
                <a:gd name="T79" fmla="*/ 238 h 2320"/>
                <a:gd name="T80" fmla="*/ 865 w 1479"/>
                <a:gd name="T81" fmla="*/ 148 h 2320"/>
                <a:gd name="T82" fmla="*/ 495 w 1479"/>
                <a:gd name="T83" fmla="*/ 82 h 2320"/>
                <a:gd name="T84" fmla="*/ 289 w 1479"/>
                <a:gd name="T85" fmla="*/ 0 h 2320"/>
                <a:gd name="T86" fmla="*/ 165 w 1479"/>
                <a:gd name="T87" fmla="*/ 164 h 2320"/>
                <a:gd name="T88" fmla="*/ 346 w 1479"/>
                <a:gd name="T89" fmla="*/ 353 h 2320"/>
                <a:gd name="T90" fmla="*/ 766 w 1479"/>
                <a:gd name="T91" fmla="*/ 543 h 2320"/>
                <a:gd name="T92" fmla="*/ 1013 w 1479"/>
                <a:gd name="T93" fmla="*/ 666 h 2320"/>
                <a:gd name="T94" fmla="*/ 1136 w 1479"/>
                <a:gd name="T95" fmla="*/ 740 h 2320"/>
                <a:gd name="T96" fmla="*/ 1268 w 1479"/>
                <a:gd name="T97" fmla="*/ 913 h 2320"/>
                <a:gd name="T98" fmla="*/ 1284 w 1479"/>
                <a:gd name="T99" fmla="*/ 1530 h 2320"/>
                <a:gd name="T100" fmla="*/ 1309 w 1479"/>
                <a:gd name="T101" fmla="*/ 1933 h 2320"/>
                <a:gd name="T102" fmla="*/ 1293 w 1479"/>
                <a:gd name="T103" fmla="*/ 1933 h 2320"/>
                <a:gd name="T104" fmla="*/ 996 w 1479"/>
                <a:gd name="T105" fmla="*/ 2032 h 2320"/>
                <a:gd name="T106" fmla="*/ 601 w 1479"/>
                <a:gd name="T107" fmla="*/ 1917 h 2320"/>
                <a:gd name="T108" fmla="*/ 379 w 1479"/>
                <a:gd name="T109" fmla="*/ 1966 h 2320"/>
                <a:gd name="T110" fmla="*/ 445 w 1479"/>
                <a:gd name="T111" fmla="*/ 2279 h 23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79"/>
                <a:gd name="T169" fmla="*/ 0 h 2320"/>
                <a:gd name="T170" fmla="*/ 1479 w 1479"/>
                <a:gd name="T171" fmla="*/ 2320 h 23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79" h="2320">
                  <a:moveTo>
                    <a:pt x="593" y="304"/>
                  </a:moveTo>
                  <a:cubicBezTo>
                    <a:pt x="561" y="293"/>
                    <a:pt x="528" y="288"/>
                    <a:pt x="495" y="279"/>
                  </a:cubicBezTo>
                  <a:cubicBezTo>
                    <a:pt x="426" y="287"/>
                    <a:pt x="337" y="300"/>
                    <a:pt x="272" y="321"/>
                  </a:cubicBezTo>
                  <a:cubicBezTo>
                    <a:pt x="256" y="326"/>
                    <a:pt x="223" y="337"/>
                    <a:pt x="223" y="337"/>
                  </a:cubicBezTo>
                  <a:cubicBezTo>
                    <a:pt x="196" y="364"/>
                    <a:pt x="159" y="392"/>
                    <a:pt x="141" y="428"/>
                  </a:cubicBezTo>
                  <a:cubicBezTo>
                    <a:pt x="121" y="467"/>
                    <a:pt x="114" y="512"/>
                    <a:pt x="83" y="543"/>
                  </a:cubicBezTo>
                  <a:cubicBezTo>
                    <a:pt x="97" y="586"/>
                    <a:pt x="86" y="560"/>
                    <a:pt x="124" y="617"/>
                  </a:cubicBezTo>
                  <a:cubicBezTo>
                    <a:pt x="129" y="625"/>
                    <a:pt x="171" y="638"/>
                    <a:pt x="182" y="641"/>
                  </a:cubicBezTo>
                  <a:cubicBezTo>
                    <a:pt x="261" y="664"/>
                    <a:pt x="315" y="669"/>
                    <a:pt x="404" y="674"/>
                  </a:cubicBezTo>
                  <a:cubicBezTo>
                    <a:pt x="493" y="705"/>
                    <a:pt x="462" y="706"/>
                    <a:pt x="585" y="716"/>
                  </a:cubicBezTo>
                  <a:cubicBezTo>
                    <a:pt x="662" y="711"/>
                    <a:pt x="722" y="722"/>
                    <a:pt x="783" y="683"/>
                  </a:cubicBezTo>
                  <a:cubicBezTo>
                    <a:pt x="792" y="668"/>
                    <a:pt x="806" y="656"/>
                    <a:pt x="815" y="641"/>
                  </a:cubicBezTo>
                  <a:cubicBezTo>
                    <a:pt x="819" y="634"/>
                    <a:pt x="817" y="622"/>
                    <a:pt x="824" y="617"/>
                  </a:cubicBezTo>
                  <a:cubicBezTo>
                    <a:pt x="838" y="607"/>
                    <a:pt x="873" y="600"/>
                    <a:pt x="873" y="600"/>
                  </a:cubicBezTo>
                  <a:cubicBezTo>
                    <a:pt x="878" y="606"/>
                    <a:pt x="882" y="613"/>
                    <a:pt x="889" y="617"/>
                  </a:cubicBezTo>
                  <a:cubicBezTo>
                    <a:pt x="896" y="622"/>
                    <a:pt x="908" y="619"/>
                    <a:pt x="914" y="625"/>
                  </a:cubicBezTo>
                  <a:cubicBezTo>
                    <a:pt x="920" y="631"/>
                    <a:pt x="917" y="643"/>
                    <a:pt x="922" y="650"/>
                  </a:cubicBezTo>
                  <a:cubicBezTo>
                    <a:pt x="930" y="663"/>
                    <a:pt x="945" y="671"/>
                    <a:pt x="955" y="683"/>
                  </a:cubicBezTo>
                  <a:cubicBezTo>
                    <a:pt x="980" y="714"/>
                    <a:pt x="991" y="745"/>
                    <a:pt x="1005" y="781"/>
                  </a:cubicBezTo>
                  <a:cubicBezTo>
                    <a:pt x="1001" y="842"/>
                    <a:pt x="1020" y="945"/>
                    <a:pt x="947" y="971"/>
                  </a:cubicBezTo>
                  <a:cubicBezTo>
                    <a:pt x="902" y="1016"/>
                    <a:pt x="929" y="999"/>
                    <a:pt x="865" y="1020"/>
                  </a:cubicBezTo>
                  <a:cubicBezTo>
                    <a:pt x="857" y="1023"/>
                    <a:pt x="840" y="1028"/>
                    <a:pt x="840" y="1028"/>
                  </a:cubicBezTo>
                  <a:cubicBezTo>
                    <a:pt x="721" y="1020"/>
                    <a:pt x="682" y="1007"/>
                    <a:pt x="577" y="971"/>
                  </a:cubicBezTo>
                  <a:cubicBezTo>
                    <a:pt x="556" y="964"/>
                    <a:pt x="544" y="961"/>
                    <a:pt x="527" y="946"/>
                  </a:cubicBezTo>
                  <a:cubicBezTo>
                    <a:pt x="512" y="933"/>
                    <a:pt x="486" y="905"/>
                    <a:pt x="486" y="905"/>
                  </a:cubicBezTo>
                  <a:cubicBezTo>
                    <a:pt x="464" y="835"/>
                    <a:pt x="448" y="780"/>
                    <a:pt x="519" y="732"/>
                  </a:cubicBezTo>
                  <a:cubicBezTo>
                    <a:pt x="538" y="695"/>
                    <a:pt x="557" y="671"/>
                    <a:pt x="585" y="641"/>
                  </a:cubicBezTo>
                  <a:cubicBezTo>
                    <a:pt x="578" y="587"/>
                    <a:pt x="573" y="546"/>
                    <a:pt x="519" y="526"/>
                  </a:cubicBezTo>
                  <a:cubicBezTo>
                    <a:pt x="469" y="490"/>
                    <a:pt x="415" y="479"/>
                    <a:pt x="355" y="469"/>
                  </a:cubicBezTo>
                  <a:cubicBezTo>
                    <a:pt x="344" y="471"/>
                    <a:pt x="288" y="478"/>
                    <a:pt x="272" y="485"/>
                  </a:cubicBezTo>
                  <a:cubicBezTo>
                    <a:pt x="133" y="543"/>
                    <a:pt x="254" y="503"/>
                    <a:pt x="182" y="526"/>
                  </a:cubicBezTo>
                  <a:cubicBezTo>
                    <a:pt x="130" y="565"/>
                    <a:pt x="111" y="593"/>
                    <a:pt x="100" y="658"/>
                  </a:cubicBezTo>
                  <a:cubicBezTo>
                    <a:pt x="94" y="694"/>
                    <a:pt x="83" y="765"/>
                    <a:pt x="83" y="765"/>
                  </a:cubicBezTo>
                  <a:cubicBezTo>
                    <a:pt x="89" y="817"/>
                    <a:pt x="92" y="869"/>
                    <a:pt x="100" y="921"/>
                  </a:cubicBezTo>
                  <a:cubicBezTo>
                    <a:pt x="103" y="943"/>
                    <a:pt x="104" y="968"/>
                    <a:pt x="116" y="987"/>
                  </a:cubicBezTo>
                  <a:cubicBezTo>
                    <a:pt x="192" y="1106"/>
                    <a:pt x="329" y="1138"/>
                    <a:pt x="462" y="1152"/>
                  </a:cubicBezTo>
                  <a:cubicBezTo>
                    <a:pt x="503" y="1147"/>
                    <a:pt x="561" y="1147"/>
                    <a:pt x="601" y="1127"/>
                  </a:cubicBezTo>
                  <a:cubicBezTo>
                    <a:pt x="642" y="1107"/>
                    <a:pt x="612" y="1118"/>
                    <a:pt x="643" y="1094"/>
                  </a:cubicBezTo>
                  <a:cubicBezTo>
                    <a:pt x="687" y="1061"/>
                    <a:pt x="730" y="1030"/>
                    <a:pt x="783" y="1020"/>
                  </a:cubicBezTo>
                  <a:cubicBezTo>
                    <a:pt x="813" y="1024"/>
                    <a:pt x="849" y="1017"/>
                    <a:pt x="873" y="1036"/>
                  </a:cubicBezTo>
                  <a:cubicBezTo>
                    <a:pt x="881" y="1042"/>
                    <a:pt x="883" y="1053"/>
                    <a:pt x="889" y="1061"/>
                  </a:cubicBezTo>
                  <a:cubicBezTo>
                    <a:pt x="909" y="1086"/>
                    <a:pt x="945" y="1110"/>
                    <a:pt x="972" y="1127"/>
                  </a:cubicBezTo>
                  <a:cubicBezTo>
                    <a:pt x="990" y="1183"/>
                    <a:pt x="1018" y="1225"/>
                    <a:pt x="1029" y="1283"/>
                  </a:cubicBezTo>
                  <a:cubicBezTo>
                    <a:pt x="1023" y="1357"/>
                    <a:pt x="1022" y="1428"/>
                    <a:pt x="996" y="1497"/>
                  </a:cubicBezTo>
                  <a:cubicBezTo>
                    <a:pt x="993" y="1505"/>
                    <a:pt x="980" y="1502"/>
                    <a:pt x="972" y="1505"/>
                  </a:cubicBezTo>
                  <a:cubicBezTo>
                    <a:pt x="975" y="1497"/>
                    <a:pt x="988" y="1484"/>
                    <a:pt x="980" y="1481"/>
                  </a:cubicBezTo>
                  <a:cubicBezTo>
                    <a:pt x="949" y="1470"/>
                    <a:pt x="914" y="1477"/>
                    <a:pt x="881" y="1473"/>
                  </a:cubicBezTo>
                  <a:cubicBezTo>
                    <a:pt x="831" y="1467"/>
                    <a:pt x="791" y="1433"/>
                    <a:pt x="741" y="1423"/>
                  </a:cubicBezTo>
                  <a:cubicBezTo>
                    <a:pt x="711" y="1403"/>
                    <a:pt x="652" y="1377"/>
                    <a:pt x="618" y="1366"/>
                  </a:cubicBezTo>
                  <a:cubicBezTo>
                    <a:pt x="584" y="1341"/>
                    <a:pt x="567" y="1328"/>
                    <a:pt x="527" y="1316"/>
                  </a:cubicBezTo>
                  <a:cubicBezTo>
                    <a:pt x="511" y="1311"/>
                    <a:pt x="478" y="1300"/>
                    <a:pt x="478" y="1300"/>
                  </a:cubicBezTo>
                  <a:cubicBezTo>
                    <a:pt x="467" y="1289"/>
                    <a:pt x="452" y="1281"/>
                    <a:pt x="445" y="1267"/>
                  </a:cubicBezTo>
                  <a:cubicBezTo>
                    <a:pt x="423" y="1223"/>
                    <a:pt x="431" y="1173"/>
                    <a:pt x="371" y="1160"/>
                  </a:cubicBezTo>
                  <a:cubicBezTo>
                    <a:pt x="347" y="1155"/>
                    <a:pt x="322" y="1155"/>
                    <a:pt x="297" y="1152"/>
                  </a:cubicBezTo>
                  <a:cubicBezTo>
                    <a:pt x="275" y="1155"/>
                    <a:pt x="253" y="1162"/>
                    <a:pt x="231" y="1160"/>
                  </a:cubicBezTo>
                  <a:cubicBezTo>
                    <a:pt x="221" y="1159"/>
                    <a:pt x="216" y="1140"/>
                    <a:pt x="207" y="1143"/>
                  </a:cubicBezTo>
                  <a:cubicBezTo>
                    <a:pt x="194" y="1147"/>
                    <a:pt x="191" y="1165"/>
                    <a:pt x="182" y="1176"/>
                  </a:cubicBezTo>
                  <a:cubicBezTo>
                    <a:pt x="110" y="1262"/>
                    <a:pt x="126" y="1309"/>
                    <a:pt x="91" y="1407"/>
                  </a:cubicBezTo>
                  <a:cubicBezTo>
                    <a:pt x="94" y="1465"/>
                    <a:pt x="87" y="1524"/>
                    <a:pt x="100" y="1580"/>
                  </a:cubicBezTo>
                  <a:cubicBezTo>
                    <a:pt x="104" y="1599"/>
                    <a:pt x="127" y="1607"/>
                    <a:pt x="141" y="1621"/>
                  </a:cubicBezTo>
                  <a:cubicBezTo>
                    <a:pt x="190" y="1670"/>
                    <a:pt x="195" y="1669"/>
                    <a:pt x="272" y="1678"/>
                  </a:cubicBezTo>
                  <a:cubicBezTo>
                    <a:pt x="333" y="1700"/>
                    <a:pt x="407" y="1698"/>
                    <a:pt x="470" y="1703"/>
                  </a:cubicBezTo>
                  <a:cubicBezTo>
                    <a:pt x="473" y="1711"/>
                    <a:pt x="469" y="1728"/>
                    <a:pt x="478" y="1728"/>
                  </a:cubicBezTo>
                  <a:cubicBezTo>
                    <a:pt x="490" y="1728"/>
                    <a:pt x="495" y="1712"/>
                    <a:pt x="503" y="1703"/>
                  </a:cubicBezTo>
                  <a:cubicBezTo>
                    <a:pt x="532" y="1669"/>
                    <a:pt x="561" y="1634"/>
                    <a:pt x="585" y="1596"/>
                  </a:cubicBezTo>
                  <a:cubicBezTo>
                    <a:pt x="588" y="1585"/>
                    <a:pt x="588" y="1573"/>
                    <a:pt x="593" y="1563"/>
                  </a:cubicBezTo>
                  <a:cubicBezTo>
                    <a:pt x="602" y="1545"/>
                    <a:pt x="626" y="1514"/>
                    <a:pt x="626" y="1514"/>
                  </a:cubicBezTo>
                  <a:cubicBezTo>
                    <a:pt x="636" y="1472"/>
                    <a:pt x="650" y="1456"/>
                    <a:pt x="676" y="1423"/>
                  </a:cubicBezTo>
                  <a:cubicBezTo>
                    <a:pt x="697" y="1396"/>
                    <a:pt x="736" y="1312"/>
                    <a:pt x="774" y="1300"/>
                  </a:cubicBezTo>
                  <a:cubicBezTo>
                    <a:pt x="810" y="1289"/>
                    <a:pt x="791" y="1294"/>
                    <a:pt x="832" y="1283"/>
                  </a:cubicBezTo>
                  <a:cubicBezTo>
                    <a:pt x="857" y="1286"/>
                    <a:pt x="882" y="1286"/>
                    <a:pt x="906" y="1292"/>
                  </a:cubicBezTo>
                  <a:cubicBezTo>
                    <a:pt x="943" y="1301"/>
                    <a:pt x="958" y="1344"/>
                    <a:pt x="996" y="1357"/>
                  </a:cubicBezTo>
                  <a:cubicBezTo>
                    <a:pt x="1033" y="1413"/>
                    <a:pt x="1014" y="1393"/>
                    <a:pt x="1046" y="1423"/>
                  </a:cubicBezTo>
                  <a:cubicBezTo>
                    <a:pt x="1057" y="1467"/>
                    <a:pt x="1067" y="1511"/>
                    <a:pt x="1079" y="1555"/>
                  </a:cubicBezTo>
                  <a:cubicBezTo>
                    <a:pt x="1083" y="1572"/>
                    <a:pt x="1095" y="1604"/>
                    <a:pt x="1095" y="1604"/>
                  </a:cubicBezTo>
                  <a:cubicBezTo>
                    <a:pt x="1084" y="1726"/>
                    <a:pt x="1082" y="1854"/>
                    <a:pt x="996" y="1950"/>
                  </a:cubicBezTo>
                  <a:cubicBezTo>
                    <a:pt x="970" y="1979"/>
                    <a:pt x="949" y="2015"/>
                    <a:pt x="914" y="2032"/>
                  </a:cubicBezTo>
                  <a:cubicBezTo>
                    <a:pt x="892" y="2043"/>
                    <a:pt x="848" y="2065"/>
                    <a:pt x="848" y="2065"/>
                  </a:cubicBezTo>
                  <a:cubicBezTo>
                    <a:pt x="795" y="2052"/>
                    <a:pt x="713" y="2025"/>
                    <a:pt x="667" y="1999"/>
                  </a:cubicBezTo>
                  <a:cubicBezTo>
                    <a:pt x="588" y="1955"/>
                    <a:pt x="671" y="1989"/>
                    <a:pt x="610" y="1966"/>
                  </a:cubicBezTo>
                  <a:cubicBezTo>
                    <a:pt x="594" y="1951"/>
                    <a:pt x="571" y="1926"/>
                    <a:pt x="552" y="1917"/>
                  </a:cubicBezTo>
                  <a:cubicBezTo>
                    <a:pt x="542" y="1912"/>
                    <a:pt x="530" y="1912"/>
                    <a:pt x="519" y="1909"/>
                  </a:cubicBezTo>
                  <a:cubicBezTo>
                    <a:pt x="511" y="1907"/>
                    <a:pt x="503" y="1904"/>
                    <a:pt x="495" y="1900"/>
                  </a:cubicBezTo>
                  <a:cubicBezTo>
                    <a:pt x="456" y="1880"/>
                    <a:pt x="421" y="1865"/>
                    <a:pt x="379" y="1851"/>
                  </a:cubicBezTo>
                  <a:cubicBezTo>
                    <a:pt x="329" y="1818"/>
                    <a:pt x="359" y="1815"/>
                    <a:pt x="289" y="1826"/>
                  </a:cubicBezTo>
                  <a:cubicBezTo>
                    <a:pt x="248" y="1867"/>
                    <a:pt x="206" y="1900"/>
                    <a:pt x="174" y="1950"/>
                  </a:cubicBezTo>
                  <a:cubicBezTo>
                    <a:pt x="183" y="2021"/>
                    <a:pt x="191" y="2064"/>
                    <a:pt x="264" y="2090"/>
                  </a:cubicBezTo>
                  <a:cubicBezTo>
                    <a:pt x="302" y="2125"/>
                    <a:pt x="340" y="2127"/>
                    <a:pt x="388" y="2139"/>
                  </a:cubicBezTo>
                  <a:cubicBezTo>
                    <a:pt x="448" y="2154"/>
                    <a:pt x="513" y="2178"/>
                    <a:pt x="569" y="2197"/>
                  </a:cubicBezTo>
                  <a:cubicBezTo>
                    <a:pt x="591" y="2174"/>
                    <a:pt x="657" y="2155"/>
                    <a:pt x="585" y="2172"/>
                  </a:cubicBezTo>
                  <a:cubicBezTo>
                    <a:pt x="593" y="2164"/>
                    <a:pt x="603" y="2156"/>
                    <a:pt x="610" y="2147"/>
                  </a:cubicBezTo>
                  <a:cubicBezTo>
                    <a:pt x="622" y="2132"/>
                    <a:pt x="643" y="2098"/>
                    <a:pt x="643" y="2098"/>
                  </a:cubicBezTo>
                  <a:cubicBezTo>
                    <a:pt x="654" y="2063"/>
                    <a:pt x="674" y="2035"/>
                    <a:pt x="684" y="1999"/>
                  </a:cubicBezTo>
                  <a:cubicBezTo>
                    <a:pt x="697" y="1950"/>
                    <a:pt x="704" y="1900"/>
                    <a:pt x="717" y="1851"/>
                  </a:cubicBezTo>
                  <a:cubicBezTo>
                    <a:pt x="713" y="1799"/>
                    <a:pt x="732" y="1736"/>
                    <a:pt x="700" y="1695"/>
                  </a:cubicBezTo>
                  <a:cubicBezTo>
                    <a:pt x="683" y="1674"/>
                    <a:pt x="626" y="1662"/>
                    <a:pt x="626" y="1662"/>
                  </a:cubicBezTo>
                  <a:cubicBezTo>
                    <a:pt x="600" y="1634"/>
                    <a:pt x="563" y="1634"/>
                    <a:pt x="527" y="1621"/>
                  </a:cubicBezTo>
                  <a:cubicBezTo>
                    <a:pt x="453" y="1593"/>
                    <a:pt x="374" y="1591"/>
                    <a:pt x="297" y="1580"/>
                  </a:cubicBezTo>
                  <a:cubicBezTo>
                    <a:pt x="247" y="1562"/>
                    <a:pt x="201" y="1543"/>
                    <a:pt x="149" y="1530"/>
                  </a:cubicBezTo>
                  <a:cubicBezTo>
                    <a:pt x="80" y="1486"/>
                    <a:pt x="34" y="1436"/>
                    <a:pt x="9" y="1357"/>
                  </a:cubicBezTo>
                  <a:cubicBezTo>
                    <a:pt x="16" y="1259"/>
                    <a:pt x="0" y="1210"/>
                    <a:pt x="91" y="1176"/>
                  </a:cubicBezTo>
                  <a:cubicBezTo>
                    <a:pt x="100" y="1177"/>
                    <a:pt x="221" y="1183"/>
                    <a:pt x="256" y="1193"/>
                  </a:cubicBezTo>
                  <a:cubicBezTo>
                    <a:pt x="322" y="1212"/>
                    <a:pt x="374" y="1233"/>
                    <a:pt x="445" y="1242"/>
                  </a:cubicBezTo>
                  <a:cubicBezTo>
                    <a:pt x="503" y="1260"/>
                    <a:pt x="548" y="1269"/>
                    <a:pt x="610" y="1275"/>
                  </a:cubicBezTo>
                  <a:cubicBezTo>
                    <a:pt x="761" y="1325"/>
                    <a:pt x="812" y="1289"/>
                    <a:pt x="1046" y="1283"/>
                  </a:cubicBezTo>
                  <a:cubicBezTo>
                    <a:pt x="1107" y="1271"/>
                    <a:pt x="1159" y="1241"/>
                    <a:pt x="1219" y="1226"/>
                  </a:cubicBezTo>
                  <a:cubicBezTo>
                    <a:pt x="1262" y="1204"/>
                    <a:pt x="1300" y="1177"/>
                    <a:pt x="1334" y="1143"/>
                  </a:cubicBezTo>
                  <a:cubicBezTo>
                    <a:pt x="1313" y="1080"/>
                    <a:pt x="1334" y="1159"/>
                    <a:pt x="1334" y="1094"/>
                  </a:cubicBezTo>
                  <a:cubicBezTo>
                    <a:pt x="1334" y="1035"/>
                    <a:pt x="1323" y="967"/>
                    <a:pt x="1260" y="946"/>
                  </a:cubicBezTo>
                  <a:cubicBezTo>
                    <a:pt x="1188" y="874"/>
                    <a:pt x="1076" y="855"/>
                    <a:pt x="980" y="847"/>
                  </a:cubicBezTo>
                  <a:cubicBezTo>
                    <a:pt x="943" y="829"/>
                    <a:pt x="922" y="814"/>
                    <a:pt x="881" y="806"/>
                  </a:cubicBezTo>
                  <a:cubicBezTo>
                    <a:pt x="815" y="772"/>
                    <a:pt x="748" y="742"/>
                    <a:pt x="676" y="724"/>
                  </a:cubicBezTo>
                  <a:cubicBezTo>
                    <a:pt x="598" y="672"/>
                    <a:pt x="541" y="646"/>
                    <a:pt x="511" y="551"/>
                  </a:cubicBezTo>
                  <a:cubicBezTo>
                    <a:pt x="529" y="495"/>
                    <a:pt x="520" y="495"/>
                    <a:pt x="577" y="477"/>
                  </a:cubicBezTo>
                  <a:cubicBezTo>
                    <a:pt x="723" y="497"/>
                    <a:pt x="728" y="495"/>
                    <a:pt x="947" y="502"/>
                  </a:cubicBezTo>
                  <a:cubicBezTo>
                    <a:pt x="1016" y="499"/>
                    <a:pt x="1085" y="499"/>
                    <a:pt x="1153" y="493"/>
                  </a:cubicBezTo>
                  <a:cubicBezTo>
                    <a:pt x="1181" y="491"/>
                    <a:pt x="1235" y="477"/>
                    <a:pt x="1235" y="477"/>
                  </a:cubicBezTo>
                  <a:cubicBezTo>
                    <a:pt x="1280" y="458"/>
                    <a:pt x="1355" y="445"/>
                    <a:pt x="1391" y="411"/>
                  </a:cubicBezTo>
                  <a:cubicBezTo>
                    <a:pt x="1419" y="384"/>
                    <a:pt x="1446" y="356"/>
                    <a:pt x="1474" y="329"/>
                  </a:cubicBezTo>
                  <a:cubicBezTo>
                    <a:pt x="1471" y="299"/>
                    <a:pt x="1479" y="265"/>
                    <a:pt x="1465" y="238"/>
                  </a:cubicBezTo>
                  <a:cubicBezTo>
                    <a:pt x="1443" y="194"/>
                    <a:pt x="1409" y="201"/>
                    <a:pt x="1375" y="189"/>
                  </a:cubicBezTo>
                  <a:cubicBezTo>
                    <a:pt x="1323" y="172"/>
                    <a:pt x="1271" y="157"/>
                    <a:pt x="1219" y="140"/>
                  </a:cubicBezTo>
                  <a:cubicBezTo>
                    <a:pt x="1117" y="70"/>
                    <a:pt x="976" y="109"/>
                    <a:pt x="865" y="148"/>
                  </a:cubicBezTo>
                  <a:cubicBezTo>
                    <a:pt x="785" y="144"/>
                    <a:pt x="701" y="154"/>
                    <a:pt x="626" y="123"/>
                  </a:cubicBezTo>
                  <a:cubicBezTo>
                    <a:pt x="569" y="99"/>
                    <a:pt x="618" y="113"/>
                    <a:pt x="560" y="98"/>
                  </a:cubicBezTo>
                  <a:cubicBezTo>
                    <a:pt x="538" y="92"/>
                    <a:pt x="495" y="82"/>
                    <a:pt x="495" y="82"/>
                  </a:cubicBezTo>
                  <a:cubicBezTo>
                    <a:pt x="474" y="61"/>
                    <a:pt x="395" y="35"/>
                    <a:pt x="363" y="24"/>
                  </a:cubicBezTo>
                  <a:cubicBezTo>
                    <a:pt x="346" y="18"/>
                    <a:pt x="330" y="13"/>
                    <a:pt x="313" y="8"/>
                  </a:cubicBezTo>
                  <a:cubicBezTo>
                    <a:pt x="305" y="5"/>
                    <a:pt x="289" y="0"/>
                    <a:pt x="289" y="0"/>
                  </a:cubicBezTo>
                  <a:cubicBezTo>
                    <a:pt x="272" y="3"/>
                    <a:pt x="254" y="0"/>
                    <a:pt x="239" y="8"/>
                  </a:cubicBezTo>
                  <a:cubicBezTo>
                    <a:pt x="231" y="12"/>
                    <a:pt x="235" y="25"/>
                    <a:pt x="231" y="33"/>
                  </a:cubicBezTo>
                  <a:cubicBezTo>
                    <a:pt x="209" y="78"/>
                    <a:pt x="183" y="117"/>
                    <a:pt x="165" y="164"/>
                  </a:cubicBezTo>
                  <a:cubicBezTo>
                    <a:pt x="168" y="183"/>
                    <a:pt x="168" y="203"/>
                    <a:pt x="174" y="222"/>
                  </a:cubicBezTo>
                  <a:cubicBezTo>
                    <a:pt x="183" y="251"/>
                    <a:pt x="194" y="246"/>
                    <a:pt x="215" y="263"/>
                  </a:cubicBezTo>
                  <a:cubicBezTo>
                    <a:pt x="256" y="298"/>
                    <a:pt x="294" y="336"/>
                    <a:pt x="346" y="353"/>
                  </a:cubicBezTo>
                  <a:cubicBezTo>
                    <a:pt x="397" y="404"/>
                    <a:pt x="462" y="414"/>
                    <a:pt x="527" y="444"/>
                  </a:cubicBezTo>
                  <a:cubicBezTo>
                    <a:pt x="579" y="468"/>
                    <a:pt x="633" y="479"/>
                    <a:pt x="684" y="502"/>
                  </a:cubicBezTo>
                  <a:cubicBezTo>
                    <a:pt x="762" y="537"/>
                    <a:pt x="688" y="517"/>
                    <a:pt x="766" y="543"/>
                  </a:cubicBezTo>
                  <a:cubicBezTo>
                    <a:pt x="798" y="554"/>
                    <a:pt x="833" y="557"/>
                    <a:pt x="865" y="567"/>
                  </a:cubicBezTo>
                  <a:cubicBezTo>
                    <a:pt x="890" y="593"/>
                    <a:pt x="930" y="630"/>
                    <a:pt x="964" y="641"/>
                  </a:cubicBezTo>
                  <a:cubicBezTo>
                    <a:pt x="1001" y="681"/>
                    <a:pt x="953" y="635"/>
                    <a:pt x="1013" y="666"/>
                  </a:cubicBezTo>
                  <a:cubicBezTo>
                    <a:pt x="1020" y="670"/>
                    <a:pt x="1022" y="679"/>
                    <a:pt x="1029" y="683"/>
                  </a:cubicBezTo>
                  <a:cubicBezTo>
                    <a:pt x="1039" y="688"/>
                    <a:pt x="1051" y="688"/>
                    <a:pt x="1062" y="691"/>
                  </a:cubicBezTo>
                  <a:cubicBezTo>
                    <a:pt x="1084" y="712"/>
                    <a:pt x="1112" y="721"/>
                    <a:pt x="1136" y="740"/>
                  </a:cubicBezTo>
                  <a:cubicBezTo>
                    <a:pt x="1193" y="786"/>
                    <a:pt x="1106" y="726"/>
                    <a:pt x="1177" y="773"/>
                  </a:cubicBezTo>
                  <a:cubicBezTo>
                    <a:pt x="1204" y="813"/>
                    <a:pt x="1201" y="827"/>
                    <a:pt x="1243" y="855"/>
                  </a:cubicBezTo>
                  <a:cubicBezTo>
                    <a:pt x="1273" y="899"/>
                    <a:pt x="1250" y="859"/>
                    <a:pt x="1268" y="913"/>
                  </a:cubicBezTo>
                  <a:cubicBezTo>
                    <a:pt x="1275" y="935"/>
                    <a:pt x="1293" y="979"/>
                    <a:pt x="1293" y="979"/>
                  </a:cubicBezTo>
                  <a:cubicBezTo>
                    <a:pt x="1300" y="1048"/>
                    <a:pt x="1302" y="1069"/>
                    <a:pt x="1326" y="1127"/>
                  </a:cubicBezTo>
                  <a:cubicBezTo>
                    <a:pt x="1342" y="1210"/>
                    <a:pt x="1368" y="1451"/>
                    <a:pt x="1284" y="1530"/>
                  </a:cubicBezTo>
                  <a:cubicBezTo>
                    <a:pt x="1275" y="1558"/>
                    <a:pt x="1265" y="1576"/>
                    <a:pt x="1243" y="1596"/>
                  </a:cubicBezTo>
                  <a:cubicBezTo>
                    <a:pt x="1214" y="1684"/>
                    <a:pt x="1237" y="1746"/>
                    <a:pt x="1301" y="1810"/>
                  </a:cubicBezTo>
                  <a:cubicBezTo>
                    <a:pt x="1313" y="1859"/>
                    <a:pt x="1324" y="1878"/>
                    <a:pt x="1309" y="1933"/>
                  </a:cubicBezTo>
                  <a:cubicBezTo>
                    <a:pt x="1306" y="1943"/>
                    <a:pt x="1286" y="1951"/>
                    <a:pt x="1293" y="1958"/>
                  </a:cubicBezTo>
                  <a:cubicBezTo>
                    <a:pt x="1299" y="1965"/>
                    <a:pt x="1309" y="1947"/>
                    <a:pt x="1317" y="1942"/>
                  </a:cubicBezTo>
                  <a:cubicBezTo>
                    <a:pt x="1309" y="1939"/>
                    <a:pt x="1301" y="1932"/>
                    <a:pt x="1293" y="1933"/>
                  </a:cubicBezTo>
                  <a:cubicBezTo>
                    <a:pt x="1278" y="1935"/>
                    <a:pt x="1249" y="1959"/>
                    <a:pt x="1235" y="1966"/>
                  </a:cubicBezTo>
                  <a:cubicBezTo>
                    <a:pt x="1219" y="1974"/>
                    <a:pt x="1194" y="1979"/>
                    <a:pt x="1177" y="1983"/>
                  </a:cubicBezTo>
                  <a:cubicBezTo>
                    <a:pt x="1122" y="2019"/>
                    <a:pt x="1060" y="2025"/>
                    <a:pt x="996" y="2032"/>
                  </a:cubicBezTo>
                  <a:cubicBezTo>
                    <a:pt x="928" y="2027"/>
                    <a:pt x="901" y="2032"/>
                    <a:pt x="848" y="2016"/>
                  </a:cubicBezTo>
                  <a:cubicBezTo>
                    <a:pt x="800" y="2002"/>
                    <a:pt x="756" y="1974"/>
                    <a:pt x="708" y="1958"/>
                  </a:cubicBezTo>
                  <a:cubicBezTo>
                    <a:pt x="674" y="1935"/>
                    <a:pt x="640" y="1929"/>
                    <a:pt x="601" y="1917"/>
                  </a:cubicBezTo>
                  <a:cubicBezTo>
                    <a:pt x="584" y="1912"/>
                    <a:pt x="552" y="1900"/>
                    <a:pt x="552" y="1900"/>
                  </a:cubicBezTo>
                  <a:cubicBezTo>
                    <a:pt x="516" y="1903"/>
                    <a:pt x="480" y="1902"/>
                    <a:pt x="445" y="1909"/>
                  </a:cubicBezTo>
                  <a:cubicBezTo>
                    <a:pt x="416" y="1914"/>
                    <a:pt x="379" y="1966"/>
                    <a:pt x="379" y="1966"/>
                  </a:cubicBezTo>
                  <a:cubicBezTo>
                    <a:pt x="369" y="1996"/>
                    <a:pt x="354" y="2018"/>
                    <a:pt x="346" y="2049"/>
                  </a:cubicBezTo>
                  <a:cubicBezTo>
                    <a:pt x="358" y="2137"/>
                    <a:pt x="357" y="2148"/>
                    <a:pt x="412" y="2205"/>
                  </a:cubicBezTo>
                  <a:cubicBezTo>
                    <a:pt x="421" y="2233"/>
                    <a:pt x="433" y="2253"/>
                    <a:pt x="445" y="2279"/>
                  </a:cubicBezTo>
                  <a:cubicBezTo>
                    <a:pt x="453" y="2296"/>
                    <a:pt x="453" y="2320"/>
                    <a:pt x="478" y="2320"/>
                  </a:cubicBezTo>
                </a:path>
              </a:pathLst>
            </a:custGeom>
            <a:solidFill>
              <a:srgbClr val="33CCCC">
                <a:alpha val="36862"/>
              </a:srgbClr>
            </a:solidFill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93" name="Freeform 431"/>
            <p:cNvSpPr>
              <a:spLocks/>
            </p:cNvSpPr>
            <p:nvPr/>
          </p:nvSpPr>
          <p:spPr bwMode="auto">
            <a:xfrm>
              <a:off x="773" y="197"/>
              <a:ext cx="1479" cy="2320"/>
            </a:xfrm>
            <a:custGeom>
              <a:avLst/>
              <a:gdLst>
                <a:gd name="T0" fmla="*/ 272 w 1479"/>
                <a:gd name="T1" fmla="*/ 321 h 2320"/>
                <a:gd name="T2" fmla="*/ 83 w 1479"/>
                <a:gd name="T3" fmla="*/ 543 h 2320"/>
                <a:gd name="T4" fmla="*/ 404 w 1479"/>
                <a:gd name="T5" fmla="*/ 674 h 2320"/>
                <a:gd name="T6" fmla="*/ 815 w 1479"/>
                <a:gd name="T7" fmla="*/ 641 h 2320"/>
                <a:gd name="T8" fmla="*/ 889 w 1479"/>
                <a:gd name="T9" fmla="*/ 617 h 2320"/>
                <a:gd name="T10" fmla="*/ 955 w 1479"/>
                <a:gd name="T11" fmla="*/ 683 h 2320"/>
                <a:gd name="T12" fmla="*/ 865 w 1479"/>
                <a:gd name="T13" fmla="*/ 1020 h 2320"/>
                <a:gd name="T14" fmla="*/ 527 w 1479"/>
                <a:gd name="T15" fmla="*/ 946 h 2320"/>
                <a:gd name="T16" fmla="*/ 585 w 1479"/>
                <a:gd name="T17" fmla="*/ 641 h 2320"/>
                <a:gd name="T18" fmla="*/ 272 w 1479"/>
                <a:gd name="T19" fmla="*/ 485 h 2320"/>
                <a:gd name="T20" fmla="*/ 83 w 1479"/>
                <a:gd name="T21" fmla="*/ 765 h 2320"/>
                <a:gd name="T22" fmla="*/ 462 w 1479"/>
                <a:gd name="T23" fmla="*/ 1152 h 2320"/>
                <a:gd name="T24" fmla="*/ 783 w 1479"/>
                <a:gd name="T25" fmla="*/ 1020 h 2320"/>
                <a:gd name="T26" fmla="*/ 972 w 1479"/>
                <a:gd name="T27" fmla="*/ 1127 h 2320"/>
                <a:gd name="T28" fmla="*/ 972 w 1479"/>
                <a:gd name="T29" fmla="*/ 1505 h 2320"/>
                <a:gd name="T30" fmla="*/ 741 w 1479"/>
                <a:gd name="T31" fmla="*/ 1423 h 2320"/>
                <a:gd name="T32" fmla="*/ 478 w 1479"/>
                <a:gd name="T33" fmla="*/ 1300 h 2320"/>
                <a:gd name="T34" fmla="*/ 297 w 1479"/>
                <a:gd name="T35" fmla="*/ 1152 h 2320"/>
                <a:gd name="T36" fmla="*/ 182 w 1479"/>
                <a:gd name="T37" fmla="*/ 1176 h 2320"/>
                <a:gd name="T38" fmla="*/ 141 w 1479"/>
                <a:gd name="T39" fmla="*/ 1621 h 2320"/>
                <a:gd name="T40" fmla="*/ 478 w 1479"/>
                <a:gd name="T41" fmla="*/ 1728 h 2320"/>
                <a:gd name="T42" fmla="*/ 593 w 1479"/>
                <a:gd name="T43" fmla="*/ 1563 h 2320"/>
                <a:gd name="T44" fmla="*/ 774 w 1479"/>
                <a:gd name="T45" fmla="*/ 1300 h 2320"/>
                <a:gd name="T46" fmla="*/ 996 w 1479"/>
                <a:gd name="T47" fmla="*/ 1357 h 2320"/>
                <a:gd name="T48" fmla="*/ 1095 w 1479"/>
                <a:gd name="T49" fmla="*/ 1604 h 2320"/>
                <a:gd name="T50" fmla="*/ 848 w 1479"/>
                <a:gd name="T51" fmla="*/ 2065 h 2320"/>
                <a:gd name="T52" fmla="*/ 552 w 1479"/>
                <a:gd name="T53" fmla="*/ 1917 h 2320"/>
                <a:gd name="T54" fmla="*/ 379 w 1479"/>
                <a:gd name="T55" fmla="*/ 1851 h 2320"/>
                <a:gd name="T56" fmla="*/ 264 w 1479"/>
                <a:gd name="T57" fmla="*/ 2090 h 2320"/>
                <a:gd name="T58" fmla="*/ 585 w 1479"/>
                <a:gd name="T59" fmla="*/ 2172 h 2320"/>
                <a:gd name="T60" fmla="*/ 684 w 1479"/>
                <a:gd name="T61" fmla="*/ 1999 h 2320"/>
                <a:gd name="T62" fmla="*/ 626 w 1479"/>
                <a:gd name="T63" fmla="*/ 1662 h 2320"/>
                <a:gd name="T64" fmla="*/ 149 w 1479"/>
                <a:gd name="T65" fmla="*/ 1530 h 2320"/>
                <a:gd name="T66" fmla="*/ 256 w 1479"/>
                <a:gd name="T67" fmla="*/ 1193 h 2320"/>
                <a:gd name="T68" fmla="*/ 1046 w 1479"/>
                <a:gd name="T69" fmla="*/ 1283 h 2320"/>
                <a:gd name="T70" fmla="*/ 1334 w 1479"/>
                <a:gd name="T71" fmla="*/ 1094 h 2320"/>
                <a:gd name="T72" fmla="*/ 881 w 1479"/>
                <a:gd name="T73" fmla="*/ 806 h 2320"/>
                <a:gd name="T74" fmla="*/ 577 w 1479"/>
                <a:gd name="T75" fmla="*/ 477 h 2320"/>
                <a:gd name="T76" fmla="*/ 1235 w 1479"/>
                <a:gd name="T77" fmla="*/ 477 h 2320"/>
                <a:gd name="T78" fmla="*/ 1465 w 1479"/>
                <a:gd name="T79" fmla="*/ 238 h 2320"/>
                <a:gd name="T80" fmla="*/ 865 w 1479"/>
                <a:gd name="T81" fmla="*/ 148 h 2320"/>
                <a:gd name="T82" fmla="*/ 495 w 1479"/>
                <a:gd name="T83" fmla="*/ 82 h 2320"/>
                <a:gd name="T84" fmla="*/ 289 w 1479"/>
                <a:gd name="T85" fmla="*/ 0 h 2320"/>
                <a:gd name="T86" fmla="*/ 165 w 1479"/>
                <a:gd name="T87" fmla="*/ 164 h 2320"/>
                <a:gd name="T88" fmla="*/ 346 w 1479"/>
                <a:gd name="T89" fmla="*/ 353 h 2320"/>
                <a:gd name="T90" fmla="*/ 766 w 1479"/>
                <a:gd name="T91" fmla="*/ 543 h 2320"/>
                <a:gd name="T92" fmla="*/ 1013 w 1479"/>
                <a:gd name="T93" fmla="*/ 666 h 2320"/>
                <a:gd name="T94" fmla="*/ 1136 w 1479"/>
                <a:gd name="T95" fmla="*/ 740 h 2320"/>
                <a:gd name="T96" fmla="*/ 1268 w 1479"/>
                <a:gd name="T97" fmla="*/ 913 h 2320"/>
                <a:gd name="T98" fmla="*/ 1284 w 1479"/>
                <a:gd name="T99" fmla="*/ 1530 h 2320"/>
                <a:gd name="T100" fmla="*/ 1309 w 1479"/>
                <a:gd name="T101" fmla="*/ 1933 h 2320"/>
                <a:gd name="T102" fmla="*/ 1293 w 1479"/>
                <a:gd name="T103" fmla="*/ 1933 h 2320"/>
                <a:gd name="T104" fmla="*/ 996 w 1479"/>
                <a:gd name="T105" fmla="*/ 2032 h 2320"/>
                <a:gd name="T106" fmla="*/ 601 w 1479"/>
                <a:gd name="T107" fmla="*/ 1917 h 2320"/>
                <a:gd name="T108" fmla="*/ 379 w 1479"/>
                <a:gd name="T109" fmla="*/ 1966 h 2320"/>
                <a:gd name="T110" fmla="*/ 445 w 1479"/>
                <a:gd name="T111" fmla="*/ 2279 h 23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79"/>
                <a:gd name="T169" fmla="*/ 0 h 2320"/>
                <a:gd name="T170" fmla="*/ 1479 w 1479"/>
                <a:gd name="T171" fmla="*/ 2320 h 23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79" h="2320">
                  <a:moveTo>
                    <a:pt x="593" y="304"/>
                  </a:moveTo>
                  <a:cubicBezTo>
                    <a:pt x="561" y="293"/>
                    <a:pt x="528" y="288"/>
                    <a:pt x="495" y="279"/>
                  </a:cubicBezTo>
                  <a:cubicBezTo>
                    <a:pt x="426" y="287"/>
                    <a:pt x="337" y="300"/>
                    <a:pt x="272" y="321"/>
                  </a:cubicBezTo>
                  <a:cubicBezTo>
                    <a:pt x="256" y="326"/>
                    <a:pt x="223" y="337"/>
                    <a:pt x="223" y="337"/>
                  </a:cubicBezTo>
                  <a:cubicBezTo>
                    <a:pt x="196" y="364"/>
                    <a:pt x="159" y="392"/>
                    <a:pt x="141" y="428"/>
                  </a:cubicBezTo>
                  <a:cubicBezTo>
                    <a:pt x="121" y="467"/>
                    <a:pt x="114" y="512"/>
                    <a:pt x="83" y="543"/>
                  </a:cubicBezTo>
                  <a:cubicBezTo>
                    <a:pt x="97" y="586"/>
                    <a:pt x="86" y="560"/>
                    <a:pt x="124" y="617"/>
                  </a:cubicBezTo>
                  <a:cubicBezTo>
                    <a:pt x="129" y="625"/>
                    <a:pt x="171" y="638"/>
                    <a:pt x="182" y="641"/>
                  </a:cubicBezTo>
                  <a:cubicBezTo>
                    <a:pt x="261" y="664"/>
                    <a:pt x="315" y="669"/>
                    <a:pt x="404" y="674"/>
                  </a:cubicBezTo>
                  <a:cubicBezTo>
                    <a:pt x="493" y="705"/>
                    <a:pt x="462" y="706"/>
                    <a:pt x="585" y="716"/>
                  </a:cubicBezTo>
                  <a:cubicBezTo>
                    <a:pt x="662" y="711"/>
                    <a:pt x="722" y="722"/>
                    <a:pt x="783" y="683"/>
                  </a:cubicBezTo>
                  <a:cubicBezTo>
                    <a:pt x="792" y="668"/>
                    <a:pt x="806" y="656"/>
                    <a:pt x="815" y="641"/>
                  </a:cubicBezTo>
                  <a:cubicBezTo>
                    <a:pt x="819" y="634"/>
                    <a:pt x="817" y="622"/>
                    <a:pt x="824" y="617"/>
                  </a:cubicBezTo>
                  <a:cubicBezTo>
                    <a:pt x="838" y="607"/>
                    <a:pt x="873" y="600"/>
                    <a:pt x="873" y="600"/>
                  </a:cubicBezTo>
                  <a:cubicBezTo>
                    <a:pt x="878" y="606"/>
                    <a:pt x="882" y="613"/>
                    <a:pt x="889" y="617"/>
                  </a:cubicBezTo>
                  <a:cubicBezTo>
                    <a:pt x="896" y="622"/>
                    <a:pt x="908" y="619"/>
                    <a:pt x="914" y="625"/>
                  </a:cubicBezTo>
                  <a:cubicBezTo>
                    <a:pt x="920" y="631"/>
                    <a:pt x="917" y="643"/>
                    <a:pt x="922" y="650"/>
                  </a:cubicBezTo>
                  <a:cubicBezTo>
                    <a:pt x="930" y="663"/>
                    <a:pt x="945" y="671"/>
                    <a:pt x="955" y="683"/>
                  </a:cubicBezTo>
                  <a:cubicBezTo>
                    <a:pt x="980" y="714"/>
                    <a:pt x="991" y="745"/>
                    <a:pt x="1005" y="781"/>
                  </a:cubicBezTo>
                  <a:cubicBezTo>
                    <a:pt x="1001" y="842"/>
                    <a:pt x="1020" y="945"/>
                    <a:pt x="947" y="971"/>
                  </a:cubicBezTo>
                  <a:cubicBezTo>
                    <a:pt x="902" y="1016"/>
                    <a:pt x="929" y="999"/>
                    <a:pt x="865" y="1020"/>
                  </a:cubicBezTo>
                  <a:cubicBezTo>
                    <a:pt x="857" y="1023"/>
                    <a:pt x="840" y="1028"/>
                    <a:pt x="840" y="1028"/>
                  </a:cubicBezTo>
                  <a:cubicBezTo>
                    <a:pt x="721" y="1020"/>
                    <a:pt x="682" y="1007"/>
                    <a:pt x="577" y="971"/>
                  </a:cubicBezTo>
                  <a:cubicBezTo>
                    <a:pt x="556" y="964"/>
                    <a:pt x="544" y="961"/>
                    <a:pt x="527" y="946"/>
                  </a:cubicBezTo>
                  <a:cubicBezTo>
                    <a:pt x="512" y="933"/>
                    <a:pt x="486" y="905"/>
                    <a:pt x="486" y="905"/>
                  </a:cubicBezTo>
                  <a:cubicBezTo>
                    <a:pt x="464" y="835"/>
                    <a:pt x="448" y="780"/>
                    <a:pt x="519" y="732"/>
                  </a:cubicBezTo>
                  <a:cubicBezTo>
                    <a:pt x="538" y="695"/>
                    <a:pt x="557" y="671"/>
                    <a:pt x="585" y="641"/>
                  </a:cubicBezTo>
                  <a:cubicBezTo>
                    <a:pt x="578" y="587"/>
                    <a:pt x="573" y="546"/>
                    <a:pt x="519" y="526"/>
                  </a:cubicBezTo>
                  <a:cubicBezTo>
                    <a:pt x="469" y="490"/>
                    <a:pt x="415" y="479"/>
                    <a:pt x="355" y="469"/>
                  </a:cubicBezTo>
                  <a:cubicBezTo>
                    <a:pt x="344" y="471"/>
                    <a:pt x="288" y="478"/>
                    <a:pt x="272" y="485"/>
                  </a:cubicBezTo>
                  <a:cubicBezTo>
                    <a:pt x="133" y="543"/>
                    <a:pt x="254" y="503"/>
                    <a:pt x="182" y="526"/>
                  </a:cubicBezTo>
                  <a:cubicBezTo>
                    <a:pt x="130" y="565"/>
                    <a:pt x="111" y="593"/>
                    <a:pt x="100" y="658"/>
                  </a:cubicBezTo>
                  <a:cubicBezTo>
                    <a:pt x="94" y="694"/>
                    <a:pt x="83" y="765"/>
                    <a:pt x="83" y="765"/>
                  </a:cubicBezTo>
                  <a:cubicBezTo>
                    <a:pt x="89" y="817"/>
                    <a:pt x="92" y="869"/>
                    <a:pt x="100" y="921"/>
                  </a:cubicBezTo>
                  <a:cubicBezTo>
                    <a:pt x="103" y="943"/>
                    <a:pt x="104" y="968"/>
                    <a:pt x="116" y="987"/>
                  </a:cubicBezTo>
                  <a:cubicBezTo>
                    <a:pt x="192" y="1106"/>
                    <a:pt x="329" y="1138"/>
                    <a:pt x="462" y="1152"/>
                  </a:cubicBezTo>
                  <a:cubicBezTo>
                    <a:pt x="503" y="1147"/>
                    <a:pt x="561" y="1147"/>
                    <a:pt x="601" y="1127"/>
                  </a:cubicBezTo>
                  <a:cubicBezTo>
                    <a:pt x="642" y="1107"/>
                    <a:pt x="612" y="1118"/>
                    <a:pt x="643" y="1094"/>
                  </a:cubicBezTo>
                  <a:cubicBezTo>
                    <a:pt x="687" y="1061"/>
                    <a:pt x="730" y="1030"/>
                    <a:pt x="783" y="1020"/>
                  </a:cubicBezTo>
                  <a:cubicBezTo>
                    <a:pt x="813" y="1024"/>
                    <a:pt x="849" y="1017"/>
                    <a:pt x="873" y="1036"/>
                  </a:cubicBezTo>
                  <a:cubicBezTo>
                    <a:pt x="881" y="1042"/>
                    <a:pt x="883" y="1053"/>
                    <a:pt x="889" y="1061"/>
                  </a:cubicBezTo>
                  <a:cubicBezTo>
                    <a:pt x="909" y="1086"/>
                    <a:pt x="945" y="1110"/>
                    <a:pt x="972" y="1127"/>
                  </a:cubicBezTo>
                  <a:cubicBezTo>
                    <a:pt x="990" y="1183"/>
                    <a:pt x="1018" y="1225"/>
                    <a:pt x="1029" y="1283"/>
                  </a:cubicBezTo>
                  <a:cubicBezTo>
                    <a:pt x="1023" y="1357"/>
                    <a:pt x="1022" y="1428"/>
                    <a:pt x="996" y="1497"/>
                  </a:cubicBezTo>
                  <a:cubicBezTo>
                    <a:pt x="993" y="1505"/>
                    <a:pt x="980" y="1502"/>
                    <a:pt x="972" y="1505"/>
                  </a:cubicBezTo>
                  <a:cubicBezTo>
                    <a:pt x="975" y="1497"/>
                    <a:pt x="988" y="1484"/>
                    <a:pt x="980" y="1481"/>
                  </a:cubicBezTo>
                  <a:cubicBezTo>
                    <a:pt x="949" y="1470"/>
                    <a:pt x="914" y="1477"/>
                    <a:pt x="881" y="1473"/>
                  </a:cubicBezTo>
                  <a:cubicBezTo>
                    <a:pt x="831" y="1467"/>
                    <a:pt x="791" y="1433"/>
                    <a:pt x="741" y="1423"/>
                  </a:cubicBezTo>
                  <a:cubicBezTo>
                    <a:pt x="711" y="1403"/>
                    <a:pt x="652" y="1377"/>
                    <a:pt x="618" y="1366"/>
                  </a:cubicBezTo>
                  <a:cubicBezTo>
                    <a:pt x="584" y="1341"/>
                    <a:pt x="567" y="1328"/>
                    <a:pt x="527" y="1316"/>
                  </a:cubicBezTo>
                  <a:cubicBezTo>
                    <a:pt x="511" y="1311"/>
                    <a:pt x="478" y="1300"/>
                    <a:pt x="478" y="1300"/>
                  </a:cubicBezTo>
                  <a:cubicBezTo>
                    <a:pt x="467" y="1289"/>
                    <a:pt x="452" y="1281"/>
                    <a:pt x="445" y="1267"/>
                  </a:cubicBezTo>
                  <a:cubicBezTo>
                    <a:pt x="423" y="1223"/>
                    <a:pt x="431" y="1173"/>
                    <a:pt x="371" y="1160"/>
                  </a:cubicBezTo>
                  <a:cubicBezTo>
                    <a:pt x="347" y="1155"/>
                    <a:pt x="322" y="1155"/>
                    <a:pt x="297" y="1152"/>
                  </a:cubicBezTo>
                  <a:cubicBezTo>
                    <a:pt x="275" y="1155"/>
                    <a:pt x="253" y="1162"/>
                    <a:pt x="231" y="1160"/>
                  </a:cubicBezTo>
                  <a:cubicBezTo>
                    <a:pt x="221" y="1159"/>
                    <a:pt x="216" y="1140"/>
                    <a:pt x="207" y="1143"/>
                  </a:cubicBezTo>
                  <a:cubicBezTo>
                    <a:pt x="194" y="1147"/>
                    <a:pt x="191" y="1165"/>
                    <a:pt x="182" y="1176"/>
                  </a:cubicBezTo>
                  <a:cubicBezTo>
                    <a:pt x="110" y="1262"/>
                    <a:pt x="126" y="1309"/>
                    <a:pt x="91" y="1407"/>
                  </a:cubicBezTo>
                  <a:cubicBezTo>
                    <a:pt x="94" y="1465"/>
                    <a:pt x="87" y="1524"/>
                    <a:pt x="100" y="1580"/>
                  </a:cubicBezTo>
                  <a:cubicBezTo>
                    <a:pt x="104" y="1599"/>
                    <a:pt x="127" y="1607"/>
                    <a:pt x="141" y="1621"/>
                  </a:cubicBezTo>
                  <a:cubicBezTo>
                    <a:pt x="190" y="1670"/>
                    <a:pt x="195" y="1669"/>
                    <a:pt x="272" y="1678"/>
                  </a:cubicBezTo>
                  <a:cubicBezTo>
                    <a:pt x="333" y="1700"/>
                    <a:pt x="407" y="1698"/>
                    <a:pt x="470" y="1703"/>
                  </a:cubicBezTo>
                  <a:cubicBezTo>
                    <a:pt x="473" y="1711"/>
                    <a:pt x="469" y="1728"/>
                    <a:pt x="478" y="1728"/>
                  </a:cubicBezTo>
                  <a:cubicBezTo>
                    <a:pt x="490" y="1728"/>
                    <a:pt x="495" y="1712"/>
                    <a:pt x="503" y="1703"/>
                  </a:cubicBezTo>
                  <a:cubicBezTo>
                    <a:pt x="532" y="1669"/>
                    <a:pt x="561" y="1634"/>
                    <a:pt x="585" y="1596"/>
                  </a:cubicBezTo>
                  <a:cubicBezTo>
                    <a:pt x="588" y="1585"/>
                    <a:pt x="588" y="1573"/>
                    <a:pt x="593" y="1563"/>
                  </a:cubicBezTo>
                  <a:cubicBezTo>
                    <a:pt x="602" y="1545"/>
                    <a:pt x="626" y="1514"/>
                    <a:pt x="626" y="1514"/>
                  </a:cubicBezTo>
                  <a:cubicBezTo>
                    <a:pt x="636" y="1472"/>
                    <a:pt x="650" y="1456"/>
                    <a:pt x="676" y="1423"/>
                  </a:cubicBezTo>
                  <a:cubicBezTo>
                    <a:pt x="697" y="1396"/>
                    <a:pt x="736" y="1312"/>
                    <a:pt x="774" y="1300"/>
                  </a:cubicBezTo>
                  <a:cubicBezTo>
                    <a:pt x="810" y="1289"/>
                    <a:pt x="791" y="1294"/>
                    <a:pt x="832" y="1283"/>
                  </a:cubicBezTo>
                  <a:cubicBezTo>
                    <a:pt x="857" y="1286"/>
                    <a:pt x="882" y="1286"/>
                    <a:pt x="906" y="1292"/>
                  </a:cubicBezTo>
                  <a:cubicBezTo>
                    <a:pt x="943" y="1301"/>
                    <a:pt x="958" y="1344"/>
                    <a:pt x="996" y="1357"/>
                  </a:cubicBezTo>
                  <a:cubicBezTo>
                    <a:pt x="1033" y="1413"/>
                    <a:pt x="1014" y="1393"/>
                    <a:pt x="1046" y="1423"/>
                  </a:cubicBezTo>
                  <a:cubicBezTo>
                    <a:pt x="1057" y="1467"/>
                    <a:pt x="1067" y="1511"/>
                    <a:pt x="1079" y="1555"/>
                  </a:cubicBezTo>
                  <a:cubicBezTo>
                    <a:pt x="1083" y="1572"/>
                    <a:pt x="1095" y="1604"/>
                    <a:pt x="1095" y="1604"/>
                  </a:cubicBezTo>
                  <a:cubicBezTo>
                    <a:pt x="1084" y="1726"/>
                    <a:pt x="1082" y="1854"/>
                    <a:pt x="996" y="1950"/>
                  </a:cubicBezTo>
                  <a:cubicBezTo>
                    <a:pt x="970" y="1979"/>
                    <a:pt x="949" y="2015"/>
                    <a:pt x="914" y="2032"/>
                  </a:cubicBezTo>
                  <a:cubicBezTo>
                    <a:pt x="892" y="2043"/>
                    <a:pt x="848" y="2065"/>
                    <a:pt x="848" y="2065"/>
                  </a:cubicBezTo>
                  <a:cubicBezTo>
                    <a:pt x="795" y="2052"/>
                    <a:pt x="713" y="2025"/>
                    <a:pt x="667" y="1999"/>
                  </a:cubicBezTo>
                  <a:cubicBezTo>
                    <a:pt x="588" y="1955"/>
                    <a:pt x="671" y="1989"/>
                    <a:pt x="610" y="1966"/>
                  </a:cubicBezTo>
                  <a:cubicBezTo>
                    <a:pt x="594" y="1951"/>
                    <a:pt x="571" y="1926"/>
                    <a:pt x="552" y="1917"/>
                  </a:cubicBezTo>
                  <a:cubicBezTo>
                    <a:pt x="542" y="1912"/>
                    <a:pt x="530" y="1912"/>
                    <a:pt x="519" y="1909"/>
                  </a:cubicBezTo>
                  <a:cubicBezTo>
                    <a:pt x="511" y="1907"/>
                    <a:pt x="503" y="1904"/>
                    <a:pt x="495" y="1900"/>
                  </a:cubicBezTo>
                  <a:cubicBezTo>
                    <a:pt x="456" y="1880"/>
                    <a:pt x="421" y="1865"/>
                    <a:pt x="379" y="1851"/>
                  </a:cubicBezTo>
                  <a:cubicBezTo>
                    <a:pt x="329" y="1818"/>
                    <a:pt x="359" y="1815"/>
                    <a:pt x="289" y="1826"/>
                  </a:cubicBezTo>
                  <a:cubicBezTo>
                    <a:pt x="248" y="1867"/>
                    <a:pt x="206" y="1900"/>
                    <a:pt x="174" y="1950"/>
                  </a:cubicBezTo>
                  <a:cubicBezTo>
                    <a:pt x="183" y="2021"/>
                    <a:pt x="191" y="2064"/>
                    <a:pt x="264" y="2090"/>
                  </a:cubicBezTo>
                  <a:cubicBezTo>
                    <a:pt x="302" y="2125"/>
                    <a:pt x="340" y="2127"/>
                    <a:pt x="388" y="2139"/>
                  </a:cubicBezTo>
                  <a:cubicBezTo>
                    <a:pt x="448" y="2154"/>
                    <a:pt x="513" y="2178"/>
                    <a:pt x="569" y="2197"/>
                  </a:cubicBezTo>
                  <a:cubicBezTo>
                    <a:pt x="591" y="2174"/>
                    <a:pt x="657" y="2155"/>
                    <a:pt x="585" y="2172"/>
                  </a:cubicBezTo>
                  <a:cubicBezTo>
                    <a:pt x="593" y="2164"/>
                    <a:pt x="603" y="2156"/>
                    <a:pt x="610" y="2147"/>
                  </a:cubicBezTo>
                  <a:cubicBezTo>
                    <a:pt x="622" y="2132"/>
                    <a:pt x="643" y="2098"/>
                    <a:pt x="643" y="2098"/>
                  </a:cubicBezTo>
                  <a:cubicBezTo>
                    <a:pt x="654" y="2063"/>
                    <a:pt x="674" y="2035"/>
                    <a:pt x="684" y="1999"/>
                  </a:cubicBezTo>
                  <a:cubicBezTo>
                    <a:pt x="697" y="1950"/>
                    <a:pt x="704" y="1900"/>
                    <a:pt x="717" y="1851"/>
                  </a:cubicBezTo>
                  <a:cubicBezTo>
                    <a:pt x="713" y="1799"/>
                    <a:pt x="732" y="1736"/>
                    <a:pt x="700" y="1695"/>
                  </a:cubicBezTo>
                  <a:cubicBezTo>
                    <a:pt x="683" y="1674"/>
                    <a:pt x="626" y="1662"/>
                    <a:pt x="626" y="1662"/>
                  </a:cubicBezTo>
                  <a:cubicBezTo>
                    <a:pt x="600" y="1634"/>
                    <a:pt x="563" y="1634"/>
                    <a:pt x="527" y="1621"/>
                  </a:cubicBezTo>
                  <a:cubicBezTo>
                    <a:pt x="453" y="1593"/>
                    <a:pt x="374" y="1591"/>
                    <a:pt x="297" y="1580"/>
                  </a:cubicBezTo>
                  <a:cubicBezTo>
                    <a:pt x="247" y="1562"/>
                    <a:pt x="201" y="1543"/>
                    <a:pt x="149" y="1530"/>
                  </a:cubicBezTo>
                  <a:cubicBezTo>
                    <a:pt x="80" y="1486"/>
                    <a:pt x="34" y="1436"/>
                    <a:pt x="9" y="1357"/>
                  </a:cubicBezTo>
                  <a:cubicBezTo>
                    <a:pt x="16" y="1259"/>
                    <a:pt x="0" y="1210"/>
                    <a:pt x="91" y="1176"/>
                  </a:cubicBezTo>
                  <a:cubicBezTo>
                    <a:pt x="100" y="1177"/>
                    <a:pt x="221" y="1183"/>
                    <a:pt x="256" y="1193"/>
                  </a:cubicBezTo>
                  <a:cubicBezTo>
                    <a:pt x="322" y="1212"/>
                    <a:pt x="374" y="1233"/>
                    <a:pt x="445" y="1242"/>
                  </a:cubicBezTo>
                  <a:cubicBezTo>
                    <a:pt x="503" y="1260"/>
                    <a:pt x="548" y="1269"/>
                    <a:pt x="610" y="1275"/>
                  </a:cubicBezTo>
                  <a:cubicBezTo>
                    <a:pt x="761" y="1325"/>
                    <a:pt x="812" y="1289"/>
                    <a:pt x="1046" y="1283"/>
                  </a:cubicBezTo>
                  <a:cubicBezTo>
                    <a:pt x="1107" y="1271"/>
                    <a:pt x="1159" y="1241"/>
                    <a:pt x="1219" y="1226"/>
                  </a:cubicBezTo>
                  <a:cubicBezTo>
                    <a:pt x="1262" y="1204"/>
                    <a:pt x="1300" y="1177"/>
                    <a:pt x="1334" y="1143"/>
                  </a:cubicBezTo>
                  <a:cubicBezTo>
                    <a:pt x="1313" y="1080"/>
                    <a:pt x="1334" y="1159"/>
                    <a:pt x="1334" y="1094"/>
                  </a:cubicBezTo>
                  <a:cubicBezTo>
                    <a:pt x="1334" y="1035"/>
                    <a:pt x="1323" y="967"/>
                    <a:pt x="1260" y="946"/>
                  </a:cubicBezTo>
                  <a:cubicBezTo>
                    <a:pt x="1188" y="874"/>
                    <a:pt x="1076" y="855"/>
                    <a:pt x="980" y="847"/>
                  </a:cubicBezTo>
                  <a:cubicBezTo>
                    <a:pt x="943" y="829"/>
                    <a:pt x="922" y="814"/>
                    <a:pt x="881" y="806"/>
                  </a:cubicBezTo>
                  <a:cubicBezTo>
                    <a:pt x="815" y="772"/>
                    <a:pt x="748" y="742"/>
                    <a:pt x="676" y="724"/>
                  </a:cubicBezTo>
                  <a:cubicBezTo>
                    <a:pt x="598" y="672"/>
                    <a:pt x="541" y="646"/>
                    <a:pt x="511" y="551"/>
                  </a:cubicBezTo>
                  <a:cubicBezTo>
                    <a:pt x="529" y="495"/>
                    <a:pt x="520" y="495"/>
                    <a:pt x="577" y="477"/>
                  </a:cubicBezTo>
                  <a:cubicBezTo>
                    <a:pt x="723" y="497"/>
                    <a:pt x="728" y="495"/>
                    <a:pt x="947" y="502"/>
                  </a:cubicBezTo>
                  <a:cubicBezTo>
                    <a:pt x="1016" y="499"/>
                    <a:pt x="1085" y="499"/>
                    <a:pt x="1153" y="493"/>
                  </a:cubicBezTo>
                  <a:cubicBezTo>
                    <a:pt x="1181" y="491"/>
                    <a:pt x="1235" y="477"/>
                    <a:pt x="1235" y="477"/>
                  </a:cubicBezTo>
                  <a:cubicBezTo>
                    <a:pt x="1280" y="458"/>
                    <a:pt x="1355" y="445"/>
                    <a:pt x="1391" y="411"/>
                  </a:cubicBezTo>
                  <a:cubicBezTo>
                    <a:pt x="1419" y="384"/>
                    <a:pt x="1446" y="356"/>
                    <a:pt x="1474" y="329"/>
                  </a:cubicBezTo>
                  <a:cubicBezTo>
                    <a:pt x="1471" y="299"/>
                    <a:pt x="1479" y="265"/>
                    <a:pt x="1465" y="238"/>
                  </a:cubicBezTo>
                  <a:cubicBezTo>
                    <a:pt x="1443" y="194"/>
                    <a:pt x="1409" y="201"/>
                    <a:pt x="1375" y="189"/>
                  </a:cubicBezTo>
                  <a:cubicBezTo>
                    <a:pt x="1323" y="172"/>
                    <a:pt x="1271" y="157"/>
                    <a:pt x="1219" y="140"/>
                  </a:cubicBezTo>
                  <a:cubicBezTo>
                    <a:pt x="1117" y="70"/>
                    <a:pt x="976" y="109"/>
                    <a:pt x="865" y="148"/>
                  </a:cubicBezTo>
                  <a:cubicBezTo>
                    <a:pt x="785" y="144"/>
                    <a:pt x="701" y="154"/>
                    <a:pt x="626" y="123"/>
                  </a:cubicBezTo>
                  <a:cubicBezTo>
                    <a:pt x="569" y="99"/>
                    <a:pt x="618" y="113"/>
                    <a:pt x="560" y="98"/>
                  </a:cubicBezTo>
                  <a:cubicBezTo>
                    <a:pt x="538" y="92"/>
                    <a:pt x="495" y="82"/>
                    <a:pt x="495" y="82"/>
                  </a:cubicBezTo>
                  <a:cubicBezTo>
                    <a:pt x="474" y="61"/>
                    <a:pt x="395" y="35"/>
                    <a:pt x="363" y="24"/>
                  </a:cubicBezTo>
                  <a:cubicBezTo>
                    <a:pt x="346" y="18"/>
                    <a:pt x="330" y="13"/>
                    <a:pt x="313" y="8"/>
                  </a:cubicBezTo>
                  <a:cubicBezTo>
                    <a:pt x="305" y="5"/>
                    <a:pt x="289" y="0"/>
                    <a:pt x="289" y="0"/>
                  </a:cubicBezTo>
                  <a:cubicBezTo>
                    <a:pt x="272" y="3"/>
                    <a:pt x="254" y="0"/>
                    <a:pt x="239" y="8"/>
                  </a:cubicBezTo>
                  <a:cubicBezTo>
                    <a:pt x="231" y="12"/>
                    <a:pt x="235" y="25"/>
                    <a:pt x="231" y="33"/>
                  </a:cubicBezTo>
                  <a:cubicBezTo>
                    <a:pt x="209" y="78"/>
                    <a:pt x="183" y="117"/>
                    <a:pt x="165" y="164"/>
                  </a:cubicBezTo>
                  <a:cubicBezTo>
                    <a:pt x="168" y="183"/>
                    <a:pt x="168" y="203"/>
                    <a:pt x="174" y="222"/>
                  </a:cubicBezTo>
                  <a:cubicBezTo>
                    <a:pt x="183" y="251"/>
                    <a:pt x="194" y="246"/>
                    <a:pt x="215" y="263"/>
                  </a:cubicBezTo>
                  <a:cubicBezTo>
                    <a:pt x="256" y="298"/>
                    <a:pt x="294" y="336"/>
                    <a:pt x="346" y="353"/>
                  </a:cubicBezTo>
                  <a:cubicBezTo>
                    <a:pt x="397" y="404"/>
                    <a:pt x="462" y="414"/>
                    <a:pt x="527" y="444"/>
                  </a:cubicBezTo>
                  <a:cubicBezTo>
                    <a:pt x="579" y="468"/>
                    <a:pt x="633" y="479"/>
                    <a:pt x="684" y="502"/>
                  </a:cubicBezTo>
                  <a:cubicBezTo>
                    <a:pt x="762" y="537"/>
                    <a:pt x="688" y="517"/>
                    <a:pt x="766" y="543"/>
                  </a:cubicBezTo>
                  <a:cubicBezTo>
                    <a:pt x="798" y="554"/>
                    <a:pt x="833" y="557"/>
                    <a:pt x="865" y="567"/>
                  </a:cubicBezTo>
                  <a:cubicBezTo>
                    <a:pt x="890" y="593"/>
                    <a:pt x="930" y="630"/>
                    <a:pt x="964" y="641"/>
                  </a:cubicBezTo>
                  <a:cubicBezTo>
                    <a:pt x="1001" y="681"/>
                    <a:pt x="953" y="635"/>
                    <a:pt x="1013" y="666"/>
                  </a:cubicBezTo>
                  <a:cubicBezTo>
                    <a:pt x="1020" y="670"/>
                    <a:pt x="1022" y="679"/>
                    <a:pt x="1029" y="683"/>
                  </a:cubicBezTo>
                  <a:cubicBezTo>
                    <a:pt x="1039" y="688"/>
                    <a:pt x="1051" y="688"/>
                    <a:pt x="1062" y="691"/>
                  </a:cubicBezTo>
                  <a:cubicBezTo>
                    <a:pt x="1084" y="712"/>
                    <a:pt x="1112" y="721"/>
                    <a:pt x="1136" y="740"/>
                  </a:cubicBezTo>
                  <a:cubicBezTo>
                    <a:pt x="1193" y="786"/>
                    <a:pt x="1106" y="726"/>
                    <a:pt x="1177" y="773"/>
                  </a:cubicBezTo>
                  <a:cubicBezTo>
                    <a:pt x="1204" y="813"/>
                    <a:pt x="1201" y="827"/>
                    <a:pt x="1243" y="855"/>
                  </a:cubicBezTo>
                  <a:cubicBezTo>
                    <a:pt x="1273" y="899"/>
                    <a:pt x="1250" y="859"/>
                    <a:pt x="1268" y="913"/>
                  </a:cubicBezTo>
                  <a:cubicBezTo>
                    <a:pt x="1275" y="935"/>
                    <a:pt x="1293" y="979"/>
                    <a:pt x="1293" y="979"/>
                  </a:cubicBezTo>
                  <a:cubicBezTo>
                    <a:pt x="1300" y="1048"/>
                    <a:pt x="1302" y="1069"/>
                    <a:pt x="1326" y="1127"/>
                  </a:cubicBezTo>
                  <a:cubicBezTo>
                    <a:pt x="1342" y="1210"/>
                    <a:pt x="1368" y="1451"/>
                    <a:pt x="1284" y="1530"/>
                  </a:cubicBezTo>
                  <a:cubicBezTo>
                    <a:pt x="1275" y="1558"/>
                    <a:pt x="1265" y="1576"/>
                    <a:pt x="1243" y="1596"/>
                  </a:cubicBezTo>
                  <a:cubicBezTo>
                    <a:pt x="1214" y="1684"/>
                    <a:pt x="1237" y="1746"/>
                    <a:pt x="1301" y="1810"/>
                  </a:cubicBezTo>
                  <a:cubicBezTo>
                    <a:pt x="1313" y="1859"/>
                    <a:pt x="1324" y="1878"/>
                    <a:pt x="1309" y="1933"/>
                  </a:cubicBezTo>
                  <a:cubicBezTo>
                    <a:pt x="1306" y="1943"/>
                    <a:pt x="1286" y="1951"/>
                    <a:pt x="1293" y="1958"/>
                  </a:cubicBezTo>
                  <a:cubicBezTo>
                    <a:pt x="1299" y="1965"/>
                    <a:pt x="1309" y="1947"/>
                    <a:pt x="1317" y="1942"/>
                  </a:cubicBezTo>
                  <a:cubicBezTo>
                    <a:pt x="1309" y="1939"/>
                    <a:pt x="1301" y="1932"/>
                    <a:pt x="1293" y="1933"/>
                  </a:cubicBezTo>
                  <a:cubicBezTo>
                    <a:pt x="1278" y="1935"/>
                    <a:pt x="1249" y="1959"/>
                    <a:pt x="1235" y="1966"/>
                  </a:cubicBezTo>
                  <a:cubicBezTo>
                    <a:pt x="1219" y="1974"/>
                    <a:pt x="1194" y="1979"/>
                    <a:pt x="1177" y="1983"/>
                  </a:cubicBezTo>
                  <a:cubicBezTo>
                    <a:pt x="1122" y="2019"/>
                    <a:pt x="1060" y="2025"/>
                    <a:pt x="996" y="2032"/>
                  </a:cubicBezTo>
                  <a:cubicBezTo>
                    <a:pt x="928" y="2027"/>
                    <a:pt x="901" y="2032"/>
                    <a:pt x="848" y="2016"/>
                  </a:cubicBezTo>
                  <a:cubicBezTo>
                    <a:pt x="800" y="2002"/>
                    <a:pt x="756" y="1974"/>
                    <a:pt x="708" y="1958"/>
                  </a:cubicBezTo>
                  <a:cubicBezTo>
                    <a:pt x="674" y="1935"/>
                    <a:pt x="640" y="1929"/>
                    <a:pt x="601" y="1917"/>
                  </a:cubicBezTo>
                  <a:cubicBezTo>
                    <a:pt x="584" y="1912"/>
                    <a:pt x="552" y="1900"/>
                    <a:pt x="552" y="1900"/>
                  </a:cubicBezTo>
                  <a:cubicBezTo>
                    <a:pt x="516" y="1903"/>
                    <a:pt x="480" y="1902"/>
                    <a:pt x="445" y="1909"/>
                  </a:cubicBezTo>
                  <a:cubicBezTo>
                    <a:pt x="416" y="1914"/>
                    <a:pt x="379" y="1966"/>
                    <a:pt x="379" y="1966"/>
                  </a:cubicBezTo>
                  <a:cubicBezTo>
                    <a:pt x="369" y="1996"/>
                    <a:pt x="354" y="2018"/>
                    <a:pt x="346" y="2049"/>
                  </a:cubicBezTo>
                  <a:cubicBezTo>
                    <a:pt x="358" y="2137"/>
                    <a:pt x="357" y="2148"/>
                    <a:pt x="412" y="2205"/>
                  </a:cubicBezTo>
                  <a:cubicBezTo>
                    <a:pt x="421" y="2233"/>
                    <a:pt x="433" y="2253"/>
                    <a:pt x="445" y="2279"/>
                  </a:cubicBezTo>
                  <a:cubicBezTo>
                    <a:pt x="453" y="2296"/>
                    <a:pt x="453" y="2320"/>
                    <a:pt x="478" y="2320"/>
                  </a:cubicBezTo>
                </a:path>
              </a:pathLst>
            </a:custGeom>
            <a:solidFill>
              <a:srgbClr val="33CCCC">
                <a:alpha val="36862"/>
              </a:srgbClr>
            </a:solidFill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33200" name="Text Box 432"/>
          <p:cNvSpPr txBox="1">
            <a:spLocks noChangeArrowheads="1"/>
          </p:cNvSpPr>
          <p:nvPr/>
        </p:nvSpPr>
        <p:spPr bwMode="auto">
          <a:xfrm>
            <a:off x="4324350" y="5187950"/>
            <a:ext cx="339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 dirty="0">
                <a:latin typeface="Symbol" pitchFamily="18" charset="2"/>
              </a:rPr>
              <a:t>H</a:t>
            </a:r>
          </a:p>
        </p:txBody>
      </p:sp>
      <p:grpSp>
        <p:nvGrpSpPr>
          <p:cNvPr id="67891" name="Group 433"/>
          <p:cNvGrpSpPr>
            <a:grpSpLocks/>
          </p:cNvGrpSpPr>
          <p:nvPr/>
        </p:nvGrpSpPr>
        <p:grpSpPr bwMode="auto">
          <a:xfrm>
            <a:off x="2846388" y="477838"/>
            <a:ext cx="3454400" cy="4173537"/>
            <a:chOff x="1793" y="301"/>
            <a:chExt cx="2176" cy="2629"/>
          </a:xfrm>
        </p:grpSpPr>
        <p:sp>
          <p:nvSpPr>
            <p:cNvPr id="66580" name="Text Box 434"/>
            <p:cNvSpPr txBox="1">
              <a:spLocks noChangeArrowheads="1"/>
            </p:cNvSpPr>
            <p:nvPr/>
          </p:nvSpPr>
          <p:spPr bwMode="auto">
            <a:xfrm>
              <a:off x="1933" y="38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1" name="Text Box 435"/>
            <p:cNvSpPr txBox="1">
              <a:spLocks noChangeArrowheads="1"/>
            </p:cNvSpPr>
            <p:nvPr/>
          </p:nvSpPr>
          <p:spPr bwMode="auto">
            <a:xfrm>
              <a:off x="2494" y="301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2" name="Text Box 436"/>
            <p:cNvSpPr txBox="1">
              <a:spLocks noChangeArrowheads="1"/>
            </p:cNvSpPr>
            <p:nvPr/>
          </p:nvSpPr>
          <p:spPr bwMode="auto">
            <a:xfrm>
              <a:off x="1793" y="108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3" name="Text Box 437"/>
            <p:cNvSpPr txBox="1">
              <a:spLocks noChangeArrowheads="1"/>
            </p:cNvSpPr>
            <p:nvPr/>
          </p:nvSpPr>
          <p:spPr bwMode="auto">
            <a:xfrm>
              <a:off x="1981" y="270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4" name="Text Box 438"/>
            <p:cNvSpPr txBox="1">
              <a:spLocks noChangeArrowheads="1"/>
            </p:cNvSpPr>
            <p:nvPr/>
          </p:nvSpPr>
          <p:spPr bwMode="auto">
            <a:xfrm>
              <a:off x="2301" y="2256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5" name="Text Box 439"/>
            <p:cNvSpPr txBox="1">
              <a:spLocks noChangeArrowheads="1"/>
            </p:cNvSpPr>
            <p:nvPr/>
          </p:nvSpPr>
          <p:spPr bwMode="auto">
            <a:xfrm>
              <a:off x="3085" y="1856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6" name="Text Box 440"/>
            <p:cNvSpPr txBox="1">
              <a:spLocks noChangeArrowheads="1"/>
            </p:cNvSpPr>
            <p:nvPr/>
          </p:nvSpPr>
          <p:spPr bwMode="auto">
            <a:xfrm>
              <a:off x="3333" y="38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7" name="Text Box 441"/>
            <p:cNvSpPr txBox="1">
              <a:spLocks noChangeArrowheads="1"/>
            </p:cNvSpPr>
            <p:nvPr/>
          </p:nvSpPr>
          <p:spPr bwMode="auto">
            <a:xfrm>
              <a:off x="2806" y="115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8" name="Text Box 442"/>
            <p:cNvSpPr txBox="1">
              <a:spLocks noChangeArrowheads="1"/>
            </p:cNvSpPr>
            <p:nvPr/>
          </p:nvSpPr>
          <p:spPr bwMode="auto">
            <a:xfrm>
              <a:off x="3614" y="179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9" name="Text Box 443"/>
            <p:cNvSpPr txBox="1">
              <a:spLocks noChangeArrowheads="1"/>
            </p:cNvSpPr>
            <p:nvPr/>
          </p:nvSpPr>
          <p:spPr bwMode="auto">
            <a:xfrm>
              <a:off x="3662" y="2261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90" name="Text Box 444"/>
            <p:cNvSpPr txBox="1">
              <a:spLocks noChangeArrowheads="1"/>
            </p:cNvSpPr>
            <p:nvPr/>
          </p:nvSpPr>
          <p:spPr bwMode="auto">
            <a:xfrm>
              <a:off x="3430" y="275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</p:grpSp>
      <p:sp>
        <p:nvSpPr>
          <p:cNvPr id="33213" name="Text Box 445"/>
          <p:cNvSpPr txBox="1">
            <a:spLocks noChangeArrowheads="1"/>
          </p:cNvSpPr>
          <p:nvPr/>
        </p:nvSpPr>
        <p:spPr bwMode="auto">
          <a:xfrm>
            <a:off x="4327525" y="5491163"/>
            <a:ext cx="312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 dirty="0">
                <a:latin typeface="Symbol" pitchFamily="18" charset="2"/>
              </a:rPr>
              <a:t>N</a:t>
            </a:r>
          </a:p>
        </p:txBody>
      </p:sp>
      <p:sp>
        <p:nvSpPr>
          <p:cNvPr id="33214" name="Line 446"/>
          <p:cNvSpPr>
            <a:spLocks noChangeShapeType="1"/>
          </p:cNvSpPr>
          <p:nvPr/>
        </p:nvSpPr>
        <p:spPr bwMode="auto">
          <a:xfrm flipH="1" flipV="1">
            <a:off x="4481513" y="5414963"/>
            <a:ext cx="0" cy="128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67892" name="Group 447"/>
          <p:cNvGrpSpPr>
            <a:grpSpLocks/>
          </p:cNvGrpSpPr>
          <p:nvPr/>
        </p:nvGrpSpPr>
        <p:grpSpPr bwMode="auto">
          <a:xfrm>
            <a:off x="2981325" y="5621338"/>
            <a:ext cx="1849438" cy="1050925"/>
            <a:chOff x="1878" y="3541"/>
            <a:chExt cx="1165" cy="662"/>
          </a:xfrm>
        </p:grpSpPr>
        <p:sp>
          <p:nvSpPr>
            <p:cNvPr id="66570" name="AutoShape 448"/>
            <p:cNvSpPr>
              <a:spLocks noChangeArrowheads="1"/>
            </p:cNvSpPr>
            <p:nvPr/>
          </p:nvSpPr>
          <p:spPr bwMode="auto">
            <a:xfrm rot="5400000">
              <a:off x="2583" y="3710"/>
              <a:ext cx="496" cy="424"/>
            </a:xfrm>
            <a:prstGeom prst="hexagon">
              <a:avLst>
                <a:gd name="adj" fmla="val 29245"/>
                <a:gd name="vf" fmla="val 11547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66571" name="Oval 449"/>
            <p:cNvSpPr>
              <a:spLocks noChangeArrowheads="1"/>
            </p:cNvSpPr>
            <p:nvPr/>
          </p:nvSpPr>
          <p:spPr bwMode="auto">
            <a:xfrm>
              <a:off x="2685" y="3812"/>
              <a:ext cx="280" cy="22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66572" name="Line 450"/>
            <p:cNvSpPr>
              <a:spLocks noChangeShapeType="1"/>
            </p:cNvSpPr>
            <p:nvPr/>
          </p:nvSpPr>
          <p:spPr bwMode="auto">
            <a:xfrm flipH="1" flipV="1">
              <a:off x="2826" y="3594"/>
              <a:ext cx="0" cy="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3" name="Line 451"/>
            <p:cNvSpPr>
              <a:spLocks noChangeShapeType="1"/>
            </p:cNvSpPr>
            <p:nvPr/>
          </p:nvSpPr>
          <p:spPr bwMode="auto">
            <a:xfrm flipH="1" flipV="1">
              <a:off x="2385" y="3717"/>
              <a:ext cx="225" cy="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4" name="Line 452"/>
            <p:cNvSpPr>
              <a:spLocks noChangeShapeType="1"/>
            </p:cNvSpPr>
            <p:nvPr/>
          </p:nvSpPr>
          <p:spPr bwMode="auto">
            <a:xfrm flipH="1">
              <a:off x="2169" y="3717"/>
              <a:ext cx="216" cy="1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5" name="Line 453"/>
            <p:cNvSpPr>
              <a:spLocks noChangeShapeType="1"/>
            </p:cNvSpPr>
            <p:nvPr/>
          </p:nvSpPr>
          <p:spPr bwMode="auto">
            <a:xfrm>
              <a:off x="2169" y="3822"/>
              <a:ext cx="0" cy="2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6" name="Line 454"/>
            <p:cNvSpPr>
              <a:spLocks noChangeShapeType="1"/>
            </p:cNvSpPr>
            <p:nvPr/>
          </p:nvSpPr>
          <p:spPr bwMode="auto">
            <a:xfrm flipH="1" flipV="1">
              <a:off x="1983" y="3711"/>
              <a:ext cx="186" cy="1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7" name="Text Box 455"/>
            <p:cNvSpPr txBox="1">
              <a:spLocks noChangeArrowheads="1"/>
            </p:cNvSpPr>
            <p:nvPr/>
          </p:nvSpPr>
          <p:spPr bwMode="auto">
            <a:xfrm>
              <a:off x="2286" y="3541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</a:t>
              </a:r>
            </a:p>
          </p:txBody>
        </p:sp>
        <p:sp>
          <p:nvSpPr>
            <p:cNvPr id="66578" name="Text Box 456"/>
            <p:cNvSpPr txBox="1">
              <a:spLocks noChangeArrowheads="1"/>
            </p:cNvSpPr>
            <p:nvPr/>
          </p:nvSpPr>
          <p:spPr bwMode="auto">
            <a:xfrm>
              <a:off x="1878" y="3556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</a:t>
              </a:r>
            </a:p>
          </p:txBody>
        </p:sp>
        <p:sp>
          <p:nvSpPr>
            <p:cNvPr id="66579" name="Text Box 457"/>
            <p:cNvSpPr txBox="1">
              <a:spLocks noChangeArrowheads="1"/>
            </p:cNvSpPr>
            <p:nvPr/>
          </p:nvSpPr>
          <p:spPr bwMode="auto">
            <a:xfrm>
              <a:off x="2067" y="4030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3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00" grpId="0"/>
      <p:bldP spid="33213" grpId="0"/>
      <p:bldP spid="33213" grpId="1"/>
      <p:bldP spid="3321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baseline="30000" dirty="0" smtClean="0">
                <a:solidFill>
                  <a:schemeClr val="bg1"/>
                </a:solidFill>
              </a:rPr>
              <a:t>15</a:t>
            </a:r>
            <a:r>
              <a:rPr lang="de-DE" dirty="0" smtClean="0">
                <a:solidFill>
                  <a:schemeClr val="bg1"/>
                </a:solidFill>
              </a:rPr>
              <a:t>N- </a:t>
            </a:r>
            <a:r>
              <a:rPr lang="de-DE" baseline="30000" dirty="0" smtClean="0">
                <a:solidFill>
                  <a:schemeClr val="bg1"/>
                </a:solidFill>
              </a:rPr>
              <a:t>1</a:t>
            </a:r>
            <a:r>
              <a:rPr lang="de-DE" dirty="0" smtClean="0">
                <a:solidFill>
                  <a:schemeClr val="bg1"/>
                </a:solidFill>
              </a:rPr>
              <a:t>H- Korrelation</a:t>
            </a:r>
          </a:p>
        </p:txBody>
      </p:sp>
      <p:pic>
        <p:nvPicPr>
          <p:cNvPr id="34818" name="Picture 2" descr="15n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4200"/>
            <a:ext cx="632777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15n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6800" y="2843213"/>
            <a:ext cx="374967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15n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6975" y="458788"/>
            <a:ext cx="7515225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15n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288" y="368300"/>
            <a:ext cx="68453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2457450" y="4868863"/>
            <a:ext cx="269875" cy="26987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1466850" y="1628775"/>
            <a:ext cx="4949825" cy="90488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67593" name="Picture 11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Rectangle 12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15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N-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H- Correlation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3980543" y="4869512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15N in f1 </a:t>
            </a:r>
            <a:endParaRPr lang="en-GB" sz="1400" b="1" dirty="0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580896" y="2352774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f2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  <p:bldP spid="34825" grpId="0" animBg="1"/>
      <p:bldP spid="34825" grpId="1" animBg="1"/>
      <p:bldP spid="11" grpId="0"/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Peptide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15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N- </a:t>
            </a:r>
            <a:r>
              <a:rPr lang="de-DE" sz="2400" b="1" baseline="30000" dirty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H- </a:t>
            </a:r>
            <a:r>
              <a:rPr lang="de-DE" sz="2400" b="1" dirty="0" err="1" smtClean="0">
                <a:solidFill>
                  <a:srgbClr val="336699"/>
                </a:solidFill>
                <a:latin typeface="Arial" charset="0"/>
              </a:rPr>
              <a:t>Correlation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HSQC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69637" name="Picture 5" descr="plhsq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1475"/>
            <a:ext cx="73152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361043" y="3126437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15N in f1 </a:t>
            </a:r>
            <a:endParaRPr lang="en-GB" sz="1400" b="1" dirty="0"/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2676396" y="666849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f2 </a:t>
            </a:r>
            <a:endParaRPr lang="en-GB" sz="1400" b="1" dirty="0"/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656318" y="688037"/>
            <a:ext cx="12281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amide region </a:t>
            </a:r>
            <a:endParaRPr lang="en-GB" sz="1400" b="1" dirty="0"/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5685518" y="5402912"/>
            <a:ext cx="16850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back folded signals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baseline="30000" dirty="0" smtClean="0">
                <a:solidFill>
                  <a:schemeClr val="bg1"/>
                </a:solidFill>
              </a:rPr>
              <a:t>15</a:t>
            </a:r>
            <a:r>
              <a:rPr lang="de-DE" dirty="0" smtClean="0">
                <a:solidFill>
                  <a:schemeClr val="bg1"/>
                </a:solidFill>
              </a:rPr>
              <a:t>N- </a:t>
            </a:r>
            <a:r>
              <a:rPr lang="de-DE" baseline="30000" dirty="0" smtClean="0">
                <a:solidFill>
                  <a:schemeClr val="bg1"/>
                </a:solidFill>
              </a:rPr>
              <a:t>1</a:t>
            </a:r>
            <a:r>
              <a:rPr lang="de-DE" dirty="0" smtClean="0">
                <a:solidFill>
                  <a:schemeClr val="bg1"/>
                </a:solidFill>
              </a:rPr>
              <a:t>H- Korrelation</a:t>
            </a:r>
          </a:p>
        </p:txBody>
      </p:sp>
      <p:pic>
        <p:nvPicPr>
          <p:cNvPr id="70659" name="Picture 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Rectangle 10"/>
          <p:cNvSpPr>
            <a:spLocks noChangeArrowheads="1"/>
          </p:cNvSpPr>
          <p:nvPr/>
        </p:nvSpPr>
        <p:spPr bwMode="auto">
          <a:xfrm>
            <a:off x="-123825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Peptide 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C- </a:t>
            </a:r>
            <a:r>
              <a:rPr lang="de-DE" sz="2400" b="1" baseline="30000" dirty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H- </a:t>
            </a:r>
            <a:r>
              <a:rPr lang="de-DE" sz="2400" b="1" dirty="0" err="1" smtClean="0">
                <a:solidFill>
                  <a:srgbClr val="336699"/>
                </a:solidFill>
                <a:latin typeface="Arial" charset="0"/>
              </a:rPr>
              <a:t>Correlation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70661" name="Picture 11" descr="plhsq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1475"/>
            <a:ext cx="73152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2" descr="plthsqc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" y="361950"/>
            <a:ext cx="73152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713468" y="3145487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13C in f1 </a:t>
            </a:r>
            <a:endParaRPr lang="en-GB" sz="1400" b="1" dirty="0"/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3028821" y="685899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f2 </a:t>
            </a:r>
            <a:endParaRPr lang="en-GB" sz="1400" b="1" dirty="0"/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80093" y="707087"/>
            <a:ext cx="20279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aliphatic residue region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kwuethri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2811" y="3164730"/>
            <a:ext cx="14287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8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6469" y="2596988"/>
            <a:ext cx="209867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</a:rPr>
              <a:t>Noble Laureate 2002</a:t>
            </a:r>
            <a:endParaRPr lang="en-GB" sz="4400" dirty="0">
              <a:solidFill>
                <a:schemeClr val="tx2"/>
              </a:solidFill>
            </a:endParaRPr>
          </a:p>
        </p:txBody>
      </p:sp>
      <p:pic>
        <p:nvPicPr>
          <p:cNvPr id="7" name="Picture 49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909855" y="2059442"/>
            <a:ext cx="1351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Kurt </a:t>
            </a:r>
            <a:r>
              <a:rPr lang="de-DE" sz="1400" b="1" dirty="0" err="1" smtClean="0"/>
              <a:t>Wüthrich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3" name="Line 11"/>
          <p:cNvSpPr>
            <a:spLocks noChangeShapeType="1"/>
          </p:cNvSpPr>
          <p:nvPr/>
        </p:nvSpPr>
        <p:spPr bwMode="auto">
          <a:xfrm flipV="1">
            <a:off x="3059430" y="2024095"/>
            <a:ext cx="45719" cy="200025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3327400" y="3757644"/>
            <a:ext cx="3289300" cy="4571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10255" name="Picture 18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Rectangle 1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H-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19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F- HMBC  /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19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F-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H- HMBC  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753668" name="Picture 4"/>
          <p:cNvPicPr>
            <a:picLocks noChangeAspect="1" noChangeArrowheads="1"/>
          </p:cNvPicPr>
          <p:nvPr/>
        </p:nvPicPr>
        <p:blipFill>
          <a:blip r:embed="rId4"/>
          <a:srcRect l="28297" t="10936" r="8612" b="10936"/>
          <a:stretch>
            <a:fillRect/>
          </a:stretch>
        </p:blipFill>
        <p:spPr bwMode="auto">
          <a:xfrm>
            <a:off x="0" y="1223995"/>
            <a:ext cx="4400703" cy="4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 l="21654" t="12248" r="15256" b="10936"/>
          <a:stretch>
            <a:fillRect/>
          </a:stretch>
        </p:blipFill>
        <p:spPr bwMode="auto">
          <a:xfrm>
            <a:off x="4527550" y="1268445"/>
            <a:ext cx="44005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260600" y="1535145"/>
            <a:ext cx="655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baseline="30000" dirty="0" smtClean="0"/>
              <a:t>1</a:t>
            </a:r>
            <a:r>
              <a:rPr lang="en-US" b="1" dirty="0" smtClean="0"/>
              <a:t>H</a:t>
            </a:r>
            <a:endParaRPr lang="de-DE" b="1" dirty="0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3535395"/>
            <a:ext cx="655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baseline="30000" dirty="0" smtClean="0"/>
              <a:t>19</a:t>
            </a:r>
            <a:r>
              <a:rPr lang="en-US" b="1" dirty="0" smtClean="0"/>
              <a:t>F</a:t>
            </a:r>
            <a:endParaRPr lang="de-DE" b="1" dirty="0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616700" y="1535145"/>
            <a:ext cx="655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baseline="30000" dirty="0" smtClean="0"/>
              <a:t>19</a:t>
            </a:r>
            <a:r>
              <a:rPr lang="en-US" b="1" dirty="0" smtClean="0"/>
              <a:t>F</a:t>
            </a:r>
            <a:endParaRPr lang="de-DE" b="1" dirty="0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483100" y="3624295"/>
            <a:ext cx="655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baseline="30000" dirty="0" smtClean="0"/>
              <a:t>1</a:t>
            </a:r>
            <a:r>
              <a:rPr lang="en-US" b="1" dirty="0" smtClean="0"/>
              <a:t>H</a:t>
            </a:r>
            <a:endParaRPr lang="de-DE" b="1" dirty="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949950" y="82394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CF3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527550" y="420214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70C0"/>
                </a:solidFill>
              </a:rPr>
              <a:t>CH2</a:t>
            </a:r>
            <a:endParaRPr lang="de-DE" sz="1200" b="1" dirty="0">
              <a:solidFill>
                <a:srgbClr val="0070C0"/>
              </a:solidFill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491334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CF3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0" y="246859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CF2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638300" y="162404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70C0"/>
                </a:solidFill>
              </a:rPr>
              <a:t>CH2</a:t>
            </a:r>
            <a:endParaRPr lang="de-DE" sz="1200" b="1" dirty="0">
              <a:solidFill>
                <a:srgbClr val="0070C0"/>
              </a:solidFill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3194050" y="100174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70C0"/>
                </a:solidFill>
              </a:rPr>
              <a:t>CH3</a:t>
            </a:r>
            <a:endParaRPr lang="de-DE" sz="1200" b="1" dirty="0">
              <a:solidFill>
                <a:srgbClr val="0070C0"/>
              </a:solidFill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483100" y="295754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70C0"/>
                </a:solidFill>
              </a:rPr>
              <a:t>CH3</a:t>
            </a:r>
            <a:endParaRPr lang="de-DE" sz="1200" b="1" dirty="0">
              <a:solidFill>
                <a:srgbClr val="0070C0"/>
              </a:solidFill>
            </a:endParaRPr>
          </a:p>
        </p:txBody>
      </p:sp>
      <p:graphicFrame>
        <p:nvGraphicFramePr>
          <p:cNvPr id="711685" name="Object 5"/>
          <p:cNvGraphicFramePr>
            <a:graphicFrameLocks noChangeAspect="1"/>
          </p:cNvGraphicFramePr>
          <p:nvPr/>
        </p:nvGraphicFramePr>
        <p:xfrm>
          <a:off x="123630" y="558930"/>
          <a:ext cx="1866900" cy="977900"/>
        </p:xfrm>
        <a:graphic>
          <a:graphicData uri="http://schemas.openxmlformats.org/presentationml/2006/ole">
            <p:oleObj spid="_x0000_s754690" name="CS ChemDraw Drawing" r:id="rId6" imgW="1400585" imgH="594216" progId="ChemDraw.Document.6.0">
              <p:embed/>
            </p:oleObj>
          </a:graphicData>
        </a:graphic>
      </p:graphicFrame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185510" y="6065741"/>
            <a:ext cx="89584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19F -1H Cosy would not work comparably.  Due to the vast spectral range of 19F only a short dwell time can be used.  Therefore the evolution period (t1) will be too short (compared to 1/J(1H19F)  to generate cross peaks. </a:t>
            </a:r>
            <a:endParaRPr lang="en-GB" sz="1400" b="1" dirty="0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520633" y="3453323"/>
            <a:ext cx="15744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0070C0"/>
                </a:solidFill>
              </a:rPr>
              <a:t>only 1H-1Hcouplings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696541" y="5135166"/>
            <a:ext cx="1748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0070C0"/>
                </a:solidFill>
              </a:rPr>
              <a:t>only 19F-19F  couplings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 rot="5400000" flipH="1" flipV="1">
            <a:off x="5988504" y="4951640"/>
            <a:ext cx="375557" cy="8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rot="5400000" flipH="1" flipV="1">
            <a:off x="3228977" y="3318782"/>
            <a:ext cx="375557" cy="8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5400000" flipH="1" flipV="1">
            <a:off x="1718583" y="3253468"/>
            <a:ext cx="375557" cy="8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16200000" flipH="1">
            <a:off x="1726749" y="4829174"/>
            <a:ext cx="351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animBg="1"/>
      <p:bldP spid="38924" grpId="0" animBg="1"/>
      <p:bldP spid="24" grpId="0"/>
      <p:bldP spid="2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7813" y="1173163"/>
            <a:ext cx="8866187" cy="2027237"/>
            <a:chOff x="-203" y="-188"/>
            <a:chExt cx="5914" cy="226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203" y="-188"/>
              <a:ext cx="5914" cy="2267"/>
              <a:chOff x="-203" y="-188"/>
              <a:chExt cx="5914" cy="2267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-203" y="-188"/>
                <a:ext cx="5914" cy="2267"/>
                <a:chOff x="-203" y="-188"/>
                <a:chExt cx="5914" cy="2267"/>
              </a:xfrm>
            </p:grpSpPr>
            <p:grpSp>
              <p:nvGrpSpPr>
                <p:cNvPr id="5" name="Group 5"/>
                <p:cNvGrpSpPr>
                  <a:grpSpLocks/>
                </p:cNvGrpSpPr>
                <p:nvPr/>
              </p:nvGrpSpPr>
              <p:grpSpPr bwMode="auto">
                <a:xfrm>
                  <a:off x="-203" y="-188"/>
                  <a:ext cx="5914" cy="2267"/>
                  <a:chOff x="-203" y="-188"/>
                  <a:chExt cx="5914" cy="2267"/>
                </a:xfrm>
              </p:grpSpPr>
              <p:grpSp>
                <p:nvGrpSpPr>
                  <p:cNvPr id="6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-203" y="-188"/>
                    <a:ext cx="5679" cy="2267"/>
                    <a:chOff x="80" y="0"/>
                    <a:chExt cx="5679" cy="2267"/>
                  </a:xfrm>
                </p:grpSpPr>
                <p:pic>
                  <p:nvPicPr>
                    <p:cNvPr id="9242" name="Picture 7"/>
                    <p:cNvPicPr>
                      <a:picLocks noChangeArrowheads="1"/>
                    </p:cNvPicPr>
                    <p:nvPr/>
                  </p:nvPicPr>
                  <p:blipFill>
                    <a:blip r:embed="rId4"/>
                    <a:srcRect/>
                    <a:stretch>
                      <a:fillRect/>
                    </a:stretch>
                  </p:blipFill>
                  <p:spPr bwMode="auto">
                    <a:xfrm>
                      <a:off x="114" y="0"/>
                      <a:ext cx="5645" cy="226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9243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" y="1908"/>
                      <a:ext cx="3328" cy="1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dirty="0"/>
                    </a:p>
                  </p:txBody>
                </p:sp>
              </p:grpSp>
              <p:sp>
                <p:nvSpPr>
                  <p:cNvPr id="924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760"/>
                    <a:ext cx="2404" cy="1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dirty="0"/>
                  </a:p>
                </p:txBody>
              </p:sp>
            </p:grpSp>
            <p:sp>
              <p:nvSpPr>
                <p:cNvPr id="9239" name="Rectangle 10"/>
                <p:cNvSpPr>
                  <a:spLocks noChangeArrowheads="1"/>
                </p:cNvSpPr>
                <p:nvPr/>
              </p:nvSpPr>
              <p:spPr bwMode="auto">
                <a:xfrm>
                  <a:off x="3164" y="1752"/>
                  <a:ext cx="104" cy="11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sp>
            <p:nvSpPr>
              <p:cNvPr id="9237" name="Rectangle 11"/>
              <p:cNvSpPr>
                <a:spLocks noChangeArrowheads="1"/>
              </p:cNvSpPr>
              <p:nvPr/>
            </p:nvSpPr>
            <p:spPr bwMode="auto">
              <a:xfrm>
                <a:off x="3280" y="1720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dirty="0"/>
              </a:p>
            </p:txBody>
          </p:sp>
        </p:grpSp>
        <p:sp>
          <p:nvSpPr>
            <p:cNvPr id="9235" name="Rectangle 12"/>
            <p:cNvSpPr>
              <a:spLocks noChangeArrowheads="1"/>
            </p:cNvSpPr>
            <p:nvPr/>
          </p:nvSpPr>
          <p:spPr bwMode="auto">
            <a:xfrm>
              <a:off x="3092" y="1724"/>
              <a:ext cx="56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pic>
        <p:nvPicPr>
          <p:cNvPr id="36877" name="Picture 1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1838" y="806450"/>
            <a:ext cx="245586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3" y="4057650"/>
            <a:ext cx="810260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8063" y="409575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6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48375" y="408305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2828925" y="3629025"/>
            <a:ext cx="885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6.3 Hz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5957888" y="3657600"/>
            <a:ext cx="885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7.7 Hz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258050" y="414338"/>
            <a:ext cx="885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8 Hz</a:t>
            </a:r>
          </a:p>
        </p:txBody>
      </p:sp>
      <p:graphicFrame>
        <p:nvGraphicFramePr>
          <p:cNvPr id="9218" name="Object 20"/>
          <p:cNvGraphicFramePr>
            <a:graphicFrameLocks noChangeAspect="1"/>
          </p:cNvGraphicFramePr>
          <p:nvPr/>
        </p:nvGraphicFramePr>
        <p:xfrm>
          <a:off x="357188" y="2212975"/>
          <a:ext cx="2813050" cy="219075"/>
        </p:xfrm>
        <a:graphic>
          <a:graphicData uri="http://schemas.openxmlformats.org/presentationml/2006/ole">
            <p:oleObj spid="_x0000_s755714" name="CS ChemDraw Drawing" r:id="rId9" imgW="1787760" imgH="153000" progId="ChemDraw.Document.6.0">
              <p:embed/>
            </p:oleObj>
          </a:graphicData>
        </a:graphic>
      </p:graphicFrame>
      <p:graphicFrame>
        <p:nvGraphicFramePr>
          <p:cNvPr id="9219" name="Object 21"/>
          <p:cNvGraphicFramePr>
            <a:graphicFrameLocks noChangeAspect="1"/>
          </p:cNvGraphicFramePr>
          <p:nvPr/>
        </p:nvGraphicFramePr>
        <p:xfrm>
          <a:off x="1657350" y="866775"/>
          <a:ext cx="1517650" cy="1201738"/>
        </p:xfrm>
        <a:graphic>
          <a:graphicData uri="http://schemas.openxmlformats.org/presentationml/2006/ole">
            <p:oleObj spid="_x0000_s755715" name="CS ChemDraw Drawing" r:id="rId10" imgW="1517760" imgH="1202040" progId="ChemDraw.Document.6.0">
              <p:embed/>
            </p:oleObj>
          </a:graphicData>
        </a:graphic>
      </p:graphicFrame>
      <p:sp>
        <p:nvSpPr>
          <p:cNvPr id="9229" name="Text Box 22"/>
          <p:cNvSpPr txBox="1">
            <a:spLocks noChangeArrowheads="1"/>
          </p:cNvSpPr>
          <p:nvPr/>
        </p:nvSpPr>
        <p:spPr bwMode="auto">
          <a:xfrm>
            <a:off x="685800" y="3843338"/>
            <a:ext cx="885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baseline="30000" dirty="0"/>
              <a:t>13</a:t>
            </a:r>
            <a:r>
              <a:rPr lang="de-DE" sz="1200" b="1" dirty="0"/>
              <a:t>C</a:t>
            </a:r>
            <a:endParaRPr lang="de-DE" sz="1200" b="1" baseline="30000" dirty="0"/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542925" y="871538"/>
            <a:ext cx="885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baseline="30000" dirty="0"/>
              <a:t>31</a:t>
            </a:r>
            <a:r>
              <a:rPr lang="de-DE" sz="1200" b="1" dirty="0"/>
              <a:t>P</a:t>
            </a:r>
            <a:endParaRPr lang="de-DE" sz="1200" b="1" baseline="30000" dirty="0"/>
          </a:p>
        </p:txBody>
      </p:sp>
      <p:pic>
        <p:nvPicPr>
          <p:cNvPr id="9231" name="Picture 26" descr="Logo_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28" descr="Logo_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3" name="Rectangle 2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baseline="30000" dirty="0" smtClean="0">
                <a:solidFill>
                  <a:srgbClr val="336699"/>
                </a:solidFill>
                <a:latin typeface="Arial" charset="0"/>
              </a:rPr>
              <a:t>31</a:t>
            </a:r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P- </a:t>
            </a:r>
            <a:r>
              <a:rPr lang="en-US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C- Couplings</a:t>
            </a:r>
            <a:endParaRPr lang="en-US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1" grpId="0"/>
      <p:bldP spid="36882" grpId="0"/>
      <p:bldP spid="36883" grpId="0"/>
      <p:bldP spid="3688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2975" y="2460625"/>
            <a:ext cx="41465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2606675"/>
            <a:ext cx="3773487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3540125" y="1074738"/>
          <a:ext cx="3203575" cy="257175"/>
        </p:xfrm>
        <a:graphic>
          <a:graphicData uri="http://schemas.openxmlformats.org/presentationml/2006/ole">
            <p:oleObj spid="_x0000_s10242" name="CS ChemDraw Drawing" r:id="rId5" imgW="1787760" imgH="153000" progId="ChemDraw.Document.6.0">
              <p:embed/>
            </p:oleObj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1628775" y="823913"/>
          <a:ext cx="1517650" cy="1201737"/>
        </p:xfrm>
        <a:graphic>
          <a:graphicData uri="http://schemas.openxmlformats.org/presentationml/2006/ole">
            <p:oleObj spid="_x0000_s10243" name="CS ChemDraw Drawing" r:id="rId6" imgW="1517760" imgH="1202040" progId="ChemDraw.Document.6.0">
              <p:embed/>
            </p:oleObj>
          </a:graphicData>
        </a:graphic>
      </p:graphicFrame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2028825" y="1271588"/>
            <a:ext cx="185738" cy="1000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2219325" y="966788"/>
            <a:ext cx="100013" cy="3000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2328863" y="952500"/>
            <a:ext cx="3476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6372225" y="5300663"/>
            <a:ext cx="2300288" cy="14287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6386513" y="5314950"/>
            <a:ext cx="14287" cy="3429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6372225" y="2657475"/>
            <a:ext cx="28575" cy="30003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6372225" y="2657475"/>
            <a:ext cx="2286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908050" y="2154238"/>
            <a:ext cx="1370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baseline="30000"/>
              <a:t>31</a:t>
            </a:r>
            <a:r>
              <a:rPr lang="de-DE" sz="1400" b="1"/>
              <a:t>P -</a:t>
            </a:r>
            <a:r>
              <a:rPr lang="de-DE" sz="1400" b="1" baseline="30000"/>
              <a:t>13</a:t>
            </a:r>
            <a:r>
              <a:rPr lang="de-DE" sz="1400" b="1"/>
              <a:t>C HMQC</a:t>
            </a:r>
          </a:p>
        </p:txBody>
      </p:sp>
      <p:pic>
        <p:nvPicPr>
          <p:cNvPr id="10255" name="Picture 18" descr="Logo_RG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Rectangle 1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baseline="30000">
                <a:solidFill>
                  <a:srgbClr val="336699"/>
                </a:solidFill>
                <a:latin typeface="Arial" charset="0"/>
              </a:rPr>
              <a:t>31</a:t>
            </a:r>
            <a:r>
              <a:rPr lang="de-DE" sz="2400" b="1">
                <a:solidFill>
                  <a:srgbClr val="336699"/>
                </a:solidFill>
                <a:latin typeface="Arial" charset="0"/>
              </a:rPr>
              <a:t>P- </a:t>
            </a:r>
            <a:r>
              <a:rPr lang="de-DE" sz="2400" b="1" baseline="3000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de-DE" sz="2400" b="1">
                <a:solidFill>
                  <a:srgbClr val="336699"/>
                </a:solidFill>
                <a:latin typeface="Arial" charset="0"/>
              </a:rPr>
              <a:t>C- HMQC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19" grpId="0" animBg="1"/>
      <p:bldP spid="38920" grpId="0" animBg="1"/>
      <p:bldP spid="38921" grpId="0" animBg="1"/>
      <p:bldP spid="38921" grpId="1" animBg="1"/>
      <p:bldP spid="38922" grpId="0" animBg="1"/>
      <p:bldP spid="38922" grpId="1" animBg="1"/>
      <p:bldP spid="38923" grpId="0" animBg="1"/>
      <p:bldP spid="38924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0</TotalTime>
  <Words>4708</Words>
  <Application>Microsoft PowerPoint</Application>
  <PresentationFormat>Bildschirmpräsentation (4:3)</PresentationFormat>
  <Paragraphs>2183</Paragraphs>
  <Slides>131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131</vt:i4>
      </vt:variant>
    </vt:vector>
  </HeadingPairs>
  <TitlesOfParts>
    <vt:vector size="133" baseType="lpstr">
      <vt:lpstr>Standarddesign</vt:lpstr>
      <vt:lpstr>CS ChemDraw Drawing</vt:lpstr>
      <vt:lpstr>Folie 1</vt:lpstr>
      <vt:lpstr>Folie 2</vt:lpstr>
      <vt:lpstr>Folie 3</vt:lpstr>
      <vt:lpstr>Folie 4</vt:lpstr>
      <vt:lpstr>Folie 5</vt:lpstr>
      <vt:lpstr>Folie 6</vt:lpstr>
      <vt:lpstr>Folie 7</vt:lpstr>
      <vt:lpstr>COSY- Experiment (1H, 1H) 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Beispiel Zuckerderivat 1H-Spektrum</vt:lpstr>
      <vt:lpstr>Beispiel Zuckerderivat 1H-Spektrum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13C Spektrum</vt:lpstr>
      <vt:lpstr>HMQC- Spektrum</vt:lpstr>
      <vt:lpstr>Folie 55</vt:lpstr>
      <vt:lpstr>HMBC- Spektrum </vt:lpstr>
      <vt:lpstr>Folie 57</vt:lpstr>
      <vt:lpstr>Folie 58</vt:lpstr>
      <vt:lpstr>Folie 59</vt:lpstr>
      <vt:lpstr>Folie 60</vt:lpstr>
      <vt:lpstr>Folie 61</vt:lpstr>
      <vt:lpstr>Folie 62</vt:lpstr>
      <vt:lpstr>Folie 63</vt:lpstr>
      <vt:lpstr>Folie 64</vt:lpstr>
      <vt:lpstr>Folie 65</vt:lpstr>
      <vt:lpstr>Folie 66</vt:lpstr>
      <vt:lpstr>Folie 67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Folie 82</vt:lpstr>
      <vt:lpstr>Folie 83</vt:lpstr>
      <vt:lpstr>Folie 84</vt:lpstr>
      <vt:lpstr>Folie 85</vt:lpstr>
      <vt:lpstr>Folie 86</vt:lpstr>
      <vt:lpstr>Folie 87</vt:lpstr>
      <vt:lpstr>Folie 88</vt:lpstr>
      <vt:lpstr>Folie 89</vt:lpstr>
      <vt:lpstr>Folie 90</vt:lpstr>
      <vt:lpstr>Folie 91</vt:lpstr>
      <vt:lpstr>15N- 1H- Korrelation</vt:lpstr>
      <vt:lpstr>15N- 1H- Korrelation</vt:lpstr>
      <vt:lpstr>Folie 94</vt:lpstr>
      <vt:lpstr>15N- 1H- Korrelation</vt:lpstr>
      <vt:lpstr>Folie 96</vt:lpstr>
      <vt:lpstr>Folie 97</vt:lpstr>
      <vt:lpstr>Folie 98</vt:lpstr>
      <vt:lpstr>Folie 99</vt:lpstr>
      <vt:lpstr>Folie 100</vt:lpstr>
      <vt:lpstr>Folie 101</vt:lpstr>
      <vt:lpstr>Folie 102</vt:lpstr>
      <vt:lpstr>Folie 103</vt:lpstr>
      <vt:lpstr>Folie 104</vt:lpstr>
      <vt:lpstr>Folie 105</vt:lpstr>
      <vt:lpstr>Folie 106</vt:lpstr>
      <vt:lpstr>Folie 107</vt:lpstr>
      <vt:lpstr>Folie 108</vt:lpstr>
      <vt:lpstr>Folie 109</vt:lpstr>
      <vt:lpstr>Folie 110</vt:lpstr>
      <vt:lpstr>Folie 111</vt:lpstr>
      <vt:lpstr>Folie 112</vt:lpstr>
      <vt:lpstr>Folie 113</vt:lpstr>
      <vt:lpstr>Folie 114</vt:lpstr>
      <vt:lpstr>Folie 115</vt:lpstr>
      <vt:lpstr>Folie 116</vt:lpstr>
      <vt:lpstr>Folie 117</vt:lpstr>
      <vt:lpstr>Folie 118</vt:lpstr>
      <vt:lpstr>Folie 119</vt:lpstr>
      <vt:lpstr>Folie 120</vt:lpstr>
      <vt:lpstr>Beispiele für chemischen Austausch</vt:lpstr>
      <vt:lpstr>Folie 122</vt:lpstr>
      <vt:lpstr>Folie 123</vt:lpstr>
      <vt:lpstr>Folie 124</vt:lpstr>
      <vt:lpstr>Folie 125</vt:lpstr>
      <vt:lpstr>Folie 126</vt:lpstr>
      <vt:lpstr>Folie 127</vt:lpstr>
      <vt:lpstr>Folie 128</vt:lpstr>
      <vt:lpstr>Folie 129</vt:lpstr>
      <vt:lpstr>Folie 130</vt:lpstr>
      <vt:lpstr>Folie 131</vt:lpstr>
    </vt:vector>
  </TitlesOfParts>
  <Company>FU Berlin, Institut für Chemie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Andreas Schäfer</dc:creator>
  <cp:lastModifiedBy>schaefer</cp:lastModifiedBy>
  <cp:revision>681</cp:revision>
  <dcterms:created xsi:type="dcterms:W3CDTF">2004-12-22T08:41:17Z</dcterms:created>
  <dcterms:modified xsi:type="dcterms:W3CDTF">2017-10-13T11:14:02Z</dcterms:modified>
</cp:coreProperties>
</file>