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63" r:id="rId2"/>
    <p:sldId id="574" r:id="rId3"/>
    <p:sldId id="357" r:id="rId4"/>
    <p:sldId id="356" r:id="rId5"/>
    <p:sldId id="358" r:id="rId6"/>
    <p:sldId id="328" r:id="rId7"/>
    <p:sldId id="324" r:id="rId8"/>
    <p:sldId id="325" r:id="rId9"/>
    <p:sldId id="327" r:id="rId10"/>
    <p:sldId id="332" r:id="rId11"/>
    <p:sldId id="264" r:id="rId12"/>
    <p:sldId id="572" r:id="rId13"/>
    <p:sldId id="326" r:id="rId14"/>
    <p:sldId id="573" r:id="rId15"/>
    <p:sldId id="331" r:id="rId16"/>
    <p:sldId id="567" r:id="rId17"/>
    <p:sldId id="568" r:id="rId18"/>
    <p:sldId id="540" r:id="rId19"/>
    <p:sldId id="478" r:id="rId20"/>
    <p:sldId id="359" r:id="rId21"/>
    <p:sldId id="421" r:id="rId22"/>
    <p:sldId id="551" r:id="rId23"/>
    <p:sldId id="552" r:id="rId24"/>
    <p:sldId id="553" r:id="rId25"/>
    <p:sldId id="554" r:id="rId26"/>
    <p:sldId id="555" r:id="rId27"/>
    <p:sldId id="563" r:id="rId28"/>
    <p:sldId id="569" r:id="rId29"/>
    <p:sldId id="556" r:id="rId30"/>
    <p:sldId id="570" r:id="rId31"/>
    <p:sldId id="557" r:id="rId32"/>
    <p:sldId id="564" r:id="rId33"/>
    <p:sldId id="565" r:id="rId34"/>
    <p:sldId id="566" r:id="rId35"/>
    <p:sldId id="562" r:id="rId36"/>
    <p:sldId id="559" r:id="rId37"/>
    <p:sldId id="560" r:id="rId38"/>
    <p:sldId id="561" r:id="rId39"/>
    <p:sldId id="505" r:id="rId40"/>
    <p:sldId id="506" r:id="rId41"/>
    <p:sldId id="548" r:id="rId42"/>
    <p:sldId id="500" r:id="rId43"/>
    <p:sldId id="499" r:id="rId44"/>
    <p:sldId id="447" r:id="rId45"/>
    <p:sldId id="448" r:id="rId46"/>
    <p:sldId id="460" r:id="rId47"/>
    <p:sldId id="461" r:id="rId48"/>
    <p:sldId id="462" r:id="rId49"/>
    <p:sldId id="458" r:id="rId50"/>
    <p:sldId id="459" r:id="rId51"/>
    <p:sldId id="340" r:id="rId52"/>
    <p:sldId id="449" r:id="rId53"/>
    <p:sldId id="336" r:id="rId54"/>
    <p:sldId id="430" r:id="rId55"/>
    <p:sldId id="360" r:id="rId56"/>
    <p:sldId id="363" r:id="rId57"/>
    <p:sldId id="361" r:id="rId58"/>
    <p:sldId id="365" r:id="rId59"/>
    <p:sldId id="283" r:id="rId60"/>
    <p:sldId id="285" r:id="rId61"/>
    <p:sldId id="342" r:id="rId62"/>
    <p:sldId id="341" r:id="rId63"/>
    <p:sldId id="343" r:id="rId64"/>
    <p:sldId id="426" r:id="rId65"/>
    <p:sldId id="427" r:id="rId66"/>
    <p:sldId id="288" r:id="rId67"/>
    <p:sldId id="338" r:id="rId68"/>
    <p:sldId id="289" r:id="rId69"/>
    <p:sldId id="290" r:id="rId70"/>
    <p:sldId id="480" r:id="rId71"/>
    <p:sldId id="385" r:id="rId72"/>
    <p:sldId id="384" r:id="rId73"/>
    <p:sldId id="291" r:id="rId74"/>
    <p:sldId id="394" r:id="rId75"/>
    <p:sldId id="388" r:id="rId76"/>
    <p:sldId id="481" r:id="rId77"/>
    <p:sldId id="398" r:id="rId78"/>
    <p:sldId id="571" r:id="rId79"/>
    <p:sldId id="396" r:id="rId80"/>
    <p:sldId id="397" r:id="rId81"/>
    <p:sldId id="395" r:id="rId82"/>
    <p:sldId id="482" r:id="rId83"/>
    <p:sldId id="483" r:id="rId84"/>
    <p:sldId id="484" r:id="rId85"/>
    <p:sldId id="485" r:id="rId86"/>
    <p:sldId id="417" r:id="rId87"/>
    <p:sldId id="455" r:id="rId88"/>
    <p:sldId id="453" r:id="rId89"/>
    <p:sldId id="454" r:id="rId90"/>
    <p:sldId id="452" r:id="rId91"/>
    <p:sldId id="456" r:id="rId92"/>
    <p:sldId id="463" r:id="rId93"/>
    <p:sldId id="464" r:id="rId94"/>
    <p:sldId id="467" r:id="rId95"/>
    <p:sldId id="468" r:id="rId9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00"/>
    <a:srgbClr val="800080"/>
    <a:srgbClr val="008000"/>
    <a:srgbClr val="336699"/>
    <a:srgbClr val="5C5C5C"/>
    <a:srgbClr val="FF6541"/>
    <a:srgbClr val="B3C6EB"/>
    <a:srgbClr val="003DB8"/>
    <a:srgbClr val="FF0066"/>
    <a:srgbClr val="002B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355" autoAdjust="0"/>
    <p:restoredTop sz="94670" autoAdjust="0"/>
  </p:normalViewPr>
  <p:slideViewPr>
    <p:cSldViewPr snapToGrid="0">
      <p:cViewPr varScale="1">
        <p:scale>
          <a:sx n="70" d="100"/>
          <a:sy n="70" d="100"/>
        </p:scale>
        <p:origin x="-1090" y="-82"/>
      </p:cViewPr>
      <p:guideLst>
        <p:guide orient="horz" pos="4311"/>
        <p:guide pos="57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589"/>
    </p:cViewPr>
  </p:sorterViewPr>
  <p:notesViewPr>
    <p:cSldViewPr snapToGrid="0">
      <p:cViewPr varScale="1">
        <p:scale>
          <a:sx n="76" d="100"/>
          <a:sy n="76" d="100"/>
        </p:scale>
        <p:origin x="-2562" y="-108"/>
      </p:cViewPr>
      <p:guideLst>
        <p:guide orient="horz" pos="2880"/>
        <p:guide pos="2160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4" Type="http://schemas.openxmlformats.org/officeDocument/2006/relationships/image" Target="../media/image125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emf"/><Relationship Id="rId1" Type="http://schemas.openxmlformats.org/officeDocument/2006/relationships/image" Target="../media/image167.emf"/><Relationship Id="rId4" Type="http://schemas.openxmlformats.org/officeDocument/2006/relationships/image" Target="../media/image170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emf"/><Relationship Id="rId1" Type="http://schemas.openxmlformats.org/officeDocument/2006/relationships/image" Target="../media/image167.emf"/><Relationship Id="rId4" Type="http://schemas.openxmlformats.org/officeDocument/2006/relationships/image" Target="../media/image17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DC9ADB-F535-4ED5-B4B3-4A820E1A20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2208-6E74-4653-899F-D123817700F4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A549E-B221-45AB-8592-3AE2C3AC41E6}" type="slidenum">
              <a:rPr lang="de-DE" smtClean="0"/>
              <a:pPr/>
              <a:t>65</a:t>
            </a:fld>
            <a:endParaRPr lang="de-DE" dirty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/>
              <a:t>p31tst /z/</a:t>
            </a:r>
            <a:r>
              <a:rPr lang="de-DE" dirty="0" err="1" smtClean="0"/>
              <a:t>data</a:t>
            </a:r>
            <a:r>
              <a:rPr lang="de-DE" smtClean="0"/>
              <a:t>/schaefer/nmr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C9ADB-F535-4ED5-B4B3-4A820E1A20F8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FEA73-B49B-4BF7-8B31-AE34777F0D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C9B72-FF2B-4F77-8211-E6A0BFB995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3D5AF-DBD4-45CC-8F13-8B106F3013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3037-2475-4DD1-8851-4FE4486BDA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7ED6F-90A8-4ED2-AAB0-9521079426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7307-F9BC-46A4-9CA4-427AA506D0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371CE-B99C-4532-9BB7-17D4F1D236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99224-23CA-46FD-B5C8-0805C626D4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40F10-799E-4466-879A-37B54146D9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2940-322D-4802-81E4-9BB51B2567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D082D-5955-45E7-816A-EB5E9B5306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0F690-7B8A-4314-BFDC-51FB00B9AC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4AB17-A274-4BFB-B3DE-1861D3605E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1C0133-06D4-4DAA-825D-530F0DD80D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jpe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7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jpeg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2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9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61.png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oleObject" Target="../embeddings/oleObject29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31.bin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90.wmf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3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3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3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38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1.wmf"/><Relationship Id="rId11" Type="http://schemas.openxmlformats.org/officeDocument/2006/relationships/image" Target="../media/image7.jpeg"/><Relationship Id="rId5" Type="http://schemas.openxmlformats.org/officeDocument/2006/relationships/image" Target="../media/image110.wmf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40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15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7.wmf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126.wmf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29.wmf"/><Relationship Id="rId11" Type="http://schemas.openxmlformats.org/officeDocument/2006/relationships/image" Target="../media/image7.jpeg"/><Relationship Id="rId5" Type="http://schemas.openxmlformats.org/officeDocument/2006/relationships/image" Target="../media/image128.wmf"/><Relationship Id="rId10" Type="http://schemas.openxmlformats.org/officeDocument/2006/relationships/oleObject" Target="../embeddings/oleObject48.bin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47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image" Target="../media/image129.wmf"/><Relationship Id="rId7" Type="http://schemas.openxmlformats.org/officeDocument/2006/relationships/image" Target="../media/image1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32.wmf"/><Relationship Id="rId11" Type="http://schemas.openxmlformats.org/officeDocument/2006/relationships/image" Target="../media/image7.jpeg"/><Relationship Id="rId5" Type="http://schemas.openxmlformats.org/officeDocument/2006/relationships/image" Target="../media/image131.wmf"/><Relationship Id="rId10" Type="http://schemas.openxmlformats.org/officeDocument/2006/relationships/oleObject" Target="../embeddings/oleObject50.bin"/><Relationship Id="rId4" Type="http://schemas.openxmlformats.org/officeDocument/2006/relationships/image" Target="../media/image130.wmf"/><Relationship Id="rId9" Type="http://schemas.openxmlformats.org/officeDocument/2006/relationships/oleObject" Target="../embeddings/oleObject4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7.jpe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43.png"/><Relationship Id="rId4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4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161.w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oleObject" Target="../embeddings/oleObject51.bin"/><Relationship Id="rId4" Type="http://schemas.openxmlformats.org/officeDocument/2006/relationships/image" Target="../media/image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65.png"/><Relationship Id="rId5" Type="http://schemas.openxmlformats.org/officeDocument/2006/relationships/oleObject" Target="../embeddings/oleObject52.bin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7.jpeg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54.bin"/><Relationship Id="rId5" Type="http://schemas.openxmlformats.org/officeDocument/2006/relationships/oleObject" Target="../embeddings/oleObject53.bin"/><Relationship Id="rId10" Type="http://schemas.openxmlformats.org/officeDocument/2006/relationships/oleObject" Target="../embeddings/oleObject58.bin"/><Relationship Id="rId4" Type="http://schemas.openxmlformats.org/officeDocument/2006/relationships/image" Target="../media/image171.png"/><Relationship Id="rId9" Type="http://schemas.openxmlformats.org/officeDocument/2006/relationships/oleObject" Target="../embeddings/oleObject57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image" Target="../media/image172.png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10" Type="http://schemas.openxmlformats.org/officeDocument/2006/relationships/oleObject" Target="../embeddings/oleObject64.bin"/><Relationship Id="rId4" Type="http://schemas.openxmlformats.org/officeDocument/2006/relationships/image" Target="../media/image7.jpeg"/><Relationship Id="rId9" Type="http://schemas.openxmlformats.org/officeDocument/2006/relationships/oleObject" Target="../embeddings/oleObject6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Group 2"/>
          <p:cNvGrpSpPr>
            <a:grpSpLocks/>
          </p:cNvGrpSpPr>
          <p:nvPr/>
        </p:nvGrpSpPr>
        <p:grpSpPr bwMode="auto">
          <a:xfrm>
            <a:off x="531813" y="1239838"/>
            <a:ext cx="7904162" cy="5618162"/>
            <a:chOff x="335" y="781"/>
            <a:chExt cx="4979" cy="3539"/>
          </a:xfrm>
        </p:grpSpPr>
        <p:pic>
          <p:nvPicPr>
            <p:cNvPr id="36922" name="Picture 3" descr="gly3"/>
            <p:cNvPicPr>
              <a:picLocks noChangeAspect="1" noChangeArrowheads="1"/>
            </p:cNvPicPr>
            <p:nvPr/>
          </p:nvPicPr>
          <p:blipFill>
            <a:blip r:embed="rId3">
              <a:lum bright="-48000" contrast="78000"/>
            </a:blip>
            <a:srcRect/>
            <a:stretch>
              <a:fillRect/>
            </a:stretch>
          </p:blipFill>
          <p:spPr bwMode="auto">
            <a:xfrm>
              <a:off x="335" y="781"/>
              <a:ext cx="4979" cy="3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923" name="Rectangle 4"/>
            <p:cNvSpPr>
              <a:spLocks noChangeArrowheads="1"/>
            </p:cNvSpPr>
            <p:nvPr/>
          </p:nvSpPr>
          <p:spPr bwMode="auto">
            <a:xfrm>
              <a:off x="432" y="855"/>
              <a:ext cx="234" cy="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407025" y="1182688"/>
            <a:ext cx="1139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de-DE" sz="1400" b="1">
                <a:solidFill>
                  <a:srgbClr val="FF3300"/>
                </a:solidFill>
              </a:rPr>
              <a:t> ca. 63 ppm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276975" y="2641600"/>
            <a:ext cx="765175" cy="304800"/>
            <a:chOff x="4584" y="1637"/>
            <a:chExt cx="482" cy="192"/>
          </a:xfrm>
        </p:grpSpPr>
        <p:sp>
          <p:nvSpPr>
            <p:cNvPr id="36919" name="Text Box 8"/>
            <p:cNvSpPr txBox="1">
              <a:spLocks noChangeArrowheads="1"/>
            </p:cNvSpPr>
            <p:nvPr/>
          </p:nvSpPr>
          <p:spPr bwMode="auto">
            <a:xfrm>
              <a:off x="4584" y="163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O</a:t>
              </a:r>
            </a:p>
          </p:txBody>
        </p:sp>
        <p:sp>
          <p:nvSpPr>
            <p:cNvPr id="36920" name="Text Box 9"/>
            <p:cNvSpPr txBox="1">
              <a:spLocks noChangeArrowheads="1"/>
            </p:cNvSpPr>
            <p:nvPr/>
          </p:nvSpPr>
          <p:spPr bwMode="auto">
            <a:xfrm>
              <a:off x="4869" y="163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sp>
          <p:nvSpPr>
            <p:cNvPr id="36921" name="Line 10"/>
            <p:cNvSpPr>
              <a:spLocks noChangeShapeType="1"/>
            </p:cNvSpPr>
            <p:nvPr/>
          </p:nvSpPr>
          <p:spPr bwMode="auto">
            <a:xfrm>
              <a:off x="4761" y="1728"/>
              <a:ext cx="1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715125" y="2312988"/>
            <a:ext cx="350838" cy="947737"/>
            <a:chOff x="4230" y="1457"/>
            <a:chExt cx="221" cy="597"/>
          </a:xfrm>
        </p:grpSpPr>
        <p:sp>
          <p:nvSpPr>
            <p:cNvPr id="36915" name="Text Box 12"/>
            <p:cNvSpPr txBox="1">
              <a:spLocks noChangeArrowheads="1"/>
            </p:cNvSpPr>
            <p:nvPr/>
          </p:nvSpPr>
          <p:spPr bwMode="auto">
            <a:xfrm>
              <a:off x="4248" y="145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36916" name="Text Box 13"/>
            <p:cNvSpPr txBox="1">
              <a:spLocks noChangeArrowheads="1"/>
            </p:cNvSpPr>
            <p:nvPr/>
          </p:nvSpPr>
          <p:spPr bwMode="auto">
            <a:xfrm>
              <a:off x="4230" y="186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36917" name="Line 14"/>
            <p:cNvSpPr>
              <a:spLocks noChangeShapeType="1"/>
            </p:cNvSpPr>
            <p:nvPr/>
          </p:nvSpPr>
          <p:spPr bwMode="auto">
            <a:xfrm flipH="1" flipV="1">
              <a:off x="4340" y="1615"/>
              <a:ext cx="2" cy="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18" name="Line 15"/>
            <p:cNvSpPr>
              <a:spLocks noChangeShapeType="1"/>
            </p:cNvSpPr>
            <p:nvPr/>
          </p:nvSpPr>
          <p:spPr bwMode="auto">
            <a:xfrm flipH="1" flipV="1">
              <a:off x="4340" y="1823"/>
              <a:ext cx="2" cy="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045325" y="2312988"/>
            <a:ext cx="528638" cy="947737"/>
            <a:chOff x="4438" y="1457"/>
            <a:chExt cx="333" cy="597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4438" y="1755"/>
              <a:ext cx="1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09" name="Text Box 18"/>
            <p:cNvSpPr txBox="1">
              <a:spLocks noChangeArrowheads="1"/>
            </p:cNvSpPr>
            <p:nvPr/>
          </p:nvSpPr>
          <p:spPr bwMode="auto">
            <a:xfrm>
              <a:off x="4557" y="1660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grpSp>
          <p:nvGrpSpPr>
            <p:cNvPr id="36910" name="Group 19"/>
            <p:cNvGrpSpPr>
              <a:grpSpLocks/>
            </p:cNvGrpSpPr>
            <p:nvPr/>
          </p:nvGrpSpPr>
          <p:grpSpPr bwMode="auto">
            <a:xfrm>
              <a:off x="4550" y="1457"/>
              <a:ext cx="221" cy="597"/>
              <a:chOff x="4230" y="1457"/>
              <a:chExt cx="221" cy="597"/>
            </a:xfrm>
          </p:grpSpPr>
          <p:sp>
            <p:nvSpPr>
              <p:cNvPr id="36911" name="Text Box 20"/>
              <p:cNvSpPr txBox="1">
                <a:spLocks noChangeArrowheads="1"/>
              </p:cNvSpPr>
              <p:nvPr/>
            </p:nvSpPr>
            <p:spPr bwMode="auto">
              <a:xfrm>
                <a:off x="4248" y="145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6912" name="Text Box 21"/>
              <p:cNvSpPr txBox="1">
                <a:spLocks noChangeArrowheads="1"/>
              </p:cNvSpPr>
              <p:nvPr/>
            </p:nvSpPr>
            <p:spPr bwMode="auto">
              <a:xfrm>
                <a:off x="4230" y="186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6913" name="Line 22"/>
              <p:cNvSpPr>
                <a:spLocks noChangeShapeType="1"/>
              </p:cNvSpPr>
              <p:nvPr/>
            </p:nvSpPr>
            <p:spPr bwMode="auto">
              <a:xfrm flipH="1" flipV="1">
                <a:off x="4340" y="1615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914" name="Line 23"/>
              <p:cNvSpPr>
                <a:spLocks noChangeShapeType="1"/>
              </p:cNvSpPr>
              <p:nvPr/>
            </p:nvSpPr>
            <p:spPr bwMode="auto">
              <a:xfrm flipH="1" flipV="1">
                <a:off x="4340" y="1823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7499350" y="2635250"/>
            <a:ext cx="514350" cy="304800"/>
            <a:chOff x="4724" y="1660"/>
            <a:chExt cx="324" cy="192"/>
          </a:xfrm>
        </p:grpSpPr>
        <p:sp>
          <p:nvSpPr>
            <p:cNvPr id="36906" name="Text Box 25"/>
            <p:cNvSpPr txBox="1">
              <a:spLocks noChangeArrowheads="1"/>
            </p:cNvSpPr>
            <p:nvPr/>
          </p:nvSpPr>
          <p:spPr bwMode="auto">
            <a:xfrm>
              <a:off x="4845" y="166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O</a:t>
              </a:r>
            </a:p>
          </p:txBody>
        </p:sp>
        <p:sp>
          <p:nvSpPr>
            <p:cNvPr id="36907" name="Line 26"/>
            <p:cNvSpPr>
              <a:spLocks noChangeShapeType="1"/>
            </p:cNvSpPr>
            <p:nvPr/>
          </p:nvSpPr>
          <p:spPr bwMode="auto">
            <a:xfrm>
              <a:off x="4724" y="1756"/>
              <a:ext cx="148" cy="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811838" y="2622550"/>
            <a:ext cx="2703512" cy="311150"/>
            <a:chOff x="3661" y="1652"/>
            <a:chExt cx="1703" cy="196"/>
          </a:xfrm>
        </p:grpSpPr>
        <p:sp>
          <p:nvSpPr>
            <p:cNvPr id="36902" name="Line 28"/>
            <p:cNvSpPr>
              <a:spLocks noChangeShapeType="1"/>
            </p:cNvSpPr>
            <p:nvPr/>
          </p:nvSpPr>
          <p:spPr bwMode="auto">
            <a:xfrm>
              <a:off x="5028" y="1748"/>
              <a:ext cx="148" cy="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03" name="Line 29"/>
            <p:cNvSpPr>
              <a:spLocks noChangeShapeType="1"/>
            </p:cNvSpPr>
            <p:nvPr/>
          </p:nvSpPr>
          <p:spPr bwMode="auto">
            <a:xfrm>
              <a:off x="3852" y="1752"/>
              <a:ext cx="148" cy="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04" name="Text Box 30"/>
            <p:cNvSpPr txBox="1">
              <a:spLocks noChangeArrowheads="1"/>
            </p:cNvSpPr>
            <p:nvPr/>
          </p:nvSpPr>
          <p:spPr bwMode="auto">
            <a:xfrm>
              <a:off x="5161" y="165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36905" name="Text Box 31"/>
            <p:cNvSpPr txBox="1">
              <a:spLocks noChangeArrowheads="1"/>
            </p:cNvSpPr>
            <p:nvPr/>
          </p:nvSpPr>
          <p:spPr bwMode="auto">
            <a:xfrm>
              <a:off x="3661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</p:grpSp>
      <p:sp>
        <p:nvSpPr>
          <p:cNvPr id="36874" name="Text Box 32"/>
          <p:cNvSpPr txBox="1">
            <a:spLocks noChangeArrowheads="1"/>
          </p:cNvSpPr>
          <p:nvPr/>
        </p:nvSpPr>
        <p:spPr bwMode="auto">
          <a:xfrm>
            <a:off x="6835775" y="1168400"/>
            <a:ext cx="1349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BB decoupled</a:t>
            </a:r>
            <a:endParaRPr lang="en-GB" sz="1400" b="1" dirty="0"/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636588" y="3184525"/>
            <a:ext cx="2968625" cy="2203450"/>
            <a:chOff x="401" y="2006"/>
            <a:chExt cx="1870" cy="1388"/>
          </a:xfrm>
        </p:grpSpPr>
        <p:grpSp>
          <p:nvGrpSpPr>
            <p:cNvPr id="36898" name="Group 35"/>
            <p:cNvGrpSpPr>
              <a:grpSpLocks/>
            </p:cNvGrpSpPr>
            <p:nvPr/>
          </p:nvGrpSpPr>
          <p:grpSpPr bwMode="auto">
            <a:xfrm>
              <a:off x="401" y="2006"/>
              <a:ext cx="1870" cy="1388"/>
              <a:chOff x="401" y="2006"/>
              <a:chExt cx="1870" cy="1388"/>
            </a:xfrm>
          </p:grpSpPr>
          <p:pic>
            <p:nvPicPr>
              <p:cNvPr id="36900" name="Picture 36" descr="gly4"/>
              <p:cNvPicPr>
                <a:picLocks noChangeAspect="1" noChangeArrowheads="1"/>
              </p:cNvPicPr>
              <p:nvPr/>
            </p:nvPicPr>
            <p:blipFill>
              <a:blip r:embed="rId4">
                <a:lum bright="-60000" contrast="78000"/>
              </a:blip>
              <a:srcRect/>
              <a:stretch>
                <a:fillRect/>
              </a:stretch>
            </p:blipFill>
            <p:spPr bwMode="auto">
              <a:xfrm>
                <a:off x="401" y="2021"/>
                <a:ext cx="1870" cy="1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901" name="Text Box 37"/>
              <p:cNvSpPr txBox="1">
                <a:spLocks noChangeArrowheads="1"/>
              </p:cNvSpPr>
              <p:nvPr/>
            </p:nvSpPr>
            <p:spPr bwMode="auto">
              <a:xfrm>
                <a:off x="1035" y="2006"/>
                <a:ext cx="69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140 Hz</a:t>
                </a:r>
              </a:p>
            </p:txBody>
          </p:sp>
        </p:grpSp>
        <p:sp>
          <p:nvSpPr>
            <p:cNvPr id="36899" name="Rectangle 38"/>
            <p:cNvSpPr>
              <a:spLocks noChangeArrowheads="1"/>
            </p:cNvSpPr>
            <p:nvPr/>
          </p:nvSpPr>
          <p:spPr bwMode="auto">
            <a:xfrm>
              <a:off x="522" y="2178"/>
              <a:ext cx="207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366713" y="698500"/>
            <a:ext cx="4029075" cy="2292350"/>
            <a:chOff x="231" y="440"/>
            <a:chExt cx="2538" cy="1444"/>
          </a:xfrm>
        </p:grpSpPr>
        <p:grpSp>
          <p:nvGrpSpPr>
            <p:cNvPr id="36884" name="Group 40"/>
            <p:cNvGrpSpPr>
              <a:grpSpLocks/>
            </p:cNvGrpSpPr>
            <p:nvPr/>
          </p:nvGrpSpPr>
          <p:grpSpPr bwMode="auto">
            <a:xfrm>
              <a:off x="231" y="440"/>
              <a:ext cx="2538" cy="1444"/>
              <a:chOff x="222" y="368"/>
              <a:chExt cx="2538" cy="1444"/>
            </a:xfrm>
          </p:grpSpPr>
          <p:grpSp>
            <p:nvGrpSpPr>
              <p:cNvPr id="36886" name="Group 41"/>
              <p:cNvGrpSpPr>
                <a:grpSpLocks/>
              </p:cNvGrpSpPr>
              <p:nvPr/>
            </p:nvGrpSpPr>
            <p:grpSpPr bwMode="auto">
              <a:xfrm>
                <a:off x="222" y="426"/>
                <a:ext cx="2538" cy="1386"/>
                <a:chOff x="222" y="426"/>
                <a:chExt cx="2538" cy="1386"/>
              </a:xfrm>
            </p:grpSpPr>
            <p:pic>
              <p:nvPicPr>
                <p:cNvPr id="36890" name="Picture 42" descr="gly5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72000" contrast="90000"/>
                </a:blip>
                <a:srcRect/>
                <a:stretch>
                  <a:fillRect/>
                </a:stretch>
              </p:blipFill>
              <p:spPr bwMode="auto">
                <a:xfrm>
                  <a:off x="222" y="527"/>
                  <a:ext cx="1034" cy="1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891" name="Picture 43" descr="gly6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bright="-72000" contrast="89000"/>
                </a:blip>
                <a:srcRect/>
                <a:stretch>
                  <a:fillRect/>
                </a:stretch>
              </p:blipFill>
              <p:spPr bwMode="auto">
                <a:xfrm>
                  <a:off x="693" y="513"/>
                  <a:ext cx="978" cy="12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892" name="Picture 44" descr="gly7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bright="-30000" contrast="48000"/>
                </a:blip>
                <a:srcRect/>
                <a:stretch>
                  <a:fillRect/>
                </a:stretch>
              </p:blipFill>
              <p:spPr bwMode="auto">
                <a:xfrm>
                  <a:off x="1673" y="432"/>
                  <a:ext cx="1017" cy="1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893" name="Rectangle 45"/>
                <p:cNvSpPr>
                  <a:spLocks noChangeArrowheads="1"/>
                </p:cNvSpPr>
                <p:nvPr/>
              </p:nvSpPr>
              <p:spPr bwMode="auto">
                <a:xfrm>
                  <a:off x="714" y="456"/>
                  <a:ext cx="276" cy="13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894" name="Rectangle 46"/>
                <p:cNvSpPr>
                  <a:spLocks noChangeArrowheads="1"/>
                </p:cNvSpPr>
                <p:nvPr/>
              </p:nvSpPr>
              <p:spPr bwMode="auto">
                <a:xfrm>
                  <a:off x="1602" y="426"/>
                  <a:ext cx="276" cy="13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895" name="Rectangle 47"/>
                <p:cNvSpPr>
                  <a:spLocks noChangeArrowheads="1"/>
                </p:cNvSpPr>
                <p:nvPr/>
              </p:nvSpPr>
              <p:spPr bwMode="auto">
                <a:xfrm>
                  <a:off x="2484" y="486"/>
                  <a:ext cx="276" cy="132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6896" name="Line 48"/>
                <p:cNvSpPr>
                  <a:spLocks noChangeShapeType="1"/>
                </p:cNvSpPr>
                <p:nvPr/>
              </p:nvSpPr>
              <p:spPr bwMode="auto">
                <a:xfrm>
                  <a:off x="720" y="1512"/>
                  <a:ext cx="21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6897" name="Line 49"/>
                <p:cNvSpPr>
                  <a:spLocks noChangeShapeType="1"/>
                </p:cNvSpPr>
                <p:nvPr/>
              </p:nvSpPr>
              <p:spPr bwMode="auto">
                <a:xfrm>
                  <a:off x="1662" y="1512"/>
                  <a:ext cx="21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6887" name="Text Box 50"/>
              <p:cNvSpPr txBox="1">
                <a:spLocks noChangeArrowheads="1"/>
              </p:cNvSpPr>
              <p:nvPr/>
            </p:nvSpPr>
            <p:spPr bwMode="auto">
              <a:xfrm>
                <a:off x="342" y="377"/>
                <a:ext cx="5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2 Hz</a:t>
                </a:r>
              </a:p>
            </p:txBody>
          </p:sp>
          <p:sp>
            <p:nvSpPr>
              <p:cNvPr id="36888" name="Text Box 51"/>
              <p:cNvSpPr txBox="1">
                <a:spLocks noChangeArrowheads="1"/>
              </p:cNvSpPr>
              <p:nvPr/>
            </p:nvSpPr>
            <p:spPr bwMode="auto">
              <a:xfrm>
                <a:off x="1107" y="377"/>
                <a:ext cx="5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2 Hz</a:t>
                </a:r>
              </a:p>
            </p:txBody>
          </p:sp>
          <p:sp>
            <p:nvSpPr>
              <p:cNvPr id="36889" name="Text Box 52"/>
              <p:cNvSpPr txBox="1">
                <a:spLocks noChangeArrowheads="1"/>
              </p:cNvSpPr>
              <p:nvPr/>
            </p:nvSpPr>
            <p:spPr bwMode="auto">
              <a:xfrm>
                <a:off x="1809" y="368"/>
                <a:ext cx="5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J ca. 2 Hz</a:t>
                </a:r>
              </a:p>
            </p:txBody>
          </p:sp>
        </p:grpSp>
        <p:sp>
          <p:nvSpPr>
            <p:cNvPr id="36885" name="Rectangle 53"/>
            <p:cNvSpPr>
              <a:spLocks noChangeArrowheads="1"/>
            </p:cNvSpPr>
            <p:nvPr/>
          </p:nvSpPr>
          <p:spPr bwMode="auto">
            <a:xfrm>
              <a:off x="252" y="621"/>
              <a:ext cx="81" cy="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4" name="Group 55"/>
          <p:cNvGrpSpPr>
            <a:grpSpLocks/>
          </p:cNvGrpSpPr>
          <p:nvPr/>
        </p:nvGrpSpPr>
        <p:grpSpPr bwMode="auto">
          <a:xfrm>
            <a:off x="1757363" y="2700338"/>
            <a:ext cx="728662" cy="514350"/>
            <a:chOff x="1071" y="1701"/>
            <a:chExt cx="459" cy="324"/>
          </a:xfrm>
        </p:grpSpPr>
        <p:sp>
          <p:nvSpPr>
            <p:cNvPr id="36882" name="Line 56"/>
            <p:cNvSpPr>
              <a:spLocks noChangeShapeType="1"/>
            </p:cNvSpPr>
            <p:nvPr/>
          </p:nvSpPr>
          <p:spPr bwMode="auto">
            <a:xfrm>
              <a:off x="1071" y="1719"/>
              <a:ext cx="189" cy="30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883" name="Line 57"/>
            <p:cNvSpPr>
              <a:spLocks noChangeShapeType="1"/>
            </p:cNvSpPr>
            <p:nvPr/>
          </p:nvSpPr>
          <p:spPr bwMode="auto">
            <a:xfrm flipV="1">
              <a:off x="1368" y="1701"/>
              <a:ext cx="162" cy="3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879" name="Rectangle 58"/>
          <p:cNvSpPr>
            <a:spLocks noChangeArrowheads="1"/>
          </p:cNvSpPr>
          <p:nvPr/>
        </p:nvSpPr>
        <p:spPr bwMode="auto">
          <a:xfrm>
            <a:off x="0" y="0"/>
            <a:ext cx="669637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Unknown Sample 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(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Couplings)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36880" name="Picture 59" descr="Logo_RG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3092450" y="4154488"/>
            <a:ext cx="1663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Non decoupled</a:t>
            </a:r>
            <a:endParaRPr lang="en-GB" sz="1400" b="1" dirty="0"/>
          </a:p>
        </p:txBody>
      </p:sp>
      <p:sp>
        <p:nvSpPr>
          <p:cNvPr id="60" name="Rechteck 59"/>
          <p:cNvSpPr/>
          <p:nvPr/>
        </p:nvSpPr>
        <p:spPr>
          <a:xfrm>
            <a:off x="4778806" y="1514899"/>
            <a:ext cx="482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b="1" dirty="0" smtClean="0">
                <a:solidFill>
                  <a:srgbClr val="336699"/>
                </a:solidFill>
                <a:latin typeface="Arial" charset="0"/>
              </a:rPr>
              <a:t>C</a:t>
            </a:r>
            <a:endParaRPr lang="de-DE" dirty="0"/>
          </a:p>
        </p:txBody>
      </p:sp>
      <p:graphicFrame>
        <p:nvGraphicFramePr>
          <p:cNvPr id="1183745" name="Object 1"/>
          <p:cNvGraphicFramePr>
            <a:graphicFrameLocks noChangeAspect="1"/>
          </p:cNvGraphicFramePr>
          <p:nvPr/>
        </p:nvGraphicFramePr>
        <p:xfrm>
          <a:off x="6663698" y="3745873"/>
          <a:ext cx="1258887" cy="1152525"/>
        </p:xfrm>
        <a:graphic>
          <a:graphicData uri="http://schemas.openxmlformats.org/presentationml/2006/ole">
            <p:oleObj spid="_x0000_s1183745" name="CS ChemDraw Drawing" r:id="rId9" imgW="1258819" imgH="1152144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381000" y="1149350"/>
            <a:ext cx="8181975" cy="5564188"/>
            <a:chOff x="240" y="1021"/>
            <a:chExt cx="5154" cy="3208"/>
          </a:xfrm>
        </p:grpSpPr>
        <p:pic>
          <p:nvPicPr>
            <p:cNvPr id="35860" name="Picture 3" descr="gly9"/>
            <p:cNvPicPr>
              <a:picLocks noChangeAspect="1" noChangeArrowheads="1"/>
            </p:cNvPicPr>
            <p:nvPr/>
          </p:nvPicPr>
          <p:blipFill>
            <a:blip r:embed="rId3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240" y="1021"/>
              <a:ext cx="5154" cy="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1" name="Rectangle 4"/>
            <p:cNvSpPr>
              <a:spLocks noChangeArrowheads="1"/>
            </p:cNvSpPr>
            <p:nvPr/>
          </p:nvSpPr>
          <p:spPr bwMode="auto">
            <a:xfrm>
              <a:off x="342" y="1026"/>
              <a:ext cx="387" cy="4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91142" name="Picture 6" descr="gly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30000" contrast="48000"/>
          </a:blip>
          <a:srcRect l="62152" r="7639" b="40775"/>
          <a:stretch>
            <a:fillRect/>
          </a:stretch>
        </p:blipFill>
        <p:spPr>
          <a:xfrm>
            <a:off x="2223453" y="1703070"/>
            <a:ext cx="2803525" cy="1981200"/>
          </a:xfrm>
          <a:noFill/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1857375" y="1214438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HDO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029200" y="505454"/>
            <a:ext cx="3757613" cy="3430587"/>
            <a:chOff x="3168" y="305"/>
            <a:chExt cx="2367" cy="2161"/>
          </a:xfrm>
        </p:grpSpPr>
        <p:grpSp>
          <p:nvGrpSpPr>
            <p:cNvPr id="35850" name="Group 10"/>
            <p:cNvGrpSpPr>
              <a:grpSpLocks/>
            </p:cNvGrpSpPr>
            <p:nvPr/>
          </p:nvGrpSpPr>
          <p:grpSpPr bwMode="auto">
            <a:xfrm>
              <a:off x="3168" y="305"/>
              <a:ext cx="2367" cy="2161"/>
              <a:chOff x="3168" y="305"/>
              <a:chExt cx="2367" cy="2161"/>
            </a:xfrm>
          </p:grpSpPr>
          <p:grpSp>
            <p:nvGrpSpPr>
              <p:cNvPr id="35853" name="Group 11"/>
              <p:cNvGrpSpPr>
                <a:grpSpLocks/>
              </p:cNvGrpSpPr>
              <p:nvPr/>
            </p:nvGrpSpPr>
            <p:grpSpPr bwMode="auto">
              <a:xfrm>
                <a:off x="3168" y="305"/>
                <a:ext cx="2367" cy="2161"/>
                <a:chOff x="270" y="278"/>
                <a:chExt cx="5265" cy="3951"/>
              </a:xfrm>
            </p:grpSpPr>
            <p:pic>
              <p:nvPicPr>
                <p:cNvPr id="35858" name="Picture 12" descr="gly11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bright="-84000" contrast="100000"/>
                </a:blip>
                <a:srcRect/>
                <a:stretch>
                  <a:fillRect/>
                </a:stretch>
              </p:blipFill>
              <p:spPr bwMode="auto">
                <a:xfrm>
                  <a:off x="270" y="278"/>
                  <a:ext cx="5265" cy="39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59" name="Rectangle 13"/>
                <p:cNvSpPr>
                  <a:spLocks noChangeArrowheads="1"/>
                </p:cNvSpPr>
                <p:nvPr/>
              </p:nvSpPr>
              <p:spPr bwMode="auto">
                <a:xfrm>
                  <a:off x="576" y="405"/>
                  <a:ext cx="558" cy="40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35854" name="Text Box 14"/>
              <p:cNvSpPr txBox="1">
                <a:spLocks noChangeArrowheads="1"/>
              </p:cNvSpPr>
              <p:nvPr/>
            </p:nvSpPr>
            <p:spPr bwMode="auto">
              <a:xfrm>
                <a:off x="3798" y="603"/>
                <a:ext cx="85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400" b="1"/>
                  <a:t>in DMSO</a:t>
                </a:r>
              </a:p>
            </p:txBody>
          </p:sp>
          <p:sp>
            <p:nvSpPr>
              <p:cNvPr id="35855" name="Text Box 15"/>
              <p:cNvSpPr txBox="1">
                <a:spLocks noChangeArrowheads="1"/>
              </p:cNvSpPr>
              <p:nvPr/>
            </p:nvSpPr>
            <p:spPr bwMode="auto">
              <a:xfrm>
                <a:off x="4923" y="1719"/>
                <a:ext cx="4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/>
                  <a:t>DMSO</a:t>
                </a:r>
              </a:p>
            </p:txBody>
          </p:sp>
          <p:sp>
            <p:nvSpPr>
              <p:cNvPr id="35856" name="Rectangle 16"/>
              <p:cNvSpPr>
                <a:spLocks noChangeArrowheads="1"/>
              </p:cNvSpPr>
              <p:nvPr/>
            </p:nvSpPr>
            <p:spPr bwMode="auto">
              <a:xfrm>
                <a:off x="4185" y="1332"/>
                <a:ext cx="99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57" name="Rectangle 17"/>
              <p:cNvSpPr>
                <a:spLocks noChangeArrowheads="1"/>
              </p:cNvSpPr>
              <p:nvPr/>
            </p:nvSpPr>
            <p:spPr bwMode="auto">
              <a:xfrm>
                <a:off x="4869" y="1044"/>
                <a:ext cx="99" cy="1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5851" name="Text Box 18"/>
            <p:cNvSpPr txBox="1">
              <a:spLocks noChangeArrowheads="1"/>
            </p:cNvSpPr>
            <p:nvPr/>
          </p:nvSpPr>
          <p:spPr bwMode="auto">
            <a:xfrm>
              <a:off x="4140" y="12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5852" name="Text Box 19"/>
            <p:cNvSpPr txBox="1">
              <a:spLocks noChangeArrowheads="1"/>
            </p:cNvSpPr>
            <p:nvPr/>
          </p:nvSpPr>
          <p:spPr bwMode="auto">
            <a:xfrm>
              <a:off x="4896" y="1026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35848" name="Rectangle 20"/>
          <p:cNvSpPr>
            <a:spLocks noChangeArrowheads="1"/>
          </p:cNvSpPr>
          <p:nvPr/>
        </p:nvSpPr>
        <p:spPr bwMode="auto">
          <a:xfrm>
            <a:off x="529334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Hetero Nuclear Correlation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 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35849" name="Picture 21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hteck 21"/>
          <p:cNvSpPr/>
          <p:nvPr/>
        </p:nvSpPr>
        <p:spPr>
          <a:xfrm>
            <a:off x="701328" y="1944107"/>
            <a:ext cx="407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b="1" dirty="0" smtClean="0">
                <a:solidFill>
                  <a:srgbClr val="336699"/>
                </a:solidFill>
                <a:latin typeface="Arial" charset="0"/>
              </a:rPr>
              <a:t>H</a:t>
            </a:r>
            <a:endParaRPr lang="de-DE" dirty="0"/>
          </a:p>
        </p:txBody>
      </p:sp>
      <p:graphicFrame>
        <p:nvGraphicFramePr>
          <p:cNvPr id="1184769" name="Object 1"/>
          <p:cNvGraphicFramePr>
            <a:graphicFrameLocks noChangeAspect="1"/>
          </p:cNvGraphicFramePr>
          <p:nvPr/>
        </p:nvGraphicFramePr>
        <p:xfrm>
          <a:off x="6676404" y="3781401"/>
          <a:ext cx="1258887" cy="1150937"/>
        </p:xfrm>
        <a:graphic>
          <a:graphicData uri="http://schemas.openxmlformats.org/presentationml/2006/ole">
            <p:oleObj spid="_x0000_s1184769" name="CS ChemDraw Drawing" r:id="rId7" imgW="1258819" imgH="1150632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381000" y="1620838"/>
            <a:ext cx="8181975" cy="5092700"/>
            <a:chOff x="240" y="1021"/>
            <a:chExt cx="5154" cy="3208"/>
          </a:xfrm>
        </p:grpSpPr>
        <p:pic>
          <p:nvPicPr>
            <p:cNvPr id="37964" name="Picture 3" descr="gly9"/>
            <p:cNvPicPr>
              <a:picLocks noChangeAspect="1" noChangeArrowheads="1"/>
            </p:cNvPicPr>
            <p:nvPr/>
          </p:nvPicPr>
          <p:blipFill>
            <a:blip r:embed="rId2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240" y="1021"/>
              <a:ext cx="5154" cy="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65" name="Rectangle 4"/>
            <p:cNvSpPr>
              <a:spLocks noChangeArrowheads="1"/>
            </p:cNvSpPr>
            <p:nvPr/>
          </p:nvSpPr>
          <p:spPr bwMode="auto">
            <a:xfrm>
              <a:off x="369" y="1107"/>
              <a:ext cx="225" cy="1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0245" name="Picture 5" descr="gly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>
          <a:xfrm>
            <a:off x="5534025" y="1889125"/>
            <a:ext cx="2098675" cy="1539875"/>
          </a:xfrm>
          <a:noFill/>
        </p:spPr>
      </p:pic>
      <p:pic>
        <p:nvPicPr>
          <p:cNvPr id="37893" name="Picture 7" descr="gly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30000" contrast="48000"/>
          </a:blip>
          <a:srcRect l="62152" r="7639" b="40775"/>
          <a:stretch>
            <a:fillRect/>
          </a:stretch>
        </p:blipFill>
        <p:spPr>
          <a:xfrm>
            <a:off x="2208213" y="1695450"/>
            <a:ext cx="2803525" cy="1981200"/>
          </a:xfr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24550" y="584200"/>
            <a:ext cx="1476375" cy="434975"/>
            <a:chOff x="3723" y="881"/>
            <a:chExt cx="930" cy="274"/>
          </a:xfrm>
        </p:grpSpPr>
        <p:sp>
          <p:nvSpPr>
            <p:cNvPr id="37962" name="Text Box 9"/>
            <p:cNvSpPr txBox="1">
              <a:spLocks noChangeArrowheads="1"/>
            </p:cNvSpPr>
            <p:nvPr/>
          </p:nvSpPr>
          <p:spPr bwMode="auto">
            <a:xfrm>
              <a:off x="3834" y="881"/>
              <a:ext cx="6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J ca. 140 Hz</a:t>
              </a:r>
            </a:p>
          </p:txBody>
        </p:sp>
        <p:sp>
          <p:nvSpPr>
            <p:cNvPr id="37963" name="AutoShape 10"/>
            <p:cNvSpPr>
              <a:spLocks/>
            </p:cNvSpPr>
            <p:nvPr/>
          </p:nvSpPr>
          <p:spPr bwMode="auto">
            <a:xfrm rot="5400000">
              <a:off x="4134" y="636"/>
              <a:ext cx="108" cy="930"/>
            </a:xfrm>
            <a:prstGeom prst="leftBrace">
              <a:avLst>
                <a:gd name="adj1" fmla="val 71759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495925" y="2582863"/>
            <a:ext cx="2162175" cy="471487"/>
            <a:chOff x="3462" y="1627"/>
            <a:chExt cx="1362" cy="297"/>
          </a:xfrm>
        </p:grpSpPr>
        <p:sp>
          <p:nvSpPr>
            <p:cNvPr id="37956" name="Text Box 12"/>
            <p:cNvSpPr txBox="1">
              <a:spLocks noChangeArrowheads="1"/>
            </p:cNvSpPr>
            <p:nvPr/>
          </p:nvSpPr>
          <p:spPr bwMode="auto">
            <a:xfrm>
              <a:off x="3462" y="1627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    J   ??</a:t>
              </a:r>
            </a:p>
          </p:txBody>
        </p:sp>
        <p:sp>
          <p:nvSpPr>
            <p:cNvPr id="37957" name="AutoShape 13"/>
            <p:cNvSpPr>
              <a:spLocks/>
            </p:cNvSpPr>
            <p:nvPr/>
          </p:nvSpPr>
          <p:spPr bwMode="auto">
            <a:xfrm rot="5400000">
              <a:off x="3674" y="1842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58" name="AutoShape 14"/>
            <p:cNvSpPr>
              <a:spLocks/>
            </p:cNvSpPr>
            <p:nvPr/>
          </p:nvSpPr>
          <p:spPr bwMode="auto">
            <a:xfrm rot="5400000">
              <a:off x="3714" y="1838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59" name="Text Box 15"/>
            <p:cNvSpPr txBox="1">
              <a:spLocks noChangeArrowheads="1"/>
            </p:cNvSpPr>
            <p:nvPr/>
          </p:nvSpPr>
          <p:spPr bwMode="auto">
            <a:xfrm>
              <a:off x="4344" y="1645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     J  ??</a:t>
              </a:r>
            </a:p>
          </p:txBody>
        </p:sp>
        <p:sp>
          <p:nvSpPr>
            <p:cNvPr id="37960" name="AutoShape 16"/>
            <p:cNvSpPr>
              <a:spLocks/>
            </p:cNvSpPr>
            <p:nvPr/>
          </p:nvSpPr>
          <p:spPr bwMode="auto">
            <a:xfrm rot="5400000">
              <a:off x="4556" y="1860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61" name="AutoShape 17"/>
            <p:cNvSpPr>
              <a:spLocks/>
            </p:cNvSpPr>
            <p:nvPr/>
          </p:nvSpPr>
          <p:spPr bwMode="auto">
            <a:xfrm rot="5400000">
              <a:off x="4596" y="1856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210300" y="1554163"/>
            <a:ext cx="925513" cy="442912"/>
            <a:chOff x="3453" y="2356"/>
            <a:chExt cx="583" cy="279"/>
          </a:xfrm>
        </p:grpSpPr>
        <p:sp>
          <p:nvSpPr>
            <p:cNvPr id="37954" name="Text Box 19"/>
            <p:cNvSpPr txBox="1">
              <a:spLocks noChangeArrowheads="1"/>
            </p:cNvSpPr>
            <p:nvPr/>
          </p:nvSpPr>
          <p:spPr bwMode="auto">
            <a:xfrm>
              <a:off x="3453" y="2356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J ca. 2 Hz</a:t>
              </a:r>
            </a:p>
          </p:txBody>
        </p:sp>
        <p:sp>
          <p:nvSpPr>
            <p:cNvPr id="37955" name="AutoShape 20"/>
            <p:cNvSpPr>
              <a:spLocks/>
            </p:cNvSpPr>
            <p:nvPr/>
          </p:nvSpPr>
          <p:spPr bwMode="auto">
            <a:xfrm rot="5400000">
              <a:off x="3665" y="2571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557713" y="1828800"/>
            <a:ext cx="871537" cy="1443038"/>
            <a:chOff x="2871" y="1152"/>
            <a:chExt cx="549" cy="909"/>
          </a:xfrm>
        </p:grpSpPr>
        <p:sp>
          <p:nvSpPr>
            <p:cNvPr id="37952" name="Line 23"/>
            <p:cNvSpPr>
              <a:spLocks noChangeShapeType="1"/>
            </p:cNvSpPr>
            <p:nvPr/>
          </p:nvSpPr>
          <p:spPr bwMode="auto">
            <a:xfrm flipV="1">
              <a:off x="2871" y="1152"/>
              <a:ext cx="351" cy="83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53" name="Line 24"/>
            <p:cNvSpPr>
              <a:spLocks noChangeShapeType="1"/>
            </p:cNvSpPr>
            <p:nvPr/>
          </p:nvSpPr>
          <p:spPr bwMode="auto">
            <a:xfrm>
              <a:off x="2889" y="2061"/>
              <a:ext cx="531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83238" y="4127500"/>
            <a:ext cx="2703512" cy="947738"/>
            <a:chOff x="3517" y="2600"/>
            <a:chExt cx="1703" cy="597"/>
          </a:xfrm>
        </p:grpSpPr>
        <p:grpSp>
          <p:nvGrpSpPr>
            <p:cNvPr id="37927" name="Group 26"/>
            <p:cNvGrpSpPr>
              <a:grpSpLocks/>
            </p:cNvGrpSpPr>
            <p:nvPr/>
          </p:nvGrpSpPr>
          <p:grpSpPr bwMode="auto">
            <a:xfrm>
              <a:off x="3810" y="2807"/>
              <a:ext cx="554" cy="192"/>
              <a:chOff x="4584" y="1637"/>
              <a:chExt cx="554" cy="192"/>
            </a:xfrm>
          </p:grpSpPr>
          <p:sp>
            <p:nvSpPr>
              <p:cNvPr id="37949" name="Text Box 27"/>
              <p:cNvSpPr txBox="1">
                <a:spLocks noChangeArrowheads="1"/>
              </p:cNvSpPr>
              <p:nvPr/>
            </p:nvSpPr>
            <p:spPr bwMode="auto">
              <a:xfrm>
                <a:off x="4584" y="163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37950" name="Text Box 28"/>
              <p:cNvSpPr txBox="1">
                <a:spLocks noChangeArrowheads="1"/>
              </p:cNvSpPr>
              <p:nvPr/>
            </p:nvSpPr>
            <p:spPr bwMode="auto">
              <a:xfrm>
                <a:off x="4869" y="1637"/>
                <a:ext cx="26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 baseline="30000">
                    <a:solidFill>
                      <a:schemeClr val="accent2"/>
                    </a:solidFill>
                  </a:rPr>
                  <a:t>13</a:t>
                </a:r>
                <a:r>
                  <a:rPr lang="de-DE" sz="1400" b="1">
                    <a:solidFill>
                      <a:schemeClr val="accent2"/>
                    </a:solidFill>
                  </a:rPr>
                  <a:t>C</a:t>
                </a:r>
              </a:p>
            </p:txBody>
          </p:sp>
          <p:sp>
            <p:nvSpPr>
              <p:cNvPr id="37951" name="Line 29"/>
              <p:cNvSpPr>
                <a:spLocks noChangeShapeType="1"/>
              </p:cNvSpPr>
              <p:nvPr/>
            </p:nvSpPr>
            <p:spPr bwMode="auto">
              <a:xfrm>
                <a:off x="4761" y="1728"/>
                <a:ext cx="1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7928" name="Group 30"/>
            <p:cNvGrpSpPr>
              <a:grpSpLocks/>
            </p:cNvGrpSpPr>
            <p:nvPr/>
          </p:nvGrpSpPr>
          <p:grpSpPr bwMode="auto">
            <a:xfrm>
              <a:off x="4086" y="2600"/>
              <a:ext cx="221" cy="597"/>
              <a:chOff x="4230" y="1457"/>
              <a:chExt cx="221" cy="597"/>
            </a:xfrm>
          </p:grpSpPr>
          <p:sp>
            <p:nvSpPr>
              <p:cNvPr id="37945" name="Text Box 31"/>
              <p:cNvSpPr txBox="1">
                <a:spLocks noChangeArrowheads="1"/>
              </p:cNvSpPr>
              <p:nvPr/>
            </p:nvSpPr>
            <p:spPr bwMode="auto">
              <a:xfrm>
                <a:off x="4248" y="145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46" name="Text Box 32"/>
              <p:cNvSpPr txBox="1">
                <a:spLocks noChangeArrowheads="1"/>
              </p:cNvSpPr>
              <p:nvPr/>
            </p:nvSpPr>
            <p:spPr bwMode="auto">
              <a:xfrm>
                <a:off x="4230" y="186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47" name="Line 33"/>
              <p:cNvSpPr>
                <a:spLocks noChangeShapeType="1"/>
              </p:cNvSpPr>
              <p:nvPr/>
            </p:nvSpPr>
            <p:spPr bwMode="auto">
              <a:xfrm flipH="1" flipV="1">
                <a:off x="4340" y="1615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8" name="Line 34"/>
              <p:cNvSpPr>
                <a:spLocks noChangeShapeType="1"/>
              </p:cNvSpPr>
              <p:nvPr/>
            </p:nvSpPr>
            <p:spPr bwMode="auto">
              <a:xfrm flipH="1" flipV="1">
                <a:off x="4340" y="1823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7929" name="Group 35"/>
            <p:cNvGrpSpPr>
              <a:grpSpLocks/>
            </p:cNvGrpSpPr>
            <p:nvPr/>
          </p:nvGrpSpPr>
          <p:grpSpPr bwMode="auto">
            <a:xfrm>
              <a:off x="4294" y="2600"/>
              <a:ext cx="333" cy="597"/>
              <a:chOff x="4438" y="1457"/>
              <a:chExt cx="333" cy="597"/>
            </a:xfrm>
          </p:grpSpPr>
          <p:sp>
            <p:nvSpPr>
              <p:cNvPr id="37938" name="Line 36"/>
              <p:cNvSpPr>
                <a:spLocks noChangeShapeType="1"/>
              </p:cNvSpPr>
              <p:nvPr/>
            </p:nvSpPr>
            <p:spPr bwMode="auto">
              <a:xfrm>
                <a:off x="4438" y="1755"/>
                <a:ext cx="1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9" name="Text Box 37"/>
              <p:cNvSpPr txBox="1">
                <a:spLocks noChangeArrowheads="1"/>
              </p:cNvSpPr>
              <p:nvPr/>
            </p:nvSpPr>
            <p:spPr bwMode="auto">
              <a:xfrm>
                <a:off x="4557" y="1660"/>
                <a:ext cx="19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C</a:t>
                </a:r>
              </a:p>
            </p:txBody>
          </p:sp>
          <p:grpSp>
            <p:nvGrpSpPr>
              <p:cNvPr id="37940" name="Group 38"/>
              <p:cNvGrpSpPr>
                <a:grpSpLocks/>
              </p:cNvGrpSpPr>
              <p:nvPr/>
            </p:nvGrpSpPr>
            <p:grpSpPr bwMode="auto">
              <a:xfrm>
                <a:off x="4550" y="1457"/>
                <a:ext cx="221" cy="597"/>
                <a:chOff x="4230" y="1457"/>
                <a:chExt cx="221" cy="597"/>
              </a:xfrm>
            </p:grpSpPr>
            <p:sp>
              <p:nvSpPr>
                <p:cNvPr id="3794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48" y="1457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3794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230" y="1862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37943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615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7944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823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37930" name="Group 43"/>
            <p:cNvGrpSpPr>
              <a:grpSpLocks/>
            </p:cNvGrpSpPr>
            <p:nvPr/>
          </p:nvGrpSpPr>
          <p:grpSpPr bwMode="auto">
            <a:xfrm>
              <a:off x="4580" y="2803"/>
              <a:ext cx="324" cy="192"/>
              <a:chOff x="4724" y="1660"/>
              <a:chExt cx="324" cy="192"/>
            </a:xfrm>
          </p:grpSpPr>
          <p:sp>
            <p:nvSpPr>
              <p:cNvPr id="37936" name="Text Box 44"/>
              <p:cNvSpPr txBox="1">
                <a:spLocks noChangeArrowheads="1"/>
              </p:cNvSpPr>
              <p:nvPr/>
            </p:nvSpPr>
            <p:spPr bwMode="auto">
              <a:xfrm>
                <a:off x="4845" y="1660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37937" name="Line 45"/>
              <p:cNvSpPr>
                <a:spLocks noChangeShapeType="1"/>
              </p:cNvSpPr>
              <p:nvPr/>
            </p:nvSpPr>
            <p:spPr bwMode="auto">
              <a:xfrm>
                <a:off x="4724" y="1756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7931" name="Group 46"/>
            <p:cNvGrpSpPr>
              <a:grpSpLocks/>
            </p:cNvGrpSpPr>
            <p:nvPr/>
          </p:nvGrpSpPr>
          <p:grpSpPr bwMode="auto">
            <a:xfrm>
              <a:off x="3517" y="2795"/>
              <a:ext cx="1703" cy="196"/>
              <a:chOff x="3661" y="1652"/>
              <a:chExt cx="1703" cy="196"/>
            </a:xfrm>
          </p:grpSpPr>
          <p:sp>
            <p:nvSpPr>
              <p:cNvPr id="37932" name="Line 47"/>
              <p:cNvSpPr>
                <a:spLocks noChangeShapeType="1"/>
              </p:cNvSpPr>
              <p:nvPr/>
            </p:nvSpPr>
            <p:spPr bwMode="auto">
              <a:xfrm>
                <a:off x="5028" y="1748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3" name="Line 48"/>
              <p:cNvSpPr>
                <a:spLocks noChangeShapeType="1"/>
              </p:cNvSpPr>
              <p:nvPr/>
            </p:nvSpPr>
            <p:spPr bwMode="auto">
              <a:xfrm>
                <a:off x="3852" y="1752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4" name="Text Box 49"/>
              <p:cNvSpPr txBox="1">
                <a:spLocks noChangeArrowheads="1"/>
              </p:cNvSpPr>
              <p:nvPr/>
            </p:nvSpPr>
            <p:spPr bwMode="auto">
              <a:xfrm>
                <a:off x="5161" y="165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35" name="Text Box 50"/>
              <p:cNvSpPr txBox="1">
                <a:spLocks noChangeArrowheads="1"/>
              </p:cNvSpPr>
              <p:nvPr/>
            </p:nvSpPr>
            <p:spPr bwMode="auto">
              <a:xfrm>
                <a:off x="3661" y="1656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</p:grpSp>
      </p:grpSp>
      <p:sp>
        <p:nvSpPr>
          <p:cNvPr id="10291" name="Line 51"/>
          <p:cNvSpPr>
            <a:spLocks noChangeShapeType="1"/>
          </p:cNvSpPr>
          <p:nvPr/>
        </p:nvSpPr>
        <p:spPr bwMode="auto">
          <a:xfrm flipV="1">
            <a:off x="5962650" y="3386138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2" name="Line 52"/>
          <p:cNvSpPr>
            <a:spLocks noChangeShapeType="1"/>
          </p:cNvSpPr>
          <p:nvPr/>
        </p:nvSpPr>
        <p:spPr bwMode="auto">
          <a:xfrm>
            <a:off x="6767513" y="4529138"/>
            <a:ext cx="3429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3" name="Line 53"/>
          <p:cNvSpPr>
            <a:spLocks noChangeShapeType="1"/>
          </p:cNvSpPr>
          <p:nvPr/>
        </p:nvSpPr>
        <p:spPr bwMode="auto">
          <a:xfrm>
            <a:off x="7100888" y="4552950"/>
            <a:ext cx="0" cy="266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4" name="Line 54"/>
          <p:cNvSpPr>
            <a:spLocks noChangeShapeType="1"/>
          </p:cNvSpPr>
          <p:nvPr/>
        </p:nvSpPr>
        <p:spPr bwMode="auto">
          <a:xfrm>
            <a:off x="7100888" y="4300538"/>
            <a:ext cx="0" cy="233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5" name="Line 55"/>
          <p:cNvSpPr>
            <a:spLocks noChangeShapeType="1"/>
          </p:cNvSpPr>
          <p:nvPr/>
        </p:nvSpPr>
        <p:spPr bwMode="auto">
          <a:xfrm flipV="1">
            <a:off x="7348538" y="3381375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6" name="Line 56"/>
          <p:cNvSpPr>
            <a:spLocks noChangeShapeType="1"/>
          </p:cNvSpPr>
          <p:nvPr/>
        </p:nvSpPr>
        <p:spPr bwMode="auto">
          <a:xfrm>
            <a:off x="6753225" y="4310063"/>
            <a:ext cx="0" cy="233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7" name="Line 57"/>
          <p:cNvSpPr>
            <a:spLocks noChangeShapeType="1"/>
          </p:cNvSpPr>
          <p:nvPr/>
        </p:nvSpPr>
        <p:spPr bwMode="auto">
          <a:xfrm>
            <a:off x="6753225" y="4548188"/>
            <a:ext cx="0" cy="266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7286625" y="3533775"/>
            <a:ext cx="133350" cy="233363"/>
            <a:chOff x="4590" y="2226"/>
            <a:chExt cx="84" cy="147"/>
          </a:xfrm>
        </p:grpSpPr>
        <p:sp>
          <p:nvSpPr>
            <p:cNvPr id="37923" name="Line 59"/>
            <p:cNvSpPr>
              <a:spLocks noChangeShapeType="1"/>
            </p:cNvSpPr>
            <p:nvPr/>
          </p:nvSpPr>
          <p:spPr bwMode="auto">
            <a:xfrm flipV="1">
              <a:off x="4590" y="2229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4" name="Line 60"/>
            <p:cNvSpPr>
              <a:spLocks noChangeShapeType="1"/>
            </p:cNvSpPr>
            <p:nvPr/>
          </p:nvSpPr>
          <p:spPr bwMode="auto">
            <a:xfrm flipV="1">
              <a:off x="461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5" name="Line 61"/>
            <p:cNvSpPr>
              <a:spLocks noChangeShapeType="1"/>
            </p:cNvSpPr>
            <p:nvPr/>
          </p:nvSpPr>
          <p:spPr bwMode="auto">
            <a:xfrm flipV="1">
              <a:off x="464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6" name="Line 62"/>
            <p:cNvSpPr>
              <a:spLocks noChangeShapeType="1"/>
            </p:cNvSpPr>
            <p:nvPr/>
          </p:nvSpPr>
          <p:spPr bwMode="auto">
            <a:xfrm flipV="1">
              <a:off x="467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5895975" y="3548063"/>
            <a:ext cx="133350" cy="233362"/>
            <a:chOff x="4590" y="2226"/>
            <a:chExt cx="84" cy="147"/>
          </a:xfrm>
        </p:grpSpPr>
        <p:sp>
          <p:nvSpPr>
            <p:cNvPr id="37919" name="Line 64"/>
            <p:cNvSpPr>
              <a:spLocks noChangeShapeType="1"/>
            </p:cNvSpPr>
            <p:nvPr/>
          </p:nvSpPr>
          <p:spPr bwMode="auto">
            <a:xfrm flipV="1">
              <a:off x="4590" y="2229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0" name="Line 65"/>
            <p:cNvSpPr>
              <a:spLocks noChangeShapeType="1"/>
            </p:cNvSpPr>
            <p:nvPr/>
          </p:nvSpPr>
          <p:spPr bwMode="auto">
            <a:xfrm flipV="1">
              <a:off x="461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1" name="Line 66"/>
            <p:cNvSpPr>
              <a:spLocks noChangeShapeType="1"/>
            </p:cNvSpPr>
            <p:nvPr/>
          </p:nvSpPr>
          <p:spPr bwMode="auto">
            <a:xfrm flipV="1">
              <a:off x="464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2" name="Line 67"/>
            <p:cNvSpPr>
              <a:spLocks noChangeShapeType="1"/>
            </p:cNvSpPr>
            <p:nvPr/>
          </p:nvSpPr>
          <p:spPr bwMode="auto">
            <a:xfrm flipV="1">
              <a:off x="467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308" name="Text Box 68"/>
          <p:cNvSpPr txBox="1">
            <a:spLocks noChangeArrowheads="1"/>
          </p:cNvSpPr>
          <p:nvPr/>
        </p:nvSpPr>
        <p:spPr bwMode="auto">
          <a:xfrm>
            <a:off x="6000750" y="3800475"/>
            <a:ext cx="1628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AA´BB´- System</a:t>
            </a:r>
          </a:p>
        </p:txBody>
      </p:sp>
      <p:grpSp>
        <p:nvGrpSpPr>
          <p:cNvPr id="16" name="Group 69"/>
          <p:cNvGrpSpPr>
            <a:grpSpLocks/>
          </p:cNvGrpSpPr>
          <p:nvPr/>
        </p:nvGrpSpPr>
        <p:grpSpPr bwMode="auto">
          <a:xfrm>
            <a:off x="6267450" y="2640013"/>
            <a:ext cx="881063" cy="560387"/>
            <a:chOff x="3948" y="1663"/>
            <a:chExt cx="555" cy="353"/>
          </a:xfrm>
        </p:grpSpPr>
        <p:grpSp>
          <p:nvGrpSpPr>
            <p:cNvPr id="37914" name="Group 70"/>
            <p:cNvGrpSpPr>
              <a:grpSpLocks/>
            </p:cNvGrpSpPr>
            <p:nvPr/>
          </p:nvGrpSpPr>
          <p:grpSpPr bwMode="auto">
            <a:xfrm>
              <a:off x="4092" y="1887"/>
              <a:ext cx="177" cy="129"/>
              <a:chOff x="4092" y="1887"/>
              <a:chExt cx="177" cy="129"/>
            </a:xfrm>
          </p:grpSpPr>
          <p:sp>
            <p:nvSpPr>
              <p:cNvPr id="37916" name="Line 71"/>
              <p:cNvSpPr>
                <a:spLocks noChangeShapeType="1"/>
              </p:cNvSpPr>
              <p:nvPr/>
            </p:nvSpPr>
            <p:spPr bwMode="auto">
              <a:xfrm flipH="1" flipV="1">
                <a:off x="4092" y="1890"/>
                <a:ext cx="3" cy="12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7" name="Line 72"/>
              <p:cNvSpPr>
                <a:spLocks noChangeShapeType="1"/>
              </p:cNvSpPr>
              <p:nvPr/>
            </p:nvSpPr>
            <p:spPr bwMode="auto">
              <a:xfrm flipV="1">
                <a:off x="4266" y="1890"/>
                <a:ext cx="3" cy="1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8" name="Line 73"/>
              <p:cNvSpPr>
                <a:spLocks noChangeShapeType="1"/>
              </p:cNvSpPr>
              <p:nvPr/>
            </p:nvSpPr>
            <p:spPr bwMode="auto">
              <a:xfrm>
                <a:off x="4095" y="1887"/>
                <a:ext cx="17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7915" name="Text Box 74"/>
            <p:cNvSpPr txBox="1">
              <a:spLocks noChangeArrowheads="1"/>
            </p:cNvSpPr>
            <p:nvPr/>
          </p:nvSpPr>
          <p:spPr bwMode="auto">
            <a:xfrm>
              <a:off x="3948" y="1663"/>
              <a:ext cx="5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chemeClr val="accent2"/>
                  </a:solidFill>
                </a:rPr>
                <a:t>ca. 10 Hz</a:t>
              </a:r>
            </a:p>
          </p:txBody>
        </p:sp>
      </p:grpSp>
      <p:pic>
        <p:nvPicPr>
          <p:cNvPr id="77" name="Picture 5" descr="gly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>
          <a:xfrm>
            <a:off x="5715000" y="-1238250"/>
            <a:ext cx="3257550" cy="3695700"/>
          </a:xfrm>
          <a:noFill/>
        </p:spPr>
      </p:pic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hteck 79"/>
          <p:cNvSpPr/>
          <p:nvPr/>
        </p:nvSpPr>
        <p:spPr>
          <a:xfrm>
            <a:off x="701328" y="1944107"/>
            <a:ext cx="407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b="1" dirty="0" smtClean="0">
                <a:solidFill>
                  <a:srgbClr val="336699"/>
                </a:solidFill>
                <a:latin typeface="Arial" charset="0"/>
              </a:rPr>
              <a:t>H</a:t>
            </a:r>
            <a:endParaRPr lang="de-DE" dirty="0"/>
          </a:p>
        </p:txBody>
      </p:sp>
      <p:sp>
        <p:nvSpPr>
          <p:cNvPr id="78" name="Rectangle 20"/>
          <p:cNvSpPr>
            <a:spLocks noChangeArrowheads="1"/>
          </p:cNvSpPr>
          <p:nvPr/>
        </p:nvSpPr>
        <p:spPr bwMode="auto">
          <a:xfrm>
            <a:off x="529334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Hetero Nuclear Correlation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 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6" name="Rectangle 52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Structure Elucidation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9497" name="Picture 53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Textfeld 104"/>
          <p:cNvSpPr txBox="1"/>
          <p:nvPr/>
        </p:nvSpPr>
        <p:spPr>
          <a:xfrm>
            <a:off x="5286380" y="928670"/>
            <a:ext cx="18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COSY  2J ,3J  (4J…)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Gruppieren 128"/>
          <p:cNvGrpSpPr/>
          <p:nvPr/>
        </p:nvGrpSpPr>
        <p:grpSpPr>
          <a:xfrm>
            <a:off x="714348" y="428604"/>
            <a:ext cx="4286280" cy="2071702"/>
            <a:chOff x="1071538" y="1660910"/>
            <a:chExt cx="5686786" cy="3625478"/>
          </a:xfrm>
        </p:grpSpPr>
        <p:cxnSp>
          <p:nvCxnSpPr>
            <p:cNvPr id="46" name="Gerade Verbindung 45"/>
            <p:cNvCxnSpPr/>
            <p:nvPr/>
          </p:nvCxnSpPr>
          <p:spPr>
            <a:xfrm rot="5400000" flipH="1" flipV="1">
              <a:off x="1285852" y="3143248"/>
              <a:ext cx="571504" cy="57150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/>
          </p:nvCxnSpPr>
          <p:spPr>
            <a:xfrm>
              <a:off x="1857356" y="3143248"/>
              <a:ext cx="714380" cy="285752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/>
          </p:nvCxnSpPr>
          <p:spPr>
            <a:xfrm rot="10800000">
              <a:off x="1285852" y="2643182"/>
              <a:ext cx="570710" cy="50086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 flipV="1">
              <a:off x="2571736" y="2928934"/>
              <a:ext cx="714380" cy="500066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>
              <a:off x="3286116" y="2928934"/>
              <a:ext cx="714380" cy="500066"/>
            </a:xfrm>
            <a:prstGeom prst="line">
              <a:avLst/>
            </a:prstGeom>
            <a:ln w="44450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/>
          </p:nvCxnSpPr>
          <p:spPr>
            <a:xfrm rot="5400000" flipH="1" flipV="1">
              <a:off x="2929720" y="2570950"/>
              <a:ext cx="714380" cy="1588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flipV="1">
              <a:off x="4000496" y="3214686"/>
              <a:ext cx="785818" cy="21431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 rot="16200000" flipH="1">
              <a:off x="3714744" y="3714752"/>
              <a:ext cx="785818" cy="21431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/>
            <p:cNvCxnSpPr/>
            <p:nvPr/>
          </p:nvCxnSpPr>
          <p:spPr>
            <a:xfrm>
              <a:off x="4214810" y="4214818"/>
              <a:ext cx="928694" cy="71438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95"/>
            <p:cNvCxnSpPr/>
            <p:nvPr/>
          </p:nvCxnSpPr>
          <p:spPr>
            <a:xfrm rot="16200000" flipH="1">
              <a:off x="5000628" y="4714884"/>
              <a:ext cx="785818" cy="35719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feld 97"/>
            <p:cNvSpPr txBox="1"/>
            <p:nvPr/>
          </p:nvSpPr>
          <p:spPr>
            <a:xfrm>
              <a:off x="4957508" y="4036223"/>
              <a:ext cx="33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O</a:t>
              </a:r>
              <a:endParaRPr lang="de-DE" dirty="0"/>
            </a:p>
          </p:txBody>
        </p:sp>
        <p:cxnSp>
          <p:nvCxnSpPr>
            <p:cNvPr id="99" name="Gerade Verbindung 98"/>
            <p:cNvCxnSpPr/>
            <p:nvPr/>
          </p:nvCxnSpPr>
          <p:spPr>
            <a:xfrm flipV="1">
              <a:off x="5572132" y="5072074"/>
              <a:ext cx="785818" cy="21431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feld 99"/>
            <p:cNvSpPr txBox="1"/>
            <p:nvPr/>
          </p:nvSpPr>
          <p:spPr>
            <a:xfrm>
              <a:off x="1714480" y="2000240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</a:t>
              </a:r>
              <a:endParaRPr lang="de-DE" dirty="0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3061913" y="1660910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</a:t>
              </a:r>
              <a:endParaRPr lang="de-DE" dirty="0"/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6429388" y="4857760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</a:t>
              </a:r>
              <a:endParaRPr lang="de-DE" dirty="0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3357554" y="4786322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</a:t>
              </a:r>
              <a:endParaRPr lang="de-DE" dirty="0"/>
            </a:p>
          </p:txBody>
        </p:sp>
        <p:cxnSp>
          <p:nvCxnSpPr>
            <p:cNvPr id="104" name="Gerade Verbindung 103"/>
            <p:cNvCxnSpPr/>
            <p:nvPr/>
          </p:nvCxnSpPr>
          <p:spPr>
            <a:xfrm rot="5400000" flipH="1" flipV="1">
              <a:off x="3643306" y="4214818"/>
              <a:ext cx="571504" cy="57150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 rot="5400000">
              <a:off x="1608117" y="2820983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>
              <a:off x="1214414" y="2643182"/>
              <a:ext cx="571504" cy="50006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 rot="5400000" flipH="1" flipV="1">
              <a:off x="1500166" y="2786058"/>
              <a:ext cx="714380" cy="1588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feld 113"/>
            <p:cNvSpPr txBox="1"/>
            <p:nvPr/>
          </p:nvSpPr>
          <p:spPr>
            <a:xfrm>
              <a:off x="1071538" y="2143116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</a:t>
              </a:r>
              <a:endParaRPr lang="de-DE" dirty="0"/>
            </a:p>
          </p:txBody>
        </p:sp>
        <p:cxnSp>
          <p:nvCxnSpPr>
            <p:cNvPr id="115" name="Gerade Verbindung 114"/>
            <p:cNvCxnSpPr/>
            <p:nvPr/>
          </p:nvCxnSpPr>
          <p:spPr>
            <a:xfrm rot="5400000" flipH="1" flipV="1">
              <a:off x="2215340" y="3785396"/>
              <a:ext cx="714380" cy="1588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feld 115"/>
            <p:cNvSpPr txBox="1"/>
            <p:nvPr/>
          </p:nvSpPr>
          <p:spPr>
            <a:xfrm>
              <a:off x="2357422" y="4214818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</a:t>
              </a:r>
              <a:endParaRPr lang="de-DE" dirty="0"/>
            </a:p>
          </p:txBody>
        </p:sp>
        <p:cxnSp>
          <p:nvCxnSpPr>
            <p:cNvPr id="117" name="Gerade Verbindung 116"/>
            <p:cNvCxnSpPr/>
            <p:nvPr/>
          </p:nvCxnSpPr>
          <p:spPr>
            <a:xfrm rot="5400000">
              <a:off x="2322497" y="3749677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17"/>
            <p:cNvCxnSpPr/>
            <p:nvPr/>
          </p:nvCxnSpPr>
          <p:spPr>
            <a:xfrm>
              <a:off x="1928794" y="3071810"/>
              <a:ext cx="642942" cy="285752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0"/>
            <p:cNvCxnSpPr/>
            <p:nvPr/>
          </p:nvCxnSpPr>
          <p:spPr>
            <a:xfrm rot="5400000">
              <a:off x="3036877" y="2535231"/>
              <a:ext cx="642942" cy="1588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1"/>
            <p:cNvCxnSpPr/>
            <p:nvPr/>
          </p:nvCxnSpPr>
          <p:spPr>
            <a:xfrm rot="10800000" flipV="1">
              <a:off x="3571868" y="4214818"/>
              <a:ext cx="571504" cy="50006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24"/>
            <p:cNvCxnSpPr/>
            <p:nvPr/>
          </p:nvCxnSpPr>
          <p:spPr>
            <a:xfrm rot="16200000" flipH="1">
              <a:off x="3679819" y="3679827"/>
              <a:ext cx="714380" cy="21272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26"/>
            <p:cNvCxnSpPr/>
            <p:nvPr/>
          </p:nvCxnSpPr>
          <p:spPr>
            <a:xfrm>
              <a:off x="3286116" y="3000372"/>
              <a:ext cx="642942" cy="500066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Gerade Verbindung 130"/>
          <p:cNvCxnSpPr/>
          <p:nvPr/>
        </p:nvCxnSpPr>
        <p:spPr>
          <a:xfrm rot="5400000" flipH="1" flipV="1">
            <a:off x="642222" y="3295264"/>
            <a:ext cx="326574" cy="43075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131"/>
          <p:cNvCxnSpPr/>
          <p:nvPr/>
        </p:nvCxnSpPr>
        <p:spPr>
          <a:xfrm>
            <a:off x="1020888" y="3347356"/>
            <a:ext cx="538447" cy="16328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/>
          <p:cNvCxnSpPr/>
          <p:nvPr/>
        </p:nvCxnSpPr>
        <p:spPr>
          <a:xfrm rot="10800000">
            <a:off x="590130" y="3061604"/>
            <a:ext cx="430159" cy="28620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133"/>
          <p:cNvCxnSpPr/>
          <p:nvPr/>
        </p:nvCxnSpPr>
        <p:spPr>
          <a:xfrm flipV="1">
            <a:off x="1559335" y="3224891"/>
            <a:ext cx="538447" cy="28575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134"/>
          <p:cNvCxnSpPr/>
          <p:nvPr/>
        </p:nvCxnSpPr>
        <p:spPr>
          <a:xfrm>
            <a:off x="2097782" y="3224891"/>
            <a:ext cx="538447" cy="285752"/>
          </a:xfrm>
          <a:prstGeom prst="line">
            <a:avLst/>
          </a:prstGeom>
          <a:ln w="444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 Verbindung 135"/>
          <p:cNvCxnSpPr/>
          <p:nvPr/>
        </p:nvCxnSpPr>
        <p:spPr>
          <a:xfrm rot="5400000" flipH="1" flipV="1">
            <a:off x="1894271" y="3020184"/>
            <a:ext cx="408217" cy="11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Gerade Verbindung 136"/>
          <p:cNvCxnSpPr/>
          <p:nvPr/>
        </p:nvCxnSpPr>
        <p:spPr>
          <a:xfrm flipV="1">
            <a:off x="2636229" y="3388178"/>
            <a:ext cx="592292" cy="12246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 Verbindung 137"/>
          <p:cNvCxnSpPr/>
          <p:nvPr/>
        </p:nvCxnSpPr>
        <p:spPr>
          <a:xfrm rot="16200000" flipH="1">
            <a:off x="2492476" y="3654396"/>
            <a:ext cx="449039" cy="16153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138"/>
          <p:cNvCxnSpPr/>
          <p:nvPr/>
        </p:nvCxnSpPr>
        <p:spPr>
          <a:xfrm>
            <a:off x="2797763" y="3959682"/>
            <a:ext cx="699981" cy="4082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Gerade Verbindung 139"/>
          <p:cNvCxnSpPr/>
          <p:nvPr/>
        </p:nvCxnSpPr>
        <p:spPr>
          <a:xfrm rot="16200000" flipH="1">
            <a:off x="3461681" y="4212877"/>
            <a:ext cx="449039" cy="26922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feld 140"/>
          <p:cNvSpPr txBox="1"/>
          <p:nvPr/>
        </p:nvSpPr>
        <p:spPr>
          <a:xfrm>
            <a:off x="3357554" y="3857628"/>
            <a:ext cx="253970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</a:t>
            </a:r>
            <a:endParaRPr lang="de-DE" dirty="0"/>
          </a:p>
        </p:txBody>
      </p:sp>
      <p:cxnSp>
        <p:nvCxnSpPr>
          <p:cNvPr id="142" name="Gerade Verbindung 141"/>
          <p:cNvCxnSpPr/>
          <p:nvPr/>
        </p:nvCxnSpPr>
        <p:spPr>
          <a:xfrm flipV="1">
            <a:off x="3820812" y="4449543"/>
            <a:ext cx="592292" cy="12246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feld 142"/>
          <p:cNvSpPr txBox="1"/>
          <p:nvPr/>
        </p:nvSpPr>
        <p:spPr>
          <a:xfrm>
            <a:off x="913198" y="2694209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sp>
        <p:nvSpPr>
          <p:cNvPr id="144" name="Textfeld 143"/>
          <p:cNvSpPr txBox="1"/>
          <p:nvPr/>
        </p:nvSpPr>
        <p:spPr>
          <a:xfrm>
            <a:off x="1928794" y="2500306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sp>
        <p:nvSpPr>
          <p:cNvPr id="145" name="Textfeld 144"/>
          <p:cNvSpPr txBox="1"/>
          <p:nvPr/>
        </p:nvSpPr>
        <p:spPr>
          <a:xfrm>
            <a:off x="4466948" y="4327078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sp>
        <p:nvSpPr>
          <p:cNvPr id="146" name="Textfeld 145"/>
          <p:cNvSpPr txBox="1"/>
          <p:nvPr/>
        </p:nvSpPr>
        <p:spPr>
          <a:xfrm>
            <a:off x="2151626" y="4286256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cxnSp>
        <p:nvCxnSpPr>
          <p:cNvPr id="147" name="Gerade Verbindung 146"/>
          <p:cNvCxnSpPr/>
          <p:nvPr/>
        </p:nvCxnSpPr>
        <p:spPr>
          <a:xfrm rot="5400000" flipH="1" flipV="1">
            <a:off x="2419097" y="3907590"/>
            <a:ext cx="326574" cy="43075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Gerade Verbindung 147"/>
          <p:cNvCxnSpPr/>
          <p:nvPr/>
        </p:nvCxnSpPr>
        <p:spPr>
          <a:xfrm rot="5400000">
            <a:off x="891633" y="3163060"/>
            <a:ext cx="367395" cy="1197"/>
          </a:xfrm>
          <a:prstGeom prst="line">
            <a:avLst/>
          </a:prstGeom>
          <a:ln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148"/>
          <p:cNvCxnSpPr/>
          <p:nvPr/>
        </p:nvCxnSpPr>
        <p:spPr>
          <a:xfrm>
            <a:off x="536285" y="3061604"/>
            <a:ext cx="430758" cy="285752"/>
          </a:xfrm>
          <a:prstGeom prst="line">
            <a:avLst/>
          </a:prstGeom>
          <a:ln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Gerade Verbindung 149"/>
          <p:cNvCxnSpPr/>
          <p:nvPr/>
        </p:nvCxnSpPr>
        <p:spPr>
          <a:xfrm rot="5400000" flipH="1" flipV="1">
            <a:off x="816779" y="3143103"/>
            <a:ext cx="408217" cy="11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feld 150"/>
          <p:cNvSpPr txBox="1"/>
          <p:nvPr/>
        </p:nvSpPr>
        <p:spPr>
          <a:xfrm>
            <a:off x="428596" y="2775852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cxnSp>
        <p:nvCxnSpPr>
          <p:cNvPr id="152" name="Gerade Verbindung 151"/>
          <p:cNvCxnSpPr/>
          <p:nvPr/>
        </p:nvCxnSpPr>
        <p:spPr>
          <a:xfrm rot="5400000" flipH="1" flipV="1">
            <a:off x="1355825" y="3714153"/>
            <a:ext cx="408217" cy="11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feld 152"/>
          <p:cNvSpPr txBox="1"/>
          <p:nvPr/>
        </p:nvSpPr>
        <p:spPr>
          <a:xfrm>
            <a:off x="1397801" y="3959682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cxnSp>
        <p:nvCxnSpPr>
          <p:cNvPr id="154" name="Gerade Verbindung 153"/>
          <p:cNvCxnSpPr/>
          <p:nvPr/>
        </p:nvCxnSpPr>
        <p:spPr>
          <a:xfrm rot="5400000">
            <a:off x="1430080" y="3693743"/>
            <a:ext cx="367395" cy="1197"/>
          </a:xfrm>
          <a:prstGeom prst="line">
            <a:avLst/>
          </a:prstGeom>
          <a:ln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Gerade Verbindung 155"/>
          <p:cNvCxnSpPr/>
          <p:nvPr/>
        </p:nvCxnSpPr>
        <p:spPr>
          <a:xfrm rot="5400000">
            <a:off x="1968527" y="2999773"/>
            <a:ext cx="367395" cy="1197"/>
          </a:xfrm>
          <a:prstGeom prst="line">
            <a:avLst/>
          </a:prstGeom>
          <a:ln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Gerade Verbindung 156"/>
          <p:cNvCxnSpPr/>
          <p:nvPr/>
        </p:nvCxnSpPr>
        <p:spPr>
          <a:xfrm rot="10800000" flipV="1">
            <a:off x="2313160" y="3959682"/>
            <a:ext cx="430758" cy="285752"/>
          </a:xfrm>
          <a:prstGeom prst="line">
            <a:avLst/>
          </a:prstGeom>
          <a:ln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160"/>
          <p:cNvCxnSpPr/>
          <p:nvPr/>
        </p:nvCxnSpPr>
        <p:spPr>
          <a:xfrm rot="5400000" flipH="1" flipV="1">
            <a:off x="642222" y="5438404"/>
            <a:ext cx="326574" cy="43075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Gerade Verbindung 161"/>
          <p:cNvCxnSpPr/>
          <p:nvPr/>
        </p:nvCxnSpPr>
        <p:spPr>
          <a:xfrm>
            <a:off x="1020888" y="5490496"/>
            <a:ext cx="538447" cy="16328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Gerade Verbindung 162"/>
          <p:cNvCxnSpPr/>
          <p:nvPr/>
        </p:nvCxnSpPr>
        <p:spPr>
          <a:xfrm rot="10800000">
            <a:off x="590130" y="5204744"/>
            <a:ext cx="430159" cy="28620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163"/>
          <p:cNvCxnSpPr/>
          <p:nvPr/>
        </p:nvCxnSpPr>
        <p:spPr>
          <a:xfrm flipV="1">
            <a:off x="1559335" y="5368031"/>
            <a:ext cx="538447" cy="28575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Gerade Verbindung 164"/>
          <p:cNvCxnSpPr/>
          <p:nvPr/>
        </p:nvCxnSpPr>
        <p:spPr>
          <a:xfrm>
            <a:off x="2097782" y="5368031"/>
            <a:ext cx="538447" cy="285752"/>
          </a:xfrm>
          <a:prstGeom prst="line">
            <a:avLst/>
          </a:prstGeom>
          <a:ln w="444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erade Verbindung 165"/>
          <p:cNvCxnSpPr/>
          <p:nvPr/>
        </p:nvCxnSpPr>
        <p:spPr>
          <a:xfrm rot="5400000" flipH="1" flipV="1">
            <a:off x="1894271" y="5163324"/>
            <a:ext cx="408217" cy="11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Gerade Verbindung 166"/>
          <p:cNvCxnSpPr/>
          <p:nvPr/>
        </p:nvCxnSpPr>
        <p:spPr>
          <a:xfrm flipV="1">
            <a:off x="2636229" y="5531318"/>
            <a:ext cx="592292" cy="12246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 Verbindung 167"/>
          <p:cNvCxnSpPr/>
          <p:nvPr/>
        </p:nvCxnSpPr>
        <p:spPr>
          <a:xfrm rot="16200000" flipH="1">
            <a:off x="2492476" y="5797536"/>
            <a:ext cx="449039" cy="16153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Gerade Verbindung 168"/>
          <p:cNvCxnSpPr/>
          <p:nvPr/>
        </p:nvCxnSpPr>
        <p:spPr>
          <a:xfrm>
            <a:off x="2797763" y="6102822"/>
            <a:ext cx="699981" cy="4082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Gerade Verbindung 169"/>
          <p:cNvCxnSpPr/>
          <p:nvPr/>
        </p:nvCxnSpPr>
        <p:spPr>
          <a:xfrm rot="16200000" flipH="1">
            <a:off x="3461681" y="6356017"/>
            <a:ext cx="449039" cy="26922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feld 170"/>
          <p:cNvSpPr txBox="1"/>
          <p:nvPr/>
        </p:nvSpPr>
        <p:spPr>
          <a:xfrm>
            <a:off x="3357554" y="6000768"/>
            <a:ext cx="253970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</a:t>
            </a:r>
            <a:endParaRPr lang="de-DE" dirty="0"/>
          </a:p>
        </p:txBody>
      </p:sp>
      <p:cxnSp>
        <p:nvCxnSpPr>
          <p:cNvPr id="172" name="Gerade Verbindung 171"/>
          <p:cNvCxnSpPr/>
          <p:nvPr/>
        </p:nvCxnSpPr>
        <p:spPr>
          <a:xfrm flipV="1">
            <a:off x="3820812" y="6592683"/>
            <a:ext cx="592292" cy="12246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feld 172"/>
          <p:cNvSpPr txBox="1"/>
          <p:nvPr/>
        </p:nvSpPr>
        <p:spPr>
          <a:xfrm>
            <a:off x="913198" y="4837349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sp>
        <p:nvSpPr>
          <p:cNvPr id="174" name="Textfeld 173"/>
          <p:cNvSpPr txBox="1"/>
          <p:nvPr/>
        </p:nvSpPr>
        <p:spPr>
          <a:xfrm>
            <a:off x="1928794" y="4643446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sp>
        <p:nvSpPr>
          <p:cNvPr id="175" name="Textfeld 174"/>
          <p:cNvSpPr txBox="1"/>
          <p:nvPr/>
        </p:nvSpPr>
        <p:spPr>
          <a:xfrm>
            <a:off x="4466948" y="6470218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sp>
        <p:nvSpPr>
          <p:cNvPr id="176" name="Textfeld 175"/>
          <p:cNvSpPr txBox="1"/>
          <p:nvPr/>
        </p:nvSpPr>
        <p:spPr>
          <a:xfrm>
            <a:off x="2151626" y="6429396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cxnSp>
        <p:nvCxnSpPr>
          <p:cNvPr id="177" name="Gerade Verbindung 176"/>
          <p:cNvCxnSpPr/>
          <p:nvPr/>
        </p:nvCxnSpPr>
        <p:spPr>
          <a:xfrm rot="5400000" flipH="1" flipV="1">
            <a:off x="2419097" y="6050730"/>
            <a:ext cx="326574" cy="43075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Gerade Verbindung 177"/>
          <p:cNvCxnSpPr/>
          <p:nvPr/>
        </p:nvCxnSpPr>
        <p:spPr>
          <a:xfrm rot="5400000">
            <a:off x="891633" y="5306200"/>
            <a:ext cx="367395" cy="119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Gerade Verbindung 178"/>
          <p:cNvCxnSpPr/>
          <p:nvPr/>
        </p:nvCxnSpPr>
        <p:spPr>
          <a:xfrm>
            <a:off x="536285" y="5204744"/>
            <a:ext cx="430758" cy="28575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Gerade Verbindung 179"/>
          <p:cNvCxnSpPr/>
          <p:nvPr/>
        </p:nvCxnSpPr>
        <p:spPr>
          <a:xfrm rot="5400000" flipH="1" flipV="1">
            <a:off x="816779" y="5286243"/>
            <a:ext cx="408217" cy="11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feld 180"/>
          <p:cNvSpPr txBox="1"/>
          <p:nvPr/>
        </p:nvSpPr>
        <p:spPr>
          <a:xfrm>
            <a:off x="428596" y="4918992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cxnSp>
        <p:nvCxnSpPr>
          <p:cNvPr id="182" name="Gerade Verbindung 181"/>
          <p:cNvCxnSpPr/>
          <p:nvPr/>
        </p:nvCxnSpPr>
        <p:spPr>
          <a:xfrm rot="5400000" flipH="1" flipV="1">
            <a:off x="1355825" y="5857293"/>
            <a:ext cx="408217" cy="119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feld 182"/>
          <p:cNvSpPr txBox="1"/>
          <p:nvPr/>
        </p:nvSpPr>
        <p:spPr>
          <a:xfrm>
            <a:off x="1397801" y="6102822"/>
            <a:ext cx="247928" cy="211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</a:t>
            </a:r>
            <a:endParaRPr lang="de-DE" dirty="0"/>
          </a:p>
        </p:txBody>
      </p:sp>
      <p:cxnSp>
        <p:nvCxnSpPr>
          <p:cNvPr id="184" name="Gerade Verbindung 183"/>
          <p:cNvCxnSpPr/>
          <p:nvPr/>
        </p:nvCxnSpPr>
        <p:spPr>
          <a:xfrm flipV="1">
            <a:off x="1614377" y="5429264"/>
            <a:ext cx="457293" cy="22452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Gerade Verbindung 184"/>
          <p:cNvCxnSpPr/>
          <p:nvPr/>
        </p:nvCxnSpPr>
        <p:spPr>
          <a:xfrm>
            <a:off x="1074732" y="5449675"/>
            <a:ext cx="484602" cy="16328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Gerade Verbindung 185"/>
          <p:cNvCxnSpPr/>
          <p:nvPr/>
        </p:nvCxnSpPr>
        <p:spPr>
          <a:xfrm rot="5400000">
            <a:off x="1968527" y="5142913"/>
            <a:ext cx="367395" cy="119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Gerade Verbindung 187"/>
          <p:cNvCxnSpPr/>
          <p:nvPr/>
        </p:nvCxnSpPr>
        <p:spPr>
          <a:xfrm rot="16200000" flipH="1">
            <a:off x="2459641" y="5777723"/>
            <a:ext cx="408217" cy="16033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Gerade Verbindung 188"/>
          <p:cNvCxnSpPr/>
          <p:nvPr/>
        </p:nvCxnSpPr>
        <p:spPr>
          <a:xfrm>
            <a:off x="2097782" y="5408853"/>
            <a:ext cx="484602" cy="28575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feld 189"/>
          <p:cNvSpPr txBox="1"/>
          <p:nvPr/>
        </p:nvSpPr>
        <p:spPr>
          <a:xfrm>
            <a:off x="5429256" y="34290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HMQC  1J</a:t>
            </a:r>
            <a:endParaRPr lang="de-DE" dirty="0"/>
          </a:p>
        </p:txBody>
      </p:sp>
      <p:sp>
        <p:nvSpPr>
          <p:cNvPr id="191" name="Textfeld 190"/>
          <p:cNvSpPr txBox="1"/>
          <p:nvPr/>
        </p:nvSpPr>
        <p:spPr>
          <a:xfrm>
            <a:off x="5572132" y="5429264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HMBC  (1J) 2J ,3J  (4J…)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92" name="Gerade Verbindung 191"/>
          <p:cNvCxnSpPr/>
          <p:nvPr/>
        </p:nvCxnSpPr>
        <p:spPr>
          <a:xfrm rot="10800000" flipV="1">
            <a:off x="3857620" y="4500570"/>
            <a:ext cx="500066" cy="142876"/>
          </a:xfrm>
          <a:prstGeom prst="line">
            <a:avLst/>
          </a:prstGeom>
          <a:ln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98"/>
          <p:cNvCxnSpPr/>
          <p:nvPr/>
        </p:nvCxnSpPr>
        <p:spPr>
          <a:xfrm flipV="1">
            <a:off x="3786182" y="6500834"/>
            <a:ext cx="642942" cy="14287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Gerade Verbindung 201"/>
          <p:cNvCxnSpPr/>
          <p:nvPr/>
        </p:nvCxnSpPr>
        <p:spPr>
          <a:xfrm rot="16200000" flipH="1">
            <a:off x="3500430" y="6286520"/>
            <a:ext cx="357190" cy="21431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Gerade Verbindung 203"/>
          <p:cNvCxnSpPr>
            <a:endCxn id="171" idx="2"/>
          </p:cNvCxnSpPr>
          <p:nvPr/>
        </p:nvCxnSpPr>
        <p:spPr>
          <a:xfrm>
            <a:off x="2857488" y="6143644"/>
            <a:ext cx="627051" cy="6817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206"/>
          <p:cNvCxnSpPr/>
          <p:nvPr/>
        </p:nvCxnSpPr>
        <p:spPr>
          <a:xfrm flipV="1">
            <a:off x="1643042" y="5500702"/>
            <a:ext cx="428628" cy="21431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 Verbindung 209"/>
          <p:cNvCxnSpPr/>
          <p:nvPr/>
        </p:nvCxnSpPr>
        <p:spPr>
          <a:xfrm>
            <a:off x="1000100" y="5572140"/>
            <a:ext cx="555613" cy="139609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7"/>
          <p:cNvSpPr>
            <a:spLocks noChangeArrowheads="1"/>
          </p:cNvSpPr>
          <p:nvPr/>
        </p:nvSpPr>
        <p:spPr bwMode="auto">
          <a:xfrm>
            <a:off x="1282700" y="0"/>
            <a:ext cx="46561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HMBC</a:t>
            </a:r>
            <a:endParaRPr lang="de-DE" dirty="0"/>
          </a:p>
        </p:txBody>
      </p:sp>
      <p:pic>
        <p:nvPicPr>
          <p:cNvPr id="3078" name="Picture 2" descr="zucker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" y="514350"/>
            <a:ext cx="3925888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3" descr="zucker10"/>
          <p:cNvPicPr>
            <a:picLocks noChangeAspect="1" noChangeArrowheads="1"/>
          </p:cNvPicPr>
          <p:nvPr/>
        </p:nvPicPr>
        <p:blipFill>
          <a:blip r:embed="rId4">
            <a:lum bright="-48000" contrast="66000"/>
          </a:blip>
          <a:srcRect/>
          <a:stretch>
            <a:fillRect/>
          </a:stretch>
        </p:blipFill>
        <p:spPr bwMode="auto">
          <a:xfrm>
            <a:off x="4878388" y="0"/>
            <a:ext cx="3725862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" descr="zucker11"/>
          <p:cNvPicPr>
            <a:picLocks noChangeAspect="1" noChangeArrowheads="1"/>
          </p:cNvPicPr>
          <p:nvPr/>
        </p:nvPicPr>
        <p:blipFill>
          <a:blip r:embed="rId5">
            <a:lum bright="-48000" contrast="66000"/>
          </a:blip>
          <a:srcRect/>
          <a:stretch>
            <a:fillRect/>
          </a:stretch>
        </p:blipFill>
        <p:spPr bwMode="auto">
          <a:xfrm>
            <a:off x="4903788" y="3363913"/>
            <a:ext cx="404018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1393825" y="631825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755650" y="636588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3083" name="Text Box 8"/>
          <p:cNvSpPr txBox="1">
            <a:spLocks noChangeArrowheads="1"/>
          </p:cNvSpPr>
          <p:nvPr/>
        </p:nvSpPr>
        <p:spPr bwMode="auto">
          <a:xfrm>
            <a:off x="1908175" y="633413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3084" name="Text Box 9"/>
          <p:cNvSpPr txBox="1">
            <a:spLocks noChangeArrowheads="1"/>
          </p:cNvSpPr>
          <p:nvPr/>
        </p:nvSpPr>
        <p:spPr bwMode="auto">
          <a:xfrm>
            <a:off x="2640013" y="65087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  <a:r>
              <a:rPr lang="de-DE" sz="1200" b="1" dirty="0"/>
              <a:t>´</a:t>
            </a:r>
            <a:endParaRPr lang="de-DE" sz="1200" b="1" dirty="0">
              <a:latin typeface="Symbol" pitchFamily="18" charset="2"/>
            </a:endParaRPr>
          </a:p>
        </p:txBody>
      </p:sp>
      <p:sp>
        <p:nvSpPr>
          <p:cNvPr id="3085" name="Text Box 10"/>
          <p:cNvSpPr txBox="1">
            <a:spLocks noChangeArrowheads="1"/>
          </p:cNvSpPr>
          <p:nvPr/>
        </p:nvSpPr>
        <p:spPr bwMode="auto">
          <a:xfrm>
            <a:off x="3325813" y="641350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3086" name="Text Box 11"/>
          <p:cNvSpPr txBox="1">
            <a:spLocks noChangeArrowheads="1"/>
          </p:cNvSpPr>
          <p:nvPr/>
        </p:nvSpPr>
        <p:spPr bwMode="auto">
          <a:xfrm>
            <a:off x="3000375" y="619125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5</a:t>
            </a:r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974725" y="4194175"/>
          <a:ext cx="2813050" cy="2519363"/>
        </p:xfrm>
        <a:graphic>
          <a:graphicData uri="http://schemas.openxmlformats.org/presentationml/2006/ole">
            <p:oleObj spid="_x0000_s3074" name="CS ChemDraw Drawing" r:id="rId6" imgW="2813760" imgH="2518920" progId="ChemDraw.Document.6.0">
              <p:embed/>
            </p:oleObj>
          </a:graphicData>
        </a:graphic>
      </p:graphicFrame>
      <p:sp>
        <p:nvSpPr>
          <p:cNvPr id="3087" name="Text Box 13"/>
          <p:cNvSpPr txBox="1">
            <a:spLocks noChangeArrowheads="1"/>
          </p:cNvSpPr>
          <p:nvPr/>
        </p:nvSpPr>
        <p:spPr bwMode="auto">
          <a:xfrm>
            <a:off x="2184400" y="5340350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2446338" y="544512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3089" name="Text Box 15"/>
          <p:cNvSpPr txBox="1">
            <a:spLocks noChangeArrowheads="1"/>
          </p:cNvSpPr>
          <p:nvPr/>
        </p:nvSpPr>
        <p:spPr bwMode="auto">
          <a:xfrm>
            <a:off x="2698750" y="5327650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3090" name="Text Box 16"/>
          <p:cNvSpPr txBox="1">
            <a:spLocks noChangeArrowheads="1"/>
          </p:cNvSpPr>
          <p:nvPr/>
        </p:nvSpPr>
        <p:spPr bwMode="auto">
          <a:xfrm>
            <a:off x="1871663" y="4662488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1414463" y="4433888"/>
            <a:ext cx="69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914400" y="5319713"/>
            <a:ext cx="693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1543050" y="63341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3371850" y="570547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>
            <a:off x="1708150" y="2197100"/>
            <a:ext cx="21018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>
            <a:off x="2254250" y="2387600"/>
            <a:ext cx="15938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>
            <a:off x="1098550" y="2425700"/>
            <a:ext cx="26733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>
            <a:off x="2997200" y="2813050"/>
            <a:ext cx="78740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3" name="Text Box 25"/>
          <p:cNvSpPr txBox="1">
            <a:spLocks noChangeArrowheads="1"/>
          </p:cNvSpPr>
          <p:nvPr/>
        </p:nvSpPr>
        <p:spPr bwMode="auto">
          <a:xfrm>
            <a:off x="4100513" y="2819400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3994" name="Text Box 26"/>
          <p:cNvSpPr txBox="1">
            <a:spLocks noChangeArrowheads="1"/>
          </p:cNvSpPr>
          <p:nvPr/>
        </p:nvSpPr>
        <p:spPr bwMode="auto">
          <a:xfrm>
            <a:off x="4086225" y="1905000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4071938" y="2362200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4086225" y="216217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H="1">
            <a:off x="1943100" y="5500688"/>
            <a:ext cx="300038" cy="200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H="1" flipV="1">
            <a:off x="1571625" y="5529263"/>
            <a:ext cx="342900" cy="171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1571625" y="5172075"/>
            <a:ext cx="14288" cy="371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0" name="Line 32"/>
          <p:cNvSpPr>
            <a:spLocks noChangeShapeType="1"/>
          </p:cNvSpPr>
          <p:nvPr/>
        </p:nvSpPr>
        <p:spPr bwMode="auto">
          <a:xfrm flipH="1">
            <a:off x="1400175" y="4243388"/>
            <a:ext cx="200025" cy="2857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1" name="Line 33"/>
          <p:cNvSpPr>
            <a:spLocks noChangeShapeType="1"/>
          </p:cNvSpPr>
          <p:nvPr/>
        </p:nvSpPr>
        <p:spPr bwMode="auto">
          <a:xfrm>
            <a:off x="1414463" y="4557713"/>
            <a:ext cx="157162" cy="3000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2" name="Line 34"/>
          <p:cNvSpPr>
            <a:spLocks noChangeShapeType="1"/>
          </p:cNvSpPr>
          <p:nvPr/>
        </p:nvSpPr>
        <p:spPr bwMode="auto">
          <a:xfrm flipH="1" flipV="1">
            <a:off x="1585913" y="4872038"/>
            <a:ext cx="428625" cy="142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3" name="Line 35"/>
          <p:cNvSpPr>
            <a:spLocks noChangeShapeType="1"/>
          </p:cNvSpPr>
          <p:nvPr/>
        </p:nvSpPr>
        <p:spPr bwMode="auto">
          <a:xfrm>
            <a:off x="2571750" y="5700713"/>
            <a:ext cx="0" cy="4000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4" name="Line 36"/>
          <p:cNvSpPr>
            <a:spLocks noChangeShapeType="1"/>
          </p:cNvSpPr>
          <p:nvPr/>
        </p:nvSpPr>
        <p:spPr bwMode="auto">
          <a:xfrm flipH="1">
            <a:off x="2243138" y="6115050"/>
            <a:ext cx="328612" cy="171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5" name="Line 37"/>
          <p:cNvSpPr>
            <a:spLocks noChangeShapeType="1"/>
          </p:cNvSpPr>
          <p:nvPr/>
        </p:nvSpPr>
        <p:spPr bwMode="auto">
          <a:xfrm>
            <a:off x="1928813" y="6100763"/>
            <a:ext cx="300037" cy="1714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6" name="Line 38"/>
          <p:cNvSpPr>
            <a:spLocks noChangeShapeType="1"/>
          </p:cNvSpPr>
          <p:nvPr/>
        </p:nvSpPr>
        <p:spPr bwMode="auto">
          <a:xfrm>
            <a:off x="2900363" y="5529263"/>
            <a:ext cx="342900" cy="714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7" name="Line 39"/>
          <p:cNvSpPr>
            <a:spLocks noChangeShapeType="1"/>
          </p:cNvSpPr>
          <p:nvPr/>
        </p:nvSpPr>
        <p:spPr bwMode="auto">
          <a:xfrm>
            <a:off x="3243263" y="5600700"/>
            <a:ext cx="114300" cy="342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8" name="Line 40"/>
          <p:cNvSpPr>
            <a:spLocks noChangeShapeType="1"/>
          </p:cNvSpPr>
          <p:nvPr/>
        </p:nvSpPr>
        <p:spPr bwMode="auto">
          <a:xfrm flipV="1">
            <a:off x="3100388" y="5986463"/>
            <a:ext cx="285750" cy="2857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09" name="Line 41"/>
          <p:cNvSpPr>
            <a:spLocks noChangeShapeType="1"/>
          </p:cNvSpPr>
          <p:nvPr/>
        </p:nvSpPr>
        <p:spPr bwMode="auto">
          <a:xfrm flipV="1">
            <a:off x="6451600" y="1997075"/>
            <a:ext cx="144780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10" name="Line 42"/>
          <p:cNvSpPr>
            <a:spLocks noChangeShapeType="1"/>
          </p:cNvSpPr>
          <p:nvPr/>
        </p:nvSpPr>
        <p:spPr bwMode="auto">
          <a:xfrm flipH="1" flipV="1">
            <a:off x="7135813" y="4113213"/>
            <a:ext cx="14287" cy="1119187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11" name="Text Box 43"/>
          <p:cNvSpPr txBox="1">
            <a:spLocks noChangeArrowheads="1"/>
          </p:cNvSpPr>
          <p:nvPr/>
        </p:nvSpPr>
        <p:spPr bwMode="auto">
          <a:xfrm>
            <a:off x="1543050" y="4033838"/>
            <a:ext cx="693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3118" name="Text Box 44"/>
          <p:cNvSpPr txBox="1">
            <a:spLocks noChangeArrowheads="1"/>
          </p:cNvSpPr>
          <p:nvPr/>
        </p:nvSpPr>
        <p:spPr bwMode="auto">
          <a:xfrm>
            <a:off x="2928938" y="6219825"/>
            <a:ext cx="693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13" name="Text Box 45"/>
          <p:cNvSpPr txBox="1">
            <a:spLocks noChangeArrowheads="1"/>
          </p:cNvSpPr>
          <p:nvPr/>
        </p:nvSpPr>
        <p:spPr bwMode="auto">
          <a:xfrm>
            <a:off x="1514475" y="5948363"/>
            <a:ext cx="693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14" name="Text Box 46"/>
          <p:cNvSpPr txBox="1">
            <a:spLocks noChangeArrowheads="1"/>
          </p:cNvSpPr>
          <p:nvPr/>
        </p:nvSpPr>
        <p:spPr bwMode="auto">
          <a:xfrm>
            <a:off x="1157288" y="5005388"/>
            <a:ext cx="69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15" name="Text Box 47"/>
          <p:cNvSpPr txBox="1">
            <a:spLocks noChangeArrowheads="1"/>
          </p:cNvSpPr>
          <p:nvPr/>
        </p:nvSpPr>
        <p:spPr bwMode="auto">
          <a:xfrm>
            <a:off x="8370888" y="1797050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3122" name="Text Box 48"/>
          <p:cNvSpPr txBox="1">
            <a:spLocks noChangeArrowheads="1"/>
          </p:cNvSpPr>
          <p:nvPr/>
        </p:nvSpPr>
        <p:spPr bwMode="auto">
          <a:xfrm>
            <a:off x="8389938" y="213042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3123" name="Text Box 49"/>
          <p:cNvSpPr txBox="1">
            <a:spLocks noChangeArrowheads="1"/>
          </p:cNvSpPr>
          <p:nvPr/>
        </p:nvSpPr>
        <p:spPr bwMode="auto">
          <a:xfrm>
            <a:off x="8399463" y="2327275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3124" name="Text Box 50"/>
          <p:cNvSpPr txBox="1">
            <a:spLocks noChangeArrowheads="1"/>
          </p:cNvSpPr>
          <p:nvPr/>
        </p:nvSpPr>
        <p:spPr bwMode="auto">
          <a:xfrm>
            <a:off x="8386763" y="876300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19" name="Text Box 51"/>
          <p:cNvSpPr txBox="1">
            <a:spLocks noChangeArrowheads="1"/>
          </p:cNvSpPr>
          <p:nvPr/>
        </p:nvSpPr>
        <p:spPr bwMode="auto">
          <a:xfrm>
            <a:off x="8347075" y="48736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20" name="Text Box 52"/>
          <p:cNvSpPr txBox="1">
            <a:spLocks noChangeArrowheads="1"/>
          </p:cNvSpPr>
          <p:nvPr/>
        </p:nvSpPr>
        <p:spPr bwMode="auto">
          <a:xfrm>
            <a:off x="8351838" y="5716588"/>
            <a:ext cx="693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21" name="Line 53"/>
          <p:cNvSpPr>
            <a:spLocks noChangeShapeType="1"/>
          </p:cNvSpPr>
          <p:nvPr/>
        </p:nvSpPr>
        <p:spPr bwMode="auto">
          <a:xfrm flipV="1">
            <a:off x="7194550" y="5162550"/>
            <a:ext cx="1298575" cy="349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2" name="Line 54"/>
          <p:cNvSpPr>
            <a:spLocks noChangeShapeType="1"/>
          </p:cNvSpPr>
          <p:nvPr/>
        </p:nvSpPr>
        <p:spPr bwMode="auto">
          <a:xfrm flipH="1" flipV="1">
            <a:off x="6464300" y="669925"/>
            <a:ext cx="14288" cy="12763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3" name="Text Box 55"/>
          <p:cNvSpPr txBox="1">
            <a:spLocks noChangeArrowheads="1"/>
          </p:cNvSpPr>
          <p:nvPr/>
        </p:nvSpPr>
        <p:spPr bwMode="auto">
          <a:xfrm>
            <a:off x="6948488" y="3314700"/>
            <a:ext cx="493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24" name="Text Box 56"/>
          <p:cNvSpPr txBox="1">
            <a:spLocks noChangeArrowheads="1"/>
          </p:cNvSpPr>
          <p:nvPr/>
        </p:nvSpPr>
        <p:spPr bwMode="auto">
          <a:xfrm>
            <a:off x="6127750" y="273050"/>
            <a:ext cx="493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84025" name="Line 57"/>
          <p:cNvSpPr>
            <a:spLocks noChangeShapeType="1"/>
          </p:cNvSpPr>
          <p:nvPr/>
        </p:nvSpPr>
        <p:spPr bwMode="auto">
          <a:xfrm flipV="1">
            <a:off x="6694488" y="5776913"/>
            <a:ext cx="1598612" cy="349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6" name="Line 58"/>
          <p:cNvSpPr>
            <a:spLocks noChangeShapeType="1"/>
          </p:cNvSpPr>
          <p:nvPr/>
        </p:nvSpPr>
        <p:spPr bwMode="auto">
          <a:xfrm flipH="1" flipV="1">
            <a:off x="6692900" y="4098925"/>
            <a:ext cx="28575" cy="170497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586538" y="3319463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 flipV="1">
            <a:off x="5992813" y="584200"/>
            <a:ext cx="14287" cy="4762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29" name="Line 61"/>
          <p:cNvSpPr>
            <a:spLocks noChangeShapeType="1"/>
          </p:cNvSpPr>
          <p:nvPr/>
        </p:nvSpPr>
        <p:spPr bwMode="auto">
          <a:xfrm flipV="1">
            <a:off x="6194425" y="1047750"/>
            <a:ext cx="1784350" cy="63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30" name="Text Box 62"/>
          <p:cNvSpPr txBox="1">
            <a:spLocks noChangeArrowheads="1"/>
          </p:cNvSpPr>
          <p:nvPr/>
        </p:nvSpPr>
        <p:spPr bwMode="auto">
          <a:xfrm>
            <a:off x="5905500" y="139700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84031" name="Text Box 63"/>
          <p:cNvSpPr txBox="1">
            <a:spLocks noChangeArrowheads="1"/>
          </p:cNvSpPr>
          <p:nvPr/>
        </p:nvSpPr>
        <p:spPr bwMode="auto">
          <a:xfrm>
            <a:off x="6705600" y="273050"/>
            <a:ext cx="493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32" name="Text Box 64"/>
          <p:cNvSpPr txBox="1">
            <a:spLocks noChangeArrowheads="1"/>
          </p:cNvSpPr>
          <p:nvPr/>
        </p:nvSpPr>
        <p:spPr bwMode="auto">
          <a:xfrm>
            <a:off x="7304088" y="3328988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33" name="Text Box 65"/>
          <p:cNvSpPr txBox="1">
            <a:spLocks noChangeArrowheads="1"/>
          </p:cNvSpPr>
          <p:nvPr/>
        </p:nvSpPr>
        <p:spPr bwMode="auto">
          <a:xfrm>
            <a:off x="8372475" y="53181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84034" name="Text Box 66"/>
          <p:cNvSpPr txBox="1">
            <a:spLocks noChangeArrowheads="1"/>
          </p:cNvSpPr>
          <p:nvPr/>
        </p:nvSpPr>
        <p:spPr bwMode="auto">
          <a:xfrm>
            <a:off x="5449888" y="296863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35" name="Text Box 67"/>
          <p:cNvSpPr txBox="1">
            <a:spLocks noChangeArrowheads="1"/>
          </p:cNvSpPr>
          <p:nvPr/>
        </p:nvSpPr>
        <p:spPr bwMode="auto">
          <a:xfrm>
            <a:off x="6062663" y="3328988"/>
            <a:ext cx="493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Me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36" name="Text Box 68"/>
          <p:cNvSpPr txBox="1">
            <a:spLocks noChangeArrowheads="1"/>
          </p:cNvSpPr>
          <p:nvPr/>
        </p:nvSpPr>
        <p:spPr bwMode="auto">
          <a:xfrm>
            <a:off x="8372475" y="5127625"/>
            <a:ext cx="6937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COO</a:t>
            </a: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4037" name="Line 69"/>
          <p:cNvSpPr>
            <a:spLocks noChangeShapeType="1"/>
          </p:cNvSpPr>
          <p:nvPr/>
        </p:nvSpPr>
        <p:spPr bwMode="auto">
          <a:xfrm flipH="1" flipV="1">
            <a:off x="7302500" y="4086225"/>
            <a:ext cx="9525" cy="128587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38" name="Line 70"/>
          <p:cNvSpPr>
            <a:spLocks noChangeShapeType="1"/>
          </p:cNvSpPr>
          <p:nvPr/>
        </p:nvSpPr>
        <p:spPr bwMode="auto">
          <a:xfrm flipV="1">
            <a:off x="7302500" y="5378450"/>
            <a:ext cx="860425" cy="95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39" name="Line 71"/>
          <p:cNvSpPr>
            <a:spLocks noChangeShapeType="1"/>
          </p:cNvSpPr>
          <p:nvPr/>
        </p:nvSpPr>
        <p:spPr bwMode="auto">
          <a:xfrm flipH="1" flipV="1">
            <a:off x="6692900" y="644525"/>
            <a:ext cx="1588" cy="17970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0" name="Line 72"/>
          <p:cNvSpPr>
            <a:spLocks noChangeShapeType="1"/>
          </p:cNvSpPr>
          <p:nvPr/>
        </p:nvSpPr>
        <p:spPr bwMode="auto">
          <a:xfrm>
            <a:off x="6673850" y="2428875"/>
            <a:ext cx="1225550" cy="190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1" name="Line 73"/>
          <p:cNvSpPr>
            <a:spLocks noChangeShapeType="1"/>
          </p:cNvSpPr>
          <p:nvPr/>
        </p:nvSpPr>
        <p:spPr bwMode="auto">
          <a:xfrm flipH="1" flipV="1">
            <a:off x="6611938" y="4098925"/>
            <a:ext cx="4762" cy="1266825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2" name="Line 74"/>
          <p:cNvSpPr>
            <a:spLocks noChangeShapeType="1"/>
          </p:cNvSpPr>
          <p:nvPr/>
        </p:nvSpPr>
        <p:spPr bwMode="auto">
          <a:xfrm flipV="1">
            <a:off x="6608763" y="5324475"/>
            <a:ext cx="1584325" cy="4445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3" name="Line 75"/>
          <p:cNvSpPr>
            <a:spLocks noChangeShapeType="1"/>
          </p:cNvSpPr>
          <p:nvPr/>
        </p:nvSpPr>
        <p:spPr bwMode="auto">
          <a:xfrm flipH="1" flipV="1">
            <a:off x="5911850" y="625475"/>
            <a:ext cx="1588" cy="187960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4044" name="Line 76"/>
          <p:cNvSpPr>
            <a:spLocks noChangeShapeType="1"/>
          </p:cNvSpPr>
          <p:nvPr/>
        </p:nvSpPr>
        <p:spPr bwMode="auto">
          <a:xfrm flipV="1">
            <a:off x="5937250" y="2511425"/>
            <a:ext cx="19875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3077" name="Picture 78" descr="Logo_RG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5" grpId="0"/>
      <p:bldP spid="83986" grpId="0"/>
      <p:bldP spid="83987" grpId="0"/>
      <p:bldP spid="83988" grpId="0"/>
      <p:bldP spid="83989" grpId="0" animBg="1"/>
      <p:bldP spid="83989" grpId="1" animBg="1"/>
      <p:bldP spid="83990" grpId="0" animBg="1"/>
      <p:bldP spid="83990" grpId="1" animBg="1"/>
      <p:bldP spid="83991" grpId="0" animBg="1"/>
      <p:bldP spid="83991" grpId="1" animBg="1"/>
      <p:bldP spid="83992" grpId="0" animBg="1"/>
      <p:bldP spid="83992" grpId="1" animBg="1"/>
      <p:bldP spid="83992" grpId="2" animBg="1"/>
      <p:bldP spid="83993" grpId="0"/>
      <p:bldP spid="83994" grpId="0"/>
      <p:bldP spid="83995" grpId="0"/>
      <p:bldP spid="83996" grpId="0"/>
      <p:bldP spid="83997" grpId="0" animBg="1"/>
      <p:bldP spid="83997" grpId="1" animBg="1"/>
      <p:bldP spid="83997" grpId="2" animBg="1"/>
      <p:bldP spid="83997" grpId="3" animBg="1"/>
      <p:bldP spid="83997" grpId="4" animBg="1"/>
      <p:bldP spid="83997" grpId="5" animBg="1"/>
      <p:bldP spid="83997" grpId="6" animBg="1"/>
      <p:bldP spid="83998" grpId="0" animBg="1"/>
      <p:bldP spid="83998" grpId="1" animBg="1"/>
      <p:bldP spid="83998" grpId="2" animBg="1"/>
      <p:bldP spid="83998" grpId="3" animBg="1"/>
      <p:bldP spid="83998" grpId="4" animBg="1"/>
      <p:bldP spid="83998" grpId="5" animBg="1"/>
      <p:bldP spid="83998" grpId="6" animBg="1"/>
      <p:bldP spid="83999" grpId="0" animBg="1"/>
      <p:bldP spid="83999" grpId="1" animBg="1"/>
      <p:bldP spid="83999" grpId="2" animBg="1"/>
      <p:bldP spid="83999" grpId="3" animBg="1"/>
      <p:bldP spid="83999" grpId="4" animBg="1"/>
      <p:bldP spid="84000" grpId="0" animBg="1"/>
      <p:bldP spid="84000" grpId="1" animBg="1"/>
      <p:bldP spid="84001" grpId="0" animBg="1"/>
      <p:bldP spid="84001" grpId="1" animBg="1"/>
      <p:bldP spid="84001" grpId="2" animBg="1"/>
      <p:bldP spid="84001" grpId="3" animBg="1"/>
      <p:bldP spid="84002" grpId="0" animBg="1"/>
      <p:bldP spid="84002" grpId="1" animBg="1"/>
      <p:bldP spid="84002" grpId="2" animBg="1"/>
      <p:bldP spid="84002" grpId="3" animBg="1"/>
      <p:bldP spid="84003" grpId="0" animBg="1"/>
      <p:bldP spid="84003" grpId="1" animBg="1"/>
      <p:bldP spid="84003" grpId="2" animBg="1"/>
      <p:bldP spid="84003" grpId="3" animBg="1"/>
      <p:bldP spid="84004" grpId="0" animBg="1"/>
      <p:bldP spid="84004" grpId="1" animBg="1"/>
      <p:bldP spid="84004" grpId="2" animBg="1"/>
      <p:bldP spid="84004" grpId="3" animBg="1"/>
      <p:bldP spid="84005" grpId="0" animBg="1"/>
      <p:bldP spid="84005" grpId="1" animBg="1"/>
      <p:bldP spid="84006" grpId="0" animBg="1"/>
      <p:bldP spid="84006" grpId="1" animBg="1"/>
      <p:bldP spid="84006" grpId="2" animBg="1"/>
      <p:bldP spid="84006" grpId="3" animBg="1"/>
      <p:bldP spid="84007" grpId="0" animBg="1"/>
      <p:bldP spid="84007" grpId="1" animBg="1"/>
      <p:bldP spid="84007" grpId="2" animBg="1"/>
      <p:bldP spid="84007" grpId="3" animBg="1"/>
      <p:bldP spid="84008" grpId="0" animBg="1"/>
      <p:bldP spid="84008" grpId="1" animBg="1"/>
      <p:bldP spid="84009" grpId="0" animBg="1"/>
      <p:bldP spid="84009" grpId="1" animBg="1"/>
      <p:bldP spid="84010" grpId="0" animBg="1"/>
      <p:bldP spid="84010" grpId="1" animBg="1"/>
      <p:bldP spid="84011" grpId="0"/>
      <p:bldP spid="84013" grpId="0"/>
      <p:bldP spid="84014" grpId="0"/>
      <p:bldP spid="84015" grpId="0"/>
      <p:bldP spid="84019" grpId="0"/>
      <p:bldP spid="84020" grpId="0"/>
      <p:bldP spid="84021" grpId="0" animBg="1"/>
      <p:bldP spid="84021" grpId="1" animBg="1"/>
      <p:bldP spid="84022" grpId="0" animBg="1"/>
      <p:bldP spid="84022" grpId="1" animBg="1"/>
      <p:bldP spid="84023" grpId="0"/>
      <p:bldP spid="84024" grpId="0"/>
      <p:bldP spid="84025" grpId="0" animBg="1"/>
      <p:bldP spid="84025" grpId="1" animBg="1"/>
      <p:bldP spid="84026" grpId="0" animBg="1"/>
      <p:bldP spid="84026" grpId="1" animBg="1"/>
      <p:bldP spid="84027" grpId="0"/>
      <p:bldP spid="84028" grpId="0" animBg="1"/>
      <p:bldP spid="84028" grpId="1" animBg="1"/>
      <p:bldP spid="84029" grpId="0" animBg="1"/>
      <p:bldP spid="84029" grpId="1" animBg="1"/>
      <p:bldP spid="84030" grpId="0"/>
      <p:bldP spid="84032" grpId="0"/>
      <p:bldP spid="84033" grpId="0"/>
      <p:bldP spid="84034" grpId="0"/>
      <p:bldP spid="84035" grpId="0"/>
      <p:bldP spid="84036" grpId="0"/>
      <p:bldP spid="84037" grpId="0" animBg="1"/>
      <p:bldP spid="84037" grpId="1" animBg="1"/>
      <p:bldP spid="84038" grpId="0" animBg="1"/>
      <p:bldP spid="84038" grpId="1" animBg="1"/>
      <p:bldP spid="84039" grpId="0" animBg="1"/>
      <p:bldP spid="84039" grpId="1" animBg="1"/>
      <p:bldP spid="84040" grpId="0" animBg="1"/>
      <p:bldP spid="84040" grpId="1" animBg="1"/>
      <p:bldP spid="84041" grpId="0" animBg="1"/>
      <p:bldP spid="84041" grpId="1" animBg="1"/>
      <p:bldP spid="84042" grpId="0" animBg="1"/>
      <p:bldP spid="84042" grpId="1" animBg="1"/>
      <p:bldP spid="84043" grpId="0" animBg="1"/>
      <p:bldP spid="84043" grpId="1" animBg="1"/>
      <p:bldP spid="84044" grpId="0" animBg="1"/>
      <p:bldP spid="840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385763" y="0"/>
            <a:ext cx="630026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</a:rPr>
              <a:t>           Cartesian Product Operators 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6" name="Picture 30" descr="Logo_RGB"/>
          <p:cNvPicPr>
            <a:picLocks noChangeAspect="1" noChangeArrowheads="1"/>
          </p:cNvPicPr>
          <p:nvPr/>
        </p:nvPicPr>
        <p:blipFill>
          <a:blip r:embed="rId2" cstate="print"/>
          <a:srcRect l="1471"/>
          <a:stretch>
            <a:fillRect/>
          </a:stretch>
        </p:blipFill>
        <p:spPr bwMode="auto">
          <a:xfrm>
            <a:off x="6732072" y="0"/>
            <a:ext cx="2411928" cy="647700"/>
          </a:xfrm>
          <a:prstGeom prst="rect">
            <a:avLst/>
          </a:prstGeom>
          <a:noFill/>
        </p:spPr>
      </p:pic>
      <p:sp>
        <p:nvSpPr>
          <p:cNvPr id="127" name="Text Box 85"/>
          <p:cNvSpPr txBox="1">
            <a:spLocks noChangeArrowheads="1"/>
          </p:cNvSpPr>
          <p:nvPr/>
        </p:nvSpPr>
        <p:spPr bwMode="auto">
          <a:xfrm>
            <a:off x="1946487" y="1813687"/>
            <a:ext cx="4842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/>
              <a:t> only</a:t>
            </a:r>
            <a:r>
              <a:rPr lang="en-US" b="1" dirty="0" smtClean="0">
                <a:latin typeface="+mj-lt"/>
              </a:rPr>
              <a:t>  I</a:t>
            </a:r>
            <a:r>
              <a:rPr lang="en-US" b="1" baseline="-25000" dirty="0" smtClean="0">
                <a:latin typeface="+mj-lt"/>
              </a:rPr>
              <a:t>x 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S</a:t>
            </a:r>
            <a:r>
              <a:rPr lang="en-US" b="1" baseline="-25000" dirty="0" err="1" smtClean="0">
                <a:latin typeface="+mj-lt"/>
              </a:rPr>
              <a:t>x</a:t>
            </a:r>
            <a:r>
              <a:rPr lang="en-US" b="1" dirty="0" smtClean="0">
                <a:latin typeface="+mj-lt"/>
              </a:rPr>
              <a:t> ,</a:t>
            </a:r>
            <a:r>
              <a:rPr lang="en-US" b="1" dirty="0" err="1" smtClean="0">
                <a:latin typeface="+mj-lt"/>
              </a:rPr>
              <a:t>I</a:t>
            </a:r>
            <a:r>
              <a:rPr lang="en-US" b="1" baseline="-25000" dirty="0" err="1" smtClean="0">
                <a:latin typeface="+mj-lt"/>
              </a:rPr>
              <a:t>y</a:t>
            </a:r>
            <a:r>
              <a:rPr lang="en-US" b="1" dirty="0" smtClean="0">
                <a:latin typeface="+mj-lt"/>
              </a:rPr>
              <a:t>,  </a:t>
            </a:r>
            <a:r>
              <a:rPr lang="en-US" b="1" dirty="0" err="1" smtClean="0">
                <a:latin typeface="+mj-lt"/>
              </a:rPr>
              <a:t>S</a:t>
            </a:r>
            <a:r>
              <a:rPr lang="en-US" b="1" baseline="-25000" dirty="0" err="1" smtClean="0">
                <a:latin typeface="+mj-lt"/>
              </a:rPr>
              <a:t>y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I</a:t>
            </a:r>
            <a:r>
              <a:rPr lang="en-US" b="1" baseline="-25000" dirty="0" err="1" smtClean="0">
                <a:latin typeface="+mj-lt"/>
              </a:rPr>
              <a:t>z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S</a:t>
            </a:r>
            <a:r>
              <a:rPr lang="en-US" b="1" baseline="-25000" dirty="0" err="1" smtClean="0">
                <a:latin typeface="+mj-lt"/>
              </a:rPr>
              <a:t>z</a:t>
            </a:r>
            <a:r>
              <a:rPr lang="en-US" b="1" dirty="0" err="1" smtClean="0"/>
              <a:t>can</a:t>
            </a:r>
            <a:r>
              <a:rPr lang="en-US" b="1" dirty="0" smtClean="0"/>
              <a:t> be observed</a:t>
            </a:r>
          </a:p>
        </p:txBody>
      </p:sp>
      <p:sp>
        <p:nvSpPr>
          <p:cNvPr id="12" name="Text Box 83"/>
          <p:cNvSpPr txBox="1">
            <a:spLocks noChangeArrowheads="1"/>
          </p:cNvSpPr>
          <p:nvPr/>
        </p:nvSpPr>
        <p:spPr bwMode="auto">
          <a:xfrm>
            <a:off x="0" y="4449884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+mj-lt"/>
              </a:rPr>
              <a:t>[ </a:t>
            </a:r>
            <a:r>
              <a:rPr lang="en-US" sz="1400" b="1" i="1" dirty="0" smtClean="0">
                <a:latin typeface="+mj-lt"/>
              </a:rPr>
              <a:t>A, B</a:t>
            </a:r>
            <a:r>
              <a:rPr lang="en-US" sz="1400" b="1" dirty="0" smtClean="0">
                <a:latin typeface="+mj-lt"/>
              </a:rPr>
              <a:t> ]</a:t>
            </a:r>
            <a:r>
              <a:rPr lang="en-US" sz="1400" b="1" dirty="0" smtClean="0">
                <a:latin typeface="Symbol" pitchFamily="18" charset="2"/>
              </a:rPr>
              <a:t> = 0         </a:t>
            </a:r>
            <a:r>
              <a:rPr lang="de-DE" sz="1400" b="1" dirty="0" smtClean="0">
                <a:latin typeface="MT Extra" pitchFamily="18" charset="2"/>
              </a:rPr>
              <a:t>a     </a:t>
            </a:r>
            <a:r>
              <a:rPr lang="de-DE" sz="1400" b="1" dirty="0" err="1" smtClean="0"/>
              <a:t>exp</a:t>
            </a:r>
            <a:r>
              <a:rPr lang="de-DE" sz="1400" b="1" dirty="0" smtClean="0"/>
              <a:t>( i (</a:t>
            </a:r>
            <a:r>
              <a:rPr lang="de-DE" sz="1400" b="1" i="1" dirty="0" smtClean="0">
                <a:latin typeface="+mj-lt"/>
              </a:rPr>
              <a:t>A </a:t>
            </a:r>
            <a:r>
              <a:rPr lang="de-DE" sz="1400" b="1" dirty="0" smtClean="0">
                <a:latin typeface="+mj-lt"/>
              </a:rPr>
              <a:t>+ </a:t>
            </a:r>
            <a:r>
              <a:rPr lang="de-DE" sz="1400" b="1" i="1" dirty="0" smtClean="0">
                <a:latin typeface="+mj-lt"/>
              </a:rPr>
              <a:t>B</a:t>
            </a:r>
            <a:r>
              <a:rPr lang="de-DE" sz="1400" b="1" dirty="0" smtClean="0">
                <a:latin typeface="+mj-lt"/>
              </a:rPr>
              <a:t>) </a:t>
            </a:r>
            <a:r>
              <a:rPr lang="de-DE" sz="1400" b="1" dirty="0" smtClean="0"/>
              <a:t>t) =  exp( i </a:t>
            </a:r>
            <a:r>
              <a:rPr lang="de-DE" sz="1400" b="1" i="1" dirty="0" smtClean="0">
                <a:latin typeface="+mj-lt"/>
              </a:rPr>
              <a:t>A</a:t>
            </a:r>
            <a:r>
              <a:rPr lang="de-DE" sz="1400" b="1" dirty="0" smtClean="0"/>
              <a:t>t) exp( i </a:t>
            </a:r>
            <a:r>
              <a:rPr lang="de-DE" sz="1400" b="1" i="1" dirty="0" smtClean="0">
                <a:latin typeface="+mj-lt"/>
              </a:rPr>
              <a:t>B</a:t>
            </a:r>
            <a:r>
              <a:rPr lang="de-DE" sz="1400" b="1" dirty="0" smtClean="0"/>
              <a:t> t)  =   exp( i </a:t>
            </a:r>
            <a:r>
              <a:rPr lang="de-DE" sz="1400" b="1" i="1" dirty="0" smtClean="0">
                <a:latin typeface="+mj-lt"/>
              </a:rPr>
              <a:t>B</a:t>
            </a:r>
            <a:r>
              <a:rPr lang="de-DE" sz="1400" b="1" dirty="0" smtClean="0"/>
              <a:t> t)  exp( i </a:t>
            </a:r>
            <a:r>
              <a:rPr lang="de-DE" sz="1400" b="1" i="1" dirty="0" smtClean="0">
                <a:latin typeface="+mj-lt"/>
              </a:rPr>
              <a:t>A</a:t>
            </a:r>
            <a:r>
              <a:rPr lang="de-DE" sz="1400" b="1" dirty="0" smtClean="0"/>
              <a:t>t)    </a:t>
            </a:r>
            <a:endParaRPr lang="en-US" sz="1400" b="1" dirty="0" smtClean="0"/>
          </a:p>
        </p:txBody>
      </p:sp>
      <p:sp>
        <p:nvSpPr>
          <p:cNvPr id="13" name="Text Box 83"/>
          <p:cNvSpPr txBox="1">
            <a:spLocks noChangeArrowheads="1"/>
          </p:cNvSpPr>
          <p:nvPr/>
        </p:nvSpPr>
        <p:spPr bwMode="auto">
          <a:xfrm>
            <a:off x="0" y="4849934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+mj-lt"/>
              </a:rPr>
              <a:t>[ </a:t>
            </a:r>
            <a:r>
              <a:rPr lang="en-US" sz="1400" b="1" dirty="0" err="1" smtClean="0">
                <a:latin typeface="+mj-lt"/>
              </a:rPr>
              <a:t>I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dirty="0" smtClean="0">
                <a:latin typeface="+mj-lt"/>
              </a:rPr>
              <a:t> , </a:t>
            </a:r>
            <a:r>
              <a:rPr lang="en-US" sz="1400" b="1" dirty="0" err="1" smtClean="0">
                <a:latin typeface="+mj-lt"/>
              </a:rPr>
              <a:t>I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dirty="0" err="1" smtClean="0">
                <a:latin typeface="+mj-lt"/>
              </a:rPr>
              <a:t>S</a:t>
            </a:r>
            <a:r>
              <a:rPr lang="en-US" sz="1400" b="1" baseline="-25000" dirty="0" err="1" smtClean="0">
                <a:latin typeface="+mj-lt"/>
              </a:rPr>
              <a:t>z</a:t>
            </a:r>
            <a:r>
              <a:rPr lang="en-US" sz="1400" b="1" dirty="0" smtClean="0">
                <a:latin typeface="+mj-lt"/>
              </a:rPr>
              <a:t>]</a:t>
            </a:r>
            <a:r>
              <a:rPr lang="en-US" sz="1400" b="1" dirty="0" smtClean="0">
                <a:latin typeface="Symbol" pitchFamily="18" charset="2"/>
              </a:rPr>
              <a:t> = 0      </a:t>
            </a:r>
            <a:r>
              <a:rPr lang="de-DE" sz="1400" b="1" dirty="0" smtClean="0">
                <a:latin typeface="MT Extra" pitchFamily="18" charset="2"/>
              </a:rPr>
              <a:t>a   </a:t>
            </a:r>
            <a:r>
              <a:rPr lang="de-DE" sz="1400" b="1" dirty="0" err="1" smtClean="0"/>
              <a:t>exp</a:t>
            </a:r>
            <a:r>
              <a:rPr lang="de-DE" sz="1400" b="1" dirty="0" smtClean="0"/>
              <a:t>( i </a:t>
            </a:r>
            <a:r>
              <a:rPr lang="de-DE" sz="1400" b="1" i="1" dirty="0" smtClean="0">
                <a:latin typeface="+mj-lt"/>
              </a:rPr>
              <a:t>H</a:t>
            </a:r>
            <a:r>
              <a:rPr lang="de-DE" sz="1400" b="1" dirty="0" smtClean="0"/>
              <a:t> t) =  exp( i </a:t>
            </a:r>
            <a:r>
              <a:rPr lang="de-DE" sz="1400" b="1" dirty="0" err="1" smtClean="0">
                <a:latin typeface="Symbol" pitchFamily="18" charset="2"/>
              </a:rPr>
              <a:t>w</a:t>
            </a:r>
            <a:r>
              <a:rPr lang="de-DE" sz="1400" b="1" baseline="-25000" dirty="0" err="1" smtClean="0">
                <a:latin typeface="Symbol" pitchFamily="18" charset="2"/>
              </a:rPr>
              <a:t>I</a:t>
            </a:r>
            <a:r>
              <a:rPr lang="de-DE" sz="1400" b="1" dirty="0" err="1" smtClean="0">
                <a:latin typeface="Symbol" pitchFamily="18" charset="2"/>
              </a:rPr>
              <a:t>I</a:t>
            </a:r>
            <a:r>
              <a:rPr lang="de-DE" sz="1400" b="1" baseline="-25000" dirty="0" err="1" smtClean="0">
                <a:latin typeface="+mn-lt"/>
              </a:rPr>
              <a:t>z</a:t>
            </a:r>
            <a:r>
              <a:rPr lang="de-DE" sz="1400" b="1" dirty="0" smtClean="0"/>
              <a:t> t)  exp( i </a:t>
            </a:r>
            <a:r>
              <a:rPr lang="de-DE" sz="1400" b="1" dirty="0" err="1" smtClean="0">
                <a:latin typeface="Symbol" pitchFamily="18" charset="2"/>
              </a:rPr>
              <a:t>w</a:t>
            </a:r>
            <a:r>
              <a:rPr lang="de-DE" sz="1400" b="1" baseline="-25000" dirty="0" err="1" smtClean="0">
                <a:latin typeface="+mn-lt"/>
              </a:rPr>
              <a:t>S</a:t>
            </a:r>
            <a:r>
              <a:rPr lang="de-DE" sz="1400" b="1" dirty="0" err="1" smtClean="0">
                <a:latin typeface="+mn-lt"/>
              </a:rPr>
              <a:t>S</a:t>
            </a:r>
            <a:r>
              <a:rPr lang="de-DE" sz="1400" b="1" baseline="-25000" dirty="0" err="1" smtClean="0">
                <a:latin typeface="+mn-lt"/>
              </a:rPr>
              <a:t>z</a:t>
            </a:r>
            <a:r>
              <a:rPr lang="de-DE" sz="1400" b="1" dirty="0" smtClean="0"/>
              <a:t> t)  exp( i </a:t>
            </a:r>
            <a:r>
              <a:rPr lang="de-DE" sz="1400" b="1" dirty="0" smtClean="0">
                <a:latin typeface="+mj-lt"/>
              </a:rPr>
              <a:t>J </a:t>
            </a:r>
            <a:r>
              <a:rPr lang="de-DE" sz="1400" b="1" dirty="0" err="1" smtClean="0">
                <a:latin typeface="Symbol" pitchFamily="18" charset="2"/>
              </a:rPr>
              <a:t>I</a:t>
            </a:r>
            <a:r>
              <a:rPr lang="de-DE" sz="1400" b="1" baseline="-25000" dirty="0" err="1" smtClean="0">
                <a:latin typeface="+mn-lt"/>
              </a:rPr>
              <a:t>z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>
                <a:latin typeface="+mn-lt"/>
              </a:rPr>
              <a:t>z</a:t>
            </a:r>
            <a:r>
              <a:rPr lang="de-DE" sz="1400" b="1" dirty="0" smtClean="0"/>
              <a:t> t)  </a:t>
            </a:r>
            <a:endParaRPr lang="en-US" sz="1400" b="1" dirty="0" smtClean="0"/>
          </a:p>
        </p:txBody>
      </p:sp>
      <p:sp>
        <p:nvSpPr>
          <p:cNvPr id="14" name="Text Box 83"/>
          <p:cNvSpPr txBox="1">
            <a:spLocks noChangeArrowheads="1"/>
          </p:cNvSpPr>
          <p:nvPr/>
        </p:nvSpPr>
        <p:spPr bwMode="auto">
          <a:xfrm>
            <a:off x="0" y="4059024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/>
              <a:t>                       Time evolution according to B</a:t>
            </a:r>
            <a:r>
              <a:rPr lang="en-US" sz="1400" b="1" baseline="-25000" dirty="0" smtClean="0"/>
              <a:t>0</a:t>
            </a:r>
            <a:r>
              <a:rPr lang="en-US" sz="1400" b="1" dirty="0" smtClean="0"/>
              <a:t> for spins I and S and </a:t>
            </a:r>
            <a:r>
              <a:rPr lang="en-US" sz="1400" b="1" dirty="0" err="1" smtClean="0"/>
              <a:t>I</a:t>
            </a:r>
            <a:r>
              <a:rPr lang="en-US" sz="1400" b="1" baseline="-25000" dirty="0" err="1" smtClean="0"/>
              <a:t>z</a:t>
            </a:r>
            <a:r>
              <a:rPr lang="en-US" sz="1400" b="1" dirty="0" err="1" smtClean="0"/>
              <a:t>S</a:t>
            </a:r>
            <a:r>
              <a:rPr lang="en-US" sz="1400" b="1" baseline="-25000" dirty="0" err="1" smtClean="0"/>
              <a:t>z</a:t>
            </a:r>
            <a:r>
              <a:rPr lang="en-US" sz="1400" b="1" dirty="0" smtClean="0"/>
              <a:t> can be calculated one by one.    </a:t>
            </a:r>
          </a:p>
        </p:txBody>
      </p:sp>
      <p:sp>
        <p:nvSpPr>
          <p:cNvPr id="17" name="Text Box 83"/>
          <p:cNvSpPr txBox="1">
            <a:spLocks noChangeArrowheads="1"/>
          </p:cNvSpPr>
          <p:nvPr/>
        </p:nvSpPr>
        <p:spPr bwMode="auto">
          <a:xfrm>
            <a:off x="3400050" y="5677255"/>
            <a:ext cx="3964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    </a:t>
            </a:r>
            <a:r>
              <a:rPr lang="de-DE" sz="1400" b="1" dirty="0" smtClean="0">
                <a:solidFill>
                  <a:srgbClr val="FF0000"/>
                </a:solidFill>
                <a:latin typeface="MT Extra" pitchFamily="18" charset="2"/>
              </a:rPr>
              <a:t>a   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cos (</a:t>
            </a:r>
            <a:r>
              <a:rPr lang="de-DE" sz="1400" b="1" dirty="0" err="1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err="1" smtClean="0">
                <a:solidFill>
                  <a:srgbClr val="FF0000"/>
                </a:solidFill>
                <a:latin typeface="+mj-lt"/>
              </a:rPr>
              <a:t>I</a:t>
            </a:r>
            <a:r>
              <a:rPr lang="de-DE" sz="1400" b="1" dirty="0" err="1" smtClean="0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de-DE" sz="1400" b="1" dirty="0">
                <a:solidFill>
                  <a:srgbClr val="FF0000"/>
                </a:solidFill>
              </a:rPr>
              <a:t>) 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+   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sin </a:t>
            </a:r>
            <a:r>
              <a:rPr lang="de-DE" sz="1400" b="1" dirty="0">
                <a:solidFill>
                  <a:srgbClr val="FF0000"/>
                </a:solidFill>
              </a:rPr>
              <a:t>( </a:t>
            </a:r>
            <a:r>
              <a:rPr lang="de-DE" sz="1400" b="1" dirty="0" err="1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I</a:t>
            </a:r>
            <a:r>
              <a:rPr lang="de-DE" sz="1400" b="1" dirty="0" err="1" smtClean="0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de-DE" sz="1400" b="1" dirty="0">
                <a:solidFill>
                  <a:srgbClr val="FF0000"/>
                </a:solidFill>
              </a:rPr>
              <a:t>)   </a:t>
            </a:r>
          </a:p>
        </p:txBody>
      </p:sp>
      <p:grpSp>
        <p:nvGrpSpPr>
          <p:cNvPr id="2" name="Gruppieren 22"/>
          <p:cNvGrpSpPr/>
          <p:nvPr/>
        </p:nvGrpSpPr>
        <p:grpSpPr>
          <a:xfrm>
            <a:off x="0" y="5249176"/>
            <a:ext cx="9144000" cy="307777"/>
            <a:chOff x="0" y="5948821"/>
            <a:chExt cx="9144000" cy="307777"/>
          </a:xfrm>
        </p:grpSpPr>
        <p:sp>
          <p:nvSpPr>
            <p:cNvPr id="15" name="Text Box 83"/>
            <p:cNvSpPr txBox="1">
              <a:spLocks noChangeArrowheads="1"/>
            </p:cNvSpPr>
            <p:nvPr/>
          </p:nvSpPr>
          <p:spPr bwMode="auto">
            <a:xfrm>
              <a:off x="0" y="5948821"/>
              <a:ext cx="914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latin typeface="+mj-lt"/>
                </a:rPr>
                <a:t>[ </a:t>
              </a:r>
              <a:r>
                <a:rPr lang="en-US" sz="1400" b="1" i="1" dirty="0" smtClean="0">
                  <a:latin typeface="+mj-lt"/>
                </a:rPr>
                <a:t>H, A</a:t>
              </a:r>
              <a:r>
                <a:rPr lang="en-US" sz="1400" b="1" dirty="0" smtClean="0">
                  <a:latin typeface="+mj-lt"/>
                </a:rPr>
                <a:t> ] </a:t>
              </a:r>
              <a:r>
                <a:rPr lang="en-US" sz="1400" b="1" dirty="0" smtClean="0">
                  <a:latin typeface="Symbol" pitchFamily="18" charset="2"/>
                </a:rPr>
                <a:t>=  0, </a:t>
              </a:r>
              <a:r>
                <a:rPr lang="en-US" sz="1400" b="1" dirty="0" smtClean="0">
                  <a:latin typeface="+mj-lt"/>
                </a:rPr>
                <a:t>[ </a:t>
              </a:r>
              <a:r>
                <a:rPr lang="en-US" sz="1400" b="1" i="1" dirty="0" smtClean="0">
                  <a:latin typeface="+mj-lt"/>
                </a:rPr>
                <a:t>H, C</a:t>
              </a:r>
              <a:r>
                <a:rPr lang="en-US" sz="1400" b="1" dirty="0" smtClean="0">
                  <a:latin typeface="+mj-lt"/>
                </a:rPr>
                <a:t> ]</a:t>
              </a:r>
              <a:r>
                <a:rPr lang="en-US" sz="1400" b="1" dirty="0" smtClean="0">
                  <a:latin typeface="Symbol" pitchFamily="18" charset="2"/>
                </a:rPr>
                <a:t> = 0     </a:t>
              </a:r>
              <a:r>
                <a:rPr lang="de-DE" sz="1400" b="1" dirty="0" smtClean="0">
                  <a:latin typeface="MT Extra" pitchFamily="18" charset="2"/>
                </a:rPr>
                <a:t>a</a:t>
              </a:r>
              <a:r>
                <a:rPr lang="de-DE" sz="1400" b="1" dirty="0" smtClean="0"/>
                <a:t>exp( i </a:t>
              </a:r>
              <a:r>
                <a:rPr lang="de-DE" sz="1400" b="1" i="1" dirty="0" smtClean="0">
                  <a:latin typeface="+mj-lt"/>
                </a:rPr>
                <a:t>H</a:t>
              </a:r>
              <a:r>
                <a:rPr lang="de-DE" sz="1400" b="1" dirty="0" smtClean="0"/>
                <a:t>t) </a:t>
              </a:r>
              <a:r>
                <a:rPr lang="de-DE" sz="1400" b="1" i="1" dirty="0" smtClean="0"/>
                <a:t>AC</a:t>
              </a:r>
              <a:r>
                <a:rPr lang="de-DE" sz="1400" b="1" dirty="0" smtClean="0"/>
                <a:t>  exp(</a:t>
              </a:r>
              <a:r>
                <a:rPr lang="de-DE" sz="1400" b="1" dirty="0" smtClean="0">
                  <a:latin typeface="Symbol" pitchFamily="18" charset="2"/>
                </a:rPr>
                <a:t> - </a:t>
              </a:r>
              <a:r>
                <a:rPr lang="de-DE" sz="1400" b="1" dirty="0" smtClean="0"/>
                <a:t>i </a:t>
              </a:r>
              <a:r>
                <a:rPr lang="de-DE" sz="1400" b="1" i="1" dirty="0" smtClean="0">
                  <a:latin typeface="+mj-lt"/>
                </a:rPr>
                <a:t>H</a:t>
              </a:r>
              <a:r>
                <a:rPr lang="de-DE" sz="1400" b="1" dirty="0" smtClean="0"/>
                <a:t>t)     = exp( i </a:t>
              </a:r>
              <a:r>
                <a:rPr lang="de-DE" sz="1400" b="1" i="1" dirty="0" smtClean="0">
                  <a:latin typeface="+mj-lt"/>
                </a:rPr>
                <a:t>H</a:t>
              </a:r>
              <a:r>
                <a:rPr lang="de-DE" sz="1400" b="1" dirty="0" smtClean="0"/>
                <a:t>t) </a:t>
              </a:r>
              <a:r>
                <a:rPr lang="de-DE" sz="1400" b="1" i="1" dirty="0" smtClean="0"/>
                <a:t>A</a:t>
              </a:r>
              <a:r>
                <a:rPr lang="de-DE" sz="1400" b="1" dirty="0" smtClean="0"/>
                <a:t> exp(</a:t>
              </a:r>
              <a:r>
                <a:rPr lang="de-DE" sz="1400" b="1" dirty="0" smtClean="0">
                  <a:latin typeface="Symbol" pitchFamily="18" charset="2"/>
                </a:rPr>
                <a:t> - </a:t>
              </a:r>
              <a:r>
                <a:rPr lang="de-DE" sz="1400" b="1" dirty="0" smtClean="0"/>
                <a:t>i </a:t>
              </a:r>
              <a:r>
                <a:rPr lang="de-DE" sz="1400" b="1" i="1" dirty="0" smtClean="0">
                  <a:latin typeface="+mj-lt"/>
                </a:rPr>
                <a:t>H</a:t>
              </a:r>
              <a:r>
                <a:rPr lang="de-DE" sz="1400" b="1" dirty="0" smtClean="0"/>
                <a:t>t) </a:t>
              </a:r>
              <a:r>
                <a:rPr lang="de-DE" sz="1400" b="1" i="1" dirty="0" smtClean="0"/>
                <a:t>C</a:t>
              </a:r>
              <a:endParaRPr lang="en-US" sz="1400" b="1" dirty="0" smtClean="0"/>
            </a:p>
          </p:txBody>
        </p:sp>
        <p:cxnSp>
          <p:nvCxnSpPr>
            <p:cNvPr id="20" name="Gerade Verbindung 19"/>
            <p:cNvCxnSpPr/>
            <p:nvPr/>
          </p:nvCxnSpPr>
          <p:spPr>
            <a:xfrm rot="5400000">
              <a:off x="1334045" y="6119405"/>
              <a:ext cx="106135" cy="81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83"/>
          <p:cNvSpPr txBox="1">
            <a:spLocks noChangeArrowheads="1"/>
          </p:cNvSpPr>
          <p:nvPr/>
        </p:nvSpPr>
        <p:spPr bwMode="auto">
          <a:xfrm>
            <a:off x="636814" y="5682324"/>
            <a:ext cx="32078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H</a:t>
            </a:r>
            <a:r>
              <a:rPr lang="en-US" sz="1400" b="1" dirty="0" smtClean="0"/>
              <a:t> =  </a:t>
            </a:r>
            <a:r>
              <a:rPr lang="en-GB" sz="1400" b="1" dirty="0" err="1" smtClean="0">
                <a:latin typeface="Symbol" pitchFamily="18" charset="2"/>
              </a:rPr>
              <a:t>w</a:t>
            </a:r>
            <a:r>
              <a:rPr lang="en-GB" sz="1400" b="1" baseline="-25000" dirty="0" err="1" smtClean="0"/>
              <a:t>I</a:t>
            </a:r>
            <a:r>
              <a:rPr lang="en-GB" sz="1400" b="1" baseline="-25000" dirty="0" smtClean="0"/>
              <a:t> </a:t>
            </a:r>
            <a:r>
              <a:rPr lang="en-GB" sz="1400" b="1" dirty="0" smtClean="0">
                <a:latin typeface="+mj-lt"/>
              </a:rPr>
              <a:t>I</a:t>
            </a:r>
            <a:r>
              <a:rPr lang="en-GB" sz="1400" b="1" baseline="-25000" dirty="0" smtClean="0">
                <a:latin typeface="+mj-lt"/>
              </a:rPr>
              <a:t>z           </a:t>
            </a:r>
            <a:r>
              <a:rPr lang="de-DE" sz="1400" b="1" dirty="0" smtClean="0">
                <a:latin typeface="MT Extra" pitchFamily="18" charset="2"/>
              </a:rPr>
              <a:t>a</a:t>
            </a:r>
          </a:p>
        </p:txBody>
      </p:sp>
      <p:grpSp>
        <p:nvGrpSpPr>
          <p:cNvPr id="3" name="Gruppieren 39"/>
          <p:cNvGrpSpPr/>
          <p:nvPr/>
        </p:nvGrpSpPr>
        <p:grpSpPr>
          <a:xfrm>
            <a:off x="615882" y="845172"/>
            <a:ext cx="9992166" cy="864067"/>
            <a:chOff x="1082938" y="3195081"/>
            <a:chExt cx="8538751" cy="864067"/>
          </a:xfrm>
        </p:grpSpPr>
        <p:sp>
          <p:nvSpPr>
            <p:cNvPr id="31" name="Text Box 85"/>
            <p:cNvSpPr txBox="1">
              <a:spLocks noChangeArrowheads="1"/>
            </p:cNvSpPr>
            <p:nvPr/>
          </p:nvSpPr>
          <p:spPr bwMode="auto">
            <a:xfrm>
              <a:off x="4774813" y="3218072"/>
              <a:ext cx="4842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 err="1" smtClean="0">
                  <a:latin typeface="+mj-lt"/>
                </a:rPr>
                <a:t>I</a:t>
              </a:r>
              <a:r>
                <a:rPr lang="en-US" b="1" baseline="-25000" dirty="0" err="1" smtClean="0">
                  <a:latin typeface="+mj-lt"/>
                </a:rPr>
                <a:t>z</a:t>
              </a:r>
              <a:r>
                <a:rPr lang="en-US" b="1" dirty="0" err="1" smtClean="0">
                  <a:latin typeface="+mj-lt"/>
                </a:rPr>
                <a:t>S</a:t>
              </a:r>
              <a:r>
                <a:rPr lang="en-US" b="1" baseline="-25000" dirty="0" err="1" smtClean="0">
                  <a:latin typeface="+mj-lt"/>
                </a:rPr>
                <a:t>z</a:t>
              </a:r>
              <a:r>
                <a:rPr lang="en-US" b="1" baseline="-25000" dirty="0" smtClean="0">
                  <a:latin typeface="+mj-lt"/>
                </a:rPr>
                <a:t>     </a:t>
              </a:r>
              <a:r>
                <a:rPr lang="en-US" b="1" dirty="0" err="1" smtClean="0"/>
                <a:t>I</a:t>
              </a:r>
              <a:r>
                <a:rPr lang="en-US" b="1" baseline="-25000" dirty="0" err="1" smtClean="0">
                  <a:latin typeface="+mj-lt"/>
                </a:rPr>
                <a:t>x</a:t>
              </a:r>
              <a:r>
                <a:rPr lang="en-US" b="1" dirty="0" err="1" smtClean="0">
                  <a:latin typeface="+mj-lt"/>
                </a:rPr>
                <a:t>S</a:t>
              </a:r>
              <a:r>
                <a:rPr lang="en-US" b="1" baseline="-25000" dirty="0" err="1" smtClean="0">
                  <a:latin typeface="+mj-lt"/>
                </a:rPr>
                <a:t>x</a:t>
              </a:r>
              <a:r>
                <a:rPr lang="en-US" b="1" baseline="-25000" dirty="0" smtClean="0">
                  <a:latin typeface="+mj-lt"/>
                </a:rPr>
                <a:t>      </a:t>
              </a:r>
              <a:r>
                <a:rPr lang="en-US" b="1" dirty="0" err="1" smtClean="0">
                  <a:latin typeface="+mj-lt"/>
                </a:rPr>
                <a:t>I</a:t>
              </a:r>
              <a:r>
                <a:rPr lang="en-US" b="1" baseline="-25000" dirty="0" err="1" smtClean="0">
                  <a:latin typeface="+mj-lt"/>
                </a:rPr>
                <a:t>y</a:t>
              </a:r>
              <a:r>
                <a:rPr lang="en-US" b="1" dirty="0" err="1" smtClean="0">
                  <a:latin typeface="+mj-lt"/>
                </a:rPr>
                <a:t>S</a:t>
              </a:r>
              <a:r>
                <a:rPr lang="en-US" b="1" baseline="-25000" dirty="0" err="1" smtClean="0">
                  <a:latin typeface="+mj-lt"/>
                </a:rPr>
                <a:t>y</a:t>
              </a:r>
              <a:r>
                <a:rPr lang="en-US" b="1" baseline="-25000" dirty="0" smtClean="0">
                  <a:latin typeface="+mj-lt"/>
                </a:rPr>
                <a:t>   </a:t>
              </a:r>
              <a:r>
                <a:rPr lang="en-US" b="1" i="1" dirty="0" smtClean="0">
                  <a:latin typeface="+mj-lt"/>
                </a:rPr>
                <a:t> </a:t>
              </a:r>
            </a:p>
          </p:txBody>
        </p:sp>
        <p:grpSp>
          <p:nvGrpSpPr>
            <p:cNvPr id="4" name="Gruppieren 26"/>
            <p:cNvGrpSpPr/>
            <p:nvPr/>
          </p:nvGrpSpPr>
          <p:grpSpPr>
            <a:xfrm>
              <a:off x="1082938" y="3195081"/>
              <a:ext cx="8538751" cy="864067"/>
              <a:chOff x="1082938" y="3195081"/>
              <a:chExt cx="8538751" cy="864067"/>
            </a:xfrm>
          </p:grpSpPr>
          <p:sp>
            <p:nvSpPr>
              <p:cNvPr id="23" name="Text Box 85"/>
              <p:cNvSpPr txBox="1">
                <a:spLocks noChangeArrowheads="1"/>
              </p:cNvSpPr>
              <p:nvPr/>
            </p:nvSpPr>
            <p:spPr bwMode="auto">
              <a:xfrm>
                <a:off x="1082938" y="3246577"/>
                <a:ext cx="48427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                              I</a:t>
                </a:r>
                <a:r>
                  <a:rPr lang="en-US" b="1" baseline="-25000" dirty="0" smtClean="0">
                    <a:latin typeface="+mj-lt"/>
                  </a:rPr>
                  <a:t>x       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baseline="-25000" dirty="0" smtClean="0">
                    <a:latin typeface="+mj-lt"/>
                  </a:rPr>
                  <a:t>       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28" name="Text Box 85"/>
              <p:cNvSpPr txBox="1">
                <a:spLocks noChangeArrowheads="1"/>
              </p:cNvSpPr>
              <p:nvPr/>
            </p:nvSpPr>
            <p:spPr bwMode="auto">
              <a:xfrm>
                <a:off x="1108106" y="3691194"/>
                <a:ext cx="484272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                            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baseline="-25000" dirty="0" smtClean="0">
                    <a:latin typeface="+mj-lt"/>
                  </a:rPr>
                  <a:t>     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baseline="-25000" dirty="0" smtClean="0">
                    <a:latin typeface="+mj-lt"/>
                  </a:rPr>
                  <a:t>        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29" name="Text Box 85"/>
              <p:cNvSpPr txBox="1">
                <a:spLocks noChangeArrowheads="1"/>
              </p:cNvSpPr>
              <p:nvPr/>
            </p:nvSpPr>
            <p:spPr bwMode="auto">
              <a:xfrm>
                <a:off x="3465413" y="3238188"/>
                <a:ext cx="48427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r>
                  <a:rPr lang="en-US" b="1" baseline="-25000" dirty="0" smtClean="0">
                    <a:latin typeface="+mj-lt"/>
                  </a:rPr>
                  <a:t>          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30" name="Text Box 85"/>
              <p:cNvSpPr txBox="1">
                <a:spLocks noChangeArrowheads="1"/>
              </p:cNvSpPr>
              <p:nvPr/>
            </p:nvSpPr>
            <p:spPr bwMode="auto">
              <a:xfrm>
                <a:off x="2504378" y="3691194"/>
                <a:ext cx="577020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                      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r>
                  <a:rPr lang="en-US" b="1" baseline="-25000" dirty="0" smtClean="0">
                    <a:latin typeface="+mj-lt"/>
                  </a:rPr>
                  <a:t>          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32" name="Text Box 85"/>
              <p:cNvSpPr txBox="1">
                <a:spLocks noChangeArrowheads="1"/>
              </p:cNvSpPr>
              <p:nvPr/>
            </p:nvSpPr>
            <p:spPr bwMode="auto">
              <a:xfrm>
                <a:off x="4778964" y="3699359"/>
                <a:ext cx="48427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/>
                  <a:t>I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baseline="-25000" dirty="0" smtClean="0">
                    <a:latin typeface="+mj-lt"/>
                  </a:rPr>
                  <a:t>      </a:t>
                </a:r>
                <a:r>
                  <a:rPr lang="en-US" b="1" dirty="0" err="1" smtClean="0"/>
                  <a:t>I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baseline="-25000" dirty="0" smtClean="0">
                    <a:latin typeface="+mj-lt"/>
                  </a:rPr>
                  <a:t>        </a:t>
                </a:r>
                <a:r>
                  <a:rPr lang="en-US" b="1" i="1" dirty="0" smtClean="0">
                    <a:latin typeface="+mj-lt"/>
                  </a:rPr>
                  <a:t>1</a:t>
                </a:r>
                <a:endParaRPr lang="en-US" b="1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2186240" y="3195081"/>
                <a:ext cx="4303552" cy="86406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36" name="Text Box 83"/>
          <p:cNvSpPr txBox="1">
            <a:spLocks noChangeArrowheads="1"/>
          </p:cNvSpPr>
          <p:nvPr/>
        </p:nvSpPr>
        <p:spPr bwMode="auto">
          <a:xfrm>
            <a:off x="3425217" y="5987647"/>
            <a:ext cx="3964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    </a:t>
            </a:r>
            <a:r>
              <a:rPr lang="de-DE" sz="1400" b="1" dirty="0" smtClean="0">
                <a:solidFill>
                  <a:srgbClr val="FF0000"/>
                </a:solidFill>
                <a:latin typeface="MT Extra" pitchFamily="18" charset="2"/>
              </a:rPr>
              <a:t>a  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cos (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f </a:t>
            </a:r>
            <a:r>
              <a:rPr lang="de-DE" sz="1400" b="1" dirty="0" smtClean="0">
                <a:solidFill>
                  <a:srgbClr val="FF0000"/>
                </a:solidFill>
              </a:rPr>
              <a:t>)  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-   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sin </a:t>
            </a:r>
            <a:r>
              <a:rPr lang="de-DE" sz="1400" b="1" dirty="0">
                <a:solidFill>
                  <a:srgbClr val="FF0000"/>
                </a:solidFill>
              </a:rPr>
              <a:t>( </a:t>
            </a:r>
            <a:r>
              <a:rPr lang="de-DE" sz="1400" b="1" dirty="0" err="1" smtClean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I</a:t>
            </a:r>
            <a:r>
              <a:rPr lang="de-DE" sz="1400" b="1" dirty="0" smtClean="0">
                <a:solidFill>
                  <a:srgbClr val="FF0000"/>
                </a:solidFill>
              </a:rPr>
              <a:t>)  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37" name="Text Box 83"/>
          <p:cNvSpPr txBox="1">
            <a:spLocks noChangeArrowheads="1"/>
          </p:cNvSpPr>
          <p:nvPr/>
        </p:nvSpPr>
        <p:spPr bwMode="auto">
          <a:xfrm>
            <a:off x="616261" y="5981286"/>
            <a:ext cx="33489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H</a:t>
            </a:r>
            <a:r>
              <a:rPr lang="en-US" sz="1400" b="1" dirty="0" smtClean="0"/>
              <a:t> =  </a:t>
            </a:r>
            <a:r>
              <a:rPr lang="en-US" sz="1400" b="1" dirty="0" smtClean="0">
                <a:latin typeface="Symbol" pitchFamily="18" charset="2"/>
              </a:rPr>
              <a:t>w</a:t>
            </a:r>
            <a:r>
              <a:rPr lang="en-US" sz="1400" b="1" baseline="-25000" dirty="0" smtClean="0"/>
              <a:t>1</a:t>
            </a:r>
            <a:r>
              <a:rPr lang="en-US" sz="1400" b="1" dirty="0" smtClean="0">
                <a:latin typeface="+mj-lt"/>
              </a:rPr>
              <a:t>I</a:t>
            </a:r>
            <a:r>
              <a:rPr lang="en-US" sz="1400" b="1" baseline="-25000" dirty="0" smtClean="0">
                <a:latin typeface="+mj-lt"/>
              </a:rPr>
              <a:t>y           </a:t>
            </a:r>
            <a:r>
              <a:rPr lang="de-DE" sz="1400" b="1" dirty="0" smtClean="0">
                <a:latin typeface="MT Extra" pitchFamily="18" charset="2"/>
              </a:rPr>
              <a:t>a</a:t>
            </a:r>
          </a:p>
        </p:txBody>
      </p:sp>
      <p:sp>
        <p:nvSpPr>
          <p:cNvPr id="38" name="Text Box 83"/>
          <p:cNvSpPr txBox="1">
            <a:spLocks noChangeArrowheads="1"/>
          </p:cNvSpPr>
          <p:nvPr/>
        </p:nvSpPr>
        <p:spPr bwMode="auto">
          <a:xfrm>
            <a:off x="3475551" y="6357238"/>
            <a:ext cx="3964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    </a:t>
            </a:r>
            <a:r>
              <a:rPr lang="de-DE" sz="1400" b="1" dirty="0" smtClean="0">
                <a:solidFill>
                  <a:srgbClr val="FF0000"/>
                </a:solidFill>
                <a:latin typeface="MT Extra" pitchFamily="18" charset="2"/>
              </a:rPr>
              <a:t>a  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cos (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f </a:t>
            </a:r>
            <a:r>
              <a:rPr lang="de-DE" sz="1400" b="1" dirty="0" smtClean="0">
                <a:solidFill>
                  <a:srgbClr val="FF0000"/>
                </a:solidFill>
              </a:rPr>
              <a:t>) 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+    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sin </a:t>
            </a:r>
            <a:r>
              <a:rPr lang="de-DE" sz="1400" b="1" dirty="0">
                <a:solidFill>
                  <a:srgbClr val="FF0000"/>
                </a:solidFill>
              </a:rPr>
              <a:t>( </a:t>
            </a:r>
            <a:r>
              <a:rPr lang="de-DE" sz="1400" b="1" dirty="0" err="1" smtClean="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I</a:t>
            </a:r>
            <a:r>
              <a:rPr lang="de-DE" sz="1400" b="1" dirty="0" smtClean="0">
                <a:solidFill>
                  <a:srgbClr val="FF0000"/>
                </a:solidFill>
              </a:rPr>
              <a:t>)  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39" name="Text Box 83"/>
          <p:cNvSpPr txBox="1">
            <a:spLocks noChangeArrowheads="1"/>
          </p:cNvSpPr>
          <p:nvPr/>
        </p:nvSpPr>
        <p:spPr bwMode="auto">
          <a:xfrm>
            <a:off x="552295" y="6328017"/>
            <a:ext cx="3236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H</a:t>
            </a:r>
            <a:r>
              <a:rPr lang="en-US" sz="1400" b="1" dirty="0" smtClean="0"/>
              <a:t> =  </a:t>
            </a:r>
            <a:r>
              <a:rPr lang="en-US" sz="1400" b="1" dirty="0" smtClean="0">
                <a:latin typeface="Symbol" pitchFamily="18" charset="2"/>
              </a:rPr>
              <a:t>w</a:t>
            </a:r>
            <a:r>
              <a:rPr lang="en-US" sz="1400" b="1" baseline="-25000" dirty="0" smtClean="0"/>
              <a:t>1</a:t>
            </a:r>
            <a:r>
              <a:rPr lang="en-US" sz="1400" b="1" dirty="0" smtClean="0"/>
              <a:t>S</a:t>
            </a:r>
            <a:r>
              <a:rPr lang="en-US" sz="1400" b="1" baseline="-25000" dirty="0" smtClean="0">
                <a:latin typeface="+mj-lt"/>
              </a:rPr>
              <a:t>y            </a:t>
            </a:r>
            <a:r>
              <a:rPr lang="de-DE" sz="1400" b="1" dirty="0" smtClean="0">
                <a:latin typeface="MT Extra" pitchFamily="18" charset="2"/>
              </a:rPr>
              <a:t>a</a:t>
            </a:r>
          </a:p>
        </p:txBody>
      </p:sp>
      <p:grpSp>
        <p:nvGrpSpPr>
          <p:cNvPr id="27" name="Gruppieren 39"/>
          <p:cNvGrpSpPr/>
          <p:nvPr/>
        </p:nvGrpSpPr>
        <p:grpSpPr>
          <a:xfrm>
            <a:off x="-563526" y="2428410"/>
            <a:ext cx="11607256" cy="864067"/>
            <a:chOff x="20565" y="3195081"/>
            <a:chExt cx="9918917" cy="864067"/>
          </a:xfrm>
        </p:grpSpPr>
        <p:sp>
          <p:nvSpPr>
            <p:cNvPr id="33" name="Text Box 85"/>
            <p:cNvSpPr txBox="1">
              <a:spLocks noChangeArrowheads="1"/>
            </p:cNvSpPr>
            <p:nvPr/>
          </p:nvSpPr>
          <p:spPr bwMode="auto">
            <a:xfrm>
              <a:off x="4774813" y="3239337"/>
              <a:ext cx="4842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</a:rPr>
                <a:t>     </a:t>
              </a:r>
              <a:r>
                <a:rPr lang="en-US" b="1" dirty="0" err="1" smtClean="0">
                  <a:latin typeface="+mj-lt"/>
                </a:rPr>
                <a:t>M</a:t>
              </a:r>
              <a:r>
                <a:rPr lang="en-US" b="1" baseline="-25000" dirty="0" err="1" smtClean="0">
                  <a:latin typeface="+mj-lt"/>
                </a:rPr>
                <a:t>x</a:t>
              </a:r>
              <a:r>
                <a:rPr lang="en-US" b="1" dirty="0" err="1" smtClean="0">
                  <a:latin typeface="+mj-lt"/>
                </a:rPr>
                <a:t>I</a:t>
              </a:r>
              <a:r>
                <a:rPr lang="en-US" b="1" baseline="-25000" dirty="0" err="1" smtClean="0">
                  <a:latin typeface="+mj-lt"/>
                </a:rPr>
                <a:t>z</a:t>
              </a:r>
              <a:r>
                <a:rPr lang="en-US" b="1" dirty="0" err="1" smtClean="0">
                  <a:latin typeface="+mj-lt"/>
                </a:rPr>
                <a:t>S</a:t>
              </a:r>
              <a:r>
                <a:rPr lang="en-US" b="1" baseline="-25000" dirty="0" err="1" smtClean="0">
                  <a:latin typeface="+mj-lt"/>
                </a:rPr>
                <a:t>z</a:t>
              </a:r>
              <a:r>
                <a:rPr lang="en-US" b="1" baseline="-25000" dirty="0" smtClean="0">
                  <a:latin typeface="+mj-lt"/>
                </a:rPr>
                <a:t>         </a:t>
              </a:r>
              <a:r>
                <a:rPr lang="en-US" b="1" dirty="0" err="1" smtClean="0">
                  <a:latin typeface="+mj-lt"/>
                </a:rPr>
                <a:t>M</a:t>
              </a:r>
              <a:r>
                <a:rPr lang="en-US" b="1" baseline="-25000" dirty="0" err="1" smtClean="0">
                  <a:latin typeface="+mj-lt"/>
                </a:rPr>
                <a:t>x</a:t>
              </a:r>
              <a:r>
                <a:rPr lang="en-US" b="1" dirty="0" err="1" smtClean="0"/>
                <a:t>I</a:t>
              </a:r>
              <a:r>
                <a:rPr lang="en-US" b="1" baseline="-25000" dirty="0" err="1" smtClean="0">
                  <a:latin typeface="+mj-lt"/>
                </a:rPr>
                <a:t>x</a:t>
              </a:r>
              <a:r>
                <a:rPr lang="en-US" b="1" dirty="0" err="1" smtClean="0">
                  <a:latin typeface="+mj-lt"/>
                </a:rPr>
                <a:t>S</a:t>
              </a:r>
              <a:r>
                <a:rPr lang="en-US" b="1" baseline="-25000" dirty="0" err="1" smtClean="0">
                  <a:latin typeface="+mj-lt"/>
                </a:rPr>
                <a:t>x</a:t>
              </a:r>
              <a:r>
                <a:rPr lang="en-US" b="1" baseline="-25000" dirty="0" smtClean="0">
                  <a:latin typeface="+mj-lt"/>
                </a:rPr>
                <a:t>      </a:t>
              </a:r>
              <a:r>
                <a:rPr lang="en-US" b="1" dirty="0" smtClean="0">
                  <a:latin typeface="+mj-lt"/>
                </a:rPr>
                <a:t>M</a:t>
              </a:r>
              <a:r>
                <a:rPr lang="en-US" b="1" baseline="-25000" dirty="0" smtClean="0">
                  <a:latin typeface="+mj-lt"/>
                </a:rPr>
                <a:t> </a:t>
              </a:r>
              <a:r>
                <a:rPr lang="en-US" b="1" baseline="-25000" dirty="0" err="1" smtClean="0">
                  <a:latin typeface="+mj-lt"/>
                </a:rPr>
                <a:t>x</a:t>
              </a:r>
              <a:r>
                <a:rPr lang="en-US" b="1" dirty="0" err="1" smtClean="0">
                  <a:latin typeface="+mj-lt"/>
                </a:rPr>
                <a:t>I</a:t>
              </a:r>
              <a:r>
                <a:rPr lang="en-US" b="1" baseline="-25000" dirty="0" err="1" smtClean="0">
                  <a:latin typeface="+mj-lt"/>
                </a:rPr>
                <a:t>y</a:t>
              </a:r>
              <a:r>
                <a:rPr lang="en-US" b="1" dirty="0" err="1" smtClean="0">
                  <a:latin typeface="+mj-lt"/>
                </a:rPr>
                <a:t>S</a:t>
              </a:r>
              <a:r>
                <a:rPr lang="en-US" b="1" baseline="-25000" dirty="0" err="1" smtClean="0">
                  <a:latin typeface="+mj-lt"/>
                </a:rPr>
                <a:t>y</a:t>
              </a:r>
              <a:r>
                <a:rPr lang="en-US" b="1" baseline="-25000" dirty="0" smtClean="0">
                  <a:latin typeface="+mj-lt"/>
                </a:rPr>
                <a:t>   </a:t>
              </a:r>
              <a:r>
                <a:rPr lang="en-US" b="1" i="1" dirty="0" smtClean="0">
                  <a:latin typeface="+mj-lt"/>
                </a:rPr>
                <a:t> </a:t>
              </a:r>
            </a:p>
          </p:txBody>
        </p:sp>
        <p:grpSp>
          <p:nvGrpSpPr>
            <p:cNvPr id="40" name="Gruppieren 26"/>
            <p:cNvGrpSpPr/>
            <p:nvPr/>
          </p:nvGrpSpPr>
          <p:grpSpPr>
            <a:xfrm>
              <a:off x="20565" y="3195081"/>
              <a:ext cx="9918917" cy="864067"/>
              <a:chOff x="20565" y="3195081"/>
              <a:chExt cx="9918917" cy="864067"/>
            </a:xfrm>
          </p:grpSpPr>
          <p:sp>
            <p:nvSpPr>
              <p:cNvPr id="41" name="Text Box 85"/>
              <p:cNvSpPr txBox="1">
                <a:spLocks noChangeArrowheads="1"/>
              </p:cNvSpPr>
              <p:nvPr/>
            </p:nvSpPr>
            <p:spPr bwMode="auto">
              <a:xfrm>
                <a:off x="20565" y="3235945"/>
                <a:ext cx="48427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                      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baseline="-25000" dirty="0" smtClean="0">
                    <a:latin typeface="+mj-lt"/>
                  </a:rPr>
                  <a:t>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baseline="-25000" dirty="0" smtClean="0">
                    <a:latin typeface="+mj-lt"/>
                  </a:rPr>
                  <a:t>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baseline="-25000" dirty="0" smtClean="0">
                    <a:latin typeface="+mj-lt"/>
                  </a:rPr>
                  <a:t> 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42" name="Text Box 85"/>
              <p:cNvSpPr txBox="1">
                <a:spLocks noChangeArrowheads="1"/>
              </p:cNvSpPr>
              <p:nvPr/>
            </p:nvSpPr>
            <p:spPr bwMode="auto">
              <a:xfrm>
                <a:off x="122060" y="3691194"/>
                <a:ext cx="484272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                    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baseline="-25000" dirty="0" smtClean="0">
                    <a:latin typeface="+mj-lt"/>
                  </a:rPr>
                  <a:t>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baseline="-25000" dirty="0" smtClean="0">
                    <a:latin typeface="+mj-lt"/>
                  </a:rPr>
                  <a:t>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43" name="Text Box 85"/>
              <p:cNvSpPr txBox="1">
                <a:spLocks noChangeArrowheads="1"/>
              </p:cNvSpPr>
              <p:nvPr/>
            </p:nvSpPr>
            <p:spPr bwMode="auto">
              <a:xfrm>
                <a:off x="3165575" y="3238188"/>
                <a:ext cx="48427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r>
                  <a:rPr lang="en-US" b="1" baseline="-25000" dirty="0" smtClean="0">
                    <a:latin typeface="+mj-lt"/>
                  </a:rPr>
                  <a:t>  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44" name="Text Box 85"/>
              <p:cNvSpPr txBox="1">
                <a:spLocks noChangeArrowheads="1"/>
              </p:cNvSpPr>
              <p:nvPr/>
            </p:nvSpPr>
            <p:spPr bwMode="auto">
              <a:xfrm>
                <a:off x="2504378" y="3691194"/>
                <a:ext cx="577020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             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smtClean="0">
                    <a:latin typeface="+mj-lt"/>
                  </a:rPr>
                  <a:t> 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r>
                  <a:rPr lang="en-US" b="1" baseline="-25000" dirty="0" smtClean="0">
                    <a:latin typeface="+mj-lt"/>
                  </a:rPr>
                  <a:t>         </a:t>
                </a:r>
                <a:r>
                  <a:rPr lang="en-US" b="1" dirty="0" err="1" smtClean="0">
                    <a:latin typeface="+mj-lt"/>
                  </a:rPr>
                  <a:t>M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baseline="-25000" dirty="0" smtClean="0">
                    <a:latin typeface="+mj-lt"/>
                  </a:rPr>
                  <a:t> 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dirty="0" err="1" smtClean="0">
                    <a:latin typeface="+mj-lt"/>
                  </a:rPr>
                  <a:t>I</a:t>
                </a:r>
                <a:r>
                  <a:rPr lang="en-US" b="1" baseline="-25000" dirty="0" err="1" smtClean="0">
                    <a:latin typeface="+mj-lt"/>
                  </a:rPr>
                  <a:t>z</a:t>
                </a:r>
                <a:endParaRPr lang="en-US" b="1" baseline="-25000" dirty="0" smtClean="0">
                  <a:latin typeface="+mj-lt"/>
                </a:endParaRPr>
              </a:p>
            </p:txBody>
          </p:sp>
          <p:sp>
            <p:nvSpPr>
              <p:cNvPr id="45" name="Text Box 85"/>
              <p:cNvSpPr txBox="1">
                <a:spLocks noChangeArrowheads="1"/>
              </p:cNvSpPr>
              <p:nvPr/>
            </p:nvSpPr>
            <p:spPr bwMode="auto">
              <a:xfrm>
                <a:off x="5096757" y="3678347"/>
                <a:ext cx="484272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+mj-lt"/>
                  </a:rPr>
                  <a:t>M</a:t>
                </a:r>
                <a:r>
                  <a:rPr lang="en-US" b="1" baseline="-25000" dirty="0" smtClean="0">
                    <a:latin typeface="+mj-lt"/>
                  </a:rPr>
                  <a:t> 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/>
                  <a:t>I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baseline="-25000" dirty="0" smtClean="0">
                    <a:latin typeface="+mj-lt"/>
                  </a:rPr>
                  <a:t>      </a:t>
                </a:r>
                <a:r>
                  <a:rPr lang="en-US" b="1" dirty="0" smtClean="0">
                    <a:latin typeface="+mj-lt"/>
                  </a:rPr>
                  <a:t>M</a:t>
                </a:r>
                <a:r>
                  <a:rPr lang="en-US" b="1" baseline="-25000" dirty="0" smtClean="0">
                    <a:latin typeface="+mj-lt"/>
                  </a:rPr>
                  <a:t> 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/>
                  <a:t>I</a:t>
                </a:r>
                <a:r>
                  <a:rPr lang="en-US" b="1" baseline="-25000" dirty="0" err="1" smtClean="0">
                    <a:latin typeface="+mj-lt"/>
                  </a:rPr>
                  <a:t>x</a:t>
                </a:r>
                <a:r>
                  <a:rPr lang="en-US" b="1" dirty="0" err="1" smtClean="0">
                    <a:latin typeface="+mj-lt"/>
                  </a:rPr>
                  <a:t>S</a:t>
                </a:r>
                <a:r>
                  <a:rPr lang="en-US" b="1" baseline="-25000" dirty="0" err="1" smtClean="0">
                    <a:latin typeface="+mj-lt"/>
                  </a:rPr>
                  <a:t>y</a:t>
                </a:r>
                <a:r>
                  <a:rPr lang="en-US" b="1" baseline="-25000" dirty="0" smtClean="0">
                    <a:latin typeface="+mj-lt"/>
                  </a:rPr>
                  <a:t>        </a:t>
                </a:r>
                <a:r>
                  <a:rPr lang="en-US" b="1" dirty="0" smtClean="0">
                    <a:latin typeface="+mj-lt"/>
                  </a:rPr>
                  <a:t>M</a:t>
                </a:r>
                <a:r>
                  <a:rPr lang="en-US" b="1" baseline="-25000" dirty="0" smtClean="0">
                    <a:latin typeface="+mj-lt"/>
                  </a:rPr>
                  <a:t> x</a:t>
                </a:r>
                <a:r>
                  <a:rPr lang="en-US" b="1" i="1" dirty="0" smtClean="0">
                    <a:latin typeface="+mj-lt"/>
                  </a:rPr>
                  <a:t>1</a:t>
                </a:r>
                <a:endParaRPr lang="en-US" b="1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6" name="Rechteck 45"/>
              <p:cNvSpPr/>
              <p:nvPr/>
            </p:nvSpPr>
            <p:spPr>
              <a:xfrm>
                <a:off x="1510668" y="3195081"/>
                <a:ext cx="5860466" cy="86406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47" name="Text Box 83"/>
          <p:cNvSpPr txBox="1">
            <a:spLocks noChangeArrowheads="1"/>
          </p:cNvSpPr>
          <p:nvPr/>
        </p:nvSpPr>
        <p:spPr bwMode="auto">
          <a:xfrm>
            <a:off x="1143000" y="3600799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+mj-lt"/>
              </a:rPr>
              <a:t>d/</a:t>
            </a:r>
            <a:r>
              <a:rPr lang="en-US" sz="1400" b="1" dirty="0" err="1" smtClean="0">
                <a:latin typeface="+mj-lt"/>
              </a:rPr>
              <a:t>dt</a:t>
            </a:r>
            <a:r>
              <a:rPr lang="en-US" sz="1400" b="1" dirty="0" smtClean="0">
                <a:latin typeface="+mj-lt"/>
              </a:rPr>
              <a:t> O   = 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/>
              <a:t>i</a:t>
            </a:r>
            <a:r>
              <a:rPr lang="en-US" b="1" dirty="0" err="1" smtClean="0">
                <a:latin typeface="MT Extra" pitchFamily="18" charset="2"/>
              </a:rPr>
              <a:t>h</a:t>
            </a:r>
            <a:r>
              <a:rPr lang="en-US" b="1" dirty="0" smtClean="0">
                <a:latin typeface="MT Extra" pitchFamily="18" charset="2"/>
              </a:rPr>
              <a:t> </a:t>
            </a:r>
            <a:r>
              <a:rPr lang="en-US" b="1" dirty="0" smtClean="0">
                <a:latin typeface="+mj-lt"/>
              </a:rPr>
              <a:t> </a:t>
            </a:r>
            <a:r>
              <a:rPr lang="en-US" sz="1400" b="1" dirty="0" smtClean="0">
                <a:latin typeface="+mj-lt"/>
              </a:rPr>
              <a:t>[ </a:t>
            </a:r>
            <a:r>
              <a:rPr lang="en-US" sz="1400" b="1" i="1" dirty="0" smtClean="0">
                <a:latin typeface="+mj-lt"/>
              </a:rPr>
              <a:t>H, O</a:t>
            </a:r>
            <a:r>
              <a:rPr lang="en-US" sz="1400" b="1" dirty="0" smtClean="0">
                <a:latin typeface="+mj-lt"/>
              </a:rPr>
              <a:t> ]</a:t>
            </a:r>
            <a:r>
              <a:rPr lang="en-US" sz="1400" b="1" dirty="0" smtClean="0">
                <a:latin typeface="Symbol" pitchFamily="18" charset="2"/>
              </a:rPr>
              <a:t>   =   </a:t>
            </a:r>
            <a:r>
              <a:rPr lang="en-US" sz="1400" b="1" dirty="0" smtClean="0">
                <a:latin typeface="+mj-lt"/>
              </a:rPr>
              <a:t>c1 O1</a:t>
            </a:r>
            <a:r>
              <a:rPr lang="de-DE" sz="1400" b="1" dirty="0" smtClean="0">
                <a:latin typeface="+mj-lt"/>
              </a:rPr>
              <a:t>  +   c2 O2  + c3 O3 ……..   </a:t>
            </a:r>
            <a:endParaRPr lang="en-US" sz="1400" b="1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" grpId="0"/>
      <p:bldP spid="13" grpId="0"/>
      <p:bldP spid="14" grpId="0"/>
      <p:bldP spid="17" grpId="0"/>
      <p:bldP spid="24" grpId="0"/>
      <p:bldP spid="36" grpId="0"/>
      <p:bldP spid="37" grpId="0"/>
      <p:bldP spid="38" grpId="0"/>
      <p:bldP spid="39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879280" y="1553094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907855" y="1133994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2476305" y="113399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2400105" y="82919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180°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788793" y="843482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1076130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1996" name="Text Box 77"/>
          <p:cNvSpPr txBox="1">
            <a:spLocks noChangeArrowheads="1"/>
          </p:cNvSpPr>
          <p:nvPr/>
        </p:nvSpPr>
        <p:spPr bwMode="auto">
          <a:xfrm>
            <a:off x="220468" y="1089544"/>
            <a:ext cx="676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1H (S)</a:t>
            </a:r>
            <a:endParaRPr lang="de-DE" sz="1400" b="1" dirty="0"/>
          </a:p>
        </p:txBody>
      </p:sp>
      <p:sp>
        <p:nvSpPr>
          <p:cNvPr id="41997" name="Rectangle 79"/>
          <p:cNvSpPr>
            <a:spLocks noChangeArrowheads="1"/>
          </p:cNvSpPr>
          <p:nvPr/>
        </p:nvSpPr>
        <p:spPr bwMode="auto">
          <a:xfrm>
            <a:off x="1479550" y="212407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8" name="Rectangle 80"/>
          <p:cNvSpPr>
            <a:spLocks noChangeArrowheads="1"/>
          </p:cNvSpPr>
          <p:nvPr/>
        </p:nvSpPr>
        <p:spPr bwMode="auto">
          <a:xfrm>
            <a:off x="3714750" y="2109788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9" name="Text Box 81"/>
          <p:cNvSpPr txBox="1">
            <a:spLocks noChangeArrowheads="1"/>
          </p:cNvSpPr>
          <p:nvPr/>
        </p:nvSpPr>
        <p:spPr bwMode="auto">
          <a:xfrm>
            <a:off x="3575050" y="1855788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0" name="Text Box 82"/>
          <p:cNvSpPr txBox="1">
            <a:spLocks noChangeArrowheads="1"/>
          </p:cNvSpPr>
          <p:nvPr/>
        </p:nvSpPr>
        <p:spPr bwMode="auto">
          <a:xfrm>
            <a:off x="1360488" y="183356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1" name="Text Box 83"/>
          <p:cNvSpPr txBox="1">
            <a:spLocks noChangeArrowheads="1"/>
          </p:cNvSpPr>
          <p:nvPr/>
        </p:nvSpPr>
        <p:spPr bwMode="auto">
          <a:xfrm>
            <a:off x="182563" y="2079625"/>
            <a:ext cx="7280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13C (I)</a:t>
            </a:r>
            <a:endParaRPr lang="de-DE" sz="1400" b="1" dirty="0"/>
          </a:p>
        </p:txBody>
      </p:sp>
      <p:sp>
        <p:nvSpPr>
          <p:cNvPr id="42002" name="Text Box 84"/>
          <p:cNvSpPr txBox="1">
            <a:spLocks noChangeArrowheads="1"/>
          </p:cNvSpPr>
          <p:nvPr/>
        </p:nvSpPr>
        <p:spPr bwMode="auto">
          <a:xfrm>
            <a:off x="1917505" y="1119707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42003" name="Text Box 85"/>
          <p:cNvSpPr txBox="1">
            <a:spLocks noChangeArrowheads="1"/>
          </p:cNvSpPr>
          <p:nvPr/>
        </p:nvSpPr>
        <p:spPr bwMode="auto">
          <a:xfrm>
            <a:off x="3182743" y="1089544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42004" name="Text Box 86"/>
          <p:cNvSpPr txBox="1">
            <a:spLocks noChangeArrowheads="1"/>
          </p:cNvSpPr>
          <p:nvPr/>
        </p:nvSpPr>
        <p:spPr bwMode="auto">
          <a:xfrm>
            <a:off x="3993955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2005" name="Rectangle 87" descr="Diagonal weit nach oben"/>
          <p:cNvSpPr>
            <a:spLocks noChangeArrowheads="1"/>
          </p:cNvSpPr>
          <p:nvPr/>
        </p:nvSpPr>
        <p:spPr bwMode="auto">
          <a:xfrm>
            <a:off x="4572000" y="2255838"/>
            <a:ext cx="2988297" cy="288925"/>
          </a:xfrm>
          <a:prstGeom prst="rect">
            <a:avLst/>
          </a:prstGeom>
          <a:pattFill prst="wdUp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07" name="Line 78"/>
          <p:cNvSpPr>
            <a:spLocks noChangeShapeType="1"/>
          </p:cNvSpPr>
          <p:nvPr/>
        </p:nvSpPr>
        <p:spPr bwMode="auto">
          <a:xfrm>
            <a:off x="722313" y="2551113"/>
            <a:ext cx="6167437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64" name="Rectangle 10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rgbClr val="336699"/>
                </a:solidFill>
                <a:latin typeface="Arial" charset="0"/>
              </a:rPr>
              <a:t>HMQC, HMBC </a:t>
            </a:r>
            <a:endParaRPr lang="de-DE" sz="4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42065" name="Picture 10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70" name="Text Box 115"/>
          <p:cNvSpPr txBox="1">
            <a:spLocks noChangeArrowheads="1"/>
          </p:cNvSpPr>
          <p:nvPr/>
        </p:nvSpPr>
        <p:spPr bwMode="auto">
          <a:xfrm>
            <a:off x="5177841" y="2644970"/>
            <a:ext cx="460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1H</a:t>
            </a:r>
            <a:endParaRPr lang="de-DE" sz="1400" b="1" baseline="-25000" dirty="0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4703179" y="1237278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44" name="Text Box 22"/>
          <p:cNvSpPr txBox="1">
            <a:spLocks noChangeArrowheads="1"/>
          </p:cNvSpPr>
          <p:nvPr/>
        </p:nvSpPr>
        <p:spPr bwMode="auto">
          <a:xfrm>
            <a:off x="4616903" y="2269023"/>
            <a:ext cx="33298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/>
              <a:t>decoupling  destroys couplings in f2</a:t>
            </a:r>
            <a:endParaRPr lang="en-GB" sz="1400" b="1" dirty="0"/>
          </a:p>
        </p:txBody>
      </p:sp>
      <p:sp>
        <p:nvSpPr>
          <p:cNvPr id="145" name="Text Box 151"/>
          <p:cNvSpPr txBox="1">
            <a:spLocks noChangeArrowheads="1"/>
          </p:cNvSpPr>
          <p:nvPr/>
        </p:nvSpPr>
        <p:spPr bwMode="auto">
          <a:xfrm>
            <a:off x="312054" y="447164"/>
            <a:ext cx="7040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Depending on the choice of  J evolution delay 1/2J different correlations can be obtained. </a:t>
            </a:r>
            <a:endParaRPr lang="en-GB" sz="1400" dirty="0"/>
          </a:p>
        </p:txBody>
      </p:sp>
      <p:cxnSp>
        <p:nvCxnSpPr>
          <p:cNvPr id="150" name="Gerade Verbindung mit Pfeil 149"/>
          <p:cNvCxnSpPr/>
          <p:nvPr/>
        </p:nvCxnSpPr>
        <p:spPr>
          <a:xfrm rot="5400000" flipH="1" flipV="1">
            <a:off x="950728" y="2924202"/>
            <a:ext cx="830471" cy="174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101"/>
          <p:cNvSpPr txBox="1">
            <a:spLocks noChangeArrowheads="1"/>
          </p:cNvSpPr>
          <p:nvPr/>
        </p:nvSpPr>
        <p:spPr bwMode="auto">
          <a:xfrm>
            <a:off x="0" y="1430261"/>
            <a:ext cx="1118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err="1" smtClean="0"/>
              <a:t>S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(population)</a:t>
            </a:r>
            <a:endParaRPr lang="en-GB" sz="1400" dirty="0"/>
          </a:p>
        </p:txBody>
      </p:sp>
      <p:sp>
        <p:nvSpPr>
          <p:cNvPr id="68" name="Text Box 101"/>
          <p:cNvSpPr txBox="1">
            <a:spLocks noChangeArrowheads="1"/>
          </p:cNvSpPr>
          <p:nvPr/>
        </p:nvSpPr>
        <p:spPr bwMode="auto">
          <a:xfrm>
            <a:off x="0" y="2336496"/>
            <a:ext cx="1159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err="1" smtClean="0"/>
              <a:t>I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(population)</a:t>
            </a:r>
            <a:endParaRPr lang="en-GB" sz="1400" dirty="0"/>
          </a:p>
        </p:txBody>
      </p:sp>
      <p:sp>
        <p:nvSpPr>
          <p:cNvPr id="69" name="Text Box 101"/>
          <p:cNvSpPr txBox="1">
            <a:spLocks noChangeArrowheads="1"/>
          </p:cNvSpPr>
          <p:nvPr/>
        </p:nvSpPr>
        <p:spPr bwMode="auto">
          <a:xfrm>
            <a:off x="808267" y="2965147"/>
            <a:ext cx="489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S</a:t>
            </a:r>
            <a:r>
              <a:rPr lang="en-GB" sz="1400" b="1" baseline="-25000" dirty="0" smtClean="0"/>
              <a:t>x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</p:txBody>
      </p:sp>
      <p:cxnSp>
        <p:nvCxnSpPr>
          <p:cNvPr id="73" name="Gerade Verbindung mit Pfeil 72"/>
          <p:cNvCxnSpPr>
            <a:endCxn id="67" idx="3"/>
          </p:cNvCxnSpPr>
          <p:nvPr/>
        </p:nvCxnSpPr>
        <p:spPr>
          <a:xfrm rot="5400000" flipH="1" flipV="1">
            <a:off x="474461" y="2335918"/>
            <a:ext cx="128809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5" grpId="0" animBg="1"/>
      <p:bldP spid="67" grpId="0"/>
      <p:bldP spid="68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89"/>
          <p:cNvGrpSpPr/>
          <p:nvPr/>
        </p:nvGrpSpPr>
        <p:grpSpPr>
          <a:xfrm>
            <a:off x="0" y="0"/>
            <a:ext cx="9144000" cy="6757638"/>
            <a:chOff x="0" y="0"/>
            <a:chExt cx="9144000" cy="6757638"/>
          </a:xfrm>
        </p:grpSpPr>
        <p:pic>
          <p:nvPicPr>
            <p:cNvPr id="150701" name="Picture 173" descr="Logo_RG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6075" y="0"/>
              <a:ext cx="2447925" cy="647700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2501556"/>
              <a:ext cx="3314700" cy="1947160"/>
              <a:chOff x="120" y="2871"/>
              <a:chExt cx="2088" cy="1335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895" y="3012"/>
                <a:ext cx="284" cy="144"/>
                <a:chOff x="3498" y="1464"/>
                <a:chExt cx="284" cy="144"/>
              </a:xfrm>
            </p:grpSpPr>
            <p:sp>
              <p:nvSpPr>
                <p:cNvPr id="150532" name="Oval 4"/>
                <p:cNvSpPr>
                  <a:spLocks noChangeArrowheads="1"/>
                </p:cNvSpPr>
                <p:nvPr/>
              </p:nvSpPr>
              <p:spPr bwMode="auto">
                <a:xfrm>
                  <a:off x="3498" y="1507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33" name="Rectangle 5"/>
                <p:cNvSpPr>
                  <a:spLocks noChangeArrowheads="1"/>
                </p:cNvSpPr>
                <p:nvPr/>
              </p:nvSpPr>
              <p:spPr bwMode="auto">
                <a:xfrm>
                  <a:off x="3570" y="1464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34" name="Line 6"/>
                <p:cNvSpPr>
                  <a:spLocks noChangeShapeType="1"/>
                </p:cNvSpPr>
                <p:nvPr/>
              </p:nvSpPr>
              <p:spPr bwMode="auto">
                <a:xfrm>
                  <a:off x="3699" y="1512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53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699" y="1479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50536" name="Line 8"/>
              <p:cNvSpPr>
                <a:spLocks noChangeShapeType="1"/>
              </p:cNvSpPr>
              <p:nvPr/>
            </p:nvSpPr>
            <p:spPr bwMode="auto">
              <a:xfrm flipV="1">
                <a:off x="1040" y="2975"/>
                <a:ext cx="0" cy="55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537" name="Text Box 9"/>
              <p:cNvSpPr txBox="1">
                <a:spLocks noChangeArrowheads="1"/>
              </p:cNvSpPr>
              <p:nvPr/>
            </p:nvSpPr>
            <p:spPr bwMode="auto">
              <a:xfrm>
                <a:off x="1054" y="2871"/>
                <a:ext cx="414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IzSz</a:t>
                </a:r>
              </a:p>
            </p:txBody>
          </p:sp>
          <p:sp>
            <p:nvSpPr>
              <p:cNvPr id="150538" name="Text Box 10"/>
              <p:cNvSpPr txBox="1">
                <a:spLocks noChangeArrowheads="1"/>
              </p:cNvSpPr>
              <p:nvPr/>
            </p:nvSpPr>
            <p:spPr bwMode="auto">
              <a:xfrm>
                <a:off x="1690" y="3455"/>
                <a:ext cx="518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2 IySz</a:t>
                </a:r>
              </a:p>
            </p:txBody>
          </p:sp>
          <p:sp>
            <p:nvSpPr>
              <p:cNvPr id="150539" name="Arc 11"/>
              <p:cNvSpPr>
                <a:spLocks/>
              </p:cNvSpPr>
              <p:nvPr/>
            </p:nvSpPr>
            <p:spPr bwMode="auto">
              <a:xfrm rot="7549139">
                <a:off x="763" y="3872"/>
                <a:ext cx="105" cy="1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0" name="Arc 12"/>
              <p:cNvSpPr>
                <a:spLocks/>
              </p:cNvSpPr>
              <p:nvPr/>
            </p:nvSpPr>
            <p:spPr bwMode="auto">
              <a:xfrm rot="-3414909">
                <a:off x="1148" y="3149"/>
                <a:ext cx="105" cy="1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1" name="Arc 13"/>
              <p:cNvSpPr>
                <a:spLocks/>
              </p:cNvSpPr>
              <p:nvPr/>
            </p:nvSpPr>
            <p:spPr bwMode="auto">
              <a:xfrm rot="1495708">
                <a:off x="1553" y="3348"/>
                <a:ext cx="101" cy="13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2" name="Arc 14"/>
              <p:cNvSpPr>
                <a:spLocks/>
              </p:cNvSpPr>
              <p:nvPr/>
            </p:nvSpPr>
            <p:spPr bwMode="auto">
              <a:xfrm rot="11469893">
                <a:off x="558" y="3574"/>
                <a:ext cx="102" cy="13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543" name="Text Box 15"/>
              <p:cNvSpPr txBox="1">
                <a:spLocks noChangeArrowheads="1"/>
              </p:cNvSpPr>
              <p:nvPr/>
            </p:nvSpPr>
            <p:spPr bwMode="auto">
              <a:xfrm>
                <a:off x="120" y="3422"/>
                <a:ext cx="422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>
                    <a:latin typeface="Symbol" pitchFamily="18" charset="2"/>
                  </a:rPr>
                  <a:t>-</a:t>
                </a:r>
                <a:r>
                  <a:rPr lang="de-DE" sz="1200" b="1" dirty="0"/>
                  <a:t>2 IySz</a:t>
                </a:r>
              </a:p>
            </p:txBody>
          </p:sp>
          <p:sp>
            <p:nvSpPr>
              <p:cNvPr id="150544" name="Text Box 16"/>
              <p:cNvSpPr txBox="1">
                <a:spLocks noChangeArrowheads="1"/>
              </p:cNvSpPr>
              <p:nvPr/>
            </p:nvSpPr>
            <p:spPr bwMode="auto">
              <a:xfrm>
                <a:off x="1341" y="3024"/>
                <a:ext cx="411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>
                    <a:latin typeface="Symbol" pitchFamily="18" charset="2"/>
                  </a:rPr>
                  <a:t>-</a:t>
                </a:r>
                <a:r>
                  <a:rPr lang="de-DE" sz="1200" b="1" dirty="0"/>
                  <a:t> Ix</a:t>
                </a:r>
              </a:p>
            </p:txBody>
          </p:sp>
          <p:sp>
            <p:nvSpPr>
              <p:cNvPr id="150545" name="Line 17"/>
              <p:cNvSpPr>
                <a:spLocks noChangeShapeType="1"/>
              </p:cNvSpPr>
              <p:nvPr/>
            </p:nvSpPr>
            <p:spPr bwMode="auto">
              <a:xfrm flipV="1">
                <a:off x="669" y="3212"/>
                <a:ext cx="650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546" name="Line 18"/>
              <p:cNvSpPr>
                <a:spLocks noChangeShapeType="1"/>
              </p:cNvSpPr>
              <p:nvPr/>
            </p:nvSpPr>
            <p:spPr bwMode="auto">
              <a:xfrm flipV="1">
                <a:off x="534" y="3522"/>
                <a:ext cx="1084" cy="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547" name="Text Box 19"/>
              <p:cNvSpPr txBox="1">
                <a:spLocks noChangeArrowheads="1"/>
              </p:cNvSpPr>
              <p:nvPr/>
            </p:nvSpPr>
            <p:spPr bwMode="auto">
              <a:xfrm>
                <a:off x="479" y="3951"/>
                <a:ext cx="411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 Ix</a:t>
                </a:r>
              </a:p>
            </p:txBody>
          </p:sp>
          <p:sp>
            <p:nvSpPr>
              <p:cNvPr id="150548" name="Text Box 20"/>
              <p:cNvSpPr txBox="1">
                <a:spLocks noChangeArrowheads="1"/>
              </p:cNvSpPr>
              <p:nvPr/>
            </p:nvSpPr>
            <p:spPr bwMode="auto">
              <a:xfrm>
                <a:off x="1071" y="3732"/>
                <a:ext cx="629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  </a:t>
                </a:r>
                <a:r>
                  <a:rPr lang="de-DE" sz="1200" b="1" dirty="0">
                    <a:latin typeface="Symbol" pitchFamily="18" charset="2"/>
                  </a:rPr>
                  <a:t>p </a:t>
                </a:r>
                <a:r>
                  <a:rPr lang="de-DE" sz="1200" b="1" dirty="0"/>
                  <a:t>J t</a:t>
                </a:r>
                <a:r>
                  <a:rPr lang="de-DE" sz="1200" b="1" baseline="-25000" dirty="0"/>
                  <a:t> </a:t>
                </a:r>
                <a:endParaRPr lang="de-DE" sz="1200" b="1" dirty="0"/>
              </a:p>
            </p:txBody>
          </p:sp>
          <p:sp>
            <p:nvSpPr>
              <p:cNvPr id="190" name="Text Box 20"/>
              <p:cNvSpPr txBox="1">
                <a:spLocks noChangeArrowheads="1"/>
              </p:cNvSpPr>
              <p:nvPr/>
            </p:nvSpPr>
            <p:spPr bwMode="auto">
              <a:xfrm>
                <a:off x="1540" y="3641"/>
                <a:ext cx="629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  </a:t>
                </a:r>
                <a:r>
                  <a:rPr lang="de-DE" sz="1200" b="1" dirty="0" smtClean="0"/>
                  <a:t>sin ( </a:t>
                </a:r>
                <a:r>
                  <a:rPr lang="de-DE" sz="1200" b="1" dirty="0" smtClean="0">
                    <a:latin typeface="Symbol" pitchFamily="18" charset="2"/>
                  </a:rPr>
                  <a:t>p </a:t>
                </a:r>
                <a:r>
                  <a:rPr lang="de-DE" sz="1200" b="1" dirty="0"/>
                  <a:t>J </a:t>
                </a:r>
                <a:r>
                  <a:rPr lang="de-DE" sz="1200" b="1" dirty="0" smtClean="0"/>
                  <a:t>t )</a:t>
                </a:r>
                <a:r>
                  <a:rPr lang="de-DE" sz="1200" b="1" baseline="-25000" dirty="0" smtClean="0"/>
                  <a:t> </a:t>
                </a:r>
                <a:endParaRPr lang="de-DE" sz="1200" b="1" dirty="0"/>
              </a:p>
            </p:txBody>
          </p:sp>
          <p:sp>
            <p:nvSpPr>
              <p:cNvPr id="193" name="Text Box 20"/>
              <p:cNvSpPr txBox="1">
                <a:spLocks noChangeArrowheads="1"/>
              </p:cNvSpPr>
              <p:nvPr/>
            </p:nvSpPr>
            <p:spPr bwMode="auto">
              <a:xfrm>
                <a:off x="709" y="4016"/>
                <a:ext cx="629" cy="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/>
                  <a:t> </a:t>
                </a:r>
                <a:r>
                  <a:rPr lang="de-DE" sz="1200" b="1" smtClean="0"/>
                  <a:t>cos </a:t>
                </a:r>
                <a:r>
                  <a:rPr lang="de-DE" sz="1200" b="1" dirty="0" smtClean="0"/>
                  <a:t>( </a:t>
                </a:r>
                <a:r>
                  <a:rPr lang="de-DE" sz="1200" b="1" dirty="0" smtClean="0">
                    <a:latin typeface="Symbol" pitchFamily="18" charset="2"/>
                  </a:rPr>
                  <a:t>p </a:t>
                </a:r>
                <a:r>
                  <a:rPr lang="de-DE" sz="1200" b="1" dirty="0"/>
                  <a:t>J </a:t>
                </a:r>
                <a:r>
                  <a:rPr lang="de-DE" sz="1200" b="1" dirty="0" smtClean="0"/>
                  <a:t>t )</a:t>
                </a:r>
                <a:r>
                  <a:rPr lang="de-DE" sz="1200" b="1" baseline="-25000" dirty="0" smtClean="0"/>
                  <a:t> </a:t>
                </a:r>
                <a:endParaRPr lang="de-DE" sz="1200" b="1" dirty="0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198813" y="523875"/>
              <a:ext cx="2325687" cy="1717675"/>
              <a:chOff x="2151" y="808"/>
              <a:chExt cx="1465" cy="1415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3351" y="1360"/>
                <a:ext cx="143" cy="284"/>
                <a:chOff x="2385" y="2540"/>
                <a:chExt cx="143" cy="284"/>
              </a:xfrm>
            </p:grpSpPr>
            <p:sp>
              <p:nvSpPr>
                <p:cNvPr id="150551" name="Oval 23"/>
                <p:cNvSpPr>
                  <a:spLocks noChangeArrowheads="1"/>
                </p:cNvSpPr>
                <p:nvPr/>
              </p:nvSpPr>
              <p:spPr bwMode="auto">
                <a:xfrm rot="5602554">
                  <a:off x="2294" y="2631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52" name="Rectangle 24"/>
                <p:cNvSpPr>
                  <a:spLocks noChangeArrowheads="1"/>
                </p:cNvSpPr>
                <p:nvPr/>
              </p:nvSpPr>
              <p:spPr bwMode="auto">
                <a:xfrm rot="5602554">
                  <a:off x="2414" y="2642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53" name="Line 25"/>
                <p:cNvSpPr>
                  <a:spLocks noChangeShapeType="1"/>
                </p:cNvSpPr>
                <p:nvPr/>
              </p:nvSpPr>
              <p:spPr bwMode="auto">
                <a:xfrm rot="5602554">
                  <a:off x="2481" y="2580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554" name="Line 26"/>
                <p:cNvSpPr>
                  <a:spLocks noChangeShapeType="1"/>
                </p:cNvSpPr>
                <p:nvPr/>
              </p:nvSpPr>
              <p:spPr bwMode="auto">
                <a:xfrm rot="5602554" flipV="1">
                  <a:off x="2443" y="2580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2151" y="808"/>
                <a:ext cx="1465" cy="1415"/>
                <a:chOff x="2151" y="288"/>
                <a:chExt cx="1465" cy="1415"/>
              </a:xfrm>
            </p:grpSpPr>
            <p:grpSp>
              <p:nvGrpSpPr>
                <p:cNvPr id="8" name="Group 28"/>
                <p:cNvGrpSpPr>
                  <a:grpSpLocks/>
                </p:cNvGrpSpPr>
                <p:nvPr/>
              </p:nvGrpSpPr>
              <p:grpSpPr bwMode="auto">
                <a:xfrm>
                  <a:off x="2151" y="288"/>
                  <a:ext cx="1465" cy="1415"/>
                  <a:chOff x="3962" y="222"/>
                  <a:chExt cx="1465" cy="1415"/>
                </a:xfrm>
              </p:grpSpPr>
              <p:grpSp>
                <p:nvGrpSpPr>
                  <p:cNvPr id="9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046" y="222"/>
                    <a:ext cx="1381" cy="1212"/>
                    <a:chOff x="304" y="107"/>
                    <a:chExt cx="1381" cy="1212"/>
                  </a:xfrm>
                </p:grpSpPr>
                <p:sp>
                  <p:nvSpPr>
                    <p:cNvPr id="15055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01" y="251"/>
                      <a:ext cx="0" cy="5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59" name="Line 3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0" y="799"/>
                      <a:ext cx="511" cy="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60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1" y="799"/>
                      <a:ext cx="66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61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36" y="107"/>
                      <a:ext cx="196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Iz</a:t>
                      </a:r>
                    </a:p>
                  </p:txBody>
                </p:sp>
                <p:sp>
                  <p:nvSpPr>
                    <p:cNvPr id="150562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84" y="823"/>
                      <a:ext cx="201" cy="2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Ix</a:t>
                      </a:r>
                    </a:p>
                  </p:txBody>
                </p:sp>
                <p:sp>
                  <p:nvSpPr>
                    <p:cNvPr id="150563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4" y="1093"/>
                      <a:ext cx="201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Iy</a:t>
                      </a:r>
                    </a:p>
                  </p:txBody>
                </p:sp>
              </p:grpSp>
              <p:sp>
                <p:nvSpPr>
                  <p:cNvPr id="150564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648" y="923"/>
                    <a:ext cx="0" cy="50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65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66" y="916"/>
                    <a:ext cx="470" cy="6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66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8" y="649"/>
                    <a:ext cx="511" cy="26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67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46" y="1411"/>
                    <a:ext cx="228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-Iz</a:t>
                    </a:r>
                  </a:p>
                </p:txBody>
              </p:sp>
              <p:sp>
                <p:nvSpPr>
                  <p:cNvPr id="150568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2" y="827"/>
                    <a:ext cx="233" cy="2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-Ix</a:t>
                    </a:r>
                  </a:p>
                </p:txBody>
              </p:sp>
              <p:sp>
                <p:nvSpPr>
                  <p:cNvPr id="150569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89" y="494"/>
                    <a:ext cx="233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-Iy</a:t>
                    </a:r>
                  </a:p>
                </p:txBody>
              </p:sp>
            </p:grpSp>
            <p:sp>
              <p:nvSpPr>
                <p:cNvPr id="150570" name="Arc 42"/>
                <p:cNvSpPr>
                  <a:spLocks/>
                </p:cNvSpPr>
                <p:nvPr/>
              </p:nvSpPr>
              <p:spPr bwMode="auto">
                <a:xfrm rot="13979263">
                  <a:off x="2396" y="933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1" name="Arc 43"/>
                <p:cNvSpPr>
                  <a:spLocks/>
                </p:cNvSpPr>
                <p:nvPr/>
              </p:nvSpPr>
              <p:spPr bwMode="auto">
                <a:xfrm rot="21185460">
                  <a:off x="2855" y="504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2" name="Arc 44"/>
                <p:cNvSpPr>
                  <a:spLocks/>
                </p:cNvSpPr>
                <p:nvPr/>
              </p:nvSpPr>
              <p:spPr bwMode="auto">
                <a:xfrm rot="25593585">
                  <a:off x="3113" y="855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3" name="Arc 45"/>
                <p:cNvSpPr>
                  <a:spLocks/>
                </p:cNvSpPr>
                <p:nvPr/>
              </p:nvSpPr>
              <p:spPr bwMode="auto">
                <a:xfrm rot="33247874">
                  <a:off x="2618" y="1254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6403975" y="493713"/>
              <a:ext cx="2325688" cy="1717675"/>
              <a:chOff x="4053" y="-20"/>
              <a:chExt cx="1465" cy="1415"/>
            </a:xfrm>
          </p:grpSpPr>
          <p:grpSp>
            <p:nvGrpSpPr>
              <p:cNvPr id="11" name="Group 47"/>
              <p:cNvGrpSpPr>
                <a:grpSpLocks/>
              </p:cNvGrpSpPr>
              <p:nvPr/>
            </p:nvGrpSpPr>
            <p:grpSpPr bwMode="auto">
              <a:xfrm>
                <a:off x="4582" y="206"/>
                <a:ext cx="284" cy="144"/>
                <a:chOff x="2055" y="513"/>
                <a:chExt cx="284" cy="144"/>
              </a:xfrm>
            </p:grpSpPr>
            <p:sp>
              <p:nvSpPr>
                <p:cNvPr id="150576" name="Oval 48"/>
                <p:cNvSpPr>
                  <a:spLocks noChangeArrowheads="1"/>
                </p:cNvSpPr>
                <p:nvPr/>
              </p:nvSpPr>
              <p:spPr bwMode="auto">
                <a:xfrm>
                  <a:off x="2055" y="556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7" name="Rectangle 49"/>
                <p:cNvSpPr>
                  <a:spLocks noChangeArrowheads="1"/>
                </p:cNvSpPr>
                <p:nvPr/>
              </p:nvSpPr>
              <p:spPr bwMode="auto">
                <a:xfrm>
                  <a:off x="2127" y="513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78" name="Line 50"/>
                <p:cNvSpPr>
                  <a:spLocks noChangeShapeType="1"/>
                </p:cNvSpPr>
                <p:nvPr/>
              </p:nvSpPr>
              <p:spPr bwMode="auto">
                <a:xfrm>
                  <a:off x="2091" y="519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579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097" y="555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2" name="Group 52"/>
              <p:cNvGrpSpPr>
                <a:grpSpLocks/>
              </p:cNvGrpSpPr>
              <p:nvPr/>
            </p:nvGrpSpPr>
            <p:grpSpPr bwMode="auto">
              <a:xfrm>
                <a:off x="4053" y="-20"/>
                <a:ext cx="1465" cy="1415"/>
                <a:chOff x="235" y="2742"/>
                <a:chExt cx="1465" cy="1415"/>
              </a:xfrm>
            </p:grpSpPr>
            <p:grpSp>
              <p:nvGrpSpPr>
                <p:cNvPr id="13" name="Group 53"/>
                <p:cNvGrpSpPr>
                  <a:grpSpLocks/>
                </p:cNvGrpSpPr>
                <p:nvPr/>
              </p:nvGrpSpPr>
              <p:grpSpPr bwMode="auto">
                <a:xfrm>
                  <a:off x="235" y="2742"/>
                  <a:ext cx="1465" cy="1415"/>
                  <a:chOff x="3962" y="222"/>
                  <a:chExt cx="1465" cy="1415"/>
                </a:xfrm>
              </p:grpSpPr>
              <p:grpSp>
                <p:nvGrpSpPr>
                  <p:cNvPr id="14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4046" y="222"/>
                    <a:ext cx="1381" cy="1212"/>
                    <a:chOff x="304" y="107"/>
                    <a:chExt cx="1381" cy="1212"/>
                  </a:xfrm>
                </p:grpSpPr>
                <p:sp>
                  <p:nvSpPr>
                    <p:cNvPr id="15058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01" y="251"/>
                      <a:ext cx="0" cy="5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8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90" y="799"/>
                      <a:ext cx="511" cy="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85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1" y="799"/>
                      <a:ext cx="66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50586" name="Text Box 5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36" y="107"/>
                      <a:ext cx="196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Iz</a:t>
                      </a:r>
                    </a:p>
                  </p:txBody>
                </p:sp>
                <p:sp>
                  <p:nvSpPr>
                    <p:cNvPr id="150587" name="Text Box 5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84" y="823"/>
                      <a:ext cx="201" cy="22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Ix</a:t>
                      </a:r>
                    </a:p>
                  </p:txBody>
                </p:sp>
                <p:sp>
                  <p:nvSpPr>
                    <p:cNvPr id="150588" name="Text Box 6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4" y="1093"/>
                      <a:ext cx="201" cy="22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de-DE" sz="1200" b="1" dirty="0"/>
                        <a:t>Iy</a:t>
                      </a:r>
                    </a:p>
                  </p:txBody>
                </p:sp>
              </p:grpSp>
              <p:sp>
                <p:nvSpPr>
                  <p:cNvPr id="150589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648" y="923"/>
                    <a:ext cx="0" cy="501"/>
                  </a:xfrm>
                  <a:prstGeom prst="line">
                    <a:avLst/>
                  </a:prstGeom>
                  <a:noFill/>
                  <a:ln w="9525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90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66" y="916"/>
                    <a:ext cx="470" cy="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91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48" y="649"/>
                    <a:ext cx="511" cy="26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592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46" y="1411"/>
                    <a:ext cx="228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-Iz</a:t>
                    </a:r>
                  </a:p>
                </p:txBody>
              </p:sp>
              <p:sp>
                <p:nvSpPr>
                  <p:cNvPr id="150593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2" y="827"/>
                    <a:ext cx="233" cy="2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-Ix</a:t>
                    </a:r>
                  </a:p>
                </p:txBody>
              </p:sp>
              <p:sp>
                <p:nvSpPr>
                  <p:cNvPr id="150594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89" y="494"/>
                    <a:ext cx="233" cy="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200" b="1" dirty="0"/>
                      <a:t>-Iy</a:t>
                    </a:r>
                  </a:p>
                </p:txBody>
              </p:sp>
            </p:grpSp>
            <p:sp>
              <p:nvSpPr>
                <p:cNvPr id="150595" name="Arc 67"/>
                <p:cNvSpPr>
                  <a:spLocks/>
                </p:cNvSpPr>
                <p:nvPr/>
              </p:nvSpPr>
              <p:spPr bwMode="auto">
                <a:xfrm rot="34620293">
                  <a:off x="370" y="3514"/>
                  <a:ext cx="107" cy="11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96" name="Arc 68"/>
                <p:cNvSpPr>
                  <a:spLocks/>
                </p:cNvSpPr>
                <p:nvPr/>
              </p:nvSpPr>
              <p:spPr bwMode="auto">
                <a:xfrm rot="39543409">
                  <a:off x="495" y="3281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97" name="Arc 69"/>
                <p:cNvSpPr>
                  <a:spLocks/>
                </p:cNvSpPr>
                <p:nvPr/>
              </p:nvSpPr>
              <p:spPr bwMode="auto">
                <a:xfrm rot="28558125">
                  <a:off x="1235" y="3476"/>
                  <a:ext cx="207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598" name="Arc 70"/>
                <p:cNvSpPr>
                  <a:spLocks/>
                </p:cNvSpPr>
                <p:nvPr/>
              </p:nvSpPr>
              <p:spPr bwMode="auto">
                <a:xfrm rot="22845359">
                  <a:off x="1287" y="3249"/>
                  <a:ext cx="115" cy="15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grpSp>
          <p:nvGrpSpPr>
            <p:cNvPr id="15" name="Group 71"/>
            <p:cNvGrpSpPr>
              <a:grpSpLocks/>
            </p:cNvGrpSpPr>
            <p:nvPr/>
          </p:nvGrpSpPr>
          <p:grpSpPr bwMode="auto">
            <a:xfrm>
              <a:off x="185738" y="479425"/>
              <a:ext cx="2395537" cy="1717675"/>
              <a:chOff x="416" y="883"/>
              <a:chExt cx="1509" cy="1415"/>
            </a:xfrm>
          </p:grpSpPr>
          <p:grpSp>
            <p:nvGrpSpPr>
              <p:cNvPr id="16" name="Group 72"/>
              <p:cNvGrpSpPr>
                <a:grpSpLocks/>
              </p:cNvGrpSpPr>
              <p:nvPr/>
            </p:nvGrpSpPr>
            <p:grpSpPr bwMode="auto">
              <a:xfrm>
                <a:off x="416" y="1526"/>
                <a:ext cx="570" cy="564"/>
                <a:chOff x="3276" y="3531"/>
                <a:chExt cx="570" cy="564"/>
              </a:xfrm>
            </p:grpSpPr>
            <p:sp>
              <p:nvSpPr>
                <p:cNvPr id="150601" name="Oval 73"/>
                <p:cNvSpPr>
                  <a:spLocks noChangeArrowheads="1"/>
                </p:cNvSpPr>
                <p:nvPr/>
              </p:nvSpPr>
              <p:spPr bwMode="auto">
                <a:xfrm>
                  <a:off x="3276" y="3531"/>
                  <a:ext cx="570" cy="564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17" name="Group 74"/>
                <p:cNvGrpSpPr>
                  <a:grpSpLocks/>
                </p:cNvGrpSpPr>
                <p:nvPr/>
              </p:nvGrpSpPr>
              <p:grpSpPr bwMode="auto">
                <a:xfrm>
                  <a:off x="3444" y="3679"/>
                  <a:ext cx="315" cy="240"/>
                  <a:chOff x="4116" y="3511"/>
                  <a:chExt cx="315" cy="240"/>
                </a:xfrm>
              </p:grpSpPr>
              <p:sp>
                <p:nvSpPr>
                  <p:cNvPr id="15060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116" y="3511"/>
                    <a:ext cx="232" cy="24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04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278" y="3594"/>
                    <a:ext cx="153" cy="10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05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4263" y="3585"/>
                    <a:ext cx="78" cy="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606" name="Line 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44" y="3522"/>
                    <a:ext cx="24" cy="6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8" name="Group 79"/>
              <p:cNvGrpSpPr>
                <a:grpSpLocks/>
              </p:cNvGrpSpPr>
              <p:nvPr/>
            </p:nvGrpSpPr>
            <p:grpSpPr bwMode="auto">
              <a:xfrm>
                <a:off x="544" y="883"/>
                <a:ext cx="1381" cy="1212"/>
                <a:chOff x="304" y="107"/>
                <a:chExt cx="1381" cy="1212"/>
              </a:xfrm>
            </p:grpSpPr>
            <p:sp>
              <p:nvSpPr>
                <p:cNvPr id="150608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901" y="251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09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390" y="799"/>
                  <a:ext cx="511" cy="260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10" name="Line 82"/>
                <p:cNvSpPr>
                  <a:spLocks noChangeShapeType="1"/>
                </p:cNvSpPr>
                <p:nvPr/>
              </p:nvSpPr>
              <p:spPr bwMode="auto">
                <a:xfrm>
                  <a:off x="901" y="799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11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936" y="107"/>
                  <a:ext cx="196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Iz</a:t>
                  </a:r>
                </a:p>
              </p:txBody>
            </p:sp>
            <p:sp>
              <p:nvSpPr>
                <p:cNvPr id="150612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1484" y="823"/>
                  <a:ext cx="201" cy="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Ix</a:t>
                  </a:r>
                </a:p>
              </p:txBody>
            </p:sp>
            <p:sp>
              <p:nvSpPr>
                <p:cNvPr id="150613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304" y="1093"/>
                  <a:ext cx="201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Iy</a:t>
                  </a:r>
                </a:p>
              </p:txBody>
            </p:sp>
          </p:grpSp>
          <p:sp>
            <p:nvSpPr>
              <p:cNvPr id="150614" name="Arc 86"/>
              <p:cNvSpPr>
                <a:spLocks/>
              </p:cNvSpPr>
              <p:nvPr/>
            </p:nvSpPr>
            <p:spPr bwMode="auto">
              <a:xfrm rot="10217601">
                <a:off x="929" y="1877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15" name="Line 87"/>
              <p:cNvSpPr>
                <a:spLocks noChangeShapeType="1"/>
              </p:cNvSpPr>
              <p:nvPr/>
            </p:nvSpPr>
            <p:spPr bwMode="auto">
              <a:xfrm>
                <a:off x="1146" y="1584"/>
                <a:ext cx="0" cy="5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16" name="Line 88"/>
              <p:cNvSpPr>
                <a:spLocks noChangeShapeType="1"/>
              </p:cNvSpPr>
              <p:nvPr/>
            </p:nvSpPr>
            <p:spPr bwMode="auto">
              <a:xfrm flipH="1">
                <a:off x="664" y="1577"/>
                <a:ext cx="470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17" name="Arc 89"/>
              <p:cNvSpPr>
                <a:spLocks/>
              </p:cNvSpPr>
              <p:nvPr/>
            </p:nvSpPr>
            <p:spPr bwMode="auto">
              <a:xfrm>
                <a:off x="1224" y="1066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18" name="Arc 90"/>
              <p:cNvSpPr>
                <a:spLocks/>
              </p:cNvSpPr>
              <p:nvPr/>
            </p:nvSpPr>
            <p:spPr bwMode="auto">
              <a:xfrm rot="5400000">
                <a:off x="1618" y="1619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19" name="Arc 91"/>
              <p:cNvSpPr>
                <a:spLocks/>
              </p:cNvSpPr>
              <p:nvPr/>
            </p:nvSpPr>
            <p:spPr bwMode="auto">
              <a:xfrm rot="16200000">
                <a:off x="662" y="1370"/>
                <a:ext cx="126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20" name="Line 92"/>
              <p:cNvSpPr>
                <a:spLocks noChangeShapeType="1"/>
              </p:cNvSpPr>
              <p:nvPr/>
            </p:nvSpPr>
            <p:spPr bwMode="auto">
              <a:xfrm flipH="1">
                <a:off x="1146" y="1310"/>
                <a:ext cx="511" cy="26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21" name="Text Box 93"/>
              <p:cNvSpPr txBox="1">
                <a:spLocks noChangeArrowheads="1"/>
              </p:cNvSpPr>
              <p:nvPr/>
            </p:nvSpPr>
            <p:spPr bwMode="auto">
              <a:xfrm>
                <a:off x="1044" y="2072"/>
                <a:ext cx="228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-Iz</a:t>
                </a:r>
              </a:p>
            </p:txBody>
          </p:sp>
          <p:sp>
            <p:nvSpPr>
              <p:cNvPr id="150622" name="Text Box 94"/>
              <p:cNvSpPr txBox="1">
                <a:spLocks noChangeArrowheads="1"/>
              </p:cNvSpPr>
              <p:nvPr/>
            </p:nvSpPr>
            <p:spPr bwMode="auto">
              <a:xfrm>
                <a:off x="460" y="1488"/>
                <a:ext cx="233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-Ix</a:t>
                </a:r>
              </a:p>
            </p:txBody>
          </p:sp>
          <p:sp>
            <p:nvSpPr>
              <p:cNvPr id="150623" name="Text Box 95"/>
              <p:cNvSpPr txBox="1">
                <a:spLocks noChangeArrowheads="1"/>
              </p:cNvSpPr>
              <p:nvPr/>
            </p:nvSpPr>
            <p:spPr bwMode="auto">
              <a:xfrm>
                <a:off x="1687" y="1155"/>
                <a:ext cx="233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-Iy</a:t>
                </a:r>
              </a:p>
            </p:txBody>
          </p:sp>
        </p:grpSp>
        <p:grpSp>
          <p:nvGrpSpPr>
            <p:cNvPr id="19" name="Group 96"/>
            <p:cNvGrpSpPr>
              <a:grpSpLocks/>
            </p:cNvGrpSpPr>
            <p:nvPr/>
          </p:nvGrpSpPr>
          <p:grpSpPr bwMode="auto">
            <a:xfrm>
              <a:off x="5868961" y="4674705"/>
              <a:ext cx="2597150" cy="1717675"/>
              <a:chOff x="3699" y="2591"/>
              <a:chExt cx="1636" cy="1415"/>
            </a:xfrm>
          </p:grpSpPr>
          <p:grpSp>
            <p:nvGrpSpPr>
              <p:cNvPr id="20" name="Group 97"/>
              <p:cNvGrpSpPr>
                <a:grpSpLocks/>
              </p:cNvGrpSpPr>
              <p:nvPr/>
            </p:nvGrpSpPr>
            <p:grpSpPr bwMode="auto">
              <a:xfrm>
                <a:off x="4303" y="2817"/>
                <a:ext cx="284" cy="144"/>
                <a:chOff x="2055" y="513"/>
                <a:chExt cx="284" cy="144"/>
              </a:xfrm>
            </p:grpSpPr>
            <p:sp>
              <p:nvSpPr>
                <p:cNvPr id="150626" name="Oval 98"/>
                <p:cNvSpPr>
                  <a:spLocks noChangeArrowheads="1"/>
                </p:cNvSpPr>
                <p:nvPr/>
              </p:nvSpPr>
              <p:spPr bwMode="auto">
                <a:xfrm>
                  <a:off x="2055" y="556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27" name="Rectangle 99"/>
                <p:cNvSpPr>
                  <a:spLocks noChangeArrowheads="1"/>
                </p:cNvSpPr>
                <p:nvPr/>
              </p:nvSpPr>
              <p:spPr bwMode="auto">
                <a:xfrm>
                  <a:off x="2127" y="513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28" name="Line 100"/>
                <p:cNvSpPr>
                  <a:spLocks noChangeShapeType="1"/>
                </p:cNvSpPr>
                <p:nvPr/>
              </p:nvSpPr>
              <p:spPr bwMode="auto">
                <a:xfrm>
                  <a:off x="2091" y="519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29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097" y="555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1" name="Group 102"/>
              <p:cNvGrpSpPr>
                <a:grpSpLocks/>
              </p:cNvGrpSpPr>
              <p:nvPr/>
            </p:nvGrpSpPr>
            <p:grpSpPr bwMode="auto">
              <a:xfrm>
                <a:off x="3858" y="2591"/>
                <a:ext cx="1477" cy="1212"/>
                <a:chOff x="304" y="107"/>
                <a:chExt cx="1477" cy="1212"/>
              </a:xfrm>
            </p:grpSpPr>
            <p:sp>
              <p:nvSpPr>
                <p:cNvPr id="150631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901" y="251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32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390" y="799"/>
                  <a:ext cx="511" cy="2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33" name="Line 105"/>
                <p:cNvSpPr>
                  <a:spLocks noChangeShapeType="1"/>
                </p:cNvSpPr>
                <p:nvPr/>
              </p:nvSpPr>
              <p:spPr bwMode="auto">
                <a:xfrm>
                  <a:off x="901" y="799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34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936" y="107"/>
                  <a:ext cx="196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Iz</a:t>
                  </a:r>
                </a:p>
              </p:txBody>
            </p:sp>
            <p:sp>
              <p:nvSpPr>
                <p:cNvPr id="150635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484" y="823"/>
                  <a:ext cx="297" cy="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IxSz</a:t>
                  </a:r>
                </a:p>
              </p:txBody>
            </p:sp>
            <p:sp>
              <p:nvSpPr>
                <p:cNvPr id="150636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04" y="1093"/>
                  <a:ext cx="297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IySz</a:t>
                  </a:r>
                </a:p>
              </p:txBody>
            </p:sp>
          </p:grpSp>
          <p:sp>
            <p:nvSpPr>
              <p:cNvPr id="150637" name="Line 109"/>
              <p:cNvSpPr>
                <a:spLocks noChangeShapeType="1"/>
              </p:cNvSpPr>
              <p:nvPr/>
            </p:nvSpPr>
            <p:spPr bwMode="auto">
              <a:xfrm>
                <a:off x="4460" y="3292"/>
                <a:ext cx="0" cy="501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38" name="Line 110"/>
              <p:cNvSpPr>
                <a:spLocks noChangeShapeType="1"/>
              </p:cNvSpPr>
              <p:nvPr/>
            </p:nvSpPr>
            <p:spPr bwMode="auto">
              <a:xfrm flipH="1">
                <a:off x="3978" y="3285"/>
                <a:ext cx="470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39" name="Line 111"/>
              <p:cNvSpPr>
                <a:spLocks noChangeShapeType="1"/>
              </p:cNvSpPr>
              <p:nvPr/>
            </p:nvSpPr>
            <p:spPr bwMode="auto">
              <a:xfrm flipH="1">
                <a:off x="4460" y="3018"/>
                <a:ext cx="511" cy="2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40" name="Text Box 112"/>
              <p:cNvSpPr txBox="1">
                <a:spLocks noChangeArrowheads="1"/>
              </p:cNvSpPr>
              <p:nvPr/>
            </p:nvSpPr>
            <p:spPr bwMode="auto">
              <a:xfrm>
                <a:off x="4358" y="3780"/>
                <a:ext cx="228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-Iz</a:t>
                </a:r>
              </a:p>
            </p:txBody>
          </p:sp>
          <p:sp>
            <p:nvSpPr>
              <p:cNvPr id="150641" name="Text Box 113"/>
              <p:cNvSpPr txBox="1">
                <a:spLocks noChangeArrowheads="1"/>
              </p:cNvSpPr>
              <p:nvPr/>
            </p:nvSpPr>
            <p:spPr bwMode="auto">
              <a:xfrm>
                <a:off x="3699" y="3177"/>
                <a:ext cx="329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-IxSz</a:t>
                </a:r>
              </a:p>
            </p:txBody>
          </p:sp>
          <p:sp>
            <p:nvSpPr>
              <p:cNvPr id="150642" name="Text Box 114"/>
              <p:cNvSpPr txBox="1">
                <a:spLocks noChangeArrowheads="1"/>
              </p:cNvSpPr>
              <p:nvPr/>
            </p:nvSpPr>
            <p:spPr bwMode="auto">
              <a:xfrm>
                <a:off x="5001" y="2863"/>
                <a:ext cx="329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-IySz</a:t>
                </a:r>
              </a:p>
            </p:txBody>
          </p:sp>
          <p:sp>
            <p:nvSpPr>
              <p:cNvPr id="150643" name="Arc 115"/>
              <p:cNvSpPr>
                <a:spLocks/>
              </p:cNvSpPr>
              <p:nvPr/>
            </p:nvSpPr>
            <p:spPr bwMode="auto">
              <a:xfrm rot="34620293">
                <a:off x="3909" y="3363"/>
                <a:ext cx="107" cy="11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44" name="Arc 116"/>
              <p:cNvSpPr>
                <a:spLocks/>
              </p:cNvSpPr>
              <p:nvPr/>
            </p:nvSpPr>
            <p:spPr bwMode="auto">
              <a:xfrm rot="39543409">
                <a:off x="4034" y="3130"/>
                <a:ext cx="207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45" name="Arc 117"/>
              <p:cNvSpPr>
                <a:spLocks/>
              </p:cNvSpPr>
              <p:nvPr/>
            </p:nvSpPr>
            <p:spPr bwMode="auto">
              <a:xfrm rot="28558125">
                <a:off x="4774" y="3325"/>
                <a:ext cx="207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46" name="Arc 118"/>
              <p:cNvSpPr>
                <a:spLocks/>
              </p:cNvSpPr>
              <p:nvPr/>
            </p:nvSpPr>
            <p:spPr bwMode="auto">
              <a:xfrm rot="22845359">
                <a:off x="4826" y="3098"/>
                <a:ext cx="115" cy="1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2" name="Group 142"/>
            <p:cNvGrpSpPr>
              <a:grpSpLocks/>
            </p:cNvGrpSpPr>
            <p:nvPr/>
          </p:nvGrpSpPr>
          <p:grpSpPr bwMode="auto">
            <a:xfrm>
              <a:off x="5794375" y="2382492"/>
              <a:ext cx="2974975" cy="1927225"/>
              <a:chOff x="2666" y="2862"/>
              <a:chExt cx="1874" cy="1355"/>
            </a:xfrm>
          </p:grpSpPr>
          <p:sp>
            <p:nvSpPr>
              <p:cNvPr id="150671" name="Text Box 143"/>
              <p:cNvSpPr txBox="1">
                <a:spLocks noChangeArrowheads="1"/>
              </p:cNvSpPr>
              <p:nvPr/>
            </p:nvSpPr>
            <p:spPr bwMode="auto">
              <a:xfrm>
                <a:off x="4158" y="3492"/>
                <a:ext cx="382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 dirty="0"/>
                  <a:t>Iy</a:t>
                </a:r>
              </a:p>
            </p:txBody>
          </p:sp>
          <p:grpSp>
            <p:nvGrpSpPr>
              <p:cNvPr id="23" name="Group 144"/>
              <p:cNvGrpSpPr>
                <a:grpSpLocks/>
              </p:cNvGrpSpPr>
              <p:nvPr/>
            </p:nvGrpSpPr>
            <p:grpSpPr bwMode="auto">
              <a:xfrm>
                <a:off x="2666" y="2862"/>
                <a:ext cx="1763" cy="1355"/>
                <a:chOff x="2666" y="2862"/>
                <a:chExt cx="1763" cy="1355"/>
              </a:xfrm>
            </p:grpSpPr>
            <p:sp>
              <p:nvSpPr>
                <p:cNvPr id="150673" name="Text Box 145"/>
                <p:cNvSpPr txBox="1">
                  <a:spLocks noChangeArrowheads="1"/>
                </p:cNvSpPr>
                <p:nvPr/>
              </p:nvSpPr>
              <p:spPr bwMode="auto">
                <a:xfrm>
                  <a:off x="3485" y="2862"/>
                  <a:ext cx="439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de-DE" sz="1200" b="1" dirty="0"/>
                    <a:t>IzSz</a:t>
                  </a:r>
                </a:p>
              </p:txBody>
            </p:sp>
            <p:grpSp>
              <p:nvGrpSpPr>
                <p:cNvPr id="24" name="Group 146"/>
                <p:cNvGrpSpPr>
                  <a:grpSpLocks/>
                </p:cNvGrpSpPr>
                <p:nvPr/>
              </p:nvGrpSpPr>
              <p:grpSpPr bwMode="auto">
                <a:xfrm>
                  <a:off x="3341" y="3055"/>
                  <a:ext cx="242" cy="129"/>
                  <a:chOff x="3498" y="1464"/>
                  <a:chExt cx="284" cy="144"/>
                </a:xfrm>
              </p:grpSpPr>
              <p:sp>
                <p:nvSpPr>
                  <p:cNvPr id="150675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498" y="1507"/>
                    <a:ext cx="284" cy="1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76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3570" y="1464"/>
                    <a:ext cx="141" cy="8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50677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3699" y="1512"/>
                    <a:ext cx="39" cy="4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50678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9" y="1479"/>
                    <a:ext cx="39" cy="3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0679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3470" y="2973"/>
                  <a:ext cx="0" cy="601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80" name="Arc 152"/>
                <p:cNvSpPr>
                  <a:spLocks/>
                </p:cNvSpPr>
                <p:nvPr/>
              </p:nvSpPr>
              <p:spPr bwMode="auto">
                <a:xfrm rot="7549139">
                  <a:off x="3176" y="3940"/>
                  <a:ext cx="113" cy="13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1" name="Arc 153"/>
                <p:cNvSpPr>
                  <a:spLocks/>
                </p:cNvSpPr>
                <p:nvPr/>
              </p:nvSpPr>
              <p:spPr bwMode="auto">
                <a:xfrm rot="-3414909">
                  <a:off x="3584" y="3162"/>
                  <a:ext cx="113" cy="13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2" name="Arc 154"/>
                <p:cNvSpPr>
                  <a:spLocks/>
                </p:cNvSpPr>
                <p:nvPr/>
              </p:nvSpPr>
              <p:spPr bwMode="auto">
                <a:xfrm rot="1495708">
                  <a:off x="4013" y="3375"/>
                  <a:ext cx="108" cy="1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3" name="Arc 155"/>
                <p:cNvSpPr>
                  <a:spLocks/>
                </p:cNvSpPr>
                <p:nvPr/>
              </p:nvSpPr>
              <p:spPr bwMode="auto">
                <a:xfrm rot="11469893">
                  <a:off x="2960" y="3635"/>
                  <a:ext cx="107" cy="14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84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2666" y="3465"/>
                  <a:ext cx="278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>
                      <a:latin typeface="Symbol" pitchFamily="18" charset="2"/>
                    </a:rPr>
                    <a:t>-</a:t>
                  </a:r>
                  <a:r>
                    <a:rPr lang="de-DE" sz="1200" b="1" dirty="0"/>
                    <a:t> Iy</a:t>
                  </a:r>
                </a:p>
              </p:txBody>
            </p:sp>
            <p:sp>
              <p:nvSpPr>
                <p:cNvPr id="150685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3789" y="3028"/>
                  <a:ext cx="640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de-DE" sz="1200" b="1" dirty="0">
                      <a:latin typeface="Symbol" pitchFamily="18" charset="2"/>
                    </a:rPr>
                    <a:t>-</a:t>
                  </a:r>
                  <a:r>
                    <a:rPr lang="de-DE" sz="1200" b="1" dirty="0"/>
                    <a:t> 2 IxSz</a:t>
                  </a:r>
                </a:p>
              </p:txBody>
            </p:sp>
            <p:sp>
              <p:nvSpPr>
                <p:cNvPr id="150686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3078" y="3228"/>
                  <a:ext cx="688" cy="7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87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2934" y="3563"/>
                  <a:ext cx="1148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88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2876" y="4024"/>
                  <a:ext cx="435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de-DE" sz="1200" b="1" dirty="0"/>
                    <a:t> 2 IxSz</a:t>
                  </a:r>
                </a:p>
              </p:txBody>
            </p:sp>
            <p:sp>
              <p:nvSpPr>
                <p:cNvPr id="150689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3602" y="3715"/>
                  <a:ext cx="297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>
                      <a:latin typeface="Symbol" pitchFamily="18" charset="2"/>
                    </a:rPr>
                    <a:t>p</a:t>
                  </a:r>
                  <a:r>
                    <a:rPr lang="de-DE" sz="1200" b="1"/>
                    <a:t> J t</a:t>
                  </a:r>
                </a:p>
              </p:txBody>
            </p:sp>
          </p:grpSp>
        </p:grpSp>
        <p:sp>
          <p:nvSpPr>
            <p:cNvPr id="150691" name="Rectangle 163"/>
            <p:cNvSpPr>
              <a:spLocks noChangeArrowheads="1"/>
            </p:cNvSpPr>
            <p:nvPr/>
          </p:nvSpPr>
          <p:spPr bwMode="auto">
            <a:xfrm>
              <a:off x="3098800" y="2247555"/>
              <a:ext cx="3109913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2000" b="1" dirty="0" smtClean="0"/>
                <a:t>J Coupling Evolution </a:t>
              </a:r>
              <a:r>
                <a:rPr lang="en-US" sz="2000" b="1" dirty="0" smtClean="0">
                  <a:solidFill>
                    <a:srgbClr val="FF3300"/>
                  </a:solidFill>
                </a:rPr>
                <a:t> </a:t>
              </a:r>
              <a:endParaRPr lang="en-US" sz="2000" b="1" dirty="0">
                <a:solidFill>
                  <a:srgbClr val="FF3300"/>
                </a:solidFill>
              </a:endParaRPr>
            </a:p>
          </p:txBody>
        </p:sp>
        <p:sp>
          <p:nvSpPr>
            <p:cNvPr id="150692" name="Rectangle 164"/>
            <p:cNvSpPr>
              <a:spLocks noChangeArrowheads="1"/>
            </p:cNvSpPr>
            <p:nvPr/>
          </p:nvSpPr>
          <p:spPr bwMode="auto">
            <a:xfrm>
              <a:off x="2847948" y="4323868"/>
              <a:ext cx="3395663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de-DE" sz="2000" b="1" dirty="0"/>
                <a:t>B</a:t>
              </a:r>
              <a:r>
                <a:rPr lang="de-DE" sz="2000" b="1" baseline="-25000" dirty="0"/>
                <a:t>0</a:t>
              </a:r>
              <a:r>
                <a:rPr lang="de-DE" sz="2000" b="1" dirty="0"/>
                <a:t>- </a:t>
              </a:r>
              <a:r>
                <a:rPr lang="de-DE" sz="2000" b="1" dirty="0" err="1" smtClean="0"/>
                <a:t>and</a:t>
              </a:r>
              <a:r>
                <a:rPr lang="de-DE" sz="2000" b="1" dirty="0" smtClean="0"/>
                <a:t> </a:t>
              </a:r>
              <a:r>
                <a:rPr lang="de-DE" sz="2000" b="1" dirty="0"/>
                <a:t>B</a:t>
              </a:r>
              <a:r>
                <a:rPr lang="de-DE" sz="2000" b="1" baseline="-25000" dirty="0"/>
                <a:t>1</a:t>
              </a:r>
              <a:r>
                <a:rPr lang="de-DE" sz="2000" b="1" dirty="0"/>
                <a:t> -</a:t>
              </a:r>
              <a:r>
                <a:rPr lang="de-DE" sz="2000" b="1" dirty="0" smtClean="0"/>
                <a:t>Evolution</a:t>
              </a:r>
              <a:r>
                <a:rPr lang="de-DE" sz="2000" b="1" dirty="0" smtClean="0">
                  <a:solidFill>
                    <a:srgbClr val="FF3300"/>
                  </a:solidFill>
                </a:rPr>
                <a:t> </a:t>
              </a:r>
              <a:endParaRPr lang="de-DE" sz="2000" b="1" dirty="0">
                <a:solidFill>
                  <a:srgbClr val="FF3300"/>
                </a:solidFill>
              </a:endParaRPr>
            </a:p>
          </p:txBody>
        </p:sp>
        <p:sp>
          <p:nvSpPr>
            <p:cNvPr id="150693" name="Rectangle 165"/>
            <p:cNvSpPr>
              <a:spLocks noChangeArrowheads="1"/>
            </p:cNvSpPr>
            <p:nvPr/>
          </p:nvSpPr>
          <p:spPr bwMode="auto">
            <a:xfrm>
              <a:off x="3095625" y="2547592"/>
              <a:ext cx="3105150" cy="40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1800" b="1" dirty="0" smtClean="0"/>
                <a:t>AX-  Approximation</a:t>
              </a:r>
              <a:endParaRPr lang="en-US" sz="1800" b="1" dirty="0"/>
            </a:p>
          </p:txBody>
        </p:sp>
        <p:sp>
          <p:nvSpPr>
            <p:cNvPr id="150694" name="Text Box 166"/>
            <p:cNvSpPr txBox="1">
              <a:spLocks noChangeArrowheads="1"/>
            </p:cNvSpPr>
            <p:nvPr/>
          </p:nvSpPr>
          <p:spPr bwMode="auto">
            <a:xfrm>
              <a:off x="7791450" y="1727200"/>
              <a:ext cx="569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w</a:t>
              </a:r>
              <a:r>
                <a:rPr lang="de-DE" sz="1200" b="1"/>
                <a:t> t</a:t>
              </a:r>
            </a:p>
          </p:txBody>
        </p:sp>
        <p:sp>
          <p:nvSpPr>
            <p:cNvPr id="150695" name="Text Box 167"/>
            <p:cNvSpPr txBox="1">
              <a:spLocks noChangeArrowheads="1"/>
            </p:cNvSpPr>
            <p:nvPr/>
          </p:nvSpPr>
          <p:spPr bwMode="auto">
            <a:xfrm>
              <a:off x="1554163" y="1668463"/>
              <a:ext cx="569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f</a:t>
              </a:r>
              <a:endParaRPr lang="de-DE" sz="1200" b="1"/>
            </a:p>
          </p:txBody>
        </p:sp>
        <p:sp>
          <p:nvSpPr>
            <p:cNvPr id="150696" name="Text Box 168"/>
            <p:cNvSpPr txBox="1">
              <a:spLocks noChangeArrowheads="1"/>
            </p:cNvSpPr>
            <p:nvPr/>
          </p:nvSpPr>
          <p:spPr bwMode="auto">
            <a:xfrm>
              <a:off x="4518025" y="1638300"/>
              <a:ext cx="569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f</a:t>
              </a:r>
              <a:endParaRPr lang="de-DE" sz="1200" b="1"/>
            </a:p>
          </p:txBody>
        </p:sp>
        <p:grpSp>
          <p:nvGrpSpPr>
            <p:cNvPr id="25" name="Gruppieren 182"/>
            <p:cNvGrpSpPr/>
            <p:nvPr/>
          </p:nvGrpSpPr>
          <p:grpSpPr>
            <a:xfrm>
              <a:off x="347636" y="4660418"/>
              <a:ext cx="2573337" cy="1720332"/>
              <a:chOff x="347636" y="4660418"/>
              <a:chExt cx="2573337" cy="1720332"/>
            </a:xfrm>
          </p:grpSpPr>
          <p:grpSp>
            <p:nvGrpSpPr>
              <p:cNvPr id="26" name="Group 120"/>
              <p:cNvGrpSpPr>
                <a:grpSpLocks/>
              </p:cNvGrpSpPr>
              <p:nvPr/>
            </p:nvGrpSpPr>
            <p:grpSpPr bwMode="auto">
              <a:xfrm>
                <a:off x="2355823" y="5330493"/>
                <a:ext cx="227012" cy="344749"/>
                <a:chOff x="2385" y="2540"/>
                <a:chExt cx="143" cy="284"/>
              </a:xfrm>
            </p:grpSpPr>
            <p:sp>
              <p:nvSpPr>
                <p:cNvPr id="150649" name="Oval 121"/>
                <p:cNvSpPr>
                  <a:spLocks noChangeArrowheads="1"/>
                </p:cNvSpPr>
                <p:nvPr/>
              </p:nvSpPr>
              <p:spPr bwMode="auto">
                <a:xfrm rot="5602554">
                  <a:off x="2294" y="2631"/>
                  <a:ext cx="284" cy="101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50" name="Rectangle 122"/>
                <p:cNvSpPr>
                  <a:spLocks noChangeArrowheads="1"/>
                </p:cNvSpPr>
                <p:nvPr/>
              </p:nvSpPr>
              <p:spPr bwMode="auto">
                <a:xfrm rot="5602554">
                  <a:off x="2414" y="2642"/>
                  <a:ext cx="141" cy="8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0651" name="Line 123"/>
                <p:cNvSpPr>
                  <a:spLocks noChangeShapeType="1"/>
                </p:cNvSpPr>
                <p:nvPr/>
              </p:nvSpPr>
              <p:spPr bwMode="auto">
                <a:xfrm rot="5602554">
                  <a:off x="2481" y="2580"/>
                  <a:ext cx="39" cy="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2" name="Line 124"/>
                <p:cNvSpPr>
                  <a:spLocks noChangeShapeType="1"/>
                </p:cNvSpPr>
                <p:nvPr/>
              </p:nvSpPr>
              <p:spPr bwMode="auto">
                <a:xfrm rot="5602554" flipV="1">
                  <a:off x="2443" y="2580"/>
                  <a:ext cx="39" cy="3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7" name="Group 125"/>
              <p:cNvGrpSpPr>
                <a:grpSpLocks/>
              </p:cNvGrpSpPr>
              <p:nvPr/>
            </p:nvGrpSpPr>
            <p:grpSpPr bwMode="auto">
              <a:xfrm>
                <a:off x="584172" y="4660418"/>
                <a:ext cx="2192338" cy="1471253"/>
                <a:chOff x="304" y="107"/>
                <a:chExt cx="1381" cy="1212"/>
              </a:xfrm>
            </p:grpSpPr>
            <p:sp>
              <p:nvSpPr>
                <p:cNvPr id="150654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901" y="251"/>
                  <a:ext cx="0" cy="5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5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90" y="799"/>
                  <a:ext cx="511" cy="2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6" name="Line 128"/>
                <p:cNvSpPr>
                  <a:spLocks noChangeShapeType="1"/>
                </p:cNvSpPr>
                <p:nvPr/>
              </p:nvSpPr>
              <p:spPr bwMode="auto">
                <a:xfrm>
                  <a:off x="901" y="799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0657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936" y="107"/>
                  <a:ext cx="294" cy="2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 smtClean="0"/>
                    <a:t>IzSz</a:t>
                  </a:r>
                  <a:endParaRPr lang="de-DE" sz="1200" b="1" dirty="0"/>
                </a:p>
              </p:txBody>
            </p:sp>
            <p:sp>
              <p:nvSpPr>
                <p:cNvPr id="150658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1484" y="823"/>
                  <a:ext cx="201" cy="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Ix</a:t>
                  </a:r>
                </a:p>
              </p:txBody>
            </p:sp>
            <p:sp>
              <p:nvSpPr>
                <p:cNvPr id="150659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304" y="1093"/>
                  <a:ext cx="297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sz="1200" b="1" dirty="0"/>
                    <a:t>IySz</a:t>
                  </a:r>
                </a:p>
              </p:txBody>
            </p:sp>
          </p:grpSp>
          <p:sp>
            <p:nvSpPr>
              <p:cNvPr id="150660" name="Line 132"/>
              <p:cNvSpPr>
                <a:spLocks noChangeShapeType="1"/>
              </p:cNvSpPr>
              <p:nvPr/>
            </p:nvSpPr>
            <p:spPr bwMode="auto">
              <a:xfrm>
                <a:off x="1539848" y="5511365"/>
                <a:ext cx="0" cy="608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61" name="Line 133"/>
              <p:cNvSpPr>
                <a:spLocks noChangeShapeType="1"/>
              </p:cNvSpPr>
              <p:nvPr/>
            </p:nvSpPr>
            <p:spPr bwMode="auto">
              <a:xfrm flipH="1">
                <a:off x="774673" y="5502868"/>
                <a:ext cx="746125" cy="7283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62" name="Line 134"/>
              <p:cNvSpPr>
                <a:spLocks noChangeShapeType="1"/>
              </p:cNvSpPr>
              <p:nvPr/>
            </p:nvSpPr>
            <p:spPr bwMode="auto">
              <a:xfrm flipH="1">
                <a:off x="1539848" y="5178755"/>
                <a:ext cx="811212" cy="3156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0663" name="Text Box 135"/>
              <p:cNvSpPr txBox="1">
                <a:spLocks noChangeArrowheads="1"/>
              </p:cNvSpPr>
              <p:nvPr/>
            </p:nvSpPr>
            <p:spPr bwMode="auto">
              <a:xfrm>
                <a:off x="1377923" y="6103751"/>
                <a:ext cx="51809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</a:t>
                </a:r>
                <a:r>
                  <a:rPr lang="de-DE" sz="1200" b="1" dirty="0" smtClean="0"/>
                  <a:t>IzSz</a:t>
                </a:r>
                <a:endParaRPr lang="de-DE" sz="1200" b="1" dirty="0"/>
              </a:p>
            </p:txBody>
          </p:sp>
          <p:sp>
            <p:nvSpPr>
              <p:cNvPr id="150664" name="Text Box 136"/>
              <p:cNvSpPr txBox="1">
                <a:spLocks noChangeArrowheads="1"/>
              </p:cNvSpPr>
              <p:nvPr/>
            </p:nvSpPr>
            <p:spPr bwMode="auto">
              <a:xfrm>
                <a:off x="347636" y="5394830"/>
                <a:ext cx="369887" cy="275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-Ix</a:t>
                </a:r>
              </a:p>
            </p:txBody>
          </p:sp>
          <p:sp>
            <p:nvSpPr>
              <p:cNvPr id="150665" name="Text Box 137"/>
              <p:cNvSpPr txBox="1">
                <a:spLocks noChangeArrowheads="1"/>
              </p:cNvSpPr>
              <p:nvPr/>
            </p:nvSpPr>
            <p:spPr bwMode="auto">
              <a:xfrm>
                <a:off x="2398686" y="4990600"/>
                <a:ext cx="522287" cy="274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b="1" dirty="0"/>
                  <a:t>-IySz</a:t>
                </a:r>
              </a:p>
            </p:txBody>
          </p:sp>
          <p:sp>
            <p:nvSpPr>
              <p:cNvPr id="150666" name="Arc 138"/>
              <p:cNvSpPr>
                <a:spLocks/>
              </p:cNvSpPr>
              <p:nvPr/>
            </p:nvSpPr>
            <p:spPr bwMode="auto">
              <a:xfrm rot="13979263">
                <a:off x="878428" y="5414246"/>
                <a:ext cx="251278" cy="2476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67" name="Arc 139"/>
              <p:cNvSpPr>
                <a:spLocks/>
              </p:cNvSpPr>
              <p:nvPr/>
            </p:nvSpPr>
            <p:spPr bwMode="auto">
              <a:xfrm rot="21185460">
                <a:off x="1568423" y="4922621"/>
                <a:ext cx="328612" cy="18936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68" name="Arc 140"/>
              <p:cNvSpPr>
                <a:spLocks/>
              </p:cNvSpPr>
              <p:nvPr/>
            </p:nvSpPr>
            <p:spPr bwMode="auto">
              <a:xfrm rot="3993585">
                <a:off x="2016665" y="5319561"/>
                <a:ext cx="251278" cy="2476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69" name="Arc 141"/>
              <p:cNvSpPr>
                <a:spLocks/>
              </p:cNvSpPr>
              <p:nvPr/>
            </p:nvSpPr>
            <p:spPr bwMode="auto">
              <a:xfrm rot="11647874">
                <a:off x="1192186" y="5833050"/>
                <a:ext cx="328612" cy="18936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0697" name="Text Box 169"/>
              <p:cNvSpPr txBox="1">
                <a:spLocks noChangeArrowheads="1"/>
              </p:cNvSpPr>
              <p:nvPr/>
            </p:nvSpPr>
            <p:spPr bwMode="auto">
              <a:xfrm>
                <a:off x="1904973" y="5844693"/>
                <a:ext cx="569913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200" b="1"/>
                  <a:t>  </a:t>
                </a:r>
                <a:r>
                  <a:rPr lang="de-DE" sz="1200" b="1">
                    <a:latin typeface="Symbol" pitchFamily="18" charset="2"/>
                  </a:rPr>
                  <a:t>f</a:t>
                </a:r>
                <a:endParaRPr lang="de-DE" sz="1200" b="1"/>
              </a:p>
            </p:txBody>
          </p:sp>
        </p:grpSp>
        <p:sp>
          <p:nvSpPr>
            <p:cNvPr id="150698" name="Text Box 170"/>
            <p:cNvSpPr txBox="1">
              <a:spLocks noChangeArrowheads="1"/>
            </p:cNvSpPr>
            <p:nvPr/>
          </p:nvSpPr>
          <p:spPr bwMode="auto">
            <a:xfrm>
              <a:off x="7377086" y="5901843"/>
              <a:ext cx="569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200" b="1"/>
                <a:t>  </a:t>
              </a:r>
              <a:r>
                <a:rPr lang="de-DE" sz="1200" b="1">
                  <a:latin typeface="Symbol" pitchFamily="18" charset="2"/>
                </a:rPr>
                <a:t>w</a:t>
              </a:r>
              <a:r>
                <a:rPr lang="de-DE" sz="1200" b="1"/>
                <a:t> t</a:t>
              </a:r>
            </a:p>
          </p:txBody>
        </p:sp>
        <p:sp>
          <p:nvSpPr>
            <p:cNvPr id="150700" name="Rectangle 172"/>
            <p:cNvSpPr>
              <a:spLocks noChangeArrowheads="1"/>
            </p:cNvSpPr>
            <p:nvPr/>
          </p:nvSpPr>
          <p:spPr bwMode="auto">
            <a:xfrm>
              <a:off x="323850" y="0"/>
              <a:ext cx="6259513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de-DE" sz="2400" b="1" dirty="0" smtClean="0">
                  <a:solidFill>
                    <a:srgbClr val="336699"/>
                  </a:solidFill>
                </a:rPr>
                <a:t>                 B</a:t>
              </a:r>
              <a:r>
                <a:rPr lang="de-DE" sz="2400" b="1" baseline="-25000" dirty="0" smtClean="0">
                  <a:solidFill>
                    <a:srgbClr val="336699"/>
                  </a:solidFill>
                </a:rPr>
                <a:t>0</a:t>
              </a:r>
              <a:r>
                <a:rPr lang="de-DE" sz="2400" b="1" dirty="0" smtClean="0">
                  <a:solidFill>
                    <a:srgbClr val="336699"/>
                  </a:solidFill>
                </a:rPr>
                <a:t>- </a:t>
              </a:r>
              <a:r>
                <a:rPr lang="de-DE" sz="2400" b="1" dirty="0" err="1" smtClean="0">
                  <a:solidFill>
                    <a:srgbClr val="336699"/>
                  </a:solidFill>
                </a:rPr>
                <a:t>and</a:t>
              </a:r>
              <a:r>
                <a:rPr lang="de-DE" sz="2400" b="1" dirty="0" smtClean="0">
                  <a:solidFill>
                    <a:srgbClr val="336699"/>
                  </a:solidFill>
                </a:rPr>
                <a:t> </a:t>
              </a:r>
              <a:r>
                <a:rPr lang="de-DE" sz="2400" b="1" dirty="0">
                  <a:solidFill>
                    <a:srgbClr val="336699"/>
                  </a:solidFill>
                </a:rPr>
                <a:t>B</a:t>
              </a:r>
              <a:r>
                <a:rPr lang="de-DE" sz="2400" b="1" baseline="-25000" dirty="0">
                  <a:solidFill>
                    <a:srgbClr val="336699"/>
                  </a:solidFill>
                </a:rPr>
                <a:t>1</a:t>
              </a:r>
              <a:r>
                <a:rPr lang="de-DE" sz="2400" b="1" dirty="0">
                  <a:solidFill>
                    <a:srgbClr val="336699"/>
                  </a:solidFill>
                </a:rPr>
                <a:t>- </a:t>
              </a:r>
              <a:r>
                <a:rPr lang="de-DE" sz="2400" b="1" dirty="0" smtClean="0">
                  <a:solidFill>
                    <a:srgbClr val="336699"/>
                  </a:solidFill>
                </a:rPr>
                <a:t>Evolution</a:t>
              </a:r>
              <a:endParaRPr lang="de-DE" dirty="0"/>
            </a:p>
          </p:txBody>
        </p:sp>
        <p:grpSp>
          <p:nvGrpSpPr>
            <p:cNvPr id="28" name="Gruppieren 176"/>
            <p:cNvGrpSpPr/>
            <p:nvPr/>
          </p:nvGrpSpPr>
          <p:grpSpPr>
            <a:xfrm>
              <a:off x="2627312" y="5940978"/>
              <a:ext cx="3643381" cy="307777"/>
              <a:chOff x="2836931" y="5933026"/>
              <a:chExt cx="3643381" cy="307777"/>
            </a:xfrm>
          </p:grpSpPr>
          <p:sp>
            <p:nvSpPr>
              <p:cNvPr id="173" name="Text Box 4"/>
              <p:cNvSpPr txBox="1">
                <a:spLocks noChangeArrowheads="1"/>
              </p:cNvSpPr>
              <p:nvPr/>
            </p:nvSpPr>
            <p:spPr bwMode="auto">
              <a:xfrm>
                <a:off x="2836931" y="5933026"/>
                <a:ext cx="36433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I</a:t>
                </a:r>
                <a:r>
                  <a:rPr lang="de-DE" sz="1400" b="1" baseline="-25000" dirty="0" smtClean="0"/>
                  <a:t>y</a:t>
                </a:r>
                <a:r>
                  <a:rPr lang="de-DE" sz="1400" b="1" dirty="0" smtClean="0"/>
                  <a:t>S</a:t>
                </a:r>
                <a:r>
                  <a:rPr lang="de-DE" sz="1400" b="1" baseline="-25000" dirty="0" smtClean="0"/>
                  <a:t>z</a:t>
                </a:r>
                <a:r>
                  <a:rPr lang="de-DE" sz="1400" b="1" dirty="0" smtClean="0"/>
                  <a:t>         ( I</a:t>
                </a:r>
                <a:r>
                  <a:rPr lang="de-DE" sz="1400" b="1" baseline="-25000" dirty="0" smtClean="0"/>
                  <a:t>y </a:t>
                </a:r>
                <a:r>
                  <a:rPr lang="de-DE" sz="1400" b="1" dirty="0" smtClean="0"/>
                  <a:t>cos </a:t>
                </a:r>
                <a:r>
                  <a:rPr lang="de-DE" sz="1400" b="1" dirty="0" err="1">
                    <a:latin typeface="Symbol" pitchFamily="18" charset="2"/>
                  </a:rPr>
                  <a:t>w</a:t>
                </a:r>
                <a:r>
                  <a:rPr lang="de-DE" sz="1400" b="1" baseline="-25000" dirty="0" err="1"/>
                  <a:t>I</a:t>
                </a:r>
                <a:r>
                  <a:rPr lang="de-DE" sz="1400" b="1" baseline="-25000" dirty="0"/>
                  <a:t> </a:t>
                </a:r>
                <a:r>
                  <a:rPr lang="de-DE" sz="1400" b="1" dirty="0"/>
                  <a:t>t</a:t>
                </a:r>
                <a:r>
                  <a:rPr lang="de-DE" sz="1400" b="1" baseline="-25000" dirty="0"/>
                  <a:t>1   </a:t>
                </a:r>
                <a:r>
                  <a:rPr lang="de-DE" sz="1400" b="1" dirty="0" smtClean="0">
                    <a:latin typeface="Symbol" pitchFamily="18" charset="2"/>
                  </a:rPr>
                  <a:t>-</a:t>
                </a:r>
                <a:r>
                  <a:rPr lang="de-DE" sz="1400" b="1" dirty="0" smtClean="0"/>
                  <a:t>  I</a:t>
                </a:r>
                <a:r>
                  <a:rPr lang="de-DE" sz="1400" b="1" baseline="-25000" dirty="0"/>
                  <a:t>x</a:t>
                </a:r>
                <a:r>
                  <a:rPr lang="de-DE" sz="1400" b="1" dirty="0" smtClean="0"/>
                  <a:t> sin </a:t>
                </a:r>
                <a:r>
                  <a:rPr lang="de-DE" sz="1400" b="1" dirty="0" err="1">
                    <a:latin typeface="Symbol" pitchFamily="18" charset="2"/>
                  </a:rPr>
                  <a:t>w</a:t>
                </a:r>
                <a:r>
                  <a:rPr lang="de-DE" sz="1400" b="1" baseline="-25000" dirty="0" err="1"/>
                  <a:t>I</a:t>
                </a:r>
                <a:r>
                  <a:rPr lang="de-DE" sz="1400" b="1" baseline="-25000" dirty="0"/>
                  <a:t> </a:t>
                </a:r>
                <a:r>
                  <a:rPr lang="de-DE" sz="1400" b="1" dirty="0" smtClean="0"/>
                  <a:t>t</a:t>
                </a:r>
                <a:r>
                  <a:rPr lang="de-DE" sz="1400" b="1" baseline="-25000" dirty="0" smtClean="0"/>
                  <a:t>1</a:t>
                </a:r>
                <a:r>
                  <a:rPr lang="de-DE" sz="1400" b="1" dirty="0" smtClean="0"/>
                  <a:t> ) S</a:t>
                </a:r>
                <a:r>
                  <a:rPr lang="de-DE" sz="1400" b="1" baseline="-25000" dirty="0" smtClean="0"/>
                  <a:t>z </a:t>
                </a:r>
                <a:endParaRPr lang="de-DE" sz="1400" b="1" baseline="-25000" dirty="0"/>
              </a:p>
            </p:txBody>
          </p:sp>
          <p:cxnSp>
            <p:nvCxnSpPr>
              <p:cNvPr id="176" name="Gerade Verbindung mit Pfeil 175"/>
              <p:cNvCxnSpPr/>
              <p:nvPr/>
            </p:nvCxnSpPr>
            <p:spPr>
              <a:xfrm>
                <a:off x="3299791" y="6106602"/>
                <a:ext cx="214685" cy="79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" name="Rechteck 183"/>
            <p:cNvSpPr/>
            <p:nvPr/>
          </p:nvSpPr>
          <p:spPr>
            <a:xfrm>
              <a:off x="3064832" y="5777868"/>
              <a:ext cx="308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rgbClr val="000000"/>
                  </a:solidFill>
                </a:rPr>
                <a:t>I</a:t>
              </a:r>
              <a:r>
                <a:rPr lang="de-DE" sz="1400" b="1" baseline="-25000" dirty="0" smtClean="0">
                  <a:solidFill>
                    <a:srgbClr val="000000"/>
                  </a:solidFill>
                </a:rPr>
                <a:t>z</a:t>
              </a:r>
              <a:endParaRPr lang="de-DE" dirty="0"/>
            </a:p>
          </p:txBody>
        </p:sp>
        <p:grpSp>
          <p:nvGrpSpPr>
            <p:cNvPr id="29" name="Gruppieren 184"/>
            <p:cNvGrpSpPr/>
            <p:nvPr/>
          </p:nvGrpSpPr>
          <p:grpSpPr>
            <a:xfrm>
              <a:off x="2495025" y="6449861"/>
              <a:ext cx="5567598" cy="307777"/>
              <a:chOff x="2836931" y="5933026"/>
              <a:chExt cx="3643381" cy="307777"/>
            </a:xfrm>
          </p:grpSpPr>
          <p:sp>
            <p:nvSpPr>
              <p:cNvPr id="186" name="Text Box 4"/>
              <p:cNvSpPr txBox="1">
                <a:spLocks noChangeArrowheads="1"/>
              </p:cNvSpPr>
              <p:nvPr/>
            </p:nvSpPr>
            <p:spPr bwMode="auto">
              <a:xfrm>
                <a:off x="2836931" y="5933026"/>
                <a:ext cx="36433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400" b="1" dirty="0" smtClean="0"/>
                  <a:t>I</a:t>
                </a:r>
                <a:r>
                  <a:rPr lang="de-DE" sz="1400" b="1" baseline="-25000" dirty="0" smtClean="0"/>
                  <a:t>y</a:t>
                </a:r>
                <a:r>
                  <a:rPr lang="de-DE" sz="1400" b="1" dirty="0" smtClean="0"/>
                  <a:t>S</a:t>
                </a:r>
                <a:r>
                  <a:rPr lang="de-DE" sz="1400" b="1" baseline="-25000" dirty="0" smtClean="0"/>
                  <a:t>z</a:t>
                </a:r>
                <a:r>
                  <a:rPr lang="de-DE" sz="1400" b="1" dirty="0" smtClean="0"/>
                  <a:t>                    ( I</a:t>
                </a:r>
                <a:r>
                  <a:rPr lang="de-DE" sz="1400" b="1" baseline="-25000" dirty="0" smtClean="0"/>
                  <a:t>y </a:t>
                </a:r>
                <a:r>
                  <a:rPr lang="de-DE" sz="1400" b="1" dirty="0" smtClean="0"/>
                  <a:t>cos </a:t>
                </a:r>
                <a:r>
                  <a:rPr lang="de-DE" sz="1400" b="1" dirty="0" smtClean="0">
                    <a:latin typeface="Symbol" pitchFamily="18" charset="2"/>
                  </a:rPr>
                  <a:t>f</a:t>
                </a:r>
                <a:r>
                  <a:rPr lang="de-DE" sz="1400" b="1" baseline="-25000" dirty="0" smtClean="0"/>
                  <a:t>   </a:t>
                </a:r>
                <a:r>
                  <a:rPr lang="de-DE" sz="1400" b="1" dirty="0" smtClean="0">
                    <a:latin typeface="Symbol" pitchFamily="18" charset="2"/>
                  </a:rPr>
                  <a:t>+</a:t>
                </a:r>
                <a:r>
                  <a:rPr lang="de-DE" sz="1400" b="1" dirty="0" smtClean="0"/>
                  <a:t>  I</a:t>
                </a:r>
                <a:r>
                  <a:rPr lang="de-DE" sz="1400" b="1" baseline="-25000" dirty="0" smtClean="0"/>
                  <a:t>z</a:t>
                </a:r>
                <a:r>
                  <a:rPr lang="de-DE" sz="1400" b="1" dirty="0" smtClean="0"/>
                  <a:t> sin </a:t>
                </a:r>
                <a:r>
                  <a:rPr lang="de-DE" sz="1400" b="1" dirty="0" smtClean="0">
                    <a:latin typeface="Symbol" pitchFamily="18" charset="2"/>
                  </a:rPr>
                  <a:t>f</a:t>
                </a:r>
                <a:r>
                  <a:rPr lang="de-DE" sz="1400" b="1" dirty="0" smtClean="0"/>
                  <a:t>) S</a:t>
                </a:r>
                <a:r>
                  <a:rPr lang="de-DE" sz="1400" b="1" baseline="-25000" dirty="0" smtClean="0"/>
                  <a:t>z </a:t>
                </a:r>
                <a:endParaRPr lang="de-DE" sz="1400" b="1" baseline="-25000" dirty="0"/>
              </a:p>
            </p:txBody>
          </p:sp>
          <p:cxnSp>
            <p:nvCxnSpPr>
              <p:cNvPr id="187" name="Gerade Verbindung mit Pfeil 186"/>
              <p:cNvCxnSpPr/>
              <p:nvPr/>
            </p:nvCxnSpPr>
            <p:spPr>
              <a:xfrm>
                <a:off x="3299791" y="6106602"/>
                <a:ext cx="214685" cy="79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Rechteck 187"/>
            <p:cNvSpPr/>
            <p:nvPr/>
          </p:nvSpPr>
          <p:spPr>
            <a:xfrm>
              <a:off x="3004106" y="6286751"/>
              <a:ext cx="3145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rgbClr val="000000"/>
                  </a:solidFill>
                </a:rPr>
                <a:t>I</a:t>
              </a:r>
              <a:r>
                <a:rPr lang="de-DE" sz="1400" b="1" baseline="-25000" dirty="0" smtClean="0">
                  <a:solidFill>
                    <a:srgbClr val="000000"/>
                  </a:solidFill>
                </a:rPr>
                <a:t>x</a:t>
              </a:r>
              <a:endParaRPr lang="de-DE" dirty="0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3218792" y="6294703"/>
              <a:ext cx="4908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>
                  <a:solidFill>
                    <a:srgbClr val="000000"/>
                  </a:solidFill>
                </a:rPr>
                <a:t>+ S</a:t>
              </a:r>
              <a:r>
                <a:rPr lang="de-DE" sz="1400" b="1" baseline="-25000" dirty="0" smtClean="0">
                  <a:solidFill>
                    <a:srgbClr val="000000"/>
                  </a:solidFill>
                </a:rPr>
                <a:t>x</a:t>
              </a:r>
              <a:endParaRPr lang="de-DE" dirty="0"/>
            </a:p>
          </p:txBody>
        </p:sp>
        <p:sp>
          <p:nvSpPr>
            <p:cNvPr id="191" name="Rechteck 190"/>
            <p:cNvSpPr/>
            <p:nvPr/>
          </p:nvSpPr>
          <p:spPr>
            <a:xfrm>
              <a:off x="5256743" y="6408440"/>
              <a:ext cx="185659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( S</a:t>
              </a:r>
              <a:r>
                <a:rPr lang="de-DE" sz="1400" b="1" baseline="-25000" dirty="0" smtClean="0"/>
                <a:t>z </a:t>
              </a:r>
              <a:r>
                <a:rPr lang="de-DE" sz="1400" b="1" dirty="0" smtClean="0"/>
                <a:t>cos </a:t>
              </a:r>
              <a:r>
                <a:rPr lang="de-DE" sz="1400" b="1" dirty="0" smtClean="0">
                  <a:latin typeface="Symbol" pitchFamily="18" charset="2"/>
                </a:rPr>
                <a:t>f</a:t>
              </a:r>
              <a:r>
                <a:rPr lang="de-DE" sz="1400" b="1" baseline="-25000" dirty="0" smtClean="0"/>
                <a:t>   </a:t>
              </a:r>
              <a:r>
                <a:rPr lang="de-DE" sz="1400" b="1" dirty="0" smtClean="0">
                  <a:latin typeface="Symbol" pitchFamily="18" charset="2"/>
                </a:rPr>
                <a:t>-</a:t>
              </a:r>
              <a:r>
                <a:rPr lang="de-DE" sz="1400" b="1" dirty="0" smtClean="0"/>
                <a:t>  S</a:t>
              </a:r>
              <a:r>
                <a:rPr lang="de-DE" sz="1400" b="1" baseline="-25000" dirty="0" smtClean="0"/>
                <a:t>y</a:t>
              </a:r>
              <a:r>
                <a:rPr lang="de-DE" sz="1400" b="1" dirty="0" smtClean="0"/>
                <a:t> sin </a:t>
              </a:r>
              <a:r>
                <a:rPr lang="de-DE" sz="1400" b="1" dirty="0" smtClean="0">
                  <a:latin typeface="Symbol" pitchFamily="18" charset="2"/>
                </a:rPr>
                <a:t>f</a:t>
              </a:r>
              <a:r>
                <a:rPr lang="de-DE" sz="1400" b="1" dirty="0" smtClean="0"/>
                <a:t> </a:t>
              </a:r>
              <a:r>
                <a:rPr lang="de-DE" b="1" dirty="0" smtClean="0"/>
                <a:t>) </a:t>
              </a:r>
              <a:endParaRPr lang="de-DE" dirty="0"/>
            </a:p>
          </p:txBody>
        </p:sp>
        <p:sp>
          <p:nvSpPr>
            <p:cNvPr id="192" name="Rechteck 191"/>
            <p:cNvSpPr/>
            <p:nvPr/>
          </p:nvSpPr>
          <p:spPr>
            <a:xfrm>
              <a:off x="3299791" y="6289482"/>
              <a:ext cx="294198" cy="2941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5" name="Rechteck 184"/>
          <p:cNvSpPr/>
          <p:nvPr/>
        </p:nvSpPr>
        <p:spPr>
          <a:xfrm>
            <a:off x="0" y="2224726"/>
            <a:ext cx="3261674" cy="23284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879280" y="1553094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907855" y="1133994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2476305" y="113399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2400105" y="82919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180°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788793" y="843482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1076130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1996" name="Text Box 77"/>
          <p:cNvSpPr txBox="1">
            <a:spLocks noChangeArrowheads="1"/>
          </p:cNvSpPr>
          <p:nvPr/>
        </p:nvSpPr>
        <p:spPr bwMode="auto">
          <a:xfrm>
            <a:off x="220468" y="1089544"/>
            <a:ext cx="676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1H (S)</a:t>
            </a:r>
            <a:endParaRPr lang="de-DE" sz="1400" b="1" dirty="0"/>
          </a:p>
        </p:txBody>
      </p:sp>
      <p:sp>
        <p:nvSpPr>
          <p:cNvPr id="41997" name="Rectangle 79"/>
          <p:cNvSpPr>
            <a:spLocks noChangeArrowheads="1"/>
          </p:cNvSpPr>
          <p:nvPr/>
        </p:nvSpPr>
        <p:spPr bwMode="auto">
          <a:xfrm>
            <a:off x="1479550" y="212407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8" name="Rectangle 80"/>
          <p:cNvSpPr>
            <a:spLocks noChangeArrowheads="1"/>
          </p:cNvSpPr>
          <p:nvPr/>
        </p:nvSpPr>
        <p:spPr bwMode="auto">
          <a:xfrm>
            <a:off x="3714750" y="2109788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9" name="Text Box 81"/>
          <p:cNvSpPr txBox="1">
            <a:spLocks noChangeArrowheads="1"/>
          </p:cNvSpPr>
          <p:nvPr/>
        </p:nvSpPr>
        <p:spPr bwMode="auto">
          <a:xfrm>
            <a:off x="3575050" y="1855788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0" name="Text Box 82"/>
          <p:cNvSpPr txBox="1">
            <a:spLocks noChangeArrowheads="1"/>
          </p:cNvSpPr>
          <p:nvPr/>
        </p:nvSpPr>
        <p:spPr bwMode="auto">
          <a:xfrm>
            <a:off x="1360488" y="183356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1" name="Text Box 83"/>
          <p:cNvSpPr txBox="1">
            <a:spLocks noChangeArrowheads="1"/>
          </p:cNvSpPr>
          <p:nvPr/>
        </p:nvSpPr>
        <p:spPr bwMode="auto">
          <a:xfrm>
            <a:off x="182563" y="2079625"/>
            <a:ext cx="7280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13C (I)</a:t>
            </a:r>
            <a:endParaRPr lang="de-DE" sz="1400" b="1" dirty="0"/>
          </a:p>
        </p:txBody>
      </p:sp>
      <p:sp>
        <p:nvSpPr>
          <p:cNvPr id="42002" name="Text Box 84"/>
          <p:cNvSpPr txBox="1">
            <a:spLocks noChangeArrowheads="1"/>
          </p:cNvSpPr>
          <p:nvPr/>
        </p:nvSpPr>
        <p:spPr bwMode="auto">
          <a:xfrm>
            <a:off x="1917505" y="1119707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42003" name="Text Box 85"/>
          <p:cNvSpPr txBox="1">
            <a:spLocks noChangeArrowheads="1"/>
          </p:cNvSpPr>
          <p:nvPr/>
        </p:nvSpPr>
        <p:spPr bwMode="auto">
          <a:xfrm>
            <a:off x="3182743" y="1089544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42004" name="Text Box 86"/>
          <p:cNvSpPr txBox="1">
            <a:spLocks noChangeArrowheads="1"/>
          </p:cNvSpPr>
          <p:nvPr/>
        </p:nvSpPr>
        <p:spPr bwMode="auto">
          <a:xfrm>
            <a:off x="3993955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2005" name="Rectangle 87" descr="Diagonal weit nach oben"/>
          <p:cNvSpPr>
            <a:spLocks noChangeArrowheads="1"/>
          </p:cNvSpPr>
          <p:nvPr/>
        </p:nvSpPr>
        <p:spPr bwMode="auto">
          <a:xfrm>
            <a:off x="4572000" y="2255838"/>
            <a:ext cx="2988297" cy="288925"/>
          </a:xfrm>
          <a:prstGeom prst="rect">
            <a:avLst/>
          </a:prstGeom>
          <a:pattFill prst="wdUp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07" name="Line 78"/>
          <p:cNvSpPr>
            <a:spLocks noChangeShapeType="1"/>
          </p:cNvSpPr>
          <p:nvPr/>
        </p:nvSpPr>
        <p:spPr bwMode="auto">
          <a:xfrm>
            <a:off x="722313" y="2551113"/>
            <a:ext cx="6167437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64" name="Rectangle 10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rgbClr val="336699"/>
                </a:solidFill>
                <a:latin typeface="Arial" charset="0"/>
              </a:rPr>
              <a:t>HMQC, HMBC </a:t>
            </a:r>
            <a:endParaRPr lang="de-DE" sz="4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42065" name="Picture 10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66" name="Text Box 111"/>
          <p:cNvSpPr txBox="1">
            <a:spLocks noChangeArrowheads="1"/>
          </p:cNvSpPr>
          <p:nvPr/>
        </p:nvSpPr>
        <p:spPr bwMode="auto">
          <a:xfrm>
            <a:off x="1729720" y="2572045"/>
            <a:ext cx="96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  <a:r>
              <a:rPr lang="de-DE" sz="1400" b="1" dirty="0"/>
              <a:t> + </a:t>
            </a:r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1H</a:t>
            </a:r>
          </a:p>
        </p:txBody>
      </p:sp>
      <p:sp>
        <p:nvSpPr>
          <p:cNvPr id="42067" name="Text Box 112"/>
          <p:cNvSpPr txBox="1">
            <a:spLocks noChangeArrowheads="1"/>
          </p:cNvSpPr>
          <p:nvPr/>
        </p:nvSpPr>
        <p:spPr bwMode="auto">
          <a:xfrm>
            <a:off x="2757488" y="2584450"/>
            <a:ext cx="1065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  <a:r>
              <a:rPr lang="de-DE" sz="1400" b="1" dirty="0"/>
              <a:t> + - </a:t>
            </a:r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1H</a:t>
            </a:r>
          </a:p>
        </p:txBody>
      </p:sp>
      <p:sp>
        <p:nvSpPr>
          <p:cNvPr id="42068" name="AutoShape 113"/>
          <p:cNvSpPr>
            <a:spLocks/>
          </p:cNvSpPr>
          <p:nvPr/>
        </p:nvSpPr>
        <p:spPr bwMode="auto">
          <a:xfrm rot="-5400000">
            <a:off x="2458244" y="1961357"/>
            <a:ext cx="273050" cy="2176462"/>
          </a:xfrm>
          <a:prstGeom prst="leftBrace">
            <a:avLst>
              <a:gd name="adj1" fmla="val 6642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69" name="Text Box 114"/>
          <p:cNvSpPr txBox="1">
            <a:spLocks noChangeArrowheads="1"/>
          </p:cNvSpPr>
          <p:nvPr/>
        </p:nvSpPr>
        <p:spPr bwMode="auto">
          <a:xfrm>
            <a:off x="2379663" y="3146425"/>
            <a:ext cx="503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</a:p>
        </p:txBody>
      </p:sp>
      <p:sp>
        <p:nvSpPr>
          <p:cNvPr id="42070" name="Text Box 115"/>
          <p:cNvSpPr txBox="1">
            <a:spLocks noChangeArrowheads="1"/>
          </p:cNvSpPr>
          <p:nvPr/>
        </p:nvSpPr>
        <p:spPr bwMode="auto">
          <a:xfrm>
            <a:off x="5177841" y="2644970"/>
            <a:ext cx="460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1H</a:t>
            </a:r>
            <a:endParaRPr lang="de-DE" sz="1400" b="1" baseline="-25000" dirty="0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4703179" y="1237278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44" name="Text Box 22"/>
          <p:cNvSpPr txBox="1">
            <a:spLocks noChangeArrowheads="1"/>
          </p:cNvSpPr>
          <p:nvPr/>
        </p:nvSpPr>
        <p:spPr bwMode="auto">
          <a:xfrm>
            <a:off x="4616903" y="2269023"/>
            <a:ext cx="33298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/>
              <a:t>decoupling  destroys couplings in f2</a:t>
            </a:r>
            <a:endParaRPr lang="en-GB" sz="1400" b="1" dirty="0"/>
          </a:p>
        </p:txBody>
      </p:sp>
      <p:sp>
        <p:nvSpPr>
          <p:cNvPr id="145" name="Text Box 151"/>
          <p:cNvSpPr txBox="1">
            <a:spLocks noChangeArrowheads="1"/>
          </p:cNvSpPr>
          <p:nvPr/>
        </p:nvSpPr>
        <p:spPr bwMode="auto">
          <a:xfrm>
            <a:off x="312054" y="447164"/>
            <a:ext cx="7040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Depending on the choice of  J evolution delay 1/2J different correlations can be obtained. </a:t>
            </a:r>
            <a:endParaRPr lang="en-GB" sz="1400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1428135" y="1601170"/>
            <a:ext cx="5243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180 degree pulse destroys coupling in f1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8" name="Text Box 101"/>
          <p:cNvSpPr txBox="1">
            <a:spLocks noChangeArrowheads="1"/>
          </p:cNvSpPr>
          <p:nvPr/>
        </p:nvSpPr>
        <p:spPr bwMode="auto">
          <a:xfrm>
            <a:off x="424206" y="3426717"/>
            <a:ext cx="1708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       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y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I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z</a:t>
            </a:r>
            <a:r>
              <a:rPr lang="en-GB" sz="1400" b="1" dirty="0" smtClean="0">
                <a:solidFill>
                  <a:srgbClr val="B3C6EB"/>
                </a:solidFill>
              </a:rPr>
              <a:t>S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x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     coherence</a:t>
            </a:r>
            <a:r>
              <a:rPr lang="en-GB" sz="1400" dirty="0" smtClean="0">
                <a:solidFill>
                  <a:srgbClr val="B3C6EB"/>
                </a:solidFill>
              </a:rPr>
              <a:t> </a:t>
            </a:r>
            <a:endParaRPr lang="en-GB" sz="1400" dirty="0">
              <a:solidFill>
                <a:srgbClr val="B3C6EB"/>
              </a:solidFill>
            </a:endParaRPr>
          </a:p>
        </p:txBody>
      </p:sp>
      <p:cxnSp>
        <p:nvCxnSpPr>
          <p:cNvPr id="150" name="Gerade Verbindung mit Pfeil 149"/>
          <p:cNvCxnSpPr>
            <a:stCxn id="148" idx="0"/>
          </p:cNvCxnSpPr>
          <p:nvPr/>
        </p:nvCxnSpPr>
        <p:spPr>
          <a:xfrm rot="5400000" flipH="1" flipV="1">
            <a:off x="950728" y="2924202"/>
            <a:ext cx="830471" cy="174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 Verbindung mit Pfeil 150"/>
          <p:cNvCxnSpPr/>
          <p:nvPr/>
        </p:nvCxnSpPr>
        <p:spPr>
          <a:xfrm rot="16200000" flipV="1">
            <a:off x="1036952" y="3195690"/>
            <a:ext cx="1263188" cy="1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 Box 101"/>
          <p:cNvSpPr txBox="1">
            <a:spLocks noChangeArrowheads="1"/>
          </p:cNvSpPr>
          <p:nvPr/>
        </p:nvSpPr>
        <p:spPr bwMode="auto">
          <a:xfrm>
            <a:off x="1260491" y="3911944"/>
            <a:ext cx="9957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 I</a:t>
            </a:r>
            <a:r>
              <a:rPr lang="en-GB" sz="1400" b="1" baseline="-25000" dirty="0" smtClean="0"/>
              <a:t>y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y</a:t>
            </a:r>
            <a:r>
              <a:rPr lang="en-GB" sz="1400" b="1" dirty="0" smtClean="0"/>
              <a:t>  </a:t>
            </a:r>
            <a:r>
              <a:rPr lang="en-GB" sz="1400" b="1" dirty="0" err="1" smtClean="0"/>
              <a:t>I</a:t>
            </a:r>
            <a:r>
              <a:rPr lang="en-GB" sz="1400" b="1" baseline="-25000" dirty="0" err="1" smtClean="0"/>
              <a:t>y</a:t>
            </a:r>
            <a:r>
              <a:rPr lang="en-GB" sz="1400" b="1" dirty="0" err="1" smtClean="0"/>
              <a:t>S</a:t>
            </a:r>
            <a:r>
              <a:rPr lang="en-GB" sz="1400" b="1" baseline="-25000" dirty="0" err="1" smtClean="0"/>
              <a:t>x</a:t>
            </a:r>
            <a:endParaRPr lang="en-GB" sz="1400" b="1" dirty="0" smtClean="0"/>
          </a:p>
          <a:p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55" name="Text Box 101"/>
          <p:cNvSpPr txBox="1">
            <a:spLocks noChangeArrowheads="1"/>
          </p:cNvSpPr>
          <p:nvPr/>
        </p:nvSpPr>
        <p:spPr bwMode="auto">
          <a:xfrm>
            <a:off x="1222784" y="4449272"/>
            <a:ext cx="9957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 I</a:t>
            </a:r>
            <a:r>
              <a:rPr lang="en-GB" sz="1400" b="1" baseline="-25000" dirty="0" smtClean="0"/>
              <a:t>+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+</a:t>
            </a:r>
            <a:r>
              <a:rPr lang="en-GB" sz="1400" b="1" dirty="0" smtClean="0"/>
              <a:t> </a:t>
            </a:r>
            <a:r>
              <a:rPr lang="en-GB" sz="1400" b="1" dirty="0" smtClean="0">
                <a:solidFill>
                  <a:srgbClr val="B3C6EB"/>
                </a:solidFill>
              </a:rPr>
              <a:t>I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+</a:t>
            </a:r>
            <a:r>
              <a:rPr lang="en-GB" sz="1400" b="1" dirty="0" smtClean="0">
                <a:solidFill>
                  <a:srgbClr val="B3C6EB"/>
                </a:solidFill>
              </a:rPr>
              <a:t>S</a:t>
            </a:r>
            <a:r>
              <a:rPr lang="en-GB" sz="1400" b="1" baseline="-25000" dirty="0" smtClean="0">
                <a:solidFill>
                  <a:srgbClr val="B3C6EB"/>
                </a:solidFill>
              </a:rPr>
              <a:t>-</a:t>
            </a:r>
            <a:endParaRPr lang="en-GB" sz="1400" b="1" dirty="0" smtClean="0">
              <a:solidFill>
                <a:srgbClr val="B3C6EB"/>
              </a:solidFill>
            </a:endParaRPr>
          </a:p>
          <a:p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57" name="Text Box 8"/>
          <p:cNvSpPr txBox="1">
            <a:spLocks noChangeArrowheads="1"/>
          </p:cNvSpPr>
          <p:nvPr/>
        </p:nvSpPr>
        <p:spPr bwMode="auto">
          <a:xfrm>
            <a:off x="7065747" y="3413619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exp( </a:t>
            </a:r>
            <a:r>
              <a:rPr lang="en-GB" sz="1400" b="1" dirty="0" err="1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>
                <a:solidFill>
                  <a:srgbClr val="FF0000"/>
                </a:solidFill>
              </a:rPr>
              <a:t> (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13C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) </a:t>
            </a:r>
            <a:r>
              <a:rPr lang="de-DE" sz="1400" b="1" dirty="0" smtClean="0">
                <a:solidFill>
                  <a:srgbClr val="FF0000"/>
                </a:solidFill>
              </a:rPr>
              <a:t>t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</a:t>
            </a:r>
            <a:r>
              <a:rPr lang="de-DE" sz="14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59" name="Text Box 8"/>
          <p:cNvSpPr txBox="1">
            <a:spLocks noChangeArrowheads="1"/>
          </p:cNvSpPr>
          <p:nvPr/>
        </p:nvSpPr>
        <p:spPr bwMode="auto">
          <a:xfrm>
            <a:off x="1296543" y="4987895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/>
              <a:t>exp( 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 (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13C</a:t>
            </a:r>
            <a:r>
              <a:rPr lang="de-DE" sz="1400" b="1" dirty="0" smtClean="0"/>
              <a:t> +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1H</a:t>
            </a:r>
            <a:r>
              <a:rPr lang="en-GB" sz="1400" b="1" dirty="0" smtClean="0"/>
              <a:t> ) </a:t>
            </a:r>
            <a:r>
              <a:rPr lang="de-DE" sz="1400" b="1" dirty="0" smtClean="0"/>
              <a:t>t</a:t>
            </a:r>
            <a:r>
              <a:rPr lang="de-DE" sz="1400" b="1" baseline="-25000" dirty="0" smtClean="0"/>
              <a:t>1</a:t>
            </a:r>
            <a:r>
              <a:rPr lang="de-DE" sz="1400" b="1" dirty="0" smtClean="0"/>
              <a:t>/2)</a:t>
            </a:r>
          </a:p>
        </p:txBody>
      </p:sp>
      <p:cxnSp>
        <p:nvCxnSpPr>
          <p:cNvPr id="160" name="Gerade Verbindung mit Pfeil 159"/>
          <p:cNvCxnSpPr/>
          <p:nvPr/>
        </p:nvCxnSpPr>
        <p:spPr>
          <a:xfrm rot="16200000" flipV="1">
            <a:off x="4062957" y="3054289"/>
            <a:ext cx="1112358" cy="377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Gerade Verbindung mit Pfeil 161"/>
          <p:cNvCxnSpPr/>
          <p:nvPr/>
        </p:nvCxnSpPr>
        <p:spPr>
          <a:xfrm rot="16200000" flipV="1">
            <a:off x="867272" y="3186265"/>
            <a:ext cx="3186253" cy="1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/>
          <p:cNvCxnSpPr/>
          <p:nvPr/>
        </p:nvCxnSpPr>
        <p:spPr>
          <a:xfrm rot="16200000" flipV="1">
            <a:off x="1418741" y="3172125"/>
            <a:ext cx="3157972" cy="377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101"/>
          <p:cNvSpPr txBox="1">
            <a:spLocks noChangeArrowheads="1"/>
          </p:cNvSpPr>
          <p:nvPr/>
        </p:nvSpPr>
        <p:spPr bwMode="auto">
          <a:xfrm>
            <a:off x="2995023" y="4420991"/>
            <a:ext cx="9957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 I</a:t>
            </a:r>
            <a:r>
              <a:rPr lang="en-GB" sz="1400" b="1" baseline="-25000" dirty="0" smtClean="0"/>
              <a:t>+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-</a:t>
            </a:r>
            <a:r>
              <a:rPr lang="en-GB" sz="1400" b="1" dirty="0" smtClean="0"/>
              <a:t> </a:t>
            </a:r>
          </a:p>
          <a:p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168" name="Gerade Verbindung mit Pfeil 167"/>
          <p:cNvCxnSpPr/>
          <p:nvPr/>
        </p:nvCxnSpPr>
        <p:spPr>
          <a:xfrm rot="16200000" flipV="1">
            <a:off x="2582949" y="3733018"/>
            <a:ext cx="2422685" cy="1036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8"/>
          <p:cNvSpPr txBox="1">
            <a:spLocks noChangeArrowheads="1"/>
          </p:cNvSpPr>
          <p:nvPr/>
        </p:nvSpPr>
        <p:spPr bwMode="auto">
          <a:xfrm>
            <a:off x="3643818" y="4997320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/>
              <a:t>exp( 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 (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13C</a:t>
            </a:r>
            <a:r>
              <a:rPr lang="de-DE" sz="1400" b="1" dirty="0" smtClean="0"/>
              <a:t> - </a:t>
            </a:r>
            <a:r>
              <a:rPr lang="de-DE" sz="1400" b="1" dirty="0" smtClean="0">
                <a:latin typeface="Symbol" pitchFamily="18" charset="2"/>
              </a:rPr>
              <a:t>w</a:t>
            </a:r>
            <a:r>
              <a:rPr lang="de-DE" sz="1400" b="1" baseline="-25000" dirty="0" smtClean="0"/>
              <a:t>1H</a:t>
            </a:r>
            <a:r>
              <a:rPr lang="en-GB" sz="1400" b="1" dirty="0" smtClean="0"/>
              <a:t> ) </a:t>
            </a:r>
            <a:r>
              <a:rPr lang="de-DE" sz="1400" b="1" dirty="0" smtClean="0"/>
              <a:t>t</a:t>
            </a:r>
            <a:r>
              <a:rPr lang="de-DE" sz="1400" b="1" baseline="-25000" dirty="0" smtClean="0"/>
              <a:t>1</a:t>
            </a:r>
            <a:r>
              <a:rPr lang="de-DE" sz="1400" b="1" dirty="0" smtClean="0"/>
              <a:t>/2)</a:t>
            </a:r>
          </a:p>
        </p:txBody>
      </p:sp>
      <p:sp>
        <p:nvSpPr>
          <p:cNvPr id="170" name="Text Box 101"/>
          <p:cNvSpPr txBox="1">
            <a:spLocks noChangeArrowheads="1"/>
          </p:cNvSpPr>
          <p:nvPr/>
        </p:nvSpPr>
        <p:spPr bwMode="auto">
          <a:xfrm>
            <a:off x="3881143" y="3836529"/>
            <a:ext cx="139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S</a:t>
            </a:r>
            <a:r>
              <a:rPr lang="en-GB" sz="1400" b="1" baseline="-25000" dirty="0" smtClean="0"/>
              <a:t>-</a:t>
            </a:r>
            <a:r>
              <a:rPr lang="en-GB" sz="1400" b="1" dirty="0" err="1" smtClean="0"/>
              <a:t>I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172" name="Gerade Verbindung mit Pfeil 171"/>
          <p:cNvCxnSpPr/>
          <p:nvPr/>
        </p:nvCxnSpPr>
        <p:spPr>
          <a:xfrm rot="16200000" flipV="1">
            <a:off x="3289958" y="3195690"/>
            <a:ext cx="1263188" cy="1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 Box 101"/>
          <p:cNvSpPr txBox="1">
            <a:spLocks noChangeArrowheads="1"/>
          </p:cNvSpPr>
          <p:nvPr/>
        </p:nvSpPr>
        <p:spPr bwMode="auto">
          <a:xfrm>
            <a:off x="4672994" y="3431176"/>
            <a:ext cx="139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smtClean="0"/>
              <a:t> S</a:t>
            </a:r>
            <a:r>
              <a:rPr lang="en-GB" sz="1400" b="1" baseline="-25000" smtClean="0"/>
              <a:t>-</a:t>
            </a:r>
            <a:r>
              <a:rPr lang="en-GB" sz="1400" b="1" smtClean="0"/>
              <a:t> </a:t>
            </a:r>
            <a:r>
              <a:rPr lang="en-GB" sz="1400" b="1" dirty="0" smtClean="0"/>
              <a:t>coherence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76" name="Text Box 8"/>
          <p:cNvSpPr txBox="1">
            <a:spLocks noChangeArrowheads="1"/>
          </p:cNvSpPr>
          <p:nvPr/>
        </p:nvSpPr>
        <p:spPr bwMode="auto">
          <a:xfrm>
            <a:off x="5755421" y="3413618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exp( </a:t>
            </a:r>
            <a:r>
              <a:rPr lang="en-GB" sz="1400" b="1" dirty="0" err="1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>
                <a:solidFill>
                  <a:srgbClr val="FF0000"/>
                </a:solidFill>
              </a:rPr>
              <a:t> (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1H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) </a:t>
            </a:r>
            <a:r>
              <a:rPr lang="de-DE" sz="1400" b="1" dirty="0" smtClean="0">
                <a:solidFill>
                  <a:srgbClr val="FF0000"/>
                </a:solidFill>
              </a:rPr>
              <a:t>t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2</a:t>
            </a:r>
            <a:r>
              <a:rPr lang="de-DE" sz="14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9" name="Text Box 8"/>
          <p:cNvSpPr txBox="1">
            <a:spLocks noChangeArrowheads="1"/>
          </p:cNvSpPr>
          <p:nvPr/>
        </p:nvSpPr>
        <p:spPr bwMode="auto">
          <a:xfrm>
            <a:off x="5943956" y="4997321"/>
            <a:ext cx="2078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=  exp( </a:t>
            </a:r>
            <a:r>
              <a:rPr lang="en-GB" sz="1400" b="1" dirty="0" err="1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>
                <a:solidFill>
                  <a:srgbClr val="FF0000"/>
                </a:solidFill>
              </a:rPr>
              <a:t> ( </a:t>
            </a:r>
            <a:r>
              <a:rPr lang="de-DE" sz="1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13C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) </a:t>
            </a:r>
            <a:r>
              <a:rPr lang="de-DE" sz="1400" b="1" dirty="0" smtClean="0">
                <a:solidFill>
                  <a:srgbClr val="FF0000"/>
                </a:solidFill>
              </a:rPr>
              <a:t>t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1</a:t>
            </a:r>
            <a:r>
              <a:rPr lang="de-DE" sz="14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0" name="Textfeld 179"/>
          <p:cNvSpPr txBox="1"/>
          <p:nvPr/>
        </p:nvSpPr>
        <p:spPr>
          <a:xfrm>
            <a:off x="3271101" y="4996207"/>
            <a:ext cx="37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*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2" name="Gruppieren 52"/>
          <p:cNvGrpSpPr/>
          <p:nvPr/>
        </p:nvGrpSpPr>
        <p:grpSpPr>
          <a:xfrm>
            <a:off x="0" y="5773232"/>
            <a:ext cx="8663233" cy="603052"/>
            <a:chOff x="0" y="5340939"/>
            <a:chExt cx="8663233" cy="603052"/>
          </a:xfrm>
        </p:grpSpPr>
        <p:sp>
          <p:nvSpPr>
            <p:cNvPr id="49" name="Text Box 31"/>
            <p:cNvSpPr txBox="1">
              <a:spLocks noChangeArrowheads="1"/>
            </p:cNvSpPr>
            <p:nvPr/>
          </p:nvSpPr>
          <p:spPr bwMode="auto">
            <a:xfrm>
              <a:off x="128275" y="5340939"/>
              <a:ext cx="287618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400" b="1" dirty="0" smtClean="0"/>
                <a:t>trigonometric formulas </a:t>
              </a:r>
              <a:r>
                <a:rPr lang="de-DE" sz="1400" b="1" dirty="0" smtClean="0"/>
                <a:t>:</a:t>
              </a:r>
              <a:endParaRPr lang="de-DE" sz="1400" b="1" dirty="0"/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0" y="5636214"/>
              <a:ext cx="43363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cos </a:t>
              </a:r>
              <a:r>
                <a:rPr lang="de-DE" sz="1400" b="1" dirty="0"/>
                <a:t>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+/- b </a:t>
              </a:r>
              <a:r>
                <a:rPr lang="de-DE" sz="1400" b="1" dirty="0"/>
                <a:t>) </a:t>
              </a:r>
              <a:r>
                <a:rPr lang="de-DE" sz="1400" b="1" dirty="0" smtClean="0"/>
                <a:t>  =  </a:t>
              </a:r>
              <a:r>
                <a:rPr lang="de-DE" sz="1400" b="1" dirty="0"/>
                <a:t>cos 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) </a:t>
              </a:r>
              <a:r>
                <a:rPr lang="de-DE" sz="1400" b="1" dirty="0" smtClean="0"/>
                <a:t>cos(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</a:t>
              </a:r>
              <a:r>
                <a:rPr lang="de-DE" sz="1400" b="1" dirty="0"/>
                <a:t>) </a:t>
              </a:r>
              <a:r>
                <a:rPr lang="de-DE" sz="1400" b="1" dirty="0" smtClean="0">
                  <a:latin typeface="Symbol" pitchFamily="18" charset="2"/>
                </a:rPr>
                <a:t>-/+ </a:t>
              </a:r>
              <a:r>
                <a:rPr lang="de-DE" sz="1400" b="1" dirty="0" smtClean="0"/>
                <a:t>sin ( </a:t>
              </a:r>
              <a:r>
                <a:rPr lang="de-DE" sz="1400" b="1" dirty="0" smtClean="0">
                  <a:latin typeface="Symbol" pitchFamily="18" charset="2"/>
                </a:rPr>
                <a:t>a ) </a:t>
              </a:r>
              <a:r>
                <a:rPr lang="de-DE" sz="1400" b="1" dirty="0" smtClean="0"/>
                <a:t>sin(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)</a:t>
              </a:r>
              <a:r>
                <a:rPr lang="de-DE" sz="1400" b="1" dirty="0" smtClean="0">
                  <a:latin typeface="Symbol" pitchFamily="18" charset="2"/>
                </a:rPr>
                <a:t>    </a:t>
              </a:r>
              <a:endParaRPr lang="de-DE" sz="1400" b="1" dirty="0"/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4326903" y="5636214"/>
              <a:ext cx="43363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b="1" dirty="0" smtClean="0"/>
                <a:t>sin </a:t>
              </a:r>
              <a:r>
                <a:rPr lang="de-DE" sz="1400" b="1" dirty="0"/>
                <a:t>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+/- b </a:t>
              </a:r>
              <a:r>
                <a:rPr lang="de-DE" sz="1400" b="1" dirty="0"/>
                <a:t>) </a:t>
              </a:r>
              <a:r>
                <a:rPr lang="de-DE" sz="1400" b="1" dirty="0" smtClean="0"/>
                <a:t>  =  sin </a:t>
              </a:r>
              <a:r>
                <a:rPr lang="de-DE" sz="1400" b="1" dirty="0"/>
                <a:t>( </a:t>
              </a:r>
              <a:r>
                <a:rPr lang="de-DE" sz="1400" b="1" dirty="0">
                  <a:latin typeface="Symbol" pitchFamily="18" charset="2"/>
                </a:rPr>
                <a:t>a </a:t>
              </a:r>
              <a:r>
                <a:rPr lang="de-DE" sz="1400" b="1" dirty="0" smtClean="0">
                  <a:latin typeface="Symbol" pitchFamily="18" charset="2"/>
                </a:rPr>
                <a:t>) </a:t>
              </a:r>
              <a:r>
                <a:rPr lang="de-DE" sz="1400" b="1" dirty="0" smtClean="0"/>
                <a:t>cos(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</a:t>
              </a:r>
              <a:r>
                <a:rPr lang="de-DE" sz="1400" b="1" dirty="0"/>
                <a:t>) </a:t>
              </a:r>
              <a:r>
                <a:rPr lang="de-DE" sz="1400" b="1" dirty="0" smtClean="0">
                  <a:latin typeface="Symbol" pitchFamily="18" charset="2"/>
                </a:rPr>
                <a:t>+/- </a:t>
              </a:r>
              <a:r>
                <a:rPr lang="de-DE" sz="1400" b="1" dirty="0" smtClean="0">
                  <a:cs typeface="Times New Roman" pitchFamily="18" charset="0"/>
                </a:rPr>
                <a:t>cos</a:t>
              </a:r>
              <a:r>
                <a:rPr lang="de-DE" sz="1400" b="1" dirty="0" smtClean="0"/>
                <a:t> ( </a:t>
              </a:r>
              <a:r>
                <a:rPr lang="de-DE" sz="1400" b="1" dirty="0" smtClean="0">
                  <a:latin typeface="Symbol" pitchFamily="18" charset="2"/>
                </a:rPr>
                <a:t>a ) </a:t>
              </a:r>
              <a:r>
                <a:rPr lang="de-DE" sz="1400" b="1" dirty="0" smtClean="0"/>
                <a:t>sin( </a:t>
              </a:r>
              <a:r>
                <a:rPr lang="de-DE" sz="1400" b="1" dirty="0" smtClean="0">
                  <a:latin typeface="Symbol" pitchFamily="18" charset="2"/>
                </a:rPr>
                <a:t>b</a:t>
              </a:r>
              <a:r>
                <a:rPr lang="de-DE" sz="1400" b="1" dirty="0" smtClean="0"/>
                <a:t> )</a:t>
              </a:r>
              <a:r>
                <a:rPr lang="de-DE" sz="1400" b="1" dirty="0" smtClean="0">
                  <a:latin typeface="Symbol" pitchFamily="18" charset="2"/>
                </a:rPr>
                <a:t>    </a:t>
              </a:r>
              <a:endParaRPr lang="de-DE" sz="1400" b="1" dirty="0"/>
            </a:p>
          </p:txBody>
        </p:sp>
      </p:grpSp>
      <p:grpSp>
        <p:nvGrpSpPr>
          <p:cNvPr id="3" name="Gruppieren 56"/>
          <p:cNvGrpSpPr/>
          <p:nvPr/>
        </p:nvGrpSpPr>
        <p:grpSpPr>
          <a:xfrm>
            <a:off x="0" y="5438664"/>
            <a:ext cx="7968350" cy="307777"/>
            <a:chOff x="0" y="5150810"/>
            <a:chExt cx="7968350" cy="307777"/>
          </a:xfrm>
        </p:grpSpPr>
        <p:sp>
          <p:nvSpPr>
            <p:cNvPr id="54" name="Text Box 101"/>
            <p:cNvSpPr txBox="1">
              <a:spLocks noChangeArrowheads="1"/>
            </p:cNvSpPr>
            <p:nvPr/>
          </p:nvSpPr>
          <p:spPr bwMode="auto">
            <a:xfrm>
              <a:off x="0" y="5150810"/>
              <a:ext cx="79683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400" b="1" dirty="0" smtClean="0"/>
                <a:t> I</a:t>
              </a:r>
              <a:r>
                <a:rPr lang="en-GB" sz="1400" b="1" baseline="-25000" dirty="0" smtClean="0"/>
                <a:t> x </a:t>
              </a:r>
              <a:r>
                <a:rPr lang="en-GB" sz="1400" b="1" dirty="0" smtClean="0"/>
                <a:t>S</a:t>
              </a:r>
              <a:r>
                <a:rPr lang="en-GB" sz="1400" b="1" baseline="-25000" dirty="0" smtClean="0"/>
                <a:t> x</a:t>
              </a:r>
              <a:r>
                <a:rPr lang="en-GB" sz="1400" b="1" dirty="0" smtClean="0"/>
                <a:t>              ( </a:t>
              </a:r>
              <a:r>
                <a:rPr lang="en-GB" sz="1400" b="1" dirty="0" err="1" smtClean="0"/>
                <a:t>cos</a:t>
              </a:r>
              <a:r>
                <a:rPr lang="en-GB" sz="1400" b="1" dirty="0" smtClean="0"/>
                <a:t>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13C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baseline="-25000" dirty="0" smtClean="0"/>
                <a:t> </a:t>
              </a:r>
              <a:r>
                <a:rPr lang="en-GB" sz="1400" b="1" dirty="0" smtClean="0"/>
                <a:t>I</a:t>
              </a:r>
              <a:r>
                <a:rPr lang="en-GB" sz="1400" b="1" baseline="-25000" dirty="0" smtClean="0"/>
                <a:t>x</a:t>
              </a:r>
              <a:r>
                <a:rPr lang="en-GB" sz="1400" b="1" dirty="0" smtClean="0"/>
                <a:t>   +  sin(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13C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dirty="0" smtClean="0"/>
                <a:t> I </a:t>
              </a:r>
              <a:r>
                <a:rPr lang="en-GB" sz="1400" b="1" baseline="-25000" dirty="0" smtClean="0"/>
                <a:t>y</a:t>
              </a:r>
              <a:r>
                <a:rPr lang="en-GB" sz="1400" b="1" dirty="0" smtClean="0"/>
                <a:t> ) ( </a:t>
              </a:r>
              <a:r>
                <a:rPr lang="en-GB" sz="1400" b="1" dirty="0" err="1" smtClean="0"/>
                <a:t>cos</a:t>
              </a:r>
              <a:r>
                <a:rPr lang="en-GB" sz="1400" b="1" dirty="0" smtClean="0"/>
                <a:t>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1H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baseline="-25000" dirty="0" smtClean="0"/>
                <a:t> </a:t>
              </a:r>
              <a:r>
                <a:rPr lang="en-GB" sz="1400" b="1" dirty="0" smtClean="0"/>
                <a:t>S</a:t>
              </a:r>
              <a:r>
                <a:rPr lang="en-GB" sz="1400" b="1" baseline="-25000" dirty="0" smtClean="0"/>
                <a:t>x</a:t>
              </a:r>
              <a:r>
                <a:rPr lang="en-GB" sz="1400" b="1" dirty="0" smtClean="0"/>
                <a:t>   +  sin(</a:t>
              </a:r>
              <a:r>
                <a:rPr lang="de-DE" sz="1400" b="1" dirty="0" smtClean="0">
                  <a:latin typeface="Symbol" pitchFamily="18" charset="2"/>
                </a:rPr>
                <a:t>w</a:t>
              </a:r>
              <a:r>
                <a:rPr lang="de-DE" sz="1400" b="1" baseline="-25000" dirty="0" smtClean="0"/>
                <a:t>1H</a:t>
              </a:r>
              <a:r>
                <a:rPr lang="de-DE" sz="1400" b="1" dirty="0" smtClean="0"/>
                <a:t>  t</a:t>
              </a:r>
              <a:r>
                <a:rPr lang="de-DE" sz="1400" b="1" baseline="-25000" dirty="0" smtClean="0"/>
                <a:t>1</a:t>
              </a:r>
              <a:r>
                <a:rPr lang="de-DE" sz="1400" b="1" dirty="0" smtClean="0"/>
                <a:t>/2)</a:t>
              </a:r>
              <a:r>
                <a:rPr lang="en-GB" sz="1400" b="1" baseline="-25000" dirty="0" smtClean="0"/>
                <a:t> </a:t>
              </a:r>
              <a:r>
                <a:rPr lang="en-GB" sz="1400" b="1" dirty="0" smtClean="0"/>
                <a:t>S</a:t>
              </a:r>
              <a:r>
                <a:rPr lang="en-GB" sz="1400" b="1" baseline="-25000" dirty="0" smtClean="0"/>
                <a:t> y</a:t>
              </a:r>
              <a:r>
                <a:rPr lang="en-GB" sz="1400" b="1" dirty="0" smtClean="0"/>
                <a:t> ) </a:t>
              </a:r>
            </a:p>
          </p:txBody>
        </p:sp>
        <p:cxnSp>
          <p:nvCxnSpPr>
            <p:cNvPr id="55" name="Gerade Verbindung mit Pfeil 54"/>
            <p:cNvCxnSpPr/>
            <p:nvPr/>
          </p:nvCxnSpPr>
          <p:spPr>
            <a:xfrm>
              <a:off x="632021" y="5333395"/>
              <a:ext cx="328069" cy="79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55"/>
          <p:cNvGrpSpPr/>
          <p:nvPr/>
        </p:nvGrpSpPr>
        <p:grpSpPr>
          <a:xfrm>
            <a:off x="0" y="6351480"/>
            <a:ext cx="8169048" cy="368452"/>
            <a:chOff x="193513" y="5758154"/>
            <a:chExt cx="8169048" cy="368452"/>
          </a:xfrm>
        </p:grpSpPr>
        <p:sp>
          <p:nvSpPr>
            <p:cNvPr id="59" name="Line 31"/>
            <p:cNvSpPr>
              <a:spLocks noChangeShapeType="1"/>
            </p:cNvSpPr>
            <p:nvPr/>
          </p:nvSpPr>
          <p:spPr bwMode="auto">
            <a:xfrm flipV="1">
              <a:off x="1017425" y="6048984"/>
              <a:ext cx="7345136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32"/>
            <p:cNvSpPr>
              <a:spLocks/>
            </p:cNvSpPr>
            <p:nvPr/>
          </p:nvSpPr>
          <p:spPr bwMode="auto">
            <a:xfrm>
              <a:off x="2178568" y="5758154"/>
              <a:ext cx="720725" cy="323396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4194241" y="5799311"/>
              <a:ext cx="720725" cy="262736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Text Box 35"/>
            <p:cNvSpPr txBox="1">
              <a:spLocks noChangeArrowheads="1"/>
            </p:cNvSpPr>
            <p:nvPr/>
          </p:nvSpPr>
          <p:spPr bwMode="auto">
            <a:xfrm>
              <a:off x="193513" y="5782646"/>
              <a:ext cx="1011815" cy="29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Z-</a:t>
              </a:r>
              <a:r>
                <a:rPr lang="en-GB" sz="1400" b="1" dirty="0" err="1" smtClean="0"/>
                <a:t>gradien</a:t>
              </a:r>
              <a:r>
                <a:rPr lang="de-DE" sz="1400" b="1" dirty="0" smtClean="0"/>
                <a:t>t</a:t>
              </a:r>
              <a:endParaRPr lang="de-DE" sz="1400" b="1" dirty="0"/>
            </a:p>
          </p:txBody>
        </p:sp>
        <p:sp>
          <p:nvSpPr>
            <p:cNvPr id="63" name="Text Box 166"/>
            <p:cNvSpPr txBox="1">
              <a:spLocks noChangeArrowheads="1"/>
            </p:cNvSpPr>
            <p:nvPr/>
          </p:nvSpPr>
          <p:spPr bwMode="auto">
            <a:xfrm>
              <a:off x="4471458" y="5802111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4</a:t>
              </a:r>
              <a:endParaRPr lang="de-DE" sz="1400" b="1" dirty="0"/>
            </a:p>
          </p:txBody>
        </p:sp>
        <p:sp>
          <p:nvSpPr>
            <p:cNvPr id="64" name="Text Box 166"/>
            <p:cNvSpPr txBox="1">
              <a:spLocks noChangeArrowheads="1"/>
            </p:cNvSpPr>
            <p:nvPr/>
          </p:nvSpPr>
          <p:spPr bwMode="auto">
            <a:xfrm>
              <a:off x="2431164" y="5786171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5</a:t>
              </a:r>
              <a:endParaRPr lang="de-DE" sz="1400" b="1" dirty="0"/>
            </a:p>
          </p:txBody>
        </p:sp>
        <p:sp>
          <p:nvSpPr>
            <p:cNvPr id="65" name="Freeform 32"/>
            <p:cNvSpPr>
              <a:spLocks/>
            </p:cNvSpPr>
            <p:nvPr/>
          </p:nvSpPr>
          <p:spPr bwMode="auto">
            <a:xfrm>
              <a:off x="3297076" y="5880952"/>
              <a:ext cx="720725" cy="184269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Text Box 166"/>
            <p:cNvSpPr txBox="1">
              <a:spLocks noChangeArrowheads="1"/>
            </p:cNvSpPr>
            <p:nvPr/>
          </p:nvSpPr>
          <p:spPr bwMode="auto">
            <a:xfrm>
              <a:off x="3549672" y="581882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3</a:t>
              </a:r>
              <a:endParaRPr lang="de-DE" sz="1400" b="1" dirty="0"/>
            </a:p>
          </p:txBody>
        </p:sp>
      </p:grpSp>
      <p:sp>
        <p:nvSpPr>
          <p:cNvPr id="67" name="Text Box 101"/>
          <p:cNvSpPr txBox="1">
            <a:spLocks noChangeArrowheads="1"/>
          </p:cNvSpPr>
          <p:nvPr/>
        </p:nvSpPr>
        <p:spPr bwMode="auto">
          <a:xfrm>
            <a:off x="0" y="1430261"/>
            <a:ext cx="1118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err="1" smtClean="0"/>
              <a:t>S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(population)</a:t>
            </a:r>
            <a:endParaRPr lang="en-GB" sz="1400" dirty="0"/>
          </a:p>
        </p:txBody>
      </p:sp>
      <p:sp>
        <p:nvSpPr>
          <p:cNvPr id="68" name="Text Box 101"/>
          <p:cNvSpPr txBox="1">
            <a:spLocks noChangeArrowheads="1"/>
          </p:cNvSpPr>
          <p:nvPr/>
        </p:nvSpPr>
        <p:spPr bwMode="auto">
          <a:xfrm>
            <a:off x="0" y="2336496"/>
            <a:ext cx="1159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err="1" smtClean="0"/>
              <a:t>I</a:t>
            </a:r>
            <a:r>
              <a:rPr lang="en-GB" sz="1400" b="1" baseline="-25000" dirty="0" err="1" smtClean="0"/>
              <a:t>z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  <a:p>
            <a:r>
              <a:rPr lang="en-GB" sz="1400" b="1" dirty="0" smtClean="0"/>
              <a:t>(population)</a:t>
            </a:r>
            <a:endParaRPr lang="en-GB" sz="1400" dirty="0"/>
          </a:p>
        </p:txBody>
      </p:sp>
      <p:sp>
        <p:nvSpPr>
          <p:cNvPr id="69" name="Text Box 101"/>
          <p:cNvSpPr txBox="1">
            <a:spLocks noChangeArrowheads="1"/>
          </p:cNvSpPr>
          <p:nvPr/>
        </p:nvSpPr>
        <p:spPr bwMode="auto">
          <a:xfrm>
            <a:off x="808267" y="2965147"/>
            <a:ext cx="489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S</a:t>
            </a:r>
            <a:r>
              <a:rPr lang="en-GB" sz="1400" b="1" baseline="-25000" dirty="0" smtClean="0"/>
              <a:t>x</a:t>
            </a:r>
            <a:r>
              <a:rPr lang="en-GB" sz="1400" b="1" dirty="0" smtClean="0"/>
              <a:t>  </a:t>
            </a:r>
            <a:r>
              <a:rPr lang="en-GB" sz="1400" b="1" dirty="0" smtClean="0">
                <a:solidFill>
                  <a:srgbClr val="B3C6EB"/>
                </a:solidFill>
              </a:rPr>
              <a:t> </a:t>
            </a:r>
          </a:p>
        </p:txBody>
      </p:sp>
      <p:cxnSp>
        <p:nvCxnSpPr>
          <p:cNvPr id="73" name="Gerade Verbindung mit Pfeil 72"/>
          <p:cNvCxnSpPr>
            <a:endCxn id="67" idx="3"/>
          </p:cNvCxnSpPr>
          <p:nvPr/>
        </p:nvCxnSpPr>
        <p:spPr>
          <a:xfrm rot="5400000" flipH="1" flipV="1">
            <a:off x="474461" y="2335918"/>
            <a:ext cx="1288093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5" grpId="0" animBg="1"/>
      <p:bldP spid="42066" grpId="0"/>
      <p:bldP spid="42067" grpId="0"/>
      <p:bldP spid="42068" grpId="0" animBg="1"/>
      <p:bldP spid="42069" grpId="0"/>
      <p:bldP spid="146" grpId="0"/>
      <p:bldP spid="148" grpId="0"/>
      <p:bldP spid="154" grpId="0"/>
      <p:bldP spid="155" grpId="0"/>
      <p:bldP spid="157" grpId="0"/>
      <p:bldP spid="159" grpId="0"/>
      <p:bldP spid="167" grpId="0"/>
      <p:bldP spid="169" grpId="0"/>
      <p:bldP spid="170" grpId="0"/>
      <p:bldP spid="174" grpId="0"/>
      <p:bldP spid="176" grpId="0"/>
      <p:bldP spid="179" grpId="0"/>
      <p:bldP spid="180" grpId="0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93487" y="1718809"/>
            <a:ext cx="265113" cy="3095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244930" y="1414917"/>
            <a:ext cx="661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90°- y  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2753407" y="1718809"/>
            <a:ext cx="560387" cy="3095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2705190" y="1427647"/>
            <a:ext cx="1398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180°- y  </a:t>
            </a:r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420462" y="2028371"/>
            <a:ext cx="4262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338138" y="3036207"/>
            <a:ext cx="265112" cy="309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228374" y="2667000"/>
            <a:ext cx="661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90°- y  </a:t>
            </a: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2761343" y="3044372"/>
            <a:ext cx="560388" cy="3095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2689897" y="2712388"/>
            <a:ext cx="1398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b="1" dirty="0"/>
              <a:t>180°- x  </a:t>
            </a:r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265113" y="3345770"/>
            <a:ext cx="4262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 rot="16200000">
            <a:off x="5455783" y="1587048"/>
            <a:ext cx="1414463" cy="1471612"/>
            <a:chOff x="4645" y="549"/>
            <a:chExt cx="891" cy="927"/>
          </a:xfrm>
        </p:grpSpPr>
        <p:sp>
          <p:nvSpPr>
            <p:cNvPr id="100366" name="Oval 14"/>
            <p:cNvSpPr>
              <a:spLocks noChangeArrowheads="1"/>
            </p:cNvSpPr>
            <p:nvPr/>
          </p:nvSpPr>
          <p:spPr bwMode="auto">
            <a:xfrm>
              <a:off x="4645" y="549"/>
              <a:ext cx="891" cy="927"/>
            </a:xfrm>
            <a:prstGeom prst="ellipse">
              <a:avLst/>
            </a:prstGeom>
            <a:noFill/>
            <a:ln w="952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67" name="Line 15"/>
            <p:cNvSpPr>
              <a:spLocks noChangeShapeType="1"/>
            </p:cNvSpPr>
            <p:nvPr/>
          </p:nvSpPr>
          <p:spPr bwMode="auto">
            <a:xfrm>
              <a:off x="5086" y="1008"/>
              <a:ext cx="4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6295571" y="2236335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B</a:t>
            </a:r>
            <a:r>
              <a:rPr lang="de-DE" sz="900" b="1"/>
              <a:t>0</a:t>
            </a:r>
            <a:endParaRPr lang="de-DE" b="1"/>
          </a:p>
        </p:txBody>
      </p:sp>
      <p:sp>
        <p:nvSpPr>
          <p:cNvPr id="100376" name="Line 24"/>
          <p:cNvSpPr>
            <a:spLocks noChangeShapeType="1"/>
          </p:cNvSpPr>
          <p:nvPr/>
        </p:nvSpPr>
        <p:spPr bwMode="auto">
          <a:xfrm flipV="1">
            <a:off x="6112374" y="1403532"/>
            <a:ext cx="15875" cy="17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78" name="Text Box 26"/>
          <p:cNvSpPr txBox="1">
            <a:spLocks noChangeArrowheads="1"/>
          </p:cNvSpPr>
          <p:nvPr/>
        </p:nvSpPr>
        <p:spPr bwMode="auto">
          <a:xfrm>
            <a:off x="6300334" y="2982460"/>
            <a:ext cx="623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B</a:t>
            </a:r>
            <a:r>
              <a:rPr lang="de-DE" sz="900" b="1"/>
              <a:t>1</a:t>
            </a:r>
            <a:r>
              <a:rPr lang="de-DE" sz="900" b="1" baseline="-25000"/>
              <a:t>Y</a:t>
            </a:r>
            <a:endParaRPr lang="de-DE" b="1"/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5182507" y="2145168"/>
            <a:ext cx="2665413" cy="336550"/>
            <a:chOff x="2677" y="2492"/>
            <a:chExt cx="1679" cy="212"/>
          </a:xfrm>
        </p:grpSpPr>
        <p:sp>
          <p:nvSpPr>
            <p:cNvPr id="100380" name="Line 28"/>
            <p:cNvSpPr>
              <a:spLocks noChangeShapeType="1"/>
            </p:cNvSpPr>
            <p:nvPr/>
          </p:nvSpPr>
          <p:spPr bwMode="auto">
            <a:xfrm flipH="1">
              <a:off x="2677" y="2612"/>
              <a:ext cx="1216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00382" name="Text Box 30"/>
            <p:cNvSpPr txBox="1">
              <a:spLocks noChangeArrowheads="1"/>
            </p:cNvSpPr>
            <p:nvPr/>
          </p:nvSpPr>
          <p:spPr bwMode="auto">
            <a:xfrm>
              <a:off x="3963" y="2492"/>
              <a:ext cx="3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/>
                <a:t>B</a:t>
              </a:r>
              <a:r>
                <a:rPr lang="de-DE" sz="900" b="1"/>
                <a:t>1</a:t>
              </a:r>
              <a:r>
                <a:rPr lang="de-DE" sz="900" b="1" baseline="-25000"/>
                <a:t>X</a:t>
              </a:r>
              <a:endParaRPr lang="de-DE" b="1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 rot="16200000">
            <a:off x="5446804" y="1599430"/>
            <a:ext cx="1414462" cy="1471612"/>
            <a:chOff x="4645" y="549"/>
            <a:chExt cx="891" cy="927"/>
          </a:xfrm>
        </p:grpSpPr>
        <p:sp>
          <p:nvSpPr>
            <p:cNvPr id="100384" name="Oval 32"/>
            <p:cNvSpPr>
              <a:spLocks noChangeArrowheads="1"/>
            </p:cNvSpPr>
            <p:nvPr/>
          </p:nvSpPr>
          <p:spPr bwMode="auto">
            <a:xfrm>
              <a:off x="4645" y="549"/>
              <a:ext cx="891" cy="927"/>
            </a:xfrm>
            <a:prstGeom prst="ellipse">
              <a:avLst/>
            </a:prstGeom>
            <a:noFill/>
            <a:ln w="952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85" name="Line 33"/>
            <p:cNvSpPr>
              <a:spLocks noChangeShapeType="1"/>
            </p:cNvSpPr>
            <p:nvPr/>
          </p:nvSpPr>
          <p:spPr bwMode="auto">
            <a:xfrm>
              <a:off x="5086" y="1008"/>
              <a:ext cx="4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6025289" y="2194107"/>
            <a:ext cx="231775" cy="219075"/>
            <a:chOff x="5012" y="1685"/>
            <a:chExt cx="146" cy="138"/>
          </a:xfrm>
        </p:grpSpPr>
        <p:sp>
          <p:nvSpPr>
            <p:cNvPr id="100391" name="Oval 39"/>
            <p:cNvSpPr>
              <a:spLocks noChangeArrowheads="1"/>
            </p:cNvSpPr>
            <p:nvPr/>
          </p:nvSpPr>
          <p:spPr bwMode="auto">
            <a:xfrm>
              <a:off x="5012" y="1685"/>
              <a:ext cx="146" cy="1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92" name="Oval 40"/>
            <p:cNvSpPr>
              <a:spLocks noChangeArrowheads="1"/>
            </p:cNvSpPr>
            <p:nvPr/>
          </p:nvSpPr>
          <p:spPr bwMode="auto">
            <a:xfrm>
              <a:off x="5054" y="1728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0394" name="Line 42"/>
          <p:cNvSpPr>
            <a:spLocks noChangeShapeType="1"/>
          </p:cNvSpPr>
          <p:nvPr/>
        </p:nvSpPr>
        <p:spPr bwMode="auto">
          <a:xfrm flipV="1">
            <a:off x="6107204" y="1404485"/>
            <a:ext cx="15875" cy="177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95" name="Arc 43"/>
          <p:cNvSpPr>
            <a:spLocks/>
          </p:cNvSpPr>
          <p:nvPr/>
        </p:nvSpPr>
        <p:spPr bwMode="auto">
          <a:xfrm rot="12812217" flipV="1">
            <a:off x="6054499" y="2949122"/>
            <a:ext cx="176212" cy="2063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396" name="Text Box 44"/>
          <p:cNvSpPr txBox="1">
            <a:spLocks noChangeArrowheads="1"/>
          </p:cNvSpPr>
          <p:nvPr/>
        </p:nvSpPr>
        <p:spPr bwMode="auto">
          <a:xfrm>
            <a:off x="6292443" y="2982868"/>
            <a:ext cx="623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B</a:t>
            </a:r>
            <a:r>
              <a:rPr lang="de-DE" sz="900" b="1" dirty="0"/>
              <a:t>1</a:t>
            </a:r>
            <a:r>
              <a:rPr lang="de-DE" sz="900" b="1" baseline="-25000" dirty="0"/>
              <a:t>Y</a:t>
            </a:r>
            <a:endParaRPr lang="de-DE" b="1" dirty="0"/>
          </a:p>
        </p:txBody>
      </p: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5170260" y="2136323"/>
            <a:ext cx="2673350" cy="336550"/>
            <a:chOff x="2677" y="2480"/>
            <a:chExt cx="1684" cy="212"/>
          </a:xfrm>
        </p:grpSpPr>
        <p:sp>
          <p:nvSpPr>
            <p:cNvPr id="100398" name="Line 46"/>
            <p:cNvSpPr>
              <a:spLocks noChangeShapeType="1"/>
            </p:cNvSpPr>
            <p:nvPr/>
          </p:nvSpPr>
          <p:spPr bwMode="auto">
            <a:xfrm flipH="1">
              <a:off x="2677" y="2612"/>
              <a:ext cx="1216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00399" name="Arc 47"/>
            <p:cNvSpPr>
              <a:spLocks/>
            </p:cNvSpPr>
            <p:nvPr/>
          </p:nvSpPr>
          <p:spPr bwMode="auto">
            <a:xfrm rot="7517185" flipV="1">
              <a:off x="3789" y="2548"/>
              <a:ext cx="111" cy="13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400" name="Text Box 48"/>
            <p:cNvSpPr txBox="1">
              <a:spLocks noChangeArrowheads="1"/>
            </p:cNvSpPr>
            <p:nvPr/>
          </p:nvSpPr>
          <p:spPr bwMode="auto">
            <a:xfrm>
              <a:off x="3968" y="2480"/>
              <a:ext cx="3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b="1" dirty="0"/>
                <a:t>B</a:t>
              </a:r>
              <a:r>
                <a:rPr lang="de-DE" sz="900" b="1" dirty="0"/>
                <a:t>1</a:t>
              </a:r>
              <a:r>
                <a:rPr lang="de-DE" sz="900" b="1" baseline="-25000" dirty="0"/>
                <a:t>X</a:t>
              </a:r>
              <a:endParaRPr lang="de-DE" b="1" dirty="0"/>
            </a:p>
          </p:txBody>
        </p:sp>
      </p:grpSp>
      <p:sp>
        <p:nvSpPr>
          <p:cNvPr id="100401" name="Rectangle 49"/>
          <p:cNvSpPr>
            <a:spLocks noChangeArrowheads="1"/>
          </p:cNvSpPr>
          <p:nvPr/>
        </p:nvSpPr>
        <p:spPr bwMode="auto">
          <a:xfrm>
            <a:off x="6252709" y="3017385"/>
            <a:ext cx="442912" cy="3381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402" name="Rectangle 50"/>
          <p:cNvSpPr>
            <a:spLocks noChangeArrowheads="1"/>
          </p:cNvSpPr>
          <p:nvPr/>
        </p:nvSpPr>
        <p:spPr bwMode="auto">
          <a:xfrm>
            <a:off x="6262461" y="3003097"/>
            <a:ext cx="442913" cy="33813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403" name="Rectangle 51"/>
          <p:cNvSpPr>
            <a:spLocks noChangeArrowheads="1"/>
          </p:cNvSpPr>
          <p:nvPr/>
        </p:nvSpPr>
        <p:spPr bwMode="auto">
          <a:xfrm>
            <a:off x="7191149" y="2133147"/>
            <a:ext cx="442912" cy="33813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0405" name="Rectangle 53"/>
          <p:cNvSpPr>
            <a:spLocks noChangeArrowheads="1"/>
          </p:cNvSpPr>
          <p:nvPr/>
        </p:nvSpPr>
        <p:spPr bwMode="auto">
          <a:xfrm>
            <a:off x="385763" y="0"/>
            <a:ext cx="62595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smtClean="0">
                <a:solidFill>
                  <a:srgbClr val="336699"/>
                </a:solidFill>
              </a:rPr>
              <a:t>Phase Cycling  (e.g.)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100406" name="Picture 54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cxnSp>
        <p:nvCxnSpPr>
          <p:cNvPr id="62" name="Gerade Verbindung 61"/>
          <p:cNvCxnSpPr/>
          <p:nvPr/>
        </p:nvCxnSpPr>
        <p:spPr>
          <a:xfrm rot="5400000">
            <a:off x="1738993" y="3135088"/>
            <a:ext cx="3224893" cy="8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0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0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0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0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4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0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0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03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04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04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0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04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04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  <p:bldP spid="100357" grpId="0" animBg="1"/>
      <p:bldP spid="100360" grpId="0" animBg="1"/>
      <p:bldP spid="100362" grpId="0" animBg="1"/>
      <p:bldP spid="100368" grpId="0"/>
      <p:bldP spid="100401" grpId="0" animBg="1"/>
      <p:bldP spid="100401" grpId="1" animBg="1"/>
      <p:bldP spid="100401" grpId="2" animBg="1"/>
      <p:bldP spid="100401" grpId="3" animBg="1"/>
      <p:bldP spid="100401" grpId="4" animBg="1"/>
      <p:bldP spid="100401" grpId="5" animBg="1"/>
      <p:bldP spid="100402" grpId="0" animBg="1"/>
      <p:bldP spid="100402" grpId="1" animBg="1"/>
      <p:bldP spid="100402" grpId="2" animBg="1"/>
      <p:bldP spid="100403" grpId="0" animBg="1"/>
      <p:bldP spid="100403" grpId="1" animBg="1"/>
      <p:bldP spid="100403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879280" y="1553094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907855" y="1133994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2476305" y="113399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2400105" y="82919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180°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788793" y="843482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1076130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1996" name="Text Box 77"/>
          <p:cNvSpPr txBox="1">
            <a:spLocks noChangeArrowheads="1"/>
          </p:cNvSpPr>
          <p:nvPr/>
        </p:nvSpPr>
        <p:spPr bwMode="auto">
          <a:xfrm>
            <a:off x="220468" y="1089544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41997" name="Rectangle 79"/>
          <p:cNvSpPr>
            <a:spLocks noChangeArrowheads="1"/>
          </p:cNvSpPr>
          <p:nvPr/>
        </p:nvSpPr>
        <p:spPr bwMode="auto">
          <a:xfrm>
            <a:off x="1479550" y="212407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8" name="Rectangle 80"/>
          <p:cNvSpPr>
            <a:spLocks noChangeArrowheads="1"/>
          </p:cNvSpPr>
          <p:nvPr/>
        </p:nvSpPr>
        <p:spPr bwMode="auto">
          <a:xfrm>
            <a:off x="3714750" y="2109788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1999" name="Text Box 81"/>
          <p:cNvSpPr txBox="1">
            <a:spLocks noChangeArrowheads="1"/>
          </p:cNvSpPr>
          <p:nvPr/>
        </p:nvSpPr>
        <p:spPr bwMode="auto">
          <a:xfrm>
            <a:off x="3575050" y="1855788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0" name="Text Box 82"/>
          <p:cNvSpPr txBox="1">
            <a:spLocks noChangeArrowheads="1"/>
          </p:cNvSpPr>
          <p:nvPr/>
        </p:nvSpPr>
        <p:spPr bwMode="auto">
          <a:xfrm>
            <a:off x="1360488" y="183356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42001" name="Text Box 83"/>
          <p:cNvSpPr txBox="1">
            <a:spLocks noChangeArrowheads="1"/>
          </p:cNvSpPr>
          <p:nvPr/>
        </p:nvSpPr>
        <p:spPr bwMode="auto">
          <a:xfrm>
            <a:off x="182563" y="2079625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42002" name="Text Box 84"/>
          <p:cNvSpPr txBox="1">
            <a:spLocks noChangeArrowheads="1"/>
          </p:cNvSpPr>
          <p:nvPr/>
        </p:nvSpPr>
        <p:spPr bwMode="auto">
          <a:xfrm>
            <a:off x="1917505" y="1119707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42003" name="Text Box 85"/>
          <p:cNvSpPr txBox="1">
            <a:spLocks noChangeArrowheads="1"/>
          </p:cNvSpPr>
          <p:nvPr/>
        </p:nvSpPr>
        <p:spPr bwMode="auto">
          <a:xfrm>
            <a:off x="3182743" y="1089544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42004" name="Text Box 86"/>
          <p:cNvSpPr txBox="1">
            <a:spLocks noChangeArrowheads="1"/>
          </p:cNvSpPr>
          <p:nvPr/>
        </p:nvSpPr>
        <p:spPr bwMode="auto">
          <a:xfrm>
            <a:off x="3993955" y="1119707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42005" name="Rectangle 87" descr="Diagonal weit nach oben"/>
          <p:cNvSpPr>
            <a:spLocks noChangeArrowheads="1"/>
          </p:cNvSpPr>
          <p:nvPr/>
        </p:nvSpPr>
        <p:spPr bwMode="auto">
          <a:xfrm>
            <a:off x="4572000" y="2255838"/>
            <a:ext cx="1814513" cy="288925"/>
          </a:xfrm>
          <a:prstGeom prst="rect">
            <a:avLst/>
          </a:prstGeom>
          <a:pattFill prst="wdUp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07" name="Line 78"/>
          <p:cNvSpPr>
            <a:spLocks noChangeShapeType="1"/>
          </p:cNvSpPr>
          <p:nvPr/>
        </p:nvSpPr>
        <p:spPr bwMode="auto">
          <a:xfrm>
            <a:off x="722313" y="2551113"/>
            <a:ext cx="6167437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43" name="Gruppieren 142"/>
          <p:cNvGrpSpPr/>
          <p:nvPr/>
        </p:nvGrpSpPr>
        <p:grpSpPr>
          <a:xfrm>
            <a:off x="6961188" y="1071563"/>
            <a:ext cx="2182812" cy="2029757"/>
            <a:chOff x="6961188" y="1071563"/>
            <a:chExt cx="2182812" cy="2029757"/>
          </a:xfrm>
        </p:grpSpPr>
        <p:sp>
          <p:nvSpPr>
            <p:cNvPr id="42008" name="Line 3"/>
            <p:cNvSpPr>
              <a:spLocks noChangeShapeType="1"/>
            </p:cNvSpPr>
            <p:nvPr/>
          </p:nvSpPr>
          <p:spPr bwMode="auto">
            <a:xfrm flipH="1" flipV="1">
              <a:off x="8218487" y="1982788"/>
              <a:ext cx="53975" cy="20796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09" name="Line 13"/>
            <p:cNvSpPr>
              <a:spLocks noChangeShapeType="1"/>
            </p:cNvSpPr>
            <p:nvPr/>
          </p:nvSpPr>
          <p:spPr bwMode="auto">
            <a:xfrm>
              <a:off x="7618413" y="1852613"/>
              <a:ext cx="125412" cy="222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0" name="Line 14"/>
            <p:cNvSpPr>
              <a:spLocks noChangeShapeType="1"/>
            </p:cNvSpPr>
            <p:nvPr/>
          </p:nvSpPr>
          <p:spPr bwMode="auto">
            <a:xfrm flipV="1">
              <a:off x="7740650" y="2000250"/>
              <a:ext cx="514350" cy="77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1" name="Line 15"/>
            <p:cNvSpPr>
              <a:spLocks noChangeShapeType="1"/>
            </p:cNvSpPr>
            <p:nvPr/>
          </p:nvSpPr>
          <p:spPr bwMode="auto">
            <a:xfrm flipV="1">
              <a:off x="8256588" y="1741487"/>
              <a:ext cx="45719" cy="255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2" name="Line 16"/>
            <p:cNvSpPr>
              <a:spLocks noChangeShapeType="1"/>
            </p:cNvSpPr>
            <p:nvPr/>
          </p:nvSpPr>
          <p:spPr bwMode="auto">
            <a:xfrm flipH="1">
              <a:off x="7604124" y="2079625"/>
              <a:ext cx="136525" cy="158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3" name="Line 17"/>
            <p:cNvSpPr>
              <a:spLocks noChangeShapeType="1"/>
            </p:cNvSpPr>
            <p:nvPr/>
          </p:nvSpPr>
          <p:spPr bwMode="auto">
            <a:xfrm>
              <a:off x="7747000" y="2082800"/>
              <a:ext cx="120650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4" name="Line 18"/>
            <p:cNvSpPr>
              <a:spLocks noChangeShapeType="1"/>
            </p:cNvSpPr>
            <p:nvPr/>
          </p:nvSpPr>
          <p:spPr bwMode="auto">
            <a:xfrm>
              <a:off x="8258175" y="2000250"/>
              <a:ext cx="57150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5" name="Line 19"/>
            <p:cNvSpPr>
              <a:spLocks noChangeShapeType="1"/>
            </p:cNvSpPr>
            <p:nvPr/>
          </p:nvSpPr>
          <p:spPr bwMode="auto">
            <a:xfrm>
              <a:off x="8258175" y="2000250"/>
              <a:ext cx="293688" cy="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6" name="Text Box 20"/>
            <p:cNvSpPr txBox="1">
              <a:spLocks noChangeArrowheads="1"/>
            </p:cNvSpPr>
            <p:nvPr/>
          </p:nvSpPr>
          <p:spPr bwMode="auto">
            <a:xfrm>
              <a:off x="7478713" y="1638300"/>
              <a:ext cx="322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accent2"/>
                  </a:solidFill>
                </a:rPr>
                <a:t>H</a:t>
              </a:r>
            </a:p>
          </p:txBody>
        </p:sp>
        <p:sp>
          <p:nvSpPr>
            <p:cNvPr id="42017" name="Text Box 21"/>
            <p:cNvSpPr txBox="1">
              <a:spLocks noChangeArrowheads="1"/>
            </p:cNvSpPr>
            <p:nvPr/>
          </p:nvSpPr>
          <p:spPr bwMode="auto">
            <a:xfrm>
              <a:off x="8181975" y="1503363"/>
              <a:ext cx="3222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/>
                <a:t>H</a:t>
              </a:r>
            </a:p>
          </p:txBody>
        </p:sp>
        <p:sp>
          <p:nvSpPr>
            <p:cNvPr id="42018" name="Text Box 22"/>
            <p:cNvSpPr txBox="1">
              <a:spLocks noChangeArrowheads="1"/>
            </p:cNvSpPr>
            <p:nvPr/>
          </p:nvSpPr>
          <p:spPr bwMode="auto">
            <a:xfrm>
              <a:off x="8574088" y="1901825"/>
              <a:ext cx="322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H</a:t>
              </a:r>
            </a:p>
          </p:txBody>
        </p:sp>
        <p:sp>
          <p:nvSpPr>
            <p:cNvPr id="42019" name="Text Box 23"/>
            <p:cNvSpPr txBox="1">
              <a:spLocks noChangeArrowheads="1"/>
            </p:cNvSpPr>
            <p:nvPr/>
          </p:nvSpPr>
          <p:spPr bwMode="auto">
            <a:xfrm>
              <a:off x="6972300" y="2147888"/>
              <a:ext cx="3222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>
                  <a:solidFill>
                    <a:schemeClr val="hlink"/>
                  </a:solidFill>
                </a:rPr>
                <a:t>H</a:t>
              </a:r>
            </a:p>
          </p:txBody>
        </p:sp>
        <p:sp>
          <p:nvSpPr>
            <p:cNvPr id="42020" name="Line 24"/>
            <p:cNvSpPr>
              <a:spLocks noChangeShapeType="1"/>
            </p:cNvSpPr>
            <p:nvPr/>
          </p:nvSpPr>
          <p:spPr bwMode="auto">
            <a:xfrm>
              <a:off x="7224713" y="2243138"/>
              <a:ext cx="3937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1" name="Line 25"/>
            <p:cNvSpPr>
              <a:spLocks noChangeShapeType="1"/>
            </p:cNvSpPr>
            <p:nvPr/>
          </p:nvSpPr>
          <p:spPr bwMode="auto">
            <a:xfrm flipH="1">
              <a:off x="8286749" y="1746250"/>
              <a:ext cx="45719" cy="23336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2" name="Line 26"/>
            <p:cNvSpPr>
              <a:spLocks noChangeShapeType="1"/>
            </p:cNvSpPr>
            <p:nvPr/>
          </p:nvSpPr>
          <p:spPr bwMode="auto">
            <a:xfrm>
              <a:off x="7646988" y="1830388"/>
              <a:ext cx="125412" cy="2286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3" name="Line 27"/>
            <p:cNvSpPr>
              <a:spLocks noChangeShapeType="1"/>
            </p:cNvSpPr>
            <p:nvPr/>
          </p:nvSpPr>
          <p:spPr bwMode="auto">
            <a:xfrm flipV="1">
              <a:off x="7775575" y="1979612"/>
              <a:ext cx="460375" cy="79375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4" name="Line 28"/>
            <p:cNvSpPr>
              <a:spLocks noChangeShapeType="1"/>
            </p:cNvSpPr>
            <p:nvPr/>
          </p:nvSpPr>
          <p:spPr bwMode="auto">
            <a:xfrm>
              <a:off x="7235825" y="2268538"/>
              <a:ext cx="40798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5" name="Line 29"/>
            <p:cNvSpPr>
              <a:spLocks noChangeShapeType="1"/>
            </p:cNvSpPr>
            <p:nvPr/>
          </p:nvSpPr>
          <p:spPr bwMode="auto">
            <a:xfrm flipV="1">
              <a:off x="7646988" y="2097088"/>
              <a:ext cx="139700" cy="16986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6" name="Line 30"/>
            <p:cNvSpPr>
              <a:spLocks noChangeShapeType="1"/>
            </p:cNvSpPr>
            <p:nvPr/>
          </p:nvSpPr>
          <p:spPr bwMode="auto">
            <a:xfrm>
              <a:off x="8264525" y="2019300"/>
              <a:ext cx="338138" cy="1905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7" name="Line 31"/>
            <p:cNvSpPr>
              <a:spLocks noChangeShapeType="1"/>
            </p:cNvSpPr>
            <p:nvPr/>
          </p:nvSpPr>
          <p:spPr bwMode="auto">
            <a:xfrm>
              <a:off x="8315325" y="2211388"/>
              <a:ext cx="315913" cy="17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8" name="Line 32"/>
            <p:cNvSpPr>
              <a:spLocks noChangeShapeType="1"/>
            </p:cNvSpPr>
            <p:nvPr/>
          </p:nvSpPr>
          <p:spPr bwMode="auto">
            <a:xfrm>
              <a:off x="8312150" y="2238375"/>
              <a:ext cx="315913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29" name="Text Box 33"/>
            <p:cNvSpPr txBox="1">
              <a:spLocks noChangeArrowheads="1"/>
            </p:cNvSpPr>
            <p:nvPr/>
          </p:nvSpPr>
          <p:spPr bwMode="auto">
            <a:xfrm>
              <a:off x="8602663" y="2143125"/>
              <a:ext cx="3222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/>
                <a:t>O</a:t>
              </a:r>
            </a:p>
          </p:txBody>
        </p:sp>
        <p:sp>
          <p:nvSpPr>
            <p:cNvPr id="42030" name="Text Box 89"/>
            <p:cNvSpPr txBox="1">
              <a:spLocks noChangeArrowheads="1"/>
            </p:cNvSpPr>
            <p:nvPr/>
          </p:nvSpPr>
          <p:spPr bwMode="auto">
            <a:xfrm>
              <a:off x="6961188" y="1071563"/>
              <a:ext cx="21828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 dirty="0"/>
                <a:t>J  = 120 – 160 (250)  Hz   </a:t>
              </a:r>
            </a:p>
            <a:p>
              <a:r>
                <a:rPr lang="en-GB" sz="1400" b="1" baseline="30000" dirty="0" smtClean="0"/>
                <a:t>1</a:t>
              </a:r>
              <a:r>
                <a:rPr lang="en-GB" sz="1400" b="1" dirty="0" smtClean="0"/>
                <a:t>J    couplings</a:t>
              </a:r>
              <a:endParaRPr lang="en-GB" sz="1400" b="1" dirty="0"/>
            </a:p>
          </p:txBody>
        </p:sp>
        <p:sp>
          <p:nvSpPr>
            <p:cNvPr id="42031" name="Text Box 90"/>
            <p:cNvSpPr txBox="1">
              <a:spLocks noChangeArrowheads="1"/>
            </p:cNvSpPr>
            <p:nvPr/>
          </p:nvSpPr>
          <p:spPr bwMode="auto">
            <a:xfrm>
              <a:off x="7183438" y="2578100"/>
              <a:ext cx="196056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 dirty="0"/>
                <a:t>J  = 2  -  8  (20)  Hz   </a:t>
              </a:r>
            </a:p>
            <a:p>
              <a:r>
                <a:rPr lang="en-GB" sz="1400" b="1" baseline="30000" dirty="0" smtClean="0"/>
                <a:t>2-5</a:t>
              </a:r>
              <a:r>
                <a:rPr lang="en-GB" sz="1400" b="1" dirty="0" smtClean="0"/>
                <a:t> J  couplings</a:t>
              </a:r>
              <a:endParaRPr lang="en-GB" sz="1400" b="1" dirty="0"/>
            </a:p>
          </p:txBody>
        </p:sp>
        <p:sp>
          <p:nvSpPr>
            <p:cNvPr id="42032" name="Oval 93"/>
            <p:cNvSpPr>
              <a:spLocks noChangeArrowheads="1"/>
            </p:cNvSpPr>
            <p:nvPr/>
          </p:nvSpPr>
          <p:spPr bwMode="auto">
            <a:xfrm>
              <a:off x="8186738" y="1920875"/>
              <a:ext cx="179387" cy="13811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33" name="Oval 94"/>
            <p:cNvSpPr>
              <a:spLocks noChangeArrowheads="1"/>
            </p:cNvSpPr>
            <p:nvPr/>
          </p:nvSpPr>
          <p:spPr bwMode="auto">
            <a:xfrm>
              <a:off x="7661275" y="2019300"/>
              <a:ext cx="179388" cy="1365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34" name="Oval 95"/>
            <p:cNvSpPr>
              <a:spLocks noChangeArrowheads="1"/>
            </p:cNvSpPr>
            <p:nvPr/>
          </p:nvSpPr>
          <p:spPr bwMode="auto">
            <a:xfrm>
              <a:off x="7505700" y="2176463"/>
              <a:ext cx="177800" cy="13652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35" name="Oval 96"/>
            <p:cNvSpPr>
              <a:spLocks noChangeArrowheads="1"/>
            </p:cNvSpPr>
            <p:nvPr/>
          </p:nvSpPr>
          <p:spPr bwMode="auto">
            <a:xfrm>
              <a:off x="8220075" y="2165350"/>
              <a:ext cx="179388" cy="1365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2064" name="Rectangle 10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>
                <a:solidFill>
                  <a:srgbClr val="336699"/>
                </a:solidFill>
                <a:latin typeface="Arial" charset="0"/>
              </a:rPr>
              <a:t>HMQC, HMBC </a:t>
            </a:r>
            <a:endParaRPr lang="de-DE" sz="44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42065" name="Picture 10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66" name="Text Box 111"/>
          <p:cNvSpPr txBox="1">
            <a:spLocks noChangeArrowheads="1"/>
          </p:cNvSpPr>
          <p:nvPr/>
        </p:nvSpPr>
        <p:spPr bwMode="auto">
          <a:xfrm>
            <a:off x="1362075" y="2600325"/>
            <a:ext cx="96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13C</a:t>
            </a:r>
            <a:r>
              <a:rPr lang="de-DE" sz="1400" b="1"/>
              <a:t> + </a:t>
            </a:r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1H</a:t>
            </a:r>
          </a:p>
        </p:txBody>
      </p:sp>
      <p:sp>
        <p:nvSpPr>
          <p:cNvPr id="42067" name="Text Box 112"/>
          <p:cNvSpPr txBox="1">
            <a:spLocks noChangeArrowheads="1"/>
          </p:cNvSpPr>
          <p:nvPr/>
        </p:nvSpPr>
        <p:spPr bwMode="auto">
          <a:xfrm>
            <a:off x="2757488" y="2584450"/>
            <a:ext cx="1065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13C</a:t>
            </a:r>
            <a:r>
              <a:rPr lang="de-DE" sz="1400" b="1"/>
              <a:t> + - </a:t>
            </a:r>
            <a:r>
              <a:rPr lang="de-DE" sz="1400" b="1">
                <a:latin typeface="Symbol" pitchFamily="18" charset="2"/>
              </a:rPr>
              <a:t>w</a:t>
            </a:r>
            <a:r>
              <a:rPr lang="de-DE" sz="1400" b="1" baseline="-25000"/>
              <a:t>1H</a:t>
            </a:r>
          </a:p>
        </p:txBody>
      </p:sp>
      <p:sp>
        <p:nvSpPr>
          <p:cNvPr id="42068" name="AutoShape 113"/>
          <p:cNvSpPr>
            <a:spLocks/>
          </p:cNvSpPr>
          <p:nvPr/>
        </p:nvSpPr>
        <p:spPr bwMode="auto">
          <a:xfrm rot="-5400000">
            <a:off x="2512884" y="1906717"/>
            <a:ext cx="163769" cy="2176462"/>
          </a:xfrm>
          <a:prstGeom prst="leftBrace">
            <a:avLst>
              <a:gd name="adj1" fmla="val 6642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69" name="Text Box 114"/>
          <p:cNvSpPr txBox="1">
            <a:spLocks noChangeArrowheads="1"/>
          </p:cNvSpPr>
          <p:nvPr/>
        </p:nvSpPr>
        <p:spPr bwMode="auto">
          <a:xfrm>
            <a:off x="2379663" y="3022857"/>
            <a:ext cx="503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13C</a:t>
            </a:r>
          </a:p>
        </p:txBody>
      </p:sp>
      <p:sp>
        <p:nvSpPr>
          <p:cNvPr id="42070" name="Text Box 115"/>
          <p:cNvSpPr txBox="1">
            <a:spLocks noChangeArrowheads="1"/>
          </p:cNvSpPr>
          <p:nvPr/>
        </p:nvSpPr>
        <p:spPr bwMode="auto">
          <a:xfrm>
            <a:off x="5177841" y="2644970"/>
            <a:ext cx="427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latin typeface="Symbol" pitchFamily="18" charset="2"/>
              </a:rPr>
              <a:t>w</a:t>
            </a:r>
            <a:r>
              <a:rPr lang="de-DE" sz="1400" b="1" baseline="-25000" dirty="0"/>
              <a:t>1h</a:t>
            </a:r>
          </a:p>
        </p:txBody>
      </p:sp>
      <p:sp>
        <p:nvSpPr>
          <p:cNvPr id="42071" name="Line 120"/>
          <p:cNvSpPr>
            <a:spLocks noChangeShapeType="1"/>
          </p:cNvSpPr>
          <p:nvPr/>
        </p:nvSpPr>
        <p:spPr bwMode="auto">
          <a:xfrm flipV="1">
            <a:off x="6218238" y="3694113"/>
            <a:ext cx="1587" cy="2174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" name="Group 121"/>
          <p:cNvGrpSpPr>
            <a:grpSpLocks/>
          </p:cNvGrpSpPr>
          <p:nvPr/>
        </p:nvGrpSpPr>
        <p:grpSpPr bwMode="auto">
          <a:xfrm>
            <a:off x="8051800" y="3686175"/>
            <a:ext cx="82550" cy="238125"/>
            <a:chOff x="2303" y="2316"/>
            <a:chExt cx="52" cy="150"/>
          </a:xfrm>
        </p:grpSpPr>
        <p:sp>
          <p:nvSpPr>
            <p:cNvPr id="42111" name="Line 122"/>
            <p:cNvSpPr>
              <a:spLocks noChangeShapeType="1"/>
            </p:cNvSpPr>
            <p:nvPr/>
          </p:nvSpPr>
          <p:spPr bwMode="auto">
            <a:xfrm flipH="1" flipV="1">
              <a:off x="2303" y="2333"/>
              <a:ext cx="1" cy="13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2" name="Line 123"/>
            <p:cNvSpPr>
              <a:spLocks noChangeShapeType="1"/>
            </p:cNvSpPr>
            <p:nvPr/>
          </p:nvSpPr>
          <p:spPr bwMode="auto">
            <a:xfrm flipV="1">
              <a:off x="2338" y="2328"/>
              <a:ext cx="0" cy="13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3" name="Line 124"/>
            <p:cNvSpPr>
              <a:spLocks noChangeShapeType="1"/>
            </p:cNvSpPr>
            <p:nvPr/>
          </p:nvSpPr>
          <p:spPr bwMode="auto">
            <a:xfrm flipH="1" flipV="1">
              <a:off x="2320" y="2321"/>
              <a:ext cx="0" cy="14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4" name="Line 125"/>
            <p:cNvSpPr>
              <a:spLocks noChangeShapeType="1"/>
            </p:cNvSpPr>
            <p:nvPr/>
          </p:nvSpPr>
          <p:spPr bwMode="auto">
            <a:xfrm flipV="1">
              <a:off x="2354" y="2316"/>
              <a:ext cx="1" cy="14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73" name="Line 126"/>
          <p:cNvSpPr>
            <a:spLocks noChangeShapeType="1"/>
          </p:cNvSpPr>
          <p:nvPr/>
        </p:nvSpPr>
        <p:spPr bwMode="auto">
          <a:xfrm flipH="1" flipV="1">
            <a:off x="6176963" y="3702050"/>
            <a:ext cx="0" cy="2111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74" name="Line 127"/>
          <p:cNvSpPr>
            <a:spLocks noChangeShapeType="1"/>
          </p:cNvSpPr>
          <p:nvPr/>
        </p:nvSpPr>
        <p:spPr bwMode="auto">
          <a:xfrm>
            <a:off x="5056188" y="3921125"/>
            <a:ext cx="3371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7405688" y="3559175"/>
            <a:ext cx="53975" cy="352425"/>
            <a:chOff x="4689" y="1808"/>
            <a:chExt cx="67" cy="350"/>
          </a:xfrm>
        </p:grpSpPr>
        <p:sp>
          <p:nvSpPr>
            <p:cNvPr id="42109" name="Line 129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10" name="Line 130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31"/>
          <p:cNvGrpSpPr>
            <a:grpSpLocks/>
          </p:cNvGrpSpPr>
          <p:nvPr/>
        </p:nvGrpSpPr>
        <p:grpSpPr bwMode="auto">
          <a:xfrm>
            <a:off x="7445375" y="3563938"/>
            <a:ext cx="53975" cy="352425"/>
            <a:chOff x="4689" y="1808"/>
            <a:chExt cx="67" cy="350"/>
          </a:xfrm>
        </p:grpSpPr>
        <p:sp>
          <p:nvSpPr>
            <p:cNvPr id="42107" name="Line 132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08" name="Line 133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77" name="Line 134"/>
          <p:cNvSpPr>
            <a:spLocks noChangeShapeType="1"/>
          </p:cNvSpPr>
          <p:nvPr/>
        </p:nvSpPr>
        <p:spPr bwMode="auto">
          <a:xfrm flipH="1" flipV="1">
            <a:off x="5575300" y="3697288"/>
            <a:ext cx="1588" cy="2254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78" name="Line 135"/>
          <p:cNvSpPr>
            <a:spLocks noChangeShapeType="1"/>
          </p:cNvSpPr>
          <p:nvPr/>
        </p:nvSpPr>
        <p:spPr bwMode="auto">
          <a:xfrm flipV="1">
            <a:off x="5653088" y="3689350"/>
            <a:ext cx="0" cy="2317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5538788" y="3706813"/>
            <a:ext cx="77787" cy="219075"/>
            <a:chOff x="4689" y="1808"/>
            <a:chExt cx="67" cy="350"/>
          </a:xfrm>
        </p:grpSpPr>
        <p:sp>
          <p:nvSpPr>
            <p:cNvPr id="42105" name="Line 137"/>
            <p:cNvSpPr>
              <a:spLocks noChangeShapeType="1"/>
            </p:cNvSpPr>
            <p:nvPr/>
          </p:nvSpPr>
          <p:spPr bwMode="auto">
            <a:xfrm flipH="1" flipV="1">
              <a:off x="4689" y="1819"/>
              <a:ext cx="1" cy="33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106" name="Line 138"/>
            <p:cNvSpPr>
              <a:spLocks noChangeShapeType="1"/>
            </p:cNvSpPr>
            <p:nvPr/>
          </p:nvSpPr>
          <p:spPr bwMode="auto">
            <a:xfrm flipV="1">
              <a:off x="4756" y="1808"/>
              <a:ext cx="0" cy="3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80" name="Line 139"/>
          <p:cNvSpPr>
            <a:spLocks noChangeShapeType="1"/>
          </p:cNvSpPr>
          <p:nvPr/>
        </p:nvSpPr>
        <p:spPr bwMode="auto">
          <a:xfrm rot="5400000" flipH="1">
            <a:off x="7029450" y="5300663"/>
            <a:ext cx="27289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1" name="Rectangle 140"/>
          <p:cNvSpPr>
            <a:spLocks noChangeArrowheads="1"/>
          </p:cNvSpPr>
          <p:nvPr/>
        </p:nvSpPr>
        <p:spPr bwMode="auto">
          <a:xfrm>
            <a:off x="5046663" y="3941763"/>
            <a:ext cx="3314700" cy="272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2" name="Line 141"/>
          <p:cNvSpPr>
            <a:spLocks noChangeShapeType="1"/>
          </p:cNvSpPr>
          <p:nvPr/>
        </p:nvSpPr>
        <p:spPr bwMode="auto">
          <a:xfrm>
            <a:off x="8407400" y="4157663"/>
            <a:ext cx="487363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3" name="Line 142"/>
          <p:cNvSpPr>
            <a:spLocks noChangeShapeType="1"/>
          </p:cNvSpPr>
          <p:nvPr/>
        </p:nvSpPr>
        <p:spPr bwMode="auto">
          <a:xfrm>
            <a:off x="8407400" y="4497388"/>
            <a:ext cx="4873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4" name="Line 143"/>
          <p:cNvSpPr>
            <a:spLocks noChangeShapeType="1"/>
          </p:cNvSpPr>
          <p:nvPr/>
        </p:nvSpPr>
        <p:spPr bwMode="auto">
          <a:xfrm>
            <a:off x="8407400" y="4768850"/>
            <a:ext cx="487363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5" name="Line 144"/>
          <p:cNvSpPr>
            <a:spLocks noChangeShapeType="1"/>
          </p:cNvSpPr>
          <p:nvPr/>
        </p:nvSpPr>
        <p:spPr bwMode="auto">
          <a:xfrm>
            <a:off x="8396288" y="6218238"/>
            <a:ext cx="487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2086" name="Rectangle 145"/>
          <p:cNvSpPr>
            <a:spLocks noChangeArrowheads="1"/>
          </p:cNvSpPr>
          <p:nvPr/>
        </p:nvSpPr>
        <p:spPr bwMode="auto">
          <a:xfrm>
            <a:off x="8231188" y="4092575"/>
            <a:ext cx="128587" cy="10318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7" name="Rectangle 146"/>
          <p:cNvSpPr>
            <a:spLocks noChangeArrowheads="1"/>
          </p:cNvSpPr>
          <p:nvPr/>
        </p:nvSpPr>
        <p:spPr bwMode="auto">
          <a:xfrm>
            <a:off x="7353300" y="4102100"/>
            <a:ext cx="128588" cy="104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8" name="Rectangle 147"/>
          <p:cNvSpPr>
            <a:spLocks noChangeArrowheads="1"/>
          </p:cNvSpPr>
          <p:nvPr/>
        </p:nvSpPr>
        <p:spPr bwMode="auto">
          <a:xfrm>
            <a:off x="5778500" y="4408488"/>
            <a:ext cx="127000" cy="114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89" name="Rectangle 148"/>
          <p:cNvSpPr>
            <a:spLocks noChangeArrowheads="1"/>
          </p:cNvSpPr>
          <p:nvPr/>
        </p:nvSpPr>
        <p:spPr bwMode="auto">
          <a:xfrm>
            <a:off x="5926138" y="4718050"/>
            <a:ext cx="134937" cy="952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0" name="Rectangle 149"/>
          <p:cNvSpPr>
            <a:spLocks noChangeArrowheads="1"/>
          </p:cNvSpPr>
          <p:nvPr/>
        </p:nvSpPr>
        <p:spPr bwMode="auto">
          <a:xfrm>
            <a:off x="7994650" y="4718050"/>
            <a:ext cx="130175" cy="1047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1" name="Rectangle 150"/>
          <p:cNvSpPr>
            <a:spLocks noChangeArrowheads="1"/>
          </p:cNvSpPr>
          <p:nvPr/>
        </p:nvSpPr>
        <p:spPr bwMode="auto">
          <a:xfrm>
            <a:off x="7996238" y="6157913"/>
            <a:ext cx="128587" cy="10318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2" name="Rectangle 151"/>
          <p:cNvSpPr>
            <a:spLocks noChangeArrowheads="1"/>
          </p:cNvSpPr>
          <p:nvPr/>
        </p:nvSpPr>
        <p:spPr bwMode="auto">
          <a:xfrm>
            <a:off x="7994650" y="4414838"/>
            <a:ext cx="130175" cy="1047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3" name="Rectangle 152"/>
          <p:cNvSpPr>
            <a:spLocks noChangeArrowheads="1"/>
          </p:cNvSpPr>
          <p:nvPr/>
        </p:nvSpPr>
        <p:spPr bwMode="auto">
          <a:xfrm>
            <a:off x="7732713" y="6176963"/>
            <a:ext cx="130175" cy="1031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4" name="Rectangle 153"/>
          <p:cNvSpPr>
            <a:spLocks noChangeArrowheads="1"/>
          </p:cNvSpPr>
          <p:nvPr/>
        </p:nvSpPr>
        <p:spPr bwMode="auto">
          <a:xfrm>
            <a:off x="5478463" y="6199188"/>
            <a:ext cx="149225" cy="841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5" name="Rectangle 154"/>
          <p:cNvSpPr>
            <a:spLocks noChangeArrowheads="1"/>
          </p:cNvSpPr>
          <p:nvPr/>
        </p:nvSpPr>
        <p:spPr bwMode="auto">
          <a:xfrm>
            <a:off x="5529263" y="4672013"/>
            <a:ext cx="147637" cy="1333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6" name="Rectangle 155"/>
          <p:cNvSpPr>
            <a:spLocks noChangeArrowheads="1"/>
          </p:cNvSpPr>
          <p:nvPr/>
        </p:nvSpPr>
        <p:spPr bwMode="auto">
          <a:xfrm>
            <a:off x="7391400" y="4454525"/>
            <a:ext cx="130175" cy="1047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7" name="Rectangle 156"/>
          <p:cNvSpPr>
            <a:spLocks noChangeArrowheads="1"/>
          </p:cNvSpPr>
          <p:nvPr/>
        </p:nvSpPr>
        <p:spPr bwMode="auto">
          <a:xfrm>
            <a:off x="6153150" y="4421188"/>
            <a:ext cx="120650" cy="1047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8" name="Rectangle 157"/>
          <p:cNvSpPr>
            <a:spLocks noChangeArrowheads="1"/>
          </p:cNvSpPr>
          <p:nvPr/>
        </p:nvSpPr>
        <p:spPr bwMode="auto">
          <a:xfrm>
            <a:off x="5545138" y="4103688"/>
            <a:ext cx="142875" cy="114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099" name="Rectangle 158"/>
          <p:cNvSpPr>
            <a:spLocks noChangeArrowheads="1"/>
          </p:cNvSpPr>
          <p:nvPr/>
        </p:nvSpPr>
        <p:spPr bwMode="auto">
          <a:xfrm>
            <a:off x="5281613" y="4408488"/>
            <a:ext cx="127000" cy="114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100" name="Rectangle 159"/>
          <p:cNvSpPr>
            <a:spLocks noChangeArrowheads="1"/>
          </p:cNvSpPr>
          <p:nvPr/>
        </p:nvSpPr>
        <p:spPr bwMode="auto">
          <a:xfrm>
            <a:off x="6343650" y="4748213"/>
            <a:ext cx="134938" cy="952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101" name="Rectangle 160"/>
          <p:cNvSpPr>
            <a:spLocks noChangeArrowheads="1"/>
          </p:cNvSpPr>
          <p:nvPr/>
        </p:nvSpPr>
        <p:spPr bwMode="auto">
          <a:xfrm>
            <a:off x="7043738" y="6192838"/>
            <a:ext cx="130175" cy="10318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102" name="Rectangle 161"/>
          <p:cNvSpPr>
            <a:spLocks noChangeArrowheads="1"/>
          </p:cNvSpPr>
          <p:nvPr/>
        </p:nvSpPr>
        <p:spPr bwMode="auto">
          <a:xfrm>
            <a:off x="7772400" y="4095750"/>
            <a:ext cx="128587" cy="10318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6" name="Gruppieren 140"/>
          <p:cNvGrpSpPr/>
          <p:nvPr/>
        </p:nvGrpSpPr>
        <p:grpSpPr>
          <a:xfrm>
            <a:off x="812800" y="3559175"/>
            <a:ext cx="3848100" cy="3106738"/>
            <a:chOff x="812800" y="3559175"/>
            <a:chExt cx="3848100" cy="3106738"/>
          </a:xfrm>
        </p:grpSpPr>
        <p:sp>
          <p:nvSpPr>
            <p:cNvPr id="42036" name="Line 40"/>
            <p:cNvSpPr>
              <a:spLocks noChangeShapeType="1"/>
            </p:cNvSpPr>
            <p:nvPr/>
          </p:nvSpPr>
          <p:spPr bwMode="auto">
            <a:xfrm flipV="1">
              <a:off x="1984375" y="3694113"/>
              <a:ext cx="1588" cy="21748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7" name="Group 119"/>
            <p:cNvGrpSpPr>
              <a:grpSpLocks/>
            </p:cNvGrpSpPr>
            <p:nvPr/>
          </p:nvGrpSpPr>
          <p:grpSpPr bwMode="auto">
            <a:xfrm>
              <a:off x="3817938" y="3686175"/>
              <a:ext cx="82550" cy="238125"/>
              <a:chOff x="2303" y="2316"/>
              <a:chExt cx="52" cy="150"/>
            </a:xfrm>
          </p:grpSpPr>
          <p:sp>
            <p:nvSpPr>
              <p:cNvPr id="42121" name="Line 36"/>
              <p:cNvSpPr>
                <a:spLocks noChangeShapeType="1"/>
              </p:cNvSpPr>
              <p:nvPr/>
            </p:nvSpPr>
            <p:spPr bwMode="auto">
              <a:xfrm flipH="1" flipV="1">
                <a:off x="2303" y="2333"/>
                <a:ext cx="1" cy="13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2" name="Line 37"/>
              <p:cNvSpPr>
                <a:spLocks noChangeShapeType="1"/>
              </p:cNvSpPr>
              <p:nvPr/>
            </p:nvSpPr>
            <p:spPr bwMode="auto">
              <a:xfrm flipV="1">
                <a:off x="2338" y="2328"/>
                <a:ext cx="0" cy="13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3" name="Line 42"/>
              <p:cNvSpPr>
                <a:spLocks noChangeShapeType="1"/>
              </p:cNvSpPr>
              <p:nvPr/>
            </p:nvSpPr>
            <p:spPr bwMode="auto">
              <a:xfrm flipH="1" flipV="1">
                <a:off x="2320" y="2321"/>
                <a:ext cx="0" cy="14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4" name="Line 43"/>
              <p:cNvSpPr>
                <a:spLocks noChangeShapeType="1"/>
              </p:cNvSpPr>
              <p:nvPr/>
            </p:nvSpPr>
            <p:spPr bwMode="auto">
              <a:xfrm flipV="1">
                <a:off x="2354" y="2316"/>
                <a:ext cx="1" cy="14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038" name="Line 46"/>
            <p:cNvSpPr>
              <a:spLocks noChangeShapeType="1"/>
            </p:cNvSpPr>
            <p:nvPr/>
          </p:nvSpPr>
          <p:spPr bwMode="auto">
            <a:xfrm flipH="1" flipV="1">
              <a:off x="1943100" y="3702050"/>
              <a:ext cx="0" cy="21113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39" name="Line 48"/>
            <p:cNvSpPr>
              <a:spLocks noChangeShapeType="1"/>
            </p:cNvSpPr>
            <p:nvPr/>
          </p:nvSpPr>
          <p:spPr bwMode="auto">
            <a:xfrm>
              <a:off x="822325" y="3921125"/>
              <a:ext cx="337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3171825" y="3559175"/>
              <a:ext cx="53975" cy="352425"/>
              <a:chOff x="4689" y="1808"/>
              <a:chExt cx="67" cy="350"/>
            </a:xfrm>
          </p:grpSpPr>
          <p:sp>
            <p:nvSpPr>
              <p:cNvPr id="42119" name="Line 51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20" name="Line 52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3211513" y="3563938"/>
              <a:ext cx="53975" cy="352425"/>
              <a:chOff x="4689" y="1808"/>
              <a:chExt cx="67" cy="350"/>
            </a:xfrm>
          </p:grpSpPr>
          <p:sp>
            <p:nvSpPr>
              <p:cNvPr id="42117" name="Line 54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18" name="Line 55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042" name="Line 62"/>
            <p:cNvSpPr>
              <a:spLocks noChangeShapeType="1"/>
            </p:cNvSpPr>
            <p:nvPr/>
          </p:nvSpPr>
          <p:spPr bwMode="auto">
            <a:xfrm flipH="1" flipV="1">
              <a:off x="1341438" y="3697288"/>
              <a:ext cx="1587" cy="2254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3" name="Line 63"/>
            <p:cNvSpPr>
              <a:spLocks noChangeShapeType="1"/>
            </p:cNvSpPr>
            <p:nvPr/>
          </p:nvSpPr>
          <p:spPr bwMode="auto">
            <a:xfrm flipV="1">
              <a:off x="1419225" y="3689350"/>
              <a:ext cx="0" cy="23177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1304925" y="3706813"/>
              <a:ext cx="77788" cy="219075"/>
              <a:chOff x="4689" y="1808"/>
              <a:chExt cx="67" cy="350"/>
            </a:xfrm>
          </p:grpSpPr>
          <p:sp>
            <p:nvSpPr>
              <p:cNvPr id="42115" name="Line 69"/>
              <p:cNvSpPr>
                <a:spLocks noChangeShapeType="1"/>
              </p:cNvSpPr>
              <p:nvPr/>
            </p:nvSpPr>
            <p:spPr bwMode="auto">
              <a:xfrm flipH="1" flipV="1">
                <a:off x="4689" y="1819"/>
                <a:ext cx="1" cy="33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16" name="Line 70"/>
              <p:cNvSpPr>
                <a:spLocks noChangeShapeType="1"/>
              </p:cNvSpPr>
              <p:nvPr/>
            </p:nvSpPr>
            <p:spPr bwMode="auto">
              <a:xfrm flipV="1">
                <a:off x="4756" y="1808"/>
                <a:ext cx="0" cy="34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045" name="Line 71"/>
            <p:cNvSpPr>
              <a:spLocks noChangeShapeType="1"/>
            </p:cNvSpPr>
            <p:nvPr/>
          </p:nvSpPr>
          <p:spPr bwMode="auto">
            <a:xfrm rot="5400000" flipH="1">
              <a:off x="2795587" y="5300663"/>
              <a:ext cx="2728913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6" name="Rectangle 72"/>
            <p:cNvSpPr>
              <a:spLocks noChangeArrowheads="1"/>
            </p:cNvSpPr>
            <p:nvPr/>
          </p:nvSpPr>
          <p:spPr bwMode="auto">
            <a:xfrm>
              <a:off x="812800" y="3941763"/>
              <a:ext cx="3314700" cy="2724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47" name="Line 73"/>
            <p:cNvSpPr>
              <a:spLocks noChangeShapeType="1"/>
            </p:cNvSpPr>
            <p:nvPr/>
          </p:nvSpPr>
          <p:spPr bwMode="auto">
            <a:xfrm>
              <a:off x="4173538" y="4157663"/>
              <a:ext cx="48736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8" name="Line 74"/>
            <p:cNvSpPr>
              <a:spLocks noChangeShapeType="1"/>
            </p:cNvSpPr>
            <p:nvPr/>
          </p:nvSpPr>
          <p:spPr bwMode="auto">
            <a:xfrm>
              <a:off x="4173538" y="4497388"/>
              <a:ext cx="4873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49" name="Line 75"/>
            <p:cNvSpPr>
              <a:spLocks noChangeShapeType="1"/>
            </p:cNvSpPr>
            <p:nvPr/>
          </p:nvSpPr>
          <p:spPr bwMode="auto">
            <a:xfrm>
              <a:off x="4173538" y="4768850"/>
              <a:ext cx="48736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50" name="Line 76"/>
            <p:cNvSpPr>
              <a:spLocks noChangeShapeType="1"/>
            </p:cNvSpPr>
            <p:nvPr/>
          </p:nvSpPr>
          <p:spPr bwMode="auto">
            <a:xfrm>
              <a:off x="4162425" y="6218238"/>
              <a:ext cx="487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51" name="Rectangle 91"/>
            <p:cNvSpPr>
              <a:spLocks noChangeArrowheads="1"/>
            </p:cNvSpPr>
            <p:nvPr/>
          </p:nvSpPr>
          <p:spPr bwMode="auto">
            <a:xfrm>
              <a:off x="3724275" y="4092575"/>
              <a:ext cx="128588" cy="1031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2" name="Rectangle 92"/>
            <p:cNvSpPr>
              <a:spLocks noChangeArrowheads="1"/>
            </p:cNvSpPr>
            <p:nvPr/>
          </p:nvSpPr>
          <p:spPr bwMode="auto">
            <a:xfrm>
              <a:off x="3119438" y="4102100"/>
              <a:ext cx="128587" cy="1047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3" name="Rectangle 97"/>
            <p:cNvSpPr>
              <a:spLocks noChangeArrowheads="1"/>
            </p:cNvSpPr>
            <p:nvPr/>
          </p:nvSpPr>
          <p:spPr bwMode="auto">
            <a:xfrm>
              <a:off x="1289050" y="4424363"/>
              <a:ext cx="127000" cy="1143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4" name="Rectangle 98"/>
            <p:cNvSpPr>
              <a:spLocks noChangeArrowheads="1"/>
            </p:cNvSpPr>
            <p:nvPr/>
          </p:nvSpPr>
          <p:spPr bwMode="auto">
            <a:xfrm>
              <a:off x="1901825" y="4686300"/>
              <a:ext cx="134938" cy="9525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5" name="Rectangle 99"/>
            <p:cNvSpPr>
              <a:spLocks noChangeArrowheads="1"/>
            </p:cNvSpPr>
            <p:nvPr/>
          </p:nvSpPr>
          <p:spPr bwMode="auto">
            <a:xfrm>
              <a:off x="3727450" y="4727575"/>
              <a:ext cx="130175" cy="10477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6" name="Rectangle 100"/>
            <p:cNvSpPr>
              <a:spLocks noChangeArrowheads="1"/>
            </p:cNvSpPr>
            <p:nvPr/>
          </p:nvSpPr>
          <p:spPr bwMode="auto">
            <a:xfrm>
              <a:off x="3762375" y="6157913"/>
              <a:ext cx="128588" cy="10318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7" name="Rectangle 101"/>
            <p:cNvSpPr>
              <a:spLocks noChangeArrowheads="1"/>
            </p:cNvSpPr>
            <p:nvPr/>
          </p:nvSpPr>
          <p:spPr bwMode="auto">
            <a:xfrm>
              <a:off x="3727450" y="4424363"/>
              <a:ext cx="130175" cy="10477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8" name="Rectangle 102"/>
            <p:cNvSpPr>
              <a:spLocks noChangeArrowheads="1"/>
            </p:cNvSpPr>
            <p:nvPr/>
          </p:nvSpPr>
          <p:spPr bwMode="auto">
            <a:xfrm>
              <a:off x="3146425" y="6176963"/>
              <a:ext cx="130175" cy="10318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59" name="Rectangle 103"/>
            <p:cNvSpPr>
              <a:spLocks noChangeArrowheads="1"/>
            </p:cNvSpPr>
            <p:nvPr/>
          </p:nvSpPr>
          <p:spPr bwMode="auto">
            <a:xfrm>
              <a:off x="1244600" y="6199188"/>
              <a:ext cx="149225" cy="84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0" name="Rectangle 104"/>
            <p:cNvSpPr>
              <a:spLocks noChangeArrowheads="1"/>
            </p:cNvSpPr>
            <p:nvPr/>
          </p:nvSpPr>
          <p:spPr bwMode="auto">
            <a:xfrm>
              <a:off x="1295400" y="4672013"/>
              <a:ext cx="147638" cy="1333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1" name="Rectangle 105"/>
            <p:cNvSpPr>
              <a:spLocks noChangeArrowheads="1"/>
            </p:cNvSpPr>
            <p:nvPr/>
          </p:nvSpPr>
          <p:spPr bwMode="auto">
            <a:xfrm>
              <a:off x="3157538" y="4454525"/>
              <a:ext cx="130175" cy="10477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2" name="Rectangle 106"/>
            <p:cNvSpPr>
              <a:spLocks noChangeArrowheads="1"/>
            </p:cNvSpPr>
            <p:nvPr/>
          </p:nvSpPr>
          <p:spPr bwMode="auto">
            <a:xfrm>
              <a:off x="1919288" y="4421188"/>
              <a:ext cx="120650" cy="1047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63" name="Rectangle 107"/>
            <p:cNvSpPr>
              <a:spLocks noChangeArrowheads="1"/>
            </p:cNvSpPr>
            <p:nvPr/>
          </p:nvSpPr>
          <p:spPr bwMode="auto">
            <a:xfrm>
              <a:off x="1311275" y="4103688"/>
              <a:ext cx="142875" cy="1143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103" name="Text Box 162"/>
            <p:cNvSpPr txBox="1">
              <a:spLocks noChangeArrowheads="1"/>
            </p:cNvSpPr>
            <p:nvPr/>
          </p:nvSpPr>
          <p:spPr bwMode="auto">
            <a:xfrm>
              <a:off x="1717675" y="5126038"/>
              <a:ext cx="17367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baseline="30000" dirty="0" smtClean="0"/>
                <a:t>13</a:t>
              </a:r>
              <a:r>
                <a:rPr lang="en-GB" sz="1400" b="1" dirty="0" smtClean="0"/>
                <a:t>C  decoupling</a:t>
              </a:r>
              <a:endParaRPr lang="en-GB" sz="1400" b="1" dirty="0"/>
            </a:p>
          </p:txBody>
        </p:sp>
      </p:grpSp>
      <p:sp>
        <p:nvSpPr>
          <p:cNvPr id="42104" name="Text Box 163"/>
          <p:cNvSpPr txBox="1">
            <a:spLocks noChangeArrowheads="1"/>
          </p:cNvSpPr>
          <p:nvPr/>
        </p:nvSpPr>
        <p:spPr bwMode="auto">
          <a:xfrm>
            <a:off x="5717074" y="5173663"/>
            <a:ext cx="2428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30000" dirty="0" smtClean="0"/>
              <a:t>13</a:t>
            </a:r>
            <a:r>
              <a:rPr lang="en-GB" sz="1400" b="1" dirty="0" smtClean="0"/>
              <a:t>C  decoupling switched off</a:t>
            </a:r>
            <a:endParaRPr lang="en-GB" sz="1400" b="1" dirty="0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4703179" y="1237278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44" name="Text Box 22"/>
          <p:cNvSpPr txBox="1">
            <a:spLocks noChangeArrowheads="1"/>
          </p:cNvSpPr>
          <p:nvPr/>
        </p:nvSpPr>
        <p:spPr bwMode="auto">
          <a:xfrm>
            <a:off x="4616903" y="2269023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145" name="Text Box 151"/>
          <p:cNvSpPr txBox="1">
            <a:spLocks noChangeArrowheads="1"/>
          </p:cNvSpPr>
          <p:nvPr/>
        </p:nvSpPr>
        <p:spPr bwMode="auto">
          <a:xfrm>
            <a:off x="312054" y="447164"/>
            <a:ext cx="7040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Depending on the choice of  J evolution delay 1/2J different correlations can be obtained. </a:t>
            </a:r>
            <a:endParaRPr lang="en-GB" sz="1400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1428135" y="1601170"/>
            <a:ext cx="52432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180 degree pulse destroys coupling in f1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7" name="Text Box 8"/>
          <p:cNvSpPr txBox="1">
            <a:spLocks noChangeArrowheads="1"/>
          </p:cNvSpPr>
          <p:nvPr/>
        </p:nvSpPr>
        <p:spPr bwMode="auto">
          <a:xfrm>
            <a:off x="1860367" y="3249158"/>
            <a:ext cx="6628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Couplings in f2 can be made visible by  leaving the 13C decoupler off all the time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8" name="Text Box 22"/>
          <p:cNvSpPr txBox="1">
            <a:spLocks noChangeArrowheads="1"/>
          </p:cNvSpPr>
          <p:nvPr/>
        </p:nvSpPr>
        <p:spPr bwMode="auto">
          <a:xfrm>
            <a:off x="4550914" y="2240744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400" b="1" dirty="0" smtClean="0"/>
              <a:t>decoupling off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5" grpId="0" animBg="1"/>
      <p:bldP spid="42005" grpId="1" animBg="1"/>
      <p:bldP spid="42071" grpId="0" animBg="1"/>
      <p:bldP spid="42073" grpId="0" animBg="1"/>
      <p:bldP spid="42074" grpId="0" animBg="1"/>
      <p:bldP spid="42077" grpId="0" animBg="1"/>
      <p:bldP spid="42078" grpId="0" animBg="1"/>
      <p:bldP spid="42080" grpId="0" animBg="1"/>
      <p:bldP spid="42081" grpId="0" animBg="1"/>
      <p:bldP spid="42082" grpId="0" animBg="1"/>
      <p:bldP spid="42083" grpId="0" animBg="1"/>
      <p:bldP spid="42084" grpId="0" animBg="1"/>
      <p:bldP spid="42085" grpId="0" animBg="1"/>
      <p:bldP spid="42086" grpId="0" animBg="1"/>
      <p:bldP spid="42087" grpId="0" animBg="1"/>
      <p:bldP spid="42088" grpId="0" animBg="1"/>
      <p:bldP spid="42089" grpId="0" animBg="1"/>
      <p:bldP spid="42090" grpId="0" animBg="1"/>
      <p:bldP spid="42091" grpId="0" animBg="1"/>
      <p:bldP spid="42092" grpId="0" animBg="1"/>
      <p:bldP spid="42093" grpId="0" animBg="1"/>
      <p:bldP spid="42094" grpId="0" animBg="1"/>
      <p:bldP spid="42095" grpId="0" animBg="1"/>
      <p:bldP spid="42096" grpId="0" animBg="1"/>
      <p:bldP spid="42097" grpId="0" animBg="1"/>
      <p:bldP spid="42098" grpId="0" animBg="1"/>
      <p:bldP spid="42099" grpId="0" animBg="1"/>
      <p:bldP spid="42100" grpId="0" animBg="1"/>
      <p:bldP spid="42101" grpId="0" animBg="1"/>
      <p:bldP spid="42102" grpId="0" animBg="1"/>
      <p:bldP spid="42104" grpId="0"/>
      <p:bldP spid="144" grpId="0"/>
      <p:bldP spid="147" grpId="0"/>
      <p:bldP spid="1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1620838"/>
            <a:ext cx="8181975" cy="5092700"/>
            <a:chOff x="240" y="1021"/>
            <a:chExt cx="5154" cy="3208"/>
          </a:xfrm>
        </p:grpSpPr>
        <p:pic>
          <p:nvPicPr>
            <p:cNvPr id="37964" name="Picture 3" descr="gly9"/>
            <p:cNvPicPr>
              <a:picLocks noChangeAspect="1" noChangeArrowheads="1"/>
            </p:cNvPicPr>
            <p:nvPr/>
          </p:nvPicPr>
          <p:blipFill>
            <a:blip r:embed="rId2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240" y="1021"/>
              <a:ext cx="5154" cy="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65" name="Rectangle 4"/>
            <p:cNvSpPr>
              <a:spLocks noChangeArrowheads="1"/>
            </p:cNvSpPr>
            <p:nvPr/>
          </p:nvSpPr>
          <p:spPr bwMode="auto">
            <a:xfrm>
              <a:off x="369" y="1107"/>
              <a:ext cx="225" cy="1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0245" name="Picture 5" descr="gly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>
          <a:xfrm>
            <a:off x="5534025" y="1889125"/>
            <a:ext cx="2098675" cy="1539875"/>
          </a:xfrm>
          <a:noFill/>
        </p:spPr>
      </p:pic>
      <p:pic>
        <p:nvPicPr>
          <p:cNvPr id="37893" name="Picture 7" descr="gly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30000" contrast="48000"/>
          </a:blip>
          <a:srcRect l="62152" r="7639" b="40775"/>
          <a:stretch>
            <a:fillRect/>
          </a:stretch>
        </p:blipFill>
        <p:spPr>
          <a:xfrm>
            <a:off x="2208213" y="1695450"/>
            <a:ext cx="2803525" cy="1981200"/>
          </a:xfr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24550" y="584200"/>
            <a:ext cx="1476375" cy="434975"/>
            <a:chOff x="3723" y="881"/>
            <a:chExt cx="930" cy="274"/>
          </a:xfrm>
        </p:grpSpPr>
        <p:sp>
          <p:nvSpPr>
            <p:cNvPr id="37962" name="Text Box 9"/>
            <p:cNvSpPr txBox="1">
              <a:spLocks noChangeArrowheads="1"/>
            </p:cNvSpPr>
            <p:nvPr/>
          </p:nvSpPr>
          <p:spPr bwMode="auto">
            <a:xfrm>
              <a:off x="3834" y="881"/>
              <a:ext cx="6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J ca. 140 Hz</a:t>
              </a:r>
            </a:p>
          </p:txBody>
        </p:sp>
        <p:sp>
          <p:nvSpPr>
            <p:cNvPr id="37963" name="AutoShape 10"/>
            <p:cNvSpPr>
              <a:spLocks/>
            </p:cNvSpPr>
            <p:nvPr/>
          </p:nvSpPr>
          <p:spPr bwMode="auto">
            <a:xfrm rot="5400000">
              <a:off x="4134" y="636"/>
              <a:ext cx="108" cy="930"/>
            </a:xfrm>
            <a:prstGeom prst="leftBrace">
              <a:avLst>
                <a:gd name="adj1" fmla="val 71759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495925" y="2582863"/>
            <a:ext cx="2162175" cy="471487"/>
            <a:chOff x="3462" y="1627"/>
            <a:chExt cx="1362" cy="297"/>
          </a:xfrm>
        </p:grpSpPr>
        <p:sp>
          <p:nvSpPr>
            <p:cNvPr id="37956" name="Text Box 12"/>
            <p:cNvSpPr txBox="1">
              <a:spLocks noChangeArrowheads="1"/>
            </p:cNvSpPr>
            <p:nvPr/>
          </p:nvSpPr>
          <p:spPr bwMode="auto">
            <a:xfrm>
              <a:off x="3462" y="1627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    J   ??</a:t>
              </a:r>
            </a:p>
          </p:txBody>
        </p:sp>
        <p:sp>
          <p:nvSpPr>
            <p:cNvPr id="37957" name="AutoShape 13"/>
            <p:cNvSpPr>
              <a:spLocks/>
            </p:cNvSpPr>
            <p:nvPr/>
          </p:nvSpPr>
          <p:spPr bwMode="auto">
            <a:xfrm rot="5400000">
              <a:off x="3674" y="1842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58" name="AutoShape 14"/>
            <p:cNvSpPr>
              <a:spLocks/>
            </p:cNvSpPr>
            <p:nvPr/>
          </p:nvSpPr>
          <p:spPr bwMode="auto">
            <a:xfrm rot="5400000">
              <a:off x="3714" y="1838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59" name="Text Box 15"/>
            <p:cNvSpPr txBox="1">
              <a:spLocks noChangeArrowheads="1"/>
            </p:cNvSpPr>
            <p:nvPr/>
          </p:nvSpPr>
          <p:spPr bwMode="auto">
            <a:xfrm>
              <a:off x="4344" y="1645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     J  ??</a:t>
              </a:r>
            </a:p>
          </p:txBody>
        </p:sp>
        <p:sp>
          <p:nvSpPr>
            <p:cNvPr id="37960" name="AutoShape 16"/>
            <p:cNvSpPr>
              <a:spLocks/>
            </p:cNvSpPr>
            <p:nvPr/>
          </p:nvSpPr>
          <p:spPr bwMode="auto">
            <a:xfrm rot="5400000">
              <a:off x="4556" y="1860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61" name="AutoShape 17"/>
            <p:cNvSpPr>
              <a:spLocks/>
            </p:cNvSpPr>
            <p:nvPr/>
          </p:nvSpPr>
          <p:spPr bwMode="auto">
            <a:xfrm rot="5400000">
              <a:off x="4596" y="1856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210300" y="1554163"/>
            <a:ext cx="925513" cy="442912"/>
            <a:chOff x="3453" y="2356"/>
            <a:chExt cx="583" cy="279"/>
          </a:xfrm>
        </p:grpSpPr>
        <p:sp>
          <p:nvSpPr>
            <p:cNvPr id="37954" name="Text Box 19"/>
            <p:cNvSpPr txBox="1">
              <a:spLocks noChangeArrowheads="1"/>
            </p:cNvSpPr>
            <p:nvPr/>
          </p:nvSpPr>
          <p:spPr bwMode="auto">
            <a:xfrm>
              <a:off x="3453" y="2356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J ca. 2 Hz</a:t>
              </a:r>
            </a:p>
          </p:txBody>
        </p:sp>
        <p:sp>
          <p:nvSpPr>
            <p:cNvPr id="37955" name="AutoShape 20"/>
            <p:cNvSpPr>
              <a:spLocks/>
            </p:cNvSpPr>
            <p:nvPr/>
          </p:nvSpPr>
          <p:spPr bwMode="auto">
            <a:xfrm rot="5400000">
              <a:off x="3665" y="2571"/>
              <a:ext cx="88" cy="4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557713" y="1828800"/>
            <a:ext cx="871537" cy="1443038"/>
            <a:chOff x="2871" y="1152"/>
            <a:chExt cx="549" cy="909"/>
          </a:xfrm>
        </p:grpSpPr>
        <p:sp>
          <p:nvSpPr>
            <p:cNvPr id="37952" name="Line 23"/>
            <p:cNvSpPr>
              <a:spLocks noChangeShapeType="1"/>
            </p:cNvSpPr>
            <p:nvPr/>
          </p:nvSpPr>
          <p:spPr bwMode="auto">
            <a:xfrm flipV="1">
              <a:off x="2871" y="1152"/>
              <a:ext cx="351" cy="83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53" name="Line 24"/>
            <p:cNvSpPr>
              <a:spLocks noChangeShapeType="1"/>
            </p:cNvSpPr>
            <p:nvPr/>
          </p:nvSpPr>
          <p:spPr bwMode="auto">
            <a:xfrm>
              <a:off x="2889" y="2061"/>
              <a:ext cx="531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83238" y="4127500"/>
            <a:ext cx="2703512" cy="947738"/>
            <a:chOff x="3517" y="2600"/>
            <a:chExt cx="1703" cy="597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3810" y="2807"/>
              <a:ext cx="554" cy="192"/>
              <a:chOff x="4584" y="1637"/>
              <a:chExt cx="554" cy="192"/>
            </a:xfrm>
          </p:grpSpPr>
          <p:sp>
            <p:nvSpPr>
              <p:cNvPr id="37949" name="Text Box 27"/>
              <p:cNvSpPr txBox="1">
                <a:spLocks noChangeArrowheads="1"/>
              </p:cNvSpPr>
              <p:nvPr/>
            </p:nvSpPr>
            <p:spPr bwMode="auto">
              <a:xfrm>
                <a:off x="4584" y="163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37950" name="Text Box 28"/>
              <p:cNvSpPr txBox="1">
                <a:spLocks noChangeArrowheads="1"/>
              </p:cNvSpPr>
              <p:nvPr/>
            </p:nvSpPr>
            <p:spPr bwMode="auto">
              <a:xfrm>
                <a:off x="4869" y="1637"/>
                <a:ext cx="26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 baseline="30000">
                    <a:solidFill>
                      <a:schemeClr val="accent2"/>
                    </a:solidFill>
                  </a:rPr>
                  <a:t>13</a:t>
                </a:r>
                <a:r>
                  <a:rPr lang="de-DE" sz="1400" b="1">
                    <a:solidFill>
                      <a:schemeClr val="accent2"/>
                    </a:solidFill>
                  </a:rPr>
                  <a:t>C</a:t>
                </a:r>
              </a:p>
            </p:txBody>
          </p:sp>
          <p:sp>
            <p:nvSpPr>
              <p:cNvPr id="37951" name="Line 29"/>
              <p:cNvSpPr>
                <a:spLocks noChangeShapeType="1"/>
              </p:cNvSpPr>
              <p:nvPr/>
            </p:nvSpPr>
            <p:spPr bwMode="auto">
              <a:xfrm>
                <a:off x="4761" y="1728"/>
                <a:ext cx="1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4086" y="2600"/>
              <a:ext cx="221" cy="597"/>
              <a:chOff x="4230" y="1457"/>
              <a:chExt cx="221" cy="597"/>
            </a:xfrm>
          </p:grpSpPr>
          <p:sp>
            <p:nvSpPr>
              <p:cNvPr id="37945" name="Text Box 31"/>
              <p:cNvSpPr txBox="1">
                <a:spLocks noChangeArrowheads="1"/>
              </p:cNvSpPr>
              <p:nvPr/>
            </p:nvSpPr>
            <p:spPr bwMode="auto">
              <a:xfrm>
                <a:off x="4248" y="1457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46" name="Text Box 32"/>
              <p:cNvSpPr txBox="1">
                <a:spLocks noChangeArrowheads="1"/>
              </p:cNvSpPr>
              <p:nvPr/>
            </p:nvSpPr>
            <p:spPr bwMode="auto">
              <a:xfrm>
                <a:off x="4230" y="186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47" name="Line 33"/>
              <p:cNvSpPr>
                <a:spLocks noChangeShapeType="1"/>
              </p:cNvSpPr>
              <p:nvPr/>
            </p:nvSpPr>
            <p:spPr bwMode="auto">
              <a:xfrm flipH="1" flipV="1">
                <a:off x="4340" y="1615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48" name="Line 34"/>
              <p:cNvSpPr>
                <a:spLocks noChangeShapeType="1"/>
              </p:cNvSpPr>
              <p:nvPr/>
            </p:nvSpPr>
            <p:spPr bwMode="auto">
              <a:xfrm flipH="1" flipV="1">
                <a:off x="4340" y="1823"/>
                <a:ext cx="2" cy="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4294" y="2600"/>
              <a:ext cx="333" cy="597"/>
              <a:chOff x="4438" y="1457"/>
              <a:chExt cx="333" cy="597"/>
            </a:xfrm>
          </p:grpSpPr>
          <p:sp>
            <p:nvSpPr>
              <p:cNvPr id="37938" name="Line 36"/>
              <p:cNvSpPr>
                <a:spLocks noChangeShapeType="1"/>
              </p:cNvSpPr>
              <p:nvPr/>
            </p:nvSpPr>
            <p:spPr bwMode="auto">
              <a:xfrm>
                <a:off x="4438" y="1755"/>
                <a:ext cx="1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9" name="Text Box 37"/>
              <p:cNvSpPr txBox="1">
                <a:spLocks noChangeArrowheads="1"/>
              </p:cNvSpPr>
              <p:nvPr/>
            </p:nvSpPr>
            <p:spPr bwMode="auto">
              <a:xfrm>
                <a:off x="4557" y="1660"/>
                <a:ext cx="19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C</a:t>
                </a:r>
              </a:p>
            </p:txBody>
          </p:sp>
          <p:grpSp>
            <p:nvGrpSpPr>
              <p:cNvPr id="11" name="Group 38"/>
              <p:cNvGrpSpPr>
                <a:grpSpLocks/>
              </p:cNvGrpSpPr>
              <p:nvPr/>
            </p:nvGrpSpPr>
            <p:grpSpPr bwMode="auto">
              <a:xfrm>
                <a:off x="4550" y="1457"/>
                <a:ext cx="221" cy="597"/>
                <a:chOff x="4230" y="1457"/>
                <a:chExt cx="221" cy="597"/>
              </a:xfrm>
            </p:grpSpPr>
            <p:sp>
              <p:nvSpPr>
                <p:cNvPr id="3794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48" y="1457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3794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230" y="1862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37943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615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7944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823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4580" y="2803"/>
              <a:ext cx="324" cy="192"/>
              <a:chOff x="4724" y="1660"/>
              <a:chExt cx="324" cy="192"/>
            </a:xfrm>
          </p:grpSpPr>
          <p:sp>
            <p:nvSpPr>
              <p:cNvPr id="37936" name="Text Box 44"/>
              <p:cNvSpPr txBox="1">
                <a:spLocks noChangeArrowheads="1"/>
              </p:cNvSpPr>
              <p:nvPr/>
            </p:nvSpPr>
            <p:spPr bwMode="auto">
              <a:xfrm>
                <a:off x="4845" y="1660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O</a:t>
                </a:r>
              </a:p>
            </p:txBody>
          </p:sp>
          <p:sp>
            <p:nvSpPr>
              <p:cNvPr id="37937" name="Line 45"/>
              <p:cNvSpPr>
                <a:spLocks noChangeShapeType="1"/>
              </p:cNvSpPr>
              <p:nvPr/>
            </p:nvSpPr>
            <p:spPr bwMode="auto">
              <a:xfrm>
                <a:off x="4724" y="1756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3517" y="2795"/>
              <a:ext cx="1703" cy="196"/>
              <a:chOff x="3661" y="1652"/>
              <a:chExt cx="1703" cy="196"/>
            </a:xfrm>
          </p:grpSpPr>
          <p:sp>
            <p:nvSpPr>
              <p:cNvPr id="37932" name="Line 47"/>
              <p:cNvSpPr>
                <a:spLocks noChangeShapeType="1"/>
              </p:cNvSpPr>
              <p:nvPr/>
            </p:nvSpPr>
            <p:spPr bwMode="auto">
              <a:xfrm>
                <a:off x="5028" y="1748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3" name="Line 48"/>
              <p:cNvSpPr>
                <a:spLocks noChangeShapeType="1"/>
              </p:cNvSpPr>
              <p:nvPr/>
            </p:nvSpPr>
            <p:spPr bwMode="auto">
              <a:xfrm>
                <a:off x="3852" y="1752"/>
                <a:ext cx="148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34" name="Text Box 49"/>
              <p:cNvSpPr txBox="1">
                <a:spLocks noChangeArrowheads="1"/>
              </p:cNvSpPr>
              <p:nvPr/>
            </p:nvSpPr>
            <p:spPr bwMode="auto">
              <a:xfrm>
                <a:off x="5161" y="1652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  <p:sp>
            <p:nvSpPr>
              <p:cNvPr id="37935" name="Text Box 50"/>
              <p:cNvSpPr txBox="1">
                <a:spLocks noChangeArrowheads="1"/>
              </p:cNvSpPr>
              <p:nvPr/>
            </p:nvSpPr>
            <p:spPr bwMode="auto">
              <a:xfrm>
                <a:off x="3661" y="1656"/>
                <a:ext cx="2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H</a:t>
                </a:r>
              </a:p>
            </p:txBody>
          </p:sp>
        </p:grpSp>
      </p:grpSp>
      <p:sp>
        <p:nvSpPr>
          <p:cNvPr id="10291" name="Line 51"/>
          <p:cNvSpPr>
            <a:spLocks noChangeShapeType="1"/>
          </p:cNvSpPr>
          <p:nvPr/>
        </p:nvSpPr>
        <p:spPr bwMode="auto">
          <a:xfrm flipV="1">
            <a:off x="5962650" y="3386138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2" name="Line 52"/>
          <p:cNvSpPr>
            <a:spLocks noChangeShapeType="1"/>
          </p:cNvSpPr>
          <p:nvPr/>
        </p:nvSpPr>
        <p:spPr bwMode="auto">
          <a:xfrm>
            <a:off x="6767513" y="4529138"/>
            <a:ext cx="3429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3" name="Line 53"/>
          <p:cNvSpPr>
            <a:spLocks noChangeShapeType="1"/>
          </p:cNvSpPr>
          <p:nvPr/>
        </p:nvSpPr>
        <p:spPr bwMode="auto">
          <a:xfrm>
            <a:off x="7100888" y="4552950"/>
            <a:ext cx="0" cy="266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4" name="Line 54"/>
          <p:cNvSpPr>
            <a:spLocks noChangeShapeType="1"/>
          </p:cNvSpPr>
          <p:nvPr/>
        </p:nvSpPr>
        <p:spPr bwMode="auto">
          <a:xfrm>
            <a:off x="7100888" y="4300538"/>
            <a:ext cx="0" cy="233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5" name="Line 55"/>
          <p:cNvSpPr>
            <a:spLocks noChangeShapeType="1"/>
          </p:cNvSpPr>
          <p:nvPr/>
        </p:nvSpPr>
        <p:spPr bwMode="auto">
          <a:xfrm flipV="1">
            <a:off x="7348538" y="3381375"/>
            <a:ext cx="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6" name="Line 56"/>
          <p:cNvSpPr>
            <a:spLocks noChangeShapeType="1"/>
          </p:cNvSpPr>
          <p:nvPr/>
        </p:nvSpPr>
        <p:spPr bwMode="auto">
          <a:xfrm>
            <a:off x="6753225" y="4310063"/>
            <a:ext cx="0" cy="233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97" name="Line 57"/>
          <p:cNvSpPr>
            <a:spLocks noChangeShapeType="1"/>
          </p:cNvSpPr>
          <p:nvPr/>
        </p:nvSpPr>
        <p:spPr bwMode="auto">
          <a:xfrm>
            <a:off x="6753225" y="4548188"/>
            <a:ext cx="0" cy="2667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7286625" y="3533775"/>
            <a:ext cx="133350" cy="233363"/>
            <a:chOff x="4590" y="2226"/>
            <a:chExt cx="84" cy="147"/>
          </a:xfrm>
        </p:grpSpPr>
        <p:sp>
          <p:nvSpPr>
            <p:cNvPr id="37923" name="Line 59"/>
            <p:cNvSpPr>
              <a:spLocks noChangeShapeType="1"/>
            </p:cNvSpPr>
            <p:nvPr/>
          </p:nvSpPr>
          <p:spPr bwMode="auto">
            <a:xfrm flipV="1">
              <a:off x="4590" y="2229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4" name="Line 60"/>
            <p:cNvSpPr>
              <a:spLocks noChangeShapeType="1"/>
            </p:cNvSpPr>
            <p:nvPr/>
          </p:nvSpPr>
          <p:spPr bwMode="auto">
            <a:xfrm flipV="1">
              <a:off x="461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5" name="Line 61"/>
            <p:cNvSpPr>
              <a:spLocks noChangeShapeType="1"/>
            </p:cNvSpPr>
            <p:nvPr/>
          </p:nvSpPr>
          <p:spPr bwMode="auto">
            <a:xfrm flipV="1">
              <a:off x="464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6" name="Line 62"/>
            <p:cNvSpPr>
              <a:spLocks noChangeShapeType="1"/>
            </p:cNvSpPr>
            <p:nvPr/>
          </p:nvSpPr>
          <p:spPr bwMode="auto">
            <a:xfrm flipV="1">
              <a:off x="467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63"/>
          <p:cNvGrpSpPr>
            <a:grpSpLocks/>
          </p:cNvGrpSpPr>
          <p:nvPr/>
        </p:nvGrpSpPr>
        <p:grpSpPr bwMode="auto">
          <a:xfrm>
            <a:off x="5895975" y="3548063"/>
            <a:ext cx="133350" cy="233362"/>
            <a:chOff x="4590" y="2226"/>
            <a:chExt cx="84" cy="147"/>
          </a:xfrm>
        </p:grpSpPr>
        <p:sp>
          <p:nvSpPr>
            <p:cNvPr id="37919" name="Line 64"/>
            <p:cNvSpPr>
              <a:spLocks noChangeShapeType="1"/>
            </p:cNvSpPr>
            <p:nvPr/>
          </p:nvSpPr>
          <p:spPr bwMode="auto">
            <a:xfrm flipV="1">
              <a:off x="4590" y="2229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0" name="Line 65"/>
            <p:cNvSpPr>
              <a:spLocks noChangeShapeType="1"/>
            </p:cNvSpPr>
            <p:nvPr/>
          </p:nvSpPr>
          <p:spPr bwMode="auto">
            <a:xfrm flipV="1">
              <a:off x="461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1" name="Line 66"/>
            <p:cNvSpPr>
              <a:spLocks noChangeShapeType="1"/>
            </p:cNvSpPr>
            <p:nvPr/>
          </p:nvSpPr>
          <p:spPr bwMode="auto">
            <a:xfrm flipV="1">
              <a:off x="464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22" name="Line 67"/>
            <p:cNvSpPr>
              <a:spLocks noChangeShapeType="1"/>
            </p:cNvSpPr>
            <p:nvPr/>
          </p:nvSpPr>
          <p:spPr bwMode="auto">
            <a:xfrm flipV="1">
              <a:off x="4674" y="2226"/>
              <a:ext cx="0" cy="14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308" name="Text Box 68"/>
          <p:cNvSpPr txBox="1">
            <a:spLocks noChangeArrowheads="1"/>
          </p:cNvSpPr>
          <p:nvPr/>
        </p:nvSpPr>
        <p:spPr bwMode="auto">
          <a:xfrm>
            <a:off x="6000750" y="3800475"/>
            <a:ext cx="1628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AA´BB´- System</a:t>
            </a:r>
          </a:p>
        </p:txBody>
      </p:sp>
      <p:grpSp>
        <p:nvGrpSpPr>
          <p:cNvPr id="16" name="Group 69"/>
          <p:cNvGrpSpPr>
            <a:grpSpLocks/>
          </p:cNvGrpSpPr>
          <p:nvPr/>
        </p:nvGrpSpPr>
        <p:grpSpPr bwMode="auto">
          <a:xfrm>
            <a:off x="6267450" y="2640013"/>
            <a:ext cx="881063" cy="560387"/>
            <a:chOff x="3948" y="1663"/>
            <a:chExt cx="555" cy="353"/>
          </a:xfrm>
        </p:grpSpPr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4092" y="1887"/>
              <a:ext cx="177" cy="129"/>
              <a:chOff x="4092" y="1887"/>
              <a:chExt cx="177" cy="129"/>
            </a:xfrm>
          </p:grpSpPr>
          <p:sp>
            <p:nvSpPr>
              <p:cNvPr id="37916" name="Line 71"/>
              <p:cNvSpPr>
                <a:spLocks noChangeShapeType="1"/>
              </p:cNvSpPr>
              <p:nvPr/>
            </p:nvSpPr>
            <p:spPr bwMode="auto">
              <a:xfrm flipH="1" flipV="1">
                <a:off x="4092" y="1890"/>
                <a:ext cx="3" cy="12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7" name="Line 72"/>
              <p:cNvSpPr>
                <a:spLocks noChangeShapeType="1"/>
              </p:cNvSpPr>
              <p:nvPr/>
            </p:nvSpPr>
            <p:spPr bwMode="auto">
              <a:xfrm flipV="1">
                <a:off x="4266" y="1890"/>
                <a:ext cx="3" cy="1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18" name="Line 73"/>
              <p:cNvSpPr>
                <a:spLocks noChangeShapeType="1"/>
              </p:cNvSpPr>
              <p:nvPr/>
            </p:nvSpPr>
            <p:spPr bwMode="auto">
              <a:xfrm>
                <a:off x="4095" y="1887"/>
                <a:ext cx="17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7915" name="Text Box 74"/>
            <p:cNvSpPr txBox="1">
              <a:spLocks noChangeArrowheads="1"/>
            </p:cNvSpPr>
            <p:nvPr/>
          </p:nvSpPr>
          <p:spPr bwMode="auto">
            <a:xfrm>
              <a:off x="3948" y="1663"/>
              <a:ext cx="5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chemeClr val="accent2"/>
                  </a:solidFill>
                </a:rPr>
                <a:t>ca. 10 Hz</a:t>
              </a:r>
            </a:p>
          </p:txBody>
        </p:sp>
      </p:grpSp>
      <p:pic>
        <p:nvPicPr>
          <p:cNvPr id="77" name="Picture 5" descr="gly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>
          <a:xfrm>
            <a:off x="5715000" y="-1238250"/>
            <a:ext cx="3257550" cy="3695700"/>
          </a:xfrm>
          <a:noFill/>
        </p:spPr>
      </p:pic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Rectangle 58"/>
          <p:cNvSpPr>
            <a:spLocks noChangeArrowheads="1"/>
          </p:cNvSpPr>
          <p:nvPr/>
        </p:nvSpPr>
        <p:spPr bwMode="auto">
          <a:xfrm>
            <a:off x="1" y="0"/>
            <a:ext cx="668610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Glycol  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(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Couplings)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701328" y="1944107"/>
            <a:ext cx="407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b="1" dirty="0" smtClean="0">
                <a:solidFill>
                  <a:srgbClr val="336699"/>
                </a:solidFill>
                <a:latin typeface="Arial" charset="0"/>
              </a:rPr>
              <a:t>H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" grpId="0" animBg="1"/>
      <p:bldP spid="10291" grpId="1" animBg="1"/>
      <p:bldP spid="10292" grpId="0" animBg="1"/>
      <p:bldP spid="10293" grpId="0" animBg="1"/>
      <p:bldP spid="10294" grpId="0" animBg="1"/>
      <p:bldP spid="10295" grpId="0" animBg="1"/>
      <p:bldP spid="10295" grpId="1" animBg="1"/>
      <p:bldP spid="10296" grpId="0" animBg="1"/>
      <p:bldP spid="10297" grpId="0" animBg="1"/>
      <p:bldP spid="10297" grpId="1" animBg="1"/>
      <p:bldP spid="103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gly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8000" contrast="78000"/>
          </a:blip>
          <a:srcRect/>
          <a:stretch>
            <a:fillRect/>
          </a:stretch>
        </p:blipFill>
        <p:spPr>
          <a:xfrm>
            <a:off x="871538" y="1012825"/>
            <a:ext cx="7258050" cy="5351463"/>
          </a:xfr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00550" y="2559050"/>
            <a:ext cx="1103313" cy="593725"/>
            <a:chOff x="2772" y="1612"/>
            <a:chExt cx="695" cy="374"/>
          </a:xfrm>
        </p:grpSpPr>
        <p:sp>
          <p:nvSpPr>
            <p:cNvPr id="43028" name="AutoShape 4"/>
            <p:cNvSpPr>
              <a:spLocks/>
            </p:cNvSpPr>
            <p:nvPr/>
          </p:nvSpPr>
          <p:spPr bwMode="auto">
            <a:xfrm rot="5400000">
              <a:off x="2988" y="1680"/>
              <a:ext cx="174" cy="438"/>
            </a:xfrm>
            <a:prstGeom prst="leftBrace">
              <a:avLst>
                <a:gd name="adj1" fmla="val 20977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9" name="Rectangle 5"/>
            <p:cNvSpPr>
              <a:spLocks noChangeArrowheads="1"/>
            </p:cNvSpPr>
            <p:nvPr/>
          </p:nvSpPr>
          <p:spPr bwMode="auto">
            <a:xfrm>
              <a:off x="2772" y="1612"/>
              <a:ext cx="6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140 Hz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29125" y="3700463"/>
            <a:ext cx="925513" cy="549275"/>
            <a:chOff x="2790" y="2331"/>
            <a:chExt cx="583" cy="346"/>
          </a:xfrm>
        </p:grpSpPr>
        <p:sp>
          <p:nvSpPr>
            <p:cNvPr id="43026" name="AutoShape 8"/>
            <p:cNvSpPr>
              <a:spLocks/>
            </p:cNvSpPr>
            <p:nvPr/>
          </p:nvSpPr>
          <p:spPr bwMode="auto">
            <a:xfrm rot="-5400000">
              <a:off x="2982" y="2394"/>
              <a:ext cx="174" cy="4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7" name="Rectangle 9"/>
            <p:cNvSpPr>
              <a:spLocks noChangeArrowheads="1"/>
            </p:cNvSpPr>
            <p:nvPr/>
          </p:nvSpPr>
          <p:spPr bwMode="auto">
            <a:xfrm>
              <a:off x="2790" y="2485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2 Hz</a:t>
              </a:r>
            </a:p>
          </p:txBody>
        </p:sp>
      </p:grpSp>
      <p:sp>
        <p:nvSpPr>
          <p:cNvPr id="43014" name="Rectangle 10"/>
          <p:cNvSpPr>
            <a:spLocks noChangeArrowheads="1"/>
          </p:cNvSpPr>
          <p:nvPr/>
        </p:nvSpPr>
        <p:spPr bwMode="auto">
          <a:xfrm>
            <a:off x="1143000" y="1158875"/>
            <a:ext cx="379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/>
              <a:t>1</a:t>
            </a:r>
            <a:r>
              <a:rPr lang="de-DE" sz="1400" b="1"/>
              <a:t>H</a:t>
            </a:r>
          </a:p>
        </p:txBody>
      </p: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7429500" y="1944688"/>
            <a:ext cx="427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/>
              <a:t>13</a:t>
            </a:r>
            <a:r>
              <a:rPr lang="de-DE" sz="1400" b="1"/>
              <a:t>C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43463" y="2057400"/>
            <a:ext cx="1843087" cy="1362075"/>
            <a:chOff x="3051" y="1296"/>
            <a:chExt cx="1161" cy="858"/>
          </a:xfrm>
        </p:grpSpPr>
        <p:sp>
          <p:nvSpPr>
            <p:cNvPr id="43024" name="Line 13"/>
            <p:cNvSpPr>
              <a:spLocks noChangeShapeType="1"/>
            </p:cNvSpPr>
            <p:nvPr/>
          </p:nvSpPr>
          <p:spPr bwMode="auto">
            <a:xfrm>
              <a:off x="3051" y="1296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5" name="Line 14"/>
            <p:cNvSpPr>
              <a:spLocks noChangeShapeType="1"/>
            </p:cNvSpPr>
            <p:nvPr/>
          </p:nvSpPr>
          <p:spPr bwMode="auto">
            <a:xfrm>
              <a:off x="3396" y="2154"/>
              <a:ext cx="81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14850" y="2071688"/>
            <a:ext cx="685800" cy="1143000"/>
            <a:chOff x="2844" y="1305"/>
            <a:chExt cx="432" cy="720"/>
          </a:xfrm>
        </p:grpSpPr>
        <p:sp>
          <p:nvSpPr>
            <p:cNvPr id="43022" name="Line 16"/>
            <p:cNvSpPr>
              <a:spLocks noChangeShapeType="1"/>
            </p:cNvSpPr>
            <p:nvPr/>
          </p:nvSpPr>
          <p:spPr bwMode="auto">
            <a:xfrm>
              <a:off x="2844" y="1323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3" name="Line 17"/>
            <p:cNvSpPr>
              <a:spLocks noChangeShapeType="1"/>
            </p:cNvSpPr>
            <p:nvPr/>
          </p:nvSpPr>
          <p:spPr bwMode="auto">
            <a:xfrm>
              <a:off x="3276" y="1305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886325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4843463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Glycol HMBC non decoupled D2O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7" name="Gruppieren 136"/>
          <p:cNvGrpSpPr/>
          <p:nvPr/>
        </p:nvGrpSpPr>
        <p:grpSpPr>
          <a:xfrm>
            <a:off x="1353583" y="2781491"/>
            <a:ext cx="2790825" cy="3186113"/>
            <a:chOff x="5495925" y="1889125"/>
            <a:chExt cx="2790825" cy="3186113"/>
          </a:xfrm>
        </p:grpSpPr>
        <p:pic>
          <p:nvPicPr>
            <p:cNvPr id="79" name="Picture 5" descr="gly2"/>
            <p:cNvPicPr>
              <a:picLocks noChangeAspect="1" noChangeArrowheads="1"/>
            </p:cNvPicPr>
            <p:nvPr/>
          </p:nvPicPr>
          <p:blipFill>
            <a:blip r:embed="rId4">
              <a:lum bright="-48000" contrast="66000"/>
            </a:blip>
            <a:srcRect/>
            <a:stretch>
              <a:fillRect/>
            </a:stretch>
          </p:blipFill>
          <p:spPr>
            <a:xfrm>
              <a:off x="5534025" y="1889125"/>
              <a:ext cx="2098675" cy="1539875"/>
            </a:xfrm>
            <a:prstGeom prst="rect">
              <a:avLst/>
            </a:prstGeom>
            <a:noFill/>
          </p:spPr>
        </p:pic>
        <p:grpSp>
          <p:nvGrpSpPr>
            <p:cNvPr id="80" name="Group 11"/>
            <p:cNvGrpSpPr>
              <a:grpSpLocks/>
            </p:cNvGrpSpPr>
            <p:nvPr/>
          </p:nvGrpSpPr>
          <p:grpSpPr bwMode="auto">
            <a:xfrm>
              <a:off x="5495925" y="2582863"/>
              <a:ext cx="2162175" cy="471487"/>
              <a:chOff x="3462" y="1627"/>
              <a:chExt cx="1362" cy="297"/>
            </a:xfrm>
          </p:grpSpPr>
          <p:sp>
            <p:nvSpPr>
              <p:cNvPr id="81" name="Text Box 12"/>
              <p:cNvSpPr txBox="1">
                <a:spLocks noChangeArrowheads="1"/>
              </p:cNvSpPr>
              <p:nvPr/>
            </p:nvSpPr>
            <p:spPr bwMode="auto">
              <a:xfrm>
                <a:off x="3462" y="1627"/>
                <a:ext cx="48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    J   ??</a:t>
                </a:r>
              </a:p>
            </p:txBody>
          </p:sp>
          <p:sp>
            <p:nvSpPr>
              <p:cNvPr id="82" name="AutoShape 13"/>
              <p:cNvSpPr>
                <a:spLocks/>
              </p:cNvSpPr>
              <p:nvPr/>
            </p:nvSpPr>
            <p:spPr bwMode="auto">
              <a:xfrm rot="5400000">
                <a:off x="3674" y="1842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3" name="AutoShape 14"/>
              <p:cNvSpPr>
                <a:spLocks/>
              </p:cNvSpPr>
              <p:nvPr/>
            </p:nvSpPr>
            <p:spPr bwMode="auto">
              <a:xfrm rot="5400000">
                <a:off x="3714" y="1838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Text Box 15"/>
              <p:cNvSpPr txBox="1">
                <a:spLocks noChangeArrowheads="1"/>
              </p:cNvSpPr>
              <p:nvPr/>
            </p:nvSpPr>
            <p:spPr bwMode="auto">
              <a:xfrm>
                <a:off x="4344" y="1645"/>
                <a:ext cx="48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3300"/>
                    </a:solidFill>
                  </a:rPr>
                  <a:t>     J  ??</a:t>
                </a:r>
              </a:p>
            </p:txBody>
          </p:sp>
          <p:sp>
            <p:nvSpPr>
              <p:cNvPr id="85" name="AutoShape 16"/>
              <p:cNvSpPr>
                <a:spLocks/>
              </p:cNvSpPr>
              <p:nvPr/>
            </p:nvSpPr>
            <p:spPr bwMode="auto">
              <a:xfrm rot="5400000">
                <a:off x="4556" y="1860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6" name="AutoShape 17"/>
              <p:cNvSpPr>
                <a:spLocks/>
              </p:cNvSpPr>
              <p:nvPr/>
            </p:nvSpPr>
            <p:spPr bwMode="auto">
              <a:xfrm rot="5400000">
                <a:off x="4596" y="1856"/>
                <a:ext cx="88" cy="40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7" name="Group 25"/>
            <p:cNvGrpSpPr>
              <a:grpSpLocks/>
            </p:cNvGrpSpPr>
            <p:nvPr/>
          </p:nvGrpSpPr>
          <p:grpSpPr bwMode="auto">
            <a:xfrm>
              <a:off x="5583238" y="4127500"/>
              <a:ext cx="2703512" cy="947738"/>
              <a:chOff x="3517" y="2600"/>
              <a:chExt cx="1703" cy="597"/>
            </a:xfrm>
          </p:grpSpPr>
          <p:grpSp>
            <p:nvGrpSpPr>
              <p:cNvPr id="88" name="Group 26"/>
              <p:cNvGrpSpPr>
                <a:grpSpLocks/>
              </p:cNvGrpSpPr>
              <p:nvPr/>
            </p:nvGrpSpPr>
            <p:grpSpPr bwMode="auto">
              <a:xfrm>
                <a:off x="3810" y="2807"/>
                <a:ext cx="554" cy="192"/>
                <a:chOff x="4584" y="1637"/>
                <a:chExt cx="554" cy="192"/>
              </a:xfrm>
            </p:grpSpPr>
            <p:sp>
              <p:nvSpPr>
                <p:cNvPr id="11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584" y="1637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rgbClr val="FF3300"/>
                      </a:solidFill>
                    </a:rPr>
                    <a:t>O</a:t>
                  </a:r>
                </a:p>
              </p:txBody>
            </p:sp>
            <p:sp>
              <p:nvSpPr>
                <p:cNvPr id="11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869" y="1637"/>
                  <a:ext cx="26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baseline="30000">
                      <a:solidFill>
                        <a:schemeClr val="accent2"/>
                      </a:solidFill>
                    </a:rPr>
                    <a:t>13</a:t>
                  </a:r>
                  <a:r>
                    <a:rPr lang="de-DE" sz="1400" b="1">
                      <a:solidFill>
                        <a:schemeClr val="accent2"/>
                      </a:solidFill>
                    </a:rPr>
                    <a:t>C</a:t>
                  </a:r>
                </a:p>
              </p:txBody>
            </p:sp>
            <p:sp>
              <p:nvSpPr>
                <p:cNvPr id="112" name="Line 29"/>
                <p:cNvSpPr>
                  <a:spLocks noChangeShapeType="1"/>
                </p:cNvSpPr>
                <p:nvPr/>
              </p:nvSpPr>
              <p:spPr bwMode="auto">
                <a:xfrm>
                  <a:off x="4761" y="1728"/>
                  <a:ext cx="1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9" name="Group 30"/>
              <p:cNvGrpSpPr>
                <a:grpSpLocks/>
              </p:cNvGrpSpPr>
              <p:nvPr/>
            </p:nvGrpSpPr>
            <p:grpSpPr bwMode="auto">
              <a:xfrm>
                <a:off x="4086" y="2600"/>
                <a:ext cx="221" cy="597"/>
                <a:chOff x="4230" y="1457"/>
                <a:chExt cx="221" cy="597"/>
              </a:xfrm>
            </p:grpSpPr>
            <p:sp>
              <p:nvSpPr>
                <p:cNvPr id="10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248" y="1457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10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230" y="1862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108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615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9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4340" y="1823"/>
                  <a:ext cx="2" cy="7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90" name="Group 35"/>
              <p:cNvGrpSpPr>
                <a:grpSpLocks/>
              </p:cNvGrpSpPr>
              <p:nvPr/>
            </p:nvGrpSpPr>
            <p:grpSpPr bwMode="auto">
              <a:xfrm>
                <a:off x="4294" y="2600"/>
                <a:ext cx="333" cy="597"/>
                <a:chOff x="4438" y="1457"/>
                <a:chExt cx="333" cy="597"/>
              </a:xfrm>
            </p:grpSpPr>
            <p:sp>
              <p:nvSpPr>
                <p:cNvPr id="99" name="Line 36"/>
                <p:cNvSpPr>
                  <a:spLocks noChangeShapeType="1"/>
                </p:cNvSpPr>
                <p:nvPr/>
              </p:nvSpPr>
              <p:spPr bwMode="auto">
                <a:xfrm>
                  <a:off x="4438" y="1755"/>
                  <a:ext cx="1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0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557" y="1660"/>
                  <a:ext cx="19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C</a:t>
                  </a:r>
                </a:p>
              </p:txBody>
            </p:sp>
            <p:grpSp>
              <p:nvGrpSpPr>
                <p:cNvPr id="101" name="Group 38"/>
                <p:cNvGrpSpPr>
                  <a:grpSpLocks/>
                </p:cNvGrpSpPr>
                <p:nvPr/>
              </p:nvGrpSpPr>
              <p:grpSpPr bwMode="auto">
                <a:xfrm>
                  <a:off x="4550" y="1457"/>
                  <a:ext cx="221" cy="597"/>
                  <a:chOff x="4230" y="1457"/>
                  <a:chExt cx="221" cy="597"/>
                </a:xfrm>
              </p:grpSpPr>
              <p:sp>
                <p:nvSpPr>
                  <p:cNvPr id="102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8" y="1457"/>
                    <a:ext cx="203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400" b="1"/>
                      <a:t>H</a:t>
                    </a:r>
                  </a:p>
                </p:txBody>
              </p:sp>
              <p:sp>
                <p:nvSpPr>
                  <p:cNvPr id="103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30" y="1862"/>
                    <a:ext cx="203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1400" b="1"/>
                      <a:t>H</a:t>
                    </a:r>
                  </a:p>
                </p:txBody>
              </p:sp>
              <p:sp>
                <p:nvSpPr>
                  <p:cNvPr id="104" name="Line 4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40" y="1615"/>
                    <a:ext cx="2" cy="7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05" name="Line 4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340" y="1823"/>
                    <a:ext cx="2" cy="7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91" name="Group 43"/>
              <p:cNvGrpSpPr>
                <a:grpSpLocks/>
              </p:cNvGrpSpPr>
              <p:nvPr/>
            </p:nvGrpSpPr>
            <p:grpSpPr bwMode="auto">
              <a:xfrm>
                <a:off x="4580" y="2803"/>
                <a:ext cx="324" cy="192"/>
                <a:chOff x="4724" y="1660"/>
                <a:chExt cx="324" cy="192"/>
              </a:xfrm>
            </p:grpSpPr>
            <p:sp>
              <p:nvSpPr>
                <p:cNvPr id="97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845" y="1660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rgbClr val="FF3300"/>
                      </a:solidFill>
                    </a:rPr>
                    <a:t>O</a:t>
                  </a:r>
                </a:p>
              </p:txBody>
            </p:sp>
            <p:sp>
              <p:nvSpPr>
                <p:cNvPr id="98" name="Line 45"/>
                <p:cNvSpPr>
                  <a:spLocks noChangeShapeType="1"/>
                </p:cNvSpPr>
                <p:nvPr/>
              </p:nvSpPr>
              <p:spPr bwMode="auto">
                <a:xfrm>
                  <a:off x="4724" y="1756"/>
                  <a:ext cx="148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92" name="Group 46"/>
              <p:cNvGrpSpPr>
                <a:grpSpLocks/>
              </p:cNvGrpSpPr>
              <p:nvPr/>
            </p:nvGrpSpPr>
            <p:grpSpPr bwMode="auto">
              <a:xfrm>
                <a:off x="3517" y="2795"/>
                <a:ext cx="1703" cy="196"/>
                <a:chOff x="3661" y="1652"/>
                <a:chExt cx="1703" cy="196"/>
              </a:xfrm>
            </p:grpSpPr>
            <p:sp>
              <p:nvSpPr>
                <p:cNvPr id="93" name="Line 47"/>
                <p:cNvSpPr>
                  <a:spLocks noChangeShapeType="1"/>
                </p:cNvSpPr>
                <p:nvPr/>
              </p:nvSpPr>
              <p:spPr bwMode="auto">
                <a:xfrm>
                  <a:off x="5028" y="1748"/>
                  <a:ext cx="148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4" name="Line 48"/>
                <p:cNvSpPr>
                  <a:spLocks noChangeShapeType="1"/>
                </p:cNvSpPr>
                <p:nvPr/>
              </p:nvSpPr>
              <p:spPr bwMode="auto">
                <a:xfrm>
                  <a:off x="3852" y="1752"/>
                  <a:ext cx="148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5161" y="1652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  <p:sp>
              <p:nvSpPr>
                <p:cNvPr id="9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661" y="1656"/>
                  <a:ext cx="2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H</a:t>
                  </a:r>
                </a:p>
              </p:txBody>
            </p:sp>
          </p:grpSp>
        </p:grpSp>
        <p:sp>
          <p:nvSpPr>
            <p:cNvPr id="113" name="Line 51"/>
            <p:cNvSpPr>
              <a:spLocks noChangeShapeType="1"/>
            </p:cNvSpPr>
            <p:nvPr/>
          </p:nvSpPr>
          <p:spPr bwMode="auto">
            <a:xfrm flipV="1">
              <a:off x="5962650" y="3386138"/>
              <a:ext cx="0" cy="2286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Line 52"/>
            <p:cNvSpPr>
              <a:spLocks noChangeShapeType="1"/>
            </p:cNvSpPr>
            <p:nvPr/>
          </p:nvSpPr>
          <p:spPr bwMode="auto">
            <a:xfrm>
              <a:off x="6767513" y="4529138"/>
              <a:ext cx="3429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Line 53"/>
            <p:cNvSpPr>
              <a:spLocks noChangeShapeType="1"/>
            </p:cNvSpPr>
            <p:nvPr/>
          </p:nvSpPr>
          <p:spPr bwMode="auto">
            <a:xfrm>
              <a:off x="7100888" y="4552950"/>
              <a:ext cx="0" cy="2667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Line 54"/>
            <p:cNvSpPr>
              <a:spLocks noChangeShapeType="1"/>
            </p:cNvSpPr>
            <p:nvPr/>
          </p:nvSpPr>
          <p:spPr bwMode="auto">
            <a:xfrm>
              <a:off x="7100888" y="4300538"/>
              <a:ext cx="0" cy="23336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55"/>
            <p:cNvSpPr>
              <a:spLocks noChangeShapeType="1"/>
            </p:cNvSpPr>
            <p:nvPr/>
          </p:nvSpPr>
          <p:spPr bwMode="auto">
            <a:xfrm flipV="1">
              <a:off x="7348538" y="3381375"/>
              <a:ext cx="0" cy="2286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Line 56"/>
            <p:cNvSpPr>
              <a:spLocks noChangeShapeType="1"/>
            </p:cNvSpPr>
            <p:nvPr/>
          </p:nvSpPr>
          <p:spPr bwMode="auto">
            <a:xfrm>
              <a:off x="6753225" y="4310063"/>
              <a:ext cx="0" cy="23336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Line 57"/>
            <p:cNvSpPr>
              <a:spLocks noChangeShapeType="1"/>
            </p:cNvSpPr>
            <p:nvPr/>
          </p:nvSpPr>
          <p:spPr bwMode="auto">
            <a:xfrm>
              <a:off x="6753225" y="4548188"/>
              <a:ext cx="0" cy="2667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20" name="Group 58"/>
            <p:cNvGrpSpPr>
              <a:grpSpLocks/>
            </p:cNvGrpSpPr>
            <p:nvPr/>
          </p:nvGrpSpPr>
          <p:grpSpPr bwMode="auto">
            <a:xfrm>
              <a:off x="7286625" y="3533775"/>
              <a:ext cx="133350" cy="233363"/>
              <a:chOff x="4590" y="2226"/>
              <a:chExt cx="84" cy="147"/>
            </a:xfrm>
          </p:grpSpPr>
          <p:sp>
            <p:nvSpPr>
              <p:cNvPr id="121" name="Line 59"/>
              <p:cNvSpPr>
                <a:spLocks noChangeShapeType="1"/>
              </p:cNvSpPr>
              <p:nvPr/>
            </p:nvSpPr>
            <p:spPr bwMode="auto">
              <a:xfrm flipV="1">
                <a:off x="4590" y="2229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60"/>
              <p:cNvSpPr>
                <a:spLocks noChangeShapeType="1"/>
              </p:cNvSpPr>
              <p:nvPr/>
            </p:nvSpPr>
            <p:spPr bwMode="auto">
              <a:xfrm flipV="1">
                <a:off x="461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" name="Line 61"/>
              <p:cNvSpPr>
                <a:spLocks noChangeShapeType="1"/>
              </p:cNvSpPr>
              <p:nvPr/>
            </p:nvSpPr>
            <p:spPr bwMode="auto">
              <a:xfrm flipV="1">
                <a:off x="464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" name="Line 62"/>
              <p:cNvSpPr>
                <a:spLocks noChangeShapeType="1"/>
              </p:cNvSpPr>
              <p:nvPr/>
            </p:nvSpPr>
            <p:spPr bwMode="auto">
              <a:xfrm flipV="1">
                <a:off x="467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5" name="Group 63"/>
            <p:cNvGrpSpPr>
              <a:grpSpLocks/>
            </p:cNvGrpSpPr>
            <p:nvPr/>
          </p:nvGrpSpPr>
          <p:grpSpPr bwMode="auto">
            <a:xfrm>
              <a:off x="5895975" y="3548063"/>
              <a:ext cx="133350" cy="233362"/>
              <a:chOff x="4590" y="2226"/>
              <a:chExt cx="84" cy="147"/>
            </a:xfrm>
          </p:grpSpPr>
          <p:sp>
            <p:nvSpPr>
              <p:cNvPr id="126" name="Line 64"/>
              <p:cNvSpPr>
                <a:spLocks noChangeShapeType="1"/>
              </p:cNvSpPr>
              <p:nvPr/>
            </p:nvSpPr>
            <p:spPr bwMode="auto">
              <a:xfrm flipV="1">
                <a:off x="4590" y="2229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" name="Line 65"/>
              <p:cNvSpPr>
                <a:spLocks noChangeShapeType="1"/>
              </p:cNvSpPr>
              <p:nvPr/>
            </p:nvSpPr>
            <p:spPr bwMode="auto">
              <a:xfrm flipV="1">
                <a:off x="461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" name="Line 66"/>
              <p:cNvSpPr>
                <a:spLocks noChangeShapeType="1"/>
              </p:cNvSpPr>
              <p:nvPr/>
            </p:nvSpPr>
            <p:spPr bwMode="auto">
              <a:xfrm flipV="1">
                <a:off x="464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" name="Line 67"/>
              <p:cNvSpPr>
                <a:spLocks noChangeShapeType="1"/>
              </p:cNvSpPr>
              <p:nvPr/>
            </p:nvSpPr>
            <p:spPr bwMode="auto">
              <a:xfrm flipV="1">
                <a:off x="4674" y="222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31" name="Group 69"/>
            <p:cNvGrpSpPr>
              <a:grpSpLocks/>
            </p:cNvGrpSpPr>
            <p:nvPr/>
          </p:nvGrpSpPr>
          <p:grpSpPr bwMode="auto">
            <a:xfrm>
              <a:off x="6267450" y="2640013"/>
              <a:ext cx="881063" cy="560387"/>
              <a:chOff x="3948" y="1663"/>
              <a:chExt cx="555" cy="353"/>
            </a:xfrm>
          </p:grpSpPr>
          <p:grpSp>
            <p:nvGrpSpPr>
              <p:cNvPr id="132" name="Group 70"/>
              <p:cNvGrpSpPr>
                <a:grpSpLocks/>
              </p:cNvGrpSpPr>
              <p:nvPr/>
            </p:nvGrpSpPr>
            <p:grpSpPr bwMode="auto">
              <a:xfrm>
                <a:off x="4092" y="1887"/>
                <a:ext cx="177" cy="129"/>
                <a:chOff x="4092" y="1887"/>
                <a:chExt cx="177" cy="129"/>
              </a:xfrm>
            </p:grpSpPr>
            <p:sp>
              <p:nvSpPr>
                <p:cNvPr id="134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4092" y="1890"/>
                  <a:ext cx="3" cy="12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5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4266" y="1890"/>
                  <a:ext cx="3" cy="10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36" name="Line 73"/>
                <p:cNvSpPr>
                  <a:spLocks noChangeShapeType="1"/>
                </p:cNvSpPr>
                <p:nvPr/>
              </p:nvSpPr>
              <p:spPr bwMode="auto">
                <a:xfrm>
                  <a:off x="4095" y="1887"/>
                  <a:ext cx="174" cy="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33" name="Text Box 74"/>
              <p:cNvSpPr txBox="1">
                <a:spLocks noChangeArrowheads="1"/>
              </p:cNvSpPr>
              <p:nvPr/>
            </p:nvSpPr>
            <p:spPr bwMode="auto">
              <a:xfrm>
                <a:off x="3948" y="1663"/>
                <a:ext cx="55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chemeClr val="accent2"/>
                    </a:solidFill>
                  </a:rPr>
                  <a:t>ca. 10 Hz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 animBg="1"/>
      <p:bldP spid="11282" grpId="1" animBg="1"/>
      <p:bldP spid="11283" grpId="0" animBg="1"/>
      <p:bldP spid="1128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94" name="Picture 26" descr="tsai3_1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738" y="2324100"/>
            <a:ext cx="6415087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95" name="Picture 27" descr="tsai3_1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2400" y="2324100"/>
            <a:ext cx="6415088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97" name="Rectangle 29"/>
          <p:cNvSpPr>
            <a:spLocks noChangeArrowheads="1"/>
          </p:cNvSpPr>
          <p:nvPr/>
        </p:nvSpPr>
        <p:spPr bwMode="auto">
          <a:xfrm>
            <a:off x="2938463" y="4391025"/>
            <a:ext cx="2398712" cy="6746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39996" name="Picture 28" descr="tsai4_hmqc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6525" y="2324100"/>
            <a:ext cx="6415088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2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 b="1" baseline="30000" dirty="0" smtClean="0">
                <a:solidFill>
                  <a:srgbClr val="336699"/>
                </a:solidFill>
                <a:latin typeface="+mj-lt"/>
              </a:rPr>
              <a:t>13</a:t>
            </a: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C – 1H Couplings 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</p:txBody>
      </p:sp>
      <p:pic>
        <p:nvPicPr>
          <p:cNvPr id="339973" name="Picture 5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graphicFrame>
        <p:nvGraphicFramePr>
          <p:cNvPr id="339974" name="Object 6"/>
          <p:cNvGraphicFramePr>
            <a:graphicFrameLocks noChangeAspect="1"/>
          </p:cNvGraphicFramePr>
          <p:nvPr/>
        </p:nvGraphicFramePr>
        <p:xfrm>
          <a:off x="290513" y="1036638"/>
          <a:ext cx="2497137" cy="1682750"/>
        </p:xfrm>
        <a:graphic>
          <a:graphicData uri="http://schemas.openxmlformats.org/presentationml/2006/ole">
            <p:oleObj spid="_x0000_s641026" name="CS ChemDraw Drawing" r:id="rId7" imgW="2223720" imgH="1404000" progId="ChemDraw.Document.6.0">
              <p:embed/>
            </p:oleObj>
          </a:graphicData>
        </a:graphic>
      </p:graphicFrame>
      <p:graphicFrame>
        <p:nvGraphicFramePr>
          <p:cNvPr id="339975" name="Object 7"/>
          <p:cNvGraphicFramePr>
            <a:graphicFrameLocks noChangeAspect="1"/>
          </p:cNvGraphicFramePr>
          <p:nvPr/>
        </p:nvGraphicFramePr>
        <p:xfrm>
          <a:off x="5430838" y="1177925"/>
          <a:ext cx="2319337" cy="1400175"/>
        </p:xfrm>
        <a:graphic>
          <a:graphicData uri="http://schemas.openxmlformats.org/presentationml/2006/ole">
            <p:oleObj spid="_x0000_s641027" name="CS ChemDraw Drawing" r:id="rId8" imgW="2319480" imgH="1400040" progId="ChemDraw.Document.6.0">
              <p:embed/>
            </p:oleObj>
          </a:graphicData>
        </a:graphic>
      </p:graphicFrame>
      <p:sp>
        <p:nvSpPr>
          <p:cNvPr id="339976" name="Text Box 8"/>
          <p:cNvSpPr txBox="1">
            <a:spLocks noChangeArrowheads="1"/>
          </p:cNvSpPr>
          <p:nvPr/>
        </p:nvSpPr>
        <p:spPr bwMode="auto">
          <a:xfrm>
            <a:off x="2241550" y="1746250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170 Hz</a:t>
            </a:r>
          </a:p>
        </p:txBody>
      </p: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7177088" y="1733550"/>
            <a:ext cx="757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FF3300"/>
                </a:solidFill>
              </a:rPr>
              <a:t>161 Hz</a:t>
            </a:r>
            <a:r>
              <a:rPr lang="de-DE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9981" name="Text Box 13"/>
          <p:cNvSpPr txBox="1">
            <a:spLocks noChangeArrowheads="1"/>
          </p:cNvSpPr>
          <p:nvPr/>
        </p:nvSpPr>
        <p:spPr bwMode="auto">
          <a:xfrm>
            <a:off x="457200" y="473075"/>
            <a:ext cx="531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err="1" smtClean="0"/>
              <a:t>a</a:t>
            </a:r>
            <a:r>
              <a:rPr lang="en-GB" sz="1400" b="1" dirty="0" err="1" smtClean="0">
                <a:solidFill>
                  <a:schemeClr val="tx1"/>
                </a:solidFill>
              </a:rPr>
              <a:t>nomeric</a:t>
            </a:r>
            <a:r>
              <a:rPr lang="en-GB" sz="1400" b="1" dirty="0" smtClean="0">
                <a:solidFill>
                  <a:schemeClr val="tx1"/>
                </a:solidFill>
              </a:rPr>
              <a:t>  C    </a:t>
            </a:r>
            <a:r>
              <a:rPr lang="en-GB" sz="1400" b="1" dirty="0" err="1" smtClean="0"/>
              <a:t>p</a:t>
            </a:r>
            <a:r>
              <a:rPr lang="en-GB" sz="1400" b="1" dirty="0" err="1" smtClean="0">
                <a:solidFill>
                  <a:schemeClr val="tx1"/>
                </a:solidFill>
              </a:rPr>
              <a:t>yranoses</a:t>
            </a:r>
            <a:r>
              <a:rPr lang="en-GB" sz="1400" b="1" dirty="0" smtClean="0">
                <a:solidFill>
                  <a:schemeClr val="tx1"/>
                </a:solidFill>
              </a:rPr>
              <a:t>    150  -  180 Hz    axial  OH   </a:t>
            </a:r>
            <a:r>
              <a:rPr lang="en-GB" b="1" dirty="0" smtClean="0">
                <a:solidFill>
                  <a:schemeClr val="tx1"/>
                </a:solidFill>
              </a:rPr>
              <a:t>-</a:t>
            </a:r>
            <a:r>
              <a:rPr lang="en-GB" sz="1600" b="1" dirty="0" smtClean="0">
                <a:solidFill>
                  <a:schemeClr val="tx1"/>
                </a:solidFill>
              </a:rPr>
              <a:t>&gt; </a:t>
            </a:r>
            <a:r>
              <a:rPr lang="en-GB" sz="1400" b="1" dirty="0" smtClean="0">
                <a:solidFill>
                  <a:schemeClr val="tx1"/>
                </a:solidFill>
              </a:rPr>
              <a:t> </a:t>
            </a:r>
            <a:r>
              <a:rPr lang="en-GB" sz="1400" b="1" dirty="0" smtClean="0"/>
              <a:t>larger </a:t>
            </a:r>
            <a:r>
              <a:rPr lang="en-GB" sz="1400" b="1" dirty="0" smtClean="0">
                <a:solidFill>
                  <a:schemeClr val="tx1"/>
                </a:solidFill>
              </a:rPr>
              <a:t>1J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39986" name="Text Box 18"/>
          <p:cNvSpPr txBox="1">
            <a:spLocks noChangeArrowheads="1"/>
          </p:cNvSpPr>
          <p:nvPr/>
        </p:nvSpPr>
        <p:spPr bwMode="auto">
          <a:xfrm>
            <a:off x="1567057" y="893925"/>
            <a:ext cx="11416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chemeClr val="tx1"/>
                </a:solidFill>
                <a:latin typeface="Euclid Symbol" pitchFamily="18" charset="2"/>
              </a:rPr>
              <a:t>a</a:t>
            </a:r>
            <a:r>
              <a:rPr lang="en-GB" sz="1400" b="1" dirty="0" smtClean="0">
                <a:solidFill>
                  <a:schemeClr val="tx1"/>
                </a:solidFill>
              </a:rPr>
              <a:t>- D-glucose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39987" name="Text Box 19"/>
          <p:cNvSpPr txBox="1">
            <a:spLocks noChangeArrowheads="1"/>
          </p:cNvSpPr>
          <p:nvPr/>
        </p:nvSpPr>
        <p:spPr bwMode="auto">
          <a:xfrm>
            <a:off x="6432356" y="923082"/>
            <a:ext cx="11368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chemeClr val="tx1"/>
                </a:solidFill>
                <a:latin typeface="Euclid Symbol" pitchFamily="18" charset="2"/>
              </a:rPr>
              <a:t>b</a:t>
            </a:r>
            <a:r>
              <a:rPr lang="en-GB" sz="1400" b="1" dirty="0" smtClean="0">
                <a:solidFill>
                  <a:schemeClr val="tx1"/>
                </a:solidFill>
              </a:rPr>
              <a:t>- D-glucose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339992" name="Text Box 24"/>
          <p:cNvSpPr txBox="1">
            <a:spLocks noChangeArrowheads="1"/>
          </p:cNvSpPr>
          <p:nvPr/>
        </p:nvSpPr>
        <p:spPr bwMode="auto">
          <a:xfrm>
            <a:off x="1441450" y="2139950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tx1"/>
                </a:solidFill>
              </a:rPr>
              <a:t>146 Hz</a:t>
            </a:r>
          </a:p>
        </p:txBody>
      </p:sp>
      <p:sp>
        <p:nvSpPr>
          <p:cNvPr id="339993" name="Text Box 25"/>
          <p:cNvSpPr txBox="1">
            <a:spLocks noChangeArrowheads="1"/>
          </p:cNvSpPr>
          <p:nvPr/>
        </p:nvSpPr>
        <p:spPr bwMode="auto">
          <a:xfrm>
            <a:off x="6391275" y="2066925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>
                <a:solidFill>
                  <a:schemeClr val="tx1"/>
                </a:solidFill>
              </a:rPr>
              <a:t>145 Hz</a:t>
            </a:r>
          </a:p>
        </p:txBody>
      </p:sp>
      <p:sp>
        <p:nvSpPr>
          <p:cNvPr id="339999" name="AutoShape 31"/>
          <p:cNvSpPr>
            <a:spLocks/>
          </p:cNvSpPr>
          <p:nvPr/>
        </p:nvSpPr>
        <p:spPr bwMode="auto">
          <a:xfrm rot="5400000">
            <a:off x="2722563" y="3155950"/>
            <a:ext cx="269875" cy="619125"/>
          </a:xfrm>
          <a:prstGeom prst="leftBrace">
            <a:avLst>
              <a:gd name="adj1" fmla="val 191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0000" name="Text Box 32"/>
          <p:cNvSpPr txBox="1">
            <a:spLocks noChangeArrowheads="1"/>
          </p:cNvSpPr>
          <p:nvPr/>
        </p:nvSpPr>
        <p:spPr bwMode="auto">
          <a:xfrm>
            <a:off x="2757488" y="3116263"/>
            <a:ext cx="153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/>
              <a:t>178Hz   97 ppm</a:t>
            </a:r>
          </a:p>
        </p:txBody>
      </p:sp>
      <p:sp>
        <p:nvSpPr>
          <p:cNvPr id="340001" name="AutoShape 33"/>
          <p:cNvSpPr>
            <a:spLocks/>
          </p:cNvSpPr>
          <p:nvPr/>
        </p:nvSpPr>
        <p:spPr bwMode="auto">
          <a:xfrm rot="5400000">
            <a:off x="5886450" y="5165725"/>
            <a:ext cx="269875" cy="619125"/>
          </a:xfrm>
          <a:prstGeom prst="leftBrace">
            <a:avLst>
              <a:gd name="adj1" fmla="val 191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0002" name="Text Box 34"/>
          <p:cNvSpPr txBox="1">
            <a:spLocks noChangeArrowheads="1"/>
          </p:cNvSpPr>
          <p:nvPr/>
        </p:nvSpPr>
        <p:spPr bwMode="auto">
          <a:xfrm>
            <a:off x="5921375" y="5126038"/>
            <a:ext cx="1692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/>
              <a:t>155 Hz   100 ppm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97" grpId="0" animBg="1"/>
      <p:bldP spid="339999" grpId="0" animBg="1"/>
      <p:bldP spid="340000" grpId="0"/>
      <p:bldP spid="340001" grpId="0" animBg="1"/>
      <p:bldP spid="3400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Elucidating the Carbon Scaffold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Text Box 12"/>
          <p:cNvSpPr txBox="1">
            <a:spLocks noChangeArrowheads="1"/>
          </p:cNvSpPr>
          <p:nvPr/>
        </p:nvSpPr>
        <p:spPr bwMode="auto">
          <a:xfrm>
            <a:off x="5728056" y="1893382"/>
            <a:ext cx="29224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Correlation of  heteronuclear shifts</a:t>
            </a:r>
            <a:endParaRPr lang="en-GB" sz="1400" b="1" dirty="0"/>
          </a:p>
        </p:txBody>
      </p:sp>
      <p:sp>
        <p:nvSpPr>
          <p:cNvPr id="121" name="Rechteck 120"/>
          <p:cNvSpPr/>
          <p:nvPr/>
        </p:nvSpPr>
        <p:spPr>
          <a:xfrm>
            <a:off x="0" y="5518610"/>
            <a:ext cx="744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HMBC</a:t>
            </a:r>
            <a:endParaRPr lang="de-DE" dirty="0"/>
          </a:p>
        </p:txBody>
      </p:sp>
      <p:grpSp>
        <p:nvGrpSpPr>
          <p:cNvPr id="2" name="Gruppieren 145"/>
          <p:cNvGrpSpPr/>
          <p:nvPr/>
        </p:nvGrpSpPr>
        <p:grpSpPr>
          <a:xfrm>
            <a:off x="1569416" y="2153240"/>
            <a:ext cx="7754120" cy="1297592"/>
            <a:chOff x="965179" y="1388815"/>
            <a:chExt cx="7754120" cy="1297592"/>
          </a:xfrm>
        </p:grpSpPr>
        <p:sp>
          <p:nvSpPr>
            <p:cNvPr id="141" name="Rechteck 140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143" name="Rechteck 142"/>
            <p:cNvSpPr/>
            <p:nvPr/>
          </p:nvSpPr>
          <p:spPr>
            <a:xfrm>
              <a:off x="984033" y="2378630"/>
              <a:ext cx="47804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      </a:t>
              </a:r>
              <a:endParaRPr lang="de-DE" dirty="0"/>
            </a:p>
          </p:txBody>
        </p:sp>
        <p:sp>
          <p:nvSpPr>
            <p:cNvPr id="144" name="Rechteck 143"/>
            <p:cNvSpPr/>
            <p:nvPr/>
          </p:nvSpPr>
          <p:spPr>
            <a:xfrm>
              <a:off x="1040594" y="1388815"/>
              <a:ext cx="7678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151" name="Rechteck 150"/>
          <p:cNvSpPr/>
          <p:nvPr/>
        </p:nvSpPr>
        <p:spPr>
          <a:xfrm>
            <a:off x="122549" y="2426618"/>
            <a:ext cx="1462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H-H </a:t>
            </a:r>
            <a:r>
              <a:rPr lang="en-US" sz="1400" b="1" dirty="0" smtClean="0"/>
              <a:t>Correlation</a:t>
            </a:r>
            <a:endParaRPr lang="en-US" dirty="0"/>
          </a:p>
        </p:txBody>
      </p:sp>
      <p:grpSp>
        <p:nvGrpSpPr>
          <p:cNvPr id="3" name="Gruppieren 151"/>
          <p:cNvGrpSpPr/>
          <p:nvPr/>
        </p:nvGrpSpPr>
        <p:grpSpPr>
          <a:xfrm>
            <a:off x="1446867" y="3680382"/>
            <a:ext cx="7709236" cy="1297592"/>
            <a:chOff x="965179" y="1388815"/>
            <a:chExt cx="7709236" cy="1297592"/>
          </a:xfrm>
        </p:grpSpPr>
        <p:sp>
          <p:nvSpPr>
            <p:cNvPr id="157" name="Rechteck 156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984033" y="2378630"/>
              <a:ext cx="47804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      </a:t>
              </a:r>
              <a:endParaRPr lang="de-DE" dirty="0"/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1040594" y="1388815"/>
              <a:ext cx="76338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183" name="Rechteck 182"/>
          <p:cNvSpPr/>
          <p:nvPr/>
        </p:nvSpPr>
        <p:spPr>
          <a:xfrm>
            <a:off x="0" y="3925480"/>
            <a:ext cx="1500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    HMQC/HSQC</a:t>
            </a:r>
            <a:endParaRPr lang="de-DE" dirty="0"/>
          </a:p>
        </p:txBody>
      </p:sp>
      <p:grpSp>
        <p:nvGrpSpPr>
          <p:cNvPr id="4" name="Gruppieren 183"/>
          <p:cNvGrpSpPr/>
          <p:nvPr/>
        </p:nvGrpSpPr>
        <p:grpSpPr>
          <a:xfrm>
            <a:off x="1390306" y="5103830"/>
            <a:ext cx="7574584" cy="1297592"/>
            <a:chOff x="965179" y="1388815"/>
            <a:chExt cx="7574584" cy="1297592"/>
          </a:xfrm>
        </p:grpSpPr>
        <p:sp>
          <p:nvSpPr>
            <p:cNvPr id="185" name="Rechteck 184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186" name="Rechteck 185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984033" y="2378630"/>
              <a:ext cx="5009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</a:t>
              </a:r>
              <a:endParaRPr lang="de-DE" dirty="0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1040594" y="1388815"/>
              <a:ext cx="7499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190" name="Text Box 12"/>
          <p:cNvSpPr txBox="1">
            <a:spLocks noChangeArrowheads="1"/>
          </p:cNvSpPr>
          <p:nvPr/>
        </p:nvSpPr>
        <p:spPr bwMode="auto">
          <a:xfrm>
            <a:off x="147388" y="6550223"/>
            <a:ext cx="208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>
                <a:solidFill>
                  <a:srgbClr val="FF0066"/>
                </a:solidFill>
              </a:rPr>
              <a:t>Hetero nuclear skeleton </a:t>
            </a:r>
            <a:endParaRPr lang="en-GB" sz="1400" b="1" dirty="0">
              <a:solidFill>
                <a:srgbClr val="FF0066"/>
              </a:solidFill>
            </a:endParaRPr>
          </a:p>
        </p:txBody>
      </p:sp>
      <p:sp>
        <p:nvSpPr>
          <p:cNvPr id="192" name="Geschweifte Klammer links 191"/>
          <p:cNvSpPr/>
          <p:nvPr/>
        </p:nvSpPr>
        <p:spPr>
          <a:xfrm flipH="1">
            <a:off x="1885361" y="2329275"/>
            <a:ext cx="150829" cy="1084082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3" name="Geschweifte Klammer links 192"/>
          <p:cNvSpPr/>
          <p:nvPr/>
        </p:nvSpPr>
        <p:spPr>
          <a:xfrm rot="16200000" flipH="1">
            <a:off x="1979628" y="1801374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4" name="Geschweifte Klammer links 193"/>
          <p:cNvSpPr/>
          <p:nvPr/>
        </p:nvSpPr>
        <p:spPr>
          <a:xfrm rot="16200000" flipH="1">
            <a:off x="2780906" y="1744813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5" name="Geschweifte Klammer links 194"/>
          <p:cNvSpPr/>
          <p:nvPr/>
        </p:nvSpPr>
        <p:spPr>
          <a:xfrm rot="16200000" flipH="1">
            <a:off x="3431355" y="1782520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7" name="Geschweifte Klammer links 196"/>
          <p:cNvSpPr/>
          <p:nvPr/>
        </p:nvSpPr>
        <p:spPr>
          <a:xfrm rot="16200000" flipH="1">
            <a:off x="4232633" y="1716532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8" name="Geschweifte Klammer links 197"/>
          <p:cNvSpPr/>
          <p:nvPr/>
        </p:nvSpPr>
        <p:spPr>
          <a:xfrm rot="16200000" flipH="1">
            <a:off x="4892509" y="1725959"/>
            <a:ext cx="329938" cy="678730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9" name="Geschweifte Klammer links 198"/>
          <p:cNvSpPr/>
          <p:nvPr/>
        </p:nvSpPr>
        <p:spPr>
          <a:xfrm flipH="1">
            <a:off x="4251487" y="2235006"/>
            <a:ext cx="245096" cy="1084082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04" name="Gerade Verbindung mit Pfeil 203"/>
          <p:cNvCxnSpPr/>
          <p:nvPr/>
        </p:nvCxnSpPr>
        <p:spPr>
          <a:xfrm rot="16200000" flipH="1">
            <a:off x="1555423" y="4110939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Gerade Verbindung mit Pfeil 204"/>
          <p:cNvCxnSpPr/>
          <p:nvPr/>
        </p:nvCxnSpPr>
        <p:spPr>
          <a:xfrm rot="16200000" flipH="1">
            <a:off x="1602557" y="465769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Gerade Verbindung mit Pfeil 205"/>
          <p:cNvCxnSpPr/>
          <p:nvPr/>
        </p:nvCxnSpPr>
        <p:spPr>
          <a:xfrm rot="16200000" flipH="1">
            <a:off x="2253006" y="418635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mit Pfeil 206"/>
          <p:cNvCxnSpPr/>
          <p:nvPr/>
        </p:nvCxnSpPr>
        <p:spPr>
          <a:xfrm rot="16200000" flipH="1">
            <a:off x="2300140" y="4733109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mit Pfeil 207"/>
          <p:cNvCxnSpPr/>
          <p:nvPr/>
        </p:nvCxnSpPr>
        <p:spPr>
          <a:xfrm rot="16200000" flipH="1">
            <a:off x="2978870" y="4167501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Gerade Verbindung mit Pfeil 208"/>
          <p:cNvCxnSpPr/>
          <p:nvPr/>
        </p:nvCxnSpPr>
        <p:spPr>
          <a:xfrm rot="16200000" flipH="1">
            <a:off x="3704734" y="418635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 Verbindung mit Pfeil 209"/>
          <p:cNvCxnSpPr/>
          <p:nvPr/>
        </p:nvCxnSpPr>
        <p:spPr>
          <a:xfrm rot="16200000" flipH="1">
            <a:off x="4374037" y="418635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Gerade Verbindung mit Pfeil 210"/>
          <p:cNvCxnSpPr/>
          <p:nvPr/>
        </p:nvCxnSpPr>
        <p:spPr>
          <a:xfrm rot="16200000" flipH="1">
            <a:off x="5062194" y="4214634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Gerade Verbindung mit Pfeil 211"/>
          <p:cNvCxnSpPr/>
          <p:nvPr/>
        </p:nvCxnSpPr>
        <p:spPr>
          <a:xfrm rot="16200000" flipH="1">
            <a:off x="5797485" y="4148646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Gerade Verbindung mit Pfeil 212"/>
          <p:cNvCxnSpPr/>
          <p:nvPr/>
        </p:nvCxnSpPr>
        <p:spPr>
          <a:xfrm rot="16200000" flipH="1">
            <a:off x="6532775" y="4224061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Gerade Verbindung mit Pfeil 213"/>
          <p:cNvCxnSpPr/>
          <p:nvPr/>
        </p:nvCxnSpPr>
        <p:spPr>
          <a:xfrm rot="16200000" flipH="1">
            <a:off x="8616099" y="4158073"/>
            <a:ext cx="386499" cy="942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Gerade Verbindung mit Pfeil 214"/>
          <p:cNvCxnSpPr/>
          <p:nvPr/>
        </p:nvCxnSpPr>
        <p:spPr>
          <a:xfrm flipV="1">
            <a:off x="3817856" y="4940498"/>
            <a:ext cx="490194" cy="1885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227"/>
          <p:cNvGrpSpPr/>
          <p:nvPr/>
        </p:nvGrpSpPr>
        <p:grpSpPr>
          <a:xfrm>
            <a:off x="4534293" y="5326997"/>
            <a:ext cx="1282045" cy="433633"/>
            <a:chOff x="4534293" y="4421171"/>
            <a:chExt cx="1282045" cy="377072"/>
          </a:xfrm>
        </p:grpSpPr>
        <p:cxnSp>
          <p:nvCxnSpPr>
            <p:cNvPr id="224" name="Gerade Verbindung 223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26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228"/>
          <p:cNvGrpSpPr/>
          <p:nvPr/>
        </p:nvGrpSpPr>
        <p:grpSpPr>
          <a:xfrm>
            <a:off x="1583704" y="5336424"/>
            <a:ext cx="1282045" cy="433633"/>
            <a:chOff x="4534293" y="4421171"/>
            <a:chExt cx="1282045" cy="377072"/>
          </a:xfrm>
        </p:grpSpPr>
        <p:cxnSp>
          <p:nvCxnSpPr>
            <p:cNvPr id="230" name="Gerade Verbindung 229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0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231"/>
          <p:cNvGrpSpPr/>
          <p:nvPr/>
        </p:nvGrpSpPr>
        <p:grpSpPr>
          <a:xfrm>
            <a:off x="1536570" y="5458973"/>
            <a:ext cx="707009" cy="433633"/>
            <a:chOff x="4534293" y="4421171"/>
            <a:chExt cx="1282045" cy="377072"/>
          </a:xfrm>
        </p:grpSpPr>
        <p:cxnSp>
          <p:nvCxnSpPr>
            <p:cNvPr id="233" name="Gerade Verbindung 232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 Verbindung 233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234"/>
          <p:cNvGrpSpPr/>
          <p:nvPr/>
        </p:nvGrpSpPr>
        <p:grpSpPr>
          <a:xfrm flipH="1">
            <a:off x="1508289" y="5515534"/>
            <a:ext cx="1498862" cy="433633"/>
            <a:chOff x="4534293" y="4421171"/>
            <a:chExt cx="1282045" cy="377072"/>
          </a:xfrm>
        </p:grpSpPr>
        <p:cxnSp>
          <p:nvCxnSpPr>
            <p:cNvPr id="236" name="Gerade Verbindung 235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 Verbindung 236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237"/>
          <p:cNvGrpSpPr/>
          <p:nvPr/>
        </p:nvGrpSpPr>
        <p:grpSpPr>
          <a:xfrm>
            <a:off x="6570482" y="5355278"/>
            <a:ext cx="1282045" cy="433633"/>
            <a:chOff x="4534293" y="4421171"/>
            <a:chExt cx="1282045" cy="377072"/>
          </a:xfrm>
        </p:grpSpPr>
        <p:cxnSp>
          <p:nvCxnSpPr>
            <p:cNvPr id="239" name="Gerade Verbindung 238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erade Verbindung 239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240"/>
          <p:cNvGrpSpPr/>
          <p:nvPr/>
        </p:nvGrpSpPr>
        <p:grpSpPr>
          <a:xfrm flipH="1">
            <a:off x="7880807" y="5449547"/>
            <a:ext cx="848413" cy="433633"/>
            <a:chOff x="4534293" y="4421171"/>
            <a:chExt cx="1282045" cy="377072"/>
          </a:xfrm>
        </p:grpSpPr>
        <p:cxnSp>
          <p:nvCxnSpPr>
            <p:cNvPr id="242" name="Gerade Verbindung 241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 Verbindung 242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243"/>
          <p:cNvGrpSpPr/>
          <p:nvPr/>
        </p:nvGrpSpPr>
        <p:grpSpPr>
          <a:xfrm flipH="1">
            <a:off x="6589335" y="5572096"/>
            <a:ext cx="2130457" cy="433633"/>
            <a:chOff x="4534293" y="4421171"/>
            <a:chExt cx="1282045" cy="377072"/>
          </a:xfrm>
        </p:grpSpPr>
        <p:cxnSp>
          <p:nvCxnSpPr>
            <p:cNvPr id="245" name="Gerade Verbindung 244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Gerade Verbindung 245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246"/>
          <p:cNvGrpSpPr/>
          <p:nvPr/>
        </p:nvGrpSpPr>
        <p:grpSpPr>
          <a:xfrm>
            <a:off x="3648175" y="5854898"/>
            <a:ext cx="565607" cy="433633"/>
            <a:chOff x="4534293" y="4421171"/>
            <a:chExt cx="1282045" cy="377072"/>
          </a:xfrm>
        </p:grpSpPr>
        <p:cxnSp>
          <p:nvCxnSpPr>
            <p:cNvPr id="248" name="Gerade Verbindung 247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Gerade Verbindung 248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249"/>
          <p:cNvGrpSpPr/>
          <p:nvPr/>
        </p:nvGrpSpPr>
        <p:grpSpPr>
          <a:xfrm>
            <a:off x="3063714" y="5326997"/>
            <a:ext cx="565607" cy="433633"/>
            <a:chOff x="4534293" y="4421171"/>
            <a:chExt cx="1282045" cy="377072"/>
          </a:xfrm>
        </p:grpSpPr>
        <p:cxnSp>
          <p:nvCxnSpPr>
            <p:cNvPr id="251" name="Gerade Verbindung 250"/>
            <p:cNvCxnSpPr/>
            <p:nvPr/>
          </p:nvCxnSpPr>
          <p:spPr>
            <a:xfrm rot="5400000">
              <a:off x="4350472" y="4604993"/>
              <a:ext cx="367645" cy="1"/>
            </a:xfrm>
            <a:prstGeom prst="line">
              <a:avLst/>
            </a:prstGeom>
            <a:ln>
              <a:solidFill>
                <a:srgbClr val="008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Gerade Verbindung 251"/>
            <p:cNvCxnSpPr/>
            <p:nvPr/>
          </p:nvCxnSpPr>
          <p:spPr>
            <a:xfrm>
              <a:off x="4534293" y="4788816"/>
              <a:ext cx="1282045" cy="9427"/>
            </a:xfrm>
            <a:prstGeom prst="line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Gerade Verbindung mit Pfeil 253"/>
          <p:cNvCxnSpPr/>
          <p:nvPr/>
        </p:nvCxnSpPr>
        <p:spPr>
          <a:xfrm rot="5400000">
            <a:off x="3106132" y="5906746"/>
            <a:ext cx="989815" cy="18854"/>
          </a:xfrm>
          <a:prstGeom prst="straightConnector1">
            <a:avLst/>
          </a:prstGeom>
          <a:ln>
            <a:solidFill>
              <a:srgbClr val="008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145"/>
          <p:cNvGrpSpPr/>
          <p:nvPr/>
        </p:nvGrpSpPr>
        <p:grpSpPr>
          <a:xfrm>
            <a:off x="1389880" y="663805"/>
            <a:ext cx="7754120" cy="1297592"/>
            <a:chOff x="965179" y="1388815"/>
            <a:chExt cx="7754120" cy="1297592"/>
          </a:xfrm>
        </p:grpSpPr>
        <p:sp>
          <p:nvSpPr>
            <p:cNvPr id="77" name="Rechteck 76"/>
            <p:cNvSpPr/>
            <p:nvPr/>
          </p:nvSpPr>
          <p:spPr>
            <a:xfrm>
              <a:off x="965179" y="1926143"/>
              <a:ext cx="75392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C ----------C----------C----------C----------C----------C----------C----------C----------O---------C----------C</a:t>
              </a:r>
              <a:endParaRPr lang="de-DE" dirty="0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1002886" y="1718754"/>
              <a:ext cx="741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|               |               |                |                                              |</a:t>
              </a:r>
              <a:endParaRPr lang="de-DE" dirty="0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984033" y="2378630"/>
              <a:ext cx="47804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C             </a:t>
              </a:r>
              <a:r>
                <a:rPr lang="de-DE" sz="1400" b="1" dirty="0" err="1" smtClean="0"/>
                <a:t>C</a:t>
              </a:r>
              <a:r>
                <a:rPr lang="de-DE" sz="1400" b="1" dirty="0" smtClean="0"/>
                <a:t>----H                                          </a:t>
              </a:r>
              <a:endParaRPr lang="de-DE" dirty="0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1040594" y="1388815"/>
              <a:ext cx="76787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H 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</a:t>
              </a:r>
              <a:r>
                <a:rPr lang="de-DE" sz="1400" b="1" dirty="0" err="1" smtClean="0"/>
                <a:t>H</a:t>
              </a:r>
              <a:r>
                <a:rPr lang="de-DE" sz="1400" b="1" dirty="0" smtClean="0"/>
                <a:t>                                            </a:t>
              </a:r>
              <a:r>
                <a:rPr lang="de-DE" sz="1400" b="1" dirty="0" err="1" smtClean="0"/>
                <a:t>H</a:t>
              </a:r>
              <a:endParaRPr lang="de-DE" dirty="0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1002886" y="2142961"/>
              <a:ext cx="74270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 |               |               |               |                                               |                                                               |</a:t>
              </a:r>
              <a:endParaRPr lang="de-DE" dirty="0"/>
            </a:p>
          </p:txBody>
        </p:sp>
      </p:grpSp>
      <p:sp>
        <p:nvSpPr>
          <p:cNvPr id="82" name="Rechteck 81"/>
          <p:cNvSpPr/>
          <p:nvPr/>
        </p:nvSpPr>
        <p:spPr>
          <a:xfrm>
            <a:off x="0" y="1040878"/>
            <a:ext cx="1442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/>
              <a:t>C-C </a:t>
            </a:r>
            <a:r>
              <a:rPr lang="en-US" sz="1400" b="1" dirty="0" smtClean="0"/>
              <a:t>Correlation</a:t>
            </a:r>
            <a:endParaRPr lang="en-US" dirty="0"/>
          </a:p>
        </p:txBody>
      </p:sp>
      <p:cxnSp>
        <p:nvCxnSpPr>
          <p:cNvPr id="84" name="Gerade Verbindung mit Pfeil 83"/>
          <p:cNvCxnSpPr/>
          <p:nvPr/>
        </p:nvCxnSpPr>
        <p:spPr>
          <a:xfrm>
            <a:off x="1668544" y="1300899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/>
          <p:nvPr/>
        </p:nvCxnSpPr>
        <p:spPr>
          <a:xfrm>
            <a:off x="2394408" y="1310326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>
            <a:off x="3091991" y="1329179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/>
          <p:nvPr/>
        </p:nvCxnSpPr>
        <p:spPr>
          <a:xfrm>
            <a:off x="3799002" y="1319752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>
            <a:off x="4506013" y="1329178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/>
          <p:nvPr/>
        </p:nvCxnSpPr>
        <p:spPr>
          <a:xfrm>
            <a:off x="5222450" y="1329178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>
            <a:off x="5948314" y="1319752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>
            <a:off x="6636471" y="1319752"/>
            <a:ext cx="1197203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/>
          <p:nvPr/>
        </p:nvCxnSpPr>
        <p:spPr>
          <a:xfrm>
            <a:off x="8059918" y="1329179"/>
            <a:ext cx="509048" cy="9427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 rot="5400000" flipH="1" flipV="1">
            <a:off x="3558619" y="1626124"/>
            <a:ext cx="395926" cy="9426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/>
          <p:nvPr/>
        </p:nvCxnSpPr>
        <p:spPr>
          <a:xfrm rot="5400000" flipH="1" flipV="1">
            <a:off x="2851609" y="1616697"/>
            <a:ext cx="395926" cy="9426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/>
          <p:cNvSpPr/>
          <p:nvPr/>
        </p:nvSpPr>
        <p:spPr>
          <a:xfrm>
            <a:off x="7022968" y="5476974"/>
            <a:ext cx="518475" cy="57503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1" grpId="0"/>
      <p:bldP spid="151" grpId="0"/>
      <p:bldP spid="183" grpId="0"/>
      <p:bldP spid="190" grpId="0"/>
      <p:bldP spid="192" grpId="0" animBg="1"/>
      <p:bldP spid="193" grpId="0" animBg="1"/>
      <p:bldP spid="194" grpId="0" animBg="1"/>
      <p:bldP spid="195" grpId="0" animBg="1"/>
      <p:bldP spid="197" grpId="0" animBg="1"/>
      <p:bldP spid="198" grpId="0" animBg="1"/>
      <p:bldP spid="199" grpId="0" animBg="1"/>
      <p:bldP spid="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6803" name="Picture 3"/>
          <p:cNvPicPr>
            <a:picLocks noChangeAspect="1" noChangeArrowheads="1"/>
          </p:cNvPicPr>
          <p:nvPr/>
        </p:nvPicPr>
        <p:blipFill>
          <a:blip r:embed="rId4"/>
          <a:srcRect l="20969" t="10550" r="14756" b="9174"/>
          <a:stretch>
            <a:fillRect/>
          </a:stretch>
        </p:blipFill>
        <p:spPr bwMode="auto">
          <a:xfrm>
            <a:off x="538605" y="926835"/>
            <a:ext cx="7448781" cy="525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56805" name="Object 5"/>
          <p:cNvGraphicFramePr>
            <a:graphicFrameLocks noChangeAspect="1"/>
          </p:cNvGraphicFramePr>
          <p:nvPr/>
        </p:nvGraphicFramePr>
        <p:xfrm>
          <a:off x="1739436" y="786161"/>
          <a:ext cx="1936932" cy="1488688"/>
        </p:xfrm>
        <a:graphic>
          <a:graphicData uri="http://schemas.openxmlformats.org/presentationml/2006/ole">
            <p:oleObj spid="_x0000_s1667074" name="CS ChemDraw Drawing" r:id="rId5" imgW="3567700" imgH="2741688" progId="ChemDraw.Document.6.0">
              <p:embed/>
            </p:oleObj>
          </a:graphicData>
        </a:graphic>
      </p:graphicFrame>
      <p:pic>
        <p:nvPicPr>
          <p:cNvPr id="13568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3474" y="2556768"/>
            <a:ext cx="2330604" cy="223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680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718" y="2642839"/>
            <a:ext cx="2294362" cy="212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13967" y="2879596"/>
            <a:ext cx="1484313" cy="635000"/>
            <a:chOff x="2736" y="1612"/>
            <a:chExt cx="935" cy="400"/>
          </a:xfrm>
        </p:grpSpPr>
        <p:sp>
          <p:nvSpPr>
            <p:cNvPr id="43028" name="AutoShape 4"/>
            <p:cNvSpPr>
              <a:spLocks/>
            </p:cNvSpPr>
            <p:nvPr/>
          </p:nvSpPr>
          <p:spPr bwMode="auto">
            <a:xfrm rot="5400000">
              <a:off x="2966" y="1582"/>
              <a:ext cx="200" cy="660"/>
            </a:xfrm>
            <a:prstGeom prst="leftBrace">
              <a:avLst>
                <a:gd name="adj1" fmla="val 2097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9" name="Rectangle 5"/>
            <p:cNvSpPr>
              <a:spLocks noChangeArrowheads="1"/>
            </p:cNvSpPr>
            <p:nvPr/>
          </p:nvSpPr>
          <p:spPr bwMode="auto">
            <a:xfrm>
              <a:off x="2772" y="1612"/>
              <a:ext cx="89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dirty="0"/>
                <a:t>J </a:t>
              </a:r>
              <a:r>
                <a:rPr lang="de-DE" sz="1400" b="1" dirty="0" smtClean="0"/>
                <a:t>NH ca</a:t>
              </a:r>
              <a:r>
                <a:rPr lang="de-DE" sz="1400" b="1" dirty="0"/>
                <a:t>. </a:t>
              </a:r>
              <a:r>
                <a:rPr lang="de-DE" sz="1400" b="1" dirty="0" smtClean="0"/>
                <a:t>100 </a:t>
              </a:r>
              <a:r>
                <a:rPr lang="de-DE" sz="1400" b="1" dirty="0"/>
                <a:t>Hz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618794" y="4049584"/>
            <a:ext cx="933451" cy="485775"/>
            <a:chOff x="2778" y="2331"/>
            <a:chExt cx="588" cy="306"/>
          </a:xfrm>
        </p:grpSpPr>
        <p:sp>
          <p:nvSpPr>
            <p:cNvPr id="43026" name="AutoShape 8"/>
            <p:cNvSpPr>
              <a:spLocks/>
            </p:cNvSpPr>
            <p:nvPr/>
          </p:nvSpPr>
          <p:spPr bwMode="auto">
            <a:xfrm rot="-5400000">
              <a:off x="2982" y="2394"/>
              <a:ext cx="174" cy="4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7" name="Rectangle 9"/>
            <p:cNvSpPr>
              <a:spLocks noChangeArrowheads="1"/>
            </p:cNvSpPr>
            <p:nvPr/>
          </p:nvSpPr>
          <p:spPr bwMode="auto">
            <a:xfrm>
              <a:off x="2778" y="2443"/>
              <a:ext cx="58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dirty="0"/>
                <a:t>J ca. 8</a:t>
              </a:r>
              <a:r>
                <a:rPr lang="de-DE" sz="1400" b="1" dirty="0" smtClean="0"/>
                <a:t> </a:t>
              </a:r>
              <a:r>
                <a:rPr lang="de-DE" sz="1400" b="1" dirty="0"/>
                <a:t>Hz</a:t>
              </a:r>
            </a:p>
          </p:txBody>
        </p:sp>
      </p:grp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1532942" y="4894134"/>
            <a:ext cx="4844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NH</a:t>
            </a:r>
            <a:endParaRPr lang="de-DE" sz="1400" b="1" dirty="0"/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2624623" y="1712395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979187" y="4959447"/>
            <a:ext cx="10310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4</a:t>
            </a:r>
            <a:r>
              <a:rPr lang="de-DE" sz="1400" b="1" baseline="30000" dirty="0" smtClean="0"/>
              <a:t>  H </a:t>
            </a:r>
            <a:r>
              <a:rPr lang="en-US" sz="1400" b="1" baseline="30000" dirty="0" smtClean="0"/>
              <a:t>„</a:t>
            </a:r>
            <a:r>
              <a:rPr lang="en-US" sz="1400" b="1" baseline="30000" dirty="0" err="1" smtClean="0"/>
              <a:t>anomeric</a:t>
            </a:r>
            <a:r>
              <a:rPr lang="de-DE" sz="1400" b="1" baseline="30000" dirty="0" smtClean="0"/>
              <a:t>“</a:t>
            </a:r>
            <a:endParaRPr lang="de-DE" sz="1400" b="1" dirty="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2727259" y="1413815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4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7639322" y="1698454"/>
            <a:ext cx="529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17</a:t>
            </a:r>
            <a:r>
              <a:rPr lang="de-DE" sz="1400" b="1" baseline="30000" dirty="0" smtClean="0"/>
              <a:t>  </a:t>
            </a:r>
            <a:r>
              <a:rPr lang="de-DE" sz="1400" b="1" baseline="30000" dirty="0" err="1" smtClean="0"/>
              <a:t>Me</a:t>
            </a:r>
            <a:endParaRPr lang="de-DE" sz="1400" b="1" dirty="0"/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575557" y="1700254"/>
            <a:ext cx="333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17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29" grpId="0"/>
      <p:bldP spid="30" grpId="0"/>
      <p:bldP spid="31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84" y="200415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78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5944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78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5815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56805" name="Object 5"/>
          <p:cNvGraphicFramePr>
            <a:graphicFrameLocks noChangeAspect="1"/>
          </p:cNvGraphicFramePr>
          <p:nvPr/>
        </p:nvGraphicFramePr>
        <p:xfrm>
          <a:off x="0" y="362007"/>
          <a:ext cx="1936932" cy="1488688"/>
        </p:xfrm>
        <a:graphic>
          <a:graphicData uri="http://schemas.openxmlformats.org/presentationml/2006/ole">
            <p:oleObj spid="_x0000_s1668098" name="CS ChemDraw Drawing" r:id="rId7" imgW="3567700" imgH="2741688" progId="ChemDraw.Document.6.0">
              <p:embed/>
            </p:oleObj>
          </a:graphicData>
        </a:graphic>
      </p:graphicFrame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913375" y="1294267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006681" y="930373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4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95349" y="996076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3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72199" y="995687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2</a:t>
            </a:r>
            <a:endParaRPr lang="de-DE" sz="1400" b="1" dirty="0"/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334877" y="547818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49202" y="71926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6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49177" y="471618"/>
            <a:ext cx="333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18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3516616" y="4000144"/>
            <a:ext cx="1473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B050"/>
                </a:solidFill>
              </a:rPr>
              <a:t>-O-CH2-Ph  3x  </a:t>
            </a:r>
            <a:r>
              <a:rPr lang="de-DE" sz="1400" b="1" dirty="0" smtClean="0"/>
              <a:t>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26" grpId="0"/>
      <p:bldP spid="27" grpId="0"/>
      <p:bldP spid="29" grpId="0"/>
      <p:bldP spid="30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10"/>
            <a:ext cx="9144000" cy="609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9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7663" y="4343692"/>
            <a:ext cx="2209024" cy="214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5"/>
          <p:cNvGrpSpPr/>
          <p:nvPr/>
        </p:nvGrpSpPr>
        <p:grpSpPr>
          <a:xfrm>
            <a:off x="2425959" y="1780260"/>
            <a:ext cx="2171075" cy="1488688"/>
            <a:chOff x="0" y="362007"/>
            <a:chExt cx="2171075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669122" name="CS ChemDraw Drawing" r:id="rId6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13375" y="1294267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06681" y="9303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95349" y="996076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34877" y="547818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49202" y="719268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49177" y="471618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06873" y="1307976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5"/>
          <p:cNvGrpSpPr/>
          <p:nvPr/>
        </p:nvGrpSpPr>
        <p:grpSpPr>
          <a:xfrm>
            <a:off x="2425959" y="1780260"/>
            <a:ext cx="2071923" cy="1488688"/>
            <a:chOff x="0" y="362007"/>
            <a:chExt cx="2071923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670146" name="CS ChemDraw Drawing" r:id="rId4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13375" y="1294267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06681" y="9303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95349" y="996076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34877" y="547818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49202" y="719268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49177" y="471618"/>
              <a:ext cx="3337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707721" y="1318993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</p:grpSp>
      <p:pic>
        <p:nvPicPr>
          <p:cNvPr id="1432580" name="Picture 4"/>
          <p:cNvPicPr>
            <a:picLocks noChangeAspect="1" noChangeArrowheads="1"/>
          </p:cNvPicPr>
          <p:nvPr/>
        </p:nvPicPr>
        <p:blipFill>
          <a:blip r:embed="rId5"/>
          <a:srcRect l="21308" t="7874" r="13225" b="10936"/>
          <a:stretch>
            <a:fillRect/>
          </a:stretch>
        </p:blipFill>
        <p:spPr bwMode="auto">
          <a:xfrm>
            <a:off x="-1" y="787117"/>
            <a:ext cx="9014791" cy="58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08" y="741146"/>
            <a:ext cx="8835992" cy="590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7589655" y="310257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17-13,15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7432673" y="564364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2J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2206155" y="421910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12-16</a:t>
            </a: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4421554" y="1990411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4-11</a:t>
            </a:r>
            <a:endParaRPr lang="de-DE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1763394" y="1543284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12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2067136" y="601327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2269033" y="1548409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grpSp>
        <p:nvGrpSpPr>
          <p:cNvPr id="2" name="Gruppieren 15"/>
          <p:cNvGrpSpPr/>
          <p:nvPr/>
        </p:nvGrpSpPr>
        <p:grpSpPr>
          <a:xfrm>
            <a:off x="0" y="0"/>
            <a:ext cx="2646555" cy="2021719"/>
            <a:chOff x="0" y="362007"/>
            <a:chExt cx="2216302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746946" name="CS ChemDraw Drawing" r:id="rId5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93979" y="119504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22802" y="9870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03409" y="101733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7119" y="611605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9505" y="783056"/>
              <a:ext cx="229819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1722" y="546589"/>
              <a:ext cx="333746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52100" y="1261241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36597" y="1107237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505590" y="876232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12</a:t>
              </a:r>
              <a:endParaRPr lang="de-DE" sz="1400" b="1" dirty="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690035" y="991208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13</a:t>
              </a:r>
              <a:endParaRPr lang="de-DE" sz="1400" b="1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55334" y="1020609"/>
              <a:ext cx="2966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11</a:t>
              </a:r>
              <a:endParaRPr lang="de-DE" sz="1400" b="1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53716" y="1309367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15</a:t>
              </a:r>
              <a:endParaRPr lang="de-DE" sz="1400" b="1" dirty="0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03459" y="1251615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endParaRPr lang="de-DE" sz="1400" b="1" dirty="0"/>
            </a:p>
          </p:txBody>
        </p:sp>
      </p:grp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2592654" y="3031330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13-15</a:t>
            </a:r>
          </a:p>
        </p:txBody>
      </p:sp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2620934" y="194724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13-11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7" grpId="0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84" y="200415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78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84" y="205371"/>
            <a:ext cx="9145784" cy="64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Glucosamine Derivative CDCl3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56805" name="Object 5"/>
          <p:cNvGraphicFramePr>
            <a:graphicFrameLocks noChangeAspect="1"/>
          </p:cNvGraphicFramePr>
          <p:nvPr/>
        </p:nvGraphicFramePr>
        <p:xfrm>
          <a:off x="0" y="362007"/>
          <a:ext cx="1936932" cy="1488688"/>
        </p:xfrm>
        <a:graphic>
          <a:graphicData uri="http://schemas.openxmlformats.org/presentationml/2006/ole">
            <p:oleObj spid="_x0000_s1820674" name="CS ChemDraw Drawing" r:id="rId6" imgW="3567700" imgH="2741688" progId="ChemDraw.Document.6.0">
              <p:embed/>
            </p:oleObj>
          </a:graphicData>
        </a:graphic>
      </p:graphicFrame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913375" y="1294267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7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006681" y="930373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4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95349" y="996076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3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72199" y="995687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2</a:t>
            </a:r>
            <a:endParaRPr lang="de-DE" sz="1400" b="1" dirty="0"/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334877" y="547818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</a:t>
            </a:r>
            <a:r>
              <a:rPr lang="de-DE" sz="1400" b="1" baseline="30000" dirty="0" smtClean="0"/>
              <a:t>  </a:t>
            </a:r>
            <a:endParaRPr lang="de-DE" sz="1400" b="1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49202" y="71926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6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49177" y="471618"/>
            <a:ext cx="333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00B050"/>
                </a:solidFill>
              </a:rPr>
              <a:t>18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3516616" y="4000144"/>
            <a:ext cx="1473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B050"/>
                </a:solidFill>
              </a:rPr>
              <a:t>-O-CH2-Ph  3x  </a:t>
            </a:r>
            <a:r>
              <a:rPr lang="de-DE" sz="1400" b="1" dirty="0" smtClean="0"/>
              <a:t> </a:t>
            </a:r>
            <a:endParaRPr lang="de-DE" sz="1400" b="1" dirty="0"/>
          </a:p>
        </p:txBody>
      </p:sp>
      <p:sp>
        <p:nvSpPr>
          <p:cNvPr id="16" name="Rechteck 15"/>
          <p:cNvSpPr/>
          <p:nvPr/>
        </p:nvSpPr>
        <p:spPr>
          <a:xfrm>
            <a:off x="1725105" y="5674936"/>
            <a:ext cx="509048" cy="32993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1583702" y="17062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B050"/>
                </a:solidFill>
              </a:rPr>
              <a:t>12</a:t>
            </a:r>
          </a:p>
          <a:p>
            <a:r>
              <a:rPr lang="de-DE" sz="1200" dirty="0" smtClean="0">
                <a:solidFill>
                  <a:srgbClr val="00B050"/>
                </a:solidFill>
              </a:rPr>
              <a:t>16</a:t>
            </a:r>
            <a:endParaRPr lang="de-DE" sz="1200" dirty="0">
              <a:solidFill>
                <a:srgbClr val="00B05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026761" y="16968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B050"/>
                </a:solidFill>
              </a:rPr>
              <a:t>13</a:t>
            </a:r>
          </a:p>
          <a:p>
            <a:r>
              <a:rPr lang="de-DE" sz="1200" dirty="0" smtClean="0">
                <a:solidFill>
                  <a:srgbClr val="00B050"/>
                </a:solidFill>
              </a:rPr>
              <a:t>15</a:t>
            </a:r>
            <a:endParaRPr lang="de-DE" sz="1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HMQC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7432673" y="564364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11173"/>
            <a:ext cx="8296976" cy="584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15"/>
          <p:cNvGrpSpPr/>
          <p:nvPr/>
        </p:nvGrpSpPr>
        <p:grpSpPr>
          <a:xfrm>
            <a:off x="0" y="0"/>
            <a:ext cx="2646555" cy="2021719"/>
            <a:chOff x="0" y="362007"/>
            <a:chExt cx="2216302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671170" name="CS ChemDraw Drawing" r:id="rId5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93979" y="119504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22802" y="9870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03409" y="101733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7119" y="611605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9505" y="783056"/>
              <a:ext cx="229819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1722" y="546589"/>
              <a:ext cx="333746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52100" y="1261241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36597" y="1107237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505590" y="876232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12</a:t>
              </a:r>
              <a:endParaRPr lang="de-DE" sz="1400" b="1" dirty="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690035" y="991208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13</a:t>
              </a:r>
              <a:endParaRPr lang="de-DE" sz="1400" b="1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55334" y="1020609"/>
              <a:ext cx="2966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11</a:t>
              </a:r>
              <a:endParaRPr lang="de-DE" sz="1400" b="1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53716" y="1309367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15</a:t>
              </a:r>
              <a:endParaRPr lang="de-DE" sz="1400" b="1" dirty="0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03459" y="1251615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endParaRPr lang="de-DE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81" descr="ansVL1_1h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32587" y="112114"/>
            <a:ext cx="5291527" cy="6858000"/>
          </a:xfrm>
          <a:prstGeom prst="rect">
            <a:avLst/>
          </a:prstGeom>
        </p:spPr>
      </p:pic>
      <p:pic>
        <p:nvPicPr>
          <p:cNvPr id="81" name="Grafik 80" descr="ansVL1_1h1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83706" y="1"/>
            <a:ext cx="5291527" cy="6858000"/>
          </a:xfrm>
          <a:prstGeom prst="rect">
            <a:avLst/>
          </a:prstGeom>
        </p:spPr>
      </p:pic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3" name="Rectangle 75"/>
          <p:cNvSpPr>
            <a:spLocks noChangeArrowheads="1"/>
          </p:cNvSpPr>
          <p:nvPr/>
        </p:nvSpPr>
        <p:spPr bwMode="auto">
          <a:xfrm>
            <a:off x="0" y="0"/>
            <a:ext cx="740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(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3771900" y="717550"/>
            <a:ext cx="2089150" cy="434975"/>
            <a:chOff x="3723" y="881"/>
            <a:chExt cx="930" cy="274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834" y="881"/>
              <a:ext cx="49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FF3300"/>
                  </a:solidFill>
                </a:rPr>
                <a:t>J ca. </a:t>
              </a:r>
              <a:r>
                <a:rPr lang="de-DE" sz="1400" b="1" dirty="0" smtClean="0">
                  <a:solidFill>
                    <a:srgbClr val="FF3300"/>
                  </a:solidFill>
                </a:rPr>
                <a:t>167 </a:t>
              </a:r>
              <a:r>
                <a:rPr lang="de-DE" sz="1400" b="1" dirty="0">
                  <a:solidFill>
                    <a:srgbClr val="FF3300"/>
                  </a:solidFill>
                </a:rPr>
                <a:t>Hz</a:t>
              </a:r>
            </a:p>
          </p:txBody>
        </p:sp>
        <p:sp>
          <p:nvSpPr>
            <p:cNvPr id="16" name="AutoShape 10"/>
            <p:cNvSpPr>
              <a:spLocks/>
            </p:cNvSpPr>
            <p:nvPr/>
          </p:nvSpPr>
          <p:spPr bwMode="auto">
            <a:xfrm rot="5400000">
              <a:off x="4134" y="636"/>
              <a:ext cx="108" cy="930"/>
            </a:xfrm>
            <a:prstGeom prst="leftBrace">
              <a:avLst>
                <a:gd name="adj1" fmla="val 71759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7" name="Group 93"/>
          <p:cNvGrpSpPr>
            <a:grpSpLocks/>
          </p:cNvGrpSpPr>
          <p:nvPr/>
        </p:nvGrpSpPr>
        <p:grpSpPr bwMode="auto">
          <a:xfrm>
            <a:off x="349250" y="1117600"/>
            <a:ext cx="4137025" cy="2689225"/>
            <a:chOff x="528" y="471"/>
            <a:chExt cx="2606" cy="1694"/>
          </a:xfrm>
        </p:grpSpPr>
        <p:graphicFrame>
          <p:nvGraphicFramePr>
            <p:cNvPr id="18" name="Object 59"/>
            <p:cNvGraphicFramePr>
              <a:graphicFrameLocks noChangeAspect="1"/>
            </p:cNvGraphicFramePr>
            <p:nvPr/>
          </p:nvGraphicFramePr>
          <p:xfrm>
            <a:off x="928" y="660"/>
            <a:ext cx="1846" cy="1212"/>
          </p:xfrm>
          <a:graphic>
            <a:graphicData uri="http://schemas.openxmlformats.org/presentationml/2006/ole">
              <p:oleObj spid="_x0000_s234498" name="CS ChemDraw Drawing" r:id="rId6" imgW="1918440" imgH="1499760" progId="ChemDraw.Document.6.0">
                <p:embed/>
              </p:oleObj>
            </a:graphicData>
          </a:graphic>
        </p:graphicFrame>
        <p:sp>
          <p:nvSpPr>
            <p:cNvPr id="19" name="Text Box 60"/>
            <p:cNvSpPr txBox="1">
              <a:spLocks noChangeArrowheads="1"/>
            </p:cNvSpPr>
            <p:nvPr/>
          </p:nvSpPr>
          <p:spPr bwMode="auto">
            <a:xfrm>
              <a:off x="1722" y="131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20" name="Text Box 61"/>
            <p:cNvSpPr txBox="1">
              <a:spLocks noChangeArrowheads="1"/>
            </p:cNvSpPr>
            <p:nvPr/>
          </p:nvSpPr>
          <p:spPr bwMode="auto">
            <a:xfrm>
              <a:off x="1528" y="753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21" name="Text Box 62"/>
            <p:cNvSpPr txBox="1">
              <a:spLocks noChangeArrowheads="1"/>
            </p:cNvSpPr>
            <p:nvPr/>
          </p:nvSpPr>
          <p:spPr bwMode="auto">
            <a:xfrm>
              <a:off x="2361" y="130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2030" y="1092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2676" y="1764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24" name="Line 65"/>
            <p:cNvSpPr>
              <a:spLocks noChangeShapeType="1"/>
            </p:cNvSpPr>
            <p:nvPr/>
          </p:nvSpPr>
          <p:spPr bwMode="auto">
            <a:xfrm>
              <a:off x="2757" y="1569"/>
              <a:ext cx="0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66"/>
            <p:cNvSpPr>
              <a:spLocks noChangeShapeType="1"/>
            </p:cNvSpPr>
            <p:nvPr/>
          </p:nvSpPr>
          <p:spPr bwMode="auto">
            <a:xfrm>
              <a:off x="2262" y="1842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67"/>
            <p:cNvSpPr>
              <a:spLocks noChangeShapeType="1"/>
            </p:cNvSpPr>
            <p:nvPr/>
          </p:nvSpPr>
          <p:spPr bwMode="auto">
            <a:xfrm>
              <a:off x="2625" y="186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68"/>
            <p:cNvSpPr>
              <a:spLocks noChangeShapeType="1"/>
            </p:cNvSpPr>
            <p:nvPr/>
          </p:nvSpPr>
          <p:spPr bwMode="auto">
            <a:xfrm>
              <a:off x="2262" y="168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69"/>
            <p:cNvSpPr>
              <a:spLocks noChangeShapeType="1"/>
            </p:cNvSpPr>
            <p:nvPr/>
          </p:nvSpPr>
          <p:spPr bwMode="auto">
            <a:xfrm>
              <a:off x="2622" y="1701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 Box 70"/>
            <p:cNvSpPr txBox="1">
              <a:spLocks noChangeArrowheads="1"/>
            </p:cNvSpPr>
            <p:nvPr/>
          </p:nvSpPr>
          <p:spPr bwMode="auto">
            <a:xfrm>
              <a:off x="2184" y="1527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0" name="Text Box 71"/>
            <p:cNvSpPr txBox="1">
              <a:spLocks noChangeArrowheads="1"/>
            </p:cNvSpPr>
            <p:nvPr/>
          </p:nvSpPr>
          <p:spPr bwMode="auto">
            <a:xfrm>
              <a:off x="2535" y="1992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658" y="125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2" name="Line 73"/>
            <p:cNvSpPr>
              <a:spLocks noChangeShapeType="1"/>
            </p:cNvSpPr>
            <p:nvPr/>
          </p:nvSpPr>
          <p:spPr bwMode="auto">
            <a:xfrm>
              <a:off x="2754" y="141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Text Box 74"/>
            <p:cNvSpPr txBox="1">
              <a:spLocks noChangeArrowheads="1"/>
            </p:cNvSpPr>
            <p:nvPr/>
          </p:nvSpPr>
          <p:spPr bwMode="auto">
            <a:xfrm>
              <a:off x="2457" y="155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34" name="Text Box 75"/>
            <p:cNvSpPr txBox="1">
              <a:spLocks noChangeArrowheads="1"/>
            </p:cNvSpPr>
            <p:nvPr/>
          </p:nvSpPr>
          <p:spPr bwMode="auto">
            <a:xfrm>
              <a:off x="2163" y="1965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35" name="Line 76"/>
            <p:cNvSpPr>
              <a:spLocks noChangeShapeType="1"/>
            </p:cNvSpPr>
            <p:nvPr/>
          </p:nvSpPr>
          <p:spPr bwMode="auto">
            <a:xfrm flipH="1">
              <a:off x="1845" y="969"/>
              <a:ext cx="144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 Box 77"/>
            <p:cNvSpPr txBox="1">
              <a:spLocks noChangeArrowheads="1"/>
            </p:cNvSpPr>
            <p:nvPr/>
          </p:nvSpPr>
          <p:spPr bwMode="auto">
            <a:xfrm>
              <a:off x="1950" y="855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7" name="Text Box 78"/>
            <p:cNvSpPr txBox="1">
              <a:spLocks noChangeArrowheads="1"/>
            </p:cNvSpPr>
            <p:nvPr/>
          </p:nvSpPr>
          <p:spPr bwMode="auto">
            <a:xfrm>
              <a:off x="992" y="543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38" name="Line 79"/>
            <p:cNvSpPr>
              <a:spLocks noChangeShapeType="1"/>
            </p:cNvSpPr>
            <p:nvPr/>
          </p:nvSpPr>
          <p:spPr bwMode="auto">
            <a:xfrm>
              <a:off x="1143" y="1080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Text Box 80"/>
            <p:cNvSpPr txBox="1">
              <a:spLocks noChangeArrowheads="1"/>
            </p:cNvSpPr>
            <p:nvPr/>
          </p:nvSpPr>
          <p:spPr bwMode="auto">
            <a:xfrm>
              <a:off x="711" y="954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40" name="Line 81"/>
            <p:cNvSpPr>
              <a:spLocks noChangeShapeType="1"/>
            </p:cNvSpPr>
            <p:nvPr/>
          </p:nvSpPr>
          <p:spPr bwMode="auto">
            <a:xfrm>
              <a:off x="1308" y="891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Text Box 82"/>
            <p:cNvSpPr txBox="1">
              <a:spLocks noChangeArrowheads="1"/>
            </p:cNvSpPr>
            <p:nvPr/>
          </p:nvSpPr>
          <p:spPr bwMode="auto">
            <a:xfrm>
              <a:off x="1224" y="105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2" name="Line 83"/>
            <p:cNvSpPr>
              <a:spLocks noChangeShapeType="1"/>
            </p:cNvSpPr>
            <p:nvPr/>
          </p:nvSpPr>
          <p:spPr bwMode="auto">
            <a:xfrm>
              <a:off x="948" y="1047"/>
              <a:ext cx="192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Text Box 84"/>
            <p:cNvSpPr txBox="1">
              <a:spLocks noChangeArrowheads="1"/>
            </p:cNvSpPr>
            <p:nvPr/>
          </p:nvSpPr>
          <p:spPr bwMode="auto">
            <a:xfrm>
              <a:off x="1041" y="1206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4" name="Line 85"/>
            <p:cNvSpPr>
              <a:spLocks noChangeShapeType="1"/>
            </p:cNvSpPr>
            <p:nvPr/>
          </p:nvSpPr>
          <p:spPr bwMode="auto">
            <a:xfrm>
              <a:off x="951" y="627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Text Box 86"/>
            <p:cNvSpPr txBox="1">
              <a:spLocks noChangeArrowheads="1"/>
            </p:cNvSpPr>
            <p:nvPr/>
          </p:nvSpPr>
          <p:spPr bwMode="auto">
            <a:xfrm>
              <a:off x="861" y="47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6" name="Line 87"/>
            <p:cNvSpPr>
              <a:spLocks noChangeShapeType="1"/>
            </p:cNvSpPr>
            <p:nvPr/>
          </p:nvSpPr>
          <p:spPr bwMode="auto">
            <a:xfrm flipV="1">
              <a:off x="750" y="823"/>
              <a:ext cx="213" cy="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 Box 88"/>
            <p:cNvSpPr txBox="1">
              <a:spLocks noChangeArrowheads="1"/>
            </p:cNvSpPr>
            <p:nvPr/>
          </p:nvSpPr>
          <p:spPr bwMode="auto">
            <a:xfrm>
              <a:off x="528" y="789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48" name="Text Box 89"/>
            <p:cNvSpPr txBox="1">
              <a:spLocks noChangeArrowheads="1"/>
            </p:cNvSpPr>
            <p:nvPr/>
          </p:nvSpPr>
          <p:spPr bwMode="auto">
            <a:xfrm>
              <a:off x="1554" y="110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49" name="Line 90"/>
            <p:cNvSpPr>
              <a:spLocks noChangeShapeType="1"/>
            </p:cNvSpPr>
            <p:nvPr/>
          </p:nvSpPr>
          <p:spPr bwMode="auto">
            <a:xfrm>
              <a:off x="1506" y="1011"/>
              <a:ext cx="111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91"/>
            <p:cNvSpPr>
              <a:spLocks noChangeShapeType="1"/>
            </p:cNvSpPr>
            <p:nvPr/>
          </p:nvSpPr>
          <p:spPr bwMode="auto">
            <a:xfrm>
              <a:off x="1506" y="753"/>
              <a:ext cx="3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Text Box 92"/>
            <p:cNvSpPr txBox="1">
              <a:spLocks noChangeArrowheads="1"/>
            </p:cNvSpPr>
            <p:nvPr/>
          </p:nvSpPr>
          <p:spPr bwMode="auto">
            <a:xfrm>
              <a:off x="1413" y="60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08" y="741146"/>
            <a:ext cx="8835992" cy="590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7589655" y="310257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17-13,15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7432673" y="564364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2J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2206155" y="421910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12-16</a:t>
            </a: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4421554" y="1990411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4-11</a:t>
            </a:r>
            <a:endParaRPr lang="de-DE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1763394" y="1543284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12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2321659" y="5739899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2269033" y="1548409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grpSp>
        <p:nvGrpSpPr>
          <p:cNvPr id="2" name="Gruppieren 15"/>
          <p:cNvGrpSpPr/>
          <p:nvPr/>
        </p:nvGrpSpPr>
        <p:grpSpPr>
          <a:xfrm>
            <a:off x="0" y="0"/>
            <a:ext cx="2646555" cy="2021719"/>
            <a:chOff x="0" y="362007"/>
            <a:chExt cx="2216302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821698" name="CS ChemDraw Drawing" r:id="rId5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93979" y="119504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22802" y="9870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03409" y="101733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7119" y="611605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9505" y="783056"/>
              <a:ext cx="229819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1722" y="546589"/>
              <a:ext cx="333746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52100" y="1261241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36597" y="1107237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505590" y="876232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12</a:t>
              </a:r>
              <a:endParaRPr lang="de-DE" sz="1400" b="1" dirty="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690035" y="991208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13</a:t>
              </a:r>
              <a:endParaRPr lang="de-DE" sz="1400" b="1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55334" y="1020609"/>
              <a:ext cx="2966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11</a:t>
              </a:r>
              <a:endParaRPr lang="de-DE" sz="1400" b="1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53716" y="1309367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15</a:t>
              </a:r>
              <a:endParaRPr lang="de-DE" sz="1400" b="1" dirty="0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03459" y="1251615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endParaRPr lang="de-DE" sz="1400" b="1" dirty="0"/>
            </a:p>
          </p:txBody>
        </p:sp>
      </p:grp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2592654" y="3031330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13-15</a:t>
            </a:r>
          </a:p>
        </p:txBody>
      </p:sp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2620934" y="194724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13-11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7" grpId="0"/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7731057" y="310257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17-13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7432673" y="564364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2206155" y="421910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2321659" y="5739899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grpSp>
        <p:nvGrpSpPr>
          <p:cNvPr id="2" name="Gruppieren 15"/>
          <p:cNvGrpSpPr/>
          <p:nvPr/>
        </p:nvGrpSpPr>
        <p:grpSpPr>
          <a:xfrm>
            <a:off x="0" y="2441542"/>
            <a:ext cx="2646555" cy="2021719"/>
            <a:chOff x="0" y="362007"/>
            <a:chExt cx="2216302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672194" name="CS ChemDraw Drawing" r:id="rId4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93979" y="119504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22802" y="9870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03409" y="101733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7119" y="611605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9505" y="783056"/>
              <a:ext cx="229819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1722" y="546589"/>
              <a:ext cx="333746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52100" y="1261241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36597" y="1107237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505590" y="876232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12</a:t>
              </a:r>
              <a:endParaRPr lang="de-DE" sz="1400" b="1" dirty="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690035" y="991208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13</a:t>
              </a:r>
              <a:endParaRPr lang="de-DE" sz="1400" b="1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55334" y="1020609"/>
              <a:ext cx="2966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11</a:t>
              </a:r>
              <a:endParaRPr lang="de-DE" sz="1400" b="1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53716" y="1309367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15</a:t>
              </a:r>
              <a:endParaRPr lang="de-DE" sz="1400" b="1" dirty="0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03459" y="1251615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endParaRPr lang="de-DE" sz="1400" b="1" dirty="0"/>
            </a:p>
          </p:txBody>
        </p:sp>
      </p:grpSp>
      <p:pic>
        <p:nvPicPr>
          <p:cNvPr id="1435651" name="Picture 3"/>
          <p:cNvPicPr>
            <a:picLocks noChangeAspect="1" noChangeArrowheads="1"/>
          </p:cNvPicPr>
          <p:nvPr/>
        </p:nvPicPr>
        <p:blipFill>
          <a:blip r:embed="rId5"/>
          <a:srcRect l="20328" t="9186" r="15430" b="9186"/>
          <a:stretch>
            <a:fillRect/>
          </a:stretch>
        </p:blipFill>
        <p:spPr bwMode="auto">
          <a:xfrm>
            <a:off x="0" y="771231"/>
            <a:ext cx="8889476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hteck 29"/>
          <p:cNvSpPr/>
          <p:nvPr/>
        </p:nvSpPr>
        <p:spPr>
          <a:xfrm>
            <a:off x="2457450" y="5045529"/>
            <a:ext cx="1510393" cy="11674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" name="Gerade Verbindung 33"/>
          <p:cNvCxnSpPr/>
          <p:nvPr/>
        </p:nvCxnSpPr>
        <p:spPr>
          <a:xfrm rot="16200000" flipH="1">
            <a:off x="349897" y="4194111"/>
            <a:ext cx="4973216" cy="18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rot="16200000" flipH="1">
            <a:off x="256591" y="4212773"/>
            <a:ext cx="4973216" cy="18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2453952" y="1604865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</a:rPr>
              <a:t>38´</a:t>
            </a:r>
            <a:endParaRPr lang="de-DE" sz="900" dirty="0">
              <a:solidFill>
                <a:srgbClr val="FF00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761862" y="1604865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</a:rPr>
              <a:t>26´</a:t>
            </a:r>
            <a:endParaRPr lang="de-DE" sz="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36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08" y="741146"/>
            <a:ext cx="8835992" cy="590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     HMBC Glucosamine Derivative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7731057" y="310257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17-13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7432673" y="5643646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5" name="Text Box 51"/>
          <p:cNvSpPr txBox="1">
            <a:spLocks noChangeArrowheads="1"/>
          </p:cNvSpPr>
          <p:nvPr/>
        </p:nvSpPr>
        <p:spPr bwMode="auto">
          <a:xfrm>
            <a:off x="2206155" y="4219107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17-14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2668168" y="2197801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12-11</a:t>
            </a:r>
            <a:endParaRPr lang="de-DE" sz="1200" b="1" dirty="0">
              <a:solidFill>
                <a:srgbClr val="00B050"/>
              </a:solidFill>
            </a:endParaRPr>
          </a:p>
        </p:txBody>
      </p:sp>
      <p:pic>
        <p:nvPicPr>
          <p:cNvPr id="7" name="Picture 21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1"/>
          <p:cNvSpPr txBox="1">
            <a:spLocks noChangeArrowheads="1"/>
          </p:cNvSpPr>
          <p:nvPr/>
        </p:nvSpPr>
        <p:spPr bwMode="auto">
          <a:xfrm>
            <a:off x="1763394" y="1543284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12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27" name="Text Box 51"/>
          <p:cNvSpPr txBox="1">
            <a:spLocks noChangeArrowheads="1"/>
          </p:cNvSpPr>
          <p:nvPr/>
        </p:nvSpPr>
        <p:spPr bwMode="auto">
          <a:xfrm>
            <a:off x="2321659" y="5739899"/>
            <a:ext cx="9316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B050"/>
                </a:solidFill>
              </a:rPr>
              <a:t>3J 12-14</a:t>
            </a:r>
            <a:endParaRPr lang="de-DE" sz="1200" b="1" dirty="0">
              <a:solidFill>
                <a:srgbClr val="00B050"/>
              </a:solidFill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2269033" y="1548409"/>
            <a:ext cx="3830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13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grpSp>
        <p:nvGrpSpPr>
          <p:cNvPr id="2" name="Gruppieren 15"/>
          <p:cNvGrpSpPr/>
          <p:nvPr/>
        </p:nvGrpSpPr>
        <p:grpSpPr>
          <a:xfrm>
            <a:off x="0" y="0"/>
            <a:ext cx="2646555" cy="2021719"/>
            <a:chOff x="0" y="362007"/>
            <a:chExt cx="2216302" cy="1488688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/>
          </p:nvGraphicFramePr>
          <p:xfrm>
            <a:off x="0" y="362007"/>
            <a:ext cx="1936932" cy="1488688"/>
          </p:xfrm>
          <a:graphic>
            <a:graphicData uri="http://schemas.openxmlformats.org/presentationml/2006/ole">
              <p:oleObj spid="_x0000_s1747970" name="CS ChemDraw Drawing" r:id="rId5" imgW="3567700" imgH="2741688" progId="ChemDraw.Document.6.0">
                <p:embed/>
              </p:oleObj>
            </a:graphicData>
          </a:graphic>
        </p:graphicFrame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993979" y="1195041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022802" y="987073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03409" y="101733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3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72199" y="995687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2</a:t>
              </a:r>
              <a:endParaRPr lang="de-DE" sz="1400" b="1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67119" y="611605"/>
              <a:ext cx="3048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89505" y="783056"/>
              <a:ext cx="229819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6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21722" y="546589"/>
              <a:ext cx="333746" cy="22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18</a:t>
              </a:r>
              <a:r>
                <a:rPr lang="de-DE" sz="1400" b="1" baseline="30000" dirty="0" smtClean="0"/>
                <a:t> </a:t>
              </a:r>
              <a:endParaRPr lang="de-DE" sz="1400" b="1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852100" y="1261241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17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736597" y="1107237"/>
              <a:ext cx="364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14</a:t>
              </a:r>
              <a:r>
                <a:rPr lang="de-DE" sz="1400" b="1" baseline="30000" dirty="0" smtClean="0"/>
                <a:t>  </a:t>
              </a:r>
              <a:endParaRPr lang="de-DE" sz="1400" b="1" dirty="0"/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1505590" y="876232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12</a:t>
              </a:r>
              <a:endParaRPr lang="de-DE" sz="1400" b="1" dirty="0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690035" y="991208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13</a:t>
              </a:r>
              <a:endParaRPr lang="de-DE" sz="1400" b="1" dirty="0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1255334" y="1020609"/>
              <a:ext cx="2966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11</a:t>
              </a:r>
              <a:endParaRPr lang="de-DE" sz="1400" b="1" dirty="0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53716" y="1309367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15</a:t>
              </a:r>
              <a:endParaRPr lang="de-DE" sz="1400" b="1" dirty="0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303459" y="1251615"/>
              <a:ext cx="3032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 baseline="30000" dirty="0" smtClean="0">
                  <a:solidFill>
                    <a:srgbClr val="00B050"/>
                  </a:solidFill>
                </a:rPr>
                <a:t>16</a:t>
              </a:r>
              <a:endParaRPr lang="de-DE" sz="1400" b="1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>
            <a:off x="1726163" y="5561046"/>
            <a:ext cx="6913984" cy="1588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1735494" y="5673014"/>
            <a:ext cx="6913984" cy="1588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1716833" y="5775651"/>
            <a:ext cx="6913984" cy="1588"/>
          </a:xfrm>
          <a:prstGeom prst="line">
            <a:avLst/>
          </a:prstGeom>
          <a:ln w="31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598368" y="1194318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</a:rPr>
              <a:t>46´</a:t>
            </a:r>
            <a:endParaRPr lang="de-DE" sz="900" dirty="0">
              <a:solidFill>
                <a:srgbClr val="FF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166327" y="557037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</a:rPr>
              <a:t>46</a:t>
            </a:r>
            <a:endParaRPr lang="de-DE" sz="900" dirty="0">
              <a:solidFill>
                <a:srgbClr val="FF00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365103" y="1184988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</a:rPr>
              <a:t>38´</a:t>
            </a:r>
            <a:endParaRPr lang="de-DE" sz="900" dirty="0">
              <a:solidFill>
                <a:srgbClr val="FF00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166327" y="5402424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</a:rPr>
              <a:t>38</a:t>
            </a:r>
            <a:endParaRPr lang="de-DE" sz="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47"/>
          <p:cNvGrpSpPr/>
          <p:nvPr/>
        </p:nvGrpSpPr>
        <p:grpSpPr>
          <a:xfrm>
            <a:off x="0" y="929563"/>
            <a:ext cx="7791061" cy="5422367"/>
            <a:chOff x="-1" y="1061552"/>
            <a:chExt cx="7791061" cy="5422367"/>
          </a:xfrm>
        </p:grpSpPr>
        <p:pic>
          <p:nvPicPr>
            <p:cNvPr id="487432" name="Picture 8"/>
            <p:cNvPicPr>
              <a:picLocks noChangeAspect="1" noChangeArrowheads="1"/>
            </p:cNvPicPr>
            <p:nvPr/>
          </p:nvPicPr>
          <p:blipFill>
            <a:blip r:embed="rId2"/>
            <a:srcRect l="28051" t="12686" r="8120" b="8311"/>
            <a:stretch>
              <a:fillRect/>
            </a:stretch>
          </p:blipFill>
          <p:spPr bwMode="auto">
            <a:xfrm>
              <a:off x="-1" y="1066067"/>
              <a:ext cx="7791061" cy="5417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5074" name="Line 34"/>
            <p:cNvSpPr>
              <a:spLocks noChangeShapeType="1"/>
            </p:cNvSpPr>
            <p:nvPr/>
          </p:nvSpPr>
          <p:spPr bwMode="auto">
            <a:xfrm flipV="1">
              <a:off x="308785" y="1509649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5" name="Line 35"/>
            <p:cNvSpPr>
              <a:spLocks noChangeShapeType="1"/>
            </p:cNvSpPr>
            <p:nvPr/>
          </p:nvSpPr>
          <p:spPr bwMode="auto">
            <a:xfrm flipV="1">
              <a:off x="532492" y="1604509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6" name="Line 36"/>
            <p:cNvSpPr>
              <a:spLocks noChangeShapeType="1"/>
            </p:cNvSpPr>
            <p:nvPr/>
          </p:nvSpPr>
          <p:spPr bwMode="auto">
            <a:xfrm flipV="1">
              <a:off x="3235033" y="1061552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7" name="Line 37"/>
            <p:cNvSpPr>
              <a:spLocks noChangeShapeType="1"/>
            </p:cNvSpPr>
            <p:nvPr/>
          </p:nvSpPr>
          <p:spPr bwMode="auto">
            <a:xfrm flipV="1">
              <a:off x="2905125" y="4689378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8" name="Line 38"/>
            <p:cNvSpPr>
              <a:spLocks noChangeShapeType="1"/>
            </p:cNvSpPr>
            <p:nvPr/>
          </p:nvSpPr>
          <p:spPr bwMode="auto">
            <a:xfrm flipV="1">
              <a:off x="1290702" y="4648070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 flipV="1">
              <a:off x="1402669" y="1596961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 flipV="1">
              <a:off x="2792931" y="2539352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1160300" y="1432995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1692146" y="2431370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V="1">
              <a:off x="725097" y="1462769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V="1">
              <a:off x="936139" y="1587630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3110172" y="4704053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V="1">
              <a:off x="3166155" y="1093107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V="1">
              <a:off x="6364353" y="3655690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 flipV="1">
              <a:off x="3266362" y="4702272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 flipV="1">
              <a:off x="3458968" y="4681829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6149749" y="2228106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3098410" y="1128647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38"/>
            <p:cNvSpPr>
              <a:spLocks noChangeShapeType="1"/>
            </p:cNvSpPr>
            <p:nvPr/>
          </p:nvSpPr>
          <p:spPr bwMode="auto">
            <a:xfrm flipV="1">
              <a:off x="1598612" y="1438341"/>
              <a:ext cx="1588" cy="403225"/>
            </a:xfrm>
            <a:prstGeom prst="line">
              <a:avLst/>
            </a:prstGeom>
            <a:noFill/>
            <a:ln w="9525">
              <a:solidFill>
                <a:srgbClr val="9933FF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5060428" y="-414620"/>
            <a:ext cx="554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dirty="0">
                <a:solidFill>
                  <a:schemeClr val="tx1"/>
                </a:solidFill>
              </a:rPr>
              <a:t>H</a:t>
            </a:r>
          </a:p>
        </p:txBody>
      </p:sp>
      <p:pic>
        <p:nvPicPr>
          <p:cNvPr id="215092" name="Picture 52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grpSp>
        <p:nvGrpSpPr>
          <p:cNvPr id="3" name="Gruppieren 68"/>
          <p:cNvGrpSpPr/>
          <p:nvPr/>
        </p:nvGrpSpPr>
        <p:grpSpPr>
          <a:xfrm>
            <a:off x="0" y="851442"/>
            <a:ext cx="7751695" cy="5387847"/>
            <a:chOff x="0" y="851442"/>
            <a:chExt cx="7751695" cy="5387847"/>
          </a:xfrm>
        </p:grpSpPr>
        <p:pic>
          <p:nvPicPr>
            <p:cNvPr id="542723" name="Picture 3"/>
            <p:cNvPicPr>
              <a:picLocks noChangeAspect="1" noChangeArrowheads="1"/>
            </p:cNvPicPr>
            <p:nvPr/>
          </p:nvPicPr>
          <p:blipFill>
            <a:blip r:embed="rId4"/>
            <a:srcRect l="28051" t="12686" r="8366" b="8749"/>
            <a:stretch>
              <a:fillRect/>
            </a:stretch>
          </p:blipFill>
          <p:spPr bwMode="auto">
            <a:xfrm>
              <a:off x="0" y="851442"/>
              <a:ext cx="7751695" cy="5387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8" name="Line 34"/>
            <p:cNvSpPr>
              <a:spLocks noChangeShapeType="1"/>
            </p:cNvSpPr>
            <p:nvPr/>
          </p:nvSpPr>
          <p:spPr bwMode="auto">
            <a:xfrm flipV="1">
              <a:off x="318116" y="1062635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35"/>
            <p:cNvSpPr>
              <a:spLocks noChangeShapeType="1"/>
            </p:cNvSpPr>
            <p:nvPr/>
          </p:nvSpPr>
          <p:spPr bwMode="auto">
            <a:xfrm flipV="1">
              <a:off x="579146" y="1148164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36"/>
            <p:cNvSpPr>
              <a:spLocks noChangeShapeType="1"/>
            </p:cNvSpPr>
            <p:nvPr/>
          </p:nvSpPr>
          <p:spPr bwMode="auto">
            <a:xfrm flipV="1">
              <a:off x="4765254" y="1454294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 flipV="1">
              <a:off x="5517697" y="3766504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 flipV="1">
              <a:off x="4649723" y="3734525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38"/>
            <p:cNvSpPr>
              <a:spLocks noChangeShapeType="1"/>
            </p:cNvSpPr>
            <p:nvPr/>
          </p:nvSpPr>
          <p:spPr bwMode="auto">
            <a:xfrm flipV="1">
              <a:off x="1579952" y="1177939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38"/>
            <p:cNvSpPr>
              <a:spLocks noChangeShapeType="1"/>
            </p:cNvSpPr>
            <p:nvPr/>
          </p:nvSpPr>
          <p:spPr bwMode="auto">
            <a:xfrm flipV="1">
              <a:off x="4621732" y="1467188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7"/>
            <p:cNvSpPr>
              <a:spLocks noChangeShapeType="1"/>
            </p:cNvSpPr>
            <p:nvPr/>
          </p:nvSpPr>
          <p:spPr bwMode="auto">
            <a:xfrm flipV="1">
              <a:off x="1318921" y="1060626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37"/>
            <p:cNvSpPr>
              <a:spLocks noChangeShapeType="1"/>
            </p:cNvSpPr>
            <p:nvPr/>
          </p:nvSpPr>
          <p:spPr bwMode="auto">
            <a:xfrm flipV="1">
              <a:off x="5461714" y="1443181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36"/>
            <p:cNvSpPr>
              <a:spLocks noChangeShapeType="1"/>
            </p:cNvSpPr>
            <p:nvPr/>
          </p:nvSpPr>
          <p:spPr bwMode="auto">
            <a:xfrm flipV="1">
              <a:off x="818404" y="1015755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 flipV="1">
              <a:off x="1076099" y="1196600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Line 38"/>
            <p:cNvSpPr>
              <a:spLocks noChangeShapeType="1"/>
            </p:cNvSpPr>
            <p:nvPr/>
          </p:nvSpPr>
          <p:spPr bwMode="auto">
            <a:xfrm flipV="1">
              <a:off x="5078932" y="3753186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Line 38"/>
            <p:cNvSpPr>
              <a:spLocks noChangeShapeType="1"/>
            </p:cNvSpPr>
            <p:nvPr/>
          </p:nvSpPr>
          <p:spPr bwMode="auto">
            <a:xfrm flipV="1">
              <a:off x="5032278" y="1457857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34"/>
            <p:cNvSpPr>
              <a:spLocks noChangeShapeType="1"/>
            </p:cNvSpPr>
            <p:nvPr/>
          </p:nvSpPr>
          <p:spPr bwMode="auto">
            <a:xfrm flipV="1">
              <a:off x="6924190" y="3796505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Line 35"/>
            <p:cNvSpPr>
              <a:spLocks noChangeShapeType="1"/>
            </p:cNvSpPr>
            <p:nvPr/>
          </p:nvSpPr>
          <p:spPr bwMode="auto">
            <a:xfrm flipV="1">
              <a:off x="5888265" y="3835381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Line 36"/>
            <p:cNvSpPr>
              <a:spLocks noChangeShapeType="1"/>
            </p:cNvSpPr>
            <p:nvPr/>
          </p:nvSpPr>
          <p:spPr bwMode="auto">
            <a:xfrm flipV="1">
              <a:off x="4774585" y="3740293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Line 34"/>
            <p:cNvSpPr>
              <a:spLocks noChangeShapeType="1"/>
            </p:cNvSpPr>
            <p:nvPr/>
          </p:nvSpPr>
          <p:spPr bwMode="auto">
            <a:xfrm flipV="1">
              <a:off x="6896199" y="1146610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Line 35"/>
            <p:cNvSpPr>
              <a:spLocks noChangeShapeType="1"/>
            </p:cNvSpPr>
            <p:nvPr/>
          </p:nvSpPr>
          <p:spPr bwMode="auto">
            <a:xfrm flipV="1">
              <a:off x="5897595" y="1456074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V="1">
              <a:off x="1841209" y="1037981"/>
              <a:ext cx="1588" cy="403225"/>
            </a:xfrm>
            <a:prstGeom prst="line">
              <a:avLst/>
            </a:prstGeom>
            <a:noFill/>
            <a:ln w="9525">
              <a:solidFill>
                <a:srgbClr val="9933FF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Line 38"/>
            <p:cNvSpPr>
              <a:spLocks noChangeShapeType="1"/>
            </p:cNvSpPr>
            <p:nvPr/>
          </p:nvSpPr>
          <p:spPr bwMode="auto">
            <a:xfrm flipV="1">
              <a:off x="1010784" y="1560495"/>
              <a:ext cx="1588" cy="403225"/>
            </a:xfrm>
            <a:prstGeom prst="line">
              <a:avLst/>
            </a:prstGeom>
            <a:noFill/>
            <a:ln w="9525">
              <a:solidFill>
                <a:srgbClr val="9933FF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Line 38"/>
            <p:cNvSpPr>
              <a:spLocks noChangeShapeType="1"/>
            </p:cNvSpPr>
            <p:nvPr/>
          </p:nvSpPr>
          <p:spPr bwMode="auto">
            <a:xfrm flipV="1">
              <a:off x="1048106" y="3697205"/>
              <a:ext cx="1588" cy="403225"/>
            </a:xfrm>
            <a:prstGeom prst="line">
              <a:avLst/>
            </a:prstGeom>
            <a:noFill/>
            <a:ln w="9525">
              <a:solidFill>
                <a:srgbClr val="9933FF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9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Alkyl Chain  (e.g.)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1818627" name="Picture 3"/>
          <p:cNvPicPr>
            <a:picLocks noChangeAspect="1" noChangeArrowheads="1"/>
          </p:cNvPicPr>
          <p:nvPr/>
        </p:nvPicPr>
        <p:blipFill>
          <a:blip r:embed="rId5"/>
          <a:srcRect l="28051" t="8749" r="5659" b="8749"/>
          <a:stretch>
            <a:fillRect/>
          </a:stretch>
        </p:blipFill>
        <p:spPr bwMode="auto">
          <a:xfrm>
            <a:off x="0" y="712055"/>
            <a:ext cx="8081561" cy="565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8628" name="Picture 4"/>
          <p:cNvPicPr>
            <a:picLocks noChangeAspect="1" noChangeArrowheads="1"/>
          </p:cNvPicPr>
          <p:nvPr/>
        </p:nvPicPr>
        <p:blipFill>
          <a:blip r:embed="rId6"/>
          <a:srcRect l="28051" t="8749" r="5659" b="8749"/>
          <a:stretch>
            <a:fillRect/>
          </a:stretch>
        </p:blipFill>
        <p:spPr bwMode="auto">
          <a:xfrm>
            <a:off x="0" y="724108"/>
            <a:ext cx="8081561" cy="565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47"/>
          <p:cNvGrpSpPr/>
          <p:nvPr/>
        </p:nvGrpSpPr>
        <p:grpSpPr>
          <a:xfrm>
            <a:off x="0" y="929563"/>
            <a:ext cx="7791061" cy="5422367"/>
            <a:chOff x="-1" y="1061552"/>
            <a:chExt cx="7791061" cy="5422367"/>
          </a:xfrm>
        </p:grpSpPr>
        <p:pic>
          <p:nvPicPr>
            <p:cNvPr id="487432" name="Picture 8"/>
            <p:cNvPicPr>
              <a:picLocks noChangeAspect="1" noChangeArrowheads="1"/>
            </p:cNvPicPr>
            <p:nvPr/>
          </p:nvPicPr>
          <p:blipFill>
            <a:blip r:embed="rId2"/>
            <a:srcRect l="28051" t="12686" r="8120" b="8311"/>
            <a:stretch>
              <a:fillRect/>
            </a:stretch>
          </p:blipFill>
          <p:spPr bwMode="auto">
            <a:xfrm>
              <a:off x="-1" y="1066067"/>
              <a:ext cx="7791061" cy="5417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5074" name="Line 34"/>
            <p:cNvSpPr>
              <a:spLocks noChangeShapeType="1"/>
            </p:cNvSpPr>
            <p:nvPr/>
          </p:nvSpPr>
          <p:spPr bwMode="auto">
            <a:xfrm flipV="1">
              <a:off x="308785" y="1509649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5" name="Line 35"/>
            <p:cNvSpPr>
              <a:spLocks noChangeShapeType="1"/>
            </p:cNvSpPr>
            <p:nvPr/>
          </p:nvSpPr>
          <p:spPr bwMode="auto">
            <a:xfrm flipV="1">
              <a:off x="532492" y="1604509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6" name="Line 36"/>
            <p:cNvSpPr>
              <a:spLocks noChangeShapeType="1"/>
            </p:cNvSpPr>
            <p:nvPr/>
          </p:nvSpPr>
          <p:spPr bwMode="auto">
            <a:xfrm flipV="1">
              <a:off x="3235033" y="1061552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7" name="Line 37"/>
            <p:cNvSpPr>
              <a:spLocks noChangeShapeType="1"/>
            </p:cNvSpPr>
            <p:nvPr/>
          </p:nvSpPr>
          <p:spPr bwMode="auto">
            <a:xfrm flipV="1">
              <a:off x="2905125" y="4689378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5078" name="Line 38"/>
            <p:cNvSpPr>
              <a:spLocks noChangeShapeType="1"/>
            </p:cNvSpPr>
            <p:nvPr/>
          </p:nvSpPr>
          <p:spPr bwMode="auto">
            <a:xfrm flipV="1">
              <a:off x="1290702" y="4648070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 flipV="1">
              <a:off x="1402669" y="1596961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 flipV="1">
              <a:off x="2792931" y="2539352"/>
              <a:ext cx="1588" cy="4032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1160300" y="1432995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1692146" y="2431370"/>
              <a:ext cx="1588" cy="403225"/>
            </a:xfrm>
            <a:prstGeom prst="line">
              <a:avLst/>
            </a:prstGeom>
            <a:noFill/>
            <a:ln w="9525">
              <a:solidFill>
                <a:srgbClr val="00FFCC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V="1">
              <a:off x="725097" y="1462769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V="1">
              <a:off x="936139" y="1587630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3110172" y="4704053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V="1">
              <a:off x="3166155" y="1093107"/>
              <a:ext cx="1588" cy="403225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V="1">
              <a:off x="6364353" y="3655690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 flipV="1">
              <a:off x="3266362" y="4702272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 flipV="1">
              <a:off x="3458968" y="4681829"/>
              <a:ext cx="1588" cy="403225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6149749" y="2228106"/>
              <a:ext cx="1588" cy="4032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 flipV="1">
              <a:off x="3098410" y="1128647"/>
              <a:ext cx="1588" cy="40322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 type="triangle" w="med" len="med"/>
              <a:tailEnd type="none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38"/>
            <p:cNvSpPr>
              <a:spLocks noChangeShapeType="1"/>
            </p:cNvSpPr>
            <p:nvPr/>
          </p:nvSpPr>
          <p:spPr bwMode="auto">
            <a:xfrm flipV="1">
              <a:off x="1598612" y="1438341"/>
              <a:ext cx="1588" cy="403225"/>
            </a:xfrm>
            <a:prstGeom prst="line">
              <a:avLst/>
            </a:prstGeom>
            <a:noFill/>
            <a:ln w="9525">
              <a:solidFill>
                <a:srgbClr val="9933FF"/>
              </a:solidFill>
              <a:round/>
              <a:headEnd type="none" w="med" len="med"/>
              <a:tailEnd type="triangle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5060428" y="-414620"/>
            <a:ext cx="554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dirty="0">
                <a:solidFill>
                  <a:schemeClr val="tx1"/>
                </a:solidFill>
              </a:rPr>
              <a:t>H</a:t>
            </a:r>
          </a:p>
        </p:txBody>
      </p:sp>
      <p:pic>
        <p:nvPicPr>
          <p:cNvPr id="1751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2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2" name="Picture 52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69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Alkyl Chain  (e.g.)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08050" y="2760663"/>
            <a:ext cx="2038350" cy="2909887"/>
            <a:chOff x="572" y="1739"/>
            <a:chExt cx="1284" cy="1833"/>
          </a:xfrm>
        </p:grpSpPr>
        <p:sp>
          <p:nvSpPr>
            <p:cNvPr id="52277" name="AutoShape 3"/>
            <p:cNvSpPr>
              <a:spLocks noChangeArrowheads="1"/>
            </p:cNvSpPr>
            <p:nvPr/>
          </p:nvSpPr>
          <p:spPr bwMode="auto">
            <a:xfrm>
              <a:off x="1753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8" name="AutoShape 4"/>
            <p:cNvSpPr>
              <a:spLocks noChangeArrowheads="1"/>
            </p:cNvSpPr>
            <p:nvPr/>
          </p:nvSpPr>
          <p:spPr bwMode="auto">
            <a:xfrm>
              <a:off x="580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9" name="Oval 5"/>
            <p:cNvSpPr>
              <a:spLocks noChangeArrowheads="1"/>
            </p:cNvSpPr>
            <p:nvPr/>
          </p:nvSpPr>
          <p:spPr bwMode="auto">
            <a:xfrm>
              <a:off x="572" y="2516"/>
              <a:ext cx="72" cy="11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80" name="Oval 6"/>
            <p:cNvSpPr>
              <a:spLocks noChangeArrowheads="1"/>
            </p:cNvSpPr>
            <p:nvPr/>
          </p:nvSpPr>
          <p:spPr bwMode="auto">
            <a:xfrm>
              <a:off x="1784" y="3460"/>
              <a:ext cx="72" cy="1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2229" name="Oval 7"/>
          <p:cNvSpPr>
            <a:spLocks noChangeArrowheads="1"/>
          </p:cNvSpPr>
          <p:nvPr/>
        </p:nvSpPr>
        <p:spPr bwMode="auto">
          <a:xfrm>
            <a:off x="5245100" y="3960813"/>
            <a:ext cx="114300" cy="177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824538" y="5472113"/>
            <a:ext cx="114300" cy="177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4813300" y="3422650"/>
            <a:ext cx="3617913" cy="288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2" name="AutoShape 10"/>
          <p:cNvSpPr>
            <a:spLocks noChangeArrowheads="1"/>
          </p:cNvSpPr>
          <p:nvPr/>
        </p:nvSpPr>
        <p:spPr bwMode="auto">
          <a:xfrm rot="5400000">
            <a:off x="8728869" y="5176044"/>
            <a:ext cx="104775" cy="7032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3" name="AutoShape 11"/>
          <p:cNvSpPr>
            <a:spLocks noChangeArrowheads="1"/>
          </p:cNvSpPr>
          <p:nvPr/>
        </p:nvSpPr>
        <p:spPr bwMode="auto">
          <a:xfrm rot="5400000">
            <a:off x="8739981" y="3747295"/>
            <a:ext cx="104775" cy="7032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5473700" y="3954463"/>
            <a:ext cx="114300" cy="177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5" name="Oval 13"/>
          <p:cNvSpPr>
            <a:spLocks noChangeArrowheads="1"/>
          </p:cNvSpPr>
          <p:nvPr/>
        </p:nvSpPr>
        <p:spPr bwMode="auto">
          <a:xfrm>
            <a:off x="6053138" y="5465763"/>
            <a:ext cx="114300" cy="177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6" name="Rectangle 14"/>
          <p:cNvSpPr>
            <a:spLocks noChangeArrowheads="1"/>
          </p:cNvSpPr>
          <p:nvPr/>
        </p:nvSpPr>
        <p:spPr bwMode="auto">
          <a:xfrm>
            <a:off x="247650" y="3462338"/>
            <a:ext cx="3617913" cy="288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7" name="AutoShape 15"/>
          <p:cNvSpPr>
            <a:spLocks noChangeArrowheads="1"/>
          </p:cNvSpPr>
          <p:nvPr/>
        </p:nvSpPr>
        <p:spPr bwMode="auto">
          <a:xfrm rot="5400000">
            <a:off x="4163219" y="5215731"/>
            <a:ext cx="104775" cy="7032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38" name="AutoShape 16"/>
          <p:cNvSpPr>
            <a:spLocks noChangeArrowheads="1"/>
          </p:cNvSpPr>
          <p:nvPr/>
        </p:nvSpPr>
        <p:spPr bwMode="auto">
          <a:xfrm rot="5400000">
            <a:off x="4174331" y="3786982"/>
            <a:ext cx="104775" cy="7032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01700" y="2747963"/>
            <a:ext cx="2038350" cy="2916237"/>
            <a:chOff x="428" y="1739"/>
            <a:chExt cx="1284" cy="1837"/>
          </a:xfrm>
        </p:grpSpPr>
        <p:sp>
          <p:nvSpPr>
            <p:cNvPr id="52273" name="AutoShape 18"/>
            <p:cNvSpPr>
              <a:spLocks noChangeArrowheads="1"/>
            </p:cNvSpPr>
            <p:nvPr/>
          </p:nvSpPr>
          <p:spPr bwMode="auto">
            <a:xfrm>
              <a:off x="442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4" name="AutoShape 19"/>
            <p:cNvSpPr>
              <a:spLocks noChangeArrowheads="1"/>
            </p:cNvSpPr>
            <p:nvPr/>
          </p:nvSpPr>
          <p:spPr bwMode="auto">
            <a:xfrm>
              <a:off x="1615" y="1739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5" name="Oval 20"/>
            <p:cNvSpPr>
              <a:spLocks noChangeArrowheads="1"/>
            </p:cNvSpPr>
            <p:nvPr/>
          </p:nvSpPr>
          <p:spPr bwMode="auto">
            <a:xfrm>
              <a:off x="428" y="2520"/>
              <a:ext cx="72" cy="11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76" name="Oval 21"/>
            <p:cNvSpPr>
              <a:spLocks noChangeArrowheads="1"/>
            </p:cNvSpPr>
            <p:nvPr/>
          </p:nvSpPr>
          <p:spPr bwMode="auto">
            <a:xfrm>
              <a:off x="1640" y="3464"/>
              <a:ext cx="72" cy="1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454" name="Oval 22"/>
          <p:cNvSpPr>
            <a:spLocks noChangeArrowheads="1"/>
          </p:cNvSpPr>
          <p:nvPr/>
        </p:nvSpPr>
        <p:spPr bwMode="auto">
          <a:xfrm flipH="1">
            <a:off x="5911850" y="4033838"/>
            <a:ext cx="55563" cy="112712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55" name="Oval 23"/>
          <p:cNvSpPr>
            <a:spLocks noChangeArrowheads="1"/>
          </p:cNvSpPr>
          <p:nvPr/>
        </p:nvSpPr>
        <p:spPr bwMode="auto">
          <a:xfrm flipH="1">
            <a:off x="5473700" y="5529263"/>
            <a:ext cx="55563" cy="112712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42" name="Text Box 24"/>
          <p:cNvSpPr txBox="1">
            <a:spLocks noChangeArrowheads="1"/>
          </p:cNvSpPr>
          <p:nvPr/>
        </p:nvSpPr>
        <p:spPr bwMode="auto">
          <a:xfrm>
            <a:off x="849313" y="1673225"/>
            <a:ext cx="312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C</a:t>
            </a:r>
          </a:p>
        </p:txBody>
      </p:sp>
      <p:sp>
        <p:nvSpPr>
          <p:cNvPr id="52243" name="Text Box 25"/>
          <p:cNvSpPr txBox="1">
            <a:spLocks noChangeArrowheads="1"/>
          </p:cNvSpPr>
          <p:nvPr/>
        </p:nvSpPr>
        <p:spPr bwMode="auto">
          <a:xfrm>
            <a:off x="1854200" y="1673225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C</a:t>
            </a:r>
          </a:p>
        </p:txBody>
      </p:sp>
      <p:sp>
        <p:nvSpPr>
          <p:cNvPr id="52244" name="Text Box 26"/>
          <p:cNvSpPr txBox="1">
            <a:spLocks noChangeArrowheads="1"/>
          </p:cNvSpPr>
          <p:nvPr/>
        </p:nvSpPr>
        <p:spPr bwMode="auto">
          <a:xfrm>
            <a:off x="854075" y="1131888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52245" name="Text Box 27"/>
          <p:cNvSpPr txBox="1">
            <a:spLocks noChangeArrowheads="1"/>
          </p:cNvSpPr>
          <p:nvPr/>
        </p:nvSpPr>
        <p:spPr bwMode="auto">
          <a:xfrm>
            <a:off x="1843088" y="1125538"/>
            <a:ext cx="32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52246" name="Line 28"/>
          <p:cNvSpPr>
            <a:spLocks noChangeShapeType="1"/>
          </p:cNvSpPr>
          <p:nvPr/>
        </p:nvSpPr>
        <p:spPr bwMode="auto">
          <a:xfrm>
            <a:off x="1098550" y="1812925"/>
            <a:ext cx="825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2247" name="Line 29"/>
          <p:cNvSpPr>
            <a:spLocks noChangeShapeType="1"/>
          </p:cNvSpPr>
          <p:nvPr/>
        </p:nvSpPr>
        <p:spPr bwMode="auto">
          <a:xfrm>
            <a:off x="1006475" y="1393825"/>
            <a:ext cx="1588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2248" name="Line 30"/>
          <p:cNvSpPr>
            <a:spLocks noChangeShapeType="1"/>
          </p:cNvSpPr>
          <p:nvPr/>
        </p:nvSpPr>
        <p:spPr bwMode="auto">
          <a:xfrm>
            <a:off x="2016125" y="1393825"/>
            <a:ext cx="1588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722938" y="1165225"/>
            <a:ext cx="1317625" cy="852488"/>
            <a:chOff x="3621" y="333"/>
            <a:chExt cx="830" cy="537"/>
          </a:xfrm>
        </p:grpSpPr>
        <p:sp>
          <p:nvSpPr>
            <p:cNvPr id="52266" name="Text Box 32"/>
            <p:cNvSpPr txBox="1">
              <a:spLocks noChangeArrowheads="1"/>
            </p:cNvSpPr>
            <p:nvPr/>
          </p:nvSpPr>
          <p:spPr bwMode="auto">
            <a:xfrm>
              <a:off x="3621" y="67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sp>
          <p:nvSpPr>
            <p:cNvPr id="52267" name="Text Box 33"/>
            <p:cNvSpPr txBox="1">
              <a:spLocks noChangeArrowheads="1"/>
            </p:cNvSpPr>
            <p:nvPr/>
          </p:nvSpPr>
          <p:spPr bwMode="auto">
            <a:xfrm>
              <a:off x="4254" y="67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C</a:t>
              </a:r>
            </a:p>
          </p:txBody>
        </p:sp>
        <p:sp>
          <p:nvSpPr>
            <p:cNvPr id="52268" name="Text Box 34"/>
            <p:cNvSpPr txBox="1">
              <a:spLocks noChangeArrowheads="1"/>
            </p:cNvSpPr>
            <p:nvPr/>
          </p:nvSpPr>
          <p:spPr bwMode="auto">
            <a:xfrm>
              <a:off x="3624" y="33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rgbClr val="FF3300"/>
                  </a:solidFill>
                </a:rPr>
                <a:t>H</a:t>
              </a:r>
            </a:p>
          </p:txBody>
        </p:sp>
        <p:sp>
          <p:nvSpPr>
            <p:cNvPr id="52269" name="Text Box 35"/>
            <p:cNvSpPr txBox="1">
              <a:spLocks noChangeArrowheads="1"/>
            </p:cNvSpPr>
            <p:nvPr/>
          </p:nvSpPr>
          <p:spPr bwMode="auto">
            <a:xfrm>
              <a:off x="4247" y="33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chemeClr val="accent2"/>
                  </a:solidFill>
                </a:rPr>
                <a:t>H</a:t>
              </a:r>
            </a:p>
          </p:txBody>
        </p:sp>
        <p:sp>
          <p:nvSpPr>
            <p:cNvPr id="52270" name="Line 36"/>
            <p:cNvSpPr>
              <a:spLocks noChangeShapeType="1"/>
            </p:cNvSpPr>
            <p:nvPr/>
          </p:nvSpPr>
          <p:spPr bwMode="auto">
            <a:xfrm>
              <a:off x="3778" y="766"/>
              <a:ext cx="5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271" name="Line 37"/>
            <p:cNvSpPr>
              <a:spLocks noChangeShapeType="1"/>
            </p:cNvSpPr>
            <p:nvPr/>
          </p:nvSpPr>
          <p:spPr bwMode="auto">
            <a:xfrm>
              <a:off x="3720" y="502"/>
              <a:ext cx="1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272" name="Line 38"/>
            <p:cNvSpPr>
              <a:spLocks noChangeShapeType="1"/>
            </p:cNvSpPr>
            <p:nvPr/>
          </p:nvSpPr>
          <p:spPr bwMode="auto">
            <a:xfrm>
              <a:off x="4356" y="502"/>
              <a:ext cx="1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471" name="Line 39"/>
          <p:cNvSpPr>
            <a:spLocks noChangeShapeType="1"/>
          </p:cNvSpPr>
          <p:nvPr/>
        </p:nvSpPr>
        <p:spPr bwMode="auto">
          <a:xfrm flipH="1">
            <a:off x="1084263" y="13747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2" name="Line 40"/>
          <p:cNvSpPr>
            <a:spLocks noChangeShapeType="1"/>
          </p:cNvSpPr>
          <p:nvPr/>
        </p:nvSpPr>
        <p:spPr bwMode="auto">
          <a:xfrm>
            <a:off x="1123950" y="1303338"/>
            <a:ext cx="731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3" name="Line 41"/>
          <p:cNvSpPr>
            <a:spLocks noChangeShapeType="1"/>
          </p:cNvSpPr>
          <p:nvPr/>
        </p:nvSpPr>
        <p:spPr bwMode="auto">
          <a:xfrm>
            <a:off x="6048375" y="1330325"/>
            <a:ext cx="731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 flipH="1">
            <a:off x="1966913" y="13874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5" name="Line 43"/>
          <p:cNvSpPr>
            <a:spLocks noChangeShapeType="1"/>
          </p:cNvSpPr>
          <p:nvPr/>
        </p:nvSpPr>
        <p:spPr bwMode="auto">
          <a:xfrm flipH="1">
            <a:off x="5964238" y="14382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76" name="Line 44"/>
          <p:cNvSpPr>
            <a:spLocks noChangeShapeType="1"/>
          </p:cNvSpPr>
          <p:nvPr/>
        </p:nvSpPr>
        <p:spPr bwMode="auto">
          <a:xfrm flipH="1">
            <a:off x="6850063" y="143192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5516563" y="2708275"/>
            <a:ext cx="479425" cy="715963"/>
            <a:chOff x="3475" y="1706"/>
            <a:chExt cx="302" cy="451"/>
          </a:xfrm>
        </p:grpSpPr>
        <p:sp>
          <p:nvSpPr>
            <p:cNvPr id="52264" name="AutoShape 46"/>
            <p:cNvSpPr>
              <a:spLocks noChangeArrowheads="1"/>
            </p:cNvSpPr>
            <p:nvPr/>
          </p:nvSpPr>
          <p:spPr bwMode="auto">
            <a:xfrm>
              <a:off x="3711" y="1706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65" name="AutoShape 47"/>
            <p:cNvSpPr>
              <a:spLocks noChangeArrowheads="1"/>
            </p:cNvSpPr>
            <p:nvPr/>
          </p:nvSpPr>
          <p:spPr bwMode="auto">
            <a:xfrm>
              <a:off x="3475" y="1714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5243513" y="2708275"/>
            <a:ext cx="987425" cy="715963"/>
            <a:chOff x="3303" y="1706"/>
            <a:chExt cx="622" cy="451"/>
          </a:xfrm>
        </p:grpSpPr>
        <p:sp>
          <p:nvSpPr>
            <p:cNvPr id="52262" name="AutoShape 49"/>
            <p:cNvSpPr>
              <a:spLocks noChangeArrowheads="1"/>
            </p:cNvSpPr>
            <p:nvPr/>
          </p:nvSpPr>
          <p:spPr bwMode="auto">
            <a:xfrm>
              <a:off x="3859" y="1706"/>
              <a:ext cx="66" cy="44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263" name="AutoShape 50"/>
            <p:cNvSpPr>
              <a:spLocks noChangeArrowheads="1"/>
            </p:cNvSpPr>
            <p:nvPr/>
          </p:nvSpPr>
          <p:spPr bwMode="auto">
            <a:xfrm>
              <a:off x="3303" y="1714"/>
              <a:ext cx="66" cy="443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8483" name="AutoShape 51"/>
          <p:cNvSpPr>
            <a:spLocks noChangeArrowheads="1"/>
          </p:cNvSpPr>
          <p:nvPr/>
        </p:nvSpPr>
        <p:spPr bwMode="auto">
          <a:xfrm>
            <a:off x="5888038" y="2305050"/>
            <a:ext cx="92075" cy="112236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84" name="AutoShape 52"/>
          <p:cNvSpPr>
            <a:spLocks noChangeArrowheads="1"/>
          </p:cNvSpPr>
          <p:nvPr/>
        </p:nvSpPr>
        <p:spPr bwMode="auto">
          <a:xfrm>
            <a:off x="5513388" y="2317750"/>
            <a:ext cx="92075" cy="1122363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60" name="Rectangle 55"/>
          <p:cNvSpPr>
            <a:spLocks noChangeArrowheads="1"/>
          </p:cNvSpPr>
          <p:nvPr/>
        </p:nvSpPr>
        <p:spPr bwMode="auto">
          <a:xfrm>
            <a:off x="0" y="0"/>
            <a:ext cx="706327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HMQC Cross peaks  in case of an  AB System</a:t>
            </a:r>
            <a:endParaRPr lang="en-GB" sz="2400" b="1" baseline="-25000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52261" name="Picture 56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35"/>
          <p:cNvSpPr txBox="1">
            <a:spLocks noChangeArrowheads="1"/>
          </p:cNvSpPr>
          <p:nvPr/>
        </p:nvSpPr>
        <p:spPr bwMode="auto">
          <a:xfrm>
            <a:off x="573022" y="579924"/>
            <a:ext cx="6611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Inner lines belong to both nuclei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02709 -3.7037E-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8473"/>
                                        </p:tgtEl>
                                      </p:cBhvr>
                                      <p:by x="1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07 -0.0259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5.55556E-7 0.0282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184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18440" grpId="0" animBg="1"/>
      <p:bldP spid="52231" grpId="0" animBg="1"/>
      <p:bldP spid="52232" grpId="0" animBg="1"/>
      <p:bldP spid="52233" grpId="0" animBg="1"/>
      <p:bldP spid="18444" grpId="0" animBg="1"/>
      <p:bldP spid="52235" grpId="0" animBg="1"/>
      <p:bldP spid="18454" grpId="0" animBg="1"/>
      <p:bldP spid="18454" grpId="1" animBg="1"/>
      <p:bldP spid="18455" grpId="0" animBg="1"/>
      <p:bldP spid="18455" grpId="1" animBg="1"/>
      <p:bldP spid="18471" grpId="0" animBg="1"/>
      <p:bldP spid="18472" grpId="0" animBg="1"/>
      <p:bldP spid="18473" grpId="0" animBg="1"/>
      <p:bldP spid="18473" grpId="1" animBg="1"/>
      <p:bldP spid="18474" grpId="0" animBg="1"/>
      <p:bldP spid="18475" grpId="0" animBg="1"/>
      <p:bldP spid="18476" grpId="0" animBg="1"/>
      <p:bldP spid="18483" grpId="0" animBg="1"/>
      <p:bldP spid="18484" grpId="0" animBg="1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558" y="440874"/>
            <a:ext cx="7258049" cy="308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3151188" y="5692775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CDCl</a:t>
            </a:r>
            <a:r>
              <a:rPr lang="de-DE" sz="1400" b="1" baseline="-25000" dirty="0"/>
              <a:t>3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660900" y="4341813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D</a:t>
            </a:r>
            <a:r>
              <a:rPr lang="de-DE" sz="1400" b="1" baseline="-25000" dirty="0"/>
              <a:t>2</a:t>
            </a:r>
            <a:r>
              <a:rPr lang="de-DE" sz="1400" b="1" dirty="0"/>
              <a:t>O</a:t>
            </a:r>
          </a:p>
        </p:txBody>
      </p:sp>
      <p:sp>
        <p:nvSpPr>
          <p:cNvPr id="44041" name="Rectangle 13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NM00160206B in DMSO  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4042" name="Picture 1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51330" name="Object 2"/>
          <p:cNvGraphicFramePr>
            <a:graphicFrameLocks noChangeAspect="1"/>
          </p:cNvGraphicFramePr>
          <p:nvPr/>
        </p:nvGraphicFramePr>
        <p:xfrm>
          <a:off x="4059432" y="444146"/>
          <a:ext cx="2033587" cy="898525"/>
        </p:xfrm>
        <a:graphic>
          <a:graphicData uri="http://schemas.openxmlformats.org/presentationml/2006/ole">
            <p:oleObj spid="_x0000_s1673218" name="CS ChemDraw Drawing" r:id="rId5" imgW="2033129" imgH="899208" progId="ChemDraw.Document.6.0">
              <p:embed/>
            </p:oleObj>
          </a:graphicData>
        </a:graphic>
      </p:graphicFrame>
      <p:pic>
        <p:nvPicPr>
          <p:cNvPr id="12513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506" y="3592285"/>
            <a:ext cx="7867629" cy="293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3151188" y="5692775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CDCl</a:t>
            </a:r>
            <a:r>
              <a:rPr lang="de-DE" sz="1400" b="1" baseline="-25000" dirty="0"/>
              <a:t>3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660900" y="4341813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/>
              <a:t>D</a:t>
            </a:r>
            <a:r>
              <a:rPr lang="de-DE" sz="1400" b="1" baseline="-25000" dirty="0"/>
              <a:t>2</a:t>
            </a:r>
            <a:r>
              <a:rPr lang="de-DE" sz="1400" b="1" dirty="0"/>
              <a:t>O</a:t>
            </a:r>
          </a:p>
        </p:txBody>
      </p:sp>
      <p:sp>
        <p:nvSpPr>
          <p:cNvPr id="44041" name="Rectangle 13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NM00160206B in DMSO  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1251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2426"/>
            <a:ext cx="8616099" cy="607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13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12363"/>
            <a:ext cx="9144000" cy="574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353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21"/>
          <p:cNvGrpSpPr/>
          <p:nvPr/>
        </p:nvGrpSpPr>
        <p:grpSpPr>
          <a:xfrm>
            <a:off x="5506813" y="2918732"/>
            <a:ext cx="2347233" cy="436788"/>
            <a:chOff x="5506813" y="2918732"/>
            <a:chExt cx="2347233" cy="436788"/>
          </a:xfrm>
        </p:grpSpPr>
        <p:sp>
          <p:nvSpPr>
            <p:cNvPr id="17" name="Geschweifte Klammer links 16"/>
            <p:cNvSpPr/>
            <p:nvPr/>
          </p:nvSpPr>
          <p:spPr>
            <a:xfrm rot="5400000">
              <a:off x="7070274" y="2547256"/>
              <a:ext cx="412296" cy="1155248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18" name="Geschweifte Klammer links 17"/>
            <p:cNvSpPr/>
            <p:nvPr/>
          </p:nvSpPr>
          <p:spPr>
            <a:xfrm rot="5400000">
              <a:off x="5878289" y="2571748"/>
              <a:ext cx="412296" cy="1155248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</p:grpSp>
      <p:pic>
        <p:nvPicPr>
          <p:cNvPr id="44042" name="Picture 14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51330" name="Object 2"/>
          <p:cNvGraphicFramePr>
            <a:graphicFrameLocks noChangeAspect="1"/>
          </p:cNvGraphicFramePr>
          <p:nvPr/>
        </p:nvGraphicFramePr>
        <p:xfrm>
          <a:off x="628075" y="679816"/>
          <a:ext cx="2033587" cy="898525"/>
        </p:xfrm>
        <a:graphic>
          <a:graphicData uri="http://schemas.openxmlformats.org/presentationml/2006/ole">
            <p:oleObj spid="_x0000_s1674242" name="CS ChemDraw Drawing" r:id="rId7" imgW="2033129" imgH="899208" progId="ChemDraw.Document.6.0">
              <p:embed/>
            </p:oleObj>
          </a:graphicData>
        </a:graphic>
      </p:graphicFrame>
      <p:graphicFrame>
        <p:nvGraphicFramePr>
          <p:cNvPr id="1251332" name="Object 4"/>
          <p:cNvGraphicFramePr>
            <a:graphicFrameLocks noChangeAspect="1"/>
          </p:cNvGraphicFramePr>
          <p:nvPr/>
        </p:nvGraphicFramePr>
        <p:xfrm>
          <a:off x="7226300" y="846138"/>
          <a:ext cx="709613" cy="669925"/>
        </p:xfrm>
        <a:graphic>
          <a:graphicData uri="http://schemas.openxmlformats.org/presentationml/2006/ole">
            <p:oleObj spid="_x0000_s1674243" name="CS ChemDraw Drawing" r:id="rId8" imgW="710342" imgH="669168" progId="ChemDraw.Document.6.0">
              <p:embed/>
            </p:oleObj>
          </a:graphicData>
        </a:graphic>
      </p:graphicFrame>
      <p:sp>
        <p:nvSpPr>
          <p:cNvPr id="40" name="Geschweifte Klammer links 39"/>
          <p:cNvSpPr/>
          <p:nvPr/>
        </p:nvSpPr>
        <p:spPr>
          <a:xfrm rot="16200000" flipV="1">
            <a:off x="6425231" y="3786064"/>
            <a:ext cx="462401" cy="197862"/>
          </a:xfrm>
          <a:prstGeom prst="leftBrace">
            <a:avLst/>
          </a:prstGeom>
          <a:ln w="1905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de-DE"/>
          </a:p>
        </p:txBody>
      </p:sp>
      <p:grpSp>
        <p:nvGrpSpPr>
          <p:cNvPr id="3" name="Gruppieren 52"/>
          <p:cNvGrpSpPr/>
          <p:nvPr/>
        </p:nvGrpSpPr>
        <p:grpSpPr>
          <a:xfrm>
            <a:off x="3191067" y="4788638"/>
            <a:ext cx="2659226" cy="574368"/>
            <a:chOff x="3191067" y="4788638"/>
            <a:chExt cx="2659226" cy="574368"/>
          </a:xfrm>
        </p:grpSpPr>
        <p:grpSp>
          <p:nvGrpSpPr>
            <p:cNvPr id="4" name="Gruppieren 24"/>
            <p:cNvGrpSpPr/>
            <p:nvPr/>
          </p:nvGrpSpPr>
          <p:grpSpPr>
            <a:xfrm flipV="1">
              <a:off x="3191067" y="4788638"/>
              <a:ext cx="2388639" cy="471731"/>
              <a:chOff x="4217436" y="4134899"/>
              <a:chExt cx="2326824" cy="420615"/>
            </a:xfrm>
          </p:grpSpPr>
          <p:sp>
            <p:nvSpPr>
              <p:cNvPr id="27" name="Geschweifte Klammer links 26"/>
              <p:cNvSpPr/>
              <p:nvPr/>
            </p:nvSpPr>
            <p:spPr>
              <a:xfrm rot="5400000">
                <a:off x="4591537" y="3769117"/>
                <a:ext cx="412296" cy="1160498"/>
              </a:xfrm>
              <a:prstGeom prst="leftBrac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Font typeface="Arial" pitchFamily="34" charset="0"/>
                  <a:buChar char="•"/>
                </a:pPr>
                <a:endParaRPr lang="de-DE"/>
              </a:p>
            </p:txBody>
          </p:sp>
          <p:sp>
            <p:nvSpPr>
              <p:cNvPr id="46" name="Geschweifte Klammer links 45"/>
              <p:cNvSpPr/>
              <p:nvPr/>
            </p:nvSpPr>
            <p:spPr>
              <a:xfrm rot="5400000">
                <a:off x="5757863" y="3760798"/>
                <a:ext cx="412296" cy="1160498"/>
              </a:xfrm>
              <a:prstGeom prst="leftBrac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Font typeface="Arial" pitchFamily="34" charset="0"/>
                  <a:buChar char="•"/>
                </a:pPr>
                <a:endParaRPr lang="de-DE"/>
              </a:p>
            </p:txBody>
          </p:sp>
        </p:grpSp>
        <p:grpSp>
          <p:nvGrpSpPr>
            <p:cNvPr id="5" name="Gruppieren 46"/>
            <p:cNvGrpSpPr/>
            <p:nvPr/>
          </p:nvGrpSpPr>
          <p:grpSpPr>
            <a:xfrm flipV="1">
              <a:off x="3461654" y="4891275"/>
              <a:ext cx="2388639" cy="471731"/>
              <a:chOff x="4217436" y="4134899"/>
              <a:chExt cx="2326824" cy="420615"/>
            </a:xfrm>
          </p:grpSpPr>
          <p:sp>
            <p:nvSpPr>
              <p:cNvPr id="48" name="Geschweifte Klammer links 47"/>
              <p:cNvSpPr/>
              <p:nvPr/>
            </p:nvSpPr>
            <p:spPr>
              <a:xfrm rot="5400000">
                <a:off x="4591537" y="3769117"/>
                <a:ext cx="412296" cy="1160498"/>
              </a:xfrm>
              <a:prstGeom prst="leftBrac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Font typeface="Arial" pitchFamily="34" charset="0"/>
                  <a:buChar char="•"/>
                </a:pPr>
                <a:endParaRPr lang="de-DE"/>
              </a:p>
            </p:txBody>
          </p:sp>
          <p:sp>
            <p:nvSpPr>
              <p:cNvPr id="49" name="Geschweifte Klammer links 48"/>
              <p:cNvSpPr/>
              <p:nvPr/>
            </p:nvSpPr>
            <p:spPr>
              <a:xfrm rot="5400000">
                <a:off x="5757863" y="3760798"/>
                <a:ext cx="412296" cy="1160498"/>
              </a:xfrm>
              <a:prstGeom prst="leftBrac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buFont typeface="Arial" pitchFamily="34" charset="0"/>
                  <a:buChar char="•"/>
                </a:pPr>
                <a:endParaRPr lang="de-DE"/>
              </a:p>
            </p:txBody>
          </p:sp>
        </p:grpSp>
      </p:grpSp>
      <p:grpSp>
        <p:nvGrpSpPr>
          <p:cNvPr id="6" name="Gruppieren 53"/>
          <p:cNvGrpSpPr/>
          <p:nvPr/>
        </p:nvGrpSpPr>
        <p:grpSpPr>
          <a:xfrm>
            <a:off x="3993502" y="4264670"/>
            <a:ext cx="2928648" cy="533594"/>
            <a:chOff x="3993502" y="4264670"/>
            <a:chExt cx="2928648" cy="533594"/>
          </a:xfrm>
        </p:grpSpPr>
        <p:sp>
          <p:nvSpPr>
            <p:cNvPr id="20" name="Geschweifte Klammer links 19"/>
            <p:cNvSpPr/>
            <p:nvPr/>
          </p:nvSpPr>
          <p:spPr>
            <a:xfrm rot="5400000">
              <a:off x="6063441" y="3939555"/>
              <a:ext cx="412296" cy="1305122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50" name="Geschweifte Klammer links 49"/>
            <p:cNvSpPr/>
            <p:nvPr/>
          </p:nvSpPr>
          <p:spPr>
            <a:xfrm rot="5400000">
              <a:off x="4775817" y="3939555"/>
              <a:ext cx="412296" cy="1305122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51" name="Geschweifte Klammer links 50"/>
            <p:cNvSpPr/>
            <p:nvPr/>
          </p:nvSpPr>
          <p:spPr>
            <a:xfrm rot="5400000">
              <a:off x="5727539" y="3818257"/>
              <a:ext cx="412296" cy="1305122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  <p:sp>
          <p:nvSpPr>
            <p:cNvPr id="52" name="Geschweifte Klammer links 51"/>
            <p:cNvSpPr/>
            <p:nvPr/>
          </p:nvSpPr>
          <p:spPr>
            <a:xfrm rot="5400000">
              <a:off x="4439915" y="3818257"/>
              <a:ext cx="412296" cy="1305122"/>
            </a:xfrm>
            <a:prstGeom prst="leftBrace">
              <a:avLst/>
            </a:prstGeom>
            <a:ln w="19050">
              <a:solidFill>
                <a:srgbClr val="FF65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Font typeface="Arial" pitchFamily="34" charset="0"/>
                <a:buChar char="•"/>
              </a:pP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8785 -0.002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9492" name="Picture 4"/>
          <p:cNvPicPr>
            <a:picLocks noChangeAspect="1" noChangeArrowheads="1"/>
          </p:cNvPicPr>
          <p:nvPr/>
        </p:nvPicPr>
        <p:blipFill>
          <a:blip r:embed="rId3"/>
          <a:srcRect l="27067" t="7874" r="7382" b="8749"/>
          <a:stretch>
            <a:fillRect/>
          </a:stretch>
        </p:blipFill>
        <p:spPr bwMode="auto">
          <a:xfrm>
            <a:off x="0" y="1140164"/>
            <a:ext cx="7991787" cy="571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41" name="Rectangle 13"/>
          <p:cNvSpPr>
            <a:spLocks noChangeArrowheads="1"/>
          </p:cNvSpPr>
          <p:nvPr/>
        </p:nvSpPr>
        <p:spPr bwMode="auto">
          <a:xfrm>
            <a:off x="345233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err="1" smtClean="0">
                <a:solidFill>
                  <a:srgbClr val="336699"/>
                </a:solidFill>
                <a:latin typeface="Arial" charset="0"/>
              </a:rPr>
              <a:t>Spinsimulation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 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4042" name="Picture 1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51330" name="Object 2"/>
          <p:cNvGraphicFramePr>
            <a:graphicFrameLocks noChangeAspect="1"/>
          </p:cNvGraphicFramePr>
          <p:nvPr/>
        </p:nvGraphicFramePr>
        <p:xfrm>
          <a:off x="114891" y="334584"/>
          <a:ext cx="2033587" cy="898525"/>
        </p:xfrm>
        <a:graphic>
          <a:graphicData uri="http://schemas.openxmlformats.org/presentationml/2006/ole">
            <p:oleObj spid="_x0000_s1675266" name="CS ChemDraw Drawing" r:id="rId5" imgW="2033129" imgH="899208" progId="ChemDraw.Document.6.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836766" y="1994340"/>
            <a:ext cx="7164000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889834" y="160508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09682" y="1258588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6432930" y="1536141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058109" y="1590798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3183028" y="2060471"/>
            <a:ext cx="114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/>
              <a:t>t</a:t>
            </a:r>
            <a:r>
              <a:rPr lang="en-GB" sz="1200" b="1" baseline="-25000" dirty="0" smtClean="0"/>
              <a:t>1</a:t>
            </a:r>
            <a:r>
              <a:rPr lang="en-GB" sz="1200" b="1" dirty="0" smtClean="0"/>
              <a:t> incremented</a:t>
            </a:r>
            <a:endParaRPr lang="en-GB" sz="1200" b="1" dirty="0"/>
          </a:p>
        </p:txBody>
      </p:sp>
      <p:sp>
        <p:nvSpPr>
          <p:cNvPr id="38947" name="Text Box 155"/>
          <p:cNvSpPr txBox="1">
            <a:spLocks noChangeArrowheads="1"/>
          </p:cNvSpPr>
          <p:nvPr/>
        </p:nvSpPr>
        <p:spPr bwMode="auto">
          <a:xfrm>
            <a:off x="202447" y="1560635"/>
            <a:ext cx="6479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1H (I)</a:t>
            </a:r>
            <a:endParaRPr lang="de-DE" sz="1400" b="1" dirty="0"/>
          </a:p>
        </p:txBody>
      </p:sp>
      <p:sp>
        <p:nvSpPr>
          <p:cNvPr id="38948" name="Line 156"/>
          <p:cNvSpPr>
            <a:spLocks noChangeShapeType="1"/>
          </p:cNvSpPr>
          <p:nvPr/>
        </p:nvSpPr>
        <p:spPr bwMode="auto">
          <a:xfrm>
            <a:off x="775533" y="2787546"/>
            <a:ext cx="723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49" name="Rectangle 157"/>
          <p:cNvSpPr>
            <a:spLocks noChangeArrowheads="1"/>
          </p:cNvSpPr>
          <p:nvPr/>
        </p:nvSpPr>
        <p:spPr bwMode="auto">
          <a:xfrm>
            <a:off x="2529494" y="235393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2" name="Text Box 160"/>
          <p:cNvSpPr txBox="1">
            <a:spLocks noChangeArrowheads="1"/>
          </p:cNvSpPr>
          <p:nvPr/>
        </p:nvSpPr>
        <p:spPr bwMode="auto">
          <a:xfrm>
            <a:off x="2364167" y="2111044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8953" name="Text Box 163"/>
          <p:cNvSpPr txBox="1">
            <a:spLocks noChangeArrowheads="1"/>
          </p:cNvSpPr>
          <p:nvPr/>
        </p:nvSpPr>
        <p:spPr bwMode="auto">
          <a:xfrm>
            <a:off x="141214" y="2308121"/>
            <a:ext cx="756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13C (S)</a:t>
            </a:r>
            <a:endParaRPr lang="de-DE" sz="1400" b="1" dirty="0"/>
          </a:p>
        </p:txBody>
      </p:sp>
      <p:sp>
        <p:nvSpPr>
          <p:cNvPr id="38956" name="Text Box 166"/>
          <p:cNvSpPr txBox="1">
            <a:spLocks noChangeArrowheads="1"/>
          </p:cNvSpPr>
          <p:nvPr/>
        </p:nvSpPr>
        <p:spPr bwMode="auto">
          <a:xfrm>
            <a:off x="1994958" y="1592061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38957" name="Rectangle 167"/>
          <p:cNvSpPr>
            <a:spLocks noChangeArrowheads="1"/>
          </p:cNvSpPr>
          <p:nvPr/>
        </p:nvSpPr>
        <p:spPr bwMode="auto">
          <a:xfrm>
            <a:off x="6211134" y="2492499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8" name="Text Box 161"/>
          <p:cNvSpPr txBox="1">
            <a:spLocks noChangeArrowheads="1"/>
          </p:cNvSpPr>
          <p:nvPr/>
        </p:nvSpPr>
        <p:spPr bwMode="auto">
          <a:xfrm>
            <a:off x="6470745" y="2482746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HSQC (2D Hetero </a:t>
            </a:r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Nuclear Correlation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 Box 11"/>
          <p:cNvSpPr txBox="1">
            <a:spLocks noChangeArrowheads="1"/>
          </p:cNvSpPr>
          <p:nvPr/>
        </p:nvSpPr>
        <p:spPr bwMode="auto">
          <a:xfrm>
            <a:off x="152696" y="457009"/>
            <a:ext cx="506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H</a:t>
            </a:r>
            <a:r>
              <a:rPr lang="de-DE" sz="1400" b="1" dirty="0" err="1" smtClean="0"/>
              <a:t>eteronuclear</a:t>
            </a:r>
            <a:r>
              <a:rPr lang="de-DE" sz="1400" b="1" dirty="0" smtClean="0"/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S</a:t>
            </a:r>
            <a:r>
              <a:rPr lang="de-DE" sz="1400" b="1" dirty="0" smtClean="0"/>
              <a:t>ingle </a:t>
            </a:r>
            <a:r>
              <a:rPr lang="de-DE" sz="1400" b="1" dirty="0" smtClean="0">
                <a:solidFill>
                  <a:srgbClr val="FF0000"/>
                </a:solidFill>
              </a:rPr>
              <a:t>Q</a:t>
            </a:r>
            <a:r>
              <a:rPr lang="de-DE" sz="1400" b="1" dirty="0" smtClean="0"/>
              <a:t>uantum </a:t>
            </a:r>
            <a:r>
              <a:rPr lang="de-DE" sz="1400" b="1" dirty="0" err="1" smtClean="0">
                <a:solidFill>
                  <a:srgbClr val="FF0000"/>
                </a:solidFill>
              </a:rPr>
              <a:t>C</a:t>
            </a:r>
            <a:r>
              <a:rPr lang="de-DE" sz="1400" b="1" dirty="0" err="1" smtClean="0"/>
              <a:t>orrelation</a:t>
            </a:r>
            <a:r>
              <a:rPr lang="de-DE" sz="1400" b="1" dirty="0" smtClean="0"/>
              <a:t>        </a:t>
            </a:r>
            <a:r>
              <a:rPr lang="de-DE" sz="1400" b="1" dirty="0" smtClean="0">
                <a:solidFill>
                  <a:srgbClr val="FF3300"/>
                </a:solidFill>
              </a:rPr>
              <a:t>HSQC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41" name="Rectangle 5"/>
          <p:cNvSpPr>
            <a:spLocks noChangeArrowheads="1"/>
          </p:cNvSpPr>
          <p:nvPr/>
        </p:nvSpPr>
        <p:spPr bwMode="auto">
          <a:xfrm>
            <a:off x="2547184" y="1588756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2426211" y="1242259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43" name="Rectangle 6"/>
          <p:cNvSpPr>
            <a:spLocks noChangeArrowheads="1"/>
          </p:cNvSpPr>
          <p:nvPr/>
        </p:nvSpPr>
        <p:spPr bwMode="auto">
          <a:xfrm>
            <a:off x="1540432" y="1590608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4" name="Text Box 7"/>
          <p:cNvSpPr txBox="1">
            <a:spLocks noChangeArrowheads="1"/>
          </p:cNvSpPr>
          <p:nvPr/>
        </p:nvSpPr>
        <p:spPr bwMode="auto">
          <a:xfrm>
            <a:off x="1521803" y="123915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45" name="Rectangle 6"/>
          <p:cNvSpPr>
            <a:spLocks noChangeArrowheads="1"/>
          </p:cNvSpPr>
          <p:nvPr/>
        </p:nvSpPr>
        <p:spPr bwMode="auto">
          <a:xfrm>
            <a:off x="1521381" y="2359412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6" name="Text Box 7"/>
          <p:cNvSpPr txBox="1">
            <a:spLocks noChangeArrowheads="1"/>
          </p:cNvSpPr>
          <p:nvPr/>
        </p:nvSpPr>
        <p:spPr bwMode="auto">
          <a:xfrm>
            <a:off x="1464652" y="2112733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51" name="Rectangle 6"/>
          <p:cNvSpPr>
            <a:spLocks noChangeArrowheads="1"/>
          </p:cNvSpPr>
          <p:nvPr/>
        </p:nvSpPr>
        <p:spPr bwMode="auto">
          <a:xfrm>
            <a:off x="3403056" y="1589443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2" name="Text Box 7"/>
          <p:cNvSpPr txBox="1">
            <a:spLocks noChangeArrowheads="1"/>
          </p:cNvSpPr>
          <p:nvPr/>
        </p:nvSpPr>
        <p:spPr bwMode="auto">
          <a:xfrm>
            <a:off x="3375096" y="1247319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57" name="Text Box 164"/>
          <p:cNvSpPr txBox="1">
            <a:spLocks noChangeArrowheads="1"/>
          </p:cNvSpPr>
          <p:nvPr/>
        </p:nvSpPr>
        <p:spPr bwMode="auto">
          <a:xfrm>
            <a:off x="2834925" y="1584486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158" name="Text Box 165"/>
          <p:cNvSpPr txBox="1">
            <a:spLocks noChangeArrowheads="1"/>
          </p:cNvSpPr>
          <p:nvPr/>
        </p:nvSpPr>
        <p:spPr bwMode="auto">
          <a:xfrm>
            <a:off x="4100163" y="1554323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180" name="Rectangle 157"/>
          <p:cNvSpPr>
            <a:spLocks noChangeArrowheads="1"/>
          </p:cNvSpPr>
          <p:nvPr/>
        </p:nvSpPr>
        <p:spPr bwMode="auto">
          <a:xfrm>
            <a:off x="4693029" y="235257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1" name="Text Box 160"/>
          <p:cNvSpPr txBox="1">
            <a:spLocks noChangeArrowheads="1"/>
          </p:cNvSpPr>
          <p:nvPr/>
        </p:nvSpPr>
        <p:spPr bwMode="auto">
          <a:xfrm>
            <a:off x="4535867" y="211104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82" name="Rectangle 5"/>
          <p:cNvSpPr>
            <a:spLocks noChangeArrowheads="1"/>
          </p:cNvSpPr>
          <p:nvPr/>
        </p:nvSpPr>
        <p:spPr bwMode="auto">
          <a:xfrm>
            <a:off x="4710719" y="159692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3" name="Text Box 8"/>
          <p:cNvSpPr txBox="1">
            <a:spLocks noChangeArrowheads="1"/>
          </p:cNvSpPr>
          <p:nvPr/>
        </p:nvSpPr>
        <p:spPr bwMode="auto">
          <a:xfrm>
            <a:off x="4589745" y="1274915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84" name="Rectangle 6"/>
          <p:cNvSpPr>
            <a:spLocks noChangeArrowheads="1"/>
          </p:cNvSpPr>
          <p:nvPr/>
        </p:nvSpPr>
        <p:spPr bwMode="auto">
          <a:xfrm>
            <a:off x="5328661" y="1582445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5" name="Text Box 7"/>
          <p:cNvSpPr txBox="1">
            <a:spLocks noChangeArrowheads="1"/>
          </p:cNvSpPr>
          <p:nvPr/>
        </p:nvSpPr>
        <p:spPr bwMode="auto">
          <a:xfrm>
            <a:off x="5310032" y="1230991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86" name="Rectangle 6"/>
          <p:cNvSpPr>
            <a:spLocks noChangeArrowheads="1"/>
          </p:cNvSpPr>
          <p:nvPr/>
        </p:nvSpPr>
        <p:spPr bwMode="auto">
          <a:xfrm>
            <a:off x="5319135" y="236077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7" name="Text Box 7"/>
          <p:cNvSpPr txBox="1">
            <a:spLocks noChangeArrowheads="1"/>
          </p:cNvSpPr>
          <p:nvPr/>
        </p:nvSpPr>
        <p:spPr bwMode="auto">
          <a:xfrm>
            <a:off x="5252882" y="2104571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88" name="Text Box 10"/>
          <p:cNvSpPr txBox="1">
            <a:spLocks noChangeArrowheads="1"/>
          </p:cNvSpPr>
          <p:nvPr/>
        </p:nvSpPr>
        <p:spPr bwMode="auto">
          <a:xfrm>
            <a:off x="4854502" y="1656112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189" name="Text Box 166"/>
          <p:cNvSpPr txBox="1">
            <a:spLocks noChangeArrowheads="1"/>
          </p:cNvSpPr>
          <p:nvPr/>
        </p:nvSpPr>
        <p:spPr bwMode="auto">
          <a:xfrm>
            <a:off x="5791351" y="1657375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grpSp>
        <p:nvGrpSpPr>
          <p:cNvPr id="174" name="Gruppieren 173"/>
          <p:cNvGrpSpPr/>
          <p:nvPr/>
        </p:nvGrpSpPr>
        <p:grpSpPr>
          <a:xfrm>
            <a:off x="117313" y="6098332"/>
            <a:ext cx="8169048" cy="376227"/>
            <a:chOff x="193513" y="5774482"/>
            <a:chExt cx="8169048" cy="376227"/>
          </a:xfrm>
        </p:grpSpPr>
        <p:sp>
          <p:nvSpPr>
            <p:cNvPr id="190" name="Line 31"/>
            <p:cNvSpPr>
              <a:spLocks noChangeShapeType="1"/>
            </p:cNvSpPr>
            <p:nvPr/>
          </p:nvSpPr>
          <p:spPr bwMode="auto">
            <a:xfrm flipV="1">
              <a:off x="1017425" y="6048984"/>
              <a:ext cx="7345136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Freeform 32"/>
            <p:cNvSpPr>
              <a:spLocks/>
            </p:cNvSpPr>
            <p:nvPr/>
          </p:nvSpPr>
          <p:spPr bwMode="auto">
            <a:xfrm>
              <a:off x="2619439" y="5774482"/>
              <a:ext cx="720725" cy="323396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Freeform 34"/>
            <p:cNvSpPr>
              <a:spLocks/>
            </p:cNvSpPr>
            <p:nvPr/>
          </p:nvSpPr>
          <p:spPr bwMode="auto">
            <a:xfrm>
              <a:off x="5549512" y="5947027"/>
              <a:ext cx="720725" cy="115019"/>
            </a:xfrm>
            <a:custGeom>
              <a:avLst/>
              <a:gdLst/>
              <a:ahLst/>
              <a:cxnLst>
                <a:cxn ang="0">
                  <a:pos x="61" y="201"/>
                </a:cxn>
                <a:cxn ang="0">
                  <a:pos x="49" y="202"/>
                </a:cxn>
                <a:cxn ang="0">
                  <a:pos x="81" y="170"/>
                </a:cxn>
                <a:cxn ang="0">
                  <a:pos x="126" y="125"/>
                </a:cxn>
                <a:cxn ang="0">
                  <a:pos x="162" y="83"/>
                </a:cxn>
                <a:cxn ang="0">
                  <a:pos x="194" y="29"/>
                </a:cxn>
                <a:cxn ang="0">
                  <a:pos x="230" y="5"/>
                </a:cxn>
                <a:cxn ang="0">
                  <a:pos x="279" y="5"/>
                </a:cxn>
                <a:cxn ang="0">
                  <a:pos x="313" y="38"/>
                </a:cxn>
                <a:cxn ang="0">
                  <a:pos x="354" y="107"/>
                </a:cxn>
                <a:cxn ang="0">
                  <a:pos x="408" y="166"/>
                </a:cxn>
                <a:cxn ang="0">
                  <a:pos x="454" y="199"/>
                </a:cxn>
                <a:cxn ang="0">
                  <a:pos x="61" y="201"/>
                </a:cxn>
              </a:cxnLst>
              <a:rect l="0" t="0" r="r" b="b"/>
              <a:pathLst>
                <a:path w="454" h="207">
                  <a:moveTo>
                    <a:pt x="61" y="201"/>
                  </a:moveTo>
                  <a:cubicBezTo>
                    <a:pt x="0" y="197"/>
                    <a:pt x="45" y="207"/>
                    <a:pt x="49" y="202"/>
                  </a:cubicBezTo>
                  <a:cubicBezTo>
                    <a:pt x="52" y="197"/>
                    <a:pt x="68" y="183"/>
                    <a:pt x="81" y="170"/>
                  </a:cubicBezTo>
                  <a:cubicBezTo>
                    <a:pt x="94" y="157"/>
                    <a:pt x="113" y="139"/>
                    <a:pt x="126" y="125"/>
                  </a:cubicBezTo>
                  <a:cubicBezTo>
                    <a:pt x="139" y="111"/>
                    <a:pt x="151" y="99"/>
                    <a:pt x="162" y="83"/>
                  </a:cubicBezTo>
                  <a:cubicBezTo>
                    <a:pt x="173" y="67"/>
                    <a:pt x="183" y="42"/>
                    <a:pt x="194" y="29"/>
                  </a:cubicBezTo>
                  <a:cubicBezTo>
                    <a:pt x="205" y="16"/>
                    <a:pt x="216" y="9"/>
                    <a:pt x="230" y="5"/>
                  </a:cubicBezTo>
                  <a:cubicBezTo>
                    <a:pt x="244" y="1"/>
                    <a:pt x="265" y="0"/>
                    <a:pt x="279" y="5"/>
                  </a:cubicBezTo>
                  <a:cubicBezTo>
                    <a:pt x="293" y="10"/>
                    <a:pt x="301" y="21"/>
                    <a:pt x="313" y="38"/>
                  </a:cubicBezTo>
                  <a:cubicBezTo>
                    <a:pt x="326" y="55"/>
                    <a:pt x="338" y="86"/>
                    <a:pt x="354" y="107"/>
                  </a:cubicBezTo>
                  <a:cubicBezTo>
                    <a:pt x="370" y="128"/>
                    <a:pt x="392" y="151"/>
                    <a:pt x="408" y="166"/>
                  </a:cubicBezTo>
                  <a:lnTo>
                    <a:pt x="454" y="199"/>
                  </a:lnTo>
                  <a:cubicBezTo>
                    <a:pt x="395" y="205"/>
                    <a:pt x="122" y="205"/>
                    <a:pt x="61" y="20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Text Box 35"/>
            <p:cNvSpPr txBox="1">
              <a:spLocks noChangeArrowheads="1"/>
            </p:cNvSpPr>
            <p:nvPr/>
          </p:nvSpPr>
          <p:spPr bwMode="auto">
            <a:xfrm>
              <a:off x="193513" y="5782646"/>
              <a:ext cx="1011815" cy="298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Z-</a:t>
              </a:r>
              <a:r>
                <a:rPr lang="en-GB" sz="1400" b="1" dirty="0" err="1" smtClean="0"/>
                <a:t>gradien</a:t>
              </a:r>
              <a:r>
                <a:rPr lang="de-DE" sz="1400" b="1" dirty="0" smtClean="0"/>
                <a:t>t</a:t>
              </a:r>
              <a:endParaRPr lang="de-DE" sz="1400" b="1" dirty="0"/>
            </a:p>
          </p:txBody>
        </p:sp>
        <p:sp>
          <p:nvSpPr>
            <p:cNvPr id="194" name="Text Box 166"/>
            <p:cNvSpPr txBox="1">
              <a:spLocks noChangeArrowheads="1"/>
            </p:cNvSpPr>
            <p:nvPr/>
          </p:nvSpPr>
          <p:spPr bwMode="auto">
            <a:xfrm>
              <a:off x="5810401" y="5842932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1</a:t>
              </a:r>
              <a:endParaRPr lang="de-DE" sz="1400" b="1" dirty="0"/>
            </a:p>
          </p:txBody>
        </p:sp>
        <p:sp>
          <p:nvSpPr>
            <p:cNvPr id="195" name="Text Box 166"/>
            <p:cNvSpPr txBox="1">
              <a:spLocks noChangeArrowheads="1"/>
            </p:cNvSpPr>
            <p:nvPr/>
          </p:nvSpPr>
          <p:spPr bwMode="auto">
            <a:xfrm>
              <a:off x="2872035" y="5802499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4</a:t>
              </a:r>
              <a:endParaRPr lang="de-DE" sz="1400" b="1" dirty="0"/>
            </a:p>
          </p:txBody>
        </p:sp>
      </p:grpSp>
      <p:sp>
        <p:nvSpPr>
          <p:cNvPr id="196" name="Text Box 168"/>
          <p:cNvSpPr txBox="1">
            <a:spLocks noChangeArrowheads="1"/>
          </p:cNvSpPr>
          <p:nvPr/>
        </p:nvSpPr>
        <p:spPr bwMode="auto">
          <a:xfrm>
            <a:off x="415179" y="6458598"/>
            <a:ext cx="4817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b="1" dirty="0" smtClean="0"/>
              <a:t>J  = 120 – 160 (250)  Hz   </a:t>
            </a:r>
            <a:r>
              <a:rPr lang="en-GB" sz="1200" b="1" baseline="30000" dirty="0" smtClean="0"/>
              <a:t>1</a:t>
            </a:r>
            <a:r>
              <a:rPr lang="en-GB" sz="1200" b="1" dirty="0" smtClean="0"/>
              <a:t>J Couplings,    2-8 Hz    </a:t>
            </a:r>
            <a:r>
              <a:rPr lang="en-GB" sz="1200" b="1" baseline="30000" dirty="0" smtClean="0"/>
              <a:t>2,3</a:t>
            </a:r>
            <a:r>
              <a:rPr lang="en-GB" sz="1200" b="1" dirty="0" smtClean="0"/>
              <a:t>J Couplings  </a:t>
            </a:r>
            <a:endParaRPr lang="en-GB" sz="1200" b="1" dirty="0"/>
          </a:p>
        </p:txBody>
      </p:sp>
      <p:cxnSp>
        <p:nvCxnSpPr>
          <p:cNvPr id="316" name="Gerade Verbindung 315"/>
          <p:cNvCxnSpPr/>
          <p:nvPr/>
        </p:nvCxnSpPr>
        <p:spPr>
          <a:xfrm rot="10800000" flipV="1">
            <a:off x="6324359" y="2311937"/>
            <a:ext cx="1342241" cy="58723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Gerade Verbindung 319"/>
          <p:cNvCxnSpPr/>
          <p:nvPr/>
        </p:nvCxnSpPr>
        <p:spPr>
          <a:xfrm rot="10800000" flipV="1">
            <a:off x="3010707" y="1498205"/>
            <a:ext cx="1342241" cy="58723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 Box 80"/>
          <p:cNvSpPr txBox="1">
            <a:spLocks noChangeArrowheads="1"/>
          </p:cNvSpPr>
          <p:nvPr/>
        </p:nvSpPr>
        <p:spPr bwMode="auto">
          <a:xfrm>
            <a:off x="2508250" y="5265834"/>
            <a:ext cx="273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             B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0 </a:t>
            </a:r>
            <a:r>
              <a:rPr lang="en-US" sz="1400" b="1" dirty="0" smtClean="0">
                <a:solidFill>
                  <a:srgbClr val="FF3300"/>
                </a:solidFill>
              </a:rPr>
              <a:t> evolution t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1</a:t>
            </a:r>
            <a:r>
              <a:rPr lang="en-US" sz="1400" b="1" dirty="0" smtClean="0"/>
              <a:t>   </a:t>
            </a:r>
          </a:p>
          <a:p>
            <a:r>
              <a:rPr lang="de-DE" sz="1400" b="1" dirty="0" smtClean="0">
                <a:latin typeface="Symbol" pitchFamily="18" charset="2"/>
              </a:rPr>
              <a:t>                    </a:t>
            </a:r>
            <a:r>
              <a:rPr lang="de-DE" sz="1400" b="1" dirty="0" err="1" smtClean="0">
                <a:latin typeface="Symbol" pitchFamily="18" charset="2"/>
              </a:rPr>
              <a:t>Dw</a:t>
            </a:r>
            <a:r>
              <a:rPr lang="de-DE" sz="1400" b="1" baseline="-25000" dirty="0" err="1" smtClean="0">
                <a:cs typeface="Times New Roman" pitchFamily="18" charset="0"/>
              </a:rPr>
              <a:t>carbon</a:t>
            </a:r>
            <a:r>
              <a:rPr lang="de-DE" sz="1400" b="1" dirty="0" smtClean="0">
                <a:cs typeface="Times New Roman" pitchFamily="18" charset="0"/>
              </a:rPr>
              <a:t> </a:t>
            </a:r>
            <a:r>
              <a:rPr lang="de-DE" sz="1400" b="1" dirty="0" smtClean="0">
                <a:latin typeface="Symbol" pitchFamily="18" charset="2"/>
              </a:rPr>
              <a:t> </a:t>
            </a:r>
            <a:r>
              <a:rPr lang="de-DE" sz="1400" b="1" dirty="0"/>
              <a:t>t  </a:t>
            </a:r>
            <a:endParaRPr lang="de-DE" sz="1400" b="1" dirty="0">
              <a:latin typeface="Symbol" pitchFamily="18" charset="2"/>
            </a:endParaRPr>
          </a:p>
        </p:txBody>
      </p:sp>
      <p:sp>
        <p:nvSpPr>
          <p:cNvPr id="175" name="Text Box 83"/>
          <p:cNvSpPr txBox="1">
            <a:spLocks noChangeArrowheads="1"/>
          </p:cNvSpPr>
          <p:nvPr/>
        </p:nvSpPr>
        <p:spPr bwMode="auto">
          <a:xfrm>
            <a:off x="152400" y="2736323"/>
            <a:ext cx="7487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dirty="0" smtClean="0"/>
              <a:t> , 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177" name="Gerade Verbindung 176"/>
          <p:cNvCxnSpPr/>
          <p:nvPr/>
        </p:nvCxnSpPr>
        <p:spPr>
          <a:xfrm rot="5400000">
            <a:off x="219751" y="2428196"/>
            <a:ext cx="1656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 Box 83"/>
          <p:cNvSpPr txBox="1">
            <a:spLocks noChangeArrowheads="1"/>
          </p:cNvSpPr>
          <p:nvPr/>
        </p:nvSpPr>
        <p:spPr bwMode="auto">
          <a:xfrm>
            <a:off x="537110" y="3022073"/>
            <a:ext cx="7487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02" name="Gerade Verbindung 201"/>
          <p:cNvCxnSpPr/>
          <p:nvPr/>
        </p:nvCxnSpPr>
        <p:spPr>
          <a:xfrm rot="5400000">
            <a:off x="615526" y="2537246"/>
            <a:ext cx="1836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 Box 83"/>
          <p:cNvSpPr txBox="1">
            <a:spLocks noChangeArrowheads="1"/>
          </p:cNvSpPr>
          <p:nvPr/>
        </p:nvSpPr>
        <p:spPr bwMode="auto">
          <a:xfrm>
            <a:off x="470434" y="3317348"/>
            <a:ext cx="13202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/>
              <a:t>,S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11" name="Gerade Verbindung 210"/>
          <p:cNvCxnSpPr/>
          <p:nvPr/>
        </p:nvCxnSpPr>
        <p:spPr>
          <a:xfrm rot="5400000">
            <a:off x="1390126" y="2743721"/>
            <a:ext cx="2268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 Box 83"/>
          <p:cNvSpPr txBox="1">
            <a:spLocks noChangeArrowheads="1"/>
          </p:cNvSpPr>
          <p:nvPr/>
        </p:nvSpPr>
        <p:spPr bwMode="auto">
          <a:xfrm>
            <a:off x="1499134" y="3593573"/>
            <a:ext cx="9773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14" name="Gerade Verbindung 213"/>
          <p:cNvCxnSpPr/>
          <p:nvPr/>
        </p:nvCxnSpPr>
        <p:spPr>
          <a:xfrm rot="5400000">
            <a:off x="1390051" y="2877146"/>
            <a:ext cx="2592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 Box 83"/>
          <p:cNvSpPr txBox="1">
            <a:spLocks noChangeArrowheads="1"/>
          </p:cNvSpPr>
          <p:nvPr/>
        </p:nvSpPr>
        <p:spPr bwMode="auto">
          <a:xfrm>
            <a:off x="1737259" y="3926948"/>
            <a:ext cx="9773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28" name="Gerade Verbindung 227"/>
          <p:cNvCxnSpPr/>
          <p:nvPr/>
        </p:nvCxnSpPr>
        <p:spPr>
          <a:xfrm rot="5400000">
            <a:off x="2027026" y="2935496"/>
            <a:ext cx="27468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Gerade Verbindung 229"/>
          <p:cNvCxnSpPr/>
          <p:nvPr/>
        </p:nvCxnSpPr>
        <p:spPr>
          <a:xfrm rot="5400000">
            <a:off x="282301" y="2203722"/>
            <a:ext cx="1188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 Box 83"/>
          <p:cNvSpPr txBox="1">
            <a:spLocks noChangeArrowheads="1"/>
          </p:cNvSpPr>
          <p:nvPr/>
        </p:nvSpPr>
        <p:spPr bwMode="auto">
          <a:xfrm>
            <a:off x="2289708" y="4250798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37" name="Gerade Verbindung 236"/>
          <p:cNvCxnSpPr/>
          <p:nvPr/>
        </p:nvCxnSpPr>
        <p:spPr>
          <a:xfrm rot="5400000">
            <a:off x="3219826" y="3085721"/>
            <a:ext cx="2952000" cy="19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 Box 83"/>
          <p:cNvSpPr txBox="1">
            <a:spLocks noChangeArrowheads="1"/>
          </p:cNvSpPr>
          <p:nvPr/>
        </p:nvSpPr>
        <p:spPr bwMode="auto">
          <a:xfrm>
            <a:off x="3804183" y="4431773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50" name="Gerade Verbindung 249"/>
          <p:cNvCxnSpPr/>
          <p:nvPr/>
        </p:nvCxnSpPr>
        <p:spPr>
          <a:xfrm rot="5400000">
            <a:off x="3536012" y="3477598"/>
            <a:ext cx="3551566" cy="25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 Box 83"/>
          <p:cNvSpPr txBox="1">
            <a:spLocks noChangeArrowheads="1"/>
          </p:cNvSpPr>
          <p:nvPr/>
        </p:nvSpPr>
        <p:spPr bwMode="auto">
          <a:xfrm>
            <a:off x="4450391" y="4977453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cxnSp>
        <p:nvCxnSpPr>
          <p:cNvPr id="273" name="Gerade Verbindung 272"/>
          <p:cNvCxnSpPr/>
          <p:nvPr/>
        </p:nvCxnSpPr>
        <p:spPr>
          <a:xfrm rot="16200000" flipH="1">
            <a:off x="4271331" y="3577267"/>
            <a:ext cx="3942779" cy="7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 Box 83"/>
          <p:cNvSpPr txBox="1">
            <a:spLocks noChangeArrowheads="1"/>
          </p:cNvSpPr>
          <p:nvPr/>
        </p:nvSpPr>
        <p:spPr bwMode="auto">
          <a:xfrm>
            <a:off x="5479091" y="5167953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275" name="Text Box 80"/>
          <p:cNvSpPr txBox="1">
            <a:spLocks noChangeArrowheads="1"/>
          </p:cNvSpPr>
          <p:nvPr/>
        </p:nvSpPr>
        <p:spPr bwMode="auto">
          <a:xfrm>
            <a:off x="6035675" y="5237259"/>
            <a:ext cx="273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FF3300"/>
                </a:solidFill>
              </a:rPr>
              <a:t>             B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0 </a:t>
            </a:r>
            <a:r>
              <a:rPr lang="en-US" sz="1400" b="1" dirty="0" smtClean="0">
                <a:solidFill>
                  <a:srgbClr val="FF3300"/>
                </a:solidFill>
              </a:rPr>
              <a:t> evolution t</a:t>
            </a:r>
            <a:r>
              <a:rPr lang="en-US" sz="1400" b="1" baseline="-25000" dirty="0" smtClean="0">
                <a:solidFill>
                  <a:srgbClr val="FF3300"/>
                </a:solidFill>
              </a:rPr>
              <a:t>2</a:t>
            </a:r>
            <a:r>
              <a:rPr lang="en-US" sz="1400" b="1" dirty="0" smtClean="0"/>
              <a:t>   </a:t>
            </a:r>
          </a:p>
          <a:p>
            <a:r>
              <a:rPr lang="de-DE" sz="1400" b="1" dirty="0" smtClean="0">
                <a:latin typeface="Symbol" pitchFamily="18" charset="2"/>
              </a:rPr>
              <a:t>                    </a:t>
            </a:r>
            <a:r>
              <a:rPr lang="de-DE" sz="1400" b="1" dirty="0" err="1" smtClean="0">
                <a:latin typeface="Symbol" pitchFamily="18" charset="2"/>
              </a:rPr>
              <a:t>Dw</a:t>
            </a:r>
            <a:r>
              <a:rPr lang="de-DE" sz="1400" b="1" baseline="-25000" dirty="0" err="1" smtClean="0">
                <a:cs typeface="Times New Roman" pitchFamily="18" charset="0"/>
              </a:rPr>
              <a:t>proton</a:t>
            </a:r>
            <a:r>
              <a:rPr lang="de-DE" sz="1400" b="1" dirty="0" smtClean="0">
                <a:latin typeface="Symbol" pitchFamily="18" charset="2"/>
              </a:rPr>
              <a:t>  </a:t>
            </a:r>
            <a:r>
              <a:rPr lang="de-DE" sz="1400" b="1" dirty="0"/>
              <a:t>t  </a:t>
            </a:r>
            <a:endParaRPr lang="de-DE" sz="1400" b="1" dirty="0">
              <a:latin typeface="Symbol" pitchFamily="18" charset="2"/>
            </a:endParaRPr>
          </a:p>
        </p:txBody>
      </p:sp>
      <p:sp>
        <p:nvSpPr>
          <p:cNvPr id="69" name="Text Box 83"/>
          <p:cNvSpPr txBox="1">
            <a:spLocks noChangeArrowheads="1"/>
          </p:cNvSpPr>
          <p:nvPr/>
        </p:nvSpPr>
        <p:spPr bwMode="auto">
          <a:xfrm>
            <a:off x="3837234" y="4740245"/>
            <a:ext cx="1367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, </a:t>
            </a:r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dirty="0" err="1" smtClean="0">
                <a:solidFill>
                  <a:srgbClr val="FF0000"/>
                </a:solidFill>
              </a:rPr>
              <a:t>S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82" descr="ansVL1_1h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43686" y="334364"/>
            <a:ext cx="5291527" cy="6858000"/>
          </a:xfrm>
          <a:prstGeom prst="rect">
            <a:avLst/>
          </a:prstGeom>
        </p:spPr>
      </p:pic>
      <p:sp>
        <p:nvSpPr>
          <p:cNvPr id="37962" name="Text Box 9"/>
          <p:cNvSpPr txBox="1">
            <a:spLocks noChangeArrowheads="1"/>
          </p:cNvSpPr>
          <p:nvPr/>
        </p:nvSpPr>
        <p:spPr bwMode="auto">
          <a:xfrm>
            <a:off x="4394200" y="806450"/>
            <a:ext cx="12312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J ca. </a:t>
            </a:r>
            <a:r>
              <a:rPr lang="de-DE" sz="1400" b="1" dirty="0" smtClean="0">
                <a:solidFill>
                  <a:srgbClr val="FF3300"/>
                </a:solidFill>
              </a:rPr>
              <a:t>70*2Hz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37963" name="AutoShape 10"/>
          <p:cNvSpPr>
            <a:spLocks/>
          </p:cNvSpPr>
          <p:nvPr/>
        </p:nvSpPr>
        <p:spPr bwMode="auto">
          <a:xfrm rot="5400000">
            <a:off x="7151178" y="1116522"/>
            <a:ext cx="280327" cy="282483"/>
          </a:xfrm>
          <a:prstGeom prst="leftBrace">
            <a:avLst>
              <a:gd name="adj1" fmla="val 71759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" name="Group 8"/>
          <p:cNvGrpSpPr>
            <a:grpSpLocks/>
          </p:cNvGrpSpPr>
          <p:nvPr/>
        </p:nvGrpSpPr>
        <p:grpSpPr bwMode="auto">
          <a:xfrm>
            <a:off x="1371599" y="895350"/>
            <a:ext cx="1173862" cy="622300"/>
            <a:chOff x="3723" y="881"/>
            <a:chExt cx="1228" cy="274"/>
          </a:xfrm>
        </p:grpSpPr>
        <p:sp>
          <p:nvSpPr>
            <p:cNvPr id="85" name="Text Box 9"/>
            <p:cNvSpPr txBox="1">
              <a:spLocks noChangeArrowheads="1"/>
            </p:cNvSpPr>
            <p:nvPr/>
          </p:nvSpPr>
          <p:spPr bwMode="auto">
            <a:xfrm>
              <a:off x="3834" y="881"/>
              <a:ext cx="111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FF3300"/>
                  </a:solidFill>
                </a:rPr>
                <a:t>J ca. </a:t>
              </a:r>
              <a:r>
                <a:rPr lang="de-DE" sz="1400" b="1" dirty="0" smtClean="0">
                  <a:solidFill>
                    <a:srgbClr val="FF3300"/>
                  </a:solidFill>
                </a:rPr>
                <a:t>167Hz</a:t>
              </a:r>
              <a:endParaRPr lang="de-DE" sz="1400" b="1" dirty="0">
                <a:solidFill>
                  <a:srgbClr val="FF3300"/>
                </a:solidFill>
              </a:endParaRPr>
            </a:p>
          </p:txBody>
        </p:sp>
        <p:sp>
          <p:nvSpPr>
            <p:cNvPr id="86" name="AutoShape 10"/>
            <p:cNvSpPr>
              <a:spLocks/>
            </p:cNvSpPr>
            <p:nvPr/>
          </p:nvSpPr>
          <p:spPr bwMode="auto">
            <a:xfrm rot="5400000">
              <a:off x="4134" y="636"/>
              <a:ext cx="108" cy="930"/>
            </a:xfrm>
            <a:prstGeom prst="leftBrace">
              <a:avLst>
                <a:gd name="adj1" fmla="val 71759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7" name="AutoShape 10"/>
          <p:cNvSpPr>
            <a:spLocks/>
          </p:cNvSpPr>
          <p:nvPr/>
        </p:nvSpPr>
        <p:spPr bwMode="auto">
          <a:xfrm rot="5400000">
            <a:off x="4928678" y="1160972"/>
            <a:ext cx="280327" cy="282483"/>
          </a:xfrm>
          <a:prstGeom prst="leftBrace">
            <a:avLst>
              <a:gd name="adj1" fmla="val 71759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38950" y="806450"/>
            <a:ext cx="12312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</a:rPr>
              <a:t>J ca. </a:t>
            </a:r>
            <a:r>
              <a:rPr lang="de-DE" sz="1400" b="1" dirty="0" smtClean="0">
                <a:solidFill>
                  <a:srgbClr val="FF3300"/>
                </a:solidFill>
              </a:rPr>
              <a:t>72*2Hz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3" name="Rectangle 75"/>
          <p:cNvSpPr>
            <a:spLocks noChangeArrowheads="1"/>
          </p:cNvSpPr>
          <p:nvPr/>
        </p:nvSpPr>
        <p:spPr bwMode="auto">
          <a:xfrm>
            <a:off x="0" y="0"/>
            <a:ext cx="740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(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333181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HSQC without Decoupling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6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88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96928"/>
            <a:ext cx="3035088" cy="3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uppieren 17"/>
          <p:cNvGrpSpPr/>
          <p:nvPr/>
        </p:nvGrpSpPr>
        <p:grpSpPr>
          <a:xfrm>
            <a:off x="6036906" y="3378265"/>
            <a:ext cx="3107094" cy="3032448"/>
            <a:chOff x="149290" y="1606222"/>
            <a:chExt cx="4107350" cy="2830509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92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483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29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5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4476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4" name="Gruppieren 23"/>
          <p:cNvGrpSpPr/>
          <p:nvPr/>
        </p:nvGrpSpPr>
        <p:grpSpPr>
          <a:xfrm>
            <a:off x="3088432" y="3434250"/>
            <a:ext cx="3093565" cy="3032448"/>
            <a:chOff x="149290" y="1606222"/>
            <a:chExt cx="4089466" cy="283050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92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483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290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592" y="1606222"/>
              <a:ext cx="4012164" cy="283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4" name="Gruppieren 73"/>
          <p:cNvGrpSpPr/>
          <p:nvPr/>
        </p:nvGrpSpPr>
        <p:grpSpPr>
          <a:xfrm>
            <a:off x="234359" y="2123621"/>
            <a:ext cx="2527503" cy="1217641"/>
            <a:chOff x="243689" y="1619767"/>
            <a:chExt cx="2966042" cy="1217641"/>
          </a:xfrm>
        </p:grpSpPr>
        <p:sp>
          <p:nvSpPr>
            <p:cNvPr id="36" name="Line 4"/>
            <p:cNvSpPr>
              <a:spLocks noChangeShapeType="1"/>
            </p:cNvSpPr>
            <p:nvPr/>
          </p:nvSpPr>
          <p:spPr bwMode="auto">
            <a:xfrm flipV="1">
              <a:off x="267824" y="2031662"/>
              <a:ext cx="2941907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288740" y="1642407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2595573" y="1657438"/>
              <a:ext cx="3710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</a:t>
              </a:r>
              <a:endParaRPr lang="en-GB" sz="1400" b="1" dirty="0"/>
            </a:p>
          </p:txBody>
        </p:sp>
        <p:sp>
          <p:nvSpPr>
            <p:cNvPr id="43" name="Line 156"/>
            <p:cNvSpPr>
              <a:spLocks noChangeShapeType="1"/>
            </p:cNvSpPr>
            <p:nvPr/>
          </p:nvSpPr>
          <p:spPr bwMode="auto">
            <a:xfrm>
              <a:off x="243689" y="2824868"/>
              <a:ext cx="2104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Rectangle 157"/>
            <p:cNvSpPr>
              <a:spLocks noChangeArrowheads="1"/>
            </p:cNvSpPr>
            <p:nvPr/>
          </p:nvSpPr>
          <p:spPr bwMode="auto">
            <a:xfrm>
              <a:off x="935009" y="2391253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8" name="Rectangle 167"/>
            <p:cNvSpPr>
              <a:spLocks noChangeArrowheads="1"/>
            </p:cNvSpPr>
            <p:nvPr/>
          </p:nvSpPr>
          <p:spPr bwMode="auto">
            <a:xfrm>
              <a:off x="2348797" y="2548483"/>
              <a:ext cx="715186" cy="2889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" name="Text Box 161"/>
            <p:cNvSpPr txBox="1">
              <a:spLocks noChangeArrowheads="1"/>
            </p:cNvSpPr>
            <p:nvPr/>
          </p:nvSpPr>
          <p:spPr bwMode="auto">
            <a:xfrm>
              <a:off x="2488444" y="2520068"/>
              <a:ext cx="6845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err="1" smtClean="0"/>
                <a:t>dec</a:t>
              </a:r>
              <a:endParaRPr lang="en-GB" sz="1400" b="1" dirty="0"/>
            </a:p>
          </p:txBody>
        </p:sp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941981" y="1626078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" name="Rectangle 6"/>
            <p:cNvSpPr>
              <a:spLocks noChangeArrowheads="1"/>
            </p:cNvSpPr>
            <p:nvPr/>
          </p:nvSpPr>
          <p:spPr bwMode="auto">
            <a:xfrm>
              <a:off x="545172" y="1627930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537663" y="2396734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" name="Rectangle 157"/>
            <p:cNvSpPr>
              <a:spLocks noChangeArrowheads="1"/>
            </p:cNvSpPr>
            <p:nvPr/>
          </p:nvSpPr>
          <p:spPr bwMode="auto">
            <a:xfrm>
              <a:off x="1787762" y="238989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1794734" y="163424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Rectangle 6"/>
            <p:cNvSpPr>
              <a:spLocks noChangeArrowheads="1"/>
            </p:cNvSpPr>
            <p:nvPr/>
          </p:nvSpPr>
          <p:spPr bwMode="auto">
            <a:xfrm>
              <a:off x="2038294" y="1619767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Rectangle 6"/>
            <p:cNvSpPr>
              <a:spLocks noChangeArrowheads="1"/>
            </p:cNvSpPr>
            <p:nvPr/>
          </p:nvSpPr>
          <p:spPr bwMode="auto">
            <a:xfrm>
              <a:off x="2034540" y="2398096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5" name="Gruppieren 74"/>
          <p:cNvGrpSpPr/>
          <p:nvPr/>
        </p:nvGrpSpPr>
        <p:grpSpPr>
          <a:xfrm>
            <a:off x="3416098" y="2132952"/>
            <a:ext cx="2527503" cy="1213304"/>
            <a:chOff x="243689" y="1619767"/>
            <a:chExt cx="2966042" cy="1213304"/>
          </a:xfrm>
        </p:grpSpPr>
        <p:sp>
          <p:nvSpPr>
            <p:cNvPr id="76" name="Line 4"/>
            <p:cNvSpPr>
              <a:spLocks noChangeShapeType="1"/>
            </p:cNvSpPr>
            <p:nvPr/>
          </p:nvSpPr>
          <p:spPr bwMode="auto">
            <a:xfrm flipV="1">
              <a:off x="267824" y="2031662"/>
              <a:ext cx="2941907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Rectangle 5"/>
            <p:cNvSpPr>
              <a:spLocks noChangeArrowheads="1"/>
            </p:cNvSpPr>
            <p:nvPr/>
          </p:nvSpPr>
          <p:spPr bwMode="auto">
            <a:xfrm>
              <a:off x="288740" y="1642407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Text Box 9"/>
            <p:cNvSpPr txBox="1">
              <a:spLocks noChangeArrowheads="1"/>
            </p:cNvSpPr>
            <p:nvPr/>
          </p:nvSpPr>
          <p:spPr bwMode="auto">
            <a:xfrm>
              <a:off x="2595573" y="1657438"/>
              <a:ext cx="3710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</a:t>
              </a:r>
              <a:endParaRPr lang="en-GB" sz="1400" b="1" dirty="0"/>
            </a:p>
          </p:txBody>
        </p:sp>
        <p:sp>
          <p:nvSpPr>
            <p:cNvPr id="79" name="Line 156"/>
            <p:cNvSpPr>
              <a:spLocks noChangeShapeType="1"/>
            </p:cNvSpPr>
            <p:nvPr/>
          </p:nvSpPr>
          <p:spPr bwMode="auto">
            <a:xfrm>
              <a:off x="243689" y="2824868"/>
              <a:ext cx="2104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Rectangle 157"/>
            <p:cNvSpPr>
              <a:spLocks noChangeArrowheads="1"/>
            </p:cNvSpPr>
            <p:nvPr/>
          </p:nvSpPr>
          <p:spPr bwMode="auto">
            <a:xfrm>
              <a:off x="935009" y="2391253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Rectangle 5"/>
            <p:cNvSpPr>
              <a:spLocks noChangeArrowheads="1"/>
            </p:cNvSpPr>
            <p:nvPr/>
          </p:nvSpPr>
          <p:spPr bwMode="auto">
            <a:xfrm>
              <a:off x="941981" y="1626078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4" name="Rectangle 6"/>
            <p:cNvSpPr>
              <a:spLocks noChangeArrowheads="1"/>
            </p:cNvSpPr>
            <p:nvPr/>
          </p:nvSpPr>
          <p:spPr bwMode="auto">
            <a:xfrm>
              <a:off x="545172" y="1627930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5" name="Rectangle 6"/>
            <p:cNvSpPr>
              <a:spLocks noChangeArrowheads="1"/>
            </p:cNvSpPr>
            <p:nvPr/>
          </p:nvSpPr>
          <p:spPr bwMode="auto">
            <a:xfrm>
              <a:off x="537663" y="2396734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Rectangle 6"/>
            <p:cNvSpPr>
              <a:spLocks noChangeArrowheads="1"/>
            </p:cNvSpPr>
            <p:nvPr/>
          </p:nvSpPr>
          <p:spPr bwMode="auto">
            <a:xfrm>
              <a:off x="1336660" y="1626765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7" name="Rectangle 157"/>
            <p:cNvSpPr>
              <a:spLocks noChangeArrowheads="1"/>
            </p:cNvSpPr>
            <p:nvPr/>
          </p:nvSpPr>
          <p:spPr bwMode="auto">
            <a:xfrm>
              <a:off x="1787762" y="238989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" name="Rectangle 5"/>
            <p:cNvSpPr>
              <a:spLocks noChangeArrowheads="1"/>
            </p:cNvSpPr>
            <p:nvPr/>
          </p:nvSpPr>
          <p:spPr bwMode="auto">
            <a:xfrm>
              <a:off x="1794734" y="163424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" name="Rectangle 6"/>
            <p:cNvSpPr>
              <a:spLocks noChangeArrowheads="1"/>
            </p:cNvSpPr>
            <p:nvPr/>
          </p:nvSpPr>
          <p:spPr bwMode="auto">
            <a:xfrm>
              <a:off x="2038294" y="1619767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0" name="Rectangle 6"/>
            <p:cNvSpPr>
              <a:spLocks noChangeArrowheads="1"/>
            </p:cNvSpPr>
            <p:nvPr/>
          </p:nvSpPr>
          <p:spPr bwMode="auto">
            <a:xfrm>
              <a:off x="2034540" y="2398096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6383232" y="2104959"/>
            <a:ext cx="2527503" cy="1217641"/>
            <a:chOff x="243689" y="1619767"/>
            <a:chExt cx="2966042" cy="1217641"/>
          </a:xfrm>
        </p:grpSpPr>
        <p:sp>
          <p:nvSpPr>
            <p:cNvPr id="92" name="Line 4"/>
            <p:cNvSpPr>
              <a:spLocks noChangeShapeType="1"/>
            </p:cNvSpPr>
            <p:nvPr/>
          </p:nvSpPr>
          <p:spPr bwMode="auto">
            <a:xfrm flipV="1">
              <a:off x="267824" y="2031662"/>
              <a:ext cx="2941907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Rectangle 5"/>
            <p:cNvSpPr>
              <a:spLocks noChangeArrowheads="1"/>
            </p:cNvSpPr>
            <p:nvPr/>
          </p:nvSpPr>
          <p:spPr bwMode="auto">
            <a:xfrm>
              <a:off x="288740" y="1642407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Text Box 9"/>
            <p:cNvSpPr txBox="1">
              <a:spLocks noChangeArrowheads="1"/>
            </p:cNvSpPr>
            <p:nvPr/>
          </p:nvSpPr>
          <p:spPr bwMode="auto">
            <a:xfrm>
              <a:off x="2595573" y="1657438"/>
              <a:ext cx="3710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</a:t>
              </a:r>
              <a:endParaRPr lang="en-GB" sz="1400" b="1" dirty="0"/>
            </a:p>
          </p:txBody>
        </p:sp>
        <p:sp>
          <p:nvSpPr>
            <p:cNvPr id="95" name="Line 156"/>
            <p:cNvSpPr>
              <a:spLocks noChangeShapeType="1"/>
            </p:cNvSpPr>
            <p:nvPr/>
          </p:nvSpPr>
          <p:spPr bwMode="auto">
            <a:xfrm>
              <a:off x="243689" y="2824868"/>
              <a:ext cx="2104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Rectangle 157"/>
            <p:cNvSpPr>
              <a:spLocks noChangeArrowheads="1"/>
            </p:cNvSpPr>
            <p:nvPr/>
          </p:nvSpPr>
          <p:spPr bwMode="auto">
            <a:xfrm>
              <a:off x="935009" y="2391253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Rectangle 167"/>
            <p:cNvSpPr>
              <a:spLocks noChangeArrowheads="1"/>
            </p:cNvSpPr>
            <p:nvPr/>
          </p:nvSpPr>
          <p:spPr bwMode="auto">
            <a:xfrm>
              <a:off x="2348797" y="2548483"/>
              <a:ext cx="715186" cy="2889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8" name="Text Box 161"/>
            <p:cNvSpPr txBox="1">
              <a:spLocks noChangeArrowheads="1"/>
            </p:cNvSpPr>
            <p:nvPr/>
          </p:nvSpPr>
          <p:spPr bwMode="auto">
            <a:xfrm>
              <a:off x="2488444" y="2520068"/>
              <a:ext cx="6845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err="1" smtClean="0"/>
                <a:t>dec</a:t>
              </a:r>
              <a:endParaRPr lang="en-GB" sz="1400" b="1" dirty="0"/>
            </a:p>
          </p:txBody>
        </p:sp>
        <p:sp>
          <p:nvSpPr>
            <p:cNvPr id="99" name="Rectangle 5"/>
            <p:cNvSpPr>
              <a:spLocks noChangeArrowheads="1"/>
            </p:cNvSpPr>
            <p:nvPr/>
          </p:nvSpPr>
          <p:spPr bwMode="auto">
            <a:xfrm>
              <a:off x="941981" y="1626078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" name="Rectangle 6"/>
            <p:cNvSpPr>
              <a:spLocks noChangeArrowheads="1"/>
            </p:cNvSpPr>
            <p:nvPr/>
          </p:nvSpPr>
          <p:spPr bwMode="auto">
            <a:xfrm>
              <a:off x="545172" y="1627930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Rectangle 6"/>
            <p:cNvSpPr>
              <a:spLocks noChangeArrowheads="1"/>
            </p:cNvSpPr>
            <p:nvPr/>
          </p:nvSpPr>
          <p:spPr bwMode="auto">
            <a:xfrm>
              <a:off x="537663" y="2396734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" name="Rectangle 6"/>
            <p:cNvSpPr>
              <a:spLocks noChangeArrowheads="1"/>
            </p:cNvSpPr>
            <p:nvPr/>
          </p:nvSpPr>
          <p:spPr bwMode="auto">
            <a:xfrm>
              <a:off x="1336660" y="1626765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" name="Rectangle 157"/>
            <p:cNvSpPr>
              <a:spLocks noChangeArrowheads="1"/>
            </p:cNvSpPr>
            <p:nvPr/>
          </p:nvSpPr>
          <p:spPr bwMode="auto">
            <a:xfrm>
              <a:off x="1787762" y="238989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" name="Rectangle 5"/>
            <p:cNvSpPr>
              <a:spLocks noChangeArrowheads="1"/>
            </p:cNvSpPr>
            <p:nvPr/>
          </p:nvSpPr>
          <p:spPr bwMode="auto">
            <a:xfrm>
              <a:off x="1794734" y="1634242"/>
              <a:ext cx="57565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Rectangle 6"/>
            <p:cNvSpPr>
              <a:spLocks noChangeArrowheads="1"/>
            </p:cNvSpPr>
            <p:nvPr/>
          </p:nvSpPr>
          <p:spPr bwMode="auto">
            <a:xfrm>
              <a:off x="2038294" y="1619767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Rectangle 6"/>
            <p:cNvSpPr>
              <a:spLocks noChangeArrowheads="1"/>
            </p:cNvSpPr>
            <p:nvPr/>
          </p:nvSpPr>
          <p:spPr bwMode="auto">
            <a:xfrm>
              <a:off x="2034540" y="2398096"/>
              <a:ext cx="183333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aphicFrame>
        <p:nvGraphicFramePr>
          <p:cNvPr id="1681409" name="Object 5"/>
          <p:cNvGraphicFramePr>
            <a:graphicFrameLocks noChangeAspect="1"/>
          </p:cNvGraphicFramePr>
          <p:nvPr/>
        </p:nvGraphicFramePr>
        <p:xfrm>
          <a:off x="0" y="0"/>
          <a:ext cx="1936750" cy="1489075"/>
        </p:xfrm>
        <a:graphic>
          <a:graphicData uri="http://schemas.openxmlformats.org/presentationml/2006/ole">
            <p:oleObj spid="_x0000_s1681409" name="CS ChemDraw Drawing" r:id="rId9" imgW="3567700" imgH="2741688" progId="ChemDraw.Document.6.0">
              <p:embed/>
            </p:oleObj>
          </a:graphicData>
        </a:graphic>
      </p:graphicFrame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1006681" y="772959"/>
            <a:ext cx="3048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 dirty="0" smtClean="0">
                <a:solidFill>
                  <a:srgbClr val="FF0000"/>
                </a:solidFill>
              </a:rPr>
              <a:t>4 </a:t>
            </a:r>
            <a:r>
              <a:rPr lang="de-DE" sz="1400" b="1" baseline="30000" dirty="0" smtClean="0"/>
              <a:t> </a:t>
            </a:r>
            <a:endParaRPr lang="de-DE" sz="1400" b="1" dirty="0"/>
          </a:p>
        </p:txBody>
      </p:sp>
      <p:grpSp>
        <p:nvGrpSpPr>
          <p:cNvPr id="65" name="Gruppieren 64"/>
          <p:cNvGrpSpPr/>
          <p:nvPr/>
        </p:nvGrpSpPr>
        <p:grpSpPr>
          <a:xfrm>
            <a:off x="3332121" y="770682"/>
            <a:ext cx="2527504" cy="1213304"/>
            <a:chOff x="243688" y="1619767"/>
            <a:chExt cx="2966043" cy="1213304"/>
          </a:xfrm>
        </p:grpSpPr>
        <p:sp>
          <p:nvSpPr>
            <p:cNvPr id="67" name="Line 4"/>
            <p:cNvSpPr>
              <a:spLocks noChangeShapeType="1"/>
            </p:cNvSpPr>
            <p:nvPr/>
          </p:nvSpPr>
          <p:spPr bwMode="auto">
            <a:xfrm flipV="1">
              <a:off x="267824" y="2031662"/>
              <a:ext cx="2941907" cy="45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Rectangle 5"/>
            <p:cNvSpPr>
              <a:spLocks noChangeArrowheads="1"/>
            </p:cNvSpPr>
            <p:nvPr/>
          </p:nvSpPr>
          <p:spPr bwMode="auto">
            <a:xfrm>
              <a:off x="288740" y="1642407"/>
              <a:ext cx="57565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" name="Text Box 9"/>
            <p:cNvSpPr txBox="1">
              <a:spLocks noChangeArrowheads="1"/>
            </p:cNvSpPr>
            <p:nvPr/>
          </p:nvSpPr>
          <p:spPr bwMode="auto">
            <a:xfrm>
              <a:off x="2595573" y="1657438"/>
              <a:ext cx="3710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err="1" smtClean="0"/>
                <a:t>acq</a:t>
              </a:r>
              <a:endParaRPr lang="en-GB" sz="1400" b="1" dirty="0"/>
            </a:p>
          </p:txBody>
        </p:sp>
        <p:sp>
          <p:nvSpPr>
            <p:cNvPr id="70" name="Line 156"/>
            <p:cNvSpPr>
              <a:spLocks noChangeShapeType="1"/>
            </p:cNvSpPr>
            <p:nvPr/>
          </p:nvSpPr>
          <p:spPr bwMode="auto">
            <a:xfrm>
              <a:off x="243688" y="2824868"/>
              <a:ext cx="29149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Rectangle 157"/>
            <p:cNvSpPr>
              <a:spLocks noChangeArrowheads="1"/>
            </p:cNvSpPr>
            <p:nvPr/>
          </p:nvSpPr>
          <p:spPr bwMode="auto">
            <a:xfrm>
              <a:off x="935009" y="2391253"/>
              <a:ext cx="57565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Rectangle 5"/>
            <p:cNvSpPr>
              <a:spLocks noChangeArrowheads="1"/>
            </p:cNvSpPr>
            <p:nvPr/>
          </p:nvSpPr>
          <p:spPr bwMode="auto">
            <a:xfrm>
              <a:off x="941981" y="1626078"/>
              <a:ext cx="57565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Rectangle 6"/>
            <p:cNvSpPr>
              <a:spLocks noChangeArrowheads="1"/>
            </p:cNvSpPr>
            <p:nvPr/>
          </p:nvSpPr>
          <p:spPr bwMode="auto">
            <a:xfrm>
              <a:off x="545172" y="1627930"/>
              <a:ext cx="183333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7" name="Rectangle 6"/>
            <p:cNvSpPr>
              <a:spLocks noChangeArrowheads="1"/>
            </p:cNvSpPr>
            <p:nvPr/>
          </p:nvSpPr>
          <p:spPr bwMode="auto">
            <a:xfrm>
              <a:off x="537663" y="2396734"/>
              <a:ext cx="183333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8" name="Rectangle 157"/>
            <p:cNvSpPr>
              <a:spLocks noChangeArrowheads="1"/>
            </p:cNvSpPr>
            <p:nvPr/>
          </p:nvSpPr>
          <p:spPr bwMode="auto">
            <a:xfrm>
              <a:off x="1787762" y="2389892"/>
              <a:ext cx="57565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Rectangle 5"/>
            <p:cNvSpPr>
              <a:spLocks noChangeArrowheads="1"/>
            </p:cNvSpPr>
            <p:nvPr/>
          </p:nvSpPr>
          <p:spPr bwMode="auto">
            <a:xfrm>
              <a:off x="1794734" y="1634242"/>
              <a:ext cx="57565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0" name="Rectangle 6"/>
            <p:cNvSpPr>
              <a:spLocks noChangeArrowheads="1"/>
            </p:cNvSpPr>
            <p:nvPr/>
          </p:nvSpPr>
          <p:spPr bwMode="auto">
            <a:xfrm>
              <a:off x="2038294" y="1619767"/>
              <a:ext cx="183333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1" name="Rectangle 6"/>
            <p:cNvSpPr>
              <a:spLocks noChangeArrowheads="1"/>
            </p:cNvSpPr>
            <p:nvPr/>
          </p:nvSpPr>
          <p:spPr bwMode="auto">
            <a:xfrm>
              <a:off x="2034540" y="2398096"/>
              <a:ext cx="183333" cy="434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846096" y="1695760"/>
            <a:ext cx="7463969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899164" y="1306505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19012" y="960008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6442260" y="1237561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067439" y="1292218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3192358" y="1761891"/>
            <a:ext cx="114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/>
              <a:t>t</a:t>
            </a:r>
            <a:r>
              <a:rPr lang="en-GB" sz="1200" b="1" baseline="-25000" dirty="0" smtClean="0"/>
              <a:t>1</a:t>
            </a:r>
            <a:r>
              <a:rPr lang="en-GB" sz="1200" b="1" dirty="0" smtClean="0"/>
              <a:t> incremented</a:t>
            </a:r>
            <a:endParaRPr lang="en-GB" sz="1200" b="1" dirty="0"/>
          </a:p>
        </p:txBody>
      </p:sp>
      <p:sp>
        <p:nvSpPr>
          <p:cNvPr id="38947" name="Text Box 155"/>
          <p:cNvSpPr txBox="1">
            <a:spLocks noChangeArrowheads="1"/>
          </p:cNvSpPr>
          <p:nvPr/>
        </p:nvSpPr>
        <p:spPr bwMode="auto">
          <a:xfrm>
            <a:off x="211777" y="1262055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38948" name="Line 156"/>
          <p:cNvSpPr>
            <a:spLocks noChangeShapeType="1"/>
          </p:cNvSpPr>
          <p:nvPr/>
        </p:nvSpPr>
        <p:spPr bwMode="auto">
          <a:xfrm>
            <a:off x="784863" y="2488966"/>
            <a:ext cx="5340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49" name="Rectangle 157"/>
          <p:cNvSpPr>
            <a:spLocks noChangeArrowheads="1"/>
          </p:cNvSpPr>
          <p:nvPr/>
        </p:nvSpPr>
        <p:spPr bwMode="auto">
          <a:xfrm>
            <a:off x="2500724" y="2045826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2" name="Text Box 160"/>
          <p:cNvSpPr txBox="1">
            <a:spLocks noChangeArrowheads="1"/>
          </p:cNvSpPr>
          <p:nvPr/>
        </p:nvSpPr>
        <p:spPr bwMode="auto">
          <a:xfrm>
            <a:off x="2373497" y="1812464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38953" name="Text Box 163"/>
          <p:cNvSpPr txBox="1">
            <a:spLocks noChangeArrowheads="1"/>
          </p:cNvSpPr>
          <p:nvPr/>
        </p:nvSpPr>
        <p:spPr bwMode="auto">
          <a:xfrm>
            <a:off x="150544" y="2009541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38956" name="Text Box 166"/>
          <p:cNvSpPr txBox="1">
            <a:spLocks noChangeArrowheads="1"/>
          </p:cNvSpPr>
          <p:nvPr/>
        </p:nvSpPr>
        <p:spPr bwMode="auto">
          <a:xfrm>
            <a:off x="2004288" y="1293481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38957" name="Rectangle 167"/>
          <p:cNvSpPr>
            <a:spLocks noChangeArrowheads="1"/>
          </p:cNvSpPr>
          <p:nvPr/>
        </p:nvSpPr>
        <p:spPr bwMode="auto">
          <a:xfrm>
            <a:off x="6172839" y="2193919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58" name="Text Box 161"/>
          <p:cNvSpPr txBox="1">
            <a:spLocks noChangeArrowheads="1"/>
          </p:cNvSpPr>
          <p:nvPr/>
        </p:nvSpPr>
        <p:spPr bwMode="auto">
          <a:xfrm>
            <a:off x="6480075" y="2184166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HSQC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 Box 11"/>
          <p:cNvSpPr txBox="1">
            <a:spLocks noChangeArrowheads="1"/>
          </p:cNvSpPr>
          <p:nvPr/>
        </p:nvSpPr>
        <p:spPr bwMode="auto">
          <a:xfrm>
            <a:off x="162027" y="410356"/>
            <a:ext cx="506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H</a:t>
            </a:r>
            <a:r>
              <a:rPr lang="de-DE" sz="1400" b="1" dirty="0" err="1" smtClean="0"/>
              <a:t>eteronuclear</a:t>
            </a:r>
            <a:r>
              <a:rPr lang="de-DE" sz="1400" b="1" dirty="0" smtClean="0"/>
              <a:t> </a:t>
            </a:r>
            <a:r>
              <a:rPr lang="de-DE" sz="1400" b="1" dirty="0" smtClean="0">
                <a:solidFill>
                  <a:srgbClr val="FF0000"/>
                </a:solidFill>
              </a:rPr>
              <a:t>S</a:t>
            </a:r>
            <a:r>
              <a:rPr lang="de-DE" sz="1400" b="1" dirty="0" smtClean="0"/>
              <a:t>ingle </a:t>
            </a:r>
            <a:r>
              <a:rPr lang="de-DE" sz="1400" b="1" dirty="0" smtClean="0">
                <a:solidFill>
                  <a:srgbClr val="FF0000"/>
                </a:solidFill>
              </a:rPr>
              <a:t>Q</a:t>
            </a:r>
            <a:r>
              <a:rPr lang="de-DE" sz="1400" b="1" dirty="0" smtClean="0"/>
              <a:t>uantum </a:t>
            </a:r>
            <a:r>
              <a:rPr lang="de-DE" sz="1400" b="1" dirty="0" err="1" smtClean="0">
                <a:solidFill>
                  <a:srgbClr val="FF0000"/>
                </a:solidFill>
              </a:rPr>
              <a:t>C</a:t>
            </a:r>
            <a:r>
              <a:rPr lang="de-DE" sz="1400" b="1" dirty="0" err="1" smtClean="0"/>
              <a:t>orrelation</a:t>
            </a:r>
            <a:r>
              <a:rPr lang="de-DE" sz="1400" b="1" dirty="0" smtClean="0"/>
              <a:t>        </a:t>
            </a:r>
            <a:r>
              <a:rPr lang="de-DE" sz="1400" b="1" dirty="0" smtClean="0">
                <a:solidFill>
                  <a:srgbClr val="FF3300"/>
                </a:solidFill>
              </a:rPr>
              <a:t>HSQC</a:t>
            </a:r>
            <a:endParaRPr lang="de-DE" sz="1400" b="1" dirty="0">
              <a:solidFill>
                <a:srgbClr val="FF3300"/>
              </a:solidFill>
            </a:endParaRPr>
          </a:p>
        </p:txBody>
      </p:sp>
      <p:sp>
        <p:nvSpPr>
          <p:cNvPr id="141" name="Rectangle 5"/>
          <p:cNvSpPr>
            <a:spLocks noChangeArrowheads="1"/>
          </p:cNvSpPr>
          <p:nvPr/>
        </p:nvSpPr>
        <p:spPr bwMode="auto">
          <a:xfrm>
            <a:off x="2556514" y="1290176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2" name="Text Box 8"/>
          <p:cNvSpPr txBox="1">
            <a:spLocks noChangeArrowheads="1"/>
          </p:cNvSpPr>
          <p:nvPr/>
        </p:nvSpPr>
        <p:spPr bwMode="auto">
          <a:xfrm>
            <a:off x="2435541" y="943679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43" name="Rectangle 6"/>
          <p:cNvSpPr>
            <a:spLocks noChangeArrowheads="1"/>
          </p:cNvSpPr>
          <p:nvPr/>
        </p:nvSpPr>
        <p:spPr bwMode="auto">
          <a:xfrm>
            <a:off x="1549762" y="1292028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4" name="Text Box 7"/>
          <p:cNvSpPr txBox="1">
            <a:spLocks noChangeArrowheads="1"/>
          </p:cNvSpPr>
          <p:nvPr/>
        </p:nvSpPr>
        <p:spPr bwMode="auto">
          <a:xfrm>
            <a:off x="1531133" y="940574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45" name="Rectangle 6"/>
          <p:cNvSpPr>
            <a:spLocks noChangeArrowheads="1"/>
          </p:cNvSpPr>
          <p:nvPr/>
        </p:nvSpPr>
        <p:spPr bwMode="auto">
          <a:xfrm>
            <a:off x="1492611" y="2051307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6" name="Text Box 7"/>
          <p:cNvSpPr txBox="1">
            <a:spLocks noChangeArrowheads="1"/>
          </p:cNvSpPr>
          <p:nvPr/>
        </p:nvSpPr>
        <p:spPr bwMode="auto">
          <a:xfrm>
            <a:off x="1473982" y="1814153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51" name="Rectangle 6"/>
          <p:cNvSpPr>
            <a:spLocks noChangeArrowheads="1"/>
          </p:cNvSpPr>
          <p:nvPr/>
        </p:nvSpPr>
        <p:spPr bwMode="auto">
          <a:xfrm>
            <a:off x="3403055" y="1300193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2" name="Text Box 7"/>
          <p:cNvSpPr txBox="1">
            <a:spLocks noChangeArrowheads="1"/>
          </p:cNvSpPr>
          <p:nvPr/>
        </p:nvSpPr>
        <p:spPr bwMode="auto">
          <a:xfrm>
            <a:off x="3384426" y="948739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57" name="Text Box 164"/>
          <p:cNvSpPr txBox="1">
            <a:spLocks noChangeArrowheads="1"/>
          </p:cNvSpPr>
          <p:nvPr/>
        </p:nvSpPr>
        <p:spPr bwMode="auto">
          <a:xfrm>
            <a:off x="2844255" y="1285906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158" name="Text Box 165"/>
          <p:cNvSpPr txBox="1">
            <a:spLocks noChangeArrowheads="1"/>
          </p:cNvSpPr>
          <p:nvPr/>
        </p:nvSpPr>
        <p:spPr bwMode="auto">
          <a:xfrm>
            <a:off x="4109493" y="1255743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180" name="Rectangle 157"/>
          <p:cNvSpPr>
            <a:spLocks noChangeArrowheads="1"/>
          </p:cNvSpPr>
          <p:nvPr/>
        </p:nvSpPr>
        <p:spPr bwMode="auto">
          <a:xfrm>
            <a:off x="4664259" y="205399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1" name="Text Box 160"/>
          <p:cNvSpPr txBox="1">
            <a:spLocks noChangeArrowheads="1"/>
          </p:cNvSpPr>
          <p:nvPr/>
        </p:nvSpPr>
        <p:spPr bwMode="auto">
          <a:xfrm>
            <a:off x="4545197" y="1812463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82" name="Rectangle 5"/>
          <p:cNvSpPr>
            <a:spLocks noChangeArrowheads="1"/>
          </p:cNvSpPr>
          <p:nvPr/>
        </p:nvSpPr>
        <p:spPr bwMode="auto">
          <a:xfrm>
            <a:off x="4720049" y="129834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3" name="Text Box 8"/>
          <p:cNvSpPr txBox="1">
            <a:spLocks noChangeArrowheads="1"/>
          </p:cNvSpPr>
          <p:nvPr/>
        </p:nvSpPr>
        <p:spPr bwMode="auto">
          <a:xfrm>
            <a:off x="4599075" y="976335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84" name="Rectangle 6"/>
          <p:cNvSpPr>
            <a:spLocks noChangeArrowheads="1"/>
          </p:cNvSpPr>
          <p:nvPr/>
        </p:nvSpPr>
        <p:spPr bwMode="auto">
          <a:xfrm>
            <a:off x="5337991" y="1283865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5" name="Text Box 7"/>
          <p:cNvSpPr txBox="1">
            <a:spLocks noChangeArrowheads="1"/>
          </p:cNvSpPr>
          <p:nvPr/>
        </p:nvSpPr>
        <p:spPr bwMode="auto">
          <a:xfrm>
            <a:off x="5319362" y="932411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86" name="Rectangle 6"/>
          <p:cNvSpPr>
            <a:spLocks noChangeArrowheads="1"/>
          </p:cNvSpPr>
          <p:nvPr/>
        </p:nvSpPr>
        <p:spPr bwMode="auto">
          <a:xfrm>
            <a:off x="5280840" y="2043144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7" name="Text Box 7"/>
          <p:cNvSpPr txBox="1">
            <a:spLocks noChangeArrowheads="1"/>
          </p:cNvSpPr>
          <p:nvPr/>
        </p:nvSpPr>
        <p:spPr bwMode="auto">
          <a:xfrm>
            <a:off x="5262212" y="1805991"/>
            <a:ext cx="522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180°</a:t>
            </a:r>
          </a:p>
        </p:txBody>
      </p:sp>
      <p:sp>
        <p:nvSpPr>
          <p:cNvPr id="188" name="Text Box 10"/>
          <p:cNvSpPr txBox="1">
            <a:spLocks noChangeArrowheads="1"/>
          </p:cNvSpPr>
          <p:nvPr/>
        </p:nvSpPr>
        <p:spPr bwMode="auto">
          <a:xfrm>
            <a:off x="4863832" y="1357532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189" name="Text Box 166"/>
          <p:cNvSpPr txBox="1">
            <a:spLocks noChangeArrowheads="1"/>
          </p:cNvSpPr>
          <p:nvPr/>
        </p:nvSpPr>
        <p:spPr bwMode="auto">
          <a:xfrm>
            <a:off x="5800681" y="1358795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1/2J</a:t>
            </a:r>
          </a:p>
        </p:txBody>
      </p:sp>
      <p:sp>
        <p:nvSpPr>
          <p:cNvPr id="190" name="Line 31"/>
          <p:cNvSpPr>
            <a:spLocks noChangeShapeType="1"/>
          </p:cNvSpPr>
          <p:nvPr/>
        </p:nvSpPr>
        <p:spPr bwMode="auto">
          <a:xfrm flipV="1">
            <a:off x="998764" y="2829923"/>
            <a:ext cx="7345136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1" name="Freeform 32"/>
          <p:cNvSpPr>
            <a:spLocks/>
          </p:cNvSpPr>
          <p:nvPr/>
        </p:nvSpPr>
        <p:spPr bwMode="auto">
          <a:xfrm>
            <a:off x="2600778" y="2555421"/>
            <a:ext cx="720725" cy="323396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2" name="Freeform 34"/>
          <p:cNvSpPr>
            <a:spLocks/>
          </p:cNvSpPr>
          <p:nvPr/>
        </p:nvSpPr>
        <p:spPr bwMode="auto">
          <a:xfrm>
            <a:off x="5530851" y="2727966"/>
            <a:ext cx="720725" cy="115019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3" name="Text Box 35"/>
          <p:cNvSpPr txBox="1">
            <a:spLocks noChangeArrowheads="1"/>
          </p:cNvSpPr>
          <p:nvPr/>
        </p:nvSpPr>
        <p:spPr bwMode="auto">
          <a:xfrm>
            <a:off x="174852" y="2563585"/>
            <a:ext cx="1011815" cy="29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/>
              <a:t>Z-</a:t>
            </a:r>
            <a:r>
              <a:rPr lang="en-GB" sz="1400" b="1" dirty="0" err="1" smtClean="0"/>
              <a:t>gradien</a:t>
            </a:r>
            <a:r>
              <a:rPr lang="de-DE" sz="1400" b="1" dirty="0" smtClean="0"/>
              <a:t>t</a:t>
            </a:r>
            <a:endParaRPr lang="de-DE" sz="1400" b="1" dirty="0"/>
          </a:p>
        </p:txBody>
      </p:sp>
      <p:sp>
        <p:nvSpPr>
          <p:cNvPr id="194" name="Text Box 166"/>
          <p:cNvSpPr txBox="1">
            <a:spLocks noChangeArrowheads="1"/>
          </p:cNvSpPr>
          <p:nvPr/>
        </p:nvSpPr>
        <p:spPr bwMode="auto">
          <a:xfrm>
            <a:off x="5800681" y="2477302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1</a:t>
            </a:r>
            <a:endParaRPr lang="de-DE" sz="1400" b="1" dirty="0"/>
          </a:p>
        </p:txBody>
      </p:sp>
      <p:sp>
        <p:nvSpPr>
          <p:cNvPr id="195" name="Text Box 166"/>
          <p:cNvSpPr txBox="1">
            <a:spLocks noChangeArrowheads="1"/>
          </p:cNvSpPr>
          <p:nvPr/>
        </p:nvSpPr>
        <p:spPr bwMode="auto">
          <a:xfrm>
            <a:off x="2853374" y="2583438"/>
            <a:ext cx="274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4</a:t>
            </a:r>
            <a:endParaRPr lang="de-DE" sz="1400" b="1" dirty="0"/>
          </a:p>
        </p:txBody>
      </p:sp>
      <p:sp>
        <p:nvSpPr>
          <p:cNvPr id="196" name="Text Box 168"/>
          <p:cNvSpPr txBox="1">
            <a:spLocks noChangeArrowheads="1"/>
          </p:cNvSpPr>
          <p:nvPr/>
        </p:nvSpPr>
        <p:spPr bwMode="auto">
          <a:xfrm>
            <a:off x="236537" y="2982945"/>
            <a:ext cx="4817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b="1" dirty="0" smtClean="0"/>
              <a:t>J  = 120 – 160 (250)  Hz   </a:t>
            </a:r>
            <a:r>
              <a:rPr lang="en-GB" sz="1200" b="1" baseline="30000" dirty="0" smtClean="0"/>
              <a:t>1</a:t>
            </a:r>
            <a:r>
              <a:rPr lang="en-GB" sz="1200" b="1" dirty="0" smtClean="0"/>
              <a:t>J Couplings,    2-8 Hz    </a:t>
            </a:r>
            <a:r>
              <a:rPr lang="en-GB" sz="1200" b="1" baseline="30000" dirty="0" smtClean="0"/>
              <a:t>2,3</a:t>
            </a:r>
            <a:r>
              <a:rPr lang="en-GB" sz="1200" b="1" dirty="0" smtClean="0"/>
              <a:t>J Couplings  </a:t>
            </a:r>
            <a:endParaRPr lang="en-GB" sz="1200" b="1" dirty="0"/>
          </a:p>
        </p:txBody>
      </p:sp>
      <p:grpSp>
        <p:nvGrpSpPr>
          <p:cNvPr id="2" name="Gruppieren 273"/>
          <p:cNvGrpSpPr/>
          <p:nvPr/>
        </p:nvGrpSpPr>
        <p:grpSpPr>
          <a:xfrm>
            <a:off x="207132" y="3287286"/>
            <a:ext cx="2836273" cy="3396343"/>
            <a:chOff x="200841" y="3265714"/>
            <a:chExt cx="2836273" cy="3396343"/>
          </a:xfrm>
        </p:grpSpPr>
        <p:grpSp>
          <p:nvGrpSpPr>
            <p:cNvPr id="3" name="Gruppieren 202"/>
            <p:cNvGrpSpPr/>
            <p:nvPr/>
          </p:nvGrpSpPr>
          <p:grpSpPr>
            <a:xfrm>
              <a:off x="200841" y="3265714"/>
              <a:ext cx="2836273" cy="3396343"/>
              <a:chOff x="168184" y="3273879"/>
              <a:chExt cx="3290207" cy="3396343"/>
            </a:xfrm>
          </p:grpSpPr>
          <p:sp>
            <p:nvSpPr>
              <p:cNvPr id="204" name="Line 63"/>
              <p:cNvSpPr>
                <a:spLocks noChangeShapeType="1"/>
              </p:cNvSpPr>
              <p:nvPr/>
            </p:nvSpPr>
            <p:spPr bwMode="auto">
              <a:xfrm>
                <a:off x="176678" y="3990660"/>
                <a:ext cx="28825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5" name="Line 86"/>
              <p:cNvSpPr>
                <a:spLocks noChangeShapeType="1"/>
              </p:cNvSpPr>
              <p:nvPr/>
            </p:nvSpPr>
            <p:spPr bwMode="auto">
              <a:xfrm rot="5400000" flipH="1">
                <a:off x="1698608" y="5337169"/>
                <a:ext cx="2663835" cy="10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6" name="Rectangle 109"/>
              <p:cNvSpPr>
                <a:spLocks noChangeArrowheads="1"/>
              </p:cNvSpPr>
              <p:nvPr/>
            </p:nvSpPr>
            <p:spPr bwMode="auto">
              <a:xfrm>
                <a:off x="168184" y="4011226"/>
                <a:ext cx="2834738" cy="26589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07" name="Line 149"/>
              <p:cNvSpPr>
                <a:spLocks noChangeShapeType="1"/>
              </p:cNvSpPr>
              <p:nvPr/>
            </p:nvSpPr>
            <p:spPr bwMode="auto">
              <a:xfrm>
                <a:off x="3041143" y="4360512"/>
                <a:ext cx="41724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" name="Line 150"/>
              <p:cNvSpPr>
                <a:spLocks noChangeShapeType="1"/>
              </p:cNvSpPr>
              <p:nvPr/>
            </p:nvSpPr>
            <p:spPr bwMode="auto">
              <a:xfrm>
                <a:off x="3032979" y="6512616"/>
                <a:ext cx="41724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9" name="Line 151"/>
              <p:cNvSpPr>
                <a:spLocks noChangeShapeType="1"/>
              </p:cNvSpPr>
              <p:nvPr/>
            </p:nvSpPr>
            <p:spPr bwMode="auto">
              <a:xfrm>
                <a:off x="3024814" y="5871311"/>
                <a:ext cx="41724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0" name="Line 152"/>
              <p:cNvSpPr>
                <a:spLocks noChangeShapeType="1"/>
              </p:cNvSpPr>
              <p:nvPr/>
            </p:nvSpPr>
            <p:spPr bwMode="auto">
              <a:xfrm>
                <a:off x="3031589" y="5000700"/>
                <a:ext cx="4172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" name="Gruppieren 210"/>
              <p:cNvGrpSpPr/>
              <p:nvPr/>
            </p:nvGrpSpPr>
            <p:grpSpPr>
              <a:xfrm>
                <a:off x="714906" y="3273879"/>
                <a:ext cx="1885632" cy="734744"/>
                <a:chOff x="714906" y="2955427"/>
                <a:chExt cx="1885632" cy="1053196"/>
              </a:xfrm>
            </p:grpSpPr>
            <p:sp>
              <p:nvSpPr>
                <p:cNvPr id="212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2599476" y="2955427"/>
                  <a:ext cx="1062" cy="1049004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5" name="Group 65"/>
                <p:cNvGrpSpPr>
                  <a:grpSpLocks/>
                </p:cNvGrpSpPr>
                <p:nvPr/>
              </p:nvGrpSpPr>
              <p:grpSpPr bwMode="auto">
                <a:xfrm>
                  <a:off x="1625534" y="3673455"/>
                  <a:ext cx="56862" cy="335168"/>
                  <a:chOff x="3888" y="1836"/>
                  <a:chExt cx="81" cy="351"/>
                </a:xfrm>
              </p:grpSpPr>
              <p:sp>
                <p:nvSpPr>
                  <p:cNvPr id="218" name="Line 6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68" y="1836"/>
                    <a:ext cx="1" cy="33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9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8" y="1839"/>
                    <a:ext cx="0" cy="34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" name="Gruppieren 213"/>
                <p:cNvGrpSpPr/>
                <p:nvPr/>
              </p:nvGrpSpPr>
              <p:grpSpPr>
                <a:xfrm>
                  <a:off x="714906" y="3819401"/>
                  <a:ext cx="119423" cy="183562"/>
                  <a:chOff x="714960" y="3570796"/>
                  <a:chExt cx="79069" cy="432000"/>
                </a:xfrm>
              </p:grpSpPr>
              <p:sp>
                <p:nvSpPr>
                  <p:cNvPr id="215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4867" y="3570796"/>
                    <a:ext cx="1062" cy="432000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6" name="Line 5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14960" y="3783795"/>
                    <a:ext cx="1062" cy="206864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7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2967" y="3784157"/>
                    <a:ext cx="1062" cy="21291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38" name="Rectangle 171"/>
            <p:cNvSpPr>
              <a:spLocks noChangeArrowheads="1"/>
            </p:cNvSpPr>
            <p:nvPr/>
          </p:nvSpPr>
          <p:spPr bwMode="auto">
            <a:xfrm>
              <a:off x="585606" y="591194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9" name="Rectangle 171"/>
            <p:cNvSpPr>
              <a:spLocks noChangeArrowheads="1"/>
            </p:cNvSpPr>
            <p:nvPr/>
          </p:nvSpPr>
          <p:spPr bwMode="auto">
            <a:xfrm>
              <a:off x="1400946" y="5005161"/>
              <a:ext cx="199799" cy="6214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0" name="Rectangle 171"/>
            <p:cNvSpPr>
              <a:spLocks noChangeArrowheads="1"/>
            </p:cNvSpPr>
            <p:nvPr/>
          </p:nvSpPr>
          <p:spPr bwMode="auto">
            <a:xfrm>
              <a:off x="2193427" y="4342220"/>
              <a:ext cx="77333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" name="Gruppieren 272"/>
          <p:cNvGrpSpPr/>
          <p:nvPr/>
        </p:nvGrpSpPr>
        <p:grpSpPr>
          <a:xfrm>
            <a:off x="198071" y="3268711"/>
            <a:ext cx="2836273" cy="3396343"/>
            <a:chOff x="3180805" y="3257550"/>
            <a:chExt cx="2836273" cy="3396343"/>
          </a:xfrm>
        </p:grpSpPr>
        <p:grpSp>
          <p:nvGrpSpPr>
            <p:cNvPr id="8" name="Gruppieren 201"/>
            <p:cNvGrpSpPr/>
            <p:nvPr/>
          </p:nvGrpSpPr>
          <p:grpSpPr>
            <a:xfrm>
              <a:off x="3180805" y="3257550"/>
              <a:ext cx="2836273" cy="3396343"/>
              <a:chOff x="168184" y="3273879"/>
              <a:chExt cx="3290207" cy="3396343"/>
            </a:xfrm>
          </p:grpSpPr>
          <p:sp>
            <p:nvSpPr>
              <p:cNvPr id="140" name="Line 63"/>
              <p:cNvSpPr>
                <a:spLocks noChangeShapeType="1"/>
              </p:cNvSpPr>
              <p:nvPr/>
            </p:nvSpPr>
            <p:spPr bwMode="auto">
              <a:xfrm>
                <a:off x="176678" y="3990660"/>
                <a:ext cx="28825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Line 86"/>
              <p:cNvSpPr>
                <a:spLocks noChangeShapeType="1"/>
              </p:cNvSpPr>
              <p:nvPr/>
            </p:nvSpPr>
            <p:spPr bwMode="auto">
              <a:xfrm rot="5400000" flipH="1">
                <a:off x="1698608" y="5337169"/>
                <a:ext cx="2663835" cy="10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" name="Rectangle 109"/>
              <p:cNvSpPr>
                <a:spLocks noChangeArrowheads="1"/>
              </p:cNvSpPr>
              <p:nvPr/>
            </p:nvSpPr>
            <p:spPr bwMode="auto">
              <a:xfrm>
                <a:off x="168184" y="4011226"/>
                <a:ext cx="2834738" cy="26589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4" name="Line 149"/>
              <p:cNvSpPr>
                <a:spLocks noChangeShapeType="1"/>
              </p:cNvSpPr>
              <p:nvPr/>
            </p:nvSpPr>
            <p:spPr bwMode="auto">
              <a:xfrm>
                <a:off x="3041143" y="4360512"/>
                <a:ext cx="417248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>
                <a:off x="3032979" y="6512616"/>
                <a:ext cx="41724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" name="Line 151"/>
              <p:cNvSpPr>
                <a:spLocks noChangeShapeType="1"/>
              </p:cNvSpPr>
              <p:nvPr/>
            </p:nvSpPr>
            <p:spPr bwMode="auto">
              <a:xfrm>
                <a:off x="3024814" y="5871311"/>
                <a:ext cx="417248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" name="Line 152"/>
              <p:cNvSpPr>
                <a:spLocks noChangeShapeType="1"/>
              </p:cNvSpPr>
              <p:nvPr/>
            </p:nvSpPr>
            <p:spPr bwMode="auto">
              <a:xfrm>
                <a:off x="3031589" y="5000700"/>
                <a:ext cx="4172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9" name="Gruppieren 200"/>
              <p:cNvGrpSpPr/>
              <p:nvPr/>
            </p:nvGrpSpPr>
            <p:grpSpPr>
              <a:xfrm>
                <a:off x="714960" y="3273879"/>
                <a:ext cx="1885578" cy="734744"/>
                <a:chOff x="714960" y="2955427"/>
                <a:chExt cx="1885578" cy="1053196"/>
              </a:xfrm>
            </p:grpSpPr>
            <p:sp>
              <p:nvSpPr>
                <p:cNvPr id="128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2599476" y="2955427"/>
                  <a:ext cx="1062" cy="1049004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0" name="Group 65"/>
                <p:cNvGrpSpPr>
                  <a:grpSpLocks/>
                </p:cNvGrpSpPr>
                <p:nvPr/>
              </p:nvGrpSpPr>
              <p:grpSpPr bwMode="auto">
                <a:xfrm>
                  <a:off x="1627406" y="3673455"/>
                  <a:ext cx="56901" cy="335168"/>
                  <a:chOff x="3888" y="1836"/>
                  <a:chExt cx="81" cy="351"/>
                </a:xfrm>
              </p:grpSpPr>
              <p:sp>
                <p:nvSpPr>
                  <p:cNvPr id="161" name="Line 6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68" y="1836"/>
                    <a:ext cx="1" cy="33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62" name="Line 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8" y="1839"/>
                    <a:ext cx="0" cy="34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1" name="Gruppieren 198"/>
                <p:cNvGrpSpPr/>
                <p:nvPr/>
              </p:nvGrpSpPr>
              <p:grpSpPr>
                <a:xfrm>
                  <a:off x="714960" y="3819401"/>
                  <a:ext cx="119429" cy="183562"/>
                  <a:chOff x="714960" y="3570796"/>
                  <a:chExt cx="79069" cy="432000"/>
                </a:xfrm>
              </p:grpSpPr>
              <p:sp>
                <p:nvSpPr>
                  <p:cNvPr id="132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4867" y="3570796"/>
                    <a:ext cx="1062" cy="432000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38" name="Line 5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14960" y="3783795"/>
                    <a:ext cx="1062" cy="206864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8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2967" y="3784157"/>
                    <a:ext cx="1062" cy="212913"/>
                  </a:xfrm>
                  <a:prstGeom prst="line">
                    <a:avLst/>
                  </a:prstGeom>
                  <a:noFill/>
                  <a:ln w="2857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41" name="Rectangle 171"/>
            <p:cNvSpPr>
              <a:spLocks noChangeArrowheads="1"/>
            </p:cNvSpPr>
            <p:nvPr/>
          </p:nvSpPr>
          <p:spPr bwMode="auto">
            <a:xfrm>
              <a:off x="3313566" y="583574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2" name="Rectangle 171"/>
            <p:cNvSpPr>
              <a:spLocks noChangeArrowheads="1"/>
            </p:cNvSpPr>
            <p:nvPr/>
          </p:nvSpPr>
          <p:spPr bwMode="auto">
            <a:xfrm>
              <a:off x="4601347" y="492896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3" name="Rectangle 171"/>
            <p:cNvSpPr>
              <a:spLocks noChangeArrowheads="1"/>
            </p:cNvSpPr>
            <p:nvPr/>
          </p:nvSpPr>
          <p:spPr bwMode="auto">
            <a:xfrm>
              <a:off x="5073787" y="427364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4" name="Rectangle 171"/>
            <p:cNvSpPr>
              <a:spLocks noChangeArrowheads="1"/>
            </p:cNvSpPr>
            <p:nvPr/>
          </p:nvSpPr>
          <p:spPr bwMode="auto">
            <a:xfrm>
              <a:off x="5348107" y="425840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5" name="Rectangle 171"/>
            <p:cNvSpPr>
              <a:spLocks noChangeArrowheads="1"/>
            </p:cNvSpPr>
            <p:nvPr/>
          </p:nvSpPr>
          <p:spPr bwMode="auto">
            <a:xfrm>
              <a:off x="4197487" y="49365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6" name="Rectangle 171"/>
            <p:cNvSpPr>
              <a:spLocks noChangeArrowheads="1"/>
            </p:cNvSpPr>
            <p:nvPr/>
          </p:nvSpPr>
          <p:spPr bwMode="auto">
            <a:xfrm>
              <a:off x="3877446" y="58281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" name="Gruppieren 271"/>
          <p:cNvGrpSpPr/>
          <p:nvPr/>
        </p:nvGrpSpPr>
        <p:grpSpPr>
          <a:xfrm>
            <a:off x="6144442" y="3257549"/>
            <a:ext cx="2829235" cy="3396343"/>
            <a:chOff x="6144442" y="3257549"/>
            <a:chExt cx="2829235" cy="3396343"/>
          </a:xfrm>
        </p:grpSpPr>
        <p:sp>
          <p:nvSpPr>
            <p:cNvPr id="221" name="Line 63"/>
            <p:cNvSpPr>
              <a:spLocks noChangeShapeType="1"/>
            </p:cNvSpPr>
            <p:nvPr/>
          </p:nvSpPr>
          <p:spPr bwMode="auto">
            <a:xfrm>
              <a:off x="6151764" y="3974330"/>
              <a:ext cx="24848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2" name="Line 86"/>
            <p:cNvSpPr>
              <a:spLocks noChangeShapeType="1"/>
            </p:cNvSpPr>
            <p:nvPr/>
          </p:nvSpPr>
          <p:spPr bwMode="auto">
            <a:xfrm rot="5400000" flipH="1">
              <a:off x="7279963" y="5320912"/>
              <a:ext cx="2663835" cy="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3" name="Rectangle 109"/>
            <p:cNvSpPr>
              <a:spLocks noChangeArrowheads="1"/>
            </p:cNvSpPr>
            <p:nvPr/>
          </p:nvSpPr>
          <p:spPr bwMode="auto">
            <a:xfrm>
              <a:off x="6144442" y="3994896"/>
              <a:ext cx="2443643" cy="26589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" name="Line 149"/>
            <p:cNvSpPr>
              <a:spLocks noChangeShapeType="1"/>
            </p:cNvSpPr>
            <p:nvPr/>
          </p:nvSpPr>
          <p:spPr bwMode="auto">
            <a:xfrm>
              <a:off x="8605793" y="42375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" name="Line 150"/>
            <p:cNvSpPr>
              <a:spLocks noChangeShapeType="1"/>
            </p:cNvSpPr>
            <p:nvPr/>
          </p:nvSpPr>
          <p:spPr bwMode="auto">
            <a:xfrm>
              <a:off x="8613995" y="6496286"/>
              <a:ext cx="35968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" name="Line 151"/>
            <p:cNvSpPr>
              <a:spLocks noChangeShapeType="1"/>
            </p:cNvSpPr>
            <p:nvPr/>
          </p:nvSpPr>
          <p:spPr bwMode="auto">
            <a:xfrm>
              <a:off x="8606957" y="5805451"/>
              <a:ext cx="35968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7" name="Line 152"/>
            <p:cNvSpPr>
              <a:spLocks noChangeShapeType="1"/>
            </p:cNvSpPr>
            <p:nvPr/>
          </p:nvSpPr>
          <p:spPr bwMode="auto">
            <a:xfrm>
              <a:off x="8612797" y="4984370"/>
              <a:ext cx="359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uppieren 227"/>
            <p:cNvGrpSpPr/>
            <p:nvPr/>
          </p:nvGrpSpPr>
          <p:grpSpPr>
            <a:xfrm>
              <a:off x="6615735" y="3257549"/>
              <a:ext cx="1625480" cy="734744"/>
              <a:chOff x="714906" y="2955427"/>
              <a:chExt cx="1885632" cy="1053196"/>
            </a:xfrm>
          </p:grpSpPr>
          <p:sp>
            <p:nvSpPr>
              <p:cNvPr id="229" name="Line 26"/>
              <p:cNvSpPr>
                <a:spLocks noChangeShapeType="1"/>
              </p:cNvSpPr>
              <p:nvPr/>
            </p:nvSpPr>
            <p:spPr bwMode="auto">
              <a:xfrm flipH="1" flipV="1">
                <a:off x="2599476" y="2955427"/>
                <a:ext cx="1062" cy="10490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4" name="Group 65"/>
              <p:cNvGrpSpPr>
                <a:grpSpLocks/>
              </p:cNvGrpSpPr>
              <p:nvPr/>
            </p:nvGrpSpPr>
            <p:grpSpPr bwMode="auto">
              <a:xfrm>
                <a:off x="1625534" y="3673455"/>
                <a:ext cx="56862" cy="335168"/>
                <a:chOff x="3888" y="1836"/>
                <a:chExt cx="81" cy="351"/>
              </a:xfrm>
            </p:grpSpPr>
            <p:sp>
              <p:nvSpPr>
                <p:cNvPr id="235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3968" y="1836"/>
                  <a:ext cx="1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6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888" y="1839"/>
                  <a:ext cx="0" cy="3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5" name="Gruppieren 230"/>
              <p:cNvGrpSpPr/>
              <p:nvPr/>
            </p:nvGrpSpPr>
            <p:grpSpPr>
              <a:xfrm>
                <a:off x="714906" y="3819401"/>
                <a:ext cx="119423" cy="183562"/>
                <a:chOff x="714960" y="3570796"/>
                <a:chExt cx="79069" cy="432000"/>
              </a:xfrm>
            </p:grpSpPr>
            <p:sp>
              <p:nvSpPr>
                <p:cNvPr id="23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54867" y="3570796"/>
                  <a:ext cx="1062" cy="43200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3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714960" y="3783795"/>
                  <a:ext cx="1062" cy="20686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4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92967" y="3784157"/>
                  <a:ext cx="1062" cy="21291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247" name="Rectangle 171"/>
            <p:cNvSpPr>
              <a:spLocks noChangeArrowheads="1"/>
            </p:cNvSpPr>
            <p:nvPr/>
          </p:nvSpPr>
          <p:spPr bwMode="auto">
            <a:xfrm>
              <a:off x="6315846" y="59043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8" name="Rectangle 171"/>
            <p:cNvSpPr>
              <a:spLocks noChangeArrowheads="1"/>
            </p:cNvSpPr>
            <p:nvPr/>
          </p:nvSpPr>
          <p:spPr bwMode="auto">
            <a:xfrm>
              <a:off x="7630297" y="4922520"/>
              <a:ext cx="161154" cy="4571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1" name="Rectangle 171"/>
            <p:cNvSpPr>
              <a:spLocks noChangeArrowheads="1"/>
            </p:cNvSpPr>
            <p:nvPr/>
          </p:nvSpPr>
          <p:spPr bwMode="auto">
            <a:xfrm>
              <a:off x="7226437" y="4933950"/>
              <a:ext cx="161154" cy="4571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2" name="Rectangle 171"/>
            <p:cNvSpPr>
              <a:spLocks noChangeArrowheads="1"/>
            </p:cNvSpPr>
            <p:nvPr/>
          </p:nvSpPr>
          <p:spPr bwMode="auto">
            <a:xfrm>
              <a:off x="6879726" y="589670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3" name="Rectangle 171"/>
            <p:cNvSpPr>
              <a:spLocks noChangeArrowheads="1"/>
            </p:cNvSpPr>
            <p:nvPr/>
          </p:nvSpPr>
          <p:spPr bwMode="auto">
            <a:xfrm>
              <a:off x="6315846" y="575954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4" name="Rectangle 171"/>
            <p:cNvSpPr>
              <a:spLocks noChangeArrowheads="1"/>
            </p:cNvSpPr>
            <p:nvPr/>
          </p:nvSpPr>
          <p:spPr bwMode="auto">
            <a:xfrm>
              <a:off x="6879726" y="57519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5" name="Rectangle 171"/>
            <p:cNvSpPr>
              <a:spLocks noChangeArrowheads="1"/>
            </p:cNvSpPr>
            <p:nvPr/>
          </p:nvSpPr>
          <p:spPr bwMode="auto">
            <a:xfrm>
              <a:off x="7630297" y="500897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" name="Rectangle 171"/>
            <p:cNvSpPr>
              <a:spLocks noChangeArrowheads="1"/>
            </p:cNvSpPr>
            <p:nvPr/>
          </p:nvSpPr>
          <p:spPr bwMode="auto">
            <a:xfrm>
              <a:off x="7222627" y="50127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7" name="Rectangle 171"/>
            <p:cNvSpPr>
              <a:spLocks noChangeArrowheads="1"/>
            </p:cNvSpPr>
            <p:nvPr/>
          </p:nvSpPr>
          <p:spPr bwMode="auto">
            <a:xfrm>
              <a:off x="7618867" y="48222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8" name="Rectangle 171"/>
            <p:cNvSpPr>
              <a:spLocks noChangeArrowheads="1"/>
            </p:cNvSpPr>
            <p:nvPr/>
          </p:nvSpPr>
          <p:spPr bwMode="auto">
            <a:xfrm>
              <a:off x="7215007" y="482990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9" name="Rectangle 171"/>
            <p:cNvSpPr>
              <a:spLocks noChangeArrowheads="1"/>
            </p:cNvSpPr>
            <p:nvPr/>
          </p:nvSpPr>
          <p:spPr bwMode="auto">
            <a:xfrm>
              <a:off x="8084820" y="433959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0" name="Rectangle 171"/>
            <p:cNvSpPr>
              <a:spLocks noChangeArrowheads="1"/>
            </p:cNvSpPr>
            <p:nvPr/>
          </p:nvSpPr>
          <p:spPr bwMode="auto">
            <a:xfrm>
              <a:off x="8359140" y="432435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1" name="Rectangle 171"/>
            <p:cNvSpPr>
              <a:spLocks noChangeArrowheads="1"/>
            </p:cNvSpPr>
            <p:nvPr/>
          </p:nvSpPr>
          <p:spPr bwMode="auto">
            <a:xfrm>
              <a:off x="8091307" y="444128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2" name="Rectangle 171"/>
            <p:cNvSpPr>
              <a:spLocks noChangeArrowheads="1"/>
            </p:cNvSpPr>
            <p:nvPr/>
          </p:nvSpPr>
          <p:spPr bwMode="auto">
            <a:xfrm>
              <a:off x="8365627" y="442604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3" name="Rectangle 171"/>
            <p:cNvSpPr>
              <a:spLocks noChangeArrowheads="1"/>
            </p:cNvSpPr>
            <p:nvPr/>
          </p:nvSpPr>
          <p:spPr bwMode="auto">
            <a:xfrm>
              <a:off x="8081010" y="423672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4" name="Rectangle 171"/>
            <p:cNvSpPr>
              <a:spLocks noChangeArrowheads="1"/>
            </p:cNvSpPr>
            <p:nvPr/>
          </p:nvSpPr>
          <p:spPr bwMode="auto">
            <a:xfrm>
              <a:off x="8355330" y="422148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5" name="Rectangle 171"/>
            <p:cNvSpPr>
              <a:spLocks noChangeArrowheads="1"/>
            </p:cNvSpPr>
            <p:nvPr/>
          </p:nvSpPr>
          <p:spPr bwMode="auto">
            <a:xfrm>
              <a:off x="8079877" y="410219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" name="Rectangle 171"/>
            <p:cNvSpPr>
              <a:spLocks noChangeArrowheads="1"/>
            </p:cNvSpPr>
            <p:nvPr/>
          </p:nvSpPr>
          <p:spPr bwMode="auto">
            <a:xfrm>
              <a:off x="8354197" y="408695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7" name="Line 149"/>
            <p:cNvSpPr>
              <a:spLocks noChangeShapeType="1"/>
            </p:cNvSpPr>
            <p:nvPr/>
          </p:nvSpPr>
          <p:spPr bwMode="auto">
            <a:xfrm>
              <a:off x="8609603" y="43518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8" name="Line 149"/>
            <p:cNvSpPr>
              <a:spLocks noChangeShapeType="1"/>
            </p:cNvSpPr>
            <p:nvPr/>
          </p:nvSpPr>
          <p:spPr bwMode="auto">
            <a:xfrm>
              <a:off x="8605793" y="44737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9" name="Line 149"/>
            <p:cNvSpPr>
              <a:spLocks noChangeShapeType="1"/>
            </p:cNvSpPr>
            <p:nvPr/>
          </p:nvSpPr>
          <p:spPr bwMode="auto">
            <a:xfrm>
              <a:off x="8617223" y="41308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0" name="Line 152"/>
            <p:cNvSpPr>
              <a:spLocks noChangeShapeType="1"/>
            </p:cNvSpPr>
            <p:nvPr/>
          </p:nvSpPr>
          <p:spPr bwMode="auto">
            <a:xfrm>
              <a:off x="8608987" y="487388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1" name="Line 152"/>
            <p:cNvSpPr>
              <a:spLocks noChangeShapeType="1"/>
            </p:cNvSpPr>
            <p:nvPr/>
          </p:nvSpPr>
          <p:spPr bwMode="auto">
            <a:xfrm>
              <a:off x="8601367" y="509105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uppieren 274"/>
          <p:cNvGrpSpPr/>
          <p:nvPr/>
        </p:nvGrpSpPr>
        <p:grpSpPr>
          <a:xfrm>
            <a:off x="3216911" y="3272605"/>
            <a:ext cx="2829235" cy="3396343"/>
            <a:chOff x="6144442" y="3257549"/>
            <a:chExt cx="2829235" cy="3396343"/>
          </a:xfrm>
        </p:grpSpPr>
        <p:sp>
          <p:nvSpPr>
            <p:cNvPr id="276" name="Line 63"/>
            <p:cNvSpPr>
              <a:spLocks noChangeShapeType="1"/>
            </p:cNvSpPr>
            <p:nvPr/>
          </p:nvSpPr>
          <p:spPr bwMode="auto">
            <a:xfrm>
              <a:off x="6151764" y="3974330"/>
              <a:ext cx="24848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" name="Line 86"/>
            <p:cNvSpPr>
              <a:spLocks noChangeShapeType="1"/>
            </p:cNvSpPr>
            <p:nvPr/>
          </p:nvSpPr>
          <p:spPr bwMode="auto">
            <a:xfrm rot="5400000" flipH="1">
              <a:off x="7279963" y="5320912"/>
              <a:ext cx="2663835" cy="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8" name="Rectangle 109"/>
            <p:cNvSpPr>
              <a:spLocks noChangeArrowheads="1"/>
            </p:cNvSpPr>
            <p:nvPr/>
          </p:nvSpPr>
          <p:spPr bwMode="auto">
            <a:xfrm>
              <a:off x="6144442" y="3994896"/>
              <a:ext cx="2443643" cy="26589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9" name="Line 149"/>
            <p:cNvSpPr>
              <a:spLocks noChangeShapeType="1"/>
            </p:cNvSpPr>
            <p:nvPr/>
          </p:nvSpPr>
          <p:spPr bwMode="auto">
            <a:xfrm>
              <a:off x="8605793" y="42375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0" name="Line 150"/>
            <p:cNvSpPr>
              <a:spLocks noChangeShapeType="1"/>
            </p:cNvSpPr>
            <p:nvPr/>
          </p:nvSpPr>
          <p:spPr bwMode="auto">
            <a:xfrm>
              <a:off x="8613995" y="6496286"/>
              <a:ext cx="35968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1" name="Line 151"/>
            <p:cNvSpPr>
              <a:spLocks noChangeShapeType="1"/>
            </p:cNvSpPr>
            <p:nvPr/>
          </p:nvSpPr>
          <p:spPr bwMode="auto">
            <a:xfrm>
              <a:off x="8606957" y="5805451"/>
              <a:ext cx="35968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2" name="Line 152"/>
            <p:cNvSpPr>
              <a:spLocks noChangeShapeType="1"/>
            </p:cNvSpPr>
            <p:nvPr/>
          </p:nvSpPr>
          <p:spPr bwMode="auto">
            <a:xfrm>
              <a:off x="8612797" y="4984370"/>
              <a:ext cx="359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" name="Gruppieren 282"/>
            <p:cNvGrpSpPr/>
            <p:nvPr/>
          </p:nvGrpSpPr>
          <p:grpSpPr>
            <a:xfrm>
              <a:off x="6615411" y="3257549"/>
              <a:ext cx="1624626" cy="734744"/>
              <a:chOff x="714906" y="2955427"/>
              <a:chExt cx="1885632" cy="1053196"/>
            </a:xfrm>
          </p:grpSpPr>
          <p:sp>
            <p:nvSpPr>
              <p:cNvPr id="307" name="Line 26"/>
              <p:cNvSpPr>
                <a:spLocks noChangeShapeType="1"/>
              </p:cNvSpPr>
              <p:nvPr/>
            </p:nvSpPr>
            <p:spPr bwMode="auto">
              <a:xfrm flipH="1" flipV="1">
                <a:off x="2599476" y="2955427"/>
                <a:ext cx="1062" cy="10490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8" name="Group 65"/>
              <p:cNvGrpSpPr>
                <a:grpSpLocks/>
              </p:cNvGrpSpPr>
              <p:nvPr/>
            </p:nvGrpSpPr>
            <p:grpSpPr bwMode="auto">
              <a:xfrm>
                <a:off x="1625534" y="3673455"/>
                <a:ext cx="56862" cy="335168"/>
                <a:chOff x="3888" y="1836"/>
                <a:chExt cx="81" cy="351"/>
              </a:xfrm>
            </p:grpSpPr>
            <p:sp>
              <p:nvSpPr>
                <p:cNvPr id="313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3968" y="1836"/>
                  <a:ext cx="1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14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888" y="1839"/>
                  <a:ext cx="0" cy="3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9" name="Gruppieren 308"/>
              <p:cNvGrpSpPr/>
              <p:nvPr/>
            </p:nvGrpSpPr>
            <p:grpSpPr>
              <a:xfrm>
                <a:off x="714906" y="3819401"/>
                <a:ext cx="119423" cy="183562"/>
                <a:chOff x="714960" y="3570796"/>
                <a:chExt cx="79069" cy="432000"/>
              </a:xfrm>
            </p:grpSpPr>
            <p:sp>
              <p:nvSpPr>
                <p:cNvPr id="310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54867" y="3570796"/>
                  <a:ext cx="1062" cy="43200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11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714960" y="3783795"/>
                  <a:ext cx="1062" cy="20686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1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92967" y="3784157"/>
                  <a:ext cx="1062" cy="21291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285" name="Rectangle 171"/>
            <p:cNvSpPr>
              <a:spLocks noChangeArrowheads="1"/>
            </p:cNvSpPr>
            <p:nvPr/>
          </p:nvSpPr>
          <p:spPr bwMode="auto">
            <a:xfrm>
              <a:off x="7400108" y="4911090"/>
              <a:ext cx="161154" cy="4571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7" name="Rectangle 171"/>
            <p:cNvSpPr>
              <a:spLocks noChangeArrowheads="1"/>
            </p:cNvSpPr>
            <p:nvPr/>
          </p:nvSpPr>
          <p:spPr bwMode="auto">
            <a:xfrm>
              <a:off x="6574926" y="59043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9" name="Rectangle 171"/>
            <p:cNvSpPr>
              <a:spLocks noChangeArrowheads="1"/>
            </p:cNvSpPr>
            <p:nvPr/>
          </p:nvSpPr>
          <p:spPr bwMode="auto">
            <a:xfrm>
              <a:off x="6574926" y="575954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0" name="Rectangle 171"/>
            <p:cNvSpPr>
              <a:spLocks noChangeArrowheads="1"/>
            </p:cNvSpPr>
            <p:nvPr/>
          </p:nvSpPr>
          <p:spPr bwMode="auto">
            <a:xfrm>
              <a:off x="7400108" y="499754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2" name="Rectangle 171"/>
            <p:cNvSpPr>
              <a:spLocks noChangeArrowheads="1"/>
            </p:cNvSpPr>
            <p:nvPr/>
          </p:nvSpPr>
          <p:spPr bwMode="auto">
            <a:xfrm>
              <a:off x="7388678" y="481085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5" name="Rectangle 171"/>
            <p:cNvSpPr>
              <a:spLocks noChangeArrowheads="1"/>
            </p:cNvSpPr>
            <p:nvPr/>
          </p:nvSpPr>
          <p:spPr bwMode="auto">
            <a:xfrm>
              <a:off x="8214360" y="432054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" name="Rectangle 171"/>
            <p:cNvSpPr>
              <a:spLocks noChangeArrowheads="1"/>
            </p:cNvSpPr>
            <p:nvPr/>
          </p:nvSpPr>
          <p:spPr bwMode="auto">
            <a:xfrm>
              <a:off x="8220847" y="442223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9" name="Rectangle 171"/>
            <p:cNvSpPr>
              <a:spLocks noChangeArrowheads="1"/>
            </p:cNvSpPr>
            <p:nvPr/>
          </p:nvSpPr>
          <p:spPr bwMode="auto">
            <a:xfrm>
              <a:off x="8210550" y="421767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1" name="Rectangle 171"/>
            <p:cNvSpPr>
              <a:spLocks noChangeArrowheads="1"/>
            </p:cNvSpPr>
            <p:nvPr/>
          </p:nvSpPr>
          <p:spPr bwMode="auto">
            <a:xfrm>
              <a:off x="8209417" y="408314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2" name="Line 149"/>
            <p:cNvSpPr>
              <a:spLocks noChangeShapeType="1"/>
            </p:cNvSpPr>
            <p:nvPr/>
          </p:nvSpPr>
          <p:spPr bwMode="auto">
            <a:xfrm>
              <a:off x="8609603" y="43518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3" name="Line 149"/>
            <p:cNvSpPr>
              <a:spLocks noChangeShapeType="1"/>
            </p:cNvSpPr>
            <p:nvPr/>
          </p:nvSpPr>
          <p:spPr bwMode="auto">
            <a:xfrm>
              <a:off x="8605793" y="44737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4" name="Line 149"/>
            <p:cNvSpPr>
              <a:spLocks noChangeShapeType="1"/>
            </p:cNvSpPr>
            <p:nvPr/>
          </p:nvSpPr>
          <p:spPr bwMode="auto">
            <a:xfrm>
              <a:off x="8617223" y="41308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5" name="Line 152"/>
            <p:cNvSpPr>
              <a:spLocks noChangeShapeType="1"/>
            </p:cNvSpPr>
            <p:nvPr/>
          </p:nvSpPr>
          <p:spPr bwMode="auto">
            <a:xfrm>
              <a:off x="8608987" y="487388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6" name="Line 152"/>
            <p:cNvSpPr>
              <a:spLocks noChangeShapeType="1"/>
            </p:cNvSpPr>
            <p:nvPr/>
          </p:nvSpPr>
          <p:spPr bwMode="auto">
            <a:xfrm>
              <a:off x="8601367" y="509105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cxnSp>
        <p:nvCxnSpPr>
          <p:cNvPr id="316" name="Gerade Verbindung 315"/>
          <p:cNvCxnSpPr/>
          <p:nvPr/>
        </p:nvCxnSpPr>
        <p:spPr>
          <a:xfrm rot="10800000" flipV="1">
            <a:off x="6333689" y="2013357"/>
            <a:ext cx="1342241" cy="58723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Gerade Verbindung 319"/>
          <p:cNvCxnSpPr/>
          <p:nvPr/>
        </p:nvCxnSpPr>
        <p:spPr>
          <a:xfrm rot="10800000" flipV="1">
            <a:off x="3020037" y="1199625"/>
            <a:ext cx="1342241" cy="58723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HSQC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ieren 271"/>
          <p:cNvGrpSpPr/>
          <p:nvPr/>
        </p:nvGrpSpPr>
        <p:grpSpPr>
          <a:xfrm>
            <a:off x="449036" y="3306534"/>
            <a:ext cx="2829235" cy="3396343"/>
            <a:chOff x="6144442" y="3257549"/>
            <a:chExt cx="2829235" cy="3396343"/>
          </a:xfrm>
        </p:grpSpPr>
        <p:sp>
          <p:nvSpPr>
            <p:cNvPr id="221" name="Line 63"/>
            <p:cNvSpPr>
              <a:spLocks noChangeShapeType="1"/>
            </p:cNvSpPr>
            <p:nvPr/>
          </p:nvSpPr>
          <p:spPr bwMode="auto">
            <a:xfrm>
              <a:off x="6151764" y="3974330"/>
              <a:ext cx="24848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2" name="Line 86"/>
            <p:cNvSpPr>
              <a:spLocks noChangeShapeType="1"/>
            </p:cNvSpPr>
            <p:nvPr/>
          </p:nvSpPr>
          <p:spPr bwMode="auto">
            <a:xfrm rot="5400000" flipH="1">
              <a:off x="7279963" y="5320912"/>
              <a:ext cx="2663835" cy="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3" name="Rectangle 109"/>
            <p:cNvSpPr>
              <a:spLocks noChangeArrowheads="1"/>
            </p:cNvSpPr>
            <p:nvPr/>
          </p:nvSpPr>
          <p:spPr bwMode="auto">
            <a:xfrm>
              <a:off x="6144442" y="3994896"/>
              <a:ext cx="2443643" cy="26589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4" name="Line 149"/>
            <p:cNvSpPr>
              <a:spLocks noChangeShapeType="1"/>
            </p:cNvSpPr>
            <p:nvPr/>
          </p:nvSpPr>
          <p:spPr bwMode="auto">
            <a:xfrm>
              <a:off x="8605793" y="42375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" name="Line 150"/>
            <p:cNvSpPr>
              <a:spLocks noChangeShapeType="1"/>
            </p:cNvSpPr>
            <p:nvPr/>
          </p:nvSpPr>
          <p:spPr bwMode="auto">
            <a:xfrm>
              <a:off x="8613995" y="6496286"/>
              <a:ext cx="35968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" name="Line 151"/>
            <p:cNvSpPr>
              <a:spLocks noChangeShapeType="1"/>
            </p:cNvSpPr>
            <p:nvPr/>
          </p:nvSpPr>
          <p:spPr bwMode="auto">
            <a:xfrm>
              <a:off x="8606957" y="5805451"/>
              <a:ext cx="35968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7" name="Line 152"/>
            <p:cNvSpPr>
              <a:spLocks noChangeShapeType="1"/>
            </p:cNvSpPr>
            <p:nvPr/>
          </p:nvSpPr>
          <p:spPr bwMode="auto">
            <a:xfrm>
              <a:off x="8612797" y="4984370"/>
              <a:ext cx="359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uppieren 227"/>
            <p:cNvGrpSpPr/>
            <p:nvPr/>
          </p:nvGrpSpPr>
          <p:grpSpPr>
            <a:xfrm>
              <a:off x="6615735" y="3257549"/>
              <a:ext cx="1625480" cy="734744"/>
              <a:chOff x="714906" y="2955427"/>
              <a:chExt cx="1885632" cy="1053196"/>
            </a:xfrm>
          </p:grpSpPr>
          <p:sp>
            <p:nvSpPr>
              <p:cNvPr id="229" name="Line 26"/>
              <p:cNvSpPr>
                <a:spLocks noChangeShapeType="1"/>
              </p:cNvSpPr>
              <p:nvPr/>
            </p:nvSpPr>
            <p:spPr bwMode="auto">
              <a:xfrm flipH="1" flipV="1">
                <a:off x="2599476" y="2955427"/>
                <a:ext cx="1062" cy="10490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4" name="Group 65"/>
              <p:cNvGrpSpPr>
                <a:grpSpLocks/>
              </p:cNvGrpSpPr>
              <p:nvPr/>
            </p:nvGrpSpPr>
            <p:grpSpPr bwMode="auto">
              <a:xfrm>
                <a:off x="1625534" y="3673455"/>
                <a:ext cx="56862" cy="335168"/>
                <a:chOff x="3888" y="1836"/>
                <a:chExt cx="81" cy="351"/>
              </a:xfrm>
            </p:grpSpPr>
            <p:sp>
              <p:nvSpPr>
                <p:cNvPr id="235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3968" y="1836"/>
                  <a:ext cx="1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6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888" y="1839"/>
                  <a:ext cx="0" cy="3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5" name="Gruppieren 230"/>
              <p:cNvGrpSpPr/>
              <p:nvPr/>
            </p:nvGrpSpPr>
            <p:grpSpPr>
              <a:xfrm>
                <a:off x="714906" y="3819401"/>
                <a:ext cx="119423" cy="183562"/>
                <a:chOff x="714960" y="3570796"/>
                <a:chExt cx="79069" cy="432000"/>
              </a:xfrm>
            </p:grpSpPr>
            <p:sp>
              <p:nvSpPr>
                <p:cNvPr id="23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54867" y="3570796"/>
                  <a:ext cx="1062" cy="43200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3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714960" y="3783795"/>
                  <a:ext cx="1062" cy="20686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4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92967" y="3784157"/>
                  <a:ext cx="1062" cy="21291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247" name="Rectangle 171"/>
            <p:cNvSpPr>
              <a:spLocks noChangeArrowheads="1"/>
            </p:cNvSpPr>
            <p:nvPr/>
          </p:nvSpPr>
          <p:spPr bwMode="auto">
            <a:xfrm>
              <a:off x="6315846" y="59043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8" name="Rectangle 171"/>
            <p:cNvSpPr>
              <a:spLocks noChangeArrowheads="1"/>
            </p:cNvSpPr>
            <p:nvPr/>
          </p:nvSpPr>
          <p:spPr bwMode="auto">
            <a:xfrm>
              <a:off x="7630297" y="4922520"/>
              <a:ext cx="161154" cy="4571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1" name="Rectangle 171"/>
            <p:cNvSpPr>
              <a:spLocks noChangeArrowheads="1"/>
            </p:cNvSpPr>
            <p:nvPr/>
          </p:nvSpPr>
          <p:spPr bwMode="auto">
            <a:xfrm>
              <a:off x="7226437" y="4933950"/>
              <a:ext cx="161154" cy="4571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2" name="Rectangle 171"/>
            <p:cNvSpPr>
              <a:spLocks noChangeArrowheads="1"/>
            </p:cNvSpPr>
            <p:nvPr/>
          </p:nvSpPr>
          <p:spPr bwMode="auto">
            <a:xfrm>
              <a:off x="6879726" y="589670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3" name="Rectangle 171"/>
            <p:cNvSpPr>
              <a:spLocks noChangeArrowheads="1"/>
            </p:cNvSpPr>
            <p:nvPr/>
          </p:nvSpPr>
          <p:spPr bwMode="auto">
            <a:xfrm>
              <a:off x="6315846" y="575954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4" name="Rectangle 171"/>
            <p:cNvSpPr>
              <a:spLocks noChangeArrowheads="1"/>
            </p:cNvSpPr>
            <p:nvPr/>
          </p:nvSpPr>
          <p:spPr bwMode="auto">
            <a:xfrm>
              <a:off x="6879726" y="57519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5" name="Rectangle 171"/>
            <p:cNvSpPr>
              <a:spLocks noChangeArrowheads="1"/>
            </p:cNvSpPr>
            <p:nvPr/>
          </p:nvSpPr>
          <p:spPr bwMode="auto">
            <a:xfrm>
              <a:off x="7630297" y="500897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" name="Rectangle 171"/>
            <p:cNvSpPr>
              <a:spLocks noChangeArrowheads="1"/>
            </p:cNvSpPr>
            <p:nvPr/>
          </p:nvSpPr>
          <p:spPr bwMode="auto">
            <a:xfrm>
              <a:off x="7222627" y="50127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7" name="Rectangle 171"/>
            <p:cNvSpPr>
              <a:spLocks noChangeArrowheads="1"/>
            </p:cNvSpPr>
            <p:nvPr/>
          </p:nvSpPr>
          <p:spPr bwMode="auto">
            <a:xfrm>
              <a:off x="7618867" y="48222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8" name="Rectangle 171"/>
            <p:cNvSpPr>
              <a:spLocks noChangeArrowheads="1"/>
            </p:cNvSpPr>
            <p:nvPr/>
          </p:nvSpPr>
          <p:spPr bwMode="auto">
            <a:xfrm>
              <a:off x="7215007" y="482990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9" name="Rectangle 171"/>
            <p:cNvSpPr>
              <a:spLocks noChangeArrowheads="1"/>
            </p:cNvSpPr>
            <p:nvPr/>
          </p:nvSpPr>
          <p:spPr bwMode="auto">
            <a:xfrm>
              <a:off x="8084820" y="433959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0" name="Rectangle 171"/>
            <p:cNvSpPr>
              <a:spLocks noChangeArrowheads="1"/>
            </p:cNvSpPr>
            <p:nvPr/>
          </p:nvSpPr>
          <p:spPr bwMode="auto">
            <a:xfrm>
              <a:off x="8359140" y="432435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1" name="Rectangle 171"/>
            <p:cNvSpPr>
              <a:spLocks noChangeArrowheads="1"/>
            </p:cNvSpPr>
            <p:nvPr/>
          </p:nvSpPr>
          <p:spPr bwMode="auto">
            <a:xfrm>
              <a:off x="8091307" y="444128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2" name="Rectangle 171"/>
            <p:cNvSpPr>
              <a:spLocks noChangeArrowheads="1"/>
            </p:cNvSpPr>
            <p:nvPr/>
          </p:nvSpPr>
          <p:spPr bwMode="auto">
            <a:xfrm>
              <a:off x="8365627" y="442604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3" name="Rectangle 171"/>
            <p:cNvSpPr>
              <a:spLocks noChangeArrowheads="1"/>
            </p:cNvSpPr>
            <p:nvPr/>
          </p:nvSpPr>
          <p:spPr bwMode="auto">
            <a:xfrm>
              <a:off x="8081010" y="423672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4" name="Rectangle 171"/>
            <p:cNvSpPr>
              <a:spLocks noChangeArrowheads="1"/>
            </p:cNvSpPr>
            <p:nvPr/>
          </p:nvSpPr>
          <p:spPr bwMode="auto">
            <a:xfrm>
              <a:off x="8355330" y="4221480"/>
              <a:ext cx="87630" cy="4571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5" name="Rectangle 171"/>
            <p:cNvSpPr>
              <a:spLocks noChangeArrowheads="1"/>
            </p:cNvSpPr>
            <p:nvPr/>
          </p:nvSpPr>
          <p:spPr bwMode="auto">
            <a:xfrm>
              <a:off x="8079877" y="410219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" name="Rectangle 171"/>
            <p:cNvSpPr>
              <a:spLocks noChangeArrowheads="1"/>
            </p:cNvSpPr>
            <p:nvPr/>
          </p:nvSpPr>
          <p:spPr bwMode="auto">
            <a:xfrm>
              <a:off x="8354197" y="4086950"/>
              <a:ext cx="84954" cy="6975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7" name="Line 149"/>
            <p:cNvSpPr>
              <a:spLocks noChangeShapeType="1"/>
            </p:cNvSpPr>
            <p:nvPr/>
          </p:nvSpPr>
          <p:spPr bwMode="auto">
            <a:xfrm>
              <a:off x="8609603" y="43518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8" name="Line 149"/>
            <p:cNvSpPr>
              <a:spLocks noChangeShapeType="1"/>
            </p:cNvSpPr>
            <p:nvPr/>
          </p:nvSpPr>
          <p:spPr bwMode="auto">
            <a:xfrm>
              <a:off x="8605793" y="44737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9" name="Line 149"/>
            <p:cNvSpPr>
              <a:spLocks noChangeShapeType="1"/>
            </p:cNvSpPr>
            <p:nvPr/>
          </p:nvSpPr>
          <p:spPr bwMode="auto">
            <a:xfrm>
              <a:off x="8617223" y="41308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0" name="Line 152"/>
            <p:cNvSpPr>
              <a:spLocks noChangeShapeType="1"/>
            </p:cNvSpPr>
            <p:nvPr/>
          </p:nvSpPr>
          <p:spPr bwMode="auto">
            <a:xfrm>
              <a:off x="8608987" y="487388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1" name="Line 152"/>
            <p:cNvSpPr>
              <a:spLocks noChangeShapeType="1"/>
            </p:cNvSpPr>
            <p:nvPr/>
          </p:nvSpPr>
          <p:spPr bwMode="auto">
            <a:xfrm>
              <a:off x="8601367" y="509105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4" name="Gruppieren 271"/>
          <p:cNvGrpSpPr/>
          <p:nvPr/>
        </p:nvGrpSpPr>
        <p:grpSpPr>
          <a:xfrm>
            <a:off x="5099414" y="3339193"/>
            <a:ext cx="2829235" cy="3396343"/>
            <a:chOff x="6144442" y="3257549"/>
            <a:chExt cx="2829235" cy="3396343"/>
          </a:xfrm>
        </p:grpSpPr>
        <p:sp>
          <p:nvSpPr>
            <p:cNvPr id="165" name="Line 63"/>
            <p:cNvSpPr>
              <a:spLocks noChangeShapeType="1"/>
            </p:cNvSpPr>
            <p:nvPr/>
          </p:nvSpPr>
          <p:spPr bwMode="auto">
            <a:xfrm>
              <a:off x="6151764" y="3974330"/>
              <a:ext cx="24848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" name="Line 86"/>
            <p:cNvSpPr>
              <a:spLocks noChangeShapeType="1"/>
            </p:cNvSpPr>
            <p:nvPr/>
          </p:nvSpPr>
          <p:spPr bwMode="auto">
            <a:xfrm rot="5400000" flipH="1">
              <a:off x="7279963" y="5320912"/>
              <a:ext cx="2663835" cy="9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Rectangle 109"/>
            <p:cNvSpPr>
              <a:spLocks noChangeArrowheads="1"/>
            </p:cNvSpPr>
            <p:nvPr/>
          </p:nvSpPr>
          <p:spPr bwMode="auto">
            <a:xfrm>
              <a:off x="6144442" y="3994896"/>
              <a:ext cx="2443643" cy="26589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8" name="Line 149"/>
            <p:cNvSpPr>
              <a:spLocks noChangeShapeType="1"/>
            </p:cNvSpPr>
            <p:nvPr/>
          </p:nvSpPr>
          <p:spPr bwMode="auto">
            <a:xfrm>
              <a:off x="8605793" y="42375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Line 150"/>
            <p:cNvSpPr>
              <a:spLocks noChangeShapeType="1"/>
            </p:cNvSpPr>
            <p:nvPr/>
          </p:nvSpPr>
          <p:spPr bwMode="auto">
            <a:xfrm>
              <a:off x="8613995" y="6496286"/>
              <a:ext cx="35968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Line 151"/>
            <p:cNvSpPr>
              <a:spLocks noChangeShapeType="1"/>
            </p:cNvSpPr>
            <p:nvPr/>
          </p:nvSpPr>
          <p:spPr bwMode="auto">
            <a:xfrm>
              <a:off x="8606957" y="5805451"/>
              <a:ext cx="35968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Line 152"/>
            <p:cNvSpPr>
              <a:spLocks noChangeShapeType="1"/>
            </p:cNvSpPr>
            <p:nvPr/>
          </p:nvSpPr>
          <p:spPr bwMode="auto">
            <a:xfrm>
              <a:off x="8612797" y="4984370"/>
              <a:ext cx="3596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72" name="Gruppieren 227"/>
            <p:cNvGrpSpPr/>
            <p:nvPr/>
          </p:nvGrpSpPr>
          <p:grpSpPr>
            <a:xfrm>
              <a:off x="6615411" y="3257549"/>
              <a:ext cx="1624626" cy="734744"/>
              <a:chOff x="714906" y="2955427"/>
              <a:chExt cx="1885632" cy="1053196"/>
            </a:xfrm>
          </p:grpSpPr>
          <p:sp>
            <p:nvSpPr>
              <p:cNvPr id="272" name="Line 26"/>
              <p:cNvSpPr>
                <a:spLocks noChangeShapeType="1"/>
              </p:cNvSpPr>
              <p:nvPr/>
            </p:nvSpPr>
            <p:spPr bwMode="auto">
              <a:xfrm flipH="1" flipV="1">
                <a:off x="2599476" y="2955427"/>
                <a:ext cx="1062" cy="10490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73" name="Group 65"/>
              <p:cNvGrpSpPr>
                <a:grpSpLocks/>
              </p:cNvGrpSpPr>
              <p:nvPr/>
            </p:nvGrpSpPr>
            <p:grpSpPr bwMode="auto">
              <a:xfrm>
                <a:off x="1625534" y="3673455"/>
                <a:ext cx="56862" cy="335168"/>
                <a:chOff x="3888" y="1836"/>
                <a:chExt cx="81" cy="351"/>
              </a:xfrm>
            </p:grpSpPr>
            <p:sp>
              <p:nvSpPr>
                <p:cNvPr id="286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3968" y="1836"/>
                  <a:ext cx="1" cy="3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888" y="1839"/>
                  <a:ext cx="0" cy="34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74" name="Gruppieren 230"/>
              <p:cNvGrpSpPr/>
              <p:nvPr/>
            </p:nvGrpSpPr>
            <p:grpSpPr>
              <a:xfrm>
                <a:off x="714906" y="3819401"/>
                <a:ext cx="119423" cy="183562"/>
                <a:chOff x="714960" y="3570796"/>
                <a:chExt cx="79069" cy="432000"/>
              </a:xfrm>
            </p:grpSpPr>
            <p:sp>
              <p:nvSpPr>
                <p:cNvPr id="27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54867" y="3570796"/>
                  <a:ext cx="1062" cy="432000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3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714960" y="3783795"/>
                  <a:ext cx="1062" cy="20686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4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792967" y="3784157"/>
                  <a:ext cx="1062" cy="212913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173" name="Rectangle 171"/>
            <p:cNvSpPr>
              <a:spLocks noChangeArrowheads="1"/>
            </p:cNvSpPr>
            <p:nvPr/>
          </p:nvSpPr>
          <p:spPr bwMode="auto">
            <a:xfrm>
              <a:off x="6315846" y="59043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8" name="Rectangle 171"/>
            <p:cNvSpPr>
              <a:spLocks noChangeArrowheads="1"/>
            </p:cNvSpPr>
            <p:nvPr/>
          </p:nvSpPr>
          <p:spPr bwMode="auto">
            <a:xfrm>
              <a:off x="6879726" y="5751921"/>
              <a:ext cx="199799" cy="621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7" name="Rectangle 171"/>
            <p:cNvSpPr>
              <a:spLocks noChangeArrowheads="1"/>
            </p:cNvSpPr>
            <p:nvPr/>
          </p:nvSpPr>
          <p:spPr bwMode="auto">
            <a:xfrm>
              <a:off x="7222627" y="5012780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9" name="Rectangle 171"/>
            <p:cNvSpPr>
              <a:spLocks noChangeArrowheads="1"/>
            </p:cNvSpPr>
            <p:nvPr/>
          </p:nvSpPr>
          <p:spPr bwMode="auto">
            <a:xfrm>
              <a:off x="7602538" y="4871266"/>
              <a:ext cx="161154" cy="6975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" name="Rectangle 171"/>
            <p:cNvSpPr>
              <a:spLocks noChangeArrowheads="1"/>
            </p:cNvSpPr>
            <p:nvPr/>
          </p:nvSpPr>
          <p:spPr bwMode="auto">
            <a:xfrm>
              <a:off x="8084820" y="4322718"/>
              <a:ext cx="102870" cy="625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4" name="Rectangle 171"/>
            <p:cNvSpPr>
              <a:spLocks noChangeArrowheads="1"/>
            </p:cNvSpPr>
            <p:nvPr/>
          </p:nvSpPr>
          <p:spPr bwMode="auto">
            <a:xfrm>
              <a:off x="8355330" y="4204608"/>
              <a:ext cx="102870" cy="625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0" name="Line 149"/>
            <p:cNvSpPr>
              <a:spLocks noChangeShapeType="1"/>
            </p:cNvSpPr>
            <p:nvPr/>
          </p:nvSpPr>
          <p:spPr bwMode="auto">
            <a:xfrm>
              <a:off x="8609603" y="4351802"/>
              <a:ext cx="359682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1" name="Line 149"/>
            <p:cNvSpPr>
              <a:spLocks noChangeShapeType="1"/>
            </p:cNvSpPr>
            <p:nvPr/>
          </p:nvSpPr>
          <p:spPr bwMode="auto">
            <a:xfrm>
              <a:off x="8605793" y="44737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7" name="Line 149"/>
            <p:cNvSpPr>
              <a:spLocks noChangeShapeType="1"/>
            </p:cNvSpPr>
            <p:nvPr/>
          </p:nvSpPr>
          <p:spPr bwMode="auto">
            <a:xfrm>
              <a:off x="8617223" y="4130822"/>
              <a:ext cx="10800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9" name="Line 152"/>
            <p:cNvSpPr>
              <a:spLocks noChangeShapeType="1"/>
            </p:cNvSpPr>
            <p:nvPr/>
          </p:nvSpPr>
          <p:spPr bwMode="auto">
            <a:xfrm>
              <a:off x="8608987" y="487388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0" name="Line 152"/>
            <p:cNvSpPr>
              <a:spLocks noChangeShapeType="1"/>
            </p:cNvSpPr>
            <p:nvPr/>
          </p:nvSpPr>
          <p:spPr bwMode="auto">
            <a:xfrm>
              <a:off x="8601367" y="5091050"/>
              <a:ext cx="18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93" name="Grafik 292" descr="dvd-burn1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35" y="530678"/>
            <a:ext cx="4318908" cy="2841171"/>
          </a:xfrm>
          <a:prstGeom prst="rect">
            <a:avLst/>
          </a:prstGeom>
        </p:spPr>
      </p:pic>
      <p:pic>
        <p:nvPicPr>
          <p:cNvPr id="294" name="Grafik 293" descr="dvd-burn19.png"/>
          <p:cNvPicPr>
            <a:picLocks noChangeAspect="1"/>
          </p:cNvPicPr>
          <p:nvPr/>
        </p:nvPicPr>
        <p:blipFill>
          <a:blip r:embed="rId4"/>
          <a:srcRect l="7013" t="2768" r="4798" b="14302"/>
          <a:stretch>
            <a:fillRect/>
          </a:stretch>
        </p:blipFill>
        <p:spPr>
          <a:xfrm>
            <a:off x="2096646" y="563337"/>
            <a:ext cx="4353140" cy="2849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8" name="Rectangle 19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HSQC</a:t>
            </a:r>
            <a:endParaRPr lang="de-DE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8979" name="Picture 19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158" y="1338943"/>
            <a:ext cx="7821385" cy="55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07651" name="Object 3"/>
          <p:cNvGraphicFramePr>
            <a:graphicFrameLocks noChangeAspect="1"/>
          </p:cNvGraphicFramePr>
          <p:nvPr/>
        </p:nvGraphicFramePr>
        <p:xfrm>
          <a:off x="254454" y="438378"/>
          <a:ext cx="5122863" cy="738187"/>
        </p:xfrm>
        <a:graphic>
          <a:graphicData uri="http://schemas.openxmlformats.org/presentationml/2006/ole">
            <p:oleObj spid="_x0000_s1307651" name="CS ChemDraw Drawing" r:id="rId5" imgW="5122153" imgH="737640" progId="ChemDraw.Document.6.0">
              <p:embed/>
            </p:oleObj>
          </a:graphicData>
        </a:graphic>
      </p:graphicFrame>
      <p:pic>
        <p:nvPicPr>
          <p:cNvPr id="13076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06323"/>
            <a:ext cx="8678636" cy="495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76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7437" y="3181805"/>
            <a:ext cx="2811567" cy="251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00550" y="2559050"/>
            <a:ext cx="1103313" cy="593725"/>
            <a:chOff x="2772" y="1612"/>
            <a:chExt cx="695" cy="374"/>
          </a:xfrm>
        </p:grpSpPr>
        <p:sp>
          <p:nvSpPr>
            <p:cNvPr id="43028" name="AutoShape 4"/>
            <p:cNvSpPr>
              <a:spLocks/>
            </p:cNvSpPr>
            <p:nvPr/>
          </p:nvSpPr>
          <p:spPr bwMode="auto">
            <a:xfrm rot="5400000">
              <a:off x="2988" y="1680"/>
              <a:ext cx="174" cy="438"/>
            </a:xfrm>
            <a:prstGeom prst="leftBrace">
              <a:avLst>
                <a:gd name="adj1" fmla="val 20977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9" name="Rectangle 5"/>
            <p:cNvSpPr>
              <a:spLocks noChangeArrowheads="1"/>
            </p:cNvSpPr>
            <p:nvPr/>
          </p:nvSpPr>
          <p:spPr bwMode="auto">
            <a:xfrm>
              <a:off x="2772" y="1612"/>
              <a:ext cx="6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140 Hz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29125" y="3700463"/>
            <a:ext cx="925513" cy="549275"/>
            <a:chOff x="2790" y="2331"/>
            <a:chExt cx="583" cy="346"/>
          </a:xfrm>
        </p:grpSpPr>
        <p:sp>
          <p:nvSpPr>
            <p:cNvPr id="43026" name="AutoShape 8"/>
            <p:cNvSpPr>
              <a:spLocks/>
            </p:cNvSpPr>
            <p:nvPr/>
          </p:nvSpPr>
          <p:spPr bwMode="auto">
            <a:xfrm rot="-5400000">
              <a:off x="2982" y="2394"/>
              <a:ext cx="174" cy="4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27" name="Rectangle 9"/>
            <p:cNvSpPr>
              <a:spLocks noChangeArrowheads="1"/>
            </p:cNvSpPr>
            <p:nvPr/>
          </p:nvSpPr>
          <p:spPr bwMode="auto">
            <a:xfrm>
              <a:off x="2790" y="2485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>
                  <a:solidFill>
                    <a:srgbClr val="FF3300"/>
                  </a:solidFill>
                </a:rPr>
                <a:t>J ca. 2 Hz</a:t>
              </a:r>
            </a:p>
          </p:txBody>
        </p:sp>
      </p:grpSp>
      <p:sp>
        <p:nvSpPr>
          <p:cNvPr id="43015" name="Rectangle 11"/>
          <p:cNvSpPr>
            <a:spLocks noChangeArrowheads="1"/>
          </p:cNvSpPr>
          <p:nvPr/>
        </p:nvSpPr>
        <p:spPr bwMode="auto">
          <a:xfrm>
            <a:off x="7429500" y="1944688"/>
            <a:ext cx="427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baseline="30000"/>
              <a:t>13</a:t>
            </a:r>
            <a:r>
              <a:rPr lang="de-DE" sz="1400" b="1"/>
              <a:t>C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43463" y="2057400"/>
            <a:ext cx="1843087" cy="1362075"/>
            <a:chOff x="3051" y="1296"/>
            <a:chExt cx="1161" cy="858"/>
          </a:xfrm>
        </p:grpSpPr>
        <p:sp>
          <p:nvSpPr>
            <p:cNvPr id="43024" name="Line 13"/>
            <p:cNvSpPr>
              <a:spLocks noChangeShapeType="1"/>
            </p:cNvSpPr>
            <p:nvPr/>
          </p:nvSpPr>
          <p:spPr bwMode="auto">
            <a:xfrm>
              <a:off x="3051" y="1296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5" name="Line 14"/>
            <p:cNvSpPr>
              <a:spLocks noChangeShapeType="1"/>
            </p:cNvSpPr>
            <p:nvPr/>
          </p:nvSpPr>
          <p:spPr bwMode="auto">
            <a:xfrm>
              <a:off x="3396" y="2154"/>
              <a:ext cx="81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514850" y="2071688"/>
            <a:ext cx="685800" cy="1143000"/>
            <a:chOff x="2844" y="1305"/>
            <a:chExt cx="432" cy="720"/>
          </a:xfrm>
        </p:grpSpPr>
        <p:sp>
          <p:nvSpPr>
            <p:cNvPr id="43022" name="Line 16"/>
            <p:cNvSpPr>
              <a:spLocks noChangeShapeType="1"/>
            </p:cNvSpPr>
            <p:nvPr/>
          </p:nvSpPr>
          <p:spPr bwMode="auto">
            <a:xfrm>
              <a:off x="2844" y="1323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023" name="Line 17"/>
            <p:cNvSpPr>
              <a:spLocks noChangeShapeType="1"/>
            </p:cNvSpPr>
            <p:nvPr/>
          </p:nvSpPr>
          <p:spPr bwMode="auto">
            <a:xfrm>
              <a:off x="3276" y="1305"/>
              <a:ext cx="0" cy="70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886325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4843463" y="2085975"/>
            <a:ext cx="0" cy="11144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HSQC.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2051" name="Picture 3"/>
          <p:cNvPicPr>
            <a:picLocks noChangeAspect="1" noChangeArrowheads="1"/>
          </p:cNvPicPr>
          <p:nvPr/>
        </p:nvPicPr>
        <p:blipFill>
          <a:blip r:embed="rId4"/>
          <a:srcRect l="28446" t="17060" r="3519" b="13998"/>
          <a:stretch>
            <a:fillRect/>
          </a:stretch>
        </p:blipFill>
        <p:spPr bwMode="auto">
          <a:xfrm>
            <a:off x="127000" y="1028700"/>
            <a:ext cx="80899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42052" name="Object 4"/>
          <p:cNvGraphicFramePr>
            <a:graphicFrameLocks noChangeAspect="1"/>
          </p:cNvGraphicFramePr>
          <p:nvPr/>
        </p:nvGraphicFramePr>
        <p:xfrm>
          <a:off x="704850" y="495300"/>
          <a:ext cx="4687887" cy="768350"/>
        </p:xfrm>
        <a:graphic>
          <a:graphicData uri="http://schemas.openxmlformats.org/presentationml/2006/ole">
            <p:oleObj spid="_x0000_s941058" name="CS ChemDraw Drawing" r:id="rId5" imgW="4687779" imgH="768096" progId="ChemDraw.Document.6.0">
              <p:embed/>
            </p:oleObj>
          </a:graphicData>
        </a:graphic>
      </p:graphicFrame>
      <p:sp>
        <p:nvSpPr>
          <p:cNvPr id="43014" name="Rectangle 10"/>
          <p:cNvSpPr>
            <a:spLocks noChangeArrowheads="1"/>
          </p:cNvSpPr>
          <p:nvPr/>
        </p:nvSpPr>
        <p:spPr bwMode="auto">
          <a:xfrm>
            <a:off x="6661150" y="26733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794500" y="34734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372100" y="29400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283200" y="37846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2794000" y="5918200"/>
            <a:ext cx="453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993900" y="54292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1375455" y="4349490"/>
            <a:ext cx="6611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Cross peaks  originating from CH and CH3  groups have opposite sign than those arising from CH2 carbons.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 animBg="1"/>
      <p:bldP spid="1128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203666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10"/>
          <p:cNvSpPr>
            <a:spLocks noChangeArrowheads="1"/>
          </p:cNvSpPr>
          <p:nvPr/>
        </p:nvSpPr>
        <p:spPr bwMode="auto">
          <a:xfrm>
            <a:off x="6661150" y="26733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794500" y="34734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372100" y="29400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283200" y="37846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2794000" y="5918200"/>
            <a:ext cx="453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1993900" y="54292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pic>
        <p:nvPicPr>
          <p:cNvPr id="752643" name="Picture 3"/>
          <p:cNvPicPr>
            <a:picLocks noChangeAspect="1" noChangeArrowheads="1"/>
          </p:cNvPicPr>
          <p:nvPr/>
        </p:nvPicPr>
        <p:blipFill>
          <a:blip r:embed="rId3"/>
          <a:srcRect l="28297" t="10936" r="8612" b="10936"/>
          <a:stretch>
            <a:fillRect/>
          </a:stretch>
        </p:blipFill>
        <p:spPr bwMode="auto">
          <a:xfrm>
            <a:off x="452063" y="1324780"/>
            <a:ext cx="769197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6838950" y="33845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616200" y="5029200"/>
            <a:ext cx="453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194050" y="57404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616450" y="29845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416550" y="418465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5727700" y="35179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0070C0"/>
                </a:solidFill>
              </a:rPr>
              <a:t>CH2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927350" y="1562100"/>
            <a:ext cx="968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err="1" smtClean="0">
                <a:solidFill>
                  <a:srgbClr val="C00000"/>
                </a:solidFill>
              </a:rPr>
              <a:t>MeOD</a:t>
            </a:r>
            <a:r>
              <a:rPr lang="de-DE" sz="1400" b="1" dirty="0" smtClean="0">
                <a:solidFill>
                  <a:srgbClr val="C00000"/>
                </a:solidFill>
              </a:rPr>
              <a:t> D2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5238750" y="1295400"/>
            <a:ext cx="862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C00000"/>
                </a:solidFill>
              </a:rPr>
              <a:t>CH3-CN</a:t>
            </a:r>
            <a:endParaRPr lang="de-DE" sz="1400" b="1" dirty="0">
              <a:solidFill>
                <a:srgbClr val="C00000"/>
              </a:solidFill>
            </a:endParaRP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1905000" y="1206500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/>
              <a:t>-OH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Oligosaccharide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3213300" y="6202412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3174801" y="5990656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1702136" y="5663397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1894639" y="6115785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6793898" y="860392"/>
            <a:ext cx="5277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de-DE" sz="1000" b="1" dirty="0" err="1" smtClean="0">
                <a:solidFill>
                  <a:srgbClr val="008000"/>
                </a:solidFill>
              </a:rPr>
              <a:t>HAc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7756424" y="1688164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717925" y="1476408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5812121" y="2092425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H2NCH2-chain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5773622" y="1880669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H2NCH2-chain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3848570" y="2756568"/>
            <a:ext cx="7200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</a:rPr>
              <a:t>CHNHAc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4993974" y="4508366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5475239" y="4123355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OCH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4649848" y="3312749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CH2OH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509205" y="4085747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OCH2R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4483043" y="3646061"/>
            <a:ext cx="7697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  <a:latin typeface="Symbol" pitchFamily="18" charset="2"/>
              </a:rPr>
              <a:t>O</a:t>
            </a:r>
            <a:r>
              <a:rPr lang="de-DE" sz="1000" b="1" dirty="0" smtClean="0">
                <a:solidFill>
                  <a:srgbClr val="FF0066"/>
                </a:solidFill>
              </a:rPr>
              <a:t>CH2-CH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3150987" y="3331602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CH2OH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pic>
        <p:nvPicPr>
          <p:cNvPr id="984066" name="Picture 2"/>
          <p:cNvPicPr>
            <a:picLocks noChangeAspect="1" noChangeArrowheads="1"/>
          </p:cNvPicPr>
          <p:nvPr/>
        </p:nvPicPr>
        <p:blipFill>
          <a:blip r:embed="rId3"/>
          <a:srcRect l="22532" t="15311" r="21063" b="10936"/>
          <a:stretch>
            <a:fillRect/>
          </a:stretch>
        </p:blipFill>
        <p:spPr bwMode="auto">
          <a:xfrm>
            <a:off x="1" y="790220"/>
            <a:ext cx="9326880" cy="606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3213300" y="6202412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3174801" y="5990656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1702136" y="5663397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1894639" y="6115785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6793898" y="860392"/>
            <a:ext cx="5277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de-DE" sz="1000" b="1" dirty="0" err="1" smtClean="0">
                <a:solidFill>
                  <a:srgbClr val="008000"/>
                </a:solidFill>
              </a:rPr>
              <a:t>HAc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7756424" y="1688164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717925" y="1476408"/>
            <a:ext cx="78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 bwMode="auto">
          <a:xfrm>
            <a:off x="5812121" y="2092425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H2NCH2-chain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5773622" y="1880669"/>
            <a:ext cx="1039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H2NCH2-chain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3848570" y="2756568"/>
            <a:ext cx="7200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</a:rPr>
              <a:t>CHNHAc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4993974" y="4508366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5475239" y="4123355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OCH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4649848" y="3312749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CH2OH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509205" y="4085747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OCH2R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4483043" y="3646061"/>
            <a:ext cx="7697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  <a:latin typeface="Symbol" pitchFamily="18" charset="2"/>
              </a:rPr>
              <a:t>O</a:t>
            </a:r>
            <a:r>
              <a:rPr lang="de-DE" sz="1000" b="1" dirty="0" smtClean="0">
                <a:solidFill>
                  <a:srgbClr val="FF0066"/>
                </a:solidFill>
              </a:rPr>
              <a:t>CH2-CH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3150987" y="3331602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CH2OH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pic>
        <p:nvPicPr>
          <p:cNvPr id="985090" name="Picture 2"/>
          <p:cNvPicPr>
            <a:picLocks noChangeAspect="1" noChangeArrowheads="1"/>
          </p:cNvPicPr>
          <p:nvPr/>
        </p:nvPicPr>
        <p:blipFill>
          <a:blip r:embed="rId3"/>
          <a:srcRect l="22915" t="12011" r="19746" b="8007"/>
          <a:stretch>
            <a:fillRect/>
          </a:stretch>
        </p:blipFill>
        <p:spPr bwMode="auto">
          <a:xfrm>
            <a:off x="0" y="524353"/>
            <a:ext cx="9144000" cy="633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307773" y="3680382"/>
            <a:ext cx="17588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C00000"/>
                </a:solidFill>
              </a:rPr>
              <a:t>13C   </a:t>
            </a:r>
            <a:r>
              <a:rPr lang="de-DE" b="1" dirty="0" err="1" smtClean="0">
                <a:solidFill>
                  <a:srgbClr val="C00000"/>
                </a:solidFill>
              </a:rPr>
              <a:t>exp</a:t>
            </a:r>
            <a:r>
              <a:rPr lang="de-DE" b="1" dirty="0" smtClean="0">
                <a:solidFill>
                  <a:srgbClr val="C00000"/>
                </a:solidFill>
              </a:rPr>
              <a:t>. time 3h</a:t>
            </a:r>
            <a:endParaRPr lang="de-DE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114" name="Picture 2"/>
          <p:cNvPicPr>
            <a:picLocks noChangeAspect="1" noChangeArrowheads="1"/>
          </p:cNvPicPr>
          <p:nvPr/>
        </p:nvPicPr>
        <p:blipFill>
          <a:blip r:embed="rId2"/>
          <a:srcRect l="22671" t="12901" r="14870" b="8452"/>
          <a:stretch>
            <a:fillRect/>
          </a:stretch>
        </p:blipFill>
        <p:spPr bwMode="auto">
          <a:xfrm>
            <a:off x="-163285" y="232012"/>
            <a:ext cx="9144000" cy="66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 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6793898" y="860392"/>
            <a:ext cx="5277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de-DE" sz="1000" b="1" dirty="0" err="1" smtClean="0">
                <a:solidFill>
                  <a:srgbClr val="008000"/>
                </a:solidFill>
              </a:rPr>
              <a:t>HAc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884692" y="609635"/>
            <a:ext cx="13548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C00000"/>
                </a:solidFill>
              </a:rPr>
              <a:t>  </a:t>
            </a:r>
            <a:r>
              <a:rPr lang="de-DE" b="1" dirty="0" err="1" smtClean="0">
                <a:solidFill>
                  <a:srgbClr val="C00000"/>
                </a:solidFill>
              </a:rPr>
              <a:t>exp</a:t>
            </a:r>
            <a:r>
              <a:rPr lang="de-DE" b="1" dirty="0" smtClean="0">
                <a:solidFill>
                  <a:srgbClr val="C00000"/>
                </a:solidFill>
              </a:rPr>
              <a:t>. time 1h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185279" y="5908609"/>
            <a:ext cx="367393" cy="383721"/>
          </a:xfrm>
          <a:prstGeom prst="rect">
            <a:avLst/>
          </a:prstGeom>
          <a:solidFill>
            <a:srgbClr val="B3C6EB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584622" y="1836964"/>
            <a:ext cx="702127" cy="555172"/>
          </a:xfrm>
          <a:prstGeom prst="rect">
            <a:avLst/>
          </a:prstGeom>
          <a:solidFill>
            <a:srgbClr val="B3C6EB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3380015" y="3780064"/>
            <a:ext cx="1004207" cy="342900"/>
          </a:xfrm>
          <a:prstGeom prst="rect">
            <a:avLst/>
          </a:prstGeom>
          <a:solidFill>
            <a:srgbClr val="800080">
              <a:alpha val="9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6980464" y="1853292"/>
            <a:ext cx="269421" cy="310244"/>
          </a:xfrm>
          <a:prstGeom prst="rect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5412921" y="5853793"/>
            <a:ext cx="269421" cy="310244"/>
          </a:xfrm>
          <a:prstGeom prst="rect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5094514" y="2702379"/>
            <a:ext cx="269421" cy="310244"/>
          </a:xfrm>
          <a:prstGeom prst="rect">
            <a:avLst/>
          </a:prstGeom>
          <a:solidFill>
            <a:srgbClr val="92D050">
              <a:alpha val="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8098971" y="5551714"/>
            <a:ext cx="269421" cy="310244"/>
          </a:xfrm>
          <a:prstGeom prst="rect">
            <a:avLst/>
          </a:prstGeom>
          <a:solidFill>
            <a:srgbClr val="92D050">
              <a:alpha val="9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/>
          <p:cNvCxnSpPr/>
          <p:nvPr/>
        </p:nvCxnSpPr>
        <p:spPr>
          <a:xfrm rot="5400000">
            <a:off x="4164291" y="5015399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rot="5400000">
            <a:off x="4993260" y="4996546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>
            <a:off x="5817854" y="4990909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rot="5400000">
            <a:off x="6420159" y="5571163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>
            <a:off x="7349625" y="5672923"/>
            <a:ext cx="391885" cy="293914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rot="16200000" flipH="1">
            <a:off x="7781637" y="5915514"/>
            <a:ext cx="500484" cy="302136"/>
          </a:xfrm>
          <a:prstGeom prst="straightConnector1">
            <a:avLst/>
          </a:prstGeom>
          <a:ln w="158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3477986" y="4376057"/>
            <a:ext cx="718457" cy="122464"/>
          </a:xfrm>
          <a:prstGeom prst="rect">
            <a:avLst/>
          </a:prstGeom>
          <a:solidFill>
            <a:srgbClr val="800080">
              <a:alpha val="9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1632858" y="5878285"/>
            <a:ext cx="1461407" cy="498022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018" name="Picture 2"/>
          <p:cNvPicPr>
            <a:picLocks noChangeAspect="1" noChangeArrowheads="1"/>
          </p:cNvPicPr>
          <p:nvPr/>
        </p:nvPicPr>
        <p:blipFill>
          <a:blip r:embed="rId2"/>
          <a:srcRect l="21209" t="11374" r="15602" b="9624"/>
          <a:stretch>
            <a:fillRect/>
          </a:stretch>
        </p:blipFill>
        <p:spPr bwMode="auto">
          <a:xfrm>
            <a:off x="0" y="799345"/>
            <a:ext cx="9144000" cy="605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 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6139380" y="4594993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6485892" y="3478463"/>
            <a:ext cx="4764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OCH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3899077" y="1743831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</a:rPr>
              <a:t>CH2OH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3538082" y="3835491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OCH2R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4386791" y="2885665"/>
            <a:ext cx="7697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66"/>
                </a:solidFill>
                <a:latin typeface="Symbol" pitchFamily="18" charset="2"/>
              </a:rPr>
              <a:t>O</a:t>
            </a:r>
            <a:r>
              <a:rPr lang="de-DE" sz="1000" b="1" dirty="0" smtClean="0">
                <a:solidFill>
                  <a:srgbClr val="FF0066"/>
                </a:solidFill>
              </a:rPr>
              <a:t>CH2-CH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2621597" y="2272823"/>
            <a:ext cx="6399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008000"/>
                </a:solidFill>
              </a:rPr>
              <a:t>CH2OH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326752" y="3492591"/>
            <a:ext cx="6335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smtClean="0">
                <a:solidFill>
                  <a:srgbClr val="FF0000"/>
                </a:solidFill>
              </a:rPr>
              <a:t>OCH2R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49337" y="2824841"/>
            <a:ext cx="2547256" cy="359229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ansVL1_13c1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65913" y="-853382"/>
            <a:ext cx="5291527" cy="9023352"/>
          </a:xfrm>
          <a:prstGeom prst="rect">
            <a:avLst/>
          </a:prstGeom>
        </p:spPr>
      </p:pic>
      <p:pic>
        <p:nvPicPr>
          <p:cNvPr id="37912" name="Picture 76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3771900" y="806450"/>
            <a:ext cx="4137025" cy="2689225"/>
            <a:chOff x="528" y="471"/>
            <a:chExt cx="2606" cy="1694"/>
          </a:xfrm>
        </p:grpSpPr>
        <p:graphicFrame>
          <p:nvGraphicFramePr>
            <p:cNvPr id="14" name="Object 59"/>
            <p:cNvGraphicFramePr>
              <a:graphicFrameLocks noChangeAspect="1"/>
            </p:cNvGraphicFramePr>
            <p:nvPr/>
          </p:nvGraphicFramePr>
          <p:xfrm>
            <a:off x="928" y="660"/>
            <a:ext cx="1846" cy="1212"/>
          </p:xfrm>
          <a:graphic>
            <a:graphicData uri="http://schemas.openxmlformats.org/presentationml/2006/ole">
              <p:oleObj spid="_x0000_s233474" name="CS ChemDraw Drawing" r:id="rId5" imgW="1918440" imgH="1499760" progId="ChemDraw.Document.6.0">
                <p:embed/>
              </p:oleObj>
            </a:graphicData>
          </a:graphic>
        </p:graphicFrame>
        <p:sp>
          <p:nvSpPr>
            <p:cNvPr id="15" name="Text Box 60"/>
            <p:cNvSpPr txBox="1">
              <a:spLocks noChangeArrowheads="1"/>
            </p:cNvSpPr>
            <p:nvPr/>
          </p:nvSpPr>
          <p:spPr bwMode="auto">
            <a:xfrm>
              <a:off x="1722" y="131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16" name="Text Box 61"/>
            <p:cNvSpPr txBox="1">
              <a:spLocks noChangeArrowheads="1"/>
            </p:cNvSpPr>
            <p:nvPr/>
          </p:nvSpPr>
          <p:spPr bwMode="auto">
            <a:xfrm>
              <a:off x="1528" y="753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17" name="Text Box 62"/>
            <p:cNvSpPr txBox="1">
              <a:spLocks noChangeArrowheads="1"/>
            </p:cNvSpPr>
            <p:nvPr/>
          </p:nvSpPr>
          <p:spPr bwMode="auto">
            <a:xfrm>
              <a:off x="2361" y="1309"/>
              <a:ext cx="19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</a:t>
              </a:r>
            </a:p>
          </p:txBody>
        </p:sp>
        <p:sp>
          <p:nvSpPr>
            <p:cNvPr id="18" name="Text Box 63"/>
            <p:cNvSpPr txBox="1">
              <a:spLocks noChangeArrowheads="1"/>
            </p:cNvSpPr>
            <p:nvPr/>
          </p:nvSpPr>
          <p:spPr bwMode="auto">
            <a:xfrm>
              <a:off x="2030" y="1092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19" name="Text Box 64"/>
            <p:cNvSpPr txBox="1">
              <a:spLocks noChangeArrowheads="1"/>
            </p:cNvSpPr>
            <p:nvPr/>
          </p:nvSpPr>
          <p:spPr bwMode="auto">
            <a:xfrm>
              <a:off x="2676" y="1764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20" name="Line 65"/>
            <p:cNvSpPr>
              <a:spLocks noChangeShapeType="1"/>
            </p:cNvSpPr>
            <p:nvPr/>
          </p:nvSpPr>
          <p:spPr bwMode="auto">
            <a:xfrm>
              <a:off x="2757" y="1569"/>
              <a:ext cx="0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66"/>
            <p:cNvSpPr>
              <a:spLocks noChangeShapeType="1"/>
            </p:cNvSpPr>
            <p:nvPr/>
          </p:nvSpPr>
          <p:spPr bwMode="auto">
            <a:xfrm>
              <a:off x="2262" y="1842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67"/>
            <p:cNvSpPr>
              <a:spLocks noChangeShapeType="1"/>
            </p:cNvSpPr>
            <p:nvPr/>
          </p:nvSpPr>
          <p:spPr bwMode="auto">
            <a:xfrm>
              <a:off x="2625" y="186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68"/>
            <p:cNvSpPr>
              <a:spLocks noChangeShapeType="1"/>
            </p:cNvSpPr>
            <p:nvPr/>
          </p:nvSpPr>
          <p:spPr bwMode="auto">
            <a:xfrm>
              <a:off x="2262" y="168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69"/>
            <p:cNvSpPr>
              <a:spLocks noChangeShapeType="1"/>
            </p:cNvSpPr>
            <p:nvPr/>
          </p:nvSpPr>
          <p:spPr bwMode="auto">
            <a:xfrm>
              <a:off x="2622" y="1701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Text Box 70"/>
            <p:cNvSpPr txBox="1">
              <a:spLocks noChangeArrowheads="1"/>
            </p:cNvSpPr>
            <p:nvPr/>
          </p:nvSpPr>
          <p:spPr bwMode="auto">
            <a:xfrm>
              <a:off x="2184" y="1527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26" name="Text Box 71"/>
            <p:cNvSpPr txBox="1">
              <a:spLocks noChangeArrowheads="1"/>
            </p:cNvSpPr>
            <p:nvPr/>
          </p:nvSpPr>
          <p:spPr bwMode="auto">
            <a:xfrm>
              <a:off x="2535" y="1992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27" name="Text Box 72"/>
            <p:cNvSpPr txBox="1">
              <a:spLocks noChangeArrowheads="1"/>
            </p:cNvSpPr>
            <p:nvPr/>
          </p:nvSpPr>
          <p:spPr bwMode="auto">
            <a:xfrm>
              <a:off x="2658" y="125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28" name="Line 73"/>
            <p:cNvSpPr>
              <a:spLocks noChangeShapeType="1"/>
            </p:cNvSpPr>
            <p:nvPr/>
          </p:nvSpPr>
          <p:spPr bwMode="auto">
            <a:xfrm>
              <a:off x="2754" y="1416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 Box 74"/>
            <p:cNvSpPr txBox="1">
              <a:spLocks noChangeArrowheads="1"/>
            </p:cNvSpPr>
            <p:nvPr/>
          </p:nvSpPr>
          <p:spPr bwMode="auto">
            <a:xfrm>
              <a:off x="2457" y="155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30" name="Text Box 75"/>
            <p:cNvSpPr txBox="1">
              <a:spLocks noChangeArrowheads="1"/>
            </p:cNvSpPr>
            <p:nvPr/>
          </p:nvSpPr>
          <p:spPr bwMode="auto">
            <a:xfrm>
              <a:off x="2163" y="1965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auto">
            <a:xfrm flipH="1">
              <a:off x="1845" y="969"/>
              <a:ext cx="144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Text Box 77"/>
            <p:cNvSpPr txBox="1">
              <a:spLocks noChangeArrowheads="1"/>
            </p:cNvSpPr>
            <p:nvPr/>
          </p:nvSpPr>
          <p:spPr bwMode="auto">
            <a:xfrm>
              <a:off x="1950" y="855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3" name="Text Box 78"/>
            <p:cNvSpPr txBox="1">
              <a:spLocks noChangeArrowheads="1"/>
            </p:cNvSpPr>
            <p:nvPr/>
          </p:nvSpPr>
          <p:spPr bwMode="auto">
            <a:xfrm>
              <a:off x="992" y="543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CH2OH</a:t>
              </a:r>
            </a:p>
          </p:txBody>
        </p:sp>
        <p:sp>
          <p:nvSpPr>
            <p:cNvPr id="34" name="Line 79"/>
            <p:cNvSpPr>
              <a:spLocks noChangeShapeType="1"/>
            </p:cNvSpPr>
            <p:nvPr/>
          </p:nvSpPr>
          <p:spPr bwMode="auto">
            <a:xfrm>
              <a:off x="1143" y="1080"/>
              <a:ext cx="0" cy="1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80"/>
            <p:cNvSpPr txBox="1">
              <a:spLocks noChangeArrowheads="1"/>
            </p:cNvSpPr>
            <p:nvPr/>
          </p:nvSpPr>
          <p:spPr bwMode="auto">
            <a:xfrm>
              <a:off x="711" y="954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36" name="Line 81"/>
            <p:cNvSpPr>
              <a:spLocks noChangeShapeType="1"/>
            </p:cNvSpPr>
            <p:nvPr/>
          </p:nvSpPr>
          <p:spPr bwMode="auto">
            <a:xfrm>
              <a:off x="1308" y="891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Text Box 82"/>
            <p:cNvSpPr txBox="1">
              <a:spLocks noChangeArrowheads="1"/>
            </p:cNvSpPr>
            <p:nvPr/>
          </p:nvSpPr>
          <p:spPr bwMode="auto">
            <a:xfrm>
              <a:off x="1224" y="105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38" name="Line 83"/>
            <p:cNvSpPr>
              <a:spLocks noChangeShapeType="1"/>
            </p:cNvSpPr>
            <p:nvPr/>
          </p:nvSpPr>
          <p:spPr bwMode="auto">
            <a:xfrm>
              <a:off x="948" y="1047"/>
              <a:ext cx="192" cy="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Text Box 84"/>
            <p:cNvSpPr txBox="1">
              <a:spLocks noChangeArrowheads="1"/>
            </p:cNvSpPr>
            <p:nvPr/>
          </p:nvSpPr>
          <p:spPr bwMode="auto">
            <a:xfrm>
              <a:off x="1041" y="1206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0" name="Line 85"/>
            <p:cNvSpPr>
              <a:spLocks noChangeShapeType="1"/>
            </p:cNvSpPr>
            <p:nvPr/>
          </p:nvSpPr>
          <p:spPr bwMode="auto">
            <a:xfrm>
              <a:off x="951" y="627"/>
              <a:ext cx="3" cy="1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Text Box 86"/>
            <p:cNvSpPr txBox="1">
              <a:spLocks noChangeArrowheads="1"/>
            </p:cNvSpPr>
            <p:nvPr/>
          </p:nvSpPr>
          <p:spPr bwMode="auto">
            <a:xfrm>
              <a:off x="861" y="471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  <p:sp>
          <p:nvSpPr>
            <p:cNvPr id="42" name="Line 87"/>
            <p:cNvSpPr>
              <a:spLocks noChangeShapeType="1"/>
            </p:cNvSpPr>
            <p:nvPr/>
          </p:nvSpPr>
          <p:spPr bwMode="auto">
            <a:xfrm flipV="1">
              <a:off x="750" y="823"/>
              <a:ext cx="213" cy="6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Text Box 88"/>
            <p:cNvSpPr txBox="1">
              <a:spLocks noChangeArrowheads="1"/>
            </p:cNvSpPr>
            <p:nvPr/>
          </p:nvSpPr>
          <p:spPr bwMode="auto">
            <a:xfrm>
              <a:off x="528" y="789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HO</a:t>
              </a:r>
            </a:p>
          </p:txBody>
        </p:sp>
        <p:sp>
          <p:nvSpPr>
            <p:cNvPr id="44" name="Text Box 89"/>
            <p:cNvSpPr txBox="1">
              <a:spLocks noChangeArrowheads="1"/>
            </p:cNvSpPr>
            <p:nvPr/>
          </p:nvSpPr>
          <p:spPr bwMode="auto">
            <a:xfrm>
              <a:off x="1554" y="1101"/>
              <a:ext cx="2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OH</a:t>
              </a:r>
            </a:p>
          </p:txBody>
        </p:sp>
        <p:sp>
          <p:nvSpPr>
            <p:cNvPr id="45" name="Line 90"/>
            <p:cNvSpPr>
              <a:spLocks noChangeShapeType="1"/>
            </p:cNvSpPr>
            <p:nvPr/>
          </p:nvSpPr>
          <p:spPr bwMode="auto">
            <a:xfrm>
              <a:off x="1506" y="1011"/>
              <a:ext cx="111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91"/>
            <p:cNvSpPr>
              <a:spLocks noChangeShapeType="1"/>
            </p:cNvSpPr>
            <p:nvPr/>
          </p:nvSpPr>
          <p:spPr bwMode="auto">
            <a:xfrm>
              <a:off x="1506" y="753"/>
              <a:ext cx="3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 Box 92"/>
            <p:cNvSpPr txBox="1">
              <a:spLocks noChangeArrowheads="1"/>
            </p:cNvSpPr>
            <p:nvPr/>
          </p:nvSpPr>
          <p:spPr bwMode="auto">
            <a:xfrm>
              <a:off x="1413" y="60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H</a:t>
              </a:r>
            </a:p>
          </p:txBody>
        </p:sp>
      </p:grp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2349500" y="2762250"/>
            <a:ext cx="712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170 Hz</a:t>
            </a: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0" y="2317750"/>
            <a:ext cx="43138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Symbol" pitchFamily="18" charset="2"/>
              </a:rPr>
              <a:t>a</a:t>
            </a:r>
            <a:r>
              <a:rPr lang="en-GB" sz="1400" b="1" dirty="0" smtClean="0"/>
              <a:t>- anomeric  </a:t>
            </a:r>
            <a:r>
              <a:rPr lang="en-GB" sz="1400" b="1" dirty="0" smtClean="0">
                <a:solidFill>
                  <a:schemeClr val="tx1"/>
                </a:solidFill>
              </a:rPr>
              <a:t>C    </a:t>
            </a:r>
            <a:r>
              <a:rPr lang="en-GB" sz="1400" b="1" dirty="0" smtClean="0"/>
              <a:t>p</a:t>
            </a:r>
            <a:r>
              <a:rPr lang="en-GB" sz="1400" b="1" dirty="0" smtClean="0">
                <a:solidFill>
                  <a:schemeClr val="tx1"/>
                </a:solidFill>
              </a:rPr>
              <a:t>yranoses    smaller  shifts  larger 1J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52" name="Text Box 86"/>
          <p:cNvSpPr txBox="1">
            <a:spLocks noChangeArrowheads="1"/>
          </p:cNvSpPr>
          <p:nvPr/>
        </p:nvSpPr>
        <p:spPr bwMode="auto">
          <a:xfrm>
            <a:off x="1460500" y="2762250"/>
            <a:ext cx="8915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93.6 ppm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53" name="Text Box 97"/>
          <p:cNvSpPr txBox="1">
            <a:spLocks noChangeArrowheads="1"/>
          </p:cNvSpPr>
          <p:nvPr/>
        </p:nvSpPr>
        <p:spPr bwMode="auto">
          <a:xfrm>
            <a:off x="215900" y="2762250"/>
            <a:ext cx="11865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lang="de-DE" sz="1400" b="1" dirty="0">
                <a:solidFill>
                  <a:schemeClr val="tx1"/>
                </a:solidFill>
              </a:rPr>
              <a:t>- </a:t>
            </a:r>
            <a:r>
              <a:rPr lang="de-DE" sz="1400" b="1" dirty="0" smtClean="0">
                <a:solidFill>
                  <a:schemeClr val="tx1"/>
                </a:solidFill>
              </a:rPr>
              <a:t>D- </a:t>
            </a:r>
            <a:r>
              <a:rPr lang="en-US" sz="1400" b="1" dirty="0" smtClean="0">
                <a:solidFill>
                  <a:schemeClr val="tx1"/>
                </a:solidFill>
              </a:rPr>
              <a:t>glucose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0" name="Rectangle 75"/>
          <p:cNvSpPr>
            <a:spLocks noChangeArrowheads="1"/>
          </p:cNvSpPr>
          <p:nvPr/>
        </p:nvSpPr>
        <p:spPr bwMode="auto">
          <a:xfrm>
            <a:off x="0" y="0"/>
            <a:ext cx="740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 (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)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42" name="Picture 2"/>
          <p:cNvPicPr>
            <a:picLocks noChangeAspect="1" noChangeArrowheads="1"/>
          </p:cNvPicPr>
          <p:nvPr/>
        </p:nvPicPr>
        <p:blipFill>
          <a:blip r:embed="rId2"/>
          <a:srcRect l="21209" t="10936" r="15602" b="9624"/>
          <a:stretch>
            <a:fillRect/>
          </a:stretch>
        </p:blipFill>
        <p:spPr bwMode="auto">
          <a:xfrm>
            <a:off x="0" y="605737"/>
            <a:ext cx="9144000" cy="625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0" name="Rectangle 20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Edited HSQC Polysaccharide AV500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43021" name="Picture 21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4297382" y="4137942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5399527" y="3586821"/>
            <a:ext cx="4475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b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1683282" y="2307455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FF0066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FF0066"/>
                </a:solidFill>
              </a:rPr>
              <a:t>CH</a:t>
            </a:r>
            <a:endParaRPr lang="de-DE" sz="1000" b="1" dirty="0">
              <a:solidFill>
                <a:srgbClr val="FF0066"/>
              </a:solidFill>
            </a:endParaRP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1838079" y="3023794"/>
            <a:ext cx="4587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1" dirty="0" err="1" smtClean="0">
                <a:solidFill>
                  <a:srgbClr val="008000"/>
                </a:solidFill>
                <a:latin typeface="Symbol" pitchFamily="18" charset="2"/>
              </a:rPr>
              <a:t>a</a:t>
            </a:r>
            <a:r>
              <a:rPr lang="de-DE" sz="1000" b="1" dirty="0" err="1" smtClean="0">
                <a:solidFill>
                  <a:srgbClr val="008000"/>
                </a:solidFill>
              </a:rPr>
              <a:t>CH</a:t>
            </a:r>
            <a:endParaRPr lang="de-DE" sz="1000" b="1" dirty="0">
              <a:solidFill>
                <a:srgbClr val="008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6660864" y="1299130"/>
            <a:ext cx="421241" cy="339048"/>
          </a:xfrm>
          <a:prstGeom prst="straightConnector1">
            <a:avLst/>
          </a:prstGeom>
          <a:ln w="15875">
            <a:solidFill>
              <a:srgbClr val="00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5357789" y="3371483"/>
            <a:ext cx="421241" cy="339048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rot="16200000" flipH="1">
            <a:off x="2938043" y="6154772"/>
            <a:ext cx="387941" cy="234746"/>
          </a:xfrm>
          <a:prstGeom prst="straightConnector1">
            <a:avLst/>
          </a:prstGeom>
          <a:ln w="3175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1060164" y="3495323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1607171" y="4034165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2097028" y="4548515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2578721" y="5128179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2644035" y="2017587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2586885" y="1968601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2668528" y="2082901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2660363" y="2172709"/>
            <a:ext cx="421241" cy="339048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2897130" y="2727879"/>
            <a:ext cx="421241" cy="339048"/>
          </a:xfrm>
          <a:prstGeom prst="straightConnector1">
            <a:avLst/>
          </a:prstGeom>
          <a:ln w="15875">
            <a:solidFill>
              <a:srgbClr val="00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5607672" y="3985177"/>
            <a:ext cx="421241" cy="339048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5330086" y="3111600"/>
            <a:ext cx="421241" cy="339048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3982979" y="3389184"/>
            <a:ext cx="421241" cy="339048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rot="10800000" flipV="1">
            <a:off x="4433207" y="4128284"/>
            <a:ext cx="456008" cy="32125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rot="5400000" flipH="1" flipV="1">
            <a:off x="4650389" y="1357336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5400000" flipH="1" flipV="1">
            <a:off x="5483147" y="1357336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5400000" flipH="1" flipV="1">
            <a:off x="6928227" y="1904343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rot="5400000" flipH="1" flipV="1">
            <a:off x="7858957" y="2018643"/>
            <a:ext cx="544163" cy="1192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62"/>
          <p:cNvGrpSpPr>
            <a:grpSpLocks/>
          </p:cNvGrpSpPr>
          <p:nvPr/>
        </p:nvGrpSpPr>
        <p:grpSpPr bwMode="auto">
          <a:xfrm>
            <a:off x="187325" y="3517900"/>
            <a:ext cx="4284663" cy="3668713"/>
            <a:chOff x="335" y="781"/>
            <a:chExt cx="4979" cy="3539"/>
          </a:xfrm>
        </p:grpSpPr>
        <p:pic>
          <p:nvPicPr>
            <p:cNvPr id="58427" name="Picture 63" descr="gly3"/>
            <p:cNvPicPr>
              <a:picLocks noChangeAspect="1" noChangeArrowheads="1"/>
            </p:cNvPicPr>
            <p:nvPr/>
          </p:nvPicPr>
          <p:blipFill>
            <a:blip r:embed="rId2">
              <a:lum bright="-48000" contrast="78000"/>
            </a:blip>
            <a:srcRect/>
            <a:stretch>
              <a:fillRect/>
            </a:stretch>
          </p:blipFill>
          <p:spPr bwMode="auto">
            <a:xfrm>
              <a:off x="335" y="781"/>
              <a:ext cx="4979" cy="3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28" name="Rectangle 64"/>
            <p:cNvSpPr>
              <a:spLocks noChangeArrowheads="1"/>
            </p:cNvSpPr>
            <p:nvPr/>
          </p:nvSpPr>
          <p:spPr bwMode="auto">
            <a:xfrm>
              <a:off x="432" y="855"/>
              <a:ext cx="234" cy="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8372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HMQC 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/ HETCOR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58405" name="Text Box 8"/>
          <p:cNvSpPr txBox="1">
            <a:spLocks noChangeArrowheads="1"/>
          </p:cNvSpPr>
          <p:nvPr/>
        </p:nvSpPr>
        <p:spPr bwMode="auto">
          <a:xfrm>
            <a:off x="3329958" y="2529828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HETCORR</a:t>
            </a:r>
          </a:p>
        </p:txBody>
      </p:sp>
      <p:sp>
        <p:nvSpPr>
          <p:cNvPr id="58393" name="Text Box 42"/>
          <p:cNvSpPr txBox="1">
            <a:spLocks noChangeArrowheads="1"/>
          </p:cNvSpPr>
          <p:nvPr/>
        </p:nvSpPr>
        <p:spPr bwMode="auto">
          <a:xfrm>
            <a:off x="1432930" y="1661076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grpSp>
        <p:nvGrpSpPr>
          <p:cNvPr id="64" name="Gruppieren 63"/>
          <p:cNvGrpSpPr/>
          <p:nvPr/>
        </p:nvGrpSpPr>
        <p:grpSpPr>
          <a:xfrm>
            <a:off x="185932" y="767508"/>
            <a:ext cx="5913437" cy="928688"/>
            <a:chOff x="185932" y="767508"/>
            <a:chExt cx="5913437" cy="928688"/>
          </a:xfrm>
        </p:grpSpPr>
        <p:sp>
          <p:nvSpPr>
            <p:cNvPr id="58384" name="Text Box 9"/>
            <p:cNvSpPr txBox="1">
              <a:spLocks noChangeArrowheads="1"/>
            </p:cNvSpPr>
            <p:nvPr/>
          </p:nvSpPr>
          <p:spPr bwMode="auto">
            <a:xfrm>
              <a:off x="3340294" y="767508"/>
              <a:ext cx="11207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 dirty="0"/>
                <a:t>HMQC</a:t>
              </a:r>
            </a:p>
          </p:txBody>
        </p:sp>
        <p:sp>
          <p:nvSpPr>
            <p:cNvPr id="58385" name="Line 31"/>
            <p:cNvSpPr>
              <a:spLocks noChangeShapeType="1"/>
            </p:cNvSpPr>
            <p:nvPr/>
          </p:nvSpPr>
          <p:spPr bwMode="auto">
            <a:xfrm flipV="1">
              <a:off x="844744" y="1680321"/>
              <a:ext cx="5254625" cy="15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386" name="Rectangle 32"/>
            <p:cNvSpPr>
              <a:spLocks noChangeArrowheads="1"/>
            </p:cNvSpPr>
            <p:nvPr/>
          </p:nvSpPr>
          <p:spPr bwMode="auto">
            <a:xfrm>
              <a:off x="873319" y="1261221"/>
              <a:ext cx="146050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387" name="Rectangle 33"/>
            <p:cNvSpPr>
              <a:spLocks noChangeArrowheads="1"/>
            </p:cNvSpPr>
            <p:nvPr/>
          </p:nvSpPr>
          <p:spPr bwMode="auto">
            <a:xfrm>
              <a:off x="2441769" y="1261221"/>
              <a:ext cx="465137" cy="434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388" name="Text Box 34"/>
            <p:cNvSpPr txBox="1">
              <a:spLocks noChangeArrowheads="1"/>
            </p:cNvSpPr>
            <p:nvPr/>
          </p:nvSpPr>
          <p:spPr bwMode="auto">
            <a:xfrm>
              <a:off x="2365569" y="956421"/>
              <a:ext cx="5222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180°</a:t>
              </a:r>
            </a:p>
          </p:txBody>
        </p:sp>
        <p:sp>
          <p:nvSpPr>
            <p:cNvPr id="58389" name="Text Box 35"/>
            <p:cNvSpPr txBox="1">
              <a:spLocks noChangeArrowheads="1"/>
            </p:cNvSpPr>
            <p:nvPr/>
          </p:nvSpPr>
          <p:spPr bwMode="auto">
            <a:xfrm>
              <a:off x="754257" y="970708"/>
              <a:ext cx="4333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58390" name="Text Box 36"/>
            <p:cNvSpPr txBox="1">
              <a:spLocks noChangeArrowheads="1"/>
            </p:cNvSpPr>
            <p:nvPr/>
          </p:nvSpPr>
          <p:spPr bwMode="auto">
            <a:xfrm>
              <a:off x="4803969" y="1359646"/>
              <a:ext cx="1066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acquisition </a:t>
              </a:r>
              <a:endParaRPr lang="en-GB" sz="1400" b="1" dirty="0"/>
            </a:p>
          </p:txBody>
        </p:sp>
        <p:sp>
          <p:nvSpPr>
            <p:cNvPr id="58391" name="Text Box 37"/>
            <p:cNvSpPr txBox="1">
              <a:spLocks noChangeArrowheads="1"/>
            </p:cNvSpPr>
            <p:nvPr/>
          </p:nvSpPr>
          <p:spPr bwMode="auto">
            <a:xfrm>
              <a:off x="1041594" y="1246933"/>
              <a:ext cx="5000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1/2J</a:t>
              </a:r>
            </a:p>
          </p:txBody>
        </p:sp>
        <p:sp>
          <p:nvSpPr>
            <p:cNvPr id="58392" name="Text Box 38"/>
            <p:cNvSpPr txBox="1">
              <a:spLocks noChangeArrowheads="1"/>
            </p:cNvSpPr>
            <p:nvPr/>
          </p:nvSpPr>
          <p:spPr bwMode="auto">
            <a:xfrm>
              <a:off x="185932" y="1216771"/>
              <a:ext cx="4111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1H</a:t>
              </a:r>
            </a:p>
          </p:txBody>
        </p:sp>
        <p:sp>
          <p:nvSpPr>
            <p:cNvPr id="58394" name="Text Box 44"/>
            <p:cNvSpPr txBox="1">
              <a:spLocks noChangeArrowheads="1"/>
            </p:cNvSpPr>
            <p:nvPr/>
          </p:nvSpPr>
          <p:spPr bwMode="auto">
            <a:xfrm>
              <a:off x="1882969" y="1246933"/>
              <a:ext cx="4381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8395" name="Text Box 45"/>
            <p:cNvSpPr txBox="1">
              <a:spLocks noChangeArrowheads="1"/>
            </p:cNvSpPr>
            <p:nvPr/>
          </p:nvSpPr>
          <p:spPr bwMode="auto">
            <a:xfrm>
              <a:off x="3148207" y="1216771"/>
              <a:ext cx="4381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8396" name="Text Box 46"/>
            <p:cNvSpPr txBox="1">
              <a:spLocks noChangeArrowheads="1"/>
            </p:cNvSpPr>
            <p:nvPr/>
          </p:nvSpPr>
          <p:spPr bwMode="auto">
            <a:xfrm>
              <a:off x="3959419" y="1246933"/>
              <a:ext cx="5000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1/2J</a:t>
              </a:r>
            </a:p>
          </p:txBody>
        </p:sp>
      </p:grpSp>
      <p:sp>
        <p:nvSpPr>
          <p:cNvPr id="58398" name="Rectangle 39"/>
          <p:cNvSpPr>
            <a:spLocks noChangeArrowheads="1"/>
          </p:cNvSpPr>
          <p:nvPr/>
        </p:nvSpPr>
        <p:spPr bwMode="auto">
          <a:xfrm>
            <a:off x="1551992" y="1951589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8399" name="Rectangle 40"/>
          <p:cNvSpPr>
            <a:spLocks noChangeArrowheads="1"/>
          </p:cNvSpPr>
          <p:nvPr/>
        </p:nvSpPr>
        <p:spPr bwMode="auto">
          <a:xfrm>
            <a:off x="3787192" y="193730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8400" name="Text Box 41"/>
          <p:cNvSpPr txBox="1">
            <a:spLocks noChangeArrowheads="1"/>
          </p:cNvSpPr>
          <p:nvPr/>
        </p:nvSpPr>
        <p:spPr bwMode="auto">
          <a:xfrm>
            <a:off x="3647492" y="1683301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58401" name="Text Box 43"/>
          <p:cNvSpPr txBox="1">
            <a:spLocks noChangeArrowheads="1"/>
          </p:cNvSpPr>
          <p:nvPr/>
        </p:nvSpPr>
        <p:spPr bwMode="auto">
          <a:xfrm>
            <a:off x="199021" y="1907139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13C</a:t>
            </a:r>
          </a:p>
        </p:txBody>
      </p:sp>
      <p:sp>
        <p:nvSpPr>
          <p:cNvPr id="58402" name="Rectangle 47" descr="Diagonal weit nach oben"/>
          <p:cNvSpPr>
            <a:spLocks noChangeArrowheads="1"/>
          </p:cNvSpPr>
          <p:nvPr/>
        </p:nvSpPr>
        <p:spPr bwMode="auto">
          <a:xfrm>
            <a:off x="4644442" y="2083351"/>
            <a:ext cx="1814512" cy="288925"/>
          </a:xfrm>
          <a:prstGeom prst="rect">
            <a:avLst/>
          </a:prstGeom>
          <a:pattFill prst="wdUp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8403" name="Text Box 48"/>
          <p:cNvSpPr txBox="1">
            <a:spLocks noChangeArrowheads="1"/>
          </p:cNvSpPr>
          <p:nvPr/>
        </p:nvSpPr>
        <p:spPr bwMode="auto">
          <a:xfrm>
            <a:off x="4741280" y="2081764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58404" name="Line 49"/>
          <p:cNvSpPr>
            <a:spLocks noChangeShapeType="1"/>
          </p:cNvSpPr>
          <p:nvPr/>
        </p:nvSpPr>
        <p:spPr bwMode="auto">
          <a:xfrm>
            <a:off x="822746" y="2359964"/>
            <a:ext cx="568800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66" name="Gruppieren 65"/>
          <p:cNvGrpSpPr/>
          <p:nvPr/>
        </p:nvGrpSpPr>
        <p:grpSpPr>
          <a:xfrm>
            <a:off x="183112" y="2861615"/>
            <a:ext cx="6316663" cy="1317625"/>
            <a:chOff x="360394" y="2852284"/>
            <a:chExt cx="6316663" cy="1317625"/>
          </a:xfrm>
        </p:grpSpPr>
        <p:grpSp>
          <p:nvGrpSpPr>
            <p:cNvPr id="58406" name="Group 30"/>
            <p:cNvGrpSpPr>
              <a:grpSpLocks/>
            </p:cNvGrpSpPr>
            <p:nvPr/>
          </p:nvGrpSpPr>
          <p:grpSpPr bwMode="auto">
            <a:xfrm>
              <a:off x="360394" y="2852284"/>
              <a:ext cx="6203950" cy="1295400"/>
              <a:chOff x="408" y="297"/>
              <a:chExt cx="3908" cy="816"/>
            </a:xfrm>
          </p:grpSpPr>
          <p:sp>
            <p:nvSpPr>
              <p:cNvPr id="58407" name="Text Box 10"/>
              <p:cNvSpPr txBox="1">
                <a:spLocks noChangeArrowheads="1"/>
              </p:cNvSpPr>
              <p:nvPr/>
            </p:nvSpPr>
            <p:spPr bwMode="auto">
              <a:xfrm>
                <a:off x="1375" y="310"/>
                <a:ext cx="32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180°</a:t>
                </a:r>
              </a:p>
            </p:txBody>
          </p:sp>
          <p:sp>
            <p:nvSpPr>
              <p:cNvPr id="58408" name="Text Box 11"/>
              <p:cNvSpPr txBox="1">
                <a:spLocks noChangeArrowheads="1"/>
              </p:cNvSpPr>
              <p:nvPr/>
            </p:nvSpPr>
            <p:spPr bwMode="auto">
              <a:xfrm>
                <a:off x="2573" y="297"/>
                <a:ext cx="2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/>
                  <a:t>90°</a:t>
                </a:r>
              </a:p>
            </p:txBody>
          </p:sp>
          <p:grpSp>
            <p:nvGrpSpPr>
              <p:cNvPr id="58409" name="Group 12"/>
              <p:cNvGrpSpPr>
                <a:grpSpLocks/>
              </p:cNvGrpSpPr>
              <p:nvPr/>
            </p:nvGrpSpPr>
            <p:grpSpPr bwMode="auto">
              <a:xfrm>
                <a:off x="408" y="460"/>
                <a:ext cx="3908" cy="653"/>
                <a:chOff x="408" y="460"/>
                <a:chExt cx="3908" cy="653"/>
              </a:xfrm>
            </p:grpSpPr>
            <p:sp>
              <p:nvSpPr>
                <p:cNvPr id="58410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841" y="700"/>
                  <a:ext cx="3310" cy="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8411" name="Rectangle 14"/>
                <p:cNvSpPr>
                  <a:spLocks noChangeArrowheads="1"/>
                </p:cNvSpPr>
                <p:nvPr/>
              </p:nvSpPr>
              <p:spPr bwMode="auto">
                <a:xfrm>
                  <a:off x="2648" y="869"/>
                  <a:ext cx="92" cy="235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2" name="Rectangle 15"/>
                <p:cNvSpPr>
                  <a:spLocks noChangeArrowheads="1"/>
                </p:cNvSpPr>
                <p:nvPr/>
              </p:nvSpPr>
              <p:spPr bwMode="auto">
                <a:xfrm>
                  <a:off x="1423" y="474"/>
                  <a:ext cx="293" cy="235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026" y="470"/>
                  <a:ext cx="317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dirty="0" smtClean="0"/>
                    <a:t>1/2J</a:t>
                  </a:r>
                  <a:endParaRPr lang="de-DE" sz="1400" b="1" dirty="0"/>
                </a:p>
              </p:txBody>
            </p:sp>
            <p:sp>
              <p:nvSpPr>
                <p:cNvPr id="5841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6" y="844"/>
                  <a:ext cx="25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1H</a:t>
                  </a:r>
                </a:p>
              </p:txBody>
            </p:sp>
            <p:sp>
              <p:nvSpPr>
                <p:cNvPr id="58416" name="Rectangle 19"/>
                <p:cNvSpPr>
                  <a:spLocks noChangeArrowheads="1"/>
                </p:cNvSpPr>
                <p:nvPr/>
              </p:nvSpPr>
              <p:spPr bwMode="auto">
                <a:xfrm>
                  <a:off x="892" y="872"/>
                  <a:ext cx="92" cy="235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7" name="Rectangle 20"/>
                <p:cNvSpPr>
                  <a:spLocks noChangeArrowheads="1"/>
                </p:cNvSpPr>
                <p:nvPr/>
              </p:nvSpPr>
              <p:spPr bwMode="auto">
                <a:xfrm>
                  <a:off x="2673" y="460"/>
                  <a:ext cx="92" cy="234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1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573" y="718"/>
                  <a:ext cx="27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90°</a:t>
                  </a:r>
                </a:p>
              </p:txBody>
            </p:sp>
            <p:sp>
              <p:nvSpPr>
                <p:cNvPr id="5841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817" y="716"/>
                  <a:ext cx="27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90°</a:t>
                  </a:r>
                </a:p>
              </p:txBody>
            </p:sp>
            <p:sp>
              <p:nvSpPr>
                <p:cNvPr id="5842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08" y="544"/>
                  <a:ext cx="30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13C</a:t>
                  </a:r>
                </a:p>
              </p:txBody>
            </p:sp>
            <p:sp>
              <p:nvSpPr>
                <p:cNvPr id="5842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020" y="498"/>
                  <a:ext cx="27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dirty="0"/>
                    <a:t>t</a:t>
                  </a:r>
                  <a:r>
                    <a:rPr lang="de-DE" sz="1400" b="1" baseline="-25000" dirty="0"/>
                    <a:t>1</a:t>
                  </a:r>
                  <a:r>
                    <a:rPr lang="de-DE" sz="1400" b="1" dirty="0"/>
                    <a:t>/2</a:t>
                  </a:r>
                </a:p>
              </p:txBody>
            </p:sp>
            <p:sp>
              <p:nvSpPr>
                <p:cNvPr id="5842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969" y="501"/>
                  <a:ext cx="27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t</a:t>
                  </a:r>
                  <a:r>
                    <a:rPr lang="de-DE" sz="1400" b="1" baseline="-25000"/>
                    <a:t>1</a:t>
                  </a:r>
                  <a:r>
                    <a:rPr lang="de-DE" sz="1400" b="1"/>
                    <a:t>/2</a:t>
                  </a:r>
                </a:p>
              </p:txBody>
            </p:sp>
            <p:sp>
              <p:nvSpPr>
                <p:cNvPr id="5842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318" y="498"/>
                  <a:ext cx="31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/>
                    <a:t>1/2J</a:t>
                  </a:r>
                </a:p>
              </p:txBody>
            </p:sp>
            <p:sp>
              <p:nvSpPr>
                <p:cNvPr id="58424" name="Rectangle 27" descr="Diagonal weit nach oben"/>
                <p:cNvSpPr>
                  <a:spLocks noChangeArrowheads="1"/>
                </p:cNvSpPr>
                <p:nvPr/>
              </p:nvSpPr>
              <p:spPr bwMode="auto">
                <a:xfrm>
                  <a:off x="3173" y="943"/>
                  <a:ext cx="1143" cy="156"/>
                </a:xfrm>
                <a:prstGeom prst="rect">
                  <a:avLst/>
                </a:prstGeom>
                <a:pattFill prst="wdUpDiag">
                  <a:fgClr>
                    <a:schemeClr val="hlink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842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851" y="1104"/>
                  <a:ext cx="3310" cy="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62" name="Text Box 48"/>
            <p:cNvSpPr txBox="1">
              <a:spLocks noChangeArrowheads="1"/>
            </p:cNvSpPr>
            <p:nvPr/>
          </p:nvSpPr>
          <p:spPr bwMode="auto">
            <a:xfrm>
              <a:off x="4940332" y="3865109"/>
              <a:ext cx="17367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b="1" dirty="0" smtClean="0"/>
                <a:t>decoupling</a:t>
              </a:r>
              <a:endParaRPr lang="en-GB" sz="1400" b="1" dirty="0"/>
            </a:p>
          </p:txBody>
        </p:sp>
        <p:sp>
          <p:nvSpPr>
            <p:cNvPr id="61" name="Text Box 36"/>
            <p:cNvSpPr txBox="1">
              <a:spLocks noChangeArrowheads="1"/>
            </p:cNvSpPr>
            <p:nvPr/>
          </p:nvSpPr>
          <p:spPr bwMode="auto">
            <a:xfrm>
              <a:off x="5048282" y="2953625"/>
              <a:ext cx="1066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 dirty="0" smtClean="0"/>
                <a:t>acquisition </a:t>
              </a:r>
              <a:endParaRPr lang="en-GB" sz="1400" b="1" dirty="0"/>
            </a:p>
          </p:txBody>
        </p:sp>
      </p:grpSp>
      <p:grpSp>
        <p:nvGrpSpPr>
          <p:cNvPr id="58376" name="Group 58"/>
          <p:cNvGrpSpPr>
            <a:grpSpLocks/>
          </p:cNvGrpSpPr>
          <p:nvPr/>
        </p:nvGrpSpPr>
        <p:grpSpPr bwMode="auto">
          <a:xfrm>
            <a:off x="4402138" y="4319588"/>
            <a:ext cx="4402137" cy="2351087"/>
            <a:chOff x="240" y="1021"/>
            <a:chExt cx="5154" cy="3208"/>
          </a:xfrm>
        </p:grpSpPr>
        <p:pic>
          <p:nvPicPr>
            <p:cNvPr id="58382" name="Picture 59" descr="gly9"/>
            <p:cNvPicPr>
              <a:picLocks noChangeAspect="1" noChangeArrowheads="1"/>
            </p:cNvPicPr>
            <p:nvPr/>
          </p:nvPicPr>
          <p:blipFill>
            <a:blip r:embed="rId4">
              <a:lum bright="-42000" contrast="60000"/>
            </a:blip>
            <a:srcRect/>
            <a:stretch>
              <a:fillRect/>
            </a:stretch>
          </p:blipFill>
          <p:spPr bwMode="auto">
            <a:xfrm>
              <a:off x="240" y="1021"/>
              <a:ext cx="5154" cy="3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83" name="Rectangle 60"/>
            <p:cNvSpPr>
              <a:spLocks noChangeArrowheads="1"/>
            </p:cNvSpPr>
            <p:nvPr/>
          </p:nvSpPr>
          <p:spPr bwMode="auto">
            <a:xfrm>
              <a:off x="369" y="1107"/>
              <a:ext cx="225" cy="1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8377" name="Picture 61" descr="gly2"/>
          <p:cNvPicPr>
            <a:picLocks noChangeAspect="1" noChangeArrowheads="1"/>
          </p:cNvPicPr>
          <p:nvPr/>
        </p:nvPicPr>
        <p:blipFill>
          <a:blip r:embed="rId5">
            <a:lum bright="-48000" contrast="66000"/>
          </a:blip>
          <a:srcRect/>
          <a:stretch>
            <a:fillRect/>
          </a:stretch>
        </p:blipFill>
        <p:spPr bwMode="auto">
          <a:xfrm>
            <a:off x="6678613" y="3825875"/>
            <a:ext cx="20986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67" descr="gly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lum bright="-60000" contrast="78000"/>
          </a:blip>
          <a:srcRect/>
          <a:stretch>
            <a:fillRect/>
          </a:stretch>
        </p:blipFill>
        <p:spPr>
          <a:xfrm>
            <a:off x="209550" y="4183063"/>
            <a:ext cx="2468563" cy="1735137"/>
          </a:xfrm>
          <a:noFill/>
        </p:spPr>
      </p:pic>
      <p:sp>
        <p:nvSpPr>
          <p:cNvPr id="58380" name="Rectangle 71"/>
          <p:cNvSpPr>
            <a:spLocks noChangeArrowheads="1"/>
          </p:cNvSpPr>
          <p:nvPr/>
        </p:nvSpPr>
        <p:spPr bwMode="auto">
          <a:xfrm>
            <a:off x="219075" y="469900"/>
            <a:ext cx="6496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 smtClean="0"/>
              <a:t>There exists a method for direct observation of C-H correlations as well.</a:t>
            </a:r>
          </a:p>
        </p:txBody>
      </p:sp>
      <p:sp>
        <p:nvSpPr>
          <p:cNvPr id="58381" name="Rectangle 72"/>
          <p:cNvSpPr>
            <a:spLocks noChangeArrowheads="1"/>
          </p:cNvSpPr>
          <p:nvPr/>
        </p:nvSpPr>
        <p:spPr bwMode="auto">
          <a:xfrm>
            <a:off x="6962775" y="1692275"/>
            <a:ext cx="2181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Draw back:</a:t>
            </a:r>
          </a:p>
          <a:p>
            <a:r>
              <a:rPr lang="en-GB" b="1" dirty="0" smtClean="0"/>
              <a:t>Central lines (99%) have to be suppressed</a:t>
            </a:r>
            <a:endParaRPr lang="en-GB" b="1" dirty="0"/>
          </a:p>
        </p:txBody>
      </p:sp>
      <p:sp>
        <p:nvSpPr>
          <p:cNvPr id="63" name="Rectangle 72"/>
          <p:cNvSpPr>
            <a:spLocks noChangeArrowheads="1"/>
          </p:cNvSpPr>
          <p:nvPr/>
        </p:nvSpPr>
        <p:spPr bwMode="auto">
          <a:xfrm>
            <a:off x="6962775" y="1123108"/>
            <a:ext cx="21812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Advantage:</a:t>
            </a:r>
          </a:p>
          <a:p>
            <a:r>
              <a:rPr lang="en-GB" b="1" dirty="0" smtClean="0"/>
              <a:t>S/n 8 times better</a:t>
            </a:r>
            <a:endParaRPr lang="en-GB" b="1" dirty="0"/>
          </a:p>
        </p:txBody>
      </p:sp>
      <p:sp>
        <p:nvSpPr>
          <p:cNvPr id="68" name="Text Box 83"/>
          <p:cNvSpPr txBox="1">
            <a:spLocks noChangeArrowheads="1"/>
          </p:cNvSpPr>
          <p:nvPr/>
        </p:nvSpPr>
        <p:spPr bwMode="auto">
          <a:xfrm>
            <a:off x="637837" y="3213167"/>
            <a:ext cx="4165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solidFill>
                  <a:srgbClr val="FF0000"/>
                </a:solidFill>
              </a:rPr>
              <a:t>I</a:t>
            </a:r>
            <a:r>
              <a:rPr lang="de-DE" sz="1400" b="1" baseline="-25000" dirty="0" err="1" smtClean="0">
                <a:solidFill>
                  <a:srgbClr val="FF0000"/>
                </a:solidFill>
              </a:rPr>
              <a:t>z</a:t>
            </a:r>
            <a:r>
              <a:rPr lang="de-DE" sz="1400" b="1" baseline="-25000" dirty="0" smtClean="0">
                <a:solidFill>
                  <a:srgbClr val="FF0000"/>
                </a:solidFill>
              </a:rPr>
              <a:t> 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71" name="Text Box 83"/>
          <p:cNvSpPr txBox="1">
            <a:spLocks noChangeArrowheads="1"/>
          </p:cNvSpPr>
          <p:nvPr/>
        </p:nvSpPr>
        <p:spPr bwMode="auto">
          <a:xfrm>
            <a:off x="3225543" y="3855813"/>
            <a:ext cx="5160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z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y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77" name="Text Box 83"/>
          <p:cNvSpPr txBox="1">
            <a:spLocks noChangeArrowheads="1"/>
          </p:cNvSpPr>
          <p:nvPr/>
        </p:nvSpPr>
        <p:spPr bwMode="auto">
          <a:xfrm>
            <a:off x="609844" y="3856979"/>
            <a:ext cx="3978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78" name="Text Box 83"/>
          <p:cNvSpPr txBox="1">
            <a:spLocks noChangeArrowheads="1"/>
          </p:cNvSpPr>
          <p:nvPr/>
        </p:nvSpPr>
        <p:spPr bwMode="auto">
          <a:xfrm>
            <a:off x="1113697" y="3856979"/>
            <a:ext cx="3978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79" name="Text Box 83"/>
          <p:cNvSpPr txBox="1">
            <a:spLocks noChangeArrowheads="1"/>
          </p:cNvSpPr>
          <p:nvPr/>
        </p:nvSpPr>
        <p:spPr bwMode="auto">
          <a:xfrm>
            <a:off x="2485297" y="3856979"/>
            <a:ext cx="3978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x</a:t>
            </a:r>
            <a:r>
              <a:rPr lang="de-DE" sz="1400" b="1" baseline="-25000" dirty="0" smtClean="0"/>
              <a:t> 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81" name="Text Box 83"/>
          <p:cNvSpPr txBox="1">
            <a:spLocks noChangeArrowheads="1"/>
          </p:cNvSpPr>
          <p:nvPr/>
        </p:nvSpPr>
        <p:spPr bwMode="auto">
          <a:xfrm>
            <a:off x="3934669" y="3202670"/>
            <a:ext cx="5160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y</a:t>
            </a:r>
            <a:r>
              <a:rPr lang="de-DE" sz="1400" b="1" dirty="0" err="1" smtClean="0"/>
              <a:t>S</a:t>
            </a:r>
            <a:r>
              <a:rPr lang="de-DE" sz="1400" b="1" baseline="-25000" dirty="0" err="1" smtClean="0"/>
              <a:t>z</a:t>
            </a:r>
            <a:r>
              <a:rPr lang="de-DE" sz="1400" b="1" baseline="-25000" dirty="0" smtClean="0"/>
              <a:t> 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  <p:sp>
        <p:nvSpPr>
          <p:cNvPr id="82" name="Text Box 83"/>
          <p:cNvSpPr txBox="1">
            <a:spLocks noChangeArrowheads="1"/>
          </p:cNvSpPr>
          <p:nvPr/>
        </p:nvSpPr>
        <p:spPr bwMode="auto">
          <a:xfrm>
            <a:off x="4933044" y="3212001"/>
            <a:ext cx="5160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/>
              <a:t>I</a:t>
            </a:r>
            <a:r>
              <a:rPr lang="de-DE" sz="1400" b="1" baseline="-25000" dirty="0" err="1" smtClean="0"/>
              <a:t>x</a:t>
            </a:r>
            <a:r>
              <a:rPr lang="de-DE" sz="1400" b="1" dirty="0" smtClean="0"/>
              <a:t>  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16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HMQC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/ HETCOR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60421" name="Picture 18" descr="407px-Ciclospor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738" y="1382713"/>
            <a:ext cx="38766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706207" y="1191694"/>
            <a:ext cx="22397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Cyclosporine (</a:t>
            </a:r>
            <a:r>
              <a:rPr lang="en-GB" sz="1400" b="1" dirty="0" err="1" smtClean="0"/>
              <a:t>ciclosporin</a:t>
            </a:r>
            <a:r>
              <a:rPr lang="en-GB" sz="1400" b="1" dirty="0" smtClean="0"/>
              <a:t>)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exam2d_CH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88951" y="2043112"/>
            <a:ext cx="3598862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0" descr="exam2d_HC3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52437" y="2038351"/>
            <a:ext cx="359886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Cyclosporine HMQC  and HETCOR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59399" name="Picture 8" descr="exam2d_HC1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4518026" y="2049462"/>
            <a:ext cx="3598862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11"/>
          <p:cNvSpPr txBox="1">
            <a:spLocks noChangeArrowheads="1"/>
          </p:cNvSpPr>
          <p:nvPr/>
        </p:nvSpPr>
        <p:spPr bwMode="auto">
          <a:xfrm>
            <a:off x="1555750" y="5900738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HETCORR</a:t>
            </a:r>
          </a:p>
        </p:txBody>
      </p:sp>
      <p:sp>
        <p:nvSpPr>
          <p:cNvPr id="59401" name="Text Box 12"/>
          <p:cNvSpPr txBox="1">
            <a:spLocks noChangeArrowheads="1"/>
          </p:cNvSpPr>
          <p:nvPr/>
        </p:nvSpPr>
        <p:spPr bwMode="auto">
          <a:xfrm>
            <a:off x="5935663" y="5934075"/>
            <a:ext cx="839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HMQC</a:t>
            </a:r>
          </a:p>
        </p:txBody>
      </p:sp>
      <p:sp>
        <p:nvSpPr>
          <p:cNvPr id="59402" name="Text Box 16"/>
          <p:cNvSpPr txBox="1">
            <a:spLocks noChangeArrowheads="1"/>
          </p:cNvSpPr>
          <p:nvPr/>
        </p:nvSpPr>
        <p:spPr bwMode="auto">
          <a:xfrm>
            <a:off x="2182813" y="492125"/>
            <a:ext cx="52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180°</a:t>
            </a:r>
          </a:p>
        </p:txBody>
      </p:sp>
      <p:sp>
        <p:nvSpPr>
          <p:cNvPr id="59403" name="Text Box 17"/>
          <p:cNvSpPr txBox="1">
            <a:spLocks noChangeArrowheads="1"/>
          </p:cNvSpPr>
          <p:nvPr/>
        </p:nvSpPr>
        <p:spPr bwMode="auto">
          <a:xfrm>
            <a:off x="4084638" y="471488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grpSp>
        <p:nvGrpSpPr>
          <p:cNvPr id="59404" name="Group 37"/>
          <p:cNvGrpSpPr>
            <a:grpSpLocks/>
          </p:cNvGrpSpPr>
          <p:nvPr/>
        </p:nvGrpSpPr>
        <p:grpSpPr bwMode="auto">
          <a:xfrm>
            <a:off x="647700" y="730250"/>
            <a:ext cx="6203950" cy="1036638"/>
            <a:chOff x="408" y="460"/>
            <a:chExt cx="3908" cy="653"/>
          </a:xfrm>
        </p:grpSpPr>
        <p:sp>
          <p:nvSpPr>
            <p:cNvPr id="59405" name="Line 13"/>
            <p:cNvSpPr>
              <a:spLocks noChangeShapeType="1"/>
            </p:cNvSpPr>
            <p:nvPr/>
          </p:nvSpPr>
          <p:spPr bwMode="auto">
            <a:xfrm flipV="1">
              <a:off x="841" y="700"/>
              <a:ext cx="3310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2648" y="869"/>
              <a:ext cx="92" cy="2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07" name="Rectangle 15"/>
            <p:cNvSpPr>
              <a:spLocks noChangeArrowheads="1"/>
            </p:cNvSpPr>
            <p:nvPr/>
          </p:nvSpPr>
          <p:spPr bwMode="auto">
            <a:xfrm>
              <a:off x="1423" y="474"/>
              <a:ext cx="293" cy="2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09" name="Text Box 19"/>
            <p:cNvSpPr txBox="1">
              <a:spLocks noChangeArrowheads="1"/>
            </p:cNvSpPr>
            <p:nvPr/>
          </p:nvSpPr>
          <p:spPr bwMode="auto">
            <a:xfrm>
              <a:off x="2838" y="481"/>
              <a:ext cx="31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 smtClean="0"/>
                <a:t>1/2J</a:t>
              </a:r>
              <a:endParaRPr lang="de-DE" sz="1400" b="1" dirty="0"/>
            </a:p>
          </p:txBody>
        </p:sp>
        <p:sp>
          <p:nvSpPr>
            <p:cNvPr id="59410" name="Text Box 20"/>
            <p:cNvSpPr txBox="1">
              <a:spLocks noChangeArrowheads="1"/>
            </p:cNvSpPr>
            <p:nvPr/>
          </p:nvSpPr>
          <p:spPr bwMode="auto">
            <a:xfrm>
              <a:off x="436" y="844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1H</a:t>
              </a:r>
            </a:p>
          </p:txBody>
        </p:sp>
        <p:sp>
          <p:nvSpPr>
            <p:cNvPr id="59411" name="Rectangle 21"/>
            <p:cNvSpPr>
              <a:spLocks noChangeArrowheads="1"/>
            </p:cNvSpPr>
            <p:nvPr/>
          </p:nvSpPr>
          <p:spPr bwMode="auto">
            <a:xfrm>
              <a:off x="892" y="872"/>
              <a:ext cx="92" cy="2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12" name="Rectangle 22"/>
            <p:cNvSpPr>
              <a:spLocks noChangeArrowheads="1"/>
            </p:cNvSpPr>
            <p:nvPr/>
          </p:nvSpPr>
          <p:spPr bwMode="auto">
            <a:xfrm>
              <a:off x="2673" y="460"/>
              <a:ext cx="92" cy="23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13" name="Text Box 23"/>
            <p:cNvSpPr txBox="1">
              <a:spLocks noChangeArrowheads="1"/>
            </p:cNvSpPr>
            <p:nvPr/>
          </p:nvSpPr>
          <p:spPr bwMode="auto">
            <a:xfrm>
              <a:off x="2573" y="718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59414" name="Text Box 24"/>
            <p:cNvSpPr txBox="1">
              <a:spLocks noChangeArrowheads="1"/>
            </p:cNvSpPr>
            <p:nvPr/>
          </p:nvSpPr>
          <p:spPr bwMode="auto">
            <a:xfrm>
              <a:off x="817" y="716"/>
              <a:ext cx="27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90°</a:t>
              </a:r>
            </a:p>
          </p:txBody>
        </p:sp>
        <p:sp>
          <p:nvSpPr>
            <p:cNvPr id="59415" name="Text Box 25"/>
            <p:cNvSpPr txBox="1">
              <a:spLocks noChangeArrowheads="1"/>
            </p:cNvSpPr>
            <p:nvPr/>
          </p:nvSpPr>
          <p:spPr bwMode="auto">
            <a:xfrm>
              <a:off x="408" y="544"/>
              <a:ext cx="3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13C</a:t>
              </a:r>
            </a:p>
          </p:txBody>
        </p:sp>
        <p:sp>
          <p:nvSpPr>
            <p:cNvPr id="59416" name="Text Box 26"/>
            <p:cNvSpPr txBox="1">
              <a:spLocks noChangeArrowheads="1"/>
            </p:cNvSpPr>
            <p:nvPr/>
          </p:nvSpPr>
          <p:spPr bwMode="auto">
            <a:xfrm>
              <a:off x="1020" y="498"/>
              <a:ext cx="2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9417" name="Text Box 27"/>
            <p:cNvSpPr txBox="1">
              <a:spLocks noChangeArrowheads="1"/>
            </p:cNvSpPr>
            <p:nvPr/>
          </p:nvSpPr>
          <p:spPr bwMode="auto">
            <a:xfrm>
              <a:off x="1969" y="501"/>
              <a:ext cx="2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t</a:t>
              </a:r>
              <a:r>
                <a:rPr lang="de-DE" sz="1400" b="1" baseline="-25000"/>
                <a:t>1</a:t>
              </a:r>
              <a:r>
                <a:rPr lang="de-DE" sz="1400" b="1"/>
                <a:t>/2</a:t>
              </a:r>
            </a:p>
          </p:txBody>
        </p:sp>
        <p:sp>
          <p:nvSpPr>
            <p:cNvPr id="59418" name="Text Box 28"/>
            <p:cNvSpPr txBox="1">
              <a:spLocks noChangeArrowheads="1"/>
            </p:cNvSpPr>
            <p:nvPr/>
          </p:nvSpPr>
          <p:spPr bwMode="auto">
            <a:xfrm>
              <a:off x="2318" y="49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1/2J</a:t>
              </a:r>
            </a:p>
          </p:txBody>
        </p:sp>
        <p:sp>
          <p:nvSpPr>
            <p:cNvPr id="59419" name="Rectangle 29" descr="Diagonal weit nach oben"/>
            <p:cNvSpPr>
              <a:spLocks noChangeArrowheads="1"/>
            </p:cNvSpPr>
            <p:nvPr/>
          </p:nvSpPr>
          <p:spPr bwMode="auto">
            <a:xfrm>
              <a:off x="3173" y="943"/>
              <a:ext cx="1143" cy="156"/>
            </a:xfrm>
            <a:prstGeom prst="rect">
              <a:avLst/>
            </a:prstGeom>
            <a:pattFill prst="wdUpDiag">
              <a:fgClr>
                <a:schemeClr val="hlink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421" name="Line 36"/>
            <p:cNvSpPr>
              <a:spLocks noChangeShapeType="1"/>
            </p:cNvSpPr>
            <p:nvPr/>
          </p:nvSpPr>
          <p:spPr bwMode="auto">
            <a:xfrm flipV="1">
              <a:off x="851" y="1104"/>
              <a:ext cx="3310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5223847" y="781148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 </a:t>
            </a:r>
            <a:endParaRPr lang="en-GB" sz="1400" b="1" dirty="0"/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5262887" y="1470058"/>
            <a:ext cx="1066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decoupling </a:t>
            </a:r>
            <a:endParaRPr lang="en-GB" sz="1400" b="1" dirty="0"/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1351643" y="2050112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13C in f2 </a:t>
            </a:r>
            <a:endParaRPr lang="en-GB" sz="1400" b="1" dirty="0"/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873741" y="4252137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13C in f1 </a:t>
            </a:r>
            <a:endParaRPr lang="en-GB" sz="1400" b="1" dirty="0"/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3600321" y="4438749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f1 </a:t>
            </a:r>
            <a:endParaRPr lang="en-GB" sz="1400" b="1" dirty="0"/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5485105" y="2059443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  <p:pic>
        <p:nvPicPr>
          <p:cNvPr id="37" name="Picture 18" descr="407px-Ciclospori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5726" y="636265"/>
            <a:ext cx="2058274" cy="171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/>
          <p:cNvGrpSpPr/>
          <p:nvPr/>
        </p:nvGrpSpPr>
        <p:grpSpPr>
          <a:xfrm>
            <a:off x="5028520" y="3521729"/>
            <a:ext cx="2926653" cy="2907992"/>
            <a:chOff x="559156" y="3409763"/>
            <a:chExt cx="2926653" cy="2907992"/>
          </a:xfrm>
        </p:grpSpPr>
        <p:sp>
          <p:nvSpPr>
            <p:cNvPr id="59421" name="Line 36"/>
            <p:cNvSpPr>
              <a:spLocks noChangeShapeType="1"/>
            </p:cNvSpPr>
            <p:nvPr/>
          </p:nvSpPr>
          <p:spPr bwMode="auto">
            <a:xfrm flipV="1">
              <a:off x="559156" y="3415035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 rot="5400000" flipV="1">
              <a:off x="2014731" y="4842619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 rot="5400000" flipV="1">
              <a:off x="-859098" y="4870611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 flipV="1">
              <a:off x="605809" y="6288864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240291" y="3559051"/>
            <a:ext cx="2926653" cy="2907992"/>
            <a:chOff x="559156" y="3409763"/>
            <a:chExt cx="2926653" cy="2907992"/>
          </a:xfrm>
        </p:grpSpPr>
        <p:sp>
          <p:nvSpPr>
            <p:cNvPr id="39" name="Line 36"/>
            <p:cNvSpPr>
              <a:spLocks noChangeShapeType="1"/>
            </p:cNvSpPr>
            <p:nvPr/>
          </p:nvSpPr>
          <p:spPr bwMode="auto">
            <a:xfrm flipV="1">
              <a:off x="559156" y="3415035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 rot="5400000" flipV="1">
              <a:off x="2014731" y="4842619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rot="5400000" flipV="1">
              <a:off x="-859098" y="4870611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flipV="1">
              <a:off x="605809" y="6288864"/>
              <a:ext cx="2880000" cy="14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59397" name="Picture 3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4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HMQC-HMBC  vs. HETCOR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59400" name="Text Box 11"/>
          <p:cNvSpPr txBox="1">
            <a:spLocks noChangeArrowheads="1"/>
          </p:cNvSpPr>
          <p:nvPr/>
        </p:nvSpPr>
        <p:spPr bwMode="auto">
          <a:xfrm>
            <a:off x="6268357" y="6521450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HETCORR</a:t>
            </a:r>
          </a:p>
        </p:txBody>
      </p:sp>
      <p:sp>
        <p:nvSpPr>
          <p:cNvPr id="59401" name="Text Box 12"/>
          <p:cNvSpPr txBox="1">
            <a:spLocks noChangeArrowheads="1"/>
          </p:cNvSpPr>
          <p:nvPr/>
        </p:nvSpPr>
        <p:spPr bwMode="auto">
          <a:xfrm>
            <a:off x="1370816" y="6519446"/>
            <a:ext cx="8226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 smtClean="0"/>
              <a:t>HMBC</a:t>
            </a:r>
            <a:endParaRPr lang="de-DE" b="1" dirty="0"/>
          </a:p>
        </p:txBody>
      </p:sp>
      <p:sp>
        <p:nvSpPr>
          <p:cNvPr id="59409" name="Text Box 19"/>
          <p:cNvSpPr txBox="1">
            <a:spLocks noChangeArrowheads="1"/>
          </p:cNvSpPr>
          <p:nvPr/>
        </p:nvSpPr>
        <p:spPr bwMode="auto">
          <a:xfrm>
            <a:off x="408700" y="916959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1/3J</a:t>
            </a:r>
          </a:p>
        </p:txBody>
      </p:sp>
      <p:graphicFrame>
        <p:nvGraphicFramePr>
          <p:cNvPr id="798722" name="Object 2"/>
          <p:cNvGraphicFramePr>
            <a:graphicFrameLocks noChangeAspect="1"/>
          </p:cNvGraphicFramePr>
          <p:nvPr/>
        </p:nvGraphicFramePr>
        <p:xfrm>
          <a:off x="1164123" y="856862"/>
          <a:ext cx="1639887" cy="1039813"/>
        </p:xfrm>
        <a:graphic>
          <a:graphicData uri="http://schemas.openxmlformats.org/presentationml/2006/ole">
            <p:oleObj spid="_x0000_s798722" name="CS ChemDraw Drawing" r:id="rId4" imgW="1639815" imgH="1039176" progId="ChemDraw.Document.6.0">
              <p:embed/>
            </p:oleObj>
          </a:graphicData>
        </a:graphic>
      </p:graphicFrame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3330121" y="850771"/>
          <a:ext cx="1639887" cy="1039813"/>
        </p:xfrm>
        <a:graphic>
          <a:graphicData uri="http://schemas.openxmlformats.org/presentationml/2006/ole">
            <p:oleObj spid="_x0000_s798723" name="CS ChemDraw Drawing" r:id="rId5" imgW="1639815" imgH="1039176" progId="ChemDraw.Document.6.0">
              <p:embed/>
            </p:oleObj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5520223" y="856862"/>
          <a:ext cx="1639887" cy="1039813"/>
        </p:xfrm>
        <a:graphic>
          <a:graphicData uri="http://schemas.openxmlformats.org/presentationml/2006/ole">
            <p:oleObj spid="_x0000_s798724" name="CS ChemDraw Drawing" r:id="rId6" imgW="1639815" imgH="1039176" progId="ChemDraw.Document.6.0">
              <p:embed/>
            </p:oleObj>
          </a:graphicData>
        </a:graphic>
      </p:graphicFrame>
      <p:grpSp>
        <p:nvGrpSpPr>
          <p:cNvPr id="60" name="Gruppieren 59"/>
          <p:cNvGrpSpPr/>
          <p:nvPr/>
        </p:nvGrpSpPr>
        <p:grpSpPr>
          <a:xfrm>
            <a:off x="5156978" y="2509222"/>
            <a:ext cx="2346980" cy="1042042"/>
            <a:chOff x="5380912" y="2518553"/>
            <a:chExt cx="2346980" cy="1042042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5563956" y="2828865"/>
              <a:ext cx="2035468" cy="731730"/>
              <a:chOff x="5563956" y="2828865"/>
              <a:chExt cx="2035468" cy="731730"/>
            </a:xfrm>
          </p:grpSpPr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 rot="5400000" flipV="1">
                <a:off x="7241132" y="3186041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36"/>
              <p:cNvSpPr>
                <a:spLocks noChangeShapeType="1"/>
              </p:cNvSpPr>
              <p:nvPr/>
            </p:nvSpPr>
            <p:spPr bwMode="auto">
              <a:xfrm rot="5400000" flipV="1">
                <a:off x="6412828" y="3183642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36"/>
              <p:cNvSpPr>
                <a:spLocks noChangeShapeType="1"/>
              </p:cNvSpPr>
              <p:nvPr/>
            </p:nvSpPr>
            <p:spPr bwMode="auto">
              <a:xfrm rot="5400000" flipV="1">
                <a:off x="5209179" y="3202303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0" name="Text Box 17"/>
            <p:cNvSpPr txBox="1">
              <a:spLocks noChangeArrowheads="1"/>
            </p:cNvSpPr>
            <p:nvPr/>
          </p:nvSpPr>
          <p:spPr bwMode="auto">
            <a:xfrm>
              <a:off x="5380912" y="2518553"/>
              <a:ext cx="3770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190</a:t>
              </a:r>
              <a:endParaRPr lang="de-DE" sz="1000" b="1" dirty="0"/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6575232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60</a:t>
              </a:r>
              <a:endParaRPr lang="de-DE" sz="1000" b="1" dirty="0"/>
            </a:p>
          </p:txBody>
        </p:sp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7414986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40</a:t>
              </a:r>
              <a:endParaRPr lang="de-DE" sz="1000" b="1" dirty="0"/>
            </a:p>
          </p:txBody>
        </p:sp>
      </p:grpSp>
      <p:grpSp>
        <p:nvGrpSpPr>
          <p:cNvPr id="61" name="Gruppieren 60"/>
          <p:cNvGrpSpPr/>
          <p:nvPr/>
        </p:nvGrpSpPr>
        <p:grpSpPr>
          <a:xfrm rot="16200000">
            <a:off x="-419203" y="4589949"/>
            <a:ext cx="2346980" cy="1042042"/>
            <a:chOff x="5380912" y="2518553"/>
            <a:chExt cx="2346980" cy="1042042"/>
          </a:xfrm>
        </p:grpSpPr>
        <p:grpSp>
          <p:nvGrpSpPr>
            <p:cNvPr id="62" name="Gruppieren 61"/>
            <p:cNvGrpSpPr/>
            <p:nvPr/>
          </p:nvGrpSpPr>
          <p:grpSpPr>
            <a:xfrm>
              <a:off x="5563956" y="2828865"/>
              <a:ext cx="2035468" cy="731730"/>
              <a:chOff x="5563956" y="2828865"/>
              <a:chExt cx="2035468" cy="731730"/>
            </a:xfrm>
          </p:grpSpPr>
          <p:sp>
            <p:nvSpPr>
              <p:cNvPr id="66" name="Line 36"/>
              <p:cNvSpPr>
                <a:spLocks noChangeShapeType="1"/>
              </p:cNvSpPr>
              <p:nvPr/>
            </p:nvSpPr>
            <p:spPr bwMode="auto">
              <a:xfrm rot="5400000" flipV="1">
                <a:off x="7241132" y="3186041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" name="Line 36"/>
              <p:cNvSpPr>
                <a:spLocks noChangeShapeType="1"/>
              </p:cNvSpPr>
              <p:nvPr/>
            </p:nvSpPr>
            <p:spPr bwMode="auto">
              <a:xfrm rot="5400000" flipV="1">
                <a:off x="6412828" y="3183642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" name="Line 36"/>
              <p:cNvSpPr>
                <a:spLocks noChangeShapeType="1"/>
              </p:cNvSpPr>
              <p:nvPr/>
            </p:nvSpPr>
            <p:spPr bwMode="auto">
              <a:xfrm rot="5400000" flipV="1">
                <a:off x="5209179" y="3202303"/>
                <a:ext cx="713069" cy="3515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3" name="Text Box 17"/>
            <p:cNvSpPr txBox="1">
              <a:spLocks noChangeArrowheads="1"/>
            </p:cNvSpPr>
            <p:nvPr/>
          </p:nvSpPr>
          <p:spPr bwMode="auto">
            <a:xfrm>
              <a:off x="5380912" y="2518553"/>
              <a:ext cx="37702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190</a:t>
              </a:r>
              <a:endParaRPr lang="de-DE" sz="1000" b="1" dirty="0"/>
            </a:p>
          </p:txBody>
        </p:sp>
        <p:sp>
          <p:nvSpPr>
            <p:cNvPr id="64" name="Text Box 17"/>
            <p:cNvSpPr txBox="1">
              <a:spLocks noChangeArrowheads="1"/>
            </p:cNvSpPr>
            <p:nvPr/>
          </p:nvSpPr>
          <p:spPr bwMode="auto">
            <a:xfrm>
              <a:off x="6575232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60</a:t>
              </a:r>
              <a:endParaRPr lang="de-DE" sz="1000" b="1" dirty="0"/>
            </a:p>
          </p:txBody>
        </p:sp>
        <p:sp>
          <p:nvSpPr>
            <p:cNvPr id="65" name="Text Box 17"/>
            <p:cNvSpPr txBox="1">
              <a:spLocks noChangeArrowheads="1"/>
            </p:cNvSpPr>
            <p:nvPr/>
          </p:nvSpPr>
          <p:spPr bwMode="auto">
            <a:xfrm>
              <a:off x="7414986" y="2518553"/>
              <a:ext cx="3129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40</a:t>
              </a:r>
              <a:endParaRPr lang="de-DE" sz="1000" b="1" dirty="0"/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1490047" y="2621188"/>
            <a:ext cx="848820" cy="978094"/>
            <a:chOff x="1256781" y="2621188"/>
            <a:chExt cx="848820" cy="978094"/>
          </a:xfrm>
        </p:grpSpPr>
        <p:sp>
          <p:nvSpPr>
            <p:cNvPr id="53" name="Text Box 17"/>
            <p:cNvSpPr txBox="1">
              <a:spLocks noChangeArrowheads="1"/>
            </p:cNvSpPr>
            <p:nvPr/>
          </p:nvSpPr>
          <p:spPr bwMode="auto">
            <a:xfrm>
              <a:off x="1760635" y="2630520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7.0</a:t>
              </a:r>
              <a:endParaRPr lang="de-DE" sz="1000" b="1" dirty="0"/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1256781" y="2621188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7.5</a:t>
              </a:r>
              <a:endParaRPr lang="de-DE" sz="1000" b="1" dirty="0"/>
            </a:p>
          </p:txBody>
        </p:sp>
        <p:grpSp>
          <p:nvGrpSpPr>
            <p:cNvPr id="70" name="Gruppieren 69"/>
            <p:cNvGrpSpPr/>
            <p:nvPr/>
          </p:nvGrpSpPr>
          <p:grpSpPr>
            <a:xfrm rot="16200000">
              <a:off x="1307752" y="2993606"/>
              <a:ext cx="725038" cy="486314"/>
              <a:chOff x="8147090" y="5326259"/>
              <a:chExt cx="725038" cy="486314"/>
            </a:xfrm>
          </p:grpSpPr>
          <p:sp>
            <p:nvSpPr>
              <p:cNvPr id="71" name="Line 36"/>
              <p:cNvSpPr>
                <a:spLocks noChangeShapeType="1"/>
              </p:cNvSpPr>
              <p:nvPr/>
            </p:nvSpPr>
            <p:spPr bwMode="auto">
              <a:xfrm flipV="1">
                <a:off x="8163605" y="5809035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" name="Line 36"/>
              <p:cNvSpPr>
                <a:spLocks noChangeShapeType="1"/>
              </p:cNvSpPr>
              <p:nvPr/>
            </p:nvSpPr>
            <p:spPr bwMode="auto">
              <a:xfrm flipV="1">
                <a:off x="8147090" y="5326259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74" name="Gruppieren 73"/>
          <p:cNvGrpSpPr/>
          <p:nvPr/>
        </p:nvGrpSpPr>
        <p:grpSpPr>
          <a:xfrm rot="5400000">
            <a:off x="8053263" y="5159118"/>
            <a:ext cx="792835" cy="1015416"/>
            <a:chOff x="1266114" y="2583867"/>
            <a:chExt cx="792835" cy="1015416"/>
          </a:xfrm>
        </p:grpSpPr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1266114" y="2602528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7.0</a:t>
              </a:r>
              <a:endParaRPr lang="de-DE" sz="1000" b="1" dirty="0"/>
            </a:p>
          </p:txBody>
        </p:sp>
        <p:sp>
          <p:nvSpPr>
            <p:cNvPr id="76" name="Text Box 17"/>
            <p:cNvSpPr txBox="1">
              <a:spLocks noChangeArrowheads="1"/>
            </p:cNvSpPr>
            <p:nvPr/>
          </p:nvSpPr>
          <p:spPr bwMode="auto">
            <a:xfrm>
              <a:off x="1713983" y="2583867"/>
              <a:ext cx="34496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 dirty="0" smtClean="0"/>
                <a:t>7.5</a:t>
              </a:r>
              <a:endParaRPr lang="de-DE" sz="1000" b="1" dirty="0"/>
            </a:p>
          </p:txBody>
        </p:sp>
        <p:grpSp>
          <p:nvGrpSpPr>
            <p:cNvPr id="77" name="Gruppieren 76"/>
            <p:cNvGrpSpPr/>
            <p:nvPr/>
          </p:nvGrpSpPr>
          <p:grpSpPr>
            <a:xfrm rot="16200000">
              <a:off x="1307753" y="2993607"/>
              <a:ext cx="725038" cy="486314"/>
              <a:chOff x="8147090" y="5326259"/>
              <a:chExt cx="725038" cy="486314"/>
            </a:xfrm>
          </p:grpSpPr>
          <p:sp>
            <p:nvSpPr>
              <p:cNvPr id="78" name="Line 36"/>
              <p:cNvSpPr>
                <a:spLocks noChangeShapeType="1"/>
              </p:cNvSpPr>
              <p:nvPr/>
            </p:nvSpPr>
            <p:spPr bwMode="auto">
              <a:xfrm flipV="1">
                <a:off x="8163605" y="5809035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V="1">
                <a:off x="8147090" y="5326259"/>
                <a:ext cx="708523" cy="353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91" name="Ellipse 90"/>
          <p:cNvSpPr/>
          <p:nvPr/>
        </p:nvSpPr>
        <p:spPr>
          <a:xfrm>
            <a:off x="1558213" y="1427583"/>
            <a:ext cx="111967" cy="1399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6" name="Gruppieren 105"/>
          <p:cNvGrpSpPr/>
          <p:nvPr/>
        </p:nvGrpSpPr>
        <p:grpSpPr>
          <a:xfrm>
            <a:off x="1414762" y="3228393"/>
            <a:ext cx="804261" cy="370658"/>
            <a:chOff x="1414762" y="3228393"/>
            <a:chExt cx="804261" cy="370658"/>
          </a:xfrm>
        </p:grpSpPr>
        <p:sp>
          <p:nvSpPr>
            <p:cNvPr id="92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7122166" y="3359021"/>
            <a:ext cx="499281" cy="180000"/>
            <a:chOff x="7112836" y="3163078"/>
            <a:chExt cx="499281" cy="369330"/>
          </a:xfrm>
        </p:grpSpPr>
        <p:sp>
          <p:nvSpPr>
            <p:cNvPr id="96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1" name="Gruppieren 100"/>
          <p:cNvGrpSpPr/>
          <p:nvPr/>
        </p:nvGrpSpPr>
        <p:grpSpPr>
          <a:xfrm rot="5400000">
            <a:off x="901758" y="3987284"/>
            <a:ext cx="499281" cy="180000"/>
            <a:chOff x="7112836" y="3163078"/>
            <a:chExt cx="499281" cy="369330"/>
          </a:xfrm>
        </p:grpSpPr>
        <p:sp>
          <p:nvSpPr>
            <p:cNvPr id="102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7" name="Gruppieren 106"/>
          <p:cNvGrpSpPr/>
          <p:nvPr/>
        </p:nvGrpSpPr>
        <p:grpSpPr>
          <a:xfrm rot="16200000">
            <a:off x="7694265" y="5570376"/>
            <a:ext cx="804261" cy="370658"/>
            <a:chOff x="1414762" y="3228393"/>
            <a:chExt cx="804261" cy="370658"/>
          </a:xfrm>
        </p:grpSpPr>
        <p:sp>
          <p:nvSpPr>
            <p:cNvPr id="108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2" name="Ellipse 111"/>
          <p:cNvSpPr/>
          <p:nvPr/>
        </p:nvSpPr>
        <p:spPr>
          <a:xfrm>
            <a:off x="7389846" y="5337110"/>
            <a:ext cx="111967" cy="1399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/>
          <p:cNvSpPr/>
          <p:nvPr/>
        </p:nvSpPr>
        <p:spPr>
          <a:xfrm>
            <a:off x="7417837" y="5812972"/>
            <a:ext cx="111967" cy="13995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Ellipse 113"/>
          <p:cNvSpPr/>
          <p:nvPr/>
        </p:nvSpPr>
        <p:spPr>
          <a:xfrm>
            <a:off x="1586204" y="3909526"/>
            <a:ext cx="162000" cy="21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Ellipse 114"/>
          <p:cNvSpPr/>
          <p:nvPr/>
        </p:nvSpPr>
        <p:spPr>
          <a:xfrm>
            <a:off x="2080726" y="3909526"/>
            <a:ext cx="162000" cy="21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Ellipse 115"/>
          <p:cNvSpPr/>
          <p:nvPr/>
        </p:nvSpPr>
        <p:spPr>
          <a:xfrm>
            <a:off x="6634066" y="1231641"/>
            <a:ext cx="111967" cy="139959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7" name="Gruppieren 116"/>
          <p:cNvGrpSpPr/>
          <p:nvPr/>
        </p:nvGrpSpPr>
        <p:grpSpPr>
          <a:xfrm rot="10800000">
            <a:off x="1573384" y="3209731"/>
            <a:ext cx="804261" cy="370658"/>
            <a:chOff x="1414762" y="3228393"/>
            <a:chExt cx="804261" cy="370658"/>
          </a:xfrm>
        </p:grpSpPr>
        <p:sp>
          <p:nvSpPr>
            <p:cNvPr id="118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0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1" name="Line 36"/>
            <p:cNvSpPr>
              <a:spLocks noChangeShapeType="1"/>
            </p:cNvSpPr>
            <p:nvPr/>
          </p:nvSpPr>
          <p:spPr bwMode="auto">
            <a:xfrm rot="5400000" flipV="1">
              <a:off x="1875682" y="340742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2" name="Ellipse 121"/>
          <p:cNvSpPr/>
          <p:nvPr/>
        </p:nvSpPr>
        <p:spPr>
          <a:xfrm>
            <a:off x="1604865" y="4767943"/>
            <a:ext cx="162000" cy="216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3" name="Ellipse 122"/>
          <p:cNvSpPr/>
          <p:nvPr/>
        </p:nvSpPr>
        <p:spPr>
          <a:xfrm>
            <a:off x="2099387" y="4767943"/>
            <a:ext cx="162000" cy="216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Ellipse 123"/>
          <p:cNvSpPr/>
          <p:nvPr/>
        </p:nvSpPr>
        <p:spPr>
          <a:xfrm>
            <a:off x="6606074" y="5337110"/>
            <a:ext cx="111967" cy="139959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Ellipse 124"/>
          <p:cNvSpPr/>
          <p:nvPr/>
        </p:nvSpPr>
        <p:spPr>
          <a:xfrm>
            <a:off x="6634065" y="5812972"/>
            <a:ext cx="111967" cy="139959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6" name="Gruppieren 125"/>
          <p:cNvGrpSpPr/>
          <p:nvPr/>
        </p:nvGrpSpPr>
        <p:grpSpPr>
          <a:xfrm rot="5400000">
            <a:off x="7684935" y="5393095"/>
            <a:ext cx="804261" cy="370658"/>
            <a:chOff x="1414762" y="3228393"/>
            <a:chExt cx="804261" cy="370658"/>
          </a:xfrm>
        </p:grpSpPr>
        <p:sp>
          <p:nvSpPr>
            <p:cNvPr id="127" name="Line 36"/>
            <p:cNvSpPr>
              <a:spLocks noChangeShapeType="1"/>
            </p:cNvSpPr>
            <p:nvPr/>
          </p:nvSpPr>
          <p:spPr bwMode="auto">
            <a:xfrm rot="5400000" flipV="1">
              <a:off x="1241098" y="3403234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Line 36"/>
            <p:cNvSpPr>
              <a:spLocks noChangeShapeType="1"/>
            </p:cNvSpPr>
            <p:nvPr/>
          </p:nvSpPr>
          <p:spPr bwMode="auto">
            <a:xfrm rot="5400000" flipV="1">
              <a:off x="1716960" y="3421896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1" name="Gruppieren 130"/>
          <p:cNvGrpSpPr/>
          <p:nvPr/>
        </p:nvGrpSpPr>
        <p:grpSpPr>
          <a:xfrm rot="5400000">
            <a:off x="892427" y="4817709"/>
            <a:ext cx="499281" cy="180000"/>
            <a:chOff x="7112836" y="3163078"/>
            <a:chExt cx="499281" cy="369330"/>
          </a:xfrm>
        </p:grpSpPr>
        <p:sp>
          <p:nvSpPr>
            <p:cNvPr id="132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6" name="Gruppieren 135"/>
          <p:cNvGrpSpPr/>
          <p:nvPr/>
        </p:nvGrpSpPr>
        <p:grpSpPr>
          <a:xfrm>
            <a:off x="6313515" y="3371464"/>
            <a:ext cx="499281" cy="180000"/>
            <a:chOff x="7112836" y="3163078"/>
            <a:chExt cx="499281" cy="369330"/>
          </a:xfrm>
        </p:grpSpPr>
        <p:sp>
          <p:nvSpPr>
            <p:cNvPr id="137" name="Line 36"/>
            <p:cNvSpPr>
              <a:spLocks noChangeShapeType="1"/>
            </p:cNvSpPr>
            <p:nvPr/>
          </p:nvSpPr>
          <p:spPr bwMode="auto">
            <a:xfrm rot="5400000" flipV="1">
              <a:off x="7071068" y="333674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Line 36"/>
            <p:cNvSpPr>
              <a:spLocks noChangeShapeType="1"/>
            </p:cNvSpPr>
            <p:nvPr/>
          </p:nvSpPr>
          <p:spPr bwMode="auto">
            <a:xfrm rot="5400000" flipV="1">
              <a:off x="6939172" y="3345922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Line 36"/>
            <p:cNvSpPr>
              <a:spLocks noChangeShapeType="1"/>
            </p:cNvSpPr>
            <p:nvPr/>
          </p:nvSpPr>
          <p:spPr bwMode="auto">
            <a:xfrm rot="5400000" flipV="1">
              <a:off x="7434962" y="334607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0" name="Line 36"/>
            <p:cNvSpPr>
              <a:spLocks noChangeShapeType="1"/>
            </p:cNvSpPr>
            <p:nvPr/>
          </p:nvSpPr>
          <p:spPr bwMode="auto">
            <a:xfrm rot="5400000" flipV="1">
              <a:off x="7303066" y="3355253"/>
              <a:ext cx="350819" cy="3491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5" name="Gruppieren 144"/>
          <p:cNvGrpSpPr/>
          <p:nvPr/>
        </p:nvGrpSpPr>
        <p:grpSpPr>
          <a:xfrm>
            <a:off x="7157358" y="5347917"/>
            <a:ext cx="561570" cy="98880"/>
            <a:chOff x="7063819" y="3191069"/>
            <a:chExt cx="561570" cy="98880"/>
          </a:xfrm>
        </p:grpSpPr>
        <p:sp>
          <p:nvSpPr>
            <p:cNvPr id="141" name="Ellipse 140"/>
            <p:cNvSpPr/>
            <p:nvPr/>
          </p:nvSpPr>
          <p:spPr>
            <a:xfrm>
              <a:off x="7455161" y="3200400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7585789" y="319106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7235269" y="321773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Ellipse 143"/>
            <p:cNvSpPr/>
            <p:nvPr/>
          </p:nvSpPr>
          <p:spPr>
            <a:xfrm>
              <a:off x="7063819" y="322154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6" name="Gruppieren 145"/>
          <p:cNvGrpSpPr/>
          <p:nvPr/>
        </p:nvGrpSpPr>
        <p:grpSpPr>
          <a:xfrm>
            <a:off x="7191259" y="5850371"/>
            <a:ext cx="561570" cy="98880"/>
            <a:chOff x="7063819" y="3191069"/>
            <a:chExt cx="561570" cy="98880"/>
          </a:xfrm>
        </p:grpSpPr>
        <p:sp>
          <p:nvSpPr>
            <p:cNvPr id="147" name="Ellipse 146"/>
            <p:cNvSpPr/>
            <p:nvPr/>
          </p:nvSpPr>
          <p:spPr>
            <a:xfrm>
              <a:off x="7455161" y="3200400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7585789" y="319106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7235269" y="321773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7063819" y="3221549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6" name="Gruppieren 155"/>
          <p:cNvGrpSpPr/>
          <p:nvPr/>
        </p:nvGrpSpPr>
        <p:grpSpPr>
          <a:xfrm>
            <a:off x="1383808" y="3983453"/>
            <a:ext cx="884332" cy="159020"/>
            <a:chOff x="1391428" y="2659371"/>
            <a:chExt cx="884332" cy="81315"/>
          </a:xfrm>
        </p:grpSpPr>
        <p:sp>
          <p:nvSpPr>
            <p:cNvPr id="152" name="Ellipse 151"/>
            <p:cNvSpPr/>
            <p:nvPr/>
          </p:nvSpPr>
          <p:spPr>
            <a:xfrm>
              <a:off x="2045738" y="2664893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2236160" y="2659371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Ellipse 153"/>
            <p:cNvSpPr/>
            <p:nvPr/>
          </p:nvSpPr>
          <p:spPr>
            <a:xfrm>
              <a:off x="1833077" y="2667310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Ellipse 154"/>
            <p:cNvSpPr/>
            <p:nvPr/>
          </p:nvSpPr>
          <p:spPr>
            <a:xfrm>
              <a:off x="1391428" y="2672286"/>
              <a:ext cx="39600" cy="684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7" name="Gruppieren 156"/>
          <p:cNvGrpSpPr/>
          <p:nvPr/>
        </p:nvGrpSpPr>
        <p:grpSpPr>
          <a:xfrm>
            <a:off x="1578818" y="4806662"/>
            <a:ext cx="861472" cy="155211"/>
            <a:chOff x="1391428" y="2661319"/>
            <a:chExt cx="861472" cy="79367"/>
          </a:xfrm>
        </p:grpSpPr>
        <p:sp>
          <p:nvSpPr>
            <p:cNvPr id="158" name="Ellipse 157"/>
            <p:cNvSpPr/>
            <p:nvPr/>
          </p:nvSpPr>
          <p:spPr>
            <a:xfrm>
              <a:off x="1731009" y="2672686"/>
              <a:ext cx="45719" cy="57627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Ellipse 158"/>
            <p:cNvSpPr/>
            <p:nvPr/>
          </p:nvSpPr>
          <p:spPr>
            <a:xfrm>
              <a:off x="2213300" y="2661319"/>
              <a:ext cx="39600" cy="68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Ellipse 159"/>
            <p:cNvSpPr/>
            <p:nvPr/>
          </p:nvSpPr>
          <p:spPr>
            <a:xfrm>
              <a:off x="1562567" y="2667310"/>
              <a:ext cx="39600" cy="68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Ellipse 160"/>
            <p:cNvSpPr/>
            <p:nvPr/>
          </p:nvSpPr>
          <p:spPr>
            <a:xfrm>
              <a:off x="1391428" y="2672286"/>
              <a:ext cx="39600" cy="68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7" name="Gruppieren 176"/>
          <p:cNvGrpSpPr/>
          <p:nvPr/>
        </p:nvGrpSpPr>
        <p:grpSpPr>
          <a:xfrm>
            <a:off x="6364256" y="5374587"/>
            <a:ext cx="574710" cy="561289"/>
            <a:chOff x="8062427" y="2510089"/>
            <a:chExt cx="574710" cy="561289"/>
          </a:xfrm>
        </p:grpSpPr>
        <p:grpSp>
          <p:nvGrpSpPr>
            <p:cNvPr id="167" name="Gruppieren 166"/>
            <p:cNvGrpSpPr/>
            <p:nvPr/>
          </p:nvGrpSpPr>
          <p:grpSpPr>
            <a:xfrm>
              <a:off x="8062427" y="2510089"/>
              <a:ext cx="561570" cy="72210"/>
              <a:chOff x="7063819" y="3217739"/>
              <a:chExt cx="561570" cy="72210"/>
            </a:xfrm>
          </p:grpSpPr>
          <p:sp>
            <p:nvSpPr>
              <p:cNvPr id="168" name="Ellipse 167"/>
              <p:cNvSpPr/>
              <p:nvPr/>
            </p:nvSpPr>
            <p:spPr>
              <a:xfrm>
                <a:off x="7451351" y="3219450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9" name="Ellipse 168"/>
              <p:cNvSpPr/>
              <p:nvPr/>
            </p:nvSpPr>
            <p:spPr>
              <a:xfrm>
                <a:off x="7585789" y="32215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0" name="Ellipse 169"/>
              <p:cNvSpPr/>
              <p:nvPr/>
            </p:nvSpPr>
            <p:spPr>
              <a:xfrm>
                <a:off x="7235269" y="321773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1" name="Ellipse 170"/>
              <p:cNvSpPr/>
              <p:nvPr/>
            </p:nvSpPr>
            <p:spPr>
              <a:xfrm>
                <a:off x="7063819" y="32215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2" name="Gruppieren 171"/>
            <p:cNvGrpSpPr/>
            <p:nvPr/>
          </p:nvGrpSpPr>
          <p:grpSpPr>
            <a:xfrm>
              <a:off x="8075567" y="2999168"/>
              <a:ext cx="561570" cy="72210"/>
              <a:chOff x="7067629" y="3408239"/>
              <a:chExt cx="561570" cy="72210"/>
            </a:xfrm>
          </p:grpSpPr>
          <p:sp>
            <p:nvSpPr>
              <p:cNvPr id="173" name="Ellipse 172"/>
              <p:cNvSpPr/>
              <p:nvPr/>
            </p:nvSpPr>
            <p:spPr>
              <a:xfrm>
                <a:off x="7455161" y="3409950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4" name="Ellipse 173"/>
              <p:cNvSpPr/>
              <p:nvPr/>
            </p:nvSpPr>
            <p:spPr>
              <a:xfrm>
                <a:off x="7589599" y="34120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5" name="Ellipse 174"/>
              <p:cNvSpPr/>
              <p:nvPr/>
            </p:nvSpPr>
            <p:spPr>
              <a:xfrm>
                <a:off x="7239079" y="340823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6" name="Ellipse 175"/>
              <p:cNvSpPr/>
              <p:nvPr/>
            </p:nvSpPr>
            <p:spPr>
              <a:xfrm>
                <a:off x="7067629" y="3412049"/>
                <a:ext cx="39600" cy="68400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8" name="Ellipse 177"/>
          <p:cNvSpPr/>
          <p:nvPr/>
        </p:nvSpPr>
        <p:spPr>
          <a:xfrm>
            <a:off x="4114801" y="1380931"/>
            <a:ext cx="111967" cy="139959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9" name="Gruppieren 178"/>
          <p:cNvGrpSpPr/>
          <p:nvPr/>
        </p:nvGrpSpPr>
        <p:grpSpPr>
          <a:xfrm rot="10800000">
            <a:off x="1602541" y="3230109"/>
            <a:ext cx="632811" cy="370640"/>
            <a:chOff x="1586212" y="3217752"/>
            <a:chExt cx="632811" cy="370640"/>
          </a:xfrm>
        </p:grpSpPr>
        <p:sp>
          <p:nvSpPr>
            <p:cNvPr id="180" name="Line 36"/>
            <p:cNvSpPr>
              <a:spLocks noChangeShapeType="1"/>
            </p:cNvSpPr>
            <p:nvPr/>
          </p:nvSpPr>
          <p:spPr bwMode="auto">
            <a:xfrm rot="5400000" flipV="1">
              <a:off x="1412548" y="3391804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Line 36"/>
            <p:cNvSpPr>
              <a:spLocks noChangeShapeType="1"/>
            </p:cNvSpPr>
            <p:nvPr/>
          </p:nvSpPr>
          <p:spPr bwMode="auto">
            <a:xfrm rot="5400000" flipV="1">
              <a:off x="1553130" y="3391416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3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4" name="Gruppieren 183"/>
          <p:cNvGrpSpPr/>
          <p:nvPr/>
        </p:nvGrpSpPr>
        <p:grpSpPr>
          <a:xfrm rot="5400000">
            <a:off x="7770075" y="5488118"/>
            <a:ext cx="632811" cy="370640"/>
            <a:chOff x="1586212" y="3217752"/>
            <a:chExt cx="632811" cy="370640"/>
          </a:xfrm>
        </p:grpSpPr>
        <p:sp>
          <p:nvSpPr>
            <p:cNvPr id="185" name="Line 36"/>
            <p:cNvSpPr>
              <a:spLocks noChangeShapeType="1"/>
            </p:cNvSpPr>
            <p:nvPr/>
          </p:nvSpPr>
          <p:spPr bwMode="auto">
            <a:xfrm rot="5400000" flipV="1">
              <a:off x="1412548" y="3391804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Line 36"/>
            <p:cNvSpPr>
              <a:spLocks noChangeShapeType="1"/>
            </p:cNvSpPr>
            <p:nvPr/>
          </p:nvSpPr>
          <p:spPr bwMode="auto">
            <a:xfrm rot="5400000" flipV="1">
              <a:off x="1553130" y="3391416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7" name="Line 36"/>
            <p:cNvSpPr>
              <a:spLocks noChangeShapeType="1"/>
            </p:cNvSpPr>
            <p:nvPr/>
          </p:nvSpPr>
          <p:spPr bwMode="auto">
            <a:xfrm rot="5400000" flipV="1">
              <a:off x="2041868" y="340205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8" name="Line 36"/>
            <p:cNvSpPr>
              <a:spLocks noChangeShapeType="1"/>
            </p:cNvSpPr>
            <p:nvPr/>
          </p:nvSpPr>
          <p:spPr bwMode="auto">
            <a:xfrm rot="5400000" flipV="1">
              <a:off x="1909972" y="3411237"/>
              <a:ext cx="350819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89" name="Gruppieren 188"/>
          <p:cNvGrpSpPr/>
          <p:nvPr/>
        </p:nvGrpSpPr>
        <p:grpSpPr>
          <a:xfrm>
            <a:off x="5210013" y="3374262"/>
            <a:ext cx="270681" cy="175451"/>
            <a:chOff x="7234756" y="3194345"/>
            <a:chExt cx="270681" cy="359996"/>
          </a:xfrm>
        </p:grpSpPr>
        <p:sp>
          <p:nvSpPr>
            <p:cNvPr id="190" name="Line 36"/>
            <p:cNvSpPr>
              <a:spLocks noChangeShapeType="1"/>
            </p:cNvSpPr>
            <p:nvPr/>
          </p:nvSpPr>
          <p:spPr bwMode="auto">
            <a:xfrm rot="5400000" flipV="1">
              <a:off x="7128220" y="3368008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Line 36"/>
            <p:cNvSpPr>
              <a:spLocks noChangeShapeType="1"/>
            </p:cNvSpPr>
            <p:nvPr/>
          </p:nvSpPr>
          <p:spPr bwMode="auto">
            <a:xfrm rot="5400000" flipV="1">
              <a:off x="7061093" y="3377186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Line 36"/>
            <p:cNvSpPr>
              <a:spLocks noChangeShapeType="1"/>
            </p:cNvSpPr>
            <p:nvPr/>
          </p:nvSpPr>
          <p:spPr bwMode="auto">
            <a:xfrm rot="5400000" flipV="1">
              <a:off x="7328283" y="3369520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Line 36"/>
            <p:cNvSpPr>
              <a:spLocks noChangeShapeType="1"/>
            </p:cNvSpPr>
            <p:nvPr/>
          </p:nvSpPr>
          <p:spPr bwMode="auto">
            <a:xfrm rot="5400000" flipV="1">
              <a:off x="7253539" y="3370876"/>
              <a:ext cx="350817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4" name="Gruppieren 193"/>
          <p:cNvGrpSpPr/>
          <p:nvPr/>
        </p:nvGrpSpPr>
        <p:grpSpPr>
          <a:xfrm rot="16200000">
            <a:off x="1029899" y="6005495"/>
            <a:ext cx="270681" cy="175451"/>
            <a:chOff x="7234756" y="3194345"/>
            <a:chExt cx="270681" cy="359996"/>
          </a:xfrm>
        </p:grpSpPr>
        <p:sp>
          <p:nvSpPr>
            <p:cNvPr id="195" name="Line 36"/>
            <p:cNvSpPr>
              <a:spLocks noChangeShapeType="1"/>
            </p:cNvSpPr>
            <p:nvPr/>
          </p:nvSpPr>
          <p:spPr bwMode="auto">
            <a:xfrm rot="5400000" flipV="1">
              <a:off x="7128220" y="3368008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" name="Line 36"/>
            <p:cNvSpPr>
              <a:spLocks noChangeShapeType="1"/>
            </p:cNvSpPr>
            <p:nvPr/>
          </p:nvSpPr>
          <p:spPr bwMode="auto">
            <a:xfrm rot="5400000" flipV="1">
              <a:off x="7061093" y="3377186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7" name="Line 36"/>
            <p:cNvSpPr>
              <a:spLocks noChangeShapeType="1"/>
            </p:cNvSpPr>
            <p:nvPr/>
          </p:nvSpPr>
          <p:spPr bwMode="auto">
            <a:xfrm rot="5400000" flipV="1">
              <a:off x="7328283" y="3369520"/>
              <a:ext cx="350818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Line 36"/>
            <p:cNvSpPr>
              <a:spLocks noChangeShapeType="1"/>
            </p:cNvSpPr>
            <p:nvPr/>
          </p:nvSpPr>
          <p:spPr bwMode="auto">
            <a:xfrm rot="5400000" flipV="1">
              <a:off x="7253539" y="3370876"/>
              <a:ext cx="350817" cy="3491"/>
            </a:xfrm>
            <a:prstGeom prst="line">
              <a:avLst/>
            </a:prstGeom>
            <a:noFill/>
            <a:ln w="41275">
              <a:solidFill>
                <a:srgbClr val="003DB8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9" name="Gruppieren 198"/>
          <p:cNvGrpSpPr/>
          <p:nvPr/>
        </p:nvGrpSpPr>
        <p:grpSpPr>
          <a:xfrm>
            <a:off x="1505339" y="6002303"/>
            <a:ext cx="678592" cy="139977"/>
            <a:chOff x="1460008" y="2655471"/>
            <a:chExt cx="678592" cy="71577"/>
          </a:xfrm>
        </p:grpSpPr>
        <p:sp>
          <p:nvSpPr>
            <p:cNvPr id="200" name="Ellipse 199"/>
            <p:cNvSpPr/>
            <p:nvPr/>
          </p:nvSpPr>
          <p:spPr>
            <a:xfrm>
              <a:off x="1948179" y="2662942"/>
              <a:ext cx="45719" cy="57627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1" name="Ellipse 200"/>
            <p:cNvSpPr/>
            <p:nvPr/>
          </p:nvSpPr>
          <p:spPr>
            <a:xfrm>
              <a:off x="2099000" y="2655471"/>
              <a:ext cx="39600" cy="68400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Ellipse 201"/>
            <p:cNvSpPr/>
            <p:nvPr/>
          </p:nvSpPr>
          <p:spPr>
            <a:xfrm>
              <a:off x="1585427" y="2655618"/>
              <a:ext cx="39600" cy="68400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3" name="Ellipse 202"/>
            <p:cNvSpPr/>
            <p:nvPr/>
          </p:nvSpPr>
          <p:spPr>
            <a:xfrm>
              <a:off x="1460008" y="2658648"/>
              <a:ext cx="39600" cy="68400"/>
            </a:xfrm>
            <a:prstGeom prst="ellipse">
              <a:avLst/>
            </a:prstGeom>
            <a:solidFill>
              <a:srgbClr val="003DB8"/>
            </a:solidFill>
            <a:ln>
              <a:solidFill>
                <a:srgbClr val="003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4" name="Gruppieren 203"/>
          <p:cNvGrpSpPr/>
          <p:nvPr/>
        </p:nvGrpSpPr>
        <p:grpSpPr>
          <a:xfrm>
            <a:off x="5286104" y="5405067"/>
            <a:ext cx="368970" cy="561289"/>
            <a:chOff x="8062427" y="2510089"/>
            <a:chExt cx="368970" cy="561289"/>
          </a:xfrm>
        </p:grpSpPr>
        <p:grpSp>
          <p:nvGrpSpPr>
            <p:cNvPr id="205" name="Gruppieren 204"/>
            <p:cNvGrpSpPr/>
            <p:nvPr/>
          </p:nvGrpSpPr>
          <p:grpSpPr>
            <a:xfrm>
              <a:off x="8062427" y="2510089"/>
              <a:ext cx="355830" cy="72210"/>
              <a:chOff x="7063819" y="3217739"/>
              <a:chExt cx="355830" cy="72210"/>
            </a:xfrm>
          </p:grpSpPr>
          <p:sp>
            <p:nvSpPr>
              <p:cNvPr id="211" name="Ellipse 210"/>
              <p:cNvSpPr/>
              <p:nvPr/>
            </p:nvSpPr>
            <p:spPr>
              <a:xfrm>
                <a:off x="7283711" y="3219450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2" name="Ellipse 211"/>
              <p:cNvSpPr/>
              <p:nvPr/>
            </p:nvSpPr>
            <p:spPr>
              <a:xfrm>
                <a:off x="7380049" y="321773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3" name="Ellipse 212"/>
              <p:cNvSpPr/>
              <p:nvPr/>
            </p:nvSpPr>
            <p:spPr>
              <a:xfrm>
                <a:off x="7159069" y="321773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4" name="Ellipse 213"/>
              <p:cNvSpPr/>
              <p:nvPr/>
            </p:nvSpPr>
            <p:spPr>
              <a:xfrm>
                <a:off x="7063819" y="322154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6" name="Gruppieren 205"/>
            <p:cNvGrpSpPr/>
            <p:nvPr/>
          </p:nvGrpSpPr>
          <p:grpSpPr>
            <a:xfrm>
              <a:off x="8075567" y="2999168"/>
              <a:ext cx="355830" cy="72210"/>
              <a:chOff x="7067629" y="3408239"/>
              <a:chExt cx="355830" cy="72210"/>
            </a:xfrm>
          </p:grpSpPr>
          <p:sp>
            <p:nvSpPr>
              <p:cNvPr id="207" name="Ellipse 206"/>
              <p:cNvSpPr/>
              <p:nvPr/>
            </p:nvSpPr>
            <p:spPr>
              <a:xfrm>
                <a:off x="7291331" y="3409950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8" name="Ellipse 207"/>
              <p:cNvSpPr/>
              <p:nvPr/>
            </p:nvSpPr>
            <p:spPr>
              <a:xfrm>
                <a:off x="7383859" y="340823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9" name="Ellipse 208"/>
              <p:cNvSpPr/>
              <p:nvPr/>
            </p:nvSpPr>
            <p:spPr>
              <a:xfrm>
                <a:off x="7159069" y="341204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0" name="Ellipse 209"/>
              <p:cNvSpPr/>
              <p:nvPr/>
            </p:nvSpPr>
            <p:spPr>
              <a:xfrm>
                <a:off x="7067629" y="3412049"/>
                <a:ext cx="39600" cy="68400"/>
              </a:xfrm>
              <a:prstGeom prst="ellipse">
                <a:avLst/>
              </a:prstGeom>
              <a:solidFill>
                <a:srgbClr val="003DB8"/>
              </a:solidFill>
              <a:ln>
                <a:solidFill>
                  <a:srgbClr val="003D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215" name="Ellipse 214"/>
          <p:cNvSpPr/>
          <p:nvPr/>
        </p:nvSpPr>
        <p:spPr>
          <a:xfrm>
            <a:off x="1517624" y="5963116"/>
            <a:ext cx="162000" cy="216000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6" name="Ellipse 215"/>
          <p:cNvSpPr/>
          <p:nvPr/>
        </p:nvSpPr>
        <p:spPr>
          <a:xfrm>
            <a:off x="2012146" y="5963116"/>
            <a:ext cx="162000" cy="216000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7" name="Ellipse 216"/>
          <p:cNvSpPr/>
          <p:nvPr/>
        </p:nvSpPr>
        <p:spPr>
          <a:xfrm>
            <a:off x="5402114" y="5375210"/>
            <a:ext cx="111967" cy="139959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5430105" y="5851072"/>
            <a:ext cx="111967" cy="139959"/>
          </a:xfrm>
          <a:prstGeom prst="ellipse">
            <a:avLst/>
          </a:prstGeom>
          <a:solidFill>
            <a:srgbClr val="003DB8"/>
          </a:solidFill>
          <a:ln>
            <a:solidFill>
              <a:srgbClr val="003D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9" name="Geschweifte Klammer links 218"/>
          <p:cNvSpPr/>
          <p:nvPr/>
        </p:nvSpPr>
        <p:spPr>
          <a:xfrm rot="16200000">
            <a:off x="1509307" y="4054383"/>
            <a:ext cx="213360" cy="45611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0" name="Geschweifte Klammer links 219"/>
          <p:cNvSpPr/>
          <p:nvPr/>
        </p:nvSpPr>
        <p:spPr>
          <a:xfrm rot="16200000">
            <a:off x="2049780" y="4183380"/>
            <a:ext cx="213360" cy="228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1" name="Text Box 19"/>
          <p:cNvSpPr txBox="1">
            <a:spLocks noChangeArrowheads="1"/>
          </p:cNvSpPr>
          <p:nvPr/>
        </p:nvSpPr>
        <p:spPr bwMode="auto">
          <a:xfrm>
            <a:off x="1048780" y="2296179"/>
            <a:ext cx="20297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Intensity of 2 1H signals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22" name="Text Box 19"/>
          <p:cNvSpPr txBox="1">
            <a:spLocks noChangeArrowheads="1"/>
          </p:cNvSpPr>
          <p:nvPr/>
        </p:nvSpPr>
        <p:spPr bwMode="auto">
          <a:xfrm>
            <a:off x="6616957" y="2268920"/>
            <a:ext cx="20393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Intensity of 1 13C signal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23" name="Text Box 19"/>
          <p:cNvSpPr txBox="1">
            <a:spLocks noChangeArrowheads="1"/>
          </p:cNvSpPr>
          <p:nvPr/>
        </p:nvSpPr>
        <p:spPr bwMode="auto">
          <a:xfrm>
            <a:off x="1018692" y="2324538"/>
            <a:ext cx="20297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Intensity of 2 1H signals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24" name="Text Box 19"/>
          <p:cNvSpPr txBox="1">
            <a:spLocks noChangeArrowheads="1"/>
          </p:cNvSpPr>
          <p:nvPr/>
        </p:nvSpPr>
        <p:spPr bwMode="auto">
          <a:xfrm>
            <a:off x="5442614" y="2274420"/>
            <a:ext cx="20393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Intensity of 1 13C signal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25" name="Text Box 19"/>
          <p:cNvSpPr txBox="1">
            <a:spLocks noChangeArrowheads="1"/>
          </p:cNvSpPr>
          <p:nvPr/>
        </p:nvSpPr>
        <p:spPr bwMode="auto">
          <a:xfrm>
            <a:off x="1046973" y="2343392"/>
            <a:ext cx="20297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3DB8"/>
                </a:solidFill>
              </a:rPr>
              <a:t>Intensity of 2 1H signals</a:t>
            </a:r>
            <a:endParaRPr lang="en-US" sz="1400" b="1" dirty="0">
              <a:solidFill>
                <a:srgbClr val="003DB8"/>
              </a:solidFill>
            </a:endParaRPr>
          </a:p>
        </p:txBody>
      </p:sp>
      <p:sp>
        <p:nvSpPr>
          <p:cNvPr id="226" name="Text Box 19"/>
          <p:cNvSpPr txBox="1">
            <a:spLocks noChangeArrowheads="1"/>
          </p:cNvSpPr>
          <p:nvPr/>
        </p:nvSpPr>
        <p:spPr bwMode="auto">
          <a:xfrm>
            <a:off x="4283116" y="2283846"/>
            <a:ext cx="20393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3DB8"/>
                </a:solidFill>
              </a:rPr>
              <a:t>Intensity of 1 13C signal</a:t>
            </a:r>
            <a:endParaRPr lang="en-US" sz="1400" b="1" dirty="0">
              <a:solidFill>
                <a:srgbClr val="003D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  <p:bldP spid="122" grpId="0" animBg="1"/>
      <p:bldP spid="123" grpId="0" animBg="1"/>
      <p:bldP spid="124" grpId="0" animBg="1"/>
      <p:bldP spid="125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19" grpId="1" animBg="1"/>
      <p:bldP spid="220" grpId="0" animBg="1"/>
      <p:bldP spid="220" grpId="1" animBg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815069" y="612043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40358" name="Text Box 6"/>
          <p:cNvSpPr txBox="1">
            <a:spLocks noChangeArrowheads="1"/>
          </p:cNvSpPr>
          <p:nvPr/>
        </p:nvSpPr>
        <p:spPr bwMode="auto">
          <a:xfrm>
            <a:off x="5601319" y="1032680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740361" name="Text Box 9"/>
          <p:cNvSpPr txBox="1">
            <a:spLocks noChangeArrowheads="1"/>
          </p:cNvSpPr>
          <p:nvPr/>
        </p:nvSpPr>
        <p:spPr bwMode="auto">
          <a:xfrm>
            <a:off x="5381441" y="106236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740362" name="Text Box 10"/>
          <p:cNvSpPr txBox="1">
            <a:spLocks noChangeArrowheads="1"/>
          </p:cNvSpPr>
          <p:nvPr/>
        </p:nvSpPr>
        <p:spPr bwMode="auto">
          <a:xfrm>
            <a:off x="7614702" y="1113351"/>
            <a:ext cx="20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80" name="Text Box 8"/>
          <p:cNvSpPr txBox="1">
            <a:spLocks noChangeArrowheads="1"/>
          </p:cNvSpPr>
          <p:nvPr/>
        </p:nvSpPr>
        <p:spPr bwMode="auto">
          <a:xfrm>
            <a:off x="5267492" y="1066492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5889955" y="1038452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92" name="Text Box 15"/>
          <p:cNvSpPr txBox="1">
            <a:spLocks noChangeArrowheads="1"/>
          </p:cNvSpPr>
          <p:nvPr/>
        </p:nvSpPr>
        <p:spPr bwMode="auto">
          <a:xfrm>
            <a:off x="4574535" y="1031178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4" name="Text Box 15"/>
          <p:cNvSpPr txBox="1">
            <a:spLocks noChangeArrowheads="1"/>
          </p:cNvSpPr>
          <p:nvPr/>
        </p:nvSpPr>
        <p:spPr bwMode="auto">
          <a:xfrm>
            <a:off x="5077418" y="1054142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auto">
          <a:xfrm>
            <a:off x="3565081" y="1036216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7361947" y="1114004"/>
            <a:ext cx="267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auto">
          <a:xfrm>
            <a:off x="7203919" y="1116745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endParaRPr lang="de-DE" sz="1400" dirty="0">
              <a:solidFill>
                <a:schemeClr val="accent2"/>
              </a:solidFill>
            </a:endParaRPr>
          </a:p>
        </p:txBody>
      </p:sp>
      <p:grpSp>
        <p:nvGrpSpPr>
          <p:cNvPr id="2" name="Gruppieren 103"/>
          <p:cNvGrpSpPr/>
          <p:nvPr/>
        </p:nvGrpSpPr>
        <p:grpSpPr>
          <a:xfrm>
            <a:off x="1035752" y="3681972"/>
            <a:ext cx="4179890" cy="2693989"/>
            <a:chOff x="1488623" y="3833073"/>
            <a:chExt cx="4179890" cy="2693989"/>
          </a:xfrm>
        </p:grpSpPr>
        <p:graphicFrame>
          <p:nvGraphicFramePr>
            <p:cNvPr id="10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07202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11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1" name="Text Box 61"/>
            <p:cNvSpPr txBox="1">
              <a:spLocks noChangeArrowheads="1"/>
            </p:cNvSpPr>
            <p:nvPr/>
          </p:nvSpPr>
          <p:spPr bwMode="auto">
            <a:xfrm>
              <a:off x="2757037" y="4004523"/>
              <a:ext cx="184731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 sz="1200" dirty="0"/>
            </a:p>
          </p:txBody>
        </p:sp>
        <p:sp>
          <p:nvSpPr>
            <p:cNvPr id="11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2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2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8" name="Text Box 78"/>
            <p:cNvSpPr txBox="1">
              <a:spLocks noChangeArrowheads="1"/>
            </p:cNvSpPr>
            <p:nvPr/>
          </p:nvSpPr>
          <p:spPr bwMode="auto">
            <a:xfrm>
              <a:off x="2131300" y="3904510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2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4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1" name="Line 91"/>
            <p:cNvSpPr>
              <a:spLocks noChangeShapeType="1"/>
            </p:cNvSpPr>
            <p:nvPr/>
          </p:nvSpPr>
          <p:spPr bwMode="auto">
            <a:xfrm>
              <a:off x="3038547" y="4297145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2" name="Text Box 92"/>
            <p:cNvSpPr txBox="1">
              <a:spLocks noChangeArrowheads="1"/>
            </p:cNvSpPr>
            <p:nvPr/>
          </p:nvSpPr>
          <p:spPr bwMode="auto">
            <a:xfrm>
              <a:off x="2905137" y="4027672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43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144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5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6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7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8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9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50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1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2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53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4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5" name="Text Box 4"/>
          <p:cNvSpPr txBox="1">
            <a:spLocks noChangeArrowheads="1"/>
          </p:cNvSpPr>
          <p:nvPr/>
        </p:nvSpPr>
        <p:spPr bwMode="auto">
          <a:xfrm>
            <a:off x="1821833" y="104043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pic>
        <p:nvPicPr>
          <p:cNvPr id="63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HETCOR J=140Hz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 descr="saccharose1_hetcor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91717" y="-1351429"/>
            <a:ext cx="6600854" cy="9303712"/>
          </a:xfrm>
          <a:prstGeom prst="rect">
            <a:avLst/>
          </a:prstGeom>
        </p:spPr>
      </p:pic>
      <p:grpSp>
        <p:nvGrpSpPr>
          <p:cNvPr id="2" name="Gruppieren 52"/>
          <p:cNvGrpSpPr/>
          <p:nvPr/>
        </p:nvGrpSpPr>
        <p:grpSpPr>
          <a:xfrm>
            <a:off x="1479098" y="3571136"/>
            <a:ext cx="4179890" cy="2693989"/>
            <a:chOff x="1488623" y="3833073"/>
            <a:chExt cx="4179890" cy="2693989"/>
          </a:xfrm>
        </p:grpSpPr>
        <p:graphicFrame>
          <p:nvGraphicFramePr>
            <p:cNvPr id="1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10274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2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3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3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8" name="Text Box 78"/>
            <p:cNvSpPr txBox="1">
              <a:spLocks noChangeArrowheads="1"/>
            </p:cNvSpPr>
            <p:nvPr/>
          </p:nvSpPr>
          <p:spPr bwMode="auto">
            <a:xfrm>
              <a:off x="2177598" y="3904510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3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5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1" name="Line 91"/>
            <p:cNvSpPr>
              <a:spLocks noChangeShapeType="1"/>
            </p:cNvSpPr>
            <p:nvPr/>
          </p:nvSpPr>
          <p:spPr bwMode="auto">
            <a:xfrm>
              <a:off x="3031674" y="4299798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2" name="Text Box 92"/>
            <p:cNvSpPr txBox="1">
              <a:spLocks noChangeArrowheads="1"/>
            </p:cNvSpPr>
            <p:nvPr/>
          </p:nvSpPr>
          <p:spPr bwMode="auto">
            <a:xfrm>
              <a:off x="2907849" y="40473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4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HMQC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/ </a:t>
            </a:r>
            <a:r>
              <a:rPr lang="de-DE" sz="2400" b="1" dirty="0" smtClean="0">
                <a:solidFill>
                  <a:srgbClr val="C00000"/>
                </a:solidFill>
                <a:latin typeface="Arial" charset="0"/>
              </a:rPr>
              <a:t>HETCOR</a:t>
            </a:r>
            <a:endParaRPr lang="de-DE" sz="2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0356" name="Text Box 4"/>
          <p:cNvSpPr txBox="1">
            <a:spLocks noChangeArrowheads="1"/>
          </p:cNvSpPr>
          <p:nvPr/>
        </p:nvSpPr>
        <p:spPr bwMode="auto">
          <a:xfrm>
            <a:off x="439288" y="6020223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40358" name="Text Box 6"/>
          <p:cNvSpPr txBox="1">
            <a:spLocks noChangeArrowheads="1"/>
          </p:cNvSpPr>
          <p:nvPr/>
        </p:nvSpPr>
        <p:spPr bwMode="auto">
          <a:xfrm>
            <a:off x="1079424" y="128320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740361" name="Text Box 9"/>
          <p:cNvSpPr txBox="1">
            <a:spLocks noChangeArrowheads="1"/>
          </p:cNvSpPr>
          <p:nvPr/>
        </p:nvSpPr>
        <p:spPr bwMode="auto">
          <a:xfrm>
            <a:off x="922175" y="2590537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740362" name="Text Box 10"/>
          <p:cNvSpPr txBox="1">
            <a:spLocks noChangeArrowheads="1"/>
          </p:cNvSpPr>
          <p:nvPr/>
        </p:nvSpPr>
        <p:spPr bwMode="auto">
          <a:xfrm>
            <a:off x="975907" y="2290798"/>
            <a:ext cx="20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80" name="Text Box 8"/>
          <p:cNvSpPr txBox="1">
            <a:spLocks noChangeArrowheads="1"/>
          </p:cNvSpPr>
          <p:nvPr/>
        </p:nvSpPr>
        <p:spPr bwMode="auto">
          <a:xfrm>
            <a:off x="845804" y="2154477"/>
            <a:ext cx="193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1029856" y="151444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92" name="Text Box 15"/>
          <p:cNvSpPr txBox="1">
            <a:spLocks noChangeArrowheads="1"/>
          </p:cNvSpPr>
          <p:nvPr/>
        </p:nvSpPr>
        <p:spPr bwMode="auto">
          <a:xfrm>
            <a:off x="5614195" y="630345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4" name="Text Box 15"/>
          <p:cNvSpPr txBox="1">
            <a:spLocks noChangeArrowheads="1"/>
          </p:cNvSpPr>
          <p:nvPr/>
        </p:nvSpPr>
        <p:spPr bwMode="auto">
          <a:xfrm>
            <a:off x="5991818" y="640783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auto">
          <a:xfrm>
            <a:off x="759251" y="2426605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560315" y="1965775"/>
            <a:ext cx="267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auto">
          <a:xfrm>
            <a:off x="0" y="2356822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endParaRPr lang="de-DE" sz="1400" dirty="0">
              <a:solidFill>
                <a:schemeClr val="accent2"/>
              </a:solidFill>
            </a:endParaRPr>
          </a:p>
        </p:txBody>
      </p:sp>
      <p:grpSp>
        <p:nvGrpSpPr>
          <p:cNvPr id="2" name="Gruppieren 103"/>
          <p:cNvGrpSpPr/>
          <p:nvPr/>
        </p:nvGrpSpPr>
        <p:grpSpPr>
          <a:xfrm>
            <a:off x="1724683" y="3243561"/>
            <a:ext cx="4179890" cy="2693989"/>
            <a:chOff x="1488623" y="3833073"/>
            <a:chExt cx="4179890" cy="2693989"/>
          </a:xfrm>
        </p:grpSpPr>
        <p:graphicFrame>
          <p:nvGraphicFramePr>
            <p:cNvPr id="10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08226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11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11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1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2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2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28" name="Text Box 78"/>
            <p:cNvSpPr txBox="1">
              <a:spLocks noChangeArrowheads="1"/>
            </p:cNvSpPr>
            <p:nvPr/>
          </p:nvSpPr>
          <p:spPr bwMode="auto">
            <a:xfrm>
              <a:off x="2190124" y="389198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12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3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3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13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14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1" name="Line 91"/>
            <p:cNvSpPr>
              <a:spLocks noChangeShapeType="1"/>
            </p:cNvSpPr>
            <p:nvPr/>
          </p:nvSpPr>
          <p:spPr bwMode="auto">
            <a:xfrm>
              <a:off x="3033631" y="4292230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2" name="Text Box 92"/>
            <p:cNvSpPr txBox="1">
              <a:spLocks noChangeArrowheads="1"/>
            </p:cNvSpPr>
            <p:nvPr/>
          </p:nvSpPr>
          <p:spPr bwMode="auto">
            <a:xfrm>
              <a:off x="2900221" y="406620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143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144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5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6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7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8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49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50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1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2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53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4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5" name="Text Box 4"/>
          <p:cNvSpPr txBox="1">
            <a:spLocks noChangeArrowheads="1"/>
          </p:cNvSpPr>
          <p:nvPr/>
        </p:nvSpPr>
        <p:spPr bwMode="auto">
          <a:xfrm>
            <a:off x="3588003" y="589494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1981648" y="45498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6440563" y="719530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6345945" y="473638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68" name="Text Box 10"/>
          <p:cNvSpPr txBox="1">
            <a:spLocks noChangeArrowheads="1"/>
          </p:cNvSpPr>
          <p:nvPr/>
        </p:nvSpPr>
        <p:spPr bwMode="auto">
          <a:xfrm>
            <a:off x="8040587" y="762623"/>
            <a:ext cx="202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69" name="Text Box 8"/>
          <p:cNvSpPr txBox="1">
            <a:spLocks noChangeArrowheads="1"/>
          </p:cNvSpPr>
          <p:nvPr/>
        </p:nvSpPr>
        <p:spPr bwMode="auto">
          <a:xfrm>
            <a:off x="6194418" y="477769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6741725" y="600041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71" name="Text Box 15"/>
          <p:cNvSpPr txBox="1">
            <a:spLocks noChangeArrowheads="1"/>
          </p:cNvSpPr>
          <p:nvPr/>
        </p:nvSpPr>
        <p:spPr bwMode="auto">
          <a:xfrm>
            <a:off x="478524" y="3097973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943829" y="2832838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3" name="Text Box 15"/>
          <p:cNvSpPr txBox="1">
            <a:spLocks noChangeArrowheads="1"/>
          </p:cNvSpPr>
          <p:nvPr/>
        </p:nvSpPr>
        <p:spPr bwMode="auto">
          <a:xfrm>
            <a:off x="4880314" y="522649"/>
            <a:ext cx="19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4" name="Text Box 15"/>
          <p:cNvSpPr txBox="1">
            <a:spLocks noChangeArrowheads="1"/>
          </p:cNvSpPr>
          <p:nvPr/>
        </p:nvSpPr>
        <p:spPr bwMode="auto">
          <a:xfrm>
            <a:off x="7604753" y="640756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5" name="Text Box 15"/>
          <p:cNvSpPr txBox="1">
            <a:spLocks noChangeArrowheads="1"/>
          </p:cNvSpPr>
          <p:nvPr/>
        </p:nvSpPr>
        <p:spPr bwMode="auto">
          <a:xfrm>
            <a:off x="7792643" y="615704"/>
            <a:ext cx="277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331669" y="5736349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2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77" name="Text Box 15"/>
          <p:cNvSpPr txBox="1">
            <a:spLocks noChangeArrowheads="1"/>
          </p:cNvSpPr>
          <p:nvPr/>
        </p:nvSpPr>
        <p:spPr bwMode="auto">
          <a:xfrm>
            <a:off x="407893" y="4592275"/>
            <a:ext cx="483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294748" y="6220936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79" name="Text Box 15"/>
          <p:cNvSpPr txBox="1">
            <a:spLocks noChangeArrowheads="1"/>
          </p:cNvSpPr>
          <p:nvPr/>
        </p:nvSpPr>
        <p:spPr bwMode="auto">
          <a:xfrm>
            <a:off x="339565" y="5327322"/>
            <a:ext cx="483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2" name="Text Box 15"/>
          <p:cNvSpPr txBox="1">
            <a:spLocks noChangeArrowheads="1"/>
          </p:cNvSpPr>
          <p:nvPr/>
        </p:nvSpPr>
        <p:spPr bwMode="auto">
          <a:xfrm>
            <a:off x="576060" y="4220595"/>
            <a:ext cx="4839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3" name="Text Box 18"/>
          <p:cNvSpPr txBox="1">
            <a:spLocks noChangeArrowheads="1"/>
          </p:cNvSpPr>
          <p:nvPr/>
        </p:nvSpPr>
        <p:spPr bwMode="auto">
          <a:xfrm>
            <a:off x="309165" y="5175739"/>
            <a:ext cx="565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4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84" name="Text Box 18"/>
          <p:cNvSpPr txBox="1">
            <a:spLocks noChangeArrowheads="1"/>
          </p:cNvSpPr>
          <p:nvPr/>
        </p:nvSpPr>
        <p:spPr bwMode="auto">
          <a:xfrm>
            <a:off x="421899" y="5050479"/>
            <a:ext cx="565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3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85" name="Text Box 18"/>
          <p:cNvSpPr txBox="1">
            <a:spLocks noChangeArrowheads="1"/>
          </p:cNvSpPr>
          <p:nvPr/>
        </p:nvSpPr>
        <p:spPr bwMode="auto">
          <a:xfrm>
            <a:off x="584737" y="4361548"/>
            <a:ext cx="565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6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86" name="Text Box 15"/>
          <p:cNvSpPr txBox="1">
            <a:spLocks noChangeArrowheads="1"/>
          </p:cNvSpPr>
          <p:nvPr/>
        </p:nvSpPr>
        <p:spPr bwMode="auto">
          <a:xfrm>
            <a:off x="2094382" y="2020733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2,1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2031752" y="4651199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2,3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8" name="Text Box 15"/>
          <p:cNvSpPr txBox="1">
            <a:spLocks noChangeArrowheads="1"/>
          </p:cNvSpPr>
          <p:nvPr/>
        </p:nvSpPr>
        <p:spPr bwMode="auto">
          <a:xfrm>
            <a:off x="2006700" y="5227396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2,1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89" name="Text Box 15"/>
          <p:cNvSpPr txBox="1">
            <a:spLocks noChangeArrowheads="1"/>
          </p:cNvSpPr>
          <p:nvPr/>
        </p:nvSpPr>
        <p:spPr bwMode="auto">
          <a:xfrm>
            <a:off x="2031752" y="6004010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2,</a:t>
            </a:r>
            <a:r>
              <a:rPr lang="de-DE" sz="1400" dirty="0" smtClean="0">
                <a:solidFill>
                  <a:srgbClr val="FF0000"/>
                </a:solidFill>
              </a:rPr>
              <a:t>1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3676118" y="5748876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1,2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91" name="Text Box 15"/>
          <p:cNvSpPr txBox="1">
            <a:spLocks noChangeArrowheads="1"/>
          </p:cNvSpPr>
          <p:nvPr/>
        </p:nvSpPr>
        <p:spPr bwMode="auto">
          <a:xfrm>
            <a:off x="5017061" y="2337867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5,6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93" name="Text Box 15"/>
          <p:cNvSpPr txBox="1">
            <a:spLocks noChangeArrowheads="1"/>
          </p:cNvSpPr>
          <p:nvPr/>
        </p:nvSpPr>
        <p:spPr bwMode="auto">
          <a:xfrm>
            <a:off x="5042113" y="2851434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95" name="Text Box 15"/>
          <p:cNvSpPr txBox="1">
            <a:spLocks noChangeArrowheads="1"/>
          </p:cNvSpPr>
          <p:nvPr/>
        </p:nvSpPr>
        <p:spPr bwMode="auto">
          <a:xfrm>
            <a:off x="5442946" y="3264793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3,3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96" name="Text Box 15"/>
          <p:cNvSpPr txBox="1">
            <a:spLocks noChangeArrowheads="1"/>
          </p:cNvSpPr>
          <p:nvPr/>
        </p:nvSpPr>
        <p:spPr bwMode="auto">
          <a:xfrm>
            <a:off x="5768623" y="2049768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3,1,1´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0" name="Text Box 15"/>
          <p:cNvSpPr txBox="1">
            <a:spLocks noChangeArrowheads="1"/>
          </p:cNvSpPr>
          <p:nvPr/>
        </p:nvSpPr>
        <p:spPr bwMode="auto">
          <a:xfrm>
            <a:off x="5518102" y="2663544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3,4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1" name="Text Box 15"/>
          <p:cNvSpPr txBox="1">
            <a:spLocks noChangeArrowheads="1"/>
          </p:cNvSpPr>
          <p:nvPr/>
        </p:nvSpPr>
        <p:spPr bwMode="auto">
          <a:xfrm>
            <a:off x="5050524" y="6141797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5,4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6369214" y="5986871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3,1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104" name="Text Box 5"/>
          <p:cNvSpPr txBox="1">
            <a:spLocks noChangeArrowheads="1"/>
          </p:cNvSpPr>
          <p:nvPr/>
        </p:nvSpPr>
        <p:spPr bwMode="auto">
          <a:xfrm>
            <a:off x="6544056" y="5716061"/>
            <a:ext cx="609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3300"/>
                </a:solidFill>
              </a:rPr>
              <a:t>2,2</a:t>
            </a:r>
            <a:r>
              <a:rPr lang="de-DE" sz="1000" dirty="0" smtClean="0">
                <a:solidFill>
                  <a:srgbClr val="FF3300"/>
                </a:solidFill>
              </a:rPr>
              <a:t>OH</a:t>
            </a:r>
            <a:endParaRPr lang="de-DE" sz="1000" dirty="0">
              <a:solidFill>
                <a:srgbClr val="FF3300"/>
              </a:solidFill>
            </a:endParaRPr>
          </a:p>
        </p:txBody>
      </p:sp>
      <p:sp>
        <p:nvSpPr>
          <p:cNvPr id="105" name="Text Box 15"/>
          <p:cNvSpPr txBox="1">
            <a:spLocks noChangeArrowheads="1"/>
          </p:cNvSpPr>
          <p:nvPr/>
        </p:nvSpPr>
        <p:spPr bwMode="auto">
          <a:xfrm>
            <a:off x="7881407" y="5214870"/>
            <a:ext cx="799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1,1</a:t>
            </a:r>
            <a:r>
              <a:rPr lang="de-DE" sz="1000" dirty="0" smtClean="0">
                <a:solidFill>
                  <a:schemeClr val="accent2"/>
                </a:solidFill>
              </a:rPr>
              <a:t>OH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6" name="Text Box 15"/>
          <p:cNvSpPr txBox="1">
            <a:spLocks noChangeArrowheads="1"/>
          </p:cNvSpPr>
          <p:nvPr/>
        </p:nvSpPr>
        <p:spPr bwMode="auto">
          <a:xfrm>
            <a:off x="6169455" y="2851434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7" name="Text Box 15"/>
          <p:cNvSpPr txBox="1">
            <a:spLocks noChangeArrowheads="1"/>
          </p:cNvSpPr>
          <p:nvPr/>
        </p:nvSpPr>
        <p:spPr bwMode="auto">
          <a:xfrm>
            <a:off x="6181982" y="3127007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4,3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08" name="Text Box 15"/>
          <p:cNvSpPr txBox="1">
            <a:spLocks noChangeArrowheads="1"/>
          </p:cNvSpPr>
          <p:nvPr/>
        </p:nvSpPr>
        <p:spPr bwMode="auto">
          <a:xfrm>
            <a:off x="7898047" y="1987138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1,1,1´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56" name="Text Box 15"/>
          <p:cNvSpPr txBox="1">
            <a:spLocks noChangeArrowheads="1"/>
          </p:cNvSpPr>
          <p:nvPr/>
        </p:nvSpPr>
        <p:spPr bwMode="auto">
          <a:xfrm>
            <a:off x="7885521" y="2863960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6,4</a:t>
            </a:r>
            <a:endParaRPr lang="de-DE" sz="1000" dirty="0">
              <a:solidFill>
                <a:schemeClr val="accent2"/>
              </a:solidFill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7885521" y="3114481"/>
            <a:ext cx="606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accent2"/>
                </a:solidFill>
              </a:rPr>
              <a:t>1,3</a:t>
            </a:r>
            <a:endParaRPr lang="de-DE" sz="1000" dirty="0">
              <a:solidFill>
                <a:schemeClr val="accent2"/>
              </a:solidFill>
            </a:endParaRPr>
          </a:p>
        </p:txBody>
      </p:sp>
      <p:pic>
        <p:nvPicPr>
          <p:cNvPr id="111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Sucrose  HETCOR J=4Hz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2" grpId="0"/>
      <p:bldP spid="83" grpId="0"/>
      <p:bldP spid="84" grpId="0"/>
      <p:bldP spid="85" grpId="0"/>
      <p:bldP spid="90" grpId="0"/>
      <p:bldP spid="91" grpId="0"/>
      <p:bldP spid="93" grpId="0"/>
      <p:bldP spid="95" grpId="0"/>
      <p:bldP spid="96" grpId="0"/>
      <p:bldP spid="100" grpId="0"/>
      <p:bldP spid="103" grpId="0"/>
      <p:bldP spid="104" grpId="0"/>
      <p:bldP spid="106" grpId="0"/>
      <p:bldP spid="107" grpId="0"/>
      <p:bldP spid="108" grpId="0"/>
      <p:bldP spid="156" grpId="0"/>
      <p:bldP spid="15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fik 53" descr="saccharose1_hmbc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1372" y="-1111683"/>
            <a:ext cx="6858003" cy="9081372"/>
          </a:xfrm>
          <a:prstGeom prst="rect">
            <a:avLst/>
          </a:prstGeom>
        </p:spPr>
      </p:pic>
      <p:grpSp>
        <p:nvGrpSpPr>
          <p:cNvPr id="2" name="Gruppieren 52"/>
          <p:cNvGrpSpPr/>
          <p:nvPr/>
        </p:nvGrpSpPr>
        <p:grpSpPr>
          <a:xfrm>
            <a:off x="1779723" y="3546084"/>
            <a:ext cx="4179890" cy="2693989"/>
            <a:chOff x="1488623" y="3833073"/>
            <a:chExt cx="4179890" cy="2693989"/>
          </a:xfrm>
        </p:grpSpPr>
        <p:graphicFrame>
          <p:nvGraphicFramePr>
            <p:cNvPr id="19" name="Object 59"/>
            <p:cNvGraphicFramePr>
              <a:graphicFrameLocks noChangeAspect="1"/>
            </p:cNvGraphicFramePr>
            <p:nvPr/>
          </p:nvGraphicFramePr>
          <p:xfrm>
            <a:off x="2158548" y="4144223"/>
            <a:ext cx="2930526" cy="1924051"/>
          </p:xfrm>
          <a:graphic>
            <a:graphicData uri="http://schemas.openxmlformats.org/presentationml/2006/ole">
              <p:oleObj spid="_x0000_s311298" name="CS ChemDraw Drawing" r:id="rId4" imgW="1918440" imgH="1499760" progId="ChemDraw.Document.6.0">
                <p:embed/>
              </p:oleObj>
            </a:graphicData>
          </a:graphic>
        </p:graphicFrame>
        <p:sp>
          <p:nvSpPr>
            <p:cNvPr id="20" name="Text Box 60"/>
            <p:cNvSpPr txBox="1">
              <a:spLocks noChangeArrowheads="1"/>
            </p:cNvSpPr>
            <p:nvPr/>
          </p:nvSpPr>
          <p:spPr bwMode="auto">
            <a:xfrm>
              <a:off x="3465061" y="5141174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1" name="Text Box 61"/>
            <p:cNvSpPr txBox="1">
              <a:spLocks noChangeArrowheads="1"/>
            </p:cNvSpPr>
            <p:nvPr/>
          </p:nvSpPr>
          <p:spPr bwMode="auto">
            <a:xfrm>
              <a:off x="2757037" y="4004523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2" name="Text Box 62"/>
            <p:cNvSpPr txBox="1">
              <a:spLocks noChangeArrowheads="1"/>
            </p:cNvSpPr>
            <p:nvPr/>
          </p:nvSpPr>
          <p:spPr bwMode="auto">
            <a:xfrm>
              <a:off x="4398512" y="5163399"/>
              <a:ext cx="303213" cy="2746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</a:t>
              </a:r>
            </a:p>
          </p:txBody>
        </p:sp>
        <p:sp>
          <p:nvSpPr>
            <p:cNvPr id="23" name="Text Box 63"/>
            <p:cNvSpPr txBox="1">
              <a:spLocks noChangeArrowheads="1"/>
            </p:cNvSpPr>
            <p:nvPr/>
          </p:nvSpPr>
          <p:spPr bwMode="auto">
            <a:xfrm>
              <a:off x="3958775" y="4799861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4" name="Text Box 64"/>
            <p:cNvSpPr txBox="1">
              <a:spLocks noChangeArrowheads="1"/>
            </p:cNvSpPr>
            <p:nvPr/>
          </p:nvSpPr>
          <p:spPr bwMode="auto">
            <a:xfrm>
              <a:off x="4941438" y="5909524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25" name="Line 65"/>
            <p:cNvSpPr>
              <a:spLocks noChangeShapeType="1"/>
            </p:cNvSpPr>
            <p:nvPr/>
          </p:nvSpPr>
          <p:spPr bwMode="auto">
            <a:xfrm>
              <a:off x="5070025" y="5599961"/>
              <a:ext cx="0" cy="3587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6" name="Line 66"/>
            <p:cNvSpPr>
              <a:spLocks noChangeShapeType="1"/>
            </p:cNvSpPr>
            <p:nvPr/>
          </p:nvSpPr>
          <p:spPr bwMode="auto">
            <a:xfrm>
              <a:off x="4279449" y="5761887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67"/>
            <p:cNvSpPr>
              <a:spLocks noChangeShapeType="1"/>
            </p:cNvSpPr>
            <p:nvPr/>
          </p:nvSpPr>
          <p:spPr bwMode="auto">
            <a:xfrm>
              <a:off x="4860475" y="6071449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68"/>
            <p:cNvSpPr>
              <a:spLocks noChangeShapeType="1"/>
            </p:cNvSpPr>
            <p:nvPr/>
          </p:nvSpPr>
          <p:spPr bwMode="auto">
            <a:xfrm>
              <a:off x="4274687" y="6019062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69"/>
            <p:cNvSpPr>
              <a:spLocks noChangeShapeType="1"/>
            </p:cNvSpPr>
            <p:nvPr/>
          </p:nvSpPr>
          <p:spPr bwMode="auto">
            <a:xfrm>
              <a:off x="4855713" y="580951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Text Box 70"/>
            <p:cNvSpPr txBox="1">
              <a:spLocks noChangeArrowheads="1"/>
            </p:cNvSpPr>
            <p:nvPr/>
          </p:nvSpPr>
          <p:spPr bwMode="auto">
            <a:xfrm>
              <a:off x="4155624" y="5547575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1" name="Text Box 71"/>
            <p:cNvSpPr txBox="1">
              <a:spLocks noChangeArrowheads="1"/>
            </p:cNvSpPr>
            <p:nvPr/>
          </p:nvSpPr>
          <p:spPr bwMode="auto">
            <a:xfrm>
              <a:off x="4722363" y="6252424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2" name="Text Box 72"/>
            <p:cNvSpPr txBox="1">
              <a:spLocks noChangeArrowheads="1"/>
            </p:cNvSpPr>
            <p:nvPr/>
          </p:nvSpPr>
          <p:spPr bwMode="auto">
            <a:xfrm>
              <a:off x="4912863" y="509513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3" name="Line 73"/>
            <p:cNvSpPr>
              <a:spLocks noChangeShapeType="1"/>
            </p:cNvSpPr>
            <p:nvPr/>
          </p:nvSpPr>
          <p:spPr bwMode="auto">
            <a:xfrm>
              <a:off x="5065263" y="5357074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Text Box 74"/>
            <p:cNvSpPr txBox="1">
              <a:spLocks noChangeArrowheads="1"/>
            </p:cNvSpPr>
            <p:nvPr/>
          </p:nvSpPr>
          <p:spPr bwMode="auto">
            <a:xfrm>
              <a:off x="4546149" y="55904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35" name="Text Box 75"/>
            <p:cNvSpPr txBox="1">
              <a:spLocks noChangeArrowheads="1"/>
            </p:cNvSpPr>
            <p:nvPr/>
          </p:nvSpPr>
          <p:spPr bwMode="auto">
            <a:xfrm>
              <a:off x="4074662" y="6238137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36" name="Line 76"/>
            <p:cNvSpPr>
              <a:spLocks noChangeShapeType="1"/>
            </p:cNvSpPr>
            <p:nvPr/>
          </p:nvSpPr>
          <p:spPr bwMode="auto">
            <a:xfrm flipH="1">
              <a:off x="3600450" y="4623649"/>
              <a:ext cx="207512" cy="186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Text Box 77"/>
            <p:cNvSpPr txBox="1">
              <a:spLocks noChangeArrowheads="1"/>
            </p:cNvSpPr>
            <p:nvPr/>
          </p:nvSpPr>
          <p:spPr bwMode="auto">
            <a:xfrm>
              <a:off x="3746049" y="44426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38" name="Text Box 78"/>
            <p:cNvSpPr txBox="1">
              <a:spLocks noChangeArrowheads="1"/>
            </p:cNvSpPr>
            <p:nvPr/>
          </p:nvSpPr>
          <p:spPr bwMode="auto">
            <a:xfrm>
              <a:off x="2177598" y="3904510"/>
              <a:ext cx="7270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CH2OH</a:t>
              </a:r>
            </a:p>
          </p:txBody>
        </p:sp>
        <p:sp>
          <p:nvSpPr>
            <p:cNvPr id="39" name="Line 79"/>
            <p:cNvSpPr>
              <a:spLocks noChangeShapeType="1"/>
            </p:cNvSpPr>
            <p:nvPr/>
          </p:nvSpPr>
          <p:spPr bwMode="auto">
            <a:xfrm>
              <a:off x="2464936" y="4799861"/>
              <a:ext cx="0" cy="2444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1779136" y="4599836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1" name="Line 81"/>
            <p:cNvSpPr>
              <a:spLocks noChangeShapeType="1"/>
            </p:cNvSpPr>
            <p:nvPr/>
          </p:nvSpPr>
          <p:spPr bwMode="auto">
            <a:xfrm>
              <a:off x="2726874" y="4499824"/>
              <a:ext cx="4763" cy="311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Text Box 82"/>
            <p:cNvSpPr txBox="1">
              <a:spLocks noChangeArrowheads="1"/>
            </p:cNvSpPr>
            <p:nvPr/>
          </p:nvSpPr>
          <p:spPr bwMode="auto">
            <a:xfrm>
              <a:off x="2593524" y="4756999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3" name="Line 83"/>
            <p:cNvSpPr>
              <a:spLocks noChangeShapeType="1"/>
            </p:cNvSpPr>
            <p:nvPr/>
          </p:nvSpPr>
          <p:spPr bwMode="auto">
            <a:xfrm>
              <a:off x="2155373" y="4747474"/>
              <a:ext cx="304800" cy="587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Text Box 84"/>
            <p:cNvSpPr txBox="1">
              <a:spLocks noChangeArrowheads="1"/>
            </p:cNvSpPr>
            <p:nvPr/>
          </p:nvSpPr>
          <p:spPr bwMode="auto">
            <a:xfrm>
              <a:off x="2303011" y="4999886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5" name="Line 85"/>
            <p:cNvSpPr>
              <a:spLocks noChangeShapeType="1"/>
            </p:cNvSpPr>
            <p:nvPr/>
          </p:nvSpPr>
          <p:spPr bwMode="auto">
            <a:xfrm>
              <a:off x="2160136" y="4080723"/>
              <a:ext cx="45719" cy="2864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6" name="Text Box 86"/>
            <p:cNvSpPr txBox="1">
              <a:spLocks noChangeArrowheads="1"/>
            </p:cNvSpPr>
            <p:nvPr/>
          </p:nvSpPr>
          <p:spPr bwMode="auto">
            <a:xfrm>
              <a:off x="2017261" y="383307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47" name="Line 87"/>
            <p:cNvSpPr>
              <a:spLocks noChangeShapeType="1"/>
            </p:cNvSpPr>
            <p:nvPr/>
          </p:nvSpPr>
          <p:spPr bwMode="auto">
            <a:xfrm flipV="1">
              <a:off x="1841047" y="4395787"/>
              <a:ext cx="359227" cy="9927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" name="Text Box 88"/>
            <p:cNvSpPr txBox="1">
              <a:spLocks noChangeArrowheads="1"/>
            </p:cNvSpPr>
            <p:nvPr/>
          </p:nvSpPr>
          <p:spPr bwMode="auto">
            <a:xfrm>
              <a:off x="1488623" y="4337898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HO</a:t>
              </a:r>
            </a:p>
          </p:txBody>
        </p:sp>
        <p:sp>
          <p:nvSpPr>
            <p:cNvPr id="49" name="Text Box 89"/>
            <p:cNvSpPr txBox="1">
              <a:spLocks noChangeArrowheads="1"/>
            </p:cNvSpPr>
            <p:nvPr/>
          </p:nvSpPr>
          <p:spPr bwMode="auto">
            <a:xfrm>
              <a:off x="3117399" y="4833199"/>
              <a:ext cx="4222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OH</a:t>
              </a:r>
            </a:p>
          </p:txBody>
        </p:sp>
        <p:sp>
          <p:nvSpPr>
            <p:cNvPr id="50" name="Line 90"/>
            <p:cNvSpPr>
              <a:spLocks noChangeShapeType="1"/>
            </p:cNvSpPr>
            <p:nvPr/>
          </p:nvSpPr>
          <p:spPr bwMode="auto">
            <a:xfrm>
              <a:off x="3041199" y="4690324"/>
              <a:ext cx="176213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1" name="Line 91"/>
            <p:cNvSpPr>
              <a:spLocks noChangeShapeType="1"/>
            </p:cNvSpPr>
            <p:nvPr/>
          </p:nvSpPr>
          <p:spPr bwMode="auto">
            <a:xfrm>
              <a:off x="2945949" y="4204548"/>
              <a:ext cx="4763" cy="382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2" name="Text Box 92"/>
            <p:cNvSpPr txBox="1">
              <a:spLocks noChangeArrowheads="1"/>
            </p:cNvSpPr>
            <p:nvPr/>
          </p:nvSpPr>
          <p:spPr bwMode="auto">
            <a:xfrm>
              <a:off x="2893562" y="4004523"/>
              <a:ext cx="3032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dirty="0"/>
                <a:t>H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945772" y="443326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3286913" y="4501933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1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369338" y="4528227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3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959331" y="4129251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4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2671193" y="4208305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5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377765" y="402194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rgbClr val="FF3300"/>
                  </a:solidFill>
                </a:rPr>
                <a:t>6</a:t>
              </a:r>
              <a:endParaRPr lang="de-DE" sz="1400" dirty="0">
                <a:solidFill>
                  <a:srgbClr val="FF3300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248456" y="5740402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636494" y="5749929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4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829442" y="5481314"/>
              <a:ext cx="190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5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919000" y="547211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4591" y="4913172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1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838042" y="5909921"/>
              <a:ext cx="1905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dirty="0" smtClean="0">
                  <a:solidFill>
                    <a:schemeClr val="accent2"/>
                  </a:solidFill>
                </a:rPr>
                <a:t>6</a:t>
              </a:r>
              <a:endParaRPr lang="de-DE" sz="14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53" name="Picture 16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latin typeface="Arial" charset="0"/>
              </a:rPr>
              <a:t>HMBC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 / </a:t>
            </a:r>
            <a:r>
              <a:rPr lang="de-DE" sz="2400" b="1" dirty="0" smtClean="0">
                <a:solidFill>
                  <a:srgbClr val="003DB8"/>
                </a:solidFill>
                <a:latin typeface="Arial" charset="0"/>
              </a:rPr>
              <a:t>HETCOR</a:t>
            </a:r>
            <a:endParaRPr lang="de-DE" sz="2400" b="1" dirty="0">
              <a:solidFill>
                <a:srgbClr val="003DB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58"/>
          <p:cNvSpPr>
            <a:spLocks noGrp="1" noChangeArrowheads="1"/>
          </p:cNvSpPr>
          <p:nvPr>
            <p:ph type="title" idx="4294967295"/>
          </p:nvPr>
        </p:nvSpPr>
        <p:spPr>
          <a:xfrm>
            <a:off x="393700" y="68580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1</a:t>
            </a:r>
            <a:r>
              <a:rPr lang="de-DE" baseline="30000" dirty="0" smtClean="0">
                <a:solidFill>
                  <a:schemeClr val="bg1"/>
                </a:solidFill>
              </a:rPr>
              <a:t>5</a:t>
            </a:r>
            <a:r>
              <a:rPr lang="de-DE" dirty="0" smtClean="0">
                <a:solidFill>
                  <a:schemeClr val="bg1"/>
                </a:solidFill>
              </a:rPr>
              <a:t>N- </a:t>
            </a:r>
            <a:r>
              <a:rPr lang="de-DE" baseline="30000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H- Korrelation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572000" y="184150"/>
            <a:ext cx="17121188" cy="8996363"/>
            <a:chOff x="-2880" y="116"/>
            <a:chExt cx="10785" cy="5667"/>
          </a:xfrm>
        </p:grpSpPr>
        <p:grpSp>
          <p:nvGrpSpPr>
            <p:cNvPr id="66594" name="Group 3"/>
            <p:cNvGrpSpPr>
              <a:grpSpLocks/>
            </p:cNvGrpSpPr>
            <p:nvPr/>
          </p:nvGrpSpPr>
          <p:grpSpPr bwMode="auto">
            <a:xfrm>
              <a:off x="370" y="247"/>
              <a:ext cx="3711" cy="2494"/>
              <a:chOff x="230" y="263"/>
              <a:chExt cx="5077" cy="3762"/>
            </a:xfrm>
          </p:grpSpPr>
          <p:grpSp>
            <p:nvGrpSpPr>
              <p:cNvPr id="66935" name="Group 4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7016" name="Oval 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7" name="Oval 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8" name="Oval 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6" name="Group 8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7013" name="Oval 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4" name="Oval 1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5" name="Oval 1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7" name="Group 12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7010" name="Oval 1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1" name="Oval 1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12" name="Oval 1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8" name="Group 16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7007" name="Oval 1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8" name="Oval 1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9" name="Oval 1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39" name="Group 20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7004" name="Oval 2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5" name="Oval 2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6" name="Oval 2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0" name="Group 24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7001" name="Oval 2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2" name="Oval 2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3" name="Oval 2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1" name="Group 28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998" name="Oval 2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9" name="Oval 3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7000" name="Oval 3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2" name="Group 32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995" name="Oval 3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6" name="Oval 3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7" name="Oval 3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3" name="Group 36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992" name="Oval 3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3" name="Oval 3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4" name="Oval 3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4" name="Group 40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989" name="Oval 4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0" name="Oval 4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91" name="Oval 4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5" name="Group 44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986" name="Oval 4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7" name="Oval 4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8" name="Oval 4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6" name="Group 48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983" name="Oval 4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4" name="Oval 5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5" name="Oval 5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7" name="Group 52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980" name="Oval 5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1" name="Oval 5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82" name="Oval 5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8" name="Group 56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977" name="Oval 5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8" name="Oval 5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9" name="Oval 5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49" name="Group 60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974" name="Oval 6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5" name="Oval 6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6" name="Oval 6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0" name="Group 64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971" name="Oval 6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2" name="Oval 6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3" name="Oval 6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1" name="Group 68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968" name="Oval 6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9" name="Oval 7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70" name="Oval 7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2" name="Group 72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965" name="Oval 7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6" name="Oval 7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7" name="Oval 7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3" name="Group 76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962" name="Oval 7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3" name="Oval 7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4" name="Oval 7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4" name="Group 80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959" name="Oval 8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0" name="Oval 8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61" name="Oval 8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955" name="Group 84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956" name="Oval 8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57" name="Oval 8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58" name="Oval 8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5" name="Group 88"/>
            <p:cNvGrpSpPr>
              <a:grpSpLocks/>
            </p:cNvGrpSpPr>
            <p:nvPr/>
          </p:nvGrpSpPr>
          <p:grpSpPr bwMode="auto">
            <a:xfrm>
              <a:off x="540" y="3289"/>
              <a:ext cx="3711" cy="2494"/>
              <a:chOff x="230" y="263"/>
              <a:chExt cx="5077" cy="3762"/>
            </a:xfrm>
          </p:grpSpPr>
          <p:grpSp>
            <p:nvGrpSpPr>
              <p:cNvPr id="66851" name="Group 89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932" name="Oval 9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3" name="Oval 9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4" name="Oval 9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2" name="Group 93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929" name="Oval 9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0" name="Oval 9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31" name="Oval 9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3" name="Group 97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926" name="Oval 9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7" name="Oval 9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8" name="Oval 10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4" name="Group 101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923" name="Oval 10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4" name="Oval 10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5" name="Oval 10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5" name="Group 105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920" name="Oval 10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1" name="Oval 10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22" name="Oval 10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6" name="Group 109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917" name="Oval 11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8" name="Oval 11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9" name="Oval 11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7" name="Group 113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914" name="Oval 11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5" name="Oval 11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6" name="Oval 11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8" name="Group 117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911" name="Oval 11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2" name="Oval 11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3" name="Oval 12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59" name="Group 121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908" name="Oval 12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9" name="Oval 12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10" name="Oval 12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0" name="Group 125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905" name="Oval 12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6" name="Oval 12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7" name="Oval 12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1" name="Group 129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902" name="Oval 13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3" name="Oval 13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4" name="Oval 13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2" name="Group 133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899" name="Oval 13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0" name="Oval 13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901" name="Oval 13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3" name="Group 137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896" name="Oval 13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7" name="Oval 13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8" name="Oval 14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4" name="Group 141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893" name="Oval 14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4" name="Oval 14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5" name="Oval 14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5" name="Group 145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890" name="Oval 14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1" name="Oval 14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92" name="Oval 14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6" name="Group 149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887" name="Oval 15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8" name="Oval 15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9" name="Oval 15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7" name="Group 153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884" name="Oval 15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5" name="Oval 15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6" name="Oval 15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8" name="Group 157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881" name="Oval 15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2" name="Oval 15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3" name="Oval 16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69" name="Group 161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878" name="Oval 16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9" name="Oval 16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80" name="Oval 16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70" name="Group 165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875" name="Oval 16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6" name="Oval 16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7" name="Oval 16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871" name="Group 169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872" name="Oval 17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3" name="Oval 17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74" name="Oval 17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6" name="Group 173"/>
            <p:cNvGrpSpPr>
              <a:grpSpLocks/>
            </p:cNvGrpSpPr>
            <p:nvPr/>
          </p:nvGrpSpPr>
          <p:grpSpPr bwMode="auto">
            <a:xfrm>
              <a:off x="4032" y="116"/>
              <a:ext cx="3711" cy="2494"/>
              <a:chOff x="230" y="263"/>
              <a:chExt cx="5077" cy="3762"/>
            </a:xfrm>
          </p:grpSpPr>
          <p:grpSp>
            <p:nvGrpSpPr>
              <p:cNvPr id="66767" name="Group 174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848" name="Oval 17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9" name="Oval 17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50" name="Oval 17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68" name="Group 178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845" name="Oval 17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6" name="Oval 18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7" name="Oval 18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69" name="Group 182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842" name="Oval 18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3" name="Oval 18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4" name="Oval 18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0" name="Group 186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839" name="Oval 18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0" name="Oval 18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41" name="Oval 18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1" name="Group 190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836" name="Oval 19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7" name="Oval 19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8" name="Oval 19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2" name="Group 194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833" name="Oval 19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4" name="Oval 19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5" name="Oval 19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3" name="Group 198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830" name="Oval 19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1" name="Oval 20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32" name="Oval 20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4" name="Group 202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827" name="Oval 20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8" name="Oval 20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9" name="Oval 20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5" name="Group 206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824" name="Oval 20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5" name="Oval 20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6" name="Oval 20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6" name="Group 210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821" name="Oval 21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2" name="Oval 21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3" name="Oval 21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7" name="Group 214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818" name="Oval 21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9" name="Oval 21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20" name="Oval 21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8" name="Group 218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815" name="Oval 21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6" name="Oval 22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7" name="Oval 22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79" name="Group 222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812" name="Oval 22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3" name="Oval 22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4" name="Oval 22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0" name="Group 226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809" name="Oval 22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0" name="Oval 22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11" name="Oval 22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1" name="Group 230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806" name="Oval 23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7" name="Oval 23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8" name="Oval 23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2" name="Group 234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803" name="Oval 23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4" name="Oval 23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5" name="Oval 23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3" name="Group 238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800" name="Oval 23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1" name="Oval 24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802" name="Oval 24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4" name="Group 242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797" name="Oval 24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8" name="Oval 24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9" name="Oval 24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5" name="Group 246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794" name="Oval 24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5" name="Oval 24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6" name="Oval 24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6" name="Group 250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791" name="Oval 25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2" name="Oval 25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3" name="Oval 25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87" name="Group 254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788" name="Oval 25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89" name="Oval 25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90" name="Oval 25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7" name="Group 258"/>
            <p:cNvGrpSpPr>
              <a:grpSpLocks/>
            </p:cNvGrpSpPr>
            <p:nvPr/>
          </p:nvGrpSpPr>
          <p:grpSpPr bwMode="auto">
            <a:xfrm>
              <a:off x="4194" y="2852"/>
              <a:ext cx="3711" cy="2494"/>
              <a:chOff x="230" y="263"/>
              <a:chExt cx="5077" cy="3762"/>
            </a:xfrm>
          </p:grpSpPr>
          <p:grpSp>
            <p:nvGrpSpPr>
              <p:cNvPr id="66683" name="Group 259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764" name="Oval 26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5" name="Oval 26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6" name="Oval 26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4" name="Group 263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761" name="Oval 26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2" name="Oval 26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3" name="Oval 26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5" name="Group 267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758" name="Oval 26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9" name="Oval 26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60" name="Oval 27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6" name="Group 271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755" name="Oval 27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6" name="Oval 27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7" name="Oval 27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7" name="Group 275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752" name="Oval 27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3" name="Oval 27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4" name="Oval 27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8" name="Group 279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749" name="Oval 28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0" name="Oval 28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51" name="Oval 28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89" name="Group 283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746" name="Oval 28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7" name="Oval 28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8" name="Oval 28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0" name="Group 287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743" name="Oval 28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4" name="Oval 28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5" name="Oval 29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1" name="Group 291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740" name="Oval 29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1" name="Oval 29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42" name="Oval 29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2" name="Group 295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737" name="Oval 29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8" name="Oval 29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9" name="Oval 29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3" name="Group 299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734" name="Oval 30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5" name="Oval 30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6" name="Oval 30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4" name="Group 303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731" name="Oval 30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2" name="Oval 30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3" name="Oval 30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5" name="Group 307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728" name="Oval 30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9" name="Oval 30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30" name="Oval 31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6" name="Group 311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725" name="Oval 31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6" name="Oval 31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7" name="Oval 31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7" name="Group 315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722" name="Oval 31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3" name="Oval 31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4" name="Oval 31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8" name="Group 319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719" name="Oval 32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0" name="Oval 32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21" name="Oval 32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99" name="Group 323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716" name="Oval 324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7" name="Oval 325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8" name="Oval 326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0" name="Group 327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713" name="Oval 328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4" name="Oval 329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5" name="Oval 330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1" name="Group 331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710" name="Oval 332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1" name="Oval 333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12" name="Oval 334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2" name="Group 335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707" name="Oval 336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8" name="Oval 337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9" name="Oval 338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703" name="Group 339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704" name="Oval 340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5" name="Oval 341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706" name="Oval 342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66598" name="Group 343"/>
            <p:cNvGrpSpPr>
              <a:grpSpLocks/>
            </p:cNvGrpSpPr>
            <p:nvPr/>
          </p:nvGrpSpPr>
          <p:grpSpPr bwMode="auto">
            <a:xfrm>
              <a:off x="-2880" y="2137"/>
              <a:ext cx="3711" cy="2494"/>
              <a:chOff x="230" y="263"/>
              <a:chExt cx="5077" cy="3762"/>
            </a:xfrm>
          </p:grpSpPr>
          <p:grpSp>
            <p:nvGrpSpPr>
              <p:cNvPr id="66599" name="Group 344"/>
              <p:cNvGrpSpPr>
                <a:grpSpLocks/>
              </p:cNvGrpSpPr>
              <p:nvPr/>
            </p:nvGrpSpPr>
            <p:grpSpPr bwMode="auto">
              <a:xfrm>
                <a:off x="724" y="642"/>
                <a:ext cx="378" cy="281"/>
                <a:chOff x="724" y="642"/>
                <a:chExt cx="378" cy="281"/>
              </a:xfrm>
            </p:grpSpPr>
            <p:sp>
              <p:nvSpPr>
                <p:cNvPr id="66680" name="Oval 34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81" name="Oval 34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82" name="Oval 34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0" name="Group 348"/>
              <p:cNvGrpSpPr>
                <a:grpSpLocks/>
              </p:cNvGrpSpPr>
              <p:nvPr/>
            </p:nvGrpSpPr>
            <p:grpSpPr bwMode="auto">
              <a:xfrm rot="8622133">
                <a:off x="650" y="1292"/>
                <a:ext cx="378" cy="281"/>
                <a:chOff x="724" y="642"/>
                <a:chExt cx="378" cy="281"/>
              </a:xfrm>
            </p:grpSpPr>
            <p:sp>
              <p:nvSpPr>
                <p:cNvPr id="66677" name="Oval 34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8" name="Oval 35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9" name="Oval 35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1" name="Group 352"/>
              <p:cNvGrpSpPr>
                <a:grpSpLocks/>
              </p:cNvGrpSpPr>
              <p:nvPr/>
            </p:nvGrpSpPr>
            <p:grpSpPr bwMode="auto">
              <a:xfrm rot="-3095573">
                <a:off x="1210" y="1802"/>
                <a:ext cx="378" cy="281"/>
                <a:chOff x="724" y="642"/>
                <a:chExt cx="378" cy="281"/>
              </a:xfrm>
            </p:grpSpPr>
            <p:sp>
              <p:nvSpPr>
                <p:cNvPr id="66674" name="Oval 35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5" name="Oval 35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6" name="Oval 35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2" name="Group 356"/>
              <p:cNvGrpSpPr>
                <a:grpSpLocks/>
              </p:cNvGrpSpPr>
              <p:nvPr/>
            </p:nvGrpSpPr>
            <p:grpSpPr bwMode="auto">
              <a:xfrm>
                <a:off x="519" y="2370"/>
                <a:ext cx="378" cy="281"/>
                <a:chOff x="724" y="642"/>
                <a:chExt cx="378" cy="281"/>
              </a:xfrm>
            </p:grpSpPr>
            <p:sp>
              <p:nvSpPr>
                <p:cNvPr id="66671" name="Oval 35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2" name="Oval 35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3" name="Oval 35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3" name="Group 360"/>
              <p:cNvGrpSpPr>
                <a:grpSpLocks/>
              </p:cNvGrpSpPr>
              <p:nvPr/>
            </p:nvGrpSpPr>
            <p:grpSpPr bwMode="auto">
              <a:xfrm rot="-8670569">
                <a:off x="1654" y="3053"/>
                <a:ext cx="378" cy="281"/>
                <a:chOff x="724" y="642"/>
                <a:chExt cx="378" cy="281"/>
              </a:xfrm>
            </p:grpSpPr>
            <p:sp>
              <p:nvSpPr>
                <p:cNvPr id="66668" name="Oval 36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9" name="Oval 36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70" name="Oval 36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4" name="Group 364"/>
              <p:cNvGrpSpPr>
                <a:grpSpLocks/>
              </p:cNvGrpSpPr>
              <p:nvPr/>
            </p:nvGrpSpPr>
            <p:grpSpPr bwMode="auto">
              <a:xfrm rot="2803101">
                <a:off x="4098" y="2222"/>
                <a:ext cx="378" cy="281"/>
                <a:chOff x="724" y="642"/>
                <a:chExt cx="378" cy="281"/>
              </a:xfrm>
            </p:grpSpPr>
            <p:sp>
              <p:nvSpPr>
                <p:cNvPr id="66665" name="Oval 36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6" name="Oval 36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7" name="Oval 36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5" name="Group 368"/>
              <p:cNvGrpSpPr>
                <a:grpSpLocks/>
              </p:cNvGrpSpPr>
              <p:nvPr/>
            </p:nvGrpSpPr>
            <p:grpSpPr bwMode="auto">
              <a:xfrm>
                <a:off x="4558" y="1341"/>
                <a:ext cx="378" cy="281"/>
                <a:chOff x="724" y="642"/>
                <a:chExt cx="378" cy="281"/>
              </a:xfrm>
            </p:grpSpPr>
            <p:sp>
              <p:nvSpPr>
                <p:cNvPr id="66662" name="Oval 36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3" name="Oval 37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4" name="Oval 37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6" name="Group 372"/>
              <p:cNvGrpSpPr>
                <a:grpSpLocks/>
              </p:cNvGrpSpPr>
              <p:nvPr/>
            </p:nvGrpSpPr>
            <p:grpSpPr bwMode="auto">
              <a:xfrm rot="2803101">
                <a:off x="1473" y="1012"/>
                <a:ext cx="378" cy="281"/>
                <a:chOff x="724" y="642"/>
                <a:chExt cx="378" cy="281"/>
              </a:xfrm>
            </p:grpSpPr>
            <p:sp>
              <p:nvSpPr>
                <p:cNvPr id="66659" name="Oval 37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0" name="Oval 37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61" name="Oval 37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7" name="Group 376"/>
              <p:cNvGrpSpPr>
                <a:grpSpLocks/>
              </p:cNvGrpSpPr>
              <p:nvPr/>
            </p:nvGrpSpPr>
            <p:grpSpPr bwMode="auto">
              <a:xfrm rot="-3095573">
                <a:off x="4444" y="626"/>
                <a:ext cx="378" cy="281"/>
                <a:chOff x="724" y="642"/>
                <a:chExt cx="378" cy="281"/>
              </a:xfrm>
            </p:grpSpPr>
            <p:sp>
              <p:nvSpPr>
                <p:cNvPr id="66656" name="Oval 37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7" name="Oval 37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8" name="Oval 37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8" name="Group 380"/>
              <p:cNvGrpSpPr>
                <a:grpSpLocks/>
              </p:cNvGrpSpPr>
              <p:nvPr/>
            </p:nvGrpSpPr>
            <p:grpSpPr bwMode="auto">
              <a:xfrm rot="8622133">
                <a:off x="3794" y="271"/>
                <a:ext cx="378" cy="281"/>
                <a:chOff x="724" y="642"/>
                <a:chExt cx="378" cy="281"/>
              </a:xfrm>
            </p:grpSpPr>
            <p:sp>
              <p:nvSpPr>
                <p:cNvPr id="66653" name="Oval 38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4" name="Oval 38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5" name="Oval 38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09" name="Group 384"/>
              <p:cNvGrpSpPr>
                <a:grpSpLocks/>
              </p:cNvGrpSpPr>
              <p:nvPr/>
            </p:nvGrpSpPr>
            <p:grpSpPr bwMode="auto">
              <a:xfrm rot="8622133">
                <a:off x="2840" y="3110"/>
                <a:ext cx="378" cy="281"/>
                <a:chOff x="724" y="642"/>
                <a:chExt cx="378" cy="281"/>
              </a:xfrm>
            </p:grpSpPr>
            <p:sp>
              <p:nvSpPr>
                <p:cNvPr id="66650" name="Oval 38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1" name="Oval 38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52" name="Oval 38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0" name="Group 388"/>
              <p:cNvGrpSpPr>
                <a:grpSpLocks/>
              </p:cNvGrpSpPr>
              <p:nvPr/>
            </p:nvGrpSpPr>
            <p:grpSpPr bwMode="auto">
              <a:xfrm rot="8622133">
                <a:off x="3793" y="2913"/>
                <a:ext cx="378" cy="281"/>
                <a:chOff x="724" y="642"/>
                <a:chExt cx="378" cy="281"/>
              </a:xfrm>
            </p:grpSpPr>
            <p:sp>
              <p:nvSpPr>
                <p:cNvPr id="66647" name="Oval 38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8" name="Oval 39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9" name="Oval 39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1" name="Group 392"/>
              <p:cNvGrpSpPr>
                <a:grpSpLocks/>
              </p:cNvGrpSpPr>
              <p:nvPr/>
            </p:nvGrpSpPr>
            <p:grpSpPr bwMode="auto">
              <a:xfrm rot="-3095573">
                <a:off x="535" y="3102"/>
                <a:ext cx="378" cy="281"/>
                <a:chOff x="724" y="642"/>
                <a:chExt cx="378" cy="281"/>
              </a:xfrm>
            </p:grpSpPr>
            <p:sp>
              <p:nvSpPr>
                <p:cNvPr id="66644" name="Oval 39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5" name="Oval 39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6" name="Oval 39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2" name="Group 396"/>
              <p:cNvGrpSpPr>
                <a:grpSpLocks/>
              </p:cNvGrpSpPr>
              <p:nvPr/>
            </p:nvGrpSpPr>
            <p:grpSpPr bwMode="auto">
              <a:xfrm rot="2803101">
                <a:off x="1473" y="346"/>
                <a:ext cx="378" cy="281"/>
                <a:chOff x="724" y="642"/>
                <a:chExt cx="378" cy="281"/>
              </a:xfrm>
            </p:grpSpPr>
            <p:sp>
              <p:nvSpPr>
                <p:cNvPr id="66641" name="Oval 39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2" name="Oval 39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3" name="Oval 39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3" name="Group 400"/>
              <p:cNvGrpSpPr>
                <a:grpSpLocks/>
              </p:cNvGrpSpPr>
              <p:nvPr/>
            </p:nvGrpSpPr>
            <p:grpSpPr bwMode="auto">
              <a:xfrm rot="-3095573">
                <a:off x="1284" y="3654"/>
                <a:ext cx="378" cy="281"/>
                <a:chOff x="724" y="642"/>
                <a:chExt cx="378" cy="281"/>
              </a:xfrm>
            </p:grpSpPr>
            <p:sp>
              <p:nvSpPr>
                <p:cNvPr id="66638" name="Oval 40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9" name="Oval 40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40" name="Oval 40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4" name="Group 404"/>
              <p:cNvGrpSpPr>
                <a:grpSpLocks/>
              </p:cNvGrpSpPr>
              <p:nvPr/>
            </p:nvGrpSpPr>
            <p:grpSpPr bwMode="auto">
              <a:xfrm>
                <a:off x="4888" y="3744"/>
                <a:ext cx="378" cy="281"/>
                <a:chOff x="724" y="642"/>
                <a:chExt cx="378" cy="281"/>
              </a:xfrm>
            </p:grpSpPr>
            <p:sp>
              <p:nvSpPr>
                <p:cNvPr id="66635" name="Oval 40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6" name="Oval 40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7" name="Oval 40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5" name="Group 408"/>
              <p:cNvGrpSpPr>
                <a:grpSpLocks/>
              </p:cNvGrpSpPr>
              <p:nvPr/>
            </p:nvGrpSpPr>
            <p:grpSpPr bwMode="auto">
              <a:xfrm rot="8622133">
                <a:off x="3464" y="3685"/>
                <a:ext cx="378" cy="281"/>
                <a:chOff x="724" y="642"/>
                <a:chExt cx="378" cy="281"/>
              </a:xfrm>
            </p:grpSpPr>
            <p:sp>
              <p:nvSpPr>
                <p:cNvPr id="66632" name="Oval 409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3" name="Oval 410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4" name="Oval 411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6" name="Group 412"/>
              <p:cNvGrpSpPr>
                <a:grpSpLocks/>
              </p:cNvGrpSpPr>
              <p:nvPr/>
            </p:nvGrpSpPr>
            <p:grpSpPr bwMode="auto">
              <a:xfrm rot="8622133">
                <a:off x="4929" y="2541"/>
                <a:ext cx="378" cy="281"/>
                <a:chOff x="724" y="642"/>
                <a:chExt cx="378" cy="281"/>
              </a:xfrm>
            </p:grpSpPr>
            <p:sp>
              <p:nvSpPr>
                <p:cNvPr id="66629" name="Oval 413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0" name="Oval 414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31" name="Oval 415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7" name="Group 416"/>
              <p:cNvGrpSpPr>
                <a:grpSpLocks/>
              </p:cNvGrpSpPr>
              <p:nvPr/>
            </p:nvGrpSpPr>
            <p:grpSpPr bwMode="auto">
              <a:xfrm>
                <a:off x="4649" y="3012"/>
                <a:ext cx="378" cy="281"/>
                <a:chOff x="724" y="642"/>
                <a:chExt cx="378" cy="281"/>
              </a:xfrm>
            </p:grpSpPr>
            <p:sp>
              <p:nvSpPr>
                <p:cNvPr id="66626" name="Oval 417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7" name="Oval 418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8" name="Oval 419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8" name="Group 420"/>
              <p:cNvGrpSpPr>
                <a:grpSpLocks/>
              </p:cNvGrpSpPr>
              <p:nvPr/>
            </p:nvGrpSpPr>
            <p:grpSpPr bwMode="auto">
              <a:xfrm>
                <a:off x="2295" y="3645"/>
                <a:ext cx="378" cy="281"/>
                <a:chOff x="724" y="642"/>
                <a:chExt cx="378" cy="281"/>
              </a:xfrm>
            </p:grpSpPr>
            <p:sp>
              <p:nvSpPr>
                <p:cNvPr id="66623" name="Oval 421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4" name="Oval 422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5" name="Oval 423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6619" name="Group 424"/>
              <p:cNvGrpSpPr>
                <a:grpSpLocks/>
              </p:cNvGrpSpPr>
              <p:nvPr/>
            </p:nvGrpSpPr>
            <p:grpSpPr bwMode="auto">
              <a:xfrm rot="-8670569">
                <a:off x="230" y="263"/>
                <a:ext cx="378" cy="281"/>
                <a:chOff x="724" y="642"/>
                <a:chExt cx="378" cy="281"/>
              </a:xfrm>
            </p:grpSpPr>
            <p:sp>
              <p:nvSpPr>
                <p:cNvPr id="66620" name="Oval 425"/>
                <p:cNvSpPr>
                  <a:spLocks noChangeArrowheads="1"/>
                </p:cNvSpPr>
                <p:nvPr/>
              </p:nvSpPr>
              <p:spPr bwMode="auto">
                <a:xfrm>
                  <a:off x="790" y="642"/>
                  <a:ext cx="263" cy="247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1" name="Oval 426"/>
                <p:cNvSpPr>
                  <a:spLocks noChangeArrowheads="1"/>
                </p:cNvSpPr>
                <p:nvPr/>
              </p:nvSpPr>
              <p:spPr bwMode="auto">
                <a:xfrm>
                  <a:off x="724" y="791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  <p:sp>
              <p:nvSpPr>
                <p:cNvPr id="66622" name="Oval 427"/>
                <p:cNvSpPr>
                  <a:spLocks noChangeArrowheads="1"/>
                </p:cNvSpPr>
                <p:nvPr/>
              </p:nvSpPr>
              <p:spPr bwMode="auto">
                <a:xfrm>
                  <a:off x="962" y="790"/>
                  <a:ext cx="140" cy="13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66564" name="Group 428"/>
          <p:cNvGrpSpPr>
            <a:grpSpLocks/>
          </p:cNvGrpSpPr>
          <p:nvPr/>
        </p:nvGrpSpPr>
        <p:grpSpPr bwMode="auto">
          <a:xfrm>
            <a:off x="2847975" y="403225"/>
            <a:ext cx="3979863" cy="4845050"/>
            <a:chOff x="707" y="82"/>
            <a:chExt cx="1545" cy="2435"/>
          </a:xfrm>
        </p:grpSpPr>
        <p:sp>
          <p:nvSpPr>
            <p:cNvPr id="66591" name="Freeform 429"/>
            <p:cNvSpPr>
              <a:spLocks/>
            </p:cNvSpPr>
            <p:nvPr/>
          </p:nvSpPr>
          <p:spPr bwMode="auto">
            <a:xfrm>
              <a:off x="748" y="132"/>
              <a:ext cx="1479" cy="2320"/>
            </a:xfrm>
            <a:custGeom>
              <a:avLst/>
              <a:gdLst>
                <a:gd name="T0" fmla="*/ 272 w 1479"/>
                <a:gd name="T1" fmla="*/ 321 h 2320"/>
                <a:gd name="T2" fmla="*/ 83 w 1479"/>
                <a:gd name="T3" fmla="*/ 543 h 2320"/>
                <a:gd name="T4" fmla="*/ 404 w 1479"/>
                <a:gd name="T5" fmla="*/ 674 h 2320"/>
                <a:gd name="T6" fmla="*/ 815 w 1479"/>
                <a:gd name="T7" fmla="*/ 641 h 2320"/>
                <a:gd name="T8" fmla="*/ 889 w 1479"/>
                <a:gd name="T9" fmla="*/ 617 h 2320"/>
                <a:gd name="T10" fmla="*/ 955 w 1479"/>
                <a:gd name="T11" fmla="*/ 683 h 2320"/>
                <a:gd name="T12" fmla="*/ 865 w 1479"/>
                <a:gd name="T13" fmla="*/ 1020 h 2320"/>
                <a:gd name="T14" fmla="*/ 527 w 1479"/>
                <a:gd name="T15" fmla="*/ 946 h 2320"/>
                <a:gd name="T16" fmla="*/ 585 w 1479"/>
                <a:gd name="T17" fmla="*/ 641 h 2320"/>
                <a:gd name="T18" fmla="*/ 272 w 1479"/>
                <a:gd name="T19" fmla="*/ 485 h 2320"/>
                <a:gd name="T20" fmla="*/ 83 w 1479"/>
                <a:gd name="T21" fmla="*/ 765 h 2320"/>
                <a:gd name="T22" fmla="*/ 462 w 1479"/>
                <a:gd name="T23" fmla="*/ 1152 h 2320"/>
                <a:gd name="T24" fmla="*/ 783 w 1479"/>
                <a:gd name="T25" fmla="*/ 1020 h 2320"/>
                <a:gd name="T26" fmla="*/ 972 w 1479"/>
                <a:gd name="T27" fmla="*/ 1127 h 2320"/>
                <a:gd name="T28" fmla="*/ 972 w 1479"/>
                <a:gd name="T29" fmla="*/ 1505 h 2320"/>
                <a:gd name="T30" fmla="*/ 741 w 1479"/>
                <a:gd name="T31" fmla="*/ 1423 h 2320"/>
                <a:gd name="T32" fmla="*/ 478 w 1479"/>
                <a:gd name="T33" fmla="*/ 1300 h 2320"/>
                <a:gd name="T34" fmla="*/ 297 w 1479"/>
                <a:gd name="T35" fmla="*/ 1152 h 2320"/>
                <a:gd name="T36" fmla="*/ 182 w 1479"/>
                <a:gd name="T37" fmla="*/ 1176 h 2320"/>
                <a:gd name="T38" fmla="*/ 141 w 1479"/>
                <a:gd name="T39" fmla="*/ 1621 h 2320"/>
                <a:gd name="T40" fmla="*/ 478 w 1479"/>
                <a:gd name="T41" fmla="*/ 1728 h 2320"/>
                <a:gd name="T42" fmla="*/ 593 w 1479"/>
                <a:gd name="T43" fmla="*/ 1563 h 2320"/>
                <a:gd name="T44" fmla="*/ 774 w 1479"/>
                <a:gd name="T45" fmla="*/ 1300 h 2320"/>
                <a:gd name="T46" fmla="*/ 996 w 1479"/>
                <a:gd name="T47" fmla="*/ 1357 h 2320"/>
                <a:gd name="T48" fmla="*/ 1095 w 1479"/>
                <a:gd name="T49" fmla="*/ 1604 h 2320"/>
                <a:gd name="T50" fmla="*/ 848 w 1479"/>
                <a:gd name="T51" fmla="*/ 2065 h 2320"/>
                <a:gd name="T52" fmla="*/ 552 w 1479"/>
                <a:gd name="T53" fmla="*/ 1917 h 2320"/>
                <a:gd name="T54" fmla="*/ 379 w 1479"/>
                <a:gd name="T55" fmla="*/ 1851 h 2320"/>
                <a:gd name="T56" fmla="*/ 264 w 1479"/>
                <a:gd name="T57" fmla="*/ 2090 h 2320"/>
                <a:gd name="T58" fmla="*/ 585 w 1479"/>
                <a:gd name="T59" fmla="*/ 2172 h 2320"/>
                <a:gd name="T60" fmla="*/ 684 w 1479"/>
                <a:gd name="T61" fmla="*/ 1999 h 2320"/>
                <a:gd name="T62" fmla="*/ 626 w 1479"/>
                <a:gd name="T63" fmla="*/ 1662 h 2320"/>
                <a:gd name="T64" fmla="*/ 149 w 1479"/>
                <a:gd name="T65" fmla="*/ 1530 h 2320"/>
                <a:gd name="T66" fmla="*/ 256 w 1479"/>
                <a:gd name="T67" fmla="*/ 1193 h 2320"/>
                <a:gd name="T68" fmla="*/ 1046 w 1479"/>
                <a:gd name="T69" fmla="*/ 1283 h 2320"/>
                <a:gd name="T70" fmla="*/ 1334 w 1479"/>
                <a:gd name="T71" fmla="*/ 1094 h 2320"/>
                <a:gd name="T72" fmla="*/ 881 w 1479"/>
                <a:gd name="T73" fmla="*/ 806 h 2320"/>
                <a:gd name="T74" fmla="*/ 577 w 1479"/>
                <a:gd name="T75" fmla="*/ 477 h 2320"/>
                <a:gd name="T76" fmla="*/ 1235 w 1479"/>
                <a:gd name="T77" fmla="*/ 477 h 2320"/>
                <a:gd name="T78" fmla="*/ 1465 w 1479"/>
                <a:gd name="T79" fmla="*/ 238 h 2320"/>
                <a:gd name="T80" fmla="*/ 865 w 1479"/>
                <a:gd name="T81" fmla="*/ 148 h 2320"/>
                <a:gd name="T82" fmla="*/ 495 w 1479"/>
                <a:gd name="T83" fmla="*/ 82 h 2320"/>
                <a:gd name="T84" fmla="*/ 289 w 1479"/>
                <a:gd name="T85" fmla="*/ 0 h 2320"/>
                <a:gd name="T86" fmla="*/ 165 w 1479"/>
                <a:gd name="T87" fmla="*/ 164 h 2320"/>
                <a:gd name="T88" fmla="*/ 346 w 1479"/>
                <a:gd name="T89" fmla="*/ 353 h 2320"/>
                <a:gd name="T90" fmla="*/ 766 w 1479"/>
                <a:gd name="T91" fmla="*/ 543 h 2320"/>
                <a:gd name="T92" fmla="*/ 1013 w 1479"/>
                <a:gd name="T93" fmla="*/ 666 h 2320"/>
                <a:gd name="T94" fmla="*/ 1136 w 1479"/>
                <a:gd name="T95" fmla="*/ 740 h 2320"/>
                <a:gd name="T96" fmla="*/ 1268 w 1479"/>
                <a:gd name="T97" fmla="*/ 913 h 2320"/>
                <a:gd name="T98" fmla="*/ 1284 w 1479"/>
                <a:gd name="T99" fmla="*/ 1530 h 2320"/>
                <a:gd name="T100" fmla="*/ 1309 w 1479"/>
                <a:gd name="T101" fmla="*/ 1933 h 2320"/>
                <a:gd name="T102" fmla="*/ 1293 w 1479"/>
                <a:gd name="T103" fmla="*/ 1933 h 2320"/>
                <a:gd name="T104" fmla="*/ 996 w 1479"/>
                <a:gd name="T105" fmla="*/ 2032 h 2320"/>
                <a:gd name="T106" fmla="*/ 601 w 1479"/>
                <a:gd name="T107" fmla="*/ 1917 h 2320"/>
                <a:gd name="T108" fmla="*/ 379 w 1479"/>
                <a:gd name="T109" fmla="*/ 1966 h 2320"/>
                <a:gd name="T110" fmla="*/ 445 w 1479"/>
                <a:gd name="T111" fmla="*/ 2279 h 23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79"/>
                <a:gd name="T169" fmla="*/ 0 h 2320"/>
                <a:gd name="T170" fmla="*/ 1479 w 1479"/>
                <a:gd name="T171" fmla="*/ 2320 h 23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79" h="2320">
                  <a:moveTo>
                    <a:pt x="593" y="304"/>
                  </a:moveTo>
                  <a:cubicBezTo>
                    <a:pt x="561" y="293"/>
                    <a:pt x="528" y="288"/>
                    <a:pt x="495" y="279"/>
                  </a:cubicBezTo>
                  <a:cubicBezTo>
                    <a:pt x="426" y="287"/>
                    <a:pt x="337" y="300"/>
                    <a:pt x="272" y="321"/>
                  </a:cubicBezTo>
                  <a:cubicBezTo>
                    <a:pt x="256" y="326"/>
                    <a:pt x="223" y="337"/>
                    <a:pt x="223" y="337"/>
                  </a:cubicBezTo>
                  <a:cubicBezTo>
                    <a:pt x="196" y="364"/>
                    <a:pt x="159" y="392"/>
                    <a:pt x="141" y="428"/>
                  </a:cubicBezTo>
                  <a:cubicBezTo>
                    <a:pt x="121" y="467"/>
                    <a:pt x="114" y="512"/>
                    <a:pt x="83" y="543"/>
                  </a:cubicBezTo>
                  <a:cubicBezTo>
                    <a:pt x="97" y="586"/>
                    <a:pt x="86" y="560"/>
                    <a:pt x="124" y="617"/>
                  </a:cubicBezTo>
                  <a:cubicBezTo>
                    <a:pt x="129" y="625"/>
                    <a:pt x="171" y="638"/>
                    <a:pt x="182" y="641"/>
                  </a:cubicBezTo>
                  <a:cubicBezTo>
                    <a:pt x="261" y="664"/>
                    <a:pt x="315" y="669"/>
                    <a:pt x="404" y="674"/>
                  </a:cubicBezTo>
                  <a:cubicBezTo>
                    <a:pt x="493" y="705"/>
                    <a:pt x="462" y="706"/>
                    <a:pt x="585" y="716"/>
                  </a:cubicBezTo>
                  <a:cubicBezTo>
                    <a:pt x="662" y="711"/>
                    <a:pt x="722" y="722"/>
                    <a:pt x="783" y="683"/>
                  </a:cubicBezTo>
                  <a:cubicBezTo>
                    <a:pt x="792" y="668"/>
                    <a:pt x="806" y="656"/>
                    <a:pt x="815" y="641"/>
                  </a:cubicBezTo>
                  <a:cubicBezTo>
                    <a:pt x="819" y="634"/>
                    <a:pt x="817" y="622"/>
                    <a:pt x="824" y="617"/>
                  </a:cubicBezTo>
                  <a:cubicBezTo>
                    <a:pt x="838" y="607"/>
                    <a:pt x="873" y="600"/>
                    <a:pt x="873" y="600"/>
                  </a:cubicBezTo>
                  <a:cubicBezTo>
                    <a:pt x="878" y="606"/>
                    <a:pt x="882" y="613"/>
                    <a:pt x="889" y="617"/>
                  </a:cubicBezTo>
                  <a:cubicBezTo>
                    <a:pt x="896" y="622"/>
                    <a:pt x="908" y="619"/>
                    <a:pt x="914" y="625"/>
                  </a:cubicBezTo>
                  <a:cubicBezTo>
                    <a:pt x="920" y="631"/>
                    <a:pt x="917" y="643"/>
                    <a:pt x="922" y="650"/>
                  </a:cubicBezTo>
                  <a:cubicBezTo>
                    <a:pt x="930" y="663"/>
                    <a:pt x="945" y="671"/>
                    <a:pt x="955" y="683"/>
                  </a:cubicBezTo>
                  <a:cubicBezTo>
                    <a:pt x="980" y="714"/>
                    <a:pt x="991" y="745"/>
                    <a:pt x="1005" y="781"/>
                  </a:cubicBezTo>
                  <a:cubicBezTo>
                    <a:pt x="1001" y="842"/>
                    <a:pt x="1020" y="945"/>
                    <a:pt x="947" y="971"/>
                  </a:cubicBezTo>
                  <a:cubicBezTo>
                    <a:pt x="902" y="1016"/>
                    <a:pt x="929" y="999"/>
                    <a:pt x="865" y="1020"/>
                  </a:cubicBezTo>
                  <a:cubicBezTo>
                    <a:pt x="857" y="1023"/>
                    <a:pt x="840" y="1028"/>
                    <a:pt x="840" y="1028"/>
                  </a:cubicBezTo>
                  <a:cubicBezTo>
                    <a:pt x="721" y="1020"/>
                    <a:pt x="682" y="1007"/>
                    <a:pt x="577" y="971"/>
                  </a:cubicBezTo>
                  <a:cubicBezTo>
                    <a:pt x="556" y="964"/>
                    <a:pt x="544" y="961"/>
                    <a:pt x="527" y="946"/>
                  </a:cubicBezTo>
                  <a:cubicBezTo>
                    <a:pt x="512" y="933"/>
                    <a:pt x="486" y="905"/>
                    <a:pt x="486" y="905"/>
                  </a:cubicBezTo>
                  <a:cubicBezTo>
                    <a:pt x="464" y="835"/>
                    <a:pt x="448" y="780"/>
                    <a:pt x="519" y="732"/>
                  </a:cubicBezTo>
                  <a:cubicBezTo>
                    <a:pt x="538" y="695"/>
                    <a:pt x="557" y="671"/>
                    <a:pt x="585" y="641"/>
                  </a:cubicBezTo>
                  <a:cubicBezTo>
                    <a:pt x="578" y="587"/>
                    <a:pt x="573" y="546"/>
                    <a:pt x="519" y="526"/>
                  </a:cubicBezTo>
                  <a:cubicBezTo>
                    <a:pt x="469" y="490"/>
                    <a:pt x="415" y="479"/>
                    <a:pt x="355" y="469"/>
                  </a:cubicBezTo>
                  <a:cubicBezTo>
                    <a:pt x="344" y="471"/>
                    <a:pt x="288" y="478"/>
                    <a:pt x="272" y="485"/>
                  </a:cubicBezTo>
                  <a:cubicBezTo>
                    <a:pt x="133" y="543"/>
                    <a:pt x="254" y="503"/>
                    <a:pt x="182" y="526"/>
                  </a:cubicBezTo>
                  <a:cubicBezTo>
                    <a:pt x="130" y="565"/>
                    <a:pt x="111" y="593"/>
                    <a:pt x="100" y="658"/>
                  </a:cubicBezTo>
                  <a:cubicBezTo>
                    <a:pt x="94" y="694"/>
                    <a:pt x="83" y="765"/>
                    <a:pt x="83" y="765"/>
                  </a:cubicBezTo>
                  <a:cubicBezTo>
                    <a:pt x="89" y="817"/>
                    <a:pt x="92" y="869"/>
                    <a:pt x="100" y="921"/>
                  </a:cubicBezTo>
                  <a:cubicBezTo>
                    <a:pt x="103" y="943"/>
                    <a:pt x="104" y="968"/>
                    <a:pt x="116" y="987"/>
                  </a:cubicBezTo>
                  <a:cubicBezTo>
                    <a:pt x="192" y="1106"/>
                    <a:pt x="329" y="1138"/>
                    <a:pt x="462" y="1152"/>
                  </a:cubicBezTo>
                  <a:cubicBezTo>
                    <a:pt x="503" y="1147"/>
                    <a:pt x="561" y="1147"/>
                    <a:pt x="601" y="1127"/>
                  </a:cubicBezTo>
                  <a:cubicBezTo>
                    <a:pt x="642" y="1107"/>
                    <a:pt x="612" y="1118"/>
                    <a:pt x="643" y="1094"/>
                  </a:cubicBezTo>
                  <a:cubicBezTo>
                    <a:pt x="687" y="1061"/>
                    <a:pt x="730" y="1030"/>
                    <a:pt x="783" y="1020"/>
                  </a:cubicBezTo>
                  <a:cubicBezTo>
                    <a:pt x="813" y="1024"/>
                    <a:pt x="849" y="1017"/>
                    <a:pt x="873" y="1036"/>
                  </a:cubicBezTo>
                  <a:cubicBezTo>
                    <a:pt x="881" y="1042"/>
                    <a:pt x="883" y="1053"/>
                    <a:pt x="889" y="1061"/>
                  </a:cubicBezTo>
                  <a:cubicBezTo>
                    <a:pt x="909" y="1086"/>
                    <a:pt x="945" y="1110"/>
                    <a:pt x="972" y="1127"/>
                  </a:cubicBezTo>
                  <a:cubicBezTo>
                    <a:pt x="990" y="1183"/>
                    <a:pt x="1018" y="1225"/>
                    <a:pt x="1029" y="1283"/>
                  </a:cubicBezTo>
                  <a:cubicBezTo>
                    <a:pt x="1023" y="1357"/>
                    <a:pt x="1022" y="1428"/>
                    <a:pt x="996" y="1497"/>
                  </a:cubicBezTo>
                  <a:cubicBezTo>
                    <a:pt x="993" y="1505"/>
                    <a:pt x="980" y="1502"/>
                    <a:pt x="972" y="1505"/>
                  </a:cubicBezTo>
                  <a:cubicBezTo>
                    <a:pt x="975" y="1497"/>
                    <a:pt x="988" y="1484"/>
                    <a:pt x="980" y="1481"/>
                  </a:cubicBezTo>
                  <a:cubicBezTo>
                    <a:pt x="949" y="1470"/>
                    <a:pt x="914" y="1477"/>
                    <a:pt x="881" y="1473"/>
                  </a:cubicBezTo>
                  <a:cubicBezTo>
                    <a:pt x="831" y="1467"/>
                    <a:pt x="791" y="1433"/>
                    <a:pt x="741" y="1423"/>
                  </a:cubicBezTo>
                  <a:cubicBezTo>
                    <a:pt x="711" y="1403"/>
                    <a:pt x="652" y="1377"/>
                    <a:pt x="618" y="1366"/>
                  </a:cubicBezTo>
                  <a:cubicBezTo>
                    <a:pt x="584" y="1341"/>
                    <a:pt x="567" y="1328"/>
                    <a:pt x="527" y="1316"/>
                  </a:cubicBezTo>
                  <a:cubicBezTo>
                    <a:pt x="511" y="1311"/>
                    <a:pt x="478" y="1300"/>
                    <a:pt x="478" y="1300"/>
                  </a:cubicBezTo>
                  <a:cubicBezTo>
                    <a:pt x="467" y="1289"/>
                    <a:pt x="452" y="1281"/>
                    <a:pt x="445" y="1267"/>
                  </a:cubicBezTo>
                  <a:cubicBezTo>
                    <a:pt x="423" y="1223"/>
                    <a:pt x="431" y="1173"/>
                    <a:pt x="371" y="1160"/>
                  </a:cubicBezTo>
                  <a:cubicBezTo>
                    <a:pt x="347" y="1155"/>
                    <a:pt x="322" y="1155"/>
                    <a:pt x="297" y="1152"/>
                  </a:cubicBezTo>
                  <a:cubicBezTo>
                    <a:pt x="275" y="1155"/>
                    <a:pt x="253" y="1162"/>
                    <a:pt x="231" y="1160"/>
                  </a:cubicBezTo>
                  <a:cubicBezTo>
                    <a:pt x="221" y="1159"/>
                    <a:pt x="216" y="1140"/>
                    <a:pt x="207" y="1143"/>
                  </a:cubicBezTo>
                  <a:cubicBezTo>
                    <a:pt x="194" y="1147"/>
                    <a:pt x="191" y="1165"/>
                    <a:pt x="182" y="1176"/>
                  </a:cubicBezTo>
                  <a:cubicBezTo>
                    <a:pt x="110" y="1262"/>
                    <a:pt x="126" y="1309"/>
                    <a:pt x="91" y="1407"/>
                  </a:cubicBezTo>
                  <a:cubicBezTo>
                    <a:pt x="94" y="1465"/>
                    <a:pt x="87" y="1524"/>
                    <a:pt x="100" y="1580"/>
                  </a:cubicBezTo>
                  <a:cubicBezTo>
                    <a:pt x="104" y="1599"/>
                    <a:pt x="127" y="1607"/>
                    <a:pt x="141" y="1621"/>
                  </a:cubicBezTo>
                  <a:cubicBezTo>
                    <a:pt x="190" y="1670"/>
                    <a:pt x="195" y="1669"/>
                    <a:pt x="272" y="1678"/>
                  </a:cubicBezTo>
                  <a:cubicBezTo>
                    <a:pt x="333" y="1700"/>
                    <a:pt x="407" y="1698"/>
                    <a:pt x="470" y="1703"/>
                  </a:cubicBezTo>
                  <a:cubicBezTo>
                    <a:pt x="473" y="1711"/>
                    <a:pt x="469" y="1728"/>
                    <a:pt x="478" y="1728"/>
                  </a:cubicBezTo>
                  <a:cubicBezTo>
                    <a:pt x="490" y="1728"/>
                    <a:pt x="495" y="1712"/>
                    <a:pt x="503" y="1703"/>
                  </a:cubicBezTo>
                  <a:cubicBezTo>
                    <a:pt x="532" y="1669"/>
                    <a:pt x="561" y="1634"/>
                    <a:pt x="585" y="1596"/>
                  </a:cubicBezTo>
                  <a:cubicBezTo>
                    <a:pt x="588" y="1585"/>
                    <a:pt x="588" y="1573"/>
                    <a:pt x="593" y="1563"/>
                  </a:cubicBezTo>
                  <a:cubicBezTo>
                    <a:pt x="602" y="1545"/>
                    <a:pt x="626" y="1514"/>
                    <a:pt x="626" y="1514"/>
                  </a:cubicBezTo>
                  <a:cubicBezTo>
                    <a:pt x="636" y="1472"/>
                    <a:pt x="650" y="1456"/>
                    <a:pt x="676" y="1423"/>
                  </a:cubicBezTo>
                  <a:cubicBezTo>
                    <a:pt x="697" y="1396"/>
                    <a:pt x="736" y="1312"/>
                    <a:pt x="774" y="1300"/>
                  </a:cubicBezTo>
                  <a:cubicBezTo>
                    <a:pt x="810" y="1289"/>
                    <a:pt x="791" y="1294"/>
                    <a:pt x="832" y="1283"/>
                  </a:cubicBezTo>
                  <a:cubicBezTo>
                    <a:pt x="857" y="1286"/>
                    <a:pt x="882" y="1286"/>
                    <a:pt x="906" y="1292"/>
                  </a:cubicBezTo>
                  <a:cubicBezTo>
                    <a:pt x="943" y="1301"/>
                    <a:pt x="958" y="1344"/>
                    <a:pt x="996" y="1357"/>
                  </a:cubicBezTo>
                  <a:cubicBezTo>
                    <a:pt x="1033" y="1413"/>
                    <a:pt x="1014" y="1393"/>
                    <a:pt x="1046" y="1423"/>
                  </a:cubicBezTo>
                  <a:cubicBezTo>
                    <a:pt x="1057" y="1467"/>
                    <a:pt x="1067" y="1511"/>
                    <a:pt x="1079" y="1555"/>
                  </a:cubicBezTo>
                  <a:cubicBezTo>
                    <a:pt x="1083" y="1572"/>
                    <a:pt x="1095" y="1604"/>
                    <a:pt x="1095" y="1604"/>
                  </a:cubicBezTo>
                  <a:cubicBezTo>
                    <a:pt x="1084" y="1726"/>
                    <a:pt x="1082" y="1854"/>
                    <a:pt x="996" y="1950"/>
                  </a:cubicBezTo>
                  <a:cubicBezTo>
                    <a:pt x="970" y="1979"/>
                    <a:pt x="949" y="2015"/>
                    <a:pt x="914" y="2032"/>
                  </a:cubicBezTo>
                  <a:cubicBezTo>
                    <a:pt x="892" y="2043"/>
                    <a:pt x="848" y="2065"/>
                    <a:pt x="848" y="2065"/>
                  </a:cubicBezTo>
                  <a:cubicBezTo>
                    <a:pt x="795" y="2052"/>
                    <a:pt x="713" y="2025"/>
                    <a:pt x="667" y="1999"/>
                  </a:cubicBezTo>
                  <a:cubicBezTo>
                    <a:pt x="588" y="1955"/>
                    <a:pt x="671" y="1989"/>
                    <a:pt x="610" y="1966"/>
                  </a:cubicBezTo>
                  <a:cubicBezTo>
                    <a:pt x="594" y="1951"/>
                    <a:pt x="571" y="1926"/>
                    <a:pt x="552" y="1917"/>
                  </a:cubicBezTo>
                  <a:cubicBezTo>
                    <a:pt x="542" y="1912"/>
                    <a:pt x="530" y="1912"/>
                    <a:pt x="519" y="1909"/>
                  </a:cubicBezTo>
                  <a:cubicBezTo>
                    <a:pt x="511" y="1907"/>
                    <a:pt x="503" y="1904"/>
                    <a:pt x="495" y="1900"/>
                  </a:cubicBezTo>
                  <a:cubicBezTo>
                    <a:pt x="456" y="1880"/>
                    <a:pt x="421" y="1865"/>
                    <a:pt x="379" y="1851"/>
                  </a:cubicBezTo>
                  <a:cubicBezTo>
                    <a:pt x="329" y="1818"/>
                    <a:pt x="359" y="1815"/>
                    <a:pt x="289" y="1826"/>
                  </a:cubicBezTo>
                  <a:cubicBezTo>
                    <a:pt x="248" y="1867"/>
                    <a:pt x="206" y="1900"/>
                    <a:pt x="174" y="1950"/>
                  </a:cubicBezTo>
                  <a:cubicBezTo>
                    <a:pt x="183" y="2021"/>
                    <a:pt x="191" y="2064"/>
                    <a:pt x="264" y="2090"/>
                  </a:cubicBezTo>
                  <a:cubicBezTo>
                    <a:pt x="302" y="2125"/>
                    <a:pt x="340" y="2127"/>
                    <a:pt x="388" y="2139"/>
                  </a:cubicBezTo>
                  <a:cubicBezTo>
                    <a:pt x="448" y="2154"/>
                    <a:pt x="513" y="2178"/>
                    <a:pt x="569" y="2197"/>
                  </a:cubicBezTo>
                  <a:cubicBezTo>
                    <a:pt x="591" y="2174"/>
                    <a:pt x="657" y="2155"/>
                    <a:pt x="585" y="2172"/>
                  </a:cubicBezTo>
                  <a:cubicBezTo>
                    <a:pt x="593" y="2164"/>
                    <a:pt x="603" y="2156"/>
                    <a:pt x="610" y="2147"/>
                  </a:cubicBezTo>
                  <a:cubicBezTo>
                    <a:pt x="622" y="2132"/>
                    <a:pt x="643" y="2098"/>
                    <a:pt x="643" y="2098"/>
                  </a:cubicBezTo>
                  <a:cubicBezTo>
                    <a:pt x="654" y="2063"/>
                    <a:pt x="674" y="2035"/>
                    <a:pt x="684" y="1999"/>
                  </a:cubicBezTo>
                  <a:cubicBezTo>
                    <a:pt x="697" y="1950"/>
                    <a:pt x="704" y="1900"/>
                    <a:pt x="717" y="1851"/>
                  </a:cubicBezTo>
                  <a:cubicBezTo>
                    <a:pt x="713" y="1799"/>
                    <a:pt x="732" y="1736"/>
                    <a:pt x="700" y="1695"/>
                  </a:cubicBezTo>
                  <a:cubicBezTo>
                    <a:pt x="683" y="1674"/>
                    <a:pt x="626" y="1662"/>
                    <a:pt x="626" y="1662"/>
                  </a:cubicBezTo>
                  <a:cubicBezTo>
                    <a:pt x="600" y="1634"/>
                    <a:pt x="563" y="1634"/>
                    <a:pt x="527" y="1621"/>
                  </a:cubicBezTo>
                  <a:cubicBezTo>
                    <a:pt x="453" y="1593"/>
                    <a:pt x="374" y="1591"/>
                    <a:pt x="297" y="1580"/>
                  </a:cubicBezTo>
                  <a:cubicBezTo>
                    <a:pt x="247" y="1562"/>
                    <a:pt x="201" y="1543"/>
                    <a:pt x="149" y="1530"/>
                  </a:cubicBezTo>
                  <a:cubicBezTo>
                    <a:pt x="80" y="1486"/>
                    <a:pt x="34" y="1436"/>
                    <a:pt x="9" y="1357"/>
                  </a:cubicBezTo>
                  <a:cubicBezTo>
                    <a:pt x="16" y="1259"/>
                    <a:pt x="0" y="1210"/>
                    <a:pt x="91" y="1176"/>
                  </a:cubicBezTo>
                  <a:cubicBezTo>
                    <a:pt x="100" y="1177"/>
                    <a:pt x="221" y="1183"/>
                    <a:pt x="256" y="1193"/>
                  </a:cubicBezTo>
                  <a:cubicBezTo>
                    <a:pt x="322" y="1212"/>
                    <a:pt x="374" y="1233"/>
                    <a:pt x="445" y="1242"/>
                  </a:cubicBezTo>
                  <a:cubicBezTo>
                    <a:pt x="503" y="1260"/>
                    <a:pt x="548" y="1269"/>
                    <a:pt x="610" y="1275"/>
                  </a:cubicBezTo>
                  <a:cubicBezTo>
                    <a:pt x="761" y="1325"/>
                    <a:pt x="812" y="1289"/>
                    <a:pt x="1046" y="1283"/>
                  </a:cubicBezTo>
                  <a:cubicBezTo>
                    <a:pt x="1107" y="1271"/>
                    <a:pt x="1159" y="1241"/>
                    <a:pt x="1219" y="1226"/>
                  </a:cubicBezTo>
                  <a:cubicBezTo>
                    <a:pt x="1262" y="1204"/>
                    <a:pt x="1300" y="1177"/>
                    <a:pt x="1334" y="1143"/>
                  </a:cubicBezTo>
                  <a:cubicBezTo>
                    <a:pt x="1313" y="1080"/>
                    <a:pt x="1334" y="1159"/>
                    <a:pt x="1334" y="1094"/>
                  </a:cubicBezTo>
                  <a:cubicBezTo>
                    <a:pt x="1334" y="1035"/>
                    <a:pt x="1323" y="967"/>
                    <a:pt x="1260" y="946"/>
                  </a:cubicBezTo>
                  <a:cubicBezTo>
                    <a:pt x="1188" y="874"/>
                    <a:pt x="1076" y="855"/>
                    <a:pt x="980" y="847"/>
                  </a:cubicBezTo>
                  <a:cubicBezTo>
                    <a:pt x="943" y="829"/>
                    <a:pt x="922" y="814"/>
                    <a:pt x="881" y="806"/>
                  </a:cubicBezTo>
                  <a:cubicBezTo>
                    <a:pt x="815" y="772"/>
                    <a:pt x="748" y="742"/>
                    <a:pt x="676" y="724"/>
                  </a:cubicBezTo>
                  <a:cubicBezTo>
                    <a:pt x="598" y="672"/>
                    <a:pt x="541" y="646"/>
                    <a:pt x="511" y="551"/>
                  </a:cubicBezTo>
                  <a:cubicBezTo>
                    <a:pt x="529" y="495"/>
                    <a:pt x="520" y="495"/>
                    <a:pt x="577" y="477"/>
                  </a:cubicBezTo>
                  <a:cubicBezTo>
                    <a:pt x="723" y="497"/>
                    <a:pt x="728" y="495"/>
                    <a:pt x="947" y="502"/>
                  </a:cubicBezTo>
                  <a:cubicBezTo>
                    <a:pt x="1016" y="499"/>
                    <a:pt x="1085" y="499"/>
                    <a:pt x="1153" y="493"/>
                  </a:cubicBezTo>
                  <a:cubicBezTo>
                    <a:pt x="1181" y="491"/>
                    <a:pt x="1235" y="477"/>
                    <a:pt x="1235" y="477"/>
                  </a:cubicBezTo>
                  <a:cubicBezTo>
                    <a:pt x="1280" y="458"/>
                    <a:pt x="1355" y="445"/>
                    <a:pt x="1391" y="411"/>
                  </a:cubicBezTo>
                  <a:cubicBezTo>
                    <a:pt x="1419" y="384"/>
                    <a:pt x="1446" y="356"/>
                    <a:pt x="1474" y="329"/>
                  </a:cubicBezTo>
                  <a:cubicBezTo>
                    <a:pt x="1471" y="299"/>
                    <a:pt x="1479" y="265"/>
                    <a:pt x="1465" y="238"/>
                  </a:cubicBezTo>
                  <a:cubicBezTo>
                    <a:pt x="1443" y="194"/>
                    <a:pt x="1409" y="201"/>
                    <a:pt x="1375" y="189"/>
                  </a:cubicBezTo>
                  <a:cubicBezTo>
                    <a:pt x="1323" y="172"/>
                    <a:pt x="1271" y="157"/>
                    <a:pt x="1219" y="140"/>
                  </a:cubicBezTo>
                  <a:cubicBezTo>
                    <a:pt x="1117" y="70"/>
                    <a:pt x="976" y="109"/>
                    <a:pt x="865" y="148"/>
                  </a:cubicBezTo>
                  <a:cubicBezTo>
                    <a:pt x="785" y="144"/>
                    <a:pt x="701" y="154"/>
                    <a:pt x="626" y="123"/>
                  </a:cubicBezTo>
                  <a:cubicBezTo>
                    <a:pt x="569" y="99"/>
                    <a:pt x="618" y="113"/>
                    <a:pt x="560" y="98"/>
                  </a:cubicBezTo>
                  <a:cubicBezTo>
                    <a:pt x="538" y="92"/>
                    <a:pt x="495" y="82"/>
                    <a:pt x="495" y="82"/>
                  </a:cubicBezTo>
                  <a:cubicBezTo>
                    <a:pt x="474" y="61"/>
                    <a:pt x="395" y="35"/>
                    <a:pt x="363" y="24"/>
                  </a:cubicBezTo>
                  <a:cubicBezTo>
                    <a:pt x="346" y="18"/>
                    <a:pt x="330" y="13"/>
                    <a:pt x="313" y="8"/>
                  </a:cubicBezTo>
                  <a:cubicBezTo>
                    <a:pt x="305" y="5"/>
                    <a:pt x="289" y="0"/>
                    <a:pt x="289" y="0"/>
                  </a:cubicBezTo>
                  <a:cubicBezTo>
                    <a:pt x="272" y="3"/>
                    <a:pt x="254" y="0"/>
                    <a:pt x="239" y="8"/>
                  </a:cubicBezTo>
                  <a:cubicBezTo>
                    <a:pt x="231" y="12"/>
                    <a:pt x="235" y="25"/>
                    <a:pt x="231" y="33"/>
                  </a:cubicBezTo>
                  <a:cubicBezTo>
                    <a:pt x="209" y="78"/>
                    <a:pt x="183" y="117"/>
                    <a:pt x="165" y="164"/>
                  </a:cubicBezTo>
                  <a:cubicBezTo>
                    <a:pt x="168" y="183"/>
                    <a:pt x="168" y="203"/>
                    <a:pt x="174" y="222"/>
                  </a:cubicBezTo>
                  <a:cubicBezTo>
                    <a:pt x="183" y="251"/>
                    <a:pt x="194" y="246"/>
                    <a:pt x="215" y="263"/>
                  </a:cubicBezTo>
                  <a:cubicBezTo>
                    <a:pt x="256" y="298"/>
                    <a:pt x="294" y="336"/>
                    <a:pt x="346" y="353"/>
                  </a:cubicBezTo>
                  <a:cubicBezTo>
                    <a:pt x="397" y="404"/>
                    <a:pt x="462" y="414"/>
                    <a:pt x="527" y="444"/>
                  </a:cubicBezTo>
                  <a:cubicBezTo>
                    <a:pt x="579" y="468"/>
                    <a:pt x="633" y="479"/>
                    <a:pt x="684" y="502"/>
                  </a:cubicBezTo>
                  <a:cubicBezTo>
                    <a:pt x="762" y="537"/>
                    <a:pt x="688" y="517"/>
                    <a:pt x="766" y="543"/>
                  </a:cubicBezTo>
                  <a:cubicBezTo>
                    <a:pt x="798" y="554"/>
                    <a:pt x="833" y="557"/>
                    <a:pt x="865" y="567"/>
                  </a:cubicBezTo>
                  <a:cubicBezTo>
                    <a:pt x="890" y="593"/>
                    <a:pt x="930" y="630"/>
                    <a:pt x="964" y="641"/>
                  </a:cubicBezTo>
                  <a:cubicBezTo>
                    <a:pt x="1001" y="681"/>
                    <a:pt x="953" y="635"/>
                    <a:pt x="1013" y="666"/>
                  </a:cubicBezTo>
                  <a:cubicBezTo>
                    <a:pt x="1020" y="670"/>
                    <a:pt x="1022" y="679"/>
                    <a:pt x="1029" y="683"/>
                  </a:cubicBezTo>
                  <a:cubicBezTo>
                    <a:pt x="1039" y="688"/>
                    <a:pt x="1051" y="688"/>
                    <a:pt x="1062" y="691"/>
                  </a:cubicBezTo>
                  <a:cubicBezTo>
                    <a:pt x="1084" y="712"/>
                    <a:pt x="1112" y="721"/>
                    <a:pt x="1136" y="740"/>
                  </a:cubicBezTo>
                  <a:cubicBezTo>
                    <a:pt x="1193" y="786"/>
                    <a:pt x="1106" y="726"/>
                    <a:pt x="1177" y="773"/>
                  </a:cubicBezTo>
                  <a:cubicBezTo>
                    <a:pt x="1204" y="813"/>
                    <a:pt x="1201" y="827"/>
                    <a:pt x="1243" y="855"/>
                  </a:cubicBezTo>
                  <a:cubicBezTo>
                    <a:pt x="1273" y="899"/>
                    <a:pt x="1250" y="859"/>
                    <a:pt x="1268" y="913"/>
                  </a:cubicBezTo>
                  <a:cubicBezTo>
                    <a:pt x="1275" y="935"/>
                    <a:pt x="1293" y="979"/>
                    <a:pt x="1293" y="979"/>
                  </a:cubicBezTo>
                  <a:cubicBezTo>
                    <a:pt x="1300" y="1048"/>
                    <a:pt x="1302" y="1069"/>
                    <a:pt x="1326" y="1127"/>
                  </a:cubicBezTo>
                  <a:cubicBezTo>
                    <a:pt x="1342" y="1210"/>
                    <a:pt x="1368" y="1451"/>
                    <a:pt x="1284" y="1530"/>
                  </a:cubicBezTo>
                  <a:cubicBezTo>
                    <a:pt x="1275" y="1558"/>
                    <a:pt x="1265" y="1576"/>
                    <a:pt x="1243" y="1596"/>
                  </a:cubicBezTo>
                  <a:cubicBezTo>
                    <a:pt x="1214" y="1684"/>
                    <a:pt x="1237" y="1746"/>
                    <a:pt x="1301" y="1810"/>
                  </a:cubicBezTo>
                  <a:cubicBezTo>
                    <a:pt x="1313" y="1859"/>
                    <a:pt x="1324" y="1878"/>
                    <a:pt x="1309" y="1933"/>
                  </a:cubicBezTo>
                  <a:cubicBezTo>
                    <a:pt x="1306" y="1943"/>
                    <a:pt x="1286" y="1951"/>
                    <a:pt x="1293" y="1958"/>
                  </a:cubicBezTo>
                  <a:cubicBezTo>
                    <a:pt x="1299" y="1965"/>
                    <a:pt x="1309" y="1947"/>
                    <a:pt x="1317" y="1942"/>
                  </a:cubicBezTo>
                  <a:cubicBezTo>
                    <a:pt x="1309" y="1939"/>
                    <a:pt x="1301" y="1932"/>
                    <a:pt x="1293" y="1933"/>
                  </a:cubicBezTo>
                  <a:cubicBezTo>
                    <a:pt x="1278" y="1935"/>
                    <a:pt x="1249" y="1959"/>
                    <a:pt x="1235" y="1966"/>
                  </a:cubicBezTo>
                  <a:cubicBezTo>
                    <a:pt x="1219" y="1974"/>
                    <a:pt x="1194" y="1979"/>
                    <a:pt x="1177" y="1983"/>
                  </a:cubicBezTo>
                  <a:cubicBezTo>
                    <a:pt x="1122" y="2019"/>
                    <a:pt x="1060" y="2025"/>
                    <a:pt x="996" y="2032"/>
                  </a:cubicBezTo>
                  <a:cubicBezTo>
                    <a:pt x="928" y="2027"/>
                    <a:pt x="901" y="2032"/>
                    <a:pt x="848" y="2016"/>
                  </a:cubicBezTo>
                  <a:cubicBezTo>
                    <a:pt x="800" y="2002"/>
                    <a:pt x="756" y="1974"/>
                    <a:pt x="708" y="1958"/>
                  </a:cubicBezTo>
                  <a:cubicBezTo>
                    <a:pt x="674" y="1935"/>
                    <a:pt x="640" y="1929"/>
                    <a:pt x="601" y="1917"/>
                  </a:cubicBezTo>
                  <a:cubicBezTo>
                    <a:pt x="584" y="1912"/>
                    <a:pt x="552" y="1900"/>
                    <a:pt x="552" y="1900"/>
                  </a:cubicBezTo>
                  <a:cubicBezTo>
                    <a:pt x="516" y="1903"/>
                    <a:pt x="480" y="1902"/>
                    <a:pt x="445" y="1909"/>
                  </a:cubicBezTo>
                  <a:cubicBezTo>
                    <a:pt x="416" y="1914"/>
                    <a:pt x="379" y="1966"/>
                    <a:pt x="379" y="1966"/>
                  </a:cubicBezTo>
                  <a:cubicBezTo>
                    <a:pt x="369" y="1996"/>
                    <a:pt x="354" y="2018"/>
                    <a:pt x="346" y="2049"/>
                  </a:cubicBezTo>
                  <a:cubicBezTo>
                    <a:pt x="358" y="2137"/>
                    <a:pt x="357" y="2148"/>
                    <a:pt x="412" y="2205"/>
                  </a:cubicBezTo>
                  <a:cubicBezTo>
                    <a:pt x="421" y="2233"/>
                    <a:pt x="433" y="2253"/>
                    <a:pt x="445" y="2279"/>
                  </a:cubicBezTo>
                  <a:cubicBezTo>
                    <a:pt x="453" y="2296"/>
                    <a:pt x="453" y="2320"/>
                    <a:pt x="478" y="2320"/>
                  </a:cubicBezTo>
                </a:path>
              </a:pathLst>
            </a:custGeom>
            <a:solidFill>
              <a:srgbClr val="33CCCC">
                <a:alpha val="36862"/>
              </a:srgbClr>
            </a:solidFill>
            <a:ln w="1778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92" name="Freeform 430"/>
            <p:cNvSpPr>
              <a:spLocks/>
            </p:cNvSpPr>
            <p:nvPr/>
          </p:nvSpPr>
          <p:spPr bwMode="auto">
            <a:xfrm>
              <a:off x="707" y="82"/>
              <a:ext cx="1479" cy="2320"/>
            </a:xfrm>
            <a:custGeom>
              <a:avLst/>
              <a:gdLst>
                <a:gd name="T0" fmla="*/ 272 w 1479"/>
                <a:gd name="T1" fmla="*/ 321 h 2320"/>
                <a:gd name="T2" fmla="*/ 83 w 1479"/>
                <a:gd name="T3" fmla="*/ 543 h 2320"/>
                <a:gd name="T4" fmla="*/ 404 w 1479"/>
                <a:gd name="T5" fmla="*/ 674 h 2320"/>
                <a:gd name="T6" fmla="*/ 815 w 1479"/>
                <a:gd name="T7" fmla="*/ 641 h 2320"/>
                <a:gd name="T8" fmla="*/ 889 w 1479"/>
                <a:gd name="T9" fmla="*/ 617 h 2320"/>
                <a:gd name="T10" fmla="*/ 955 w 1479"/>
                <a:gd name="T11" fmla="*/ 683 h 2320"/>
                <a:gd name="T12" fmla="*/ 865 w 1479"/>
                <a:gd name="T13" fmla="*/ 1020 h 2320"/>
                <a:gd name="T14" fmla="*/ 527 w 1479"/>
                <a:gd name="T15" fmla="*/ 946 h 2320"/>
                <a:gd name="T16" fmla="*/ 585 w 1479"/>
                <a:gd name="T17" fmla="*/ 641 h 2320"/>
                <a:gd name="T18" fmla="*/ 272 w 1479"/>
                <a:gd name="T19" fmla="*/ 485 h 2320"/>
                <a:gd name="T20" fmla="*/ 83 w 1479"/>
                <a:gd name="T21" fmla="*/ 765 h 2320"/>
                <a:gd name="T22" fmla="*/ 462 w 1479"/>
                <a:gd name="T23" fmla="*/ 1152 h 2320"/>
                <a:gd name="T24" fmla="*/ 783 w 1479"/>
                <a:gd name="T25" fmla="*/ 1020 h 2320"/>
                <a:gd name="T26" fmla="*/ 972 w 1479"/>
                <a:gd name="T27" fmla="*/ 1127 h 2320"/>
                <a:gd name="T28" fmla="*/ 972 w 1479"/>
                <a:gd name="T29" fmla="*/ 1505 h 2320"/>
                <a:gd name="T30" fmla="*/ 741 w 1479"/>
                <a:gd name="T31" fmla="*/ 1423 h 2320"/>
                <a:gd name="T32" fmla="*/ 478 w 1479"/>
                <a:gd name="T33" fmla="*/ 1300 h 2320"/>
                <a:gd name="T34" fmla="*/ 297 w 1479"/>
                <a:gd name="T35" fmla="*/ 1152 h 2320"/>
                <a:gd name="T36" fmla="*/ 182 w 1479"/>
                <a:gd name="T37" fmla="*/ 1176 h 2320"/>
                <a:gd name="T38" fmla="*/ 141 w 1479"/>
                <a:gd name="T39" fmla="*/ 1621 h 2320"/>
                <a:gd name="T40" fmla="*/ 478 w 1479"/>
                <a:gd name="T41" fmla="*/ 1728 h 2320"/>
                <a:gd name="T42" fmla="*/ 593 w 1479"/>
                <a:gd name="T43" fmla="*/ 1563 h 2320"/>
                <a:gd name="T44" fmla="*/ 774 w 1479"/>
                <a:gd name="T45" fmla="*/ 1300 h 2320"/>
                <a:gd name="T46" fmla="*/ 996 w 1479"/>
                <a:gd name="T47" fmla="*/ 1357 h 2320"/>
                <a:gd name="T48" fmla="*/ 1095 w 1479"/>
                <a:gd name="T49" fmla="*/ 1604 h 2320"/>
                <a:gd name="T50" fmla="*/ 848 w 1479"/>
                <a:gd name="T51" fmla="*/ 2065 h 2320"/>
                <a:gd name="T52" fmla="*/ 552 w 1479"/>
                <a:gd name="T53" fmla="*/ 1917 h 2320"/>
                <a:gd name="T54" fmla="*/ 379 w 1479"/>
                <a:gd name="T55" fmla="*/ 1851 h 2320"/>
                <a:gd name="T56" fmla="*/ 264 w 1479"/>
                <a:gd name="T57" fmla="*/ 2090 h 2320"/>
                <a:gd name="T58" fmla="*/ 585 w 1479"/>
                <a:gd name="T59" fmla="*/ 2172 h 2320"/>
                <a:gd name="T60" fmla="*/ 684 w 1479"/>
                <a:gd name="T61" fmla="*/ 1999 h 2320"/>
                <a:gd name="T62" fmla="*/ 626 w 1479"/>
                <a:gd name="T63" fmla="*/ 1662 h 2320"/>
                <a:gd name="T64" fmla="*/ 149 w 1479"/>
                <a:gd name="T65" fmla="*/ 1530 h 2320"/>
                <a:gd name="T66" fmla="*/ 256 w 1479"/>
                <a:gd name="T67" fmla="*/ 1193 h 2320"/>
                <a:gd name="T68" fmla="*/ 1046 w 1479"/>
                <a:gd name="T69" fmla="*/ 1283 h 2320"/>
                <a:gd name="T70" fmla="*/ 1334 w 1479"/>
                <a:gd name="T71" fmla="*/ 1094 h 2320"/>
                <a:gd name="T72" fmla="*/ 881 w 1479"/>
                <a:gd name="T73" fmla="*/ 806 h 2320"/>
                <a:gd name="T74" fmla="*/ 577 w 1479"/>
                <a:gd name="T75" fmla="*/ 477 h 2320"/>
                <a:gd name="T76" fmla="*/ 1235 w 1479"/>
                <a:gd name="T77" fmla="*/ 477 h 2320"/>
                <a:gd name="T78" fmla="*/ 1465 w 1479"/>
                <a:gd name="T79" fmla="*/ 238 h 2320"/>
                <a:gd name="T80" fmla="*/ 865 w 1479"/>
                <a:gd name="T81" fmla="*/ 148 h 2320"/>
                <a:gd name="T82" fmla="*/ 495 w 1479"/>
                <a:gd name="T83" fmla="*/ 82 h 2320"/>
                <a:gd name="T84" fmla="*/ 289 w 1479"/>
                <a:gd name="T85" fmla="*/ 0 h 2320"/>
                <a:gd name="T86" fmla="*/ 165 w 1479"/>
                <a:gd name="T87" fmla="*/ 164 h 2320"/>
                <a:gd name="T88" fmla="*/ 346 w 1479"/>
                <a:gd name="T89" fmla="*/ 353 h 2320"/>
                <a:gd name="T90" fmla="*/ 766 w 1479"/>
                <a:gd name="T91" fmla="*/ 543 h 2320"/>
                <a:gd name="T92" fmla="*/ 1013 w 1479"/>
                <a:gd name="T93" fmla="*/ 666 h 2320"/>
                <a:gd name="T94" fmla="*/ 1136 w 1479"/>
                <a:gd name="T95" fmla="*/ 740 h 2320"/>
                <a:gd name="T96" fmla="*/ 1268 w 1479"/>
                <a:gd name="T97" fmla="*/ 913 h 2320"/>
                <a:gd name="T98" fmla="*/ 1284 w 1479"/>
                <a:gd name="T99" fmla="*/ 1530 h 2320"/>
                <a:gd name="T100" fmla="*/ 1309 w 1479"/>
                <a:gd name="T101" fmla="*/ 1933 h 2320"/>
                <a:gd name="T102" fmla="*/ 1293 w 1479"/>
                <a:gd name="T103" fmla="*/ 1933 h 2320"/>
                <a:gd name="T104" fmla="*/ 996 w 1479"/>
                <a:gd name="T105" fmla="*/ 2032 h 2320"/>
                <a:gd name="T106" fmla="*/ 601 w 1479"/>
                <a:gd name="T107" fmla="*/ 1917 h 2320"/>
                <a:gd name="T108" fmla="*/ 379 w 1479"/>
                <a:gd name="T109" fmla="*/ 1966 h 2320"/>
                <a:gd name="T110" fmla="*/ 445 w 1479"/>
                <a:gd name="T111" fmla="*/ 2279 h 23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79"/>
                <a:gd name="T169" fmla="*/ 0 h 2320"/>
                <a:gd name="T170" fmla="*/ 1479 w 1479"/>
                <a:gd name="T171" fmla="*/ 2320 h 23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79" h="2320">
                  <a:moveTo>
                    <a:pt x="593" y="304"/>
                  </a:moveTo>
                  <a:cubicBezTo>
                    <a:pt x="561" y="293"/>
                    <a:pt x="528" y="288"/>
                    <a:pt x="495" y="279"/>
                  </a:cubicBezTo>
                  <a:cubicBezTo>
                    <a:pt x="426" y="287"/>
                    <a:pt x="337" y="300"/>
                    <a:pt x="272" y="321"/>
                  </a:cubicBezTo>
                  <a:cubicBezTo>
                    <a:pt x="256" y="326"/>
                    <a:pt x="223" y="337"/>
                    <a:pt x="223" y="337"/>
                  </a:cubicBezTo>
                  <a:cubicBezTo>
                    <a:pt x="196" y="364"/>
                    <a:pt x="159" y="392"/>
                    <a:pt x="141" y="428"/>
                  </a:cubicBezTo>
                  <a:cubicBezTo>
                    <a:pt x="121" y="467"/>
                    <a:pt x="114" y="512"/>
                    <a:pt x="83" y="543"/>
                  </a:cubicBezTo>
                  <a:cubicBezTo>
                    <a:pt x="97" y="586"/>
                    <a:pt x="86" y="560"/>
                    <a:pt x="124" y="617"/>
                  </a:cubicBezTo>
                  <a:cubicBezTo>
                    <a:pt x="129" y="625"/>
                    <a:pt x="171" y="638"/>
                    <a:pt x="182" y="641"/>
                  </a:cubicBezTo>
                  <a:cubicBezTo>
                    <a:pt x="261" y="664"/>
                    <a:pt x="315" y="669"/>
                    <a:pt x="404" y="674"/>
                  </a:cubicBezTo>
                  <a:cubicBezTo>
                    <a:pt x="493" y="705"/>
                    <a:pt x="462" y="706"/>
                    <a:pt x="585" y="716"/>
                  </a:cubicBezTo>
                  <a:cubicBezTo>
                    <a:pt x="662" y="711"/>
                    <a:pt x="722" y="722"/>
                    <a:pt x="783" y="683"/>
                  </a:cubicBezTo>
                  <a:cubicBezTo>
                    <a:pt x="792" y="668"/>
                    <a:pt x="806" y="656"/>
                    <a:pt x="815" y="641"/>
                  </a:cubicBezTo>
                  <a:cubicBezTo>
                    <a:pt x="819" y="634"/>
                    <a:pt x="817" y="622"/>
                    <a:pt x="824" y="617"/>
                  </a:cubicBezTo>
                  <a:cubicBezTo>
                    <a:pt x="838" y="607"/>
                    <a:pt x="873" y="600"/>
                    <a:pt x="873" y="600"/>
                  </a:cubicBezTo>
                  <a:cubicBezTo>
                    <a:pt x="878" y="606"/>
                    <a:pt x="882" y="613"/>
                    <a:pt x="889" y="617"/>
                  </a:cubicBezTo>
                  <a:cubicBezTo>
                    <a:pt x="896" y="622"/>
                    <a:pt x="908" y="619"/>
                    <a:pt x="914" y="625"/>
                  </a:cubicBezTo>
                  <a:cubicBezTo>
                    <a:pt x="920" y="631"/>
                    <a:pt x="917" y="643"/>
                    <a:pt x="922" y="650"/>
                  </a:cubicBezTo>
                  <a:cubicBezTo>
                    <a:pt x="930" y="663"/>
                    <a:pt x="945" y="671"/>
                    <a:pt x="955" y="683"/>
                  </a:cubicBezTo>
                  <a:cubicBezTo>
                    <a:pt x="980" y="714"/>
                    <a:pt x="991" y="745"/>
                    <a:pt x="1005" y="781"/>
                  </a:cubicBezTo>
                  <a:cubicBezTo>
                    <a:pt x="1001" y="842"/>
                    <a:pt x="1020" y="945"/>
                    <a:pt x="947" y="971"/>
                  </a:cubicBezTo>
                  <a:cubicBezTo>
                    <a:pt x="902" y="1016"/>
                    <a:pt x="929" y="999"/>
                    <a:pt x="865" y="1020"/>
                  </a:cubicBezTo>
                  <a:cubicBezTo>
                    <a:pt x="857" y="1023"/>
                    <a:pt x="840" y="1028"/>
                    <a:pt x="840" y="1028"/>
                  </a:cubicBezTo>
                  <a:cubicBezTo>
                    <a:pt x="721" y="1020"/>
                    <a:pt x="682" y="1007"/>
                    <a:pt x="577" y="971"/>
                  </a:cubicBezTo>
                  <a:cubicBezTo>
                    <a:pt x="556" y="964"/>
                    <a:pt x="544" y="961"/>
                    <a:pt x="527" y="946"/>
                  </a:cubicBezTo>
                  <a:cubicBezTo>
                    <a:pt x="512" y="933"/>
                    <a:pt x="486" y="905"/>
                    <a:pt x="486" y="905"/>
                  </a:cubicBezTo>
                  <a:cubicBezTo>
                    <a:pt x="464" y="835"/>
                    <a:pt x="448" y="780"/>
                    <a:pt x="519" y="732"/>
                  </a:cubicBezTo>
                  <a:cubicBezTo>
                    <a:pt x="538" y="695"/>
                    <a:pt x="557" y="671"/>
                    <a:pt x="585" y="641"/>
                  </a:cubicBezTo>
                  <a:cubicBezTo>
                    <a:pt x="578" y="587"/>
                    <a:pt x="573" y="546"/>
                    <a:pt x="519" y="526"/>
                  </a:cubicBezTo>
                  <a:cubicBezTo>
                    <a:pt x="469" y="490"/>
                    <a:pt x="415" y="479"/>
                    <a:pt x="355" y="469"/>
                  </a:cubicBezTo>
                  <a:cubicBezTo>
                    <a:pt x="344" y="471"/>
                    <a:pt x="288" y="478"/>
                    <a:pt x="272" y="485"/>
                  </a:cubicBezTo>
                  <a:cubicBezTo>
                    <a:pt x="133" y="543"/>
                    <a:pt x="254" y="503"/>
                    <a:pt x="182" y="526"/>
                  </a:cubicBezTo>
                  <a:cubicBezTo>
                    <a:pt x="130" y="565"/>
                    <a:pt x="111" y="593"/>
                    <a:pt x="100" y="658"/>
                  </a:cubicBezTo>
                  <a:cubicBezTo>
                    <a:pt x="94" y="694"/>
                    <a:pt x="83" y="765"/>
                    <a:pt x="83" y="765"/>
                  </a:cubicBezTo>
                  <a:cubicBezTo>
                    <a:pt x="89" y="817"/>
                    <a:pt x="92" y="869"/>
                    <a:pt x="100" y="921"/>
                  </a:cubicBezTo>
                  <a:cubicBezTo>
                    <a:pt x="103" y="943"/>
                    <a:pt x="104" y="968"/>
                    <a:pt x="116" y="987"/>
                  </a:cubicBezTo>
                  <a:cubicBezTo>
                    <a:pt x="192" y="1106"/>
                    <a:pt x="329" y="1138"/>
                    <a:pt x="462" y="1152"/>
                  </a:cubicBezTo>
                  <a:cubicBezTo>
                    <a:pt x="503" y="1147"/>
                    <a:pt x="561" y="1147"/>
                    <a:pt x="601" y="1127"/>
                  </a:cubicBezTo>
                  <a:cubicBezTo>
                    <a:pt x="642" y="1107"/>
                    <a:pt x="612" y="1118"/>
                    <a:pt x="643" y="1094"/>
                  </a:cubicBezTo>
                  <a:cubicBezTo>
                    <a:pt x="687" y="1061"/>
                    <a:pt x="730" y="1030"/>
                    <a:pt x="783" y="1020"/>
                  </a:cubicBezTo>
                  <a:cubicBezTo>
                    <a:pt x="813" y="1024"/>
                    <a:pt x="849" y="1017"/>
                    <a:pt x="873" y="1036"/>
                  </a:cubicBezTo>
                  <a:cubicBezTo>
                    <a:pt x="881" y="1042"/>
                    <a:pt x="883" y="1053"/>
                    <a:pt x="889" y="1061"/>
                  </a:cubicBezTo>
                  <a:cubicBezTo>
                    <a:pt x="909" y="1086"/>
                    <a:pt x="945" y="1110"/>
                    <a:pt x="972" y="1127"/>
                  </a:cubicBezTo>
                  <a:cubicBezTo>
                    <a:pt x="990" y="1183"/>
                    <a:pt x="1018" y="1225"/>
                    <a:pt x="1029" y="1283"/>
                  </a:cubicBezTo>
                  <a:cubicBezTo>
                    <a:pt x="1023" y="1357"/>
                    <a:pt x="1022" y="1428"/>
                    <a:pt x="996" y="1497"/>
                  </a:cubicBezTo>
                  <a:cubicBezTo>
                    <a:pt x="993" y="1505"/>
                    <a:pt x="980" y="1502"/>
                    <a:pt x="972" y="1505"/>
                  </a:cubicBezTo>
                  <a:cubicBezTo>
                    <a:pt x="975" y="1497"/>
                    <a:pt x="988" y="1484"/>
                    <a:pt x="980" y="1481"/>
                  </a:cubicBezTo>
                  <a:cubicBezTo>
                    <a:pt x="949" y="1470"/>
                    <a:pt x="914" y="1477"/>
                    <a:pt x="881" y="1473"/>
                  </a:cubicBezTo>
                  <a:cubicBezTo>
                    <a:pt x="831" y="1467"/>
                    <a:pt x="791" y="1433"/>
                    <a:pt x="741" y="1423"/>
                  </a:cubicBezTo>
                  <a:cubicBezTo>
                    <a:pt x="711" y="1403"/>
                    <a:pt x="652" y="1377"/>
                    <a:pt x="618" y="1366"/>
                  </a:cubicBezTo>
                  <a:cubicBezTo>
                    <a:pt x="584" y="1341"/>
                    <a:pt x="567" y="1328"/>
                    <a:pt x="527" y="1316"/>
                  </a:cubicBezTo>
                  <a:cubicBezTo>
                    <a:pt x="511" y="1311"/>
                    <a:pt x="478" y="1300"/>
                    <a:pt x="478" y="1300"/>
                  </a:cubicBezTo>
                  <a:cubicBezTo>
                    <a:pt x="467" y="1289"/>
                    <a:pt x="452" y="1281"/>
                    <a:pt x="445" y="1267"/>
                  </a:cubicBezTo>
                  <a:cubicBezTo>
                    <a:pt x="423" y="1223"/>
                    <a:pt x="431" y="1173"/>
                    <a:pt x="371" y="1160"/>
                  </a:cubicBezTo>
                  <a:cubicBezTo>
                    <a:pt x="347" y="1155"/>
                    <a:pt x="322" y="1155"/>
                    <a:pt x="297" y="1152"/>
                  </a:cubicBezTo>
                  <a:cubicBezTo>
                    <a:pt x="275" y="1155"/>
                    <a:pt x="253" y="1162"/>
                    <a:pt x="231" y="1160"/>
                  </a:cubicBezTo>
                  <a:cubicBezTo>
                    <a:pt x="221" y="1159"/>
                    <a:pt x="216" y="1140"/>
                    <a:pt x="207" y="1143"/>
                  </a:cubicBezTo>
                  <a:cubicBezTo>
                    <a:pt x="194" y="1147"/>
                    <a:pt x="191" y="1165"/>
                    <a:pt x="182" y="1176"/>
                  </a:cubicBezTo>
                  <a:cubicBezTo>
                    <a:pt x="110" y="1262"/>
                    <a:pt x="126" y="1309"/>
                    <a:pt x="91" y="1407"/>
                  </a:cubicBezTo>
                  <a:cubicBezTo>
                    <a:pt x="94" y="1465"/>
                    <a:pt x="87" y="1524"/>
                    <a:pt x="100" y="1580"/>
                  </a:cubicBezTo>
                  <a:cubicBezTo>
                    <a:pt x="104" y="1599"/>
                    <a:pt x="127" y="1607"/>
                    <a:pt x="141" y="1621"/>
                  </a:cubicBezTo>
                  <a:cubicBezTo>
                    <a:pt x="190" y="1670"/>
                    <a:pt x="195" y="1669"/>
                    <a:pt x="272" y="1678"/>
                  </a:cubicBezTo>
                  <a:cubicBezTo>
                    <a:pt x="333" y="1700"/>
                    <a:pt x="407" y="1698"/>
                    <a:pt x="470" y="1703"/>
                  </a:cubicBezTo>
                  <a:cubicBezTo>
                    <a:pt x="473" y="1711"/>
                    <a:pt x="469" y="1728"/>
                    <a:pt x="478" y="1728"/>
                  </a:cubicBezTo>
                  <a:cubicBezTo>
                    <a:pt x="490" y="1728"/>
                    <a:pt x="495" y="1712"/>
                    <a:pt x="503" y="1703"/>
                  </a:cubicBezTo>
                  <a:cubicBezTo>
                    <a:pt x="532" y="1669"/>
                    <a:pt x="561" y="1634"/>
                    <a:pt x="585" y="1596"/>
                  </a:cubicBezTo>
                  <a:cubicBezTo>
                    <a:pt x="588" y="1585"/>
                    <a:pt x="588" y="1573"/>
                    <a:pt x="593" y="1563"/>
                  </a:cubicBezTo>
                  <a:cubicBezTo>
                    <a:pt x="602" y="1545"/>
                    <a:pt x="626" y="1514"/>
                    <a:pt x="626" y="1514"/>
                  </a:cubicBezTo>
                  <a:cubicBezTo>
                    <a:pt x="636" y="1472"/>
                    <a:pt x="650" y="1456"/>
                    <a:pt x="676" y="1423"/>
                  </a:cubicBezTo>
                  <a:cubicBezTo>
                    <a:pt x="697" y="1396"/>
                    <a:pt x="736" y="1312"/>
                    <a:pt x="774" y="1300"/>
                  </a:cubicBezTo>
                  <a:cubicBezTo>
                    <a:pt x="810" y="1289"/>
                    <a:pt x="791" y="1294"/>
                    <a:pt x="832" y="1283"/>
                  </a:cubicBezTo>
                  <a:cubicBezTo>
                    <a:pt x="857" y="1286"/>
                    <a:pt x="882" y="1286"/>
                    <a:pt x="906" y="1292"/>
                  </a:cubicBezTo>
                  <a:cubicBezTo>
                    <a:pt x="943" y="1301"/>
                    <a:pt x="958" y="1344"/>
                    <a:pt x="996" y="1357"/>
                  </a:cubicBezTo>
                  <a:cubicBezTo>
                    <a:pt x="1033" y="1413"/>
                    <a:pt x="1014" y="1393"/>
                    <a:pt x="1046" y="1423"/>
                  </a:cubicBezTo>
                  <a:cubicBezTo>
                    <a:pt x="1057" y="1467"/>
                    <a:pt x="1067" y="1511"/>
                    <a:pt x="1079" y="1555"/>
                  </a:cubicBezTo>
                  <a:cubicBezTo>
                    <a:pt x="1083" y="1572"/>
                    <a:pt x="1095" y="1604"/>
                    <a:pt x="1095" y="1604"/>
                  </a:cubicBezTo>
                  <a:cubicBezTo>
                    <a:pt x="1084" y="1726"/>
                    <a:pt x="1082" y="1854"/>
                    <a:pt x="996" y="1950"/>
                  </a:cubicBezTo>
                  <a:cubicBezTo>
                    <a:pt x="970" y="1979"/>
                    <a:pt x="949" y="2015"/>
                    <a:pt x="914" y="2032"/>
                  </a:cubicBezTo>
                  <a:cubicBezTo>
                    <a:pt x="892" y="2043"/>
                    <a:pt x="848" y="2065"/>
                    <a:pt x="848" y="2065"/>
                  </a:cubicBezTo>
                  <a:cubicBezTo>
                    <a:pt x="795" y="2052"/>
                    <a:pt x="713" y="2025"/>
                    <a:pt x="667" y="1999"/>
                  </a:cubicBezTo>
                  <a:cubicBezTo>
                    <a:pt x="588" y="1955"/>
                    <a:pt x="671" y="1989"/>
                    <a:pt x="610" y="1966"/>
                  </a:cubicBezTo>
                  <a:cubicBezTo>
                    <a:pt x="594" y="1951"/>
                    <a:pt x="571" y="1926"/>
                    <a:pt x="552" y="1917"/>
                  </a:cubicBezTo>
                  <a:cubicBezTo>
                    <a:pt x="542" y="1912"/>
                    <a:pt x="530" y="1912"/>
                    <a:pt x="519" y="1909"/>
                  </a:cubicBezTo>
                  <a:cubicBezTo>
                    <a:pt x="511" y="1907"/>
                    <a:pt x="503" y="1904"/>
                    <a:pt x="495" y="1900"/>
                  </a:cubicBezTo>
                  <a:cubicBezTo>
                    <a:pt x="456" y="1880"/>
                    <a:pt x="421" y="1865"/>
                    <a:pt x="379" y="1851"/>
                  </a:cubicBezTo>
                  <a:cubicBezTo>
                    <a:pt x="329" y="1818"/>
                    <a:pt x="359" y="1815"/>
                    <a:pt x="289" y="1826"/>
                  </a:cubicBezTo>
                  <a:cubicBezTo>
                    <a:pt x="248" y="1867"/>
                    <a:pt x="206" y="1900"/>
                    <a:pt x="174" y="1950"/>
                  </a:cubicBezTo>
                  <a:cubicBezTo>
                    <a:pt x="183" y="2021"/>
                    <a:pt x="191" y="2064"/>
                    <a:pt x="264" y="2090"/>
                  </a:cubicBezTo>
                  <a:cubicBezTo>
                    <a:pt x="302" y="2125"/>
                    <a:pt x="340" y="2127"/>
                    <a:pt x="388" y="2139"/>
                  </a:cubicBezTo>
                  <a:cubicBezTo>
                    <a:pt x="448" y="2154"/>
                    <a:pt x="513" y="2178"/>
                    <a:pt x="569" y="2197"/>
                  </a:cubicBezTo>
                  <a:cubicBezTo>
                    <a:pt x="591" y="2174"/>
                    <a:pt x="657" y="2155"/>
                    <a:pt x="585" y="2172"/>
                  </a:cubicBezTo>
                  <a:cubicBezTo>
                    <a:pt x="593" y="2164"/>
                    <a:pt x="603" y="2156"/>
                    <a:pt x="610" y="2147"/>
                  </a:cubicBezTo>
                  <a:cubicBezTo>
                    <a:pt x="622" y="2132"/>
                    <a:pt x="643" y="2098"/>
                    <a:pt x="643" y="2098"/>
                  </a:cubicBezTo>
                  <a:cubicBezTo>
                    <a:pt x="654" y="2063"/>
                    <a:pt x="674" y="2035"/>
                    <a:pt x="684" y="1999"/>
                  </a:cubicBezTo>
                  <a:cubicBezTo>
                    <a:pt x="697" y="1950"/>
                    <a:pt x="704" y="1900"/>
                    <a:pt x="717" y="1851"/>
                  </a:cubicBezTo>
                  <a:cubicBezTo>
                    <a:pt x="713" y="1799"/>
                    <a:pt x="732" y="1736"/>
                    <a:pt x="700" y="1695"/>
                  </a:cubicBezTo>
                  <a:cubicBezTo>
                    <a:pt x="683" y="1674"/>
                    <a:pt x="626" y="1662"/>
                    <a:pt x="626" y="1662"/>
                  </a:cubicBezTo>
                  <a:cubicBezTo>
                    <a:pt x="600" y="1634"/>
                    <a:pt x="563" y="1634"/>
                    <a:pt x="527" y="1621"/>
                  </a:cubicBezTo>
                  <a:cubicBezTo>
                    <a:pt x="453" y="1593"/>
                    <a:pt x="374" y="1591"/>
                    <a:pt x="297" y="1580"/>
                  </a:cubicBezTo>
                  <a:cubicBezTo>
                    <a:pt x="247" y="1562"/>
                    <a:pt x="201" y="1543"/>
                    <a:pt x="149" y="1530"/>
                  </a:cubicBezTo>
                  <a:cubicBezTo>
                    <a:pt x="80" y="1486"/>
                    <a:pt x="34" y="1436"/>
                    <a:pt x="9" y="1357"/>
                  </a:cubicBezTo>
                  <a:cubicBezTo>
                    <a:pt x="16" y="1259"/>
                    <a:pt x="0" y="1210"/>
                    <a:pt x="91" y="1176"/>
                  </a:cubicBezTo>
                  <a:cubicBezTo>
                    <a:pt x="100" y="1177"/>
                    <a:pt x="221" y="1183"/>
                    <a:pt x="256" y="1193"/>
                  </a:cubicBezTo>
                  <a:cubicBezTo>
                    <a:pt x="322" y="1212"/>
                    <a:pt x="374" y="1233"/>
                    <a:pt x="445" y="1242"/>
                  </a:cubicBezTo>
                  <a:cubicBezTo>
                    <a:pt x="503" y="1260"/>
                    <a:pt x="548" y="1269"/>
                    <a:pt x="610" y="1275"/>
                  </a:cubicBezTo>
                  <a:cubicBezTo>
                    <a:pt x="761" y="1325"/>
                    <a:pt x="812" y="1289"/>
                    <a:pt x="1046" y="1283"/>
                  </a:cubicBezTo>
                  <a:cubicBezTo>
                    <a:pt x="1107" y="1271"/>
                    <a:pt x="1159" y="1241"/>
                    <a:pt x="1219" y="1226"/>
                  </a:cubicBezTo>
                  <a:cubicBezTo>
                    <a:pt x="1262" y="1204"/>
                    <a:pt x="1300" y="1177"/>
                    <a:pt x="1334" y="1143"/>
                  </a:cubicBezTo>
                  <a:cubicBezTo>
                    <a:pt x="1313" y="1080"/>
                    <a:pt x="1334" y="1159"/>
                    <a:pt x="1334" y="1094"/>
                  </a:cubicBezTo>
                  <a:cubicBezTo>
                    <a:pt x="1334" y="1035"/>
                    <a:pt x="1323" y="967"/>
                    <a:pt x="1260" y="946"/>
                  </a:cubicBezTo>
                  <a:cubicBezTo>
                    <a:pt x="1188" y="874"/>
                    <a:pt x="1076" y="855"/>
                    <a:pt x="980" y="847"/>
                  </a:cubicBezTo>
                  <a:cubicBezTo>
                    <a:pt x="943" y="829"/>
                    <a:pt x="922" y="814"/>
                    <a:pt x="881" y="806"/>
                  </a:cubicBezTo>
                  <a:cubicBezTo>
                    <a:pt x="815" y="772"/>
                    <a:pt x="748" y="742"/>
                    <a:pt x="676" y="724"/>
                  </a:cubicBezTo>
                  <a:cubicBezTo>
                    <a:pt x="598" y="672"/>
                    <a:pt x="541" y="646"/>
                    <a:pt x="511" y="551"/>
                  </a:cubicBezTo>
                  <a:cubicBezTo>
                    <a:pt x="529" y="495"/>
                    <a:pt x="520" y="495"/>
                    <a:pt x="577" y="477"/>
                  </a:cubicBezTo>
                  <a:cubicBezTo>
                    <a:pt x="723" y="497"/>
                    <a:pt x="728" y="495"/>
                    <a:pt x="947" y="502"/>
                  </a:cubicBezTo>
                  <a:cubicBezTo>
                    <a:pt x="1016" y="499"/>
                    <a:pt x="1085" y="499"/>
                    <a:pt x="1153" y="493"/>
                  </a:cubicBezTo>
                  <a:cubicBezTo>
                    <a:pt x="1181" y="491"/>
                    <a:pt x="1235" y="477"/>
                    <a:pt x="1235" y="477"/>
                  </a:cubicBezTo>
                  <a:cubicBezTo>
                    <a:pt x="1280" y="458"/>
                    <a:pt x="1355" y="445"/>
                    <a:pt x="1391" y="411"/>
                  </a:cubicBezTo>
                  <a:cubicBezTo>
                    <a:pt x="1419" y="384"/>
                    <a:pt x="1446" y="356"/>
                    <a:pt x="1474" y="329"/>
                  </a:cubicBezTo>
                  <a:cubicBezTo>
                    <a:pt x="1471" y="299"/>
                    <a:pt x="1479" y="265"/>
                    <a:pt x="1465" y="238"/>
                  </a:cubicBezTo>
                  <a:cubicBezTo>
                    <a:pt x="1443" y="194"/>
                    <a:pt x="1409" y="201"/>
                    <a:pt x="1375" y="189"/>
                  </a:cubicBezTo>
                  <a:cubicBezTo>
                    <a:pt x="1323" y="172"/>
                    <a:pt x="1271" y="157"/>
                    <a:pt x="1219" y="140"/>
                  </a:cubicBezTo>
                  <a:cubicBezTo>
                    <a:pt x="1117" y="70"/>
                    <a:pt x="976" y="109"/>
                    <a:pt x="865" y="148"/>
                  </a:cubicBezTo>
                  <a:cubicBezTo>
                    <a:pt x="785" y="144"/>
                    <a:pt x="701" y="154"/>
                    <a:pt x="626" y="123"/>
                  </a:cubicBezTo>
                  <a:cubicBezTo>
                    <a:pt x="569" y="99"/>
                    <a:pt x="618" y="113"/>
                    <a:pt x="560" y="98"/>
                  </a:cubicBezTo>
                  <a:cubicBezTo>
                    <a:pt x="538" y="92"/>
                    <a:pt x="495" y="82"/>
                    <a:pt x="495" y="82"/>
                  </a:cubicBezTo>
                  <a:cubicBezTo>
                    <a:pt x="474" y="61"/>
                    <a:pt x="395" y="35"/>
                    <a:pt x="363" y="24"/>
                  </a:cubicBezTo>
                  <a:cubicBezTo>
                    <a:pt x="346" y="18"/>
                    <a:pt x="330" y="13"/>
                    <a:pt x="313" y="8"/>
                  </a:cubicBezTo>
                  <a:cubicBezTo>
                    <a:pt x="305" y="5"/>
                    <a:pt x="289" y="0"/>
                    <a:pt x="289" y="0"/>
                  </a:cubicBezTo>
                  <a:cubicBezTo>
                    <a:pt x="272" y="3"/>
                    <a:pt x="254" y="0"/>
                    <a:pt x="239" y="8"/>
                  </a:cubicBezTo>
                  <a:cubicBezTo>
                    <a:pt x="231" y="12"/>
                    <a:pt x="235" y="25"/>
                    <a:pt x="231" y="33"/>
                  </a:cubicBezTo>
                  <a:cubicBezTo>
                    <a:pt x="209" y="78"/>
                    <a:pt x="183" y="117"/>
                    <a:pt x="165" y="164"/>
                  </a:cubicBezTo>
                  <a:cubicBezTo>
                    <a:pt x="168" y="183"/>
                    <a:pt x="168" y="203"/>
                    <a:pt x="174" y="222"/>
                  </a:cubicBezTo>
                  <a:cubicBezTo>
                    <a:pt x="183" y="251"/>
                    <a:pt x="194" y="246"/>
                    <a:pt x="215" y="263"/>
                  </a:cubicBezTo>
                  <a:cubicBezTo>
                    <a:pt x="256" y="298"/>
                    <a:pt x="294" y="336"/>
                    <a:pt x="346" y="353"/>
                  </a:cubicBezTo>
                  <a:cubicBezTo>
                    <a:pt x="397" y="404"/>
                    <a:pt x="462" y="414"/>
                    <a:pt x="527" y="444"/>
                  </a:cubicBezTo>
                  <a:cubicBezTo>
                    <a:pt x="579" y="468"/>
                    <a:pt x="633" y="479"/>
                    <a:pt x="684" y="502"/>
                  </a:cubicBezTo>
                  <a:cubicBezTo>
                    <a:pt x="762" y="537"/>
                    <a:pt x="688" y="517"/>
                    <a:pt x="766" y="543"/>
                  </a:cubicBezTo>
                  <a:cubicBezTo>
                    <a:pt x="798" y="554"/>
                    <a:pt x="833" y="557"/>
                    <a:pt x="865" y="567"/>
                  </a:cubicBezTo>
                  <a:cubicBezTo>
                    <a:pt x="890" y="593"/>
                    <a:pt x="930" y="630"/>
                    <a:pt x="964" y="641"/>
                  </a:cubicBezTo>
                  <a:cubicBezTo>
                    <a:pt x="1001" y="681"/>
                    <a:pt x="953" y="635"/>
                    <a:pt x="1013" y="666"/>
                  </a:cubicBezTo>
                  <a:cubicBezTo>
                    <a:pt x="1020" y="670"/>
                    <a:pt x="1022" y="679"/>
                    <a:pt x="1029" y="683"/>
                  </a:cubicBezTo>
                  <a:cubicBezTo>
                    <a:pt x="1039" y="688"/>
                    <a:pt x="1051" y="688"/>
                    <a:pt x="1062" y="691"/>
                  </a:cubicBezTo>
                  <a:cubicBezTo>
                    <a:pt x="1084" y="712"/>
                    <a:pt x="1112" y="721"/>
                    <a:pt x="1136" y="740"/>
                  </a:cubicBezTo>
                  <a:cubicBezTo>
                    <a:pt x="1193" y="786"/>
                    <a:pt x="1106" y="726"/>
                    <a:pt x="1177" y="773"/>
                  </a:cubicBezTo>
                  <a:cubicBezTo>
                    <a:pt x="1204" y="813"/>
                    <a:pt x="1201" y="827"/>
                    <a:pt x="1243" y="855"/>
                  </a:cubicBezTo>
                  <a:cubicBezTo>
                    <a:pt x="1273" y="899"/>
                    <a:pt x="1250" y="859"/>
                    <a:pt x="1268" y="913"/>
                  </a:cubicBezTo>
                  <a:cubicBezTo>
                    <a:pt x="1275" y="935"/>
                    <a:pt x="1293" y="979"/>
                    <a:pt x="1293" y="979"/>
                  </a:cubicBezTo>
                  <a:cubicBezTo>
                    <a:pt x="1300" y="1048"/>
                    <a:pt x="1302" y="1069"/>
                    <a:pt x="1326" y="1127"/>
                  </a:cubicBezTo>
                  <a:cubicBezTo>
                    <a:pt x="1342" y="1210"/>
                    <a:pt x="1368" y="1451"/>
                    <a:pt x="1284" y="1530"/>
                  </a:cubicBezTo>
                  <a:cubicBezTo>
                    <a:pt x="1275" y="1558"/>
                    <a:pt x="1265" y="1576"/>
                    <a:pt x="1243" y="1596"/>
                  </a:cubicBezTo>
                  <a:cubicBezTo>
                    <a:pt x="1214" y="1684"/>
                    <a:pt x="1237" y="1746"/>
                    <a:pt x="1301" y="1810"/>
                  </a:cubicBezTo>
                  <a:cubicBezTo>
                    <a:pt x="1313" y="1859"/>
                    <a:pt x="1324" y="1878"/>
                    <a:pt x="1309" y="1933"/>
                  </a:cubicBezTo>
                  <a:cubicBezTo>
                    <a:pt x="1306" y="1943"/>
                    <a:pt x="1286" y="1951"/>
                    <a:pt x="1293" y="1958"/>
                  </a:cubicBezTo>
                  <a:cubicBezTo>
                    <a:pt x="1299" y="1965"/>
                    <a:pt x="1309" y="1947"/>
                    <a:pt x="1317" y="1942"/>
                  </a:cubicBezTo>
                  <a:cubicBezTo>
                    <a:pt x="1309" y="1939"/>
                    <a:pt x="1301" y="1932"/>
                    <a:pt x="1293" y="1933"/>
                  </a:cubicBezTo>
                  <a:cubicBezTo>
                    <a:pt x="1278" y="1935"/>
                    <a:pt x="1249" y="1959"/>
                    <a:pt x="1235" y="1966"/>
                  </a:cubicBezTo>
                  <a:cubicBezTo>
                    <a:pt x="1219" y="1974"/>
                    <a:pt x="1194" y="1979"/>
                    <a:pt x="1177" y="1983"/>
                  </a:cubicBezTo>
                  <a:cubicBezTo>
                    <a:pt x="1122" y="2019"/>
                    <a:pt x="1060" y="2025"/>
                    <a:pt x="996" y="2032"/>
                  </a:cubicBezTo>
                  <a:cubicBezTo>
                    <a:pt x="928" y="2027"/>
                    <a:pt x="901" y="2032"/>
                    <a:pt x="848" y="2016"/>
                  </a:cubicBezTo>
                  <a:cubicBezTo>
                    <a:pt x="800" y="2002"/>
                    <a:pt x="756" y="1974"/>
                    <a:pt x="708" y="1958"/>
                  </a:cubicBezTo>
                  <a:cubicBezTo>
                    <a:pt x="674" y="1935"/>
                    <a:pt x="640" y="1929"/>
                    <a:pt x="601" y="1917"/>
                  </a:cubicBezTo>
                  <a:cubicBezTo>
                    <a:pt x="584" y="1912"/>
                    <a:pt x="552" y="1900"/>
                    <a:pt x="552" y="1900"/>
                  </a:cubicBezTo>
                  <a:cubicBezTo>
                    <a:pt x="516" y="1903"/>
                    <a:pt x="480" y="1902"/>
                    <a:pt x="445" y="1909"/>
                  </a:cubicBezTo>
                  <a:cubicBezTo>
                    <a:pt x="416" y="1914"/>
                    <a:pt x="379" y="1966"/>
                    <a:pt x="379" y="1966"/>
                  </a:cubicBezTo>
                  <a:cubicBezTo>
                    <a:pt x="369" y="1996"/>
                    <a:pt x="354" y="2018"/>
                    <a:pt x="346" y="2049"/>
                  </a:cubicBezTo>
                  <a:cubicBezTo>
                    <a:pt x="358" y="2137"/>
                    <a:pt x="357" y="2148"/>
                    <a:pt x="412" y="2205"/>
                  </a:cubicBezTo>
                  <a:cubicBezTo>
                    <a:pt x="421" y="2233"/>
                    <a:pt x="433" y="2253"/>
                    <a:pt x="445" y="2279"/>
                  </a:cubicBezTo>
                  <a:cubicBezTo>
                    <a:pt x="453" y="2296"/>
                    <a:pt x="453" y="2320"/>
                    <a:pt x="478" y="2320"/>
                  </a:cubicBezTo>
                </a:path>
              </a:pathLst>
            </a:custGeom>
            <a:solidFill>
              <a:srgbClr val="33CCCC">
                <a:alpha val="36862"/>
              </a:srgbClr>
            </a:solidFill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93" name="Freeform 431"/>
            <p:cNvSpPr>
              <a:spLocks/>
            </p:cNvSpPr>
            <p:nvPr/>
          </p:nvSpPr>
          <p:spPr bwMode="auto">
            <a:xfrm>
              <a:off x="773" y="197"/>
              <a:ext cx="1479" cy="2320"/>
            </a:xfrm>
            <a:custGeom>
              <a:avLst/>
              <a:gdLst>
                <a:gd name="T0" fmla="*/ 272 w 1479"/>
                <a:gd name="T1" fmla="*/ 321 h 2320"/>
                <a:gd name="T2" fmla="*/ 83 w 1479"/>
                <a:gd name="T3" fmla="*/ 543 h 2320"/>
                <a:gd name="T4" fmla="*/ 404 w 1479"/>
                <a:gd name="T5" fmla="*/ 674 h 2320"/>
                <a:gd name="T6" fmla="*/ 815 w 1479"/>
                <a:gd name="T7" fmla="*/ 641 h 2320"/>
                <a:gd name="T8" fmla="*/ 889 w 1479"/>
                <a:gd name="T9" fmla="*/ 617 h 2320"/>
                <a:gd name="T10" fmla="*/ 955 w 1479"/>
                <a:gd name="T11" fmla="*/ 683 h 2320"/>
                <a:gd name="T12" fmla="*/ 865 w 1479"/>
                <a:gd name="T13" fmla="*/ 1020 h 2320"/>
                <a:gd name="T14" fmla="*/ 527 w 1479"/>
                <a:gd name="T15" fmla="*/ 946 h 2320"/>
                <a:gd name="T16" fmla="*/ 585 w 1479"/>
                <a:gd name="T17" fmla="*/ 641 h 2320"/>
                <a:gd name="T18" fmla="*/ 272 w 1479"/>
                <a:gd name="T19" fmla="*/ 485 h 2320"/>
                <a:gd name="T20" fmla="*/ 83 w 1479"/>
                <a:gd name="T21" fmla="*/ 765 h 2320"/>
                <a:gd name="T22" fmla="*/ 462 w 1479"/>
                <a:gd name="T23" fmla="*/ 1152 h 2320"/>
                <a:gd name="T24" fmla="*/ 783 w 1479"/>
                <a:gd name="T25" fmla="*/ 1020 h 2320"/>
                <a:gd name="T26" fmla="*/ 972 w 1479"/>
                <a:gd name="T27" fmla="*/ 1127 h 2320"/>
                <a:gd name="T28" fmla="*/ 972 w 1479"/>
                <a:gd name="T29" fmla="*/ 1505 h 2320"/>
                <a:gd name="T30" fmla="*/ 741 w 1479"/>
                <a:gd name="T31" fmla="*/ 1423 h 2320"/>
                <a:gd name="T32" fmla="*/ 478 w 1479"/>
                <a:gd name="T33" fmla="*/ 1300 h 2320"/>
                <a:gd name="T34" fmla="*/ 297 w 1479"/>
                <a:gd name="T35" fmla="*/ 1152 h 2320"/>
                <a:gd name="T36" fmla="*/ 182 w 1479"/>
                <a:gd name="T37" fmla="*/ 1176 h 2320"/>
                <a:gd name="T38" fmla="*/ 141 w 1479"/>
                <a:gd name="T39" fmla="*/ 1621 h 2320"/>
                <a:gd name="T40" fmla="*/ 478 w 1479"/>
                <a:gd name="T41" fmla="*/ 1728 h 2320"/>
                <a:gd name="T42" fmla="*/ 593 w 1479"/>
                <a:gd name="T43" fmla="*/ 1563 h 2320"/>
                <a:gd name="T44" fmla="*/ 774 w 1479"/>
                <a:gd name="T45" fmla="*/ 1300 h 2320"/>
                <a:gd name="T46" fmla="*/ 996 w 1479"/>
                <a:gd name="T47" fmla="*/ 1357 h 2320"/>
                <a:gd name="T48" fmla="*/ 1095 w 1479"/>
                <a:gd name="T49" fmla="*/ 1604 h 2320"/>
                <a:gd name="T50" fmla="*/ 848 w 1479"/>
                <a:gd name="T51" fmla="*/ 2065 h 2320"/>
                <a:gd name="T52" fmla="*/ 552 w 1479"/>
                <a:gd name="T53" fmla="*/ 1917 h 2320"/>
                <a:gd name="T54" fmla="*/ 379 w 1479"/>
                <a:gd name="T55" fmla="*/ 1851 h 2320"/>
                <a:gd name="T56" fmla="*/ 264 w 1479"/>
                <a:gd name="T57" fmla="*/ 2090 h 2320"/>
                <a:gd name="T58" fmla="*/ 585 w 1479"/>
                <a:gd name="T59" fmla="*/ 2172 h 2320"/>
                <a:gd name="T60" fmla="*/ 684 w 1479"/>
                <a:gd name="T61" fmla="*/ 1999 h 2320"/>
                <a:gd name="T62" fmla="*/ 626 w 1479"/>
                <a:gd name="T63" fmla="*/ 1662 h 2320"/>
                <a:gd name="T64" fmla="*/ 149 w 1479"/>
                <a:gd name="T65" fmla="*/ 1530 h 2320"/>
                <a:gd name="T66" fmla="*/ 256 w 1479"/>
                <a:gd name="T67" fmla="*/ 1193 h 2320"/>
                <a:gd name="T68" fmla="*/ 1046 w 1479"/>
                <a:gd name="T69" fmla="*/ 1283 h 2320"/>
                <a:gd name="T70" fmla="*/ 1334 w 1479"/>
                <a:gd name="T71" fmla="*/ 1094 h 2320"/>
                <a:gd name="T72" fmla="*/ 881 w 1479"/>
                <a:gd name="T73" fmla="*/ 806 h 2320"/>
                <a:gd name="T74" fmla="*/ 577 w 1479"/>
                <a:gd name="T75" fmla="*/ 477 h 2320"/>
                <a:gd name="T76" fmla="*/ 1235 w 1479"/>
                <a:gd name="T77" fmla="*/ 477 h 2320"/>
                <a:gd name="T78" fmla="*/ 1465 w 1479"/>
                <a:gd name="T79" fmla="*/ 238 h 2320"/>
                <a:gd name="T80" fmla="*/ 865 w 1479"/>
                <a:gd name="T81" fmla="*/ 148 h 2320"/>
                <a:gd name="T82" fmla="*/ 495 w 1479"/>
                <a:gd name="T83" fmla="*/ 82 h 2320"/>
                <a:gd name="T84" fmla="*/ 289 w 1479"/>
                <a:gd name="T85" fmla="*/ 0 h 2320"/>
                <a:gd name="T86" fmla="*/ 165 w 1479"/>
                <a:gd name="T87" fmla="*/ 164 h 2320"/>
                <a:gd name="T88" fmla="*/ 346 w 1479"/>
                <a:gd name="T89" fmla="*/ 353 h 2320"/>
                <a:gd name="T90" fmla="*/ 766 w 1479"/>
                <a:gd name="T91" fmla="*/ 543 h 2320"/>
                <a:gd name="T92" fmla="*/ 1013 w 1479"/>
                <a:gd name="T93" fmla="*/ 666 h 2320"/>
                <a:gd name="T94" fmla="*/ 1136 w 1479"/>
                <a:gd name="T95" fmla="*/ 740 h 2320"/>
                <a:gd name="T96" fmla="*/ 1268 w 1479"/>
                <a:gd name="T97" fmla="*/ 913 h 2320"/>
                <a:gd name="T98" fmla="*/ 1284 w 1479"/>
                <a:gd name="T99" fmla="*/ 1530 h 2320"/>
                <a:gd name="T100" fmla="*/ 1309 w 1479"/>
                <a:gd name="T101" fmla="*/ 1933 h 2320"/>
                <a:gd name="T102" fmla="*/ 1293 w 1479"/>
                <a:gd name="T103" fmla="*/ 1933 h 2320"/>
                <a:gd name="T104" fmla="*/ 996 w 1479"/>
                <a:gd name="T105" fmla="*/ 2032 h 2320"/>
                <a:gd name="T106" fmla="*/ 601 w 1479"/>
                <a:gd name="T107" fmla="*/ 1917 h 2320"/>
                <a:gd name="T108" fmla="*/ 379 w 1479"/>
                <a:gd name="T109" fmla="*/ 1966 h 2320"/>
                <a:gd name="T110" fmla="*/ 445 w 1479"/>
                <a:gd name="T111" fmla="*/ 2279 h 23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79"/>
                <a:gd name="T169" fmla="*/ 0 h 2320"/>
                <a:gd name="T170" fmla="*/ 1479 w 1479"/>
                <a:gd name="T171" fmla="*/ 2320 h 23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79" h="2320">
                  <a:moveTo>
                    <a:pt x="593" y="304"/>
                  </a:moveTo>
                  <a:cubicBezTo>
                    <a:pt x="561" y="293"/>
                    <a:pt x="528" y="288"/>
                    <a:pt x="495" y="279"/>
                  </a:cubicBezTo>
                  <a:cubicBezTo>
                    <a:pt x="426" y="287"/>
                    <a:pt x="337" y="300"/>
                    <a:pt x="272" y="321"/>
                  </a:cubicBezTo>
                  <a:cubicBezTo>
                    <a:pt x="256" y="326"/>
                    <a:pt x="223" y="337"/>
                    <a:pt x="223" y="337"/>
                  </a:cubicBezTo>
                  <a:cubicBezTo>
                    <a:pt x="196" y="364"/>
                    <a:pt x="159" y="392"/>
                    <a:pt x="141" y="428"/>
                  </a:cubicBezTo>
                  <a:cubicBezTo>
                    <a:pt x="121" y="467"/>
                    <a:pt x="114" y="512"/>
                    <a:pt x="83" y="543"/>
                  </a:cubicBezTo>
                  <a:cubicBezTo>
                    <a:pt x="97" y="586"/>
                    <a:pt x="86" y="560"/>
                    <a:pt x="124" y="617"/>
                  </a:cubicBezTo>
                  <a:cubicBezTo>
                    <a:pt x="129" y="625"/>
                    <a:pt x="171" y="638"/>
                    <a:pt x="182" y="641"/>
                  </a:cubicBezTo>
                  <a:cubicBezTo>
                    <a:pt x="261" y="664"/>
                    <a:pt x="315" y="669"/>
                    <a:pt x="404" y="674"/>
                  </a:cubicBezTo>
                  <a:cubicBezTo>
                    <a:pt x="493" y="705"/>
                    <a:pt x="462" y="706"/>
                    <a:pt x="585" y="716"/>
                  </a:cubicBezTo>
                  <a:cubicBezTo>
                    <a:pt x="662" y="711"/>
                    <a:pt x="722" y="722"/>
                    <a:pt x="783" y="683"/>
                  </a:cubicBezTo>
                  <a:cubicBezTo>
                    <a:pt x="792" y="668"/>
                    <a:pt x="806" y="656"/>
                    <a:pt x="815" y="641"/>
                  </a:cubicBezTo>
                  <a:cubicBezTo>
                    <a:pt x="819" y="634"/>
                    <a:pt x="817" y="622"/>
                    <a:pt x="824" y="617"/>
                  </a:cubicBezTo>
                  <a:cubicBezTo>
                    <a:pt x="838" y="607"/>
                    <a:pt x="873" y="600"/>
                    <a:pt x="873" y="600"/>
                  </a:cubicBezTo>
                  <a:cubicBezTo>
                    <a:pt x="878" y="606"/>
                    <a:pt x="882" y="613"/>
                    <a:pt x="889" y="617"/>
                  </a:cubicBezTo>
                  <a:cubicBezTo>
                    <a:pt x="896" y="622"/>
                    <a:pt x="908" y="619"/>
                    <a:pt x="914" y="625"/>
                  </a:cubicBezTo>
                  <a:cubicBezTo>
                    <a:pt x="920" y="631"/>
                    <a:pt x="917" y="643"/>
                    <a:pt x="922" y="650"/>
                  </a:cubicBezTo>
                  <a:cubicBezTo>
                    <a:pt x="930" y="663"/>
                    <a:pt x="945" y="671"/>
                    <a:pt x="955" y="683"/>
                  </a:cubicBezTo>
                  <a:cubicBezTo>
                    <a:pt x="980" y="714"/>
                    <a:pt x="991" y="745"/>
                    <a:pt x="1005" y="781"/>
                  </a:cubicBezTo>
                  <a:cubicBezTo>
                    <a:pt x="1001" y="842"/>
                    <a:pt x="1020" y="945"/>
                    <a:pt x="947" y="971"/>
                  </a:cubicBezTo>
                  <a:cubicBezTo>
                    <a:pt x="902" y="1016"/>
                    <a:pt x="929" y="999"/>
                    <a:pt x="865" y="1020"/>
                  </a:cubicBezTo>
                  <a:cubicBezTo>
                    <a:pt x="857" y="1023"/>
                    <a:pt x="840" y="1028"/>
                    <a:pt x="840" y="1028"/>
                  </a:cubicBezTo>
                  <a:cubicBezTo>
                    <a:pt x="721" y="1020"/>
                    <a:pt x="682" y="1007"/>
                    <a:pt x="577" y="971"/>
                  </a:cubicBezTo>
                  <a:cubicBezTo>
                    <a:pt x="556" y="964"/>
                    <a:pt x="544" y="961"/>
                    <a:pt x="527" y="946"/>
                  </a:cubicBezTo>
                  <a:cubicBezTo>
                    <a:pt x="512" y="933"/>
                    <a:pt x="486" y="905"/>
                    <a:pt x="486" y="905"/>
                  </a:cubicBezTo>
                  <a:cubicBezTo>
                    <a:pt x="464" y="835"/>
                    <a:pt x="448" y="780"/>
                    <a:pt x="519" y="732"/>
                  </a:cubicBezTo>
                  <a:cubicBezTo>
                    <a:pt x="538" y="695"/>
                    <a:pt x="557" y="671"/>
                    <a:pt x="585" y="641"/>
                  </a:cubicBezTo>
                  <a:cubicBezTo>
                    <a:pt x="578" y="587"/>
                    <a:pt x="573" y="546"/>
                    <a:pt x="519" y="526"/>
                  </a:cubicBezTo>
                  <a:cubicBezTo>
                    <a:pt x="469" y="490"/>
                    <a:pt x="415" y="479"/>
                    <a:pt x="355" y="469"/>
                  </a:cubicBezTo>
                  <a:cubicBezTo>
                    <a:pt x="344" y="471"/>
                    <a:pt x="288" y="478"/>
                    <a:pt x="272" y="485"/>
                  </a:cubicBezTo>
                  <a:cubicBezTo>
                    <a:pt x="133" y="543"/>
                    <a:pt x="254" y="503"/>
                    <a:pt x="182" y="526"/>
                  </a:cubicBezTo>
                  <a:cubicBezTo>
                    <a:pt x="130" y="565"/>
                    <a:pt x="111" y="593"/>
                    <a:pt x="100" y="658"/>
                  </a:cubicBezTo>
                  <a:cubicBezTo>
                    <a:pt x="94" y="694"/>
                    <a:pt x="83" y="765"/>
                    <a:pt x="83" y="765"/>
                  </a:cubicBezTo>
                  <a:cubicBezTo>
                    <a:pt x="89" y="817"/>
                    <a:pt x="92" y="869"/>
                    <a:pt x="100" y="921"/>
                  </a:cubicBezTo>
                  <a:cubicBezTo>
                    <a:pt x="103" y="943"/>
                    <a:pt x="104" y="968"/>
                    <a:pt x="116" y="987"/>
                  </a:cubicBezTo>
                  <a:cubicBezTo>
                    <a:pt x="192" y="1106"/>
                    <a:pt x="329" y="1138"/>
                    <a:pt x="462" y="1152"/>
                  </a:cubicBezTo>
                  <a:cubicBezTo>
                    <a:pt x="503" y="1147"/>
                    <a:pt x="561" y="1147"/>
                    <a:pt x="601" y="1127"/>
                  </a:cubicBezTo>
                  <a:cubicBezTo>
                    <a:pt x="642" y="1107"/>
                    <a:pt x="612" y="1118"/>
                    <a:pt x="643" y="1094"/>
                  </a:cubicBezTo>
                  <a:cubicBezTo>
                    <a:pt x="687" y="1061"/>
                    <a:pt x="730" y="1030"/>
                    <a:pt x="783" y="1020"/>
                  </a:cubicBezTo>
                  <a:cubicBezTo>
                    <a:pt x="813" y="1024"/>
                    <a:pt x="849" y="1017"/>
                    <a:pt x="873" y="1036"/>
                  </a:cubicBezTo>
                  <a:cubicBezTo>
                    <a:pt x="881" y="1042"/>
                    <a:pt x="883" y="1053"/>
                    <a:pt x="889" y="1061"/>
                  </a:cubicBezTo>
                  <a:cubicBezTo>
                    <a:pt x="909" y="1086"/>
                    <a:pt x="945" y="1110"/>
                    <a:pt x="972" y="1127"/>
                  </a:cubicBezTo>
                  <a:cubicBezTo>
                    <a:pt x="990" y="1183"/>
                    <a:pt x="1018" y="1225"/>
                    <a:pt x="1029" y="1283"/>
                  </a:cubicBezTo>
                  <a:cubicBezTo>
                    <a:pt x="1023" y="1357"/>
                    <a:pt x="1022" y="1428"/>
                    <a:pt x="996" y="1497"/>
                  </a:cubicBezTo>
                  <a:cubicBezTo>
                    <a:pt x="993" y="1505"/>
                    <a:pt x="980" y="1502"/>
                    <a:pt x="972" y="1505"/>
                  </a:cubicBezTo>
                  <a:cubicBezTo>
                    <a:pt x="975" y="1497"/>
                    <a:pt x="988" y="1484"/>
                    <a:pt x="980" y="1481"/>
                  </a:cubicBezTo>
                  <a:cubicBezTo>
                    <a:pt x="949" y="1470"/>
                    <a:pt x="914" y="1477"/>
                    <a:pt x="881" y="1473"/>
                  </a:cubicBezTo>
                  <a:cubicBezTo>
                    <a:pt x="831" y="1467"/>
                    <a:pt x="791" y="1433"/>
                    <a:pt x="741" y="1423"/>
                  </a:cubicBezTo>
                  <a:cubicBezTo>
                    <a:pt x="711" y="1403"/>
                    <a:pt x="652" y="1377"/>
                    <a:pt x="618" y="1366"/>
                  </a:cubicBezTo>
                  <a:cubicBezTo>
                    <a:pt x="584" y="1341"/>
                    <a:pt x="567" y="1328"/>
                    <a:pt x="527" y="1316"/>
                  </a:cubicBezTo>
                  <a:cubicBezTo>
                    <a:pt x="511" y="1311"/>
                    <a:pt x="478" y="1300"/>
                    <a:pt x="478" y="1300"/>
                  </a:cubicBezTo>
                  <a:cubicBezTo>
                    <a:pt x="467" y="1289"/>
                    <a:pt x="452" y="1281"/>
                    <a:pt x="445" y="1267"/>
                  </a:cubicBezTo>
                  <a:cubicBezTo>
                    <a:pt x="423" y="1223"/>
                    <a:pt x="431" y="1173"/>
                    <a:pt x="371" y="1160"/>
                  </a:cubicBezTo>
                  <a:cubicBezTo>
                    <a:pt x="347" y="1155"/>
                    <a:pt x="322" y="1155"/>
                    <a:pt x="297" y="1152"/>
                  </a:cubicBezTo>
                  <a:cubicBezTo>
                    <a:pt x="275" y="1155"/>
                    <a:pt x="253" y="1162"/>
                    <a:pt x="231" y="1160"/>
                  </a:cubicBezTo>
                  <a:cubicBezTo>
                    <a:pt x="221" y="1159"/>
                    <a:pt x="216" y="1140"/>
                    <a:pt x="207" y="1143"/>
                  </a:cubicBezTo>
                  <a:cubicBezTo>
                    <a:pt x="194" y="1147"/>
                    <a:pt x="191" y="1165"/>
                    <a:pt x="182" y="1176"/>
                  </a:cubicBezTo>
                  <a:cubicBezTo>
                    <a:pt x="110" y="1262"/>
                    <a:pt x="126" y="1309"/>
                    <a:pt x="91" y="1407"/>
                  </a:cubicBezTo>
                  <a:cubicBezTo>
                    <a:pt x="94" y="1465"/>
                    <a:pt x="87" y="1524"/>
                    <a:pt x="100" y="1580"/>
                  </a:cubicBezTo>
                  <a:cubicBezTo>
                    <a:pt x="104" y="1599"/>
                    <a:pt x="127" y="1607"/>
                    <a:pt x="141" y="1621"/>
                  </a:cubicBezTo>
                  <a:cubicBezTo>
                    <a:pt x="190" y="1670"/>
                    <a:pt x="195" y="1669"/>
                    <a:pt x="272" y="1678"/>
                  </a:cubicBezTo>
                  <a:cubicBezTo>
                    <a:pt x="333" y="1700"/>
                    <a:pt x="407" y="1698"/>
                    <a:pt x="470" y="1703"/>
                  </a:cubicBezTo>
                  <a:cubicBezTo>
                    <a:pt x="473" y="1711"/>
                    <a:pt x="469" y="1728"/>
                    <a:pt x="478" y="1728"/>
                  </a:cubicBezTo>
                  <a:cubicBezTo>
                    <a:pt x="490" y="1728"/>
                    <a:pt x="495" y="1712"/>
                    <a:pt x="503" y="1703"/>
                  </a:cubicBezTo>
                  <a:cubicBezTo>
                    <a:pt x="532" y="1669"/>
                    <a:pt x="561" y="1634"/>
                    <a:pt x="585" y="1596"/>
                  </a:cubicBezTo>
                  <a:cubicBezTo>
                    <a:pt x="588" y="1585"/>
                    <a:pt x="588" y="1573"/>
                    <a:pt x="593" y="1563"/>
                  </a:cubicBezTo>
                  <a:cubicBezTo>
                    <a:pt x="602" y="1545"/>
                    <a:pt x="626" y="1514"/>
                    <a:pt x="626" y="1514"/>
                  </a:cubicBezTo>
                  <a:cubicBezTo>
                    <a:pt x="636" y="1472"/>
                    <a:pt x="650" y="1456"/>
                    <a:pt x="676" y="1423"/>
                  </a:cubicBezTo>
                  <a:cubicBezTo>
                    <a:pt x="697" y="1396"/>
                    <a:pt x="736" y="1312"/>
                    <a:pt x="774" y="1300"/>
                  </a:cubicBezTo>
                  <a:cubicBezTo>
                    <a:pt x="810" y="1289"/>
                    <a:pt x="791" y="1294"/>
                    <a:pt x="832" y="1283"/>
                  </a:cubicBezTo>
                  <a:cubicBezTo>
                    <a:pt x="857" y="1286"/>
                    <a:pt x="882" y="1286"/>
                    <a:pt x="906" y="1292"/>
                  </a:cubicBezTo>
                  <a:cubicBezTo>
                    <a:pt x="943" y="1301"/>
                    <a:pt x="958" y="1344"/>
                    <a:pt x="996" y="1357"/>
                  </a:cubicBezTo>
                  <a:cubicBezTo>
                    <a:pt x="1033" y="1413"/>
                    <a:pt x="1014" y="1393"/>
                    <a:pt x="1046" y="1423"/>
                  </a:cubicBezTo>
                  <a:cubicBezTo>
                    <a:pt x="1057" y="1467"/>
                    <a:pt x="1067" y="1511"/>
                    <a:pt x="1079" y="1555"/>
                  </a:cubicBezTo>
                  <a:cubicBezTo>
                    <a:pt x="1083" y="1572"/>
                    <a:pt x="1095" y="1604"/>
                    <a:pt x="1095" y="1604"/>
                  </a:cubicBezTo>
                  <a:cubicBezTo>
                    <a:pt x="1084" y="1726"/>
                    <a:pt x="1082" y="1854"/>
                    <a:pt x="996" y="1950"/>
                  </a:cubicBezTo>
                  <a:cubicBezTo>
                    <a:pt x="970" y="1979"/>
                    <a:pt x="949" y="2015"/>
                    <a:pt x="914" y="2032"/>
                  </a:cubicBezTo>
                  <a:cubicBezTo>
                    <a:pt x="892" y="2043"/>
                    <a:pt x="848" y="2065"/>
                    <a:pt x="848" y="2065"/>
                  </a:cubicBezTo>
                  <a:cubicBezTo>
                    <a:pt x="795" y="2052"/>
                    <a:pt x="713" y="2025"/>
                    <a:pt x="667" y="1999"/>
                  </a:cubicBezTo>
                  <a:cubicBezTo>
                    <a:pt x="588" y="1955"/>
                    <a:pt x="671" y="1989"/>
                    <a:pt x="610" y="1966"/>
                  </a:cubicBezTo>
                  <a:cubicBezTo>
                    <a:pt x="594" y="1951"/>
                    <a:pt x="571" y="1926"/>
                    <a:pt x="552" y="1917"/>
                  </a:cubicBezTo>
                  <a:cubicBezTo>
                    <a:pt x="542" y="1912"/>
                    <a:pt x="530" y="1912"/>
                    <a:pt x="519" y="1909"/>
                  </a:cubicBezTo>
                  <a:cubicBezTo>
                    <a:pt x="511" y="1907"/>
                    <a:pt x="503" y="1904"/>
                    <a:pt x="495" y="1900"/>
                  </a:cubicBezTo>
                  <a:cubicBezTo>
                    <a:pt x="456" y="1880"/>
                    <a:pt x="421" y="1865"/>
                    <a:pt x="379" y="1851"/>
                  </a:cubicBezTo>
                  <a:cubicBezTo>
                    <a:pt x="329" y="1818"/>
                    <a:pt x="359" y="1815"/>
                    <a:pt x="289" y="1826"/>
                  </a:cubicBezTo>
                  <a:cubicBezTo>
                    <a:pt x="248" y="1867"/>
                    <a:pt x="206" y="1900"/>
                    <a:pt x="174" y="1950"/>
                  </a:cubicBezTo>
                  <a:cubicBezTo>
                    <a:pt x="183" y="2021"/>
                    <a:pt x="191" y="2064"/>
                    <a:pt x="264" y="2090"/>
                  </a:cubicBezTo>
                  <a:cubicBezTo>
                    <a:pt x="302" y="2125"/>
                    <a:pt x="340" y="2127"/>
                    <a:pt x="388" y="2139"/>
                  </a:cubicBezTo>
                  <a:cubicBezTo>
                    <a:pt x="448" y="2154"/>
                    <a:pt x="513" y="2178"/>
                    <a:pt x="569" y="2197"/>
                  </a:cubicBezTo>
                  <a:cubicBezTo>
                    <a:pt x="591" y="2174"/>
                    <a:pt x="657" y="2155"/>
                    <a:pt x="585" y="2172"/>
                  </a:cubicBezTo>
                  <a:cubicBezTo>
                    <a:pt x="593" y="2164"/>
                    <a:pt x="603" y="2156"/>
                    <a:pt x="610" y="2147"/>
                  </a:cubicBezTo>
                  <a:cubicBezTo>
                    <a:pt x="622" y="2132"/>
                    <a:pt x="643" y="2098"/>
                    <a:pt x="643" y="2098"/>
                  </a:cubicBezTo>
                  <a:cubicBezTo>
                    <a:pt x="654" y="2063"/>
                    <a:pt x="674" y="2035"/>
                    <a:pt x="684" y="1999"/>
                  </a:cubicBezTo>
                  <a:cubicBezTo>
                    <a:pt x="697" y="1950"/>
                    <a:pt x="704" y="1900"/>
                    <a:pt x="717" y="1851"/>
                  </a:cubicBezTo>
                  <a:cubicBezTo>
                    <a:pt x="713" y="1799"/>
                    <a:pt x="732" y="1736"/>
                    <a:pt x="700" y="1695"/>
                  </a:cubicBezTo>
                  <a:cubicBezTo>
                    <a:pt x="683" y="1674"/>
                    <a:pt x="626" y="1662"/>
                    <a:pt x="626" y="1662"/>
                  </a:cubicBezTo>
                  <a:cubicBezTo>
                    <a:pt x="600" y="1634"/>
                    <a:pt x="563" y="1634"/>
                    <a:pt x="527" y="1621"/>
                  </a:cubicBezTo>
                  <a:cubicBezTo>
                    <a:pt x="453" y="1593"/>
                    <a:pt x="374" y="1591"/>
                    <a:pt x="297" y="1580"/>
                  </a:cubicBezTo>
                  <a:cubicBezTo>
                    <a:pt x="247" y="1562"/>
                    <a:pt x="201" y="1543"/>
                    <a:pt x="149" y="1530"/>
                  </a:cubicBezTo>
                  <a:cubicBezTo>
                    <a:pt x="80" y="1486"/>
                    <a:pt x="34" y="1436"/>
                    <a:pt x="9" y="1357"/>
                  </a:cubicBezTo>
                  <a:cubicBezTo>
                    <a:pt x="16" y="1259"/>
                    <a:pt x="0" y="1210"/>
                    <a:pt x="91" y="1176"/>
                  </a:cubicBezTo>
                  <a:cubicBezTo>
                    <a:pt x="100" y="1177"/>
                    <a:pt x="221" y="1183"/>
                    <a:pt x="256" y="1193"/>
                  </a:cubicBezTo>
                  <a:cubicBezTo>
                    <a:pt x="322" y="1212"/>
                    <a:pt x="374" y="1233"/>
                    <a:pt x="445" y="1242"/>
                  </a:cubicBezTo>
                  <a:cubicBezTo>
                    <a:pt x="503" y="1260"/>
                    <a:pt x="548" y="1269"/>
                    <a:pt x="610" y="1275"/>
                  </a:cubicBezTo>
                  <a:cubicBezTo>
                    <a:pt x="761" y="1325"/>
                    <a:pt x="812" y="1289"/>
                    <a:pt x="1046" y="1283"/>
                  </a:cubicBezTo>
                  <a:cubicBezTo>
                    <a:pt x="1107" y="1271"/>
                    <a:pt x="1159" y="1241"/>
                    <a:pt x="1219" y="1226"/>
                  </a:cubicBezTo>
                  <a:cubicBezTo>
                    <a:pt x="1262" y="1204"/>
                    <a:pt x="1300" y="1177"/>
                    <a:pt x="1334" y="1143"/>
                  </a:cubicBezTo>
                  <a:cubicBezTo>
                    <a:pt x="1313" y="1080"/>
                    <a:pt x="1334" y="1159"/>
                    <a:pt x="1334" y="1094"/>
                  </a:cubicBezTo>
                  <a:cubicBezTo>
                    <a:pt x="1334" y="1035"/>
                    <a:pt x="1323" y="967"/>
                    <a:pt x="1260" y="946"/>
                  </a:cubicBezTo>
                  <a:cubicBezTo>
                    <a:pt x="1188" y="874"/>
                    <a:pt x="1076" y="855"/>
                    <a:pt x="980" y="847"/>
                  </a:cubicBezTo>
                  <a:cubicBezTo>
                    <a:pt x="943" y="829"/>
                    <a:pt x="922" y="814"/>
                    <a:pt x="881" y="806"/>
                  </a:cubicBezTo>
                  <a:cubicBezTo>
                    <a:pt x="815" y="772"/>
                    <a:pt x="748" y="742"/>
                    <a:pt x="676" y="724"/>
                  </a:cubicBezTo>
                  <a:cubicBezTo>
                    <a:pt x="598" y="672"/>
                    <a:pt x="541" y="646"/>
                    <a:pt x="511" y="551"/>
                  </a:cubicBezTo>
                  <a:cubicBezTo>
                    <a:pt x="529" y="495"/>
                    <a:pt x="520" y="495"/>
                    <a:pt x="577" y="477"/>
                  </a:cubicBezTo>
                  <a:cubicBezTo>
                    <a:pt x="723" y="497"/>
                    <a:pt x="728" y="495"/>
                    <a:pt x="947" y="502"/>
                  </a:cubicBezTo>
                  <a:cubicBezTo>
                    <a:pt x="1016" y="499"/>
                    <a:pt x="1085" y="499"/>
                    <a:pt x="1153" y="493"/>
                  </a:cubicBezTo>
                  <a:cubicBezTo>
                    <a:pt x="1181" y="491"/>
                    <a:pt x="1235" y="477"/>
                    <a:pt x="1235" y="477"/>
                  </a:cubicBezTo>
                  <a:cubicBezTo>
                    <a:pt x="1280" y="458"/>
                    <a:pt x="1355" y="445"/>
                    <a:pt x="1391" y="411"/>
                  </a:cubicBezTo>
                  <a:cubicBezTo>
                    <a:pt x="1419" y="384"/>
                    <a:pt x="1446" y="356"/>
                    <a:pt x="1474" y="329"/>
                  </a:cubicBezTo>
                  <a:cubicBezTo>
                    <a:pt x="1471" y="299"/>
                    <a:pt x="1479" y="265"/>
                    <a:pt x="1465" y="238"/>
                  </a:cubicBezTo>
                  <a:cubicBezTo>
                    <a:pt x="1443" y="194"/>
                    <a:pt x="1409" y="201"/>
                    <a:pt x="1375" y="189"/>
                  </a:cubicBezTo>
                  <a:cubicBezTo>
                    <a:pt x="1323" y="172"/>
                    <a:pt x="1271" y="157"/>
                    <a:pt x="1219" y="140"/>
                  </a:cubicBezTo>
                  <a:cubicBezTo>
                    <a:pt x="1117" y="70"/>
                    <a:pt x="976" y="109"/>
                    <a:pt x="865" y="148"/>
                  </a:cubicBezTo>
                  <a:cubicBezTo>
                    <a:pt x="785" y="144"/>
                    <a:pt x="701" y="154"/>
                    <a:pt x="626" y="123"/>
                  </a:cubicBezTo>
                  <a:cubicBezTo>
                    <a:pt x="569" y="99"/>
                    <a:pt x="618" y="113"/>
                    <a:pt x="560" y="98"/>
                  </a:cubicBezTo>
                  <a:cubicBezTo>
                    <a:pt x="538" y="92"/>
                    <a:pt x="495" y="82"/>
                    <a:pt x="495" y="82"/>
                  </a:cubicBezTo>
                  <a:cubicBezTo>
                    <a:pt x="474" y="61"/>
                    <a:pt x="395" y="35"/>
                    <a:pt x="363" y="24"/>
                  </a:cubicBezTo>
                  <a:cubicBezTo>
                    <a:pt x="346" y="18"/>
                    <a:pt x="330" y="13"/>
                    <a:pt x="313" y="8"/>
                  </a:cubicBezTo>
                  <a:cubicBezTo>
                    <a:pt x="305" y="5"/>
                    <a:pt x="289" y="0"/>
                    <a:pt x="289" y="0"/>
                  </a:cubicBezTo>
                  <a:cubicBezTo>
                    <a:pt x="272" y="3"/>
                    <a:pt x="254" y="0"/>
                    <a:pt x="239" y="8"/>
                  </a:cubicBezTo>
                  <a:cubicBezTo>
                    <a:pt x="231" y="12"/>
                    <a:pt x="235" y="25"/>
                    <a:pt x="231" y="33"/>
                  </a:cubicBezTo>
                  <a:cubicBezTo>
                    <a:pt x="209" y="78"/>
                    <a:pt x="183" y="117"/>
                    <a:pt x="165" y="164"/>
                  </a:cubicBezTo>
                  <a:cubicBezTo>
                    <a:pt x="168" y="183"/>
                    <a:pt x="168" y="203"/>
                    <a:pt x="174" y="222"/>
                  </a:cubicBezTo>
                  <a:cubicBezTo>
                    <a:pt x="183" y="251"/>
                    <a:pt x="194" y="246"/>
                    <a:pt x="215" y="263"/>
                  </a:cubicBezTo>
                  <a:cubicBezTo>
                    <a:pt x="256" y="298"/>
                    <a:pt x="294" y="336"/>
                    <a:pt x="346" y="353"/>
                  </a:cubicBezTo>
                  <a:cubicBezTo>
                    <a:pt x="397" y="404"/>
                    <a:pt x="462" y="414"/>
                    <a:pt x="527" y="444"/>
                  </a:cubicBezTo>
                  <a:cubicBezTo>
                    <a:pt x="579" y="468"/>
                    <a:pt x="633" y="479"/>
                    <a:pt x="684" y="502"/>
                  </a:cubicBezTo>
                  <a:cubicBezTo>
                    <a:pt x="762" y="537"/>
                    <a:pt x="688" y="517"/>
                    <a:pt x="766" y="543"/>
                  </a:cubicBezTo>
                  <a:cubicBezTo>
                    <a:pt x="798" y="554"/>
                    <a:pt x="833" y="557"/>
                    <a:pt x="865" y="567"/>
                  </a:cubicBezTo>
                  <a:cubicBezTo>
                    <a:pt x="890" y="593"/>
                    <a:pt x="930" y="630"/>
                    <a:pt x="964" y="641"/>
                  </a:cubicBezTo>
                  <a:cubicBezTo>
                    <a:pt x="1001" y="681"/>
                    <a:pt x="953" y="635"/>
                    <a:pt x="1013" y="666"/>
                  </a:cubicBezTo>
                  <a:cubicBezTo>
                    <a:pt x="1020" y="670"/>
                    <a:pt x="1022" y="679"/>
                    <a:pt x="1029" y="683"/>
                  </a:cubicBezTo>
                  <a:cubicBezTo>
                    <a:pt x="1039" y="688"/>
                    <a:pt x="1051" y="688"/>
                    <a:pt x="1062" y="691"/>
                  </a:cubicBezTo>
                  <a:cubicBezTo>
                    <a:pt x="1084" y="712"/>
                    <a:pt x="1112" y="721"/>
                    <a:pt x="1136" y="740"/>
                  </a:cubicBezTo>
                  <a:cubicBezTo>
                    <a:pt x="1193" y="786"/>
                    <a:pt x="1106" y="726"/>
                    <a:pt x="1177" y="773"/>
                  </a:cubicBezTo>
                  <a:cubicBezTo>
                    <a:pt x="1204" y="813"/>
                    <a:pt x="1201" y="827"/>
                    <a:pt x="1243" y="855"/>
                  </a:cubicBezTo>
                  <a:cubicBezTo>
                    <a:pt x="1273" y="899"/>
                    <a:pt x="1250" y="859"/>
                    <a:pt x="1268" y="913"/>
                  </a:cubicBezTo>
                  <a:cubicBezTo>
                    <a:pt x="1275" y="935"/>
                    <a:pt x="1293" y="979"/>
                    <a:pt x="1293" y="979"/>
                  </a:cubicBezTo>
                  <a:cubicBezTo>
                    <a:pt x="1300" y="1048"/>
                    <a:pt x="1302" y="1069"/>
                    <a:pt x="1326" y="1127"/>
                  </a:cubicBezTo>
                  <a:cubicBezTo>
                    <a:pt x="1342" y="1210"/>
                    <a:pt x="1368" y="1451"/>
                    <a:pt x="1284" y="1530"/>
                  </a:cubicBezTo>
                  <a:cubicBezTo>
                    <a:pt x="1275" y="1558"/>
                    <a:pt x="1265" y="1576"/>
                    <a:pt x="1243" y="1596"/>
                  </a:cubicBezTo>
                  <a:cubicBezTo>
                    <a:pt x="1214" y="1684"/>
                    <a:pt x="1237" y="1746"/>
                    <a:pt x="1301" y="1810"/>
                  </a:cubicBezTo>
                  <a:cubicBezTo>
                    <a:pt x="1313" y="1859"/>
                    <a:pt x="1324" y="1878"/>
                    <a:pt x="1309" y="1933"/>
                  </a:cubicBezTo>
                  <a:cubicBezTo>
                    <a:pt x="1306" y="1943"/>
                    <a:pt x="1286" y="1951"/>
                    <a:pt x="1293" y="1958"/>
                  </a:cubicBezTo>
                  <a:cubicBezTo>
                    <a:pt x="1299" y="1965"/>
                    <a:pt x="1309" y="1947"/>
                    <a:pt x="1317" y="1942"/>
                  </a:cubicBezTo>
                  <a:cubicBezTo>
                    <a:pt x="1309" y="1939"/>
                    <a:pt x="1301" y="1932"/>
                    <a:pt x="1293" y="1933"/>
                  </a:cubicBezTo>
                  <a:cubicBezTo>
                    <a:pt x="1278" y="1935"/>
                    <a:pt x="1249" y="1959"/>
                    <a:pt x="1235" y="1966"/>
                  </a:cubicBezTo>
                  <a:cubicBezTo>
                    <a:pt x="1219" y="1974"/>
                    <a:pt x="1194" y="1979"/>
                    <a:pt x="1177" y="1983"/>
                  </a:cubicBezTo>
                  <a:cubicBezTo>
                    <a:pt x="1122" y="2019"/>
                    <a:pt x="1060" y="2025"/>
                    <a:pt x="996" y="2032"/>
                  </a:cubicBezTo>
                  <a:cubicBezTo>
                    <a:pt x="928" y="2027"/>
                    <a:pt x="901" y="2032"/>
                    <a:pt x="848" y="2016"/>
                  </a:cubicBezTo>
                  <a:cubicBezTo>
                    <a:pt x="800" y="2002"/>
                    <a:pt x="756" y="1974"/>
                    <a:pt x="708" y="1958"/>
                  </a:cubicBezTo>
                  <a:cubicBezTo>
                    <a:pt x="674" y="1935"/>
                    <a:pt x="640" y="1929"/>
                    <a:pt x="601" y="1917"/>
                  </a:cubicBezTo>
                  <a:cubicBezTo>
                    <a:pt x="584" y="1912"/>
                    <a:pt x="552" y="1900"/>
                    <a:pt x="552" y="1900"/>
                  </a:cubicBezTo>
                  <a:cubicBezTo>
                    <a:pt x="516" y="1903"/>
                    <a:pt x="480" y="1902"/>
                    <a:pt x="445" y="1909"/>
                  </a:cubicBezTo>
                  <a:cubicBezTo>
                    <a:pt x="416" y="1914"/>
                    <a:pt x="379" y="1966"/>
                    <a:pt x="379" y="1966"/>
                  </a:cubicBezTo>
                  <a:cubicBezTo>
                    <a:pt x="369" y="1996"/>
                    <a:pt x="354" y="2018"/>
                    <a:pt x="346" y="2049"/>
                  </a:cubicBezTo>
                  <a:cubicBezTo>
                    <a:pt x="358" y="2137"/>
                    <a:pt x="357" y="2148"/>
                    <a:pt x="412" y="2205"/>
                  </a:cubicBezTo>
                  <a:cubicBezTo>
                    <a:pt x="421" y="2233"/>
                    <a:pt x="433" y="2253"/>
                    <a:pt x="445" y="2279"/>
                  </a:cubicBezTo>
                  <a:cubicBezTo>
                    <a:pt x="453" y="2296"/>
                    <a:pt x="453" y="2320"/>
                    <a:pt x="478" y="2320"/>
                  </a:cubicBezTo>
                </a:path>
              </a:pathLst>
            </a:custGeom>
            <a:solidFill>
              <a:srgbClr val="33CCCC">
                <a:alpha val="36862"/>
              </a:srgbClr>
            </a:solidFill>
            <a:ln w="317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33200" name="Text Box 432"/>
          <p:cNvSpPr txBox="1">
            <a:spLocks noChangeArrowheads="1"/>
          </p:cNvSpPr>
          <p:nvPr/>
        </p:nvSpPr>
        <p:spPr bwMode="auto">
          <a:xfrm>
            <a:off x="4324350" y="5187950"/>
            <a:ext cx="339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 dirty="0">
                <a:latin typeface="Symbol" pitchFamily="18" charset="2"/>
              </a:rPr>
              <a:t>H</a:t>
            </a:r>
          </a:p>
        </p:txBody>
      </p:sp>
      <p:grpSp>
        <p:nvGrpSpPr>
          <p:cNvPr id="67891" name="Group 433"/>
          <p:cNvGrpSpPr>
            <a:grpSpLocks/>
          </p:cNvGrpSpPr>
          <p:nvPr/>
        </p:nvGrpSpPr>
        <p:grpSpPr bwMode="auto">
          <a:xfrm>
            <a:off x="2846388" y="477838"/>
            <a:ext cx="3454400" cy="4173537"/>
            <a:chOff x="1793" y="301"/>
            <a:chExt cx="2176" cy="2629"/>
          </a:xfrm>
        </p:grpSpPr>
        <p:sp>
          <p:nvSpPr>
            <p:cNvPr id="66580" name="Text Box 434"/>
            <p:cNvSpPr txBox="1">
              <a:spLocks noChangeArrowheads="1"/>
            </p:cNvSpPr>
            <p:nvPr/>
          </p:nvSpPr>
          <p:spPr bwMode="auto">
            <a:xfrm>
              <a:off x="1933" y="38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1" name="Text Box 435"/>
            <p:cNvSpPr txBox="1">
              <a:spLocks noChangeArrowheads="1"/>
            </p:cNvSpPr>
            <p:nvPr/>
          </p:nvSpPr>
          <p:spPr bwMode="auto">
            <a:xfrm>
              <a:off x="2494" y="301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2" name="Text Box 436"/>
            <p:cNvSpPr txBox="1">
              <a:spLocks noChangeArrowheads="1"/>
            </p:cNvSpPr>
            <p:nvPr/>
          </p:nvSpPr>
          <p:spPr bwMode="auto">
            <a:xfrm>
              <a:off x="1793" y="108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3" name="Text Box 437"/>
            <p:cNvSpPr txBox="1">
              <a:spLocks noChangeArrowheads="1"/>
            </p:cNvSpPr>
            <p:nvPr/>
          </p:nvSpPr>
          <p:spPr bwMode="auto">
            <a:xfrm>
              <a:off x="1981" y="270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4" name="Text Box 438"/>
            <p:cNvSpPr txBox="1">
              <a:spLocks noChangeArrowheads="1"/>
            </p:cNvSpPr>
            <p:nvPr/>
          </p:nvSpPr>
          <p:spPr bwMode="auto">
            <a:xfrm>
              <a:off x="2301" y="2256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5" name="Text Box 439"/>
            <p:cNvSpPr txBox="1">
              <a:spLocks noChangeArrowheads="1"/>
            </p:cNvSpPr>
            <p:nvPr/>
          </p:nvSpPr>
          <p:spPr bwMode="auto">
            <a:xfrm>
              <a:off x="3085" y="1856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6" name="Text Box 440"/>
            <p:cNvSpPr txBox="1">
              <a:spLocks noChangeArrowheads="1"/>
            </p:cNvSpPr>
            <p:nvPr/>
          </p:nvSpPr>
          <p:spPr bwMode="auto">
            <a:xfrm>
              <a:off x="3333" y="384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7" name="Text Box 441"/>
            <p:cNvSpPr txBox="1">
              <a:spLocks noChangeArrowheads="1"/>
            </p:cNvSpPr>
            <p:nvPr/>
          </p:nvSpPr>
          <p:spPr bwMode="auto">
            <a:xfrm>
              <a:off x="2806" y="115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8" name="Text Box 442"/>
            <p:cNvSpPr txBox="1">
              <a:spLocks noChangeArrowheads="1"/>
            </p:cNvSpPr>
            <p:nvPr/>
          </p:nvSpPr>
          <p:spPr bwMode="auto">
            <a:xfrm>
              <a:off x="3614" y="179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89" name="Text Box 443"/>
            <p:cNvSpPr txBox="1">
              <a:spLocks noChangeArrowheads="1"/>
            </p:cNvSpPr>
            <p:nvPr/>
          </p:nvSpPr>
          <p:spPr bwMode="auto">
            <a:xfrm>
              <a:off x="3662" y="2261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  <p:sp>
          <p:nvSpPr>
            <p:cNvPr id="66590" name="Text Box 444"/>
            <p:cNvSpPr txBox="1">
              <a:spLocks noChangeArrowheads="1"/>
            </p:cNvSpPr>
            <p:nvPr/>
          </p:nvSpPr>
          <p:spPr bwMode="auto">
            <a:xfrm>
              <a:off x="3430" y="275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H-N</a:t>
              </a:r>
            </a:p>
          </p:txBody>
        </p:sp>
      </p:grpSp>
      <p:sp>
        <p:nvSpPr>
          <p:cNvPr id="33213" name="Text Box 445"/>
          <p:cNvSpPr txBox="1">
            <a:spLocks noChangeArrowheads="1"/>
          </p:cNvSpPr>
          <p:nvPr/>
        </p:nvSpPr>
        <p:spPr bwMode="auto">
          <a:xfrm>
            <a:off x="4327525" y="5491163"/>
            <a:ext cx="312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 dirty="0">
                <a:latin typeface="Symbol" pitchFamily="18" charset="2"/>
              </a:rPr>
              <a:t>N</a:t>
            </a:r>
          </a:p>
        </p:txBody>
      </p:sp>
      <p:sp>
        <p:nvSpPr>
          <p:cNvPr id="33214" name="Line 446"/>
          <p:cNvSpPr>
            <a:spLocks noChangeShapeType="1"/>
          </p:cNvSpPr>
          <p:nvPr/>
        </p:nvSpPr>
        <p:spPr bwMode="auto">
          <a:xfrm flipH="1" flipV="1">
            <a:off x="4481513" y="5414963"/>
            <a:ext cx="0" cy="128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67892" name="Group 447"/>
          <p:cNvGrpSpPr>
            <a:grpSpLocks/>
          </p:cNvGrpSpPr>
          <p:nvPr/>
        </p:nvGrpSpPr>
        <p:grpSpPr bwMode="auto">
          <a:xfrm>
            <a:off x="2981325" y="5621338"/>
            <a:ext cx="1849438" cy="1050925"/>
            <a:chOff x="1878" y="3541"/>
            <a:chExt cx="1165" cy="662"/>
          </a:xfrm>
        </p:grpSpPr>
        <p:sp>
          <p:nvSpPr>
            <p:cNvPr id="66570" name="AutoShape 448"/>
            <p:cNvSpPr>
              <a:spLocks noChangeArrowheads="1"/>
            </p:cNvSpPr>
            <p:nvPr/>
          </p:nvSpPr>
          <p:spPr bwMode="auto">
            <a:xfrm rot="5400000">
              <a:off x="2583" y="3710"/>
              <a:ext cx="496" cy="424"/>
            </a:xfrm>
            <a:prstGeom prst="hexagon">
              <a:avLst>
                <a:gd name="adj" fmla="val 29245"/>
                <a:gd name="vf" fmla="val 11547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66571" name="Oval 449"/>
            <p:cNvSpPr>
              <a:spLocks noChangeArrowheads="1"/>
            </p:cNvSpPr>
            <p:nvPr/>
          </p:nvSpPr>
          <p:spPr bwMode="auto">
            <a:xfrm>
              <a:off x="2685" y="3812"/>
              <a:ext cx="280" cy="2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66572" name="Line 450"/>
            <p:cNvSpPr>
              <a:spLocks noChangeShapeType="1"/>
            </p:cNvSpPr>
            <p:nvPr/>
          </p:nvSpPr>
          <p:spPr bwMode="auto">
            <a:xfrm flipH="1" flipV="1">
              <a:off x="2826" y="3594"/>
              <a:ext cx="0" cy="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3" name="Line 451"/>
            <p:cNvSpPr>
              <a:spLocks noChangeShapeType="1"/>
            </p:cNvSpPr>
            <p:nvPr/>
          </p:nvSpPr>
          <p:spPr bwMode="auto">
            <a:xfrm flipH="1" flipV="1">
              <a:off x="2385" y="3717"/>
              <a:ext cx="225" cy="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4" name="Line 452"/>
            <p:cNvSpPr>
              <a:spLocks noChangeShapeType="1"/>
            </p:cNvSpPr>
            <p:nvPr/>
          </p:nvSpPr>
          <p:spPr bwMode="auto">
            <a:xfrm flipH="1">
              <a:off x="2169" y="3717"/>
              <a:ext cx="216" cy="1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5" name="Line 453"/>
            <p:cNvSpPr>
              <a:spLocks noChangeShapeType="1"/>
            </p:cNvSpPr>
            <p:nvPr/>
          </p:nvSpPr>
          <p:spPr bwMode="auto">
            <a:xfrm>
              <a:off x="2169" y="3822"/>
              <a:ext cx="0" cy="2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6" name="Line 454"/>
            <p:cNvSpPr>
              <a:spLocks noChangeShapeType="1"/>
            </p:cNvSpPr>
            <p:nvPr/>
          </p:nvSpPr>
          <p:spPr bwMode="auto">
            <a:xfrm flipH="1" flipV="1">
              <a:off x="1983" y="3711"/>
              <a:ext cx="186" cy="1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6577" name="Text Box 455"/>
            <p:cNvSpPr txBox="1">
              <a:spLocks noChangeArrowheads="1"/>
            </p:cNvSpPr>
            <p:nvPr/>
          </p:nvSpPr>
          <p:spPr bwMode="auto">
            <a:xfrm>
              <a:off x="2286" y="3541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</a:t>
              </a:r>
            </a:p>
          </p:txBody>
        </p:sp>
        <p:sp>
          <p:nvSpPr>
            <p:cNvPr id="66578" name="Text Box 456"/>
            <p:cNvSpPr txBox="1">
              <a:spLocks noChangeArrowheads="1"/>
            </p:cNvSpPr>
            <p:nvPr/>
          </p:nvSpPr>
          <p:spPr bwMode="auto">
            <a:xfrm>
              <a:off x="1878" y="3556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</a:t>
              </a:r>
            </a:p>
          </p:txBody>
        </p:sp>
        <p:sp>
          <p:nvSpPr>
            <p:cNvPr id="66579" name="Text Box 457"/>
            <p:cNvSpPr txBox="1">
              <a:spLocks noChangeArrowheads="1"/>
            </p:cNvSpPr>
            <p:nvPr/>
          </p:nvSpPr>
          <p:spPr bwMode="auto">
            <a:xfrm>
              <a:off x="2067" y="4030"/>
              <a:ext cx="2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>
                  <a:latin typeface="Symbol" pitchFamily="18" charset="2"/>
                </a:rPr>
                <a:t>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3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00" grpId="0"/>
      <p:bldP spid="33213" grpId="0"/>
      <p:bldP spid="33213" grpId="1"/>
      <p:bldP spid="33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4" descr="zucker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1" y="-428625"/>
            <a:ext cx="5657849" cy="208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zucker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48000" contrast="72000"/>
          </a:blip>
          <a:srcRect/>
          <a:stretch>
            <a:fillRect/>
          </a:stretch>
        </p:blipFill>
        <p:spPr>
          <a:xfrm>
            <a:off x="541338" y="1339850"/>
            <a:ext cx="7997825" cy="5781675"/>
          </a:xfrm>
          <a:noFill/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8278813" y="593725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1</a:t>
            </a:r>
          </a:p>
        </p:txBody>
      </p:sp>
      <p:grpSp>
        <p:nvGrpSpPr>
          <p:cNvPr id="48133" name="Group 6"/>
          <p:cNvGrpSpPr>
            <a:grpSpLocks/>
          </p:cNvGrpSpPr>
          <p:nvPr/>
        </p:nvGrpSpPr>
        <p:grpSpPr bwMode="auto">
          <a:xfrm>
            <a:off x="1363663" y="2455863"/>
            <a:ext cx="5549900" cy="3644900"/>
            <a:chOff x="828" y="1381"/>
            <a:chExt cx="3496" cy="2296"/>
          </a:xfrm>
        </p:grpSpPr>
        <p:sp>
          <p:nvSpPr>
            <p:cNvPr id="48245" name="Line 7"/>
            <p:cNvSpPr>
              <a:spLocks noChangeShapeType="1"/>
            </p:cNvSpPr>
            <p:nvPr/>
          </p:nvSpPr>
          <p:spPr bwMode="auto">
            <a:xfrm flipV="1">
              <a:off x="828" y="1381"/>
              <a:ext cx="0" cy="2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46" name="Line 8"/>
            <p:cNvSpPr>
              <a:spLocks noChangeShapeType="1"/>
            </p:cNvSpPr>
            <p:nvPr/>
          </p:nvSpPr>
          <p:spPr bwMode="auto">
            <a:xfrm flipV="1">
              <a:off x="852" y="3669"/>
              <a:ext cx="3472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34" name="Rectangle 9"/>
          <p:cNvSpPr>
            <a:spLocks noChangeArrowheads="1"/>
          </p:cNvSpPr>
          <p:nvPr/>
        </p:nvSpPr>
        <p:spPr bwMode="auto">
          <a:xfrm>
            <a:off x="1250950" y="5913438"/>
            <a:ext cx="238125" cy="3000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4833938" y="1668463"/>
            <a:ext cx="300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8216900" y="3606800"/>
            <a:ext cx="300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</a:t>
            </a:r>
          </a:p>
        </p:txBody>
      </p:sp>
      <p:grpSp>
        <p:nvGrpSpPr>
          <p:cNvPr id="48137" name="Group 12"/>
          <p:cNvGrpSpPr>
            <a:grpSpLocks/>
          </p:cNvGrpSpPr>
          <p:nvPr/>
        </p:nvGrpSpPr>
        <p:grpSpPr bwMode="auto">
          <a:xfrm>
            <a:off x="1250950" y="3571875"/>
            <a:ext cx="4008438" cy="2667000"/>
            <a:chOff x="757" y="2084"/>
            <a:chExt cx="2525" cy="1680"/>
          </a:xfrm>
        </p:grpSpPr>
        <p:sp>
          <p:nvSpPr>
            <p:cNvPr id="48243" name="Rectangle 13"/>
            <p:cNvSpPr>
              <a:spLocks noChangeArrowheads="1"/>
            </p:cNvSpPr>
            <p:nvPr/>
          </p:nvSpPr>
          <p:spPr bwMode="auto">
            <a:xfrm>
              <a:off x="757" y="2084"/>
              <a:ext cx="150" cy="18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44" name="Rectangle 14"/>
            <p:cNvSpPr>
              <a:spLocks noChangeArrowheads="1"/>
            </p:cNvSpPr>
            <p:nvPr/>
          </p:nvSpPr>
          <p:spPr bwMode="auto">
            <a:xfrm>
              <a:off x="3132" y="3575"/>
              <a:ext cx="150" cy="18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38" name="Group 15"/>
          <p:cNvGrpSpPr>
            <a:grpSpLocks/>
          </p:cNvGrpSpPr>
          <p:nvPr/>
        </p:nvGrpSpPr>
        <p:grpSpPr bwMode="auto">
          <a:xfrm>
            <a:off x="3506788" y="3570288"/>
            <a:ext cx="1765300" cy="1263650"/>
            <a:chOff x="2178" y="2083"/>
            <a:chExt cx="1112" cy="796"/>
          </a:xfrm>
        </p:grpSpPr>
        <p:sp>
          <p:nvSpPr>
            <p:cNvPr id="48241" name="Rectangle 16"/>
            <p:cNvSpPr>
              <a:spLocks noChangeArrowheads="1"/>
            </p:cNvSpPr>
            <p:nvPr/>
          </p:nvSpPr>
          <p:spPr bwMode="auto">
            <a:xfrm>
              <a:off x="2178" y="2083"/>
              <a:ext cx="150" cy="18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42" name="Rectangle 17"/>
            <p:cNvSpPr>
              <a:spLocks noChangeArrowheads="1"/>
            </p:cNvSpPr>
            <p:nvPr/>
          </p:nvSpPr>
          <p:spPr bwMode="auto">
            <a:xfrm>
              <a:off x="3140" y="2690"/>
              <a:ext cx="150" cy="18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8202613" y="453390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3</a:t>
            </a:r>
          </a:p>
        </p:txBody>
      </p:sp>
      <p:grpSp>
        <p:nvGrpSpPr>
          <p:cNvPr id="48140" name="Group 20"/>
          <p:cNvGrpSpPr>
            <a:grpSpLocks/>
          </p:cNvGrpSpPr>
          <p:nvPr/>
        </p:nvGrpSpPr>
        <p:grpSpPr bwMode="auto">
          <a:xfrm>
            <a:off x="3517900" y="4021138"/>
            <a:ext cx="1050925" cy="812800"/>
            <a:chOff x="2185" y="2367"/>
            <a:chExt cx="662" cy="512"/>
          </a:xfrm>
        </p:grpSpPr>
        <p:sp>
          <p:nvSpPr>
            <p:cNvPr id="48239" name="Rectangle 21"/>
            <p:cNvSpPr>
              <a:spLocks noChangeArrowheads="1"/>
            </p:cNvSpPr>
            <p:nvPr/>
          </p:nvSpPr>
          <p:spPr bwMode="auto">
            <a:xfrm>
              <a:off x="2185" y="2367"/>
              <a:ext cx="150" cy="18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40" name="Rectangle 22"/>
            <p:cNvSpPr>
              <a:spLocks noChangeArrowheads="1"/>
            </p:cNvSpPr>
            <p:nvPr/>
          </p:nvSpPr>
          <p:spPr bwMode="auto">
            <a:xfrm>
              <a:off x="2697" y="2690"/>
              <a:ext cx="150" cy="18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41" name="Group 23"/>
          <p:cNvGrpSpPr>
            <a:grpSpLocks/>
          </p:cNvGrpSpPr>
          <p:nvPr/>
        </p:nvGrpSpPr>
        <p:grpSpPr bwMode="auto">
          <a:xfrm>
            <a:off x="1339850" y="3733800"/>
            <a:ext cx="3783013" cy="2352675"/>
            <a:chOff x="813" y="2186"/>
            <a:chExt cx="2383" cy="1482"/>
          </a:xfrm>
        </p:grpSpPr>
        <p:sp>
          <p:nvSpPr>
            <p:cNvPr id="48237" name="Line 24"/>
            <p:cNvSpPr>
              <a:spLocks noChangeShapeType="1"/>
            </p:cNvSpPr>
            <p:nvPr/>
          </p:nvSpPr>
          <p:spPr bwMode="auto">
            <a:xfrm>
              <a:off x="813" y="2186"/>
              <a:ext cx="238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38" name="Line 25"/>
            <p:cNvSpPr>
              <a:spLocks noChangeShapeType="1"/>
            </p:cNvSpPr>
            <p:nvPr/>
          </p:nvSpPr>
          <p:spPr bwMode="auto">
            <a:xfrm flipH="1">
              <a:off x="828" y="2232"/>
              <a:ext cx="15" cy="14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235" name="Line 27"/>
          <p:cNvSpPr>
            <a:spLocks noChangeShapeType="1"/>
          </p:cNvSpPr>
          <p:nvPr/>
        </p:nvSpPr>
        <p:spPr bwMode="auto">
          <a:xfrm flipH="1">
            <a:off x="5122863" y="3783013"/>
            <a:ext cx="23813" cy="227965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48143" name="Group 29"/>
          <p:cNvGrpSpPr>
            <a:grpSpLocks/>
          </p:cNvGrpSpPr>
          <p:nvPr/>
        </p:nvGrpSpPr>
        <p:grpSpPr bwMode="auto">
          <a:xfrm>
            <a:off x="3632200" y="3770313"/>
            <a:ext cx="1514475" cy="914400"/>
            <a:chOff x="2257" y="2209"/>
            <a:chExt cx="954" cy="576"/>
          </a:xfrm>
        </p:grpSpPr>
        <p:sp>
          <p:nvSpPr>
            <p:cNvPr id="48233" name="Line 30"/>
            <p:cNvSpPr>
              <a:spLocks noChangeShapeType="1"/>
            </p:cNvSpPr>
            <p:nvPr/>
          </p:nvSpPr>
          <p:spPr bwMode="auto">
            <a:xfrm flipH="1">
              <a:off x="2257" y="2777"/>
              <a:ext cx="947" cy="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34" name="Line 31"/>
            <p:cNvSpPr>
              <a:spLocks noChangeShapeType="1"/>
            </p:cNvSpPr>
            <p:nvPr/>
          </p:nvSpPr>
          <p:spPr bwMode="auto">
            <a:xfrm flipH="1">
              <a:off x="3204" y="2209"/>
              <a:ext cx="7" cy="52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48144" name="Group 32"/>
          <p:cNvGrpSpPr>
            <a:grpSpLocks/>
          </p:cNvGrpSpPr>
          <p:nvPr/>
        </p:nvGrpSpPr>
        <p:grpSpPr bwMode="auto">
          <a:xfrm>
            <a:off x="3632200" y="4171950"/>
            <a:ext cx="850900" cy="500063"/>
            <a:chOff x="2257" y="2462"/>
            <a:chExt cx="536" cy="315"/>
          </a:xfrm>
        </p:grpSpPr>
        <p:sp>
          <p:nvSpPr>
            <p:cNvPr id="48231" name="Line 33"/>
            <p:cNvSpPr>
              <a:spLocks noChangeShapeType="1"/>
            </p:cNvSpPr>
            <p:nvPr/>
          </p:nvSpPr>
          <p:spPr bwMode="auto">
            <a:xfrm flipV="1">
              <a:off x="2257" y="2478"/>
              <a:ext cx="0" cy="299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32" name="Line 34"/>
            <p:cNvSpPr>
              <a:spLocks noChangeShapeType="1"/>
            </p:cNvSpPr>
            <p:nvPr/>
          </p:nvSpPr>
          <p:spPr bwMode="auto">
            <a:xfrm>
              <a:off x="2296" y="2462"/>
              <a:ext cx="497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45" name="Text Box 35"/>
          <p:cNvSpPr txBox="1">
            <a:spLocks noChangeArrowheads="1"/>
          </p:cNvSpPr>
          <p:nvPr/>
        </p:nvSpPr>
        <p:spPr bwMode="auto">
          <a:xfrm>
            <a:off x="4159250" y="1654175"/>
            <a:ext cx="300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48146" name="Text Box 36"/>
          <p:cNvSpPr txBox="1">
            <a:spLocks noChangeArrowheads="1"/>
          </p:cNvSpPr>
          <p:nvPr/>
        </p:nvSpPr>
        <p:spPr bwMode="auto">
          <a:xfrm>
            <a:off x="8229600" y="4030663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4</a:t>
            </a:r>
          </a:p>
        </p:txBody>
      </p:sp>
      <p:grpSp>
        <p:nvGrpSpPr>
          <p:cNvPr id="48147" name="Group 37"/>
          <p:cNvGrpSpPr>
            <a:grpSpLocks/>
          </p:cNvGrpSpPr>
          <p:nvPr/>
        </p:nvGrpSpPr>
        <p:grpSpPr bwMode="auto">
          <a:xfrm>
            <a:off x="4370388" y="2882900"/>
            <a:ext cx="2066925" cy="1428750"/>
            <a:chOff x="2722" y="1650"/>
            <a:chExt cx="1302" cy="900"/>
          </a:xfrm>
        </p:grpSpPr>
        <p:sp>
          <p:nvSpPr>
            <p:cNvPr id="48229" name="Rectangle 38"/>
            <p:cNvSpPr>
              <a:spLocks noChangeArrowheads="1"/>
            </p:cNvSpPr>
            <p:nvPr/>
          </p:nvSpPr>
          <p:spPr bwMode="auto">
            <a:xfrm>
              <a:off x="2722" y="1650"/>
              <a:ext cx="150" cy="189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30" name="Rectangle 39"/>
            <p:cNvSpPr>
              <a:spLocks noChangeArrowheads="1"/>
            </p:cNvSpPr>
            <p:nvPr/>
          </p:nvSpPr>
          <p:spPr bwMode="auto">
            <a:xfrm>
              <a:off x="3874" y="2361"/>
              <a:ext cx="150" cy="189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48" name="Group 40"/>
          <p:cNvGrpSpPr>
            <a:grpSpLocks/>
          </p:cNvGrpSpPr>
          <p:nvPr/>
        </p:nvGrpSpPr>
        <p:grpSpPr bwMode="auto">
          <a:xfrm>
            <a:off x="4470400" y="3019425"/>
            <a:ext cx="1666875" cy="1076325"/>
            <a:chOff x="2785" y="1736"/>
            <a:chExt cx="1050" cy="678"/>
          </a:xfrm>
        </p:grpSpPr>
        <p:sp>
          <p:nvSpPr>
            <p:cNvPr id="48227" name="Line 41"/>
            <p:cNvSpPr>
              <a:spLocks noChangeShapeType="1"/>
            </p:cNvSpPr>
            <p:nvPr/>
          </p:nvSpPr>
          <p:spPr bwMode="auto">
            <a:xfrm flipH="1" flipV="1">
              <a:off x="2785" y="1791"/>
              <a:ext cx="8" cy="62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8" name="Line 42"/>
            <p:cNvSpPr>
              <a:spLocks noChangeShapeType="1"/>
            </p:cNvSpPr>
            <p:nvPr/>
          </p:nvSpPr>
          <p:spPr bwMode="auto">
            <a:xfrm>
              <a:off x="2872" y="1736"/>
              <a:ext cx="963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49" name="Text Box 43"/>
          <p:cNvSpPr txBox="1">
            <a:spLocks noChangeArrowheads="1"/>
          </p:cNvSpPr>
          <p:nvPr/>
        </p:nvSpPr>
        <p:spPr bwMode="auto">
          <a:xfrm>
            <a:off x="6326188" y="1666875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6600"/>
                </a:solidFill>
              </a:rPr>
              <a:t>5</a:t>
            </a:r>
          </a:p>
        </p:txBody>
      </p:sp>
      <p:sp>
        <p:nvSpPr>
          <p:cNvPr id="48150" name="Text Box 44"/>
          <p:cNvSpPr txBox="1">
            <a:spLocks noChangeArrowheads="1"/>
          </p:cNvSpPr>
          <p:nvPr/>
        </p:nvSpPr>
        <p:spPr bwMode="auto">
          <a:xfrm>
            <a:off x="8218488" y="2792413"/>
            <a:ext cx="300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6600"/>
                </a:solidFill>
              </a:rPr>
              <a:t>5</a:t>
            </a:r>
          </a:p>
        </p:txBody>
      </p:sp>
      <p:grpSp>
        <p:nvGrpSpPr>
          <p:cNvPr id="48151" name="Group 45"/>
          <p:cNvGrpSpPr>
            <a:grpSpLocks/>
          </p:cNvGrpSpPr>
          <p:nvPr/>
        </p:nvGrpSpPr>
        <p:grpSpPr bwMode="auto">
          <a:xfrm>
            <a:off x="6172200" y="2606675"/>
            <a:ext cx="627063" cy="587375"/>
            <a:chOff x="3857" y="1476"/>
            <a:chExt cx="395" cy="370"/>
          </a:xfrm>
        </p:grpSpPr>
        <p:sp>
          <p:nvSpPr>
            <p:cNvPr id="48225" name="Rectangle 46"/>
            <p:cNvSpPr>
              <a:spLocks noChangeArrowheads="1"/>
            </p:cNvSpPr>
            <p:nvPr/>
          </p:nvSpPr>
          <p:spPr bwMode="auto">
            <a:xfrm>
              <a:off x="3857" y="1476"/>
              <a:ext cx="150" cy="189"/>
            </a:xfrm>
            <a:prstGeom prst="rect">
              <a:avLst/>
            </a:prstGeom>
            <a:noFill/>
            <a:ln w="19050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226" name="Rectangle 47"/>
            <p:cNvSpPr>
              <a:spLocks noChangeArrowheads="1"/>
            </p:cNvSpPr>
            <p:nvPr/>
          </p:nvSpPr>
          <p:spPr bwMode="auto">
            <a:xfrm>
              <a:off x="4102" y="1657"/>
              <a:ext cx="150" cy="189"/>
            </a:xfrm>
            <a:prstGeom prst="rect">
              <a:avLst/>
            </a:prstGeom>
            <a:noFill/>
            <a:ln w="19050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8152" name="Group 48"/>
          <p:cNvGrpSpPr>
            <a:grpSpLocks/>
          </p:cNvGrpSpPr>
          <p:nvPr/>
        </p:nvGrpSpPr>
        <p:grpSpPr bwMode="auto">
          <a:xfrm>
            <a:off x="6424613" y="2868613"/>
            <a:ext cx="276225" cy="163512"/>
            <a:chOff x="4016" y="1641"/>
            <a:chExt cx="174" cy="103"/>
          </a:xfrm>
        </p:grpSpPr>
        <p:sp>
          <p:nvSpPr>
            <p:cNvPr id="48223" name="Line 49"/>
            <p:cNvSpPr>
              <a:spLocks noChangeShapeType="1"/>
            </p:cNvSpPr>
            <p:nvPr/>
          </p:nvSpPr>
          <p:spPr bwMode="auto">
            <a:xfrm>
              <a:off x="4016" y="1744"/>
              <a:ext cx="103" cy="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4" name="Line 50"/>
            <p:cNvSpPr>
              <a:spLocks noChangeShapeType="1"/>
            </p:cNvSpPr>
            <p:nvPr/>
          </p:nvSpPr>
          <p:spPr bwMode="auto">
            <a:xfrm flipV="1">
              <a:off x="4190" y="1641"/>
              <a:ext cx="0" cy="63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53" name="Text Box 51"/>
          <p:cNvSpPr txBox="1">
            <a:spLocks noChangeArrowheads="1"/>
          </p:cNvSpPr>
          <p:nvPr/>
        </p:nvSpPr>
        <p:spPr bwMode="auto">
          <a:xfrm>
            <a:off x="6713538" y="1654175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</a:t>
            </a:r>
          </a:p>
        </p:txBody>
      </p:sp>
      <p:sp>
        <p:nvSpPr>
          <p:cNvPr id="48154" name="Text Box 52"/>
          <p:cNvSpPr txBox="1">
            <a:spLocks noChangeArrowheads="1"/>
          </p:cNvSpPr>
          <p:nvPr/>
        </p:nvSpPr>
        <p:spPr bwMode="auto">
          <a:xfrm>
            <a:off x="5913438" y="16621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6´</a:t>
            </a:r>
          </a:p>
        </p:txBody>
      </p:sp>
      <p:sp>
        <p:nvSpPr>
          <p:cNvPr id="48155" name="Text Box 53"/>
          <p:cNvSpPr txBox="1">
            <a:spLocks noChangeArrowheads="1"/>
          </p:cNvSpPr>
          <p:nvPr/>
        </p:nvSpPr>
        <p:spPr bwMode="auto">
          <a:xfrm>
            <a:off x="8216900" y="30559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6´</a:t>
            </a:r>
          </a:p>
        </p:txBody>
      </p:sp>
      <p:sp>
        <p:nvSpPr>
          <p:cNvPr id="48156" name="Text Box 54"/>
          <p:cNvSpPr txBox="1">
            <a:spLocks noChangeArrowheads="1"/>
          </p:cNvSpPr>
          <p:nvPr/>
        </p:nvSpPr>
        <p:spPr bwMode="auto">
          <a:xfrm>
            <a:off x="8210550" y="2560638"/>
            <a:ext cx="300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CC0099"/>
                </a:solidFill>
              </a:rPr>
              <a:t>6</a:t>
            </a:r>
          </a:p>
        </p:txBody>
      </p:sp>
      <p:sp>
        <p:nvSpPr>
          <p:cNvPr id="48157" name="Rectangle 101"/>
          <p:cNvSpPr>
            <a:spLocks noChangeArrowheads="1"/>
          </p:cNvSpPr>
          <p:nvPr/>
        </p:nvSpPr>
        <p:spPr bwMode="auto">
          <a:xfrm>
            <a:off x="1238250" y="2882900"/>
            <a:ext cx="238125" cy="30003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48158" name="Group 102"/>
          <p:cNvGrpSpPr>
            <a:grpSpLocks/>
          </p:cNvGrpSpPr>
          <p:nvPr/>
        </p:nvGrpSpPr>
        <p:grpSpPr bwMode="auto">
          <a:xfrm>
            <a:off x="1350963" y="3019425"/>
            <a:ext cx="4760912" cy="2892425"/>
            <a:chOff x="2785" y="1736"/>
            <a:chExt cx="1050" cy="678"/>
          </a:xfrm>
        </p:grpSpPr>
        <p:sp>
          <p:nvSpPr>
            <p:cNvPr id="48221" name="Line 103"/>
            <p:cNvSpPr>
              <a:spLocks noChangeShapeType="1"/>
            </p:cNvSpPr>
            <p:nvPr/>
          </p:nvSpPr>
          <p:spPr bwMode="auto">
            <a:xfrm flipH="1" flipV="1">
              <a:off x="2785" y="1791"/>
              <a:ext cx="8" cy="62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2" name="Line 104"/>
            <p:cNvSpPr>
              <a:spLocks noChangeShapeType="1"/>
            </p:cNvSpPr>
            <p:nvPr/>
          </p:nvSpPr>
          <p:spPr bwMode="auto">
            <a:xfrm>
              <a:off x="2872" y="1736"/>
              <a:ext cx="963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59" name="Rectangle 110"/>
          <p:cNvSpPr>
            <a:spLocks noChangeArrowheads="1"/>
          </p:cNvSpPr>
          <p:nvPr/>
        </p:nvSpPr>
        <p:spPr bwMode="auto">
          <a:xfrm>
            <a:off x="6524625" y="3997325"/>
            <a:ext cx="238125" cy="300038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48160" name="Group 111"/>
          <p:cNvGrpSpPr>
            <a:grpSpLocks/>
          </p:cNvGrpSpPr>
          <p:nvPr/>
        </p:nvGrpSpPr>
        <p:grpSpPr bwMode="auto">
          <a:xfrm>
            <a:off x="4572000" y="3181350"/>
            <a:ext cx="2079625" cy="977900"/>
            <a:chOff x="2880" y="2004"/>
            <a:chExt cx="1310" cy="616"/>
          </a:xfrm>
        </p:grpSpPr>
        <p:sp>
          <p:nvSpPr>
            <p:cNvPr id="48219" name="Line 112"/>
            <p:cNvSpPr>
              <a:spLocks noChangeShapeType="1"/>
            </p:cNvSpPr>
            <p:nvPr/>
          </p:nvSpPr>
          <p:spPr bwMode="auto">
            <a:xfrm>
              <a:off x="2880" y="2620"/>
              <a:ext cx="1255" cy="0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8220" name="Line 113"/>
            <p:cNvSpPr>
              <a:spLocks noChangeShapeType="1"/>
            </p:cNvSpPr>
            <p:nvPr/>
          </p:nvSpPr>
          <p:spPr bwMode="auto">
            <a:xfrm flipV="1">
              <a:off x="4190" y="2004"/>
              <a:ext cx="0" cy="545"/>
            </a:xfrm>
            <a:prstGeom prst="line">
              <a:avLst/>
            </a:prstGeom>
            <a:noFill/>
            <a:ln w="28575">
              <a:solidFill>
                <a:srgbClr val="9966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48161" name="Rectangle 114"/>
          <p:cNvSpPr>
            <a:spLocks noChangeArrowheads="1"/>
          </p:cNvSpPr>
          <p:nvPr/>
        </p:nvSpPr>
        <p:spPr bwMode="auto">
          <a:xfrm>
            <a:off x="4370388" y="2595563"/>
            <a:ext cx="238125" cy="300037"/>
          </a:xfrm>
          <a:prstGeom prst="rect">
            <a:avLst/>
          </a:prstGeom>
          <a:noFill/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48162" name="Group 118"/>
          <p:cNvGrpSpPr>
            <a:grpSpLocks/>
          </p:cNvGrpSpPr>
          <p:nvPr/>
        </p:nvGrpSpPr>
        <p:grpSpPr bwMode="auto">
          <a:xfrm>
            <a:off x="1454150" y="4586288"/>
            <a:ext cx="2717800" cy="1370012"/>
            <a:chOff x="640" y="303"/>
            <a:chExt cx="1712" cy="863"/>
          </a:xfrm>
        </p:grpSpPr>
        <p:sp>
          <p:nvSpPr>
            <p:cNvPr id="48165" name="Text Box 4"/>
            <p:cNvSpPr txBox="1">
              <a:spLocks noChangeArrowheads="1"/>
            </p:cNvSpPr>
            <p:nvPr/>
          </p:nvSpPr>
          <p:spPr bwMode="auto">
            <a:xfrm>
              <a:off x="640" y="99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1</a:t>
              </a:r>
            </a:p>
          </p:txBody>
        </p:sp>
        <p:sp>
          <p:nvSpPr>
            <p:cNvPr id="48166" name="Text Box 19"/>
            <p:cNvSpPr txBox="1">
              <a:spLocks noChangeArrowheads="1"/>
            </p:cNvSpPr>
            <p:nvPr/>
          </p:nvSpPr>
          <p:spPr bwMode="auto">
            <a:xfrm>
              <a:off x="2090" y="96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rgbClr val="FF3300"/>
                  </a:solidFill>
                </a:rPr>
                <a:t>3</a:t>
              </a:r>
            </a:p>
          </p:txBody>
        </p:sp>
        <p:grpSp>
          <p:nvGrpSpPr>
            <p:cNvPr id="48167" name="Group 55"/>
            <p:cNvGrpSpPr>
              <a:grpSpLocks/>
            </p:cNvGrpSpPr>
            <p:nvPr/>
          </p:nvGrpSpPr>
          <p:grpSpPr bwMode="auto">
            <a:xfrm>
              <a:off x="867" y="432"/>
              <a:ext cx="256" cy="519"/>
              <a:chOff x="1104" y="347"/>
              <a:chExt cx="256" cy="519"/>
            </a:xfrm>
          </p:grpSpPr>
          <p:sp>
            <p:nvSpPr>
              <p:cNvPr id="48215" name="Text Box 56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16" name="Line 57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7" name="Line 58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8" name="Line 59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68" name="Line 60"/>
            <p:cNvSpPr>
              <a:spLocks noChangeShapeType="1"/>
            </p:cNvSpPr>
            <p:nvPr/>
          </p:nvSpPr>
          <p:spPr bwMode="auto">
            <a:xfrm>
              <a:off x="799" y="697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grpSp>
          <p:nvGrpSpPr>
            <p:cNvPr id="48169" name="Group 61"/>
            <p:cNvGrpSpPr>
              <a:grpSpLocks/>
            </p:cNvGrpSpPr>
            <p:nvPr/>
          </p:nvGrpSpPr>
          <p:grpSpPr bwMode="auto">
            <a:xfrm>
              <a:off x="1075" y="424"/>
              <a:ext cx="256" cy="519"/>
              <a:chOff x="1104" y="347"/>
              <a:chExt cx="256" cy="519"/>
            </a:xfrm>
          </p:grpSpPr>
          <p:sp>
            <p:nvSpPr>
              <p:cNvPr id="48211" name="Text Box 62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12" name="Line 63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3" name="Line 64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4" name="Line 65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48170" name="Group 66"/>
            <p:cNvGrpSpPr>
              <a:grpSpLocks/>
            </p:cNvGrpSpPr>
            <p:nvPr/>
          </p:nvGrpSpPr>
          <p:grpSpPr bwMode="auto">
            <a:xfrm>
              <a:off x="1291" y="424"/>
              <a:ext cx="256" cy="519"/>
              <a:chOff x="1104" y="347"/>
              <a:chExt cx="256" cy="519"/>
            </a:xfrm>
          </p:grpSpPr>
          <p:sp>
            <p:nvSpPr>
              <p:cNvPr id="48207" name="Text Box 67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08" name="Line 68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9" name="Line 69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10" name="Line 70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48171" name="Group 71"/>
            <p:cNvGrpSpPr>
              <a:grpSpLocks/>
            </p:cNvGrpSpPr>
            <p:nvPr/>
          </p:nvGrpSpPr>
          <p:grpSpPr bwMode="auto">
            <a:xfrm>
              <a:off x="1499" y="416"/>
              <a:ext cx="256" cy="519"/>
              <a:chOff x="1104" y="347"/>
              <a:chExt cx="256" cy="519"/>
            </a:xfrm>
          </p:grpSpPr>
          <p:sp>
            <p:nvSpPr>
              <p:cNvPr id="48203" name="Text Box 72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04" name="Line 73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5" name="Line 74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6" name="Line 75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48172" name="Group 76"/>
            <p:cNvGrpSpPr>
              <a:grpSpLocks/>
            </p:cNvGrpSpPr>
            <p:nvPr/>
          </p:nvGrpSpPr>
          <p:grpSpPr bwMode="auto">
            <a:xfrm>
              <a:off x="1711" y="416"/>
              <a:ext cx="256" cy="519"/>
              <a:chOff x="1104" y="347"/>
              <a:chExt cx="256" cy="519"/>
            </a:xfrm>
          </p:grpSpPr>
          <p:sp>
            <p:nvSpPr>
              <p:cNvPr id="48199" name="Text Box 77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200" name="Line 78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1" name="Line 79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202" name="Line 80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73" name="Text Box 81"/>
            <p:cNvSpPr txBox="1">
              <a:spLocks noChangeArrowheads="1"/>
            </p:cNvSpPr>
            <p:nvPr/>
          </p:nvSpPr>
          <p:spPr bwMode="auto">
            <a:xfrm>
              <a:off x="880" y="889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1</a:t>
              </a:r>
            </a:p>
          </p:txBody>
        </p:sp>
        <p:sp>
          <p:nvSpPr>
            <p:cNvPr id="48174" name="Text Box 82"/>
            <p:cNvSpPr txBox="1">
              <a:spLocks noChangeArrowheads="1"/>
            </p:cNvSpPr>
            <p:nvPr/>
          </p:nvSpPr>
          <p:spPr bwMode="auto">
            <a:xfrm>
              <a:off x="1092" y="89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2</a:t>
              </a:r>
            </a:p>
          </p:txBody>
        </p:sp>
        <p:sp>
          <p:nvSpPr>
            <p:cNvPr id="48175" name="Text Box 83"/>
            <p:cNvSpPr txBox="1">
              <a:spLocks noChangeArrowheads="1"/>
            </p:cNvSpPr>
            <p:nvPr/>
          </p:nvSpPr>
          <p:spPr bwMode="auto">
            <a:xfrm>
              <a:off x="1320" y="881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3</a:t>
              </a:r>
            </a:p>
          </p:txBody>
        </p:sp>
        <p:sp>
          <p:nvSpPr>
            <p:cNvPr id="48176" name="Text Box 84"/>
            <p:cNvSpPr txBox="1">
              <a:spLocks noChangeArrowheads="1"/>
            </p:cNvSpPr>
            <p:nvPr/>
          </p:nvSpPr>
          <p:spPr bwMode="auto">
            <a:xfrm>
              <a:off x="1508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4</a:t>
              </a:r>
            </a:p>
          </p:txBody>
        </p:sp>
        <p:sp>
          <p:nvSpPr>
            <p:cNvPr id="48177" name="Text Box 85"/>
            <p:cNvSpPr txBox="1">
              <a:spLocks noChangeArrowheads="1"/>
            </p:cNvSpPr>
            <p:nvPr/>
          </p:nvSpPr>
          <p:spPr bwMode="auto">
            <a:xfrm>
              <a:off x="1720" y="865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5</a:t>
              </a:r>
            </a:p>
          </p:txBody>
        </p:sp>
        <p:sp>
          <p:nvSpPr>
            <p:cNvPr id="48178" name="AutoShape 86"/>
            <p:cNvSpPr>
              <a:spLocks/>
            </p:cNvSpPr>
            <p:nvPr/>
          </p:nvSpPr>
          <p:spPr bwMode="auto">
            <a:xfrm rot="5400000">
              <a:off x="979" y="759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79" name="AutoShape 87"/>
            <p:cNvSpPr>
              <a:spLocks/>
            </p:cNvSpPr>
            <p:nvPr/>
          </p:nvSpPr>
          <p:spPr bwMode="auto">
            <a:xfrm rot="5400000">
              <a:off x="1191" y="751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0" name="AutoShape 88"/>
            <p:cNvSpPr>
              <a:spLocks/>
            </p:cNvSpPr>
            <p:nvPr/>
          </p:nvSpPr>
          <p:spPr bwMode="auto">
            <a:xfrm rot="5400000">
              <a:off x="1407" y="755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1" name="AutoShape 89"/>
            <p:cNvSpPr>
              <a:spLocks/>
            </p:cNvSpPr>
            <p:nvPr/>
          </p:nvSpPr>
          <p:spPr bwMode="auto">
            <a:xfrm rot="5400000">
              <a:off x="1615" y="747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48182" name="Group 90"/>
            <p:cNvGrpSpPr>
              <a:grpSpLocks/>
            </p:cNvGrpSpPr>
            <p:nvPr/>
          </p:nvGrpSpPr>
          <p:grpSpPr bwMode="auto">
            <a:xfrm>
              <a:off x="1939" y="416"/>
              <a:ext cx="256" cy="519"/>
              <a:chOff x="1104" y="347"/>
              <a:chExt cx="256" cy="519"/>
            </a:xfrm>
          </p:grpSpPr>
          <p:sp>
            <p:nvSpPr>
              <p:cNvPr id="48195" name="Text Box 91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48196" name="Line 92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7" name="Line 93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8" name="Line 94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83" name="Text Box 95"/>
            <p:cNvSpPr txBox="1">
              <a:spLocks noChangeArrowheads="1"/>
            </p:cNvSpPr>
            <p:nvPr/>
          </p:nvSpPr>
          <p:spPr bwMode="auto">
            <a:xfrm>
              <a:off x="2155" y="584"/>
              <a:ext cx="1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</p:txBody>
        </p:sp>
        <p:cxnSp>
          <p:nvCxnSpPr>
            <p:cNvPr id="48184" name="AutoShape 96"/>
            <p:cNvCxnSpPr>
              <a:cxnSpLocks noChangeShapeType="1"/>
            </p:cNvCxnSpPr>
            <p:nvPr/>
          </p:nvCxnSpPr>
          <p:spPr bwMode="auto">
            <a:xfrm rot="-5400000">
              <a:off x="1741" y="621"/>
              <a:ext cx="368" cy="14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CC0099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48185" name="AutoShape 97"/>
            <p:cNvSpPr>
              <a:spLocks/>
            </p:cNvSpPr>
            <p:nvPr/>
          </p:nvSpPr>
          <p:spPr bwMode="auto">
            <a:xfrm rot="5400000">
              <a:off x="1839" y="723"/>
              <a:ext cx="172" cy="120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6" name="AutoShape 98"/>
            <p:cNvSpPr>
              <a:spLocks/>
            </p:cNvSpPr>
            <p:nvPr/>
          </p:nvSpPr>
          <p:spPr bwMode="auto">
            <a:xfrm rot="10800000">
              <a:off x="2087" y="519"/>
              <a:ext cx="72" cy="320"/>
            </a:xfrm>
            <a:prstGeom prst="leftBracket">
              <a:avLst>
                <a:gd name="adj" fmla="val 37037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8187" name="Text Box 99"/>
            <p:cNvSpPr txBox="1">
              <a:spLocks noChangeArrowheads="1"/>
            </p:cNvSpPr>
            <p:nvPr/>
          </p:nvSpPr>
          <p:spPr bwMode="auto">
            <a:xfrm>
              <a:off x="1944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</a:t>
              </a:r>
            </a:p>
          </p:txBody>
        </p:sp>
        <p:sp>
          <p:nvSpPr>
            <p:cNvPr id="48188" name="Text Box 100"/>
            <p:cNvSpPr txBox="1">
              <a:spLocks noChangeArrowheads="1"/>
            </p:cNvSpPr>
            <p:nvPr/>
          </p:nvSpPr>
          <p:spPr bwMode="auto">
            <a:xfrm>
              <a:off x="1956" y="303"/>
              <a:ext cx="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6´</a:t>
              </a:r>
            </a:p>
          </p:txBody>
        </p:sp>
        <p:sp>
          <p:nvSpPr>
            <p:cNvPr id="48189" name="AutoShape 105"/>
            <p:cNvSpPr>
              <a:spLocks/>
            </p:cNvSpPr>
            <p:nvPr/>
          </p:nvSpPr>
          <p:spPr bwMode="auto">
            <a:xfrm rot="-5400000">
              <a:off x="1356" y="625"/>
              <a:ext cx="77" cy="837"/>
            </a:xfrm>
            <a:prstGeom prst="leftBracket">
              <a:avLst>
                <a:gd name="adj" fmla="val 90584"/>
              </a:avLst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48190" name="Group 106"/>
            <p:cNvGrpSpPr>
              <a:grpSpLocks/>
            </p:cNvGrpSpPr>
            <p:nvPr/>
          </p:nvGrpSpPr>
          <p:grpSpPr bwMode="auto">
            <a:xfrm>
              <a:off x="807" y="359"/>
              <a:ext cx="1000" cy="340"/>
              <a:chOff x="868" y="56"/>
              <a:chExt cx="1000" cy="340"/>
            </a:xfrm>
          </p:grpSpPr>
          <p:sp>
            <p:nvSpPr>
              <p:cNvPr id="48192" name="Line 107"/>
              <p:cNvSpPr>
                <a:spLocks noChangeShapeType="1"/>
              </p:cNvSpPr>
              <p:nvPr/>
            </p:nvSpPr>
            <p:spPr bwMode="auto">
              <a:xfrm flipV="1">
                <a:off x="868" y="56"/>
                <a:ext cx="0" cy="3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3" name="Line 108"/>
              <p:cNvSpPr>
                <a:spLocks noChangeShapeType="1"/>
              </p:cNvSpPr>
              <p:nvPr/>
            </p:nvSpPr>
            <p:spPr bwMode="auto">
              <a:xfrm>
                <a:off x="872" y="56"/>
                <a:ext cx="9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48194" name="Line 109"/>
              <p:cNvSpPr>
                <a:spLocks noChangeShapeType="1"/>
              </p:cNvSpPr>
              <p:nvPr/>
            </p:nvSpPr>
            <p:spPr bwMode="auto">
              <a:xfrm>
                <a:off x="1868" y="56"/>
                <a:ext cx="0" cy="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48191" name="AutoShape 115"/>
            <p:cNvSpPr>
              <a:spLocks/>
            </p:cNvSpPr>
            <p:nvPr/>
          </p:nvSpPr>
          <p:spPr bwMode="auto">
            <a:xfrm rot="-5400000">
              <a:off x="1771" y="831"/>
              <a:ext cx="73" cy="433"/>
            </a:xfrm>
            <a:prstGeom prst="leftBracket">
              <a:avLst>
                <a:gd name="adj" fmla="val 49429"/>
              </a:avLst>
            </a:prstGeom>
            <a:noFill/>
            <a:ln w="28575">
              <a:solidFill>
                <a:srgbClr val="99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pic>
        <p:nvPicPr>
          <p:cNvPr id="48164" name="Picture 117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63" name="Rectangle 11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COSY</a:t>
            </a:r>
            <a:endParaRPr lang="en-GB" dirty="0"/>
          </a:p>
        </p:txBody>
      </p:sp>
      <p:sp>
        <p:nvSpPr>
          <p:cNvPr id="119" name="Text Box 18"/>
          <p:cNvSpPr txBox="1">
            <a:spLocks noChangeArrowheads="1"/>
          </p:cNvSpPr>
          <p:nvPr/>
        </p:nvSpPr>
        <p:spPr bwMode="auto">
          <a:xfrm>
            <a:off x="3306763" y="163830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120" name="Text Box 5"/>
          <p:cNvSpPr txBox="1">
            <a:spLocks noChangeArrowheads="1"/>
          </p:cNvSpPr>
          <p:nvPr/>
        </p:nvSpPr>
        <p:spPr bwMode="auto">
          <a:xfrm>
            <a:off x="992188" y="1631950"/>
            <a:ext cx="300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baseline="30000" dirty="0" smtClean="0">
                <a:solidFill>
                  <a:schemeClr val="bg1"/>
                </a:solidFill>
              </a:rPr>
              <a:t>15</a:t>
            </a:r>
            <a:r>
              <a:rPr lang="de-DE" dirty="0" smtClean="0">
                <a:solidFill>
                  <a:schemeClr val="bg1"/>
                </a:solidFill>
              </a:rPr>
              <a:t>N- </a:t>
            </a:r>
            <a:r>
              <a:rPr lang="de-DE" baseline="30000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H- Korrelation</a:t>
            </a:r>
          </a:p>
        </p:txBody>
      </p:sp>
      <p:pic>
        <p:nvPicPr>
          <p:cNvPr id="34818" name="Picture 2" descr="15n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4200"/>
            <a:ext cx="632777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15n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6800" y="2843213"/>
            <a:ext cx="374967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15n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6975" y="458788"/>
            <a:ext cx="7515225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15n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288" y="368300"/>
            <a:ext cx="68453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2457450" y="4868863"/>
            <a:ext cx="269875" cy="2698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1466850" y="1628775"/>
            <a:ext cx="4949825" cy="90488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67593" name="Picture 11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Rectangle 12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15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N-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H- Correlation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3980543" y="4869512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15N in f1 </a:t>
            </a:r>
            <a:endParaRPr lang="en-GB" sz="1400" b="1" dirty="0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580896" y="2352774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  <p:bldP spid="34825" grpId="0" animBg="1"/>
      <p:bldP spid="34825" grpId="1" animBg="1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Peptide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15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N- </a:t>
            </a:r>
            <a:r>
              <a:rPr lang="de-DE" sz="2400" b="1" baseline="30000" dirty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H- </a:t>
            </a:r>
            <a:r>
              <a:rPr lang="de-DE" sz="2400" b="1" dirty="0" err="1" smtClean="0">
                <a:solidFill>
                  <a:srgbClr val="336699"/>
                </a:solidFill>
                <a:latin typeface="Arial" charset="0"/>
              </a:rPr>
              <a:t>Correlation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HSQC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69637" name="Picture 5" descr="plhsq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1475"/>
            <a:ext cx="73152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361043" y="3126437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15N in f1 </a:t>
            </a:r>
            <a:endParaRPr lang="en-GB" sz="1400" b="1" dirty="0"/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2676396" y="666849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656318" y="688037"/>
            <a:ext cx="12281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amide region </a:t>
            </a:r>
            <a:endParaRPr lang="en-GB" sz="1400" b="1" dirty="0"/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5685518" y="5402912"/>
            <a:ext cx="16850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back folded signals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baseline="30000" dirty="0" smtClean="0">
                <a:solidFill>
                  <a:schemeClr val="bg1"/>
                </a:solidFill>
              </a:rPr>
              <a:t>15</a:t>
            </a:r>
            <a:r>
              <a:rPr lang="de-DE" dirty="0" smtClean="0">
                <a:solidFill>
                  <a:schemeClr val="bg1"/>
                </a:solidFill>
              </a:rPr>
              <a:t>N- </a:t>
            </a:r>
            <a:r>
              <a:rPr lang="de-DE" baseline="30000" dirty="0" smtClean="0">
                <a:solidFill>
                  <a:schemeClr val="bg1"/>
                </a:solidFill>
              </a:rPr>
              <a:t>1</a:t>
            </a:r>
            <a:r>
              <a:rPr lang="de-DE" dirty="0" smtClean="0">
                <a:solidFill>
                  <a:schemeClr val="bg1"/>
                </a:solidFill>
              </a:rPr>
              <a:t>H- Korrelation</a:t>
            </a:r>
          </a:p>
        </p:txBody>
      </p:sp>
      <p:pic>
        <p:nvPicPr>
          <p:cNvPr id="70659" name="Picture 9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Rectangle 10"/>
          <p:cNvSpPr>
            <a:spLocks noChangeArrowheads="1"/>
          </p:cNvSpPr>
          <p:nvPr/>
        </p:nvSpPr>
        <p:spPr bwMode="auto">
          <a:xfrm>
            <a:off x="-123825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Peptide 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C- </a:t>
            </a:r>
            <a:r>
              <a:rPr lang="de-DE" sz="2400" b="1" baseline="30000" dirty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>
                <a:solidFill>
                  <a:srgbClr val="336699"/>
                </a:solidFill>
                <a:latin typeface="Arial" charset="0"/>
              </a:rPr>
              <a:t>H- </a:t>
            </a:r>
            <a:r>
              <a:rPr lang="de-DE" sz="2400" b="1" dirty="0" err="1" smtClean="0">
                <a:solidFill>
                  <a:srgbClr val="336699"/>
                </a:solidFill>
                <a:latin typeface="Arial" charset="0"/>
              </a:rPr>
              <a:t>Correlation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0661" name="Picture 11" descr="plhsq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1475"/>
            <a:ext cx="73152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2" descr="plthsqc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361950"/>
            <a:ext cx="73152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713468" y="3145487"/>
            <a:ext cx="9268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13C in f1 </a:t>
            </a:r>
            <a:endParaRPr lang="en-GB" sz="1400" b="1" dirty="0"/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3028821" y="685899"/>
            <a:ext cx="8467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1H in f2 </a:t>
            </a:r>
            <a:endParaRPr lang="en-GB" sz="1400" b="1" dirty="0"/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380093" y="707087"/>
            <a:ext cx="20279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aliphatic residue region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kwuethri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2811" y="3164730"/>
            <a:ext cx="14287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8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6469" y="2596988"/>
            <a:ext cx="20986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8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</a:rPr>
              <a:t>Noble Laureate 2002</a:t>
            </a:r>
            <a:endParaRPr lang="en-GB" sz="4400" dirty="0">
              <a:solidFill>
                <a:schemeClr val="tx2"/>
              </a:solidFill>
            </a:endParaRPr>
          </a:p>
        </p:txBody>
      </p:sp>
      <p:pic>
        <p:nvPicPr>
          <p:cNvPr id="7" name="Picture 49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909855" y="2059442"/>
            <a:ext cx="1351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 smtClean="0"/>
              <a:t>Kurt </a:t>
            </a:r>
            <a:r>
              <a:rPr lang="de-DE" sz="1400" b="1" dirty="0" err="1" smtClean="0"/>
              <a:t>Wüthrich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3" name="Line 11"/>
          <p:cNvSpPr>
            <a:spLocks noChangeShapeType="1"/>
          </p:cNvSpPr>
          <p:nvPr/>
        </p:nvSpPr>
        <p:spPr bwMode="auto">
          <a:xfrm flipV="1">
            <a:off x="3059430" y="2024095"/>
            <a:ext cx="45719" cy="200025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3327400" y="3757644"/>
            <a:ext cx="3289300" cy="4571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pic>
        <p:nvPicPr>
          <p:cNvPr id="10255" name="Picture 18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H-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19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F- HMBC  /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19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F- </a:t>
            </a:r>
            <a:r>
              <a:rPr lang="de-DE" sz="2400" b="1" baseline="30000" dirty="0" smtClean="0">
                <a:solidFill>
                  <a:srgbClr val="336699"/>
                </a:solidFill>
                <a:latin typeface="Arial" charset="0"/>
              </a:rPr>
              <a:t>1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H- HMBC  </a:t>
            </a:r>
            <a:endParaRPr lang="de-DE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753668" name="Picture 4"/>
          <p:cNvPicPr>
            <a:picLocks noChangeAspect="1" noChangeArrowheads="1"/>
          </p:cNvPicPr>
          <p:nvPr/>
        </p:nvPicPr>
        <p:blipFill>
          <a:blip r:embed="rId4"/>
          <a:srcRect l="28297" t="10936" r="8612" b="10936"/>
          <a:stretch>
            <a:fillRect/>
          </a:stretch>
        </p:blipFill>
        <p:spPr bwMode="auto">
          <a:xfrm>
            <a:off x="0" y="1223995"/>
            <a:ext cx="4400703" cy="47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 l="21654" t="12248" r="15256" b="10936"/>
          <a:stretch>
            <a:fillRect/>
          </a:stretch>
        </p:blipFill>
        <p:spPr bwMode="auto">
          <a:xfrm>
            <a:off x="4527550" y="1268445"/>
            <a:ext cx="44005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260600" y="153514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</a:t>
            </a:r>
            <a:r>
              <a:rPr lang="en-US" b="1" dirty="0" smtClean="0"/>
              <a:t>H</a:t>
            </a:r>
            <a:endParaRPr lang="de-DE" b="1" dirty="0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353539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19</a:t>
            </a:r>
            <a:r>
              <a:rPr lang="en-US" b="1" dirty="0" smtClean="0"/>
              <a:t>F</a:t>
            </a:r>
            <a:endParaRPr lang="de-DE" b="1" dirty="0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6616700" y="153514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19</a:t>
            </a:r>
            <a:r>
              <a:rPr lang="en-US" b="1" dirty="0" smtClean="0"/>
              <a:t>F</a:t>
            </a:r>
            <a:endParaRPr lang="de-DE" b="1" dirty="0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483100" y="3624295"/>
            <a:ext cx="6556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baseline="30000" dirty="0" smtClean="0"/>
              <a:t>1</a:t>
            </a:r>
            <a:r>
              <a:rPr lang="en-US" b="1" dirty="0" smtClean="0"/>
              <a:t>H</a:t>
            </a:r>
            <a:endParaRPr lang="de-DE" b="1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949950" y="82394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CF3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527550" y="42021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CH2</a:t>
            </a:r>
            <a:endParaRPr lang="de-DE" sz="1200" b="1" dirty="0">
              <a:solidFill>
                <a:srgbClr val="0070C0"/>
              </a:solidFill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491334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CF3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2468595"/>
            <a:ext cx="466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C00000"/>
                </a:solidFill>
              </a:rPr>
              <a:t>CF2</a:t>
            </a:r>
            <a:endParaRPr lang="de-DE" sz="1200" b="1" dirty="0">
              <a:solidFill>
                <a:srgbClr val="C00000"/>
              </a:solidFill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638300" y="16240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CH2</a:t>
            </a:r>
            <a:endParaRPr lang="de-DE" sz="1200" b="1" dirty="0">
              <a:solidFill>
                <a:srgbClr val="0070C0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3194050" y="10017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CH3</a:t>
            </a:r>
            <a:endParaRPr lang="de-DE" sz="1200" b="1" dirty="0">
              <a:solidFill>
                <a:srgbClr val="0070C0"/>
              </a:solidFill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483100" y="2957545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 smtClean="0">
                <a:solidFill>
                  <a:srgbClr val="0070C0"/>
                </a:solidFill>
              </a:rPr>
              <a:t>CH3</a:t>
            </a:r>
            <a:endParaRPr lang="de-DE" sz="1200" b="1" dirty="0">
              <a:solidFill>
                <a:srgbClr val="0070C0"/>
              </a:solidFill>
            </a:endParaRPr>
          </a:p>
        </p:txBody>
      </p:sp>
      <p:graphicFrame>
        <p:nvGraphicFramePr>
          <p:cNvPr id="711685" name="Object 5"/>
          <p:cNvGraphicFramePr>
            <a:graphicFrameLocks noChangeAspect="1"/>
          </p:cNvGraphicFramePr>
          <p:nvPr/>
        </p:nvGraphicFramePr>
        <p:xfrm>
          <a:off x="123630" y="558930"/>
          <a:ext cx="1866900" cy="977900"/>
        </p:xfrm>
        <a:graphic>
          <a:graphicData uri="http://schemas.openxmlformats.org/presentationml/2006/ole">
            <p:oleObj spid="_x0000_s754690" name="CS ChemDraw Drawing" r:id="rId6" imgW="1400585" imgH="594216" progId="ChemDraw.Document.6.0">
              <p:embed/>
            </p:oleObj>
          </a:graphicData>
        </a:graphic>
      </p:graphicFrame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185510" y="6065741"/>
            <a:ext cx="89584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19F -1H Cosy would not work comparably.  Due to the vast spectral range of 19F only a short dwell time can be used.  Therefore the evolution period (t1) will be too short (compared to 1/J(1H19F)  to generate cross peaks. </a:t>
            </a:r>
            <a:endParaRPr lang="en-GB" sz="1400" b="1" dirty="0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520633" y="3453323"/>
            <a:ext cx="15744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70C0"/>
                </a:solidFill>
              </a:rPr>
              <a:t>only 1H-1Hcouplings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696541" y="5135166"/>
            <a:ext cx="1748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rgbClr val="0070C0"/>
                </a:solidFill>
              </a:rPr>
              <a:t>only 19F-19F  couplings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 rot="5400000" flipH="1" flipV="1">
            <a:off x="5988504" y="4951640"/>
            <a:ext cx="375557" cy="8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rot="5400000" flipH="1" flipV="1">
            <a:off x="3228977" y="3318782"/>
            <a:ext cx="375557" cy="8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5400000" flipH="1" flipV="1">
            <a:off x="1718583" y="3253468"/>
            <a:ext cx="375557" cy="8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16200000" flipH="1">
            <a:off x="1726749" y="4829174"/>
            <a:ext cx="351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  <p:bldP spid="38924" grpId="0" animBg="1"/>
      <p:bldP spid="24" grpId="0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7813" y="1173163"/>
            <a:ext cx="8866187" cy="2027237"/>
            <a:chOff x="-203" y="-188"/>
            <a:chExt cx="5914" cy="226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-203" y="-188"/>
              <a:ext cx="5914" cy="2267"/>
              <a:chOff x="-203" y="-188"/>
              <a:chExt cx="5914" cy="2267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-203" y="-188"/>
                <a:ext cx="5914" cy="2267"/>
                <a:chOff x="-203" y="-188"/>
                <a:chExt cx="5914" cy="2267"/>
              </a:xfrm>
            </p:grpSpPr>
            <p:grpSp>
              <p:nvGrpSpPr>
                <p:cNvPr id="5" name="Group 5"/>
                <p:cNvGrpSpPr>
                  <a:grpSpLocks/>
                </p:cNvGrpSpPr>
                <p:nvPr/>
              </p:nvGrpSpPr>
              <p:grpSpPr bwMode="auto">
                <a:xfrm>
                  <a:off x="-203" y="-188"/>
                  <a:ext cx="5914" cy="2267"/>
                  <a:chOff x="-203" y="-188"/>
                  <a:chExt cx="5914" cy="2267"/>
                </a:xfrm>
              </p:grpSpPr>
              <p:grpSp>
                <p:nvGrpSpPr>
                  <p:cNvPr id="6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-203" y="-188"/>
                    <a:ext cx="5679" cy="2267"/>
                    <a:chOff x="80" y="0"/>
                    <a:chExt cx="5679" cy="2267"/>
                  </a:xfrm>
                </p:grpSpPr>
                <p:pic>
                  <p:nvPicPr>
                    <p:cNvPr id="9242" name="Picture 7"/>
                    <p:cNvPicPr>
                      <a:picLocks noChangeArrowheads="1"/>
                    </p:cNvPicPr>
                    <p:nvPr/>
                  </p:nvPicPr>
                  <p:blipFill>
                    <a:blip r:embed="rId4"/>
                    <a:srcRect/>
                    <a:stretch>
                      <a:fillRect/>
                    </a:stretch>
                  </p:blipFill>
                  <p:spPr bwMode="auto">
                    <a:xfrm>
                      <a:off x="114" y="0"/>
                      <a:ext cx="5645" cy="226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9243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" y="1908"/>
                      <a:ext cx="3328" cy="13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dirty="0"/>
                    </a:p>
                  </p:txBody>
                </p:sp>
              </p:grpSp>
              <p:sp>
                <p:nvSpPr>
                  <p:cNvPr id="924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760"/>
                    <a:ext cx="2404" cy="10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dirty="0"/>
                  </a:p>
                </p:txBody>
              </p:sp>
            </p:grpSp>
            <p:sp>
              <p:nvSpPr>
                <p:cNvPr id="9239" name="Rectangle 10"/>
                <p:cNvSpPr>
                  <a:spLocks noChangeArrowheads="1"/>
                </p:cNvSpPr>
                <p:nvPr/>
              </p:nvSpPr>
              <p:spPr bwMode="auto">
                <a:xfrm>
                  <a:off x="3164" y="1752"/>
                  <a:ext cx="104" cy="11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dirty="0"/>
                </a:p>
              </p:txBody>
            </p:sp>
          </p:grpSp>
          <p:sp>
            <p:nvSpPr>
              <p:cNvPr id="9237" name="Rectangle 11"/>
              <p:cNvSpPr>
                <a:spLocks noChangeArrowheads="1"/>
              </p:cNvSpPr>
              <p:nvPr/>
            </p:nvSpPr>
            <p:spPr bwMode="auto">
              <a:xfrm>
                <a:off x="3280" y="1720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  <p:sp>
          <p:nvSpPr>
            <p:cNvPr id="9235" name="Rectangle 12"/>
            <p:cNvSpPr>
              <a:spLocks noChangeArrowheads="1"/>
            </p:cNvSpPr>
            <p:nvPr/>
          </p:nvSpPr>
          <p:spPr bwMode="auto">
            <a:xfrm>
              <a:off x="3092" y="1724"/>
              <a:ext cx="56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pic>
        <p:nvPicPr>
          <p:cNvPr id="36877" name="Picture 1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1838" y="806450"/>
            <a:ext cx="245586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3" y="4057650"/>
            <a:ext cx="810260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8063" y="409575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6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48375" y="408305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2828925" y="3629025"/>
            <a:ext cx="885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6.3 Hz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957888" y="3657600"/>
            <a:ext cx="885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7.7 Hz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258050" y="414338"/>
            <a:ext cx="885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/>
              <a:t>8 Hz</a:t>
            </a:r>
          </a:p>
        </p:txBody>
      </p:sp>
      <p:graphicFrame>
        <p:nvGraphicFramePr>
          <p:cNvPr id="9218" name="Object 20"/>
          <p:cNvGraphicFramePr>
            <a:graphicFrameLocks noChangeAspect="1"/>
          </p:cNvGraphicFramePr>
          <p:nvPr/>
        </p:nvGraphicFramePr>
        <p:xfrm>
          <a:off x="357188" y="2212975"/>
          <a:ext cx="2813050" cy="219075"/>
        </p:xfrm>
        <a:graphic>
          <a:graphicData uri="http://schemas.openxmlformats.org/presentationml/2006/ole">
            <p:oleObj spid="_x0000_s755714" name="CS ChemDraw Drawing" r:id="rId9" imgW="1787760" imgH="153000" progId="ChemDraw.Document.6.0">
              <p:embed/>
            </p:oleObj>
          </a:graphicData>
        </a:graphic>
      </p:graphicFrame>
      <p:graphicFrame>
        <p:nvGraphicFramePr>
          <p:cNvPr id="9219" name="Object 21"/>
          <p:cNvGraphicFramePr>
            <a:graphicFrameLocks noChangeAspect="1"/>
          </p:cNvGraphicFramePr>
          <p:nvPr/>
        </p:nvGraphicFramePr>
        <p:xfrm>
          <a:off x="1657350" y="866775"/>
          <a:ext cx="1517650" cy="1201738"/>
        </p:xfrm>
        <a:graphic>
          <a:graphicData uri="http://schemas.openxmlformats.org/presentationml/2006/ole">
            <p:oleObj spid="_x0000_s755715" name="CS ChemDraw Drawing" r:id="rId10" imgW="1517760" imgH="1202040" progId="ChemDraw.Document.6.0">
              <p:embed/>
            </p:oleObj>
          </a:graphicData>
        </a:graphic>
      </p:graphicFrame>
      <p:sp>
        <p:nvSpPr>
          <p:cNvPr id="9229" name="Text Box 22"/>
          <p:cNvSpPr txBox="1">
            <a:spLocks noChangeArrowheads="1"/>
          </p:cNvSpPr>
          <p:nvPr/>
        </p:nvSpPr>
        <p:spPr bwMode="auto">
          <a:xfrm>
            <a:off x="685800" y="3843338"/>
            <a:ext cx="885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baseline="30000" dirty="0"/>
              <a:t>13</a:t>
            </a:r>
            <a:r>
              <a:rPr lang="de-DE" sz="1200" b="1" dirty="0"/>
              <a:t>C</a:t>
            </a:r>
            <a:endParaRPr lang="de-DE" sz="1200" b="1" baseline="30000" dirty="0"/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542925" y="871538"/>
            <a:ext cx="885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baseline="30000" dirty="0"/>
              <a:t>31</a:t>
            </a:r>
            <a:r>
              <a:rPr lang="de-DE" sz="1200" b="1" dirty="0"/>
              <a:t>P</a:t>
            </a:r>
            <a:endParaRPr lang="de-DE" sz="1200" b="1" baseline="30000" dirty="0"/>
          </a:p>
        </p:txBody>
      </p:sp>
      <p:pic>
        <p:nvPicPr>
          <p:cNvPr id="9231" name="Picture 26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28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3" name="Rectangle 2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baseline="30000" dirty="0" smtClean="0">
                <a:solidFill>
                  <a:srgbClr val="336699"/>
                </a:solidFill>
                <a:latin typeface="Arial" charset="0"/>
              </a:rPr>
              <a:t>31</a:t>
            </a:r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P- </a:t>
            </a:r>
            <a:r>
              <a:rPr lang="en-US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US" sz="2400" b="1" dirty="0" smtClean="0">
                <a:solidFill>
                  <a:srgbClr val="336699"/>
                </a:solidFill>
                <a:latin typeface="Arial" charset="0"/>
              </a:rPr>
              <a:t>C- Couplings</a:t>
            </a:r>
            <a:endParaRPr lang="en-US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1" grpId="0"/>
      <p:bldP spid="36882" grpId="0"/>
      <p:bldP spid="36883" grpId="0"/>
      <p:bldP spid="3688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2975" y="2460625"/>
            <a:ext cx="41465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2606675"/>
            <a:ext cx="3773487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3540125" y="1074738"/>
          <a:ext cx="3203575" cy="257175"/>
        </p:xfrm>
        <a:graphic>
          <a:graphicData uri="http://schemas.openxmlformats.org/presentationml/2006/ole">
            <p:oleObj spid="_x0000_s10242" name="CS ChemDraw Drawing" r:id="rId5" imgW="1787760" imgH="153000" progId="ChemDraw.Document.6.0">
              <p:embed/>
            </p:oleObj>
          </a:graphicData>
        </a:graphic>
      </p:graphicFrame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1628775" y="823913"/>
          <a:ext cx="1517650" cy="1201737"/>
        </p:xfrm>
        <a:graphic>
          <a:graphicData uri="http://schemas.openxmlformats.org/presentationml/2006/ole">
            <p:oleObj spid="_x0000_s10243" name="CS ChemDraw Drawing" r:id="rId6" imgW="1517760" imgH="1202040" progId="ChemDraw.Document.6.0">
              <p:embed/>
            </p:oleObj>
          </a:graphicData>
        </a:graphic>
      </p:graphicFrame>
      <p:sp>
        <p:nvSpPr>
          <p:cNvPr id="38918" name="Line 6"/>
          <p:cNvSpPr>
            <a:spLocks noChangeShapeType="1"/>
          </p:cNvSpPr>
          <p:nvPr/>
        </p:nvSpPr>
        <p:spPr bwMode="auto">
          <a:xfrm flipV="1">
            <a:off x="2028825" y="1271588"/>
            <a:ext cx="185738" cy="1000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2219325" y="966788"/>
            <a:ext cx="100013" cy="3000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2328863" y="952500"/>
            <a:ext cx="3476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6372225" y="5300663"/>
            <a:ext cx="2300288" cy="14287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6386513" y="5314950"/>
            <a:ext cx="14287" cy="34290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6372225" y="2657475"/>
            <a:ext cx="28575" cy="30003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6372225" y="2657475"/>
            <a:ext cx="2286000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908050" y="2154238"/>
            <a:ext cx="1370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baseline="30000"/>
              <a:t>31</a:t>
            </a:r>
            <a:r>
              <a:rPr lang="de-DE" sz="1400" b="1"/>
              <a:t>P -</a:t>
            </a:r>
            <a:r>
              <a:rPr lang="de-DE" sz="1400" b="1" baseline="30000"/>
              <a:t>13</a:t>
            </a:r>
            <a:r>
              <a:rPr lang="de-DE" sz="1400" b="1"/>
              <a:t>C HMQC</a:t>
            </a:r>
          </a:p>
        </p:txBody>
      </p:sp>
      <p:pic>
        <p:nvPicPr>
          <p:cNvPr id="10255" name="Picture 18" descr="Logo_RG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Rectangle 1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baseline="30000">
                <a:solidFill>
                  <a:srgbClr val="336699"/>
                </a:solidFill>
                <a:latin typeface="Arial" charset="0"/>
              </a:rPr>
              <a:t>31</a:t>
            </a:r>
            <a:r>
              <a:rPr lang="de-DE" sz="2400" b="1">
                <a:solidFill>
                  <a:srgbClr val="336699"/>
                </a:solidFill>
                <a:latin typeface="Arial" charset="0"/>
              </a:rPr>
              <a:t>P- </a:t>
            </a:r>
            <a:r>
              <a:rPr lang="de-DE" sz="2400" b="1" baseline="3000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de-DE" sz="2400" b="1">
                <a:solidFill>
                  <a:srgbClr val="336699"/>
                </a:solidFill>
                <a:latin typeface="Arial" charset="0"/>
              </a:rPr>
              <a:t>C- HMQC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19" grpId="0" animBg="1"/>
      <p:bldP spid="38920" grpId="0" animBg="1"/>
      <p:bldP spid="38921" grpId="0" animBg="1"/>
      <p:bldP spid="38921" grpId="1" animBg="1"/>
      <p:bldP spid="38922" grpId="0" animBg="1"/>
      <p:bldP spid="38922" grpId="1" animBg="1"/>
      <p:bldP spid="38923" grpId="0" animBg="1"/>
      <p:bldP spid="389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9" name="Picture 19" descr="seppelt2_13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459413" y="511175"/>
            <a:ext cx="3621088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23"/>
          <p:cNvGraphicFramePr>
            <a:graphicFrameLocks noChangeAspect="1"/>
          </p:cNvGraphicFramePr>
          <p:nvPr/>
        </p:nvGraphicFramePr>
        <p:xfrm>
          <a:off x="3327400" y="4235450"/>
          <a:ext cx="3933825" cy="1824038"/>
        </p:xfrm>
        <a:graphic>
          <a:graphicData uri="http://schemas.openxmlformats.org/presentationml/2006/ole">
            <p:oleObj spid="_x0000_s12290" name="CS ChemDraw Drawing" r:id="rId4" imgW="3933360" imgH="1824480" progId="ChemDraw.Document.6.0">
              <p:embed/>
            </p:oleObj>
          </a:graphicData>
        </a:graphic>
      </p:graphicFrame>
      <p:pic>
        <p:nvPicPr>
          <p:cNvPr id="97300" name="Picture 20" descr="seppelt2_13c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434013" y="411162"/>
            <a:ext cx="362108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2" name="Picture 22" descr="seppelt2_13c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16731" y="404019"/>
            <a:ext cx="3621088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8" descr="seppelt2_13c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3137694" y="748507"/>
            <a:ext cx="2800350" cy="85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1" name="Picture 21" descr="seppelt2_13c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731044" y="346869"/>
            <a:ext cx="3203575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4355479" y="3990284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baseline="30000" dirty="0"/>
              <a:t>13</a:t>
            </a:r>
            <a:r>
              <a:rPr lang="de-DE" sz="1400" b="1" dirty="0"/>
              <a:t>C</a:t>
            </a:r>
          </a:p>
        </p:txBody>
      </p:sp>
      <p:pic>
        <p:nvPicPr>
          <p:cNvPr id="12298" name="Picture 16" descr="Logo_RG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Rectangle 17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 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2300" name="Text Box 25"/>
          <p:cNvSpPr txBox="1">
            <a:spLocks noChangeArrowheads="1"/>
          </p:cNvSpPr>
          <p:nvPr/>
        </p:nvSpPr>
        <p:spPr bwMode="auto">
          <a:xfrm>
            <a:off x="5195888" y="4689475"/>
            <a:ext cx="33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>
                <a:solidFill>
                  <a:srgbClr val="800080"/>
                </a:solidFill>
              </a:rPr>
              <a:t>I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211888" y="2959100"/>
            <a:ext cx="2009775" cy="611188"/>
            <a:chOff x="3913" y="1864"/>
            <a:chExt cx="1266" cy="385"/>
          </a:xfrm>
        </p:grpSpPr>
        <p:sp>
          <p:nvSpPr>
            <p:cNvPr id="12310" name="AutoShape 26"/>
            <p:cNvSpPr>
              <a:spLocks/>
            </p:cNvSpPr>
            <p:nvPr/>
          </p:nvSpPr>
          <p:spPr bwMode="auto">
            <a:xfrm rot="-5400000">
              <a:off x="3910" y="2093"/>
              <a:ext cx="144" cy="13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1" name="Text Box 27"/>
            <p:cNvSpPr txBox="1">
              <a:spLocks noChangeArrowheads="1"/>
            </p:cNvSpPr>
            <p:nvPr/>
          </p:nvSpPr>
          <p:spPr bwMode="auto">
            <a:xfrm>
              <a:off x="4082" y="1864"/>
              <a:ext cx="3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FF3300"/>
                  </a:solidFill>
                </a:rPr>
                <a:t>34Hz</a:t>
              </a:r>
            </a:p>
          </p:txBody>
        </p:sp>
        <p:sp>
          <p:nvSpPr>
            <p:cNvPr id="12312" name="AutoShape 28"/>
            <p:cNvSpPr>
              <a:spLocks/>
            </p:cNvSpPr>
            <p:nvPr/>
          </p:nvSpPr>
          <p:spPr bwMode="auto">
            <a:xfrm rot="-5400000">
              <a:off x="4501" y="2108"/>
              <a:ext cx="144" cy="13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13" name="AutoShape 29"/>
            <p:cNvSpPr>
              <a:spLocks/>
            </p:cNvSpPr>
            <p:nvPr/>
          </p:nvSpPr>
          <p:spPr bwMode="auto">
            <a:xfrm rot="-5400000">
              <a:off x="5038" y="2090"/>
              <a:ext cx="144" cy="138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735013" y="2670175"/>
            <a:ext cx="3414712" cy="1314450"/>
            <a:chOff x="463" y="1682"/>
            <a:chExt cx="2151" cy="828"/>
          </a:xfrm>
        </p:grpSpPr>
        <p:sp>
          <p:nvSpPr>
            <p:cNvPr id="12303" name="AutoShape 32"/>
            <p:cNvSpPr>
              <a:spLocks/>
            </p:cNvSpPr>
            <p:nvPr/>
          </p:nvSpPr>
          <p:spPr bwMode="auto">
            <a:xfrm rot="-5400000">
              <a:off x="434" y="2364"/>
              <a:ext cx="144" cy="85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4" name="Text Box 33"/>
            <p:cNvSpPr txBox="1">
              <a:spLocks noChangeArrowheads="1"/>
            </p:cNvSpPr>
            <p:nvPr/>
          </p:nvSpPr>
          <p:spPr bwMode="auto">
            <a:xfrm>
              <a:off x="1546" y="1682"/>
              <a:ext cx="5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FF3300"/>
                  </a:solidFill>
                </a:rPr>
                <a:t>50-60 Hz</a:t>
              </a:r>
            </a:p>
          </p:txBody>
        </p:sp>
        <p:sp>
          <p:nvSpPr>
            <p:cNvPr id="12305" name="AutoShape 34"/>
            <p:cNvSpPr>
              <a:spLocks/>
            </p:cNvSpPr>
            <p:nvPr/>
          </p:nvSpPr>
          <p:spPr bwMode="auto">
            <a:xfrm rot="-5400000">
              <a:off x="1146" y="2366"/>
              <a:ext cx="144" cy="71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6" name="AutoShape 35"/>
            <p:cNvSpPr>
              <a:spLocks/>
            </p:cNvSpPr>
            <p:nvPr/>
          </p:nvSpPr>
          <p:spPr bwMode="auto">
            <a:xfrm rot="-5400000">
              <a:off x="860" y="2375"/>
              <a:ext cx="144" cy="77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7" name="AutoShape 36"/>
            <p:cNvSpPr>
              <a:spLocks/>
            </p:cNvSpPr>
            <p:nvPr/>
          </p:nvSpPr>
          <p:spPr bwMode="auto">
            <a:xfrm rot="-5400000">
              <a:off x="2498" y="2393"/>
              <a:ext cx="144" cy="89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8" name="AutoShape 37"/>
            <p:cNvSpPr>
              <a:spLocks/>
            </p:cNvSpPr>
            <p:nvPr/>
          </p:nvSpPr>
          <p:spPr bwMode="auto">
            <a:xfrm rot="-5400000">
              <a:off x="1160" y="2368"/>
              <a:ext cx="144" cy="71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09" name="AutoShape 38"/>
            <p:cNvSpPr>
              <a:spLocks/>
            </p:cNvSpPr>
            <p:nvPr/>
          </p:nvSpPr>
          <p:spPr bwMode="auto">
            <a:xfrm rot="-5400000">
              <a:off x="846" y="2375"/>
              <a:ext cx="144" cy="77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" name="Text Box 50"/>
          <p:cNvSpPr txBox="1">
            <a:spLocks noChangeArrowheads="1"/>
          </p:cNvSpPr>
          <p:nvPr/>
        </p:nvSpPr>
        <p:spPr bwMode="auto">
          <a:xfrm>
            <a:off x="2155825" y="1908175"/>
            <a:ext cx="1349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 13C satellites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6518275" y="2108200"/>
            <a:ext cx="13493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 13C satellites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04298" y="668960"/>
            <a:ext cx="788828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>
                <a:solidFill>
                  <a:srgbClr val="FF0000"/>
                </a:solidFill>
              </a:rPr>
              <a:t>1J CC                                      </a:t>
            </a:r>
            <a:r>
              <a:rPr lang="de-DE" sz="1400" dirty="0" err="1">
                <a:solidFill>
                  <a:srgbClr val="FF0000"/>
                </a:solidFill>
              </a:rPr>
              <a:t>sp-sp</a:t>
            </a:r>
            <a:r>
              <a:rPr lang="de-DE" sz="1400" dirty="0">
                <a:solidFill>
                  <a:srgbClr val="FF0000"/>
                </a:solidFill>
              </a:rPr>
              <a:t>     150-180 Hz          sp2-sp  80 – 130 Hz      sp3-sp, sp2-sp2   50 -80</a:t>
            </a:r>
          </a:p>
          <a:p>
            <a:r>
              <a:rPr lang="de-DE" sz="1400" dirty="0">
                <a:solidFill>
                  <a:srgbClr val="FF0000"/>
                </a:solidFill>
              </a:rPr>
              <a:t>                                                 sp3–sp3   35-50  Hz</a:t>
            </a:r>
            <a:endParaRPr lang="de-DE" sz="14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33"/>
          <p:cNvSpPr txBox="1">
            <a:spLocks noChangeArrowheads="1"/>
          </p:cNvSpPr>
          <p:nvPr/>
        </p:nvSpPr>
        <p:spPr bwMode="auto">
          <a:xfrm>
            <a:off x="900113" y="205898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baseline="30000"/>
              <a:t>1</a:t>
            </a:r>
            <a:r>
              <a:rPr lang="de-DE" sz="1400" b="1"/>
              <a:t>H</a:t>
            </a:r>
          </a:p>
        </p:txBody>
      </p:sp>
      <p:sp>
        <p:nvSpPr>
          <p:cNvPr id="13320" name="Rectangle 49"/>
          <p:cNvSpPr>
            <a:spLocks noChangeArrowheads="1"/>
          </p:cNvSpPr>
          <p:nvPr/>
        </p:nvSpPr>
        <p:spPr bwMode="auto">
          <a:xfrm>
            <a:off x="6819900" y="3438525"/>
            <a:ext cx="2322513" cy="37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321" name="Text Box 50"/>
          <p:cNvSpPr txBox="1">
            <a:spLocks noChangeArrowheads="1"/>
          </p:cNvSpPr>
          <p:nvPr/>
        </p:nvSpPr>
        <p:spPr bwMode="auto">
          <a:xfrm>
            <a:off x="250825" y="1260475"/>
            <a:ext cx="5329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 equimolar  mixture of  ethanol  and  isopropanol</a:t>
            </a:r>
            <a:endParaRPr lang="en-GB" sz="1400" b="1" dirty="0"/>
          </a:p>
        </p:txBody>
      </p:sp>
      <p:pic>
        <p:nvPicPr>
          <p:cNvPr id="13322" name="Picture 5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6475" y="2274888"/>
            <a:ext cx="71294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5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1525" y="2490788"/>
            <a:ext cx="16541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55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3413" y="2274888"/>
            <a:ext cx="10429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56"/>
          <p:cNvPicPr>
            <a:picLocks noChangeArrowheads="1"/>
          </p:cNvPicPr>
          <p:nvPr/>
        </p:nvPicPr>
        <p:blipFill>
          <a:blip r:embed="rId6"/>
          <a:srcRect l="966" r="945"/>
          <a:stretch>
            <a:fillRect/>
          </a:stretch>
        </p:blipFill>
        <p:spPr bwMode="auto">
          <a:xfrm>
            <a:off x="900113" y="5011738"/>
            <a:ext cx="702151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78"/>
          <p:cNvGraphicFramePr>
            <a:graphicFrameLocks noChangeAspect="1"/>
          </p:cNvGraphicFramePr>
          <p:nvPr/>
        </p:nvGraphicFramePr>
        <p:xfrm>
          <a:off x="2627313" y="4652963"/>
          <a:ext cx="928687" cy="500062"/>
        </p:xfrm>
        <a:graphic>
          <a:graphicData uri="http://schemas.openxmlformats.org/presentationml/2006/ole">
            <p:oleObj spid="_x0000_s13314" name="CS ChemDraw Drawing" r:id="rId7" imgW="928440" imgH="500400" progId="ChemDraw.Document.6.0">
              <p:embed/>
            </p:oleObj>
          </a:graphicData>
        </a:graphic>
      </p:graphicFrame>
      <p:graphicFrame>
        <p:nvGraphicFramePr>
          <p:cNvPr id="13315" name="Object 79"/>
          <p:cNvGraphicFramePr>
            <a:graphicFrameLocks noChangeAspect="1"/>
          </p:cNvGraphicFramePr>
          <p:nvPr/>
        </p:nvGraphicFramePr>
        <p:xfrm>
          <a:off x="4932363" y="4365625"/>
          <a:ext cx="928687" cy="814388"/>
        </p:xfrm>
        <a:graphic>
          <a:graphicData uri="http://schemas.openxmlformats.org/presentationml/2006/ole">
            <p:oleObj spid="_x0000_s13315" name="CS ChemDraw Drawing" r:id="rId8" imgW="928440" imgH="814680" progId="ChemDraw.Document.6.0">
              <p:embed/>
            </p:oleObj>
          </a:graphicData>
        </a:graphic>
      </p:graphicFrame>
      <p:graphicFrame>
        <p:nvGraphicFramePr>
          <p:cNvPr id="13316" name="Object 80"/>
          <p:cNvGraphicFramePr>
            <a:graphicFrameLocks noChangeAspect="1"/>
          </p:cNvGraphicFramePr>
          <p:nvPr/>
        </p:nvGraphicFramePr>
        <p:xfrm>
          <a:off x="5435600" y="1412875"/>
          <a:ext cx="1130300" cy="814388"/>
        </p:xfrm>
        <a:graphic>
          <a:graphicData uri="http://schemas.openxmlformats.org/presentationml/2006/ole">
            <p:oleObj spid="_x0000_s13316" name="CS ChemDraw Drawing" r:id="rId9" imgW="1130400" imgH="814680" progId="ChemDraw.Document.6.0">
              <p:embed/>
            </p:oleObj>
          </a:graphicData>
        </a:graphic>
      </p:graphicFrame>
      <p:graphicFrame>
        <p:nvGraphicFramePr>
          <p:cNvPr id="13317" name="Object 81"/>
          <p:cNvGraphicFramePr>
            <a:graphicFrameLocks noChangeAspect="1"/>
          </p:cNvGraphicFramePr>
          <p:nvPr/>
        </p:nvGraphicFramePr>
        <p:xfrm>
          <a:off x="2805113" y="1628775"/>
          <a:ext cx="1130300" cy="500063"/>
        </p:xfrm>
        <a:graphic>
          <a:graphicData uri="http://schemas.openxmlformats.org/presentationml/2006/ole">
            <p:oleObj spid="_x0000_s13317" name="CS ChemDraw Drawing" r:id="rId10" imgW="1130400" imgH="500400" progId="ChemDraw.Document.6.0">
              <p:embed/>
            </p:oleObj>
          </a:graphicData>
        </a:graphic>
      </p:graphicFrame>
      <p:sp>
        <p:nvSpPr>
          <p:cNvPr id="13326" name="Text Box 82"/>
          <p:cNvSpPr txBox="1">
            <a:spLocks noChangeArrowheads="1"/>
          </p:cNvSpPr>
          <p:nvPr/>
        </p:nvSpPr>
        <p:spPr bwMode="auto">
          <a:xfrm>
            <a:off x="971550" y="436403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baseline="30000" dirty="0"/>
              <a:t>13</a:t>
            </a:r>
            <a:r>
              <a:rPr lang="de-DE" sz="1400" b="1" dirty="0"/>
              <a:t>C</a:t>
            </a:r>
          </a:p>
        </p:txBody>
      </p:sp>
      <p:pic>
        <p:nvPicPr>
          <p:cNvPr id="13327" name="Picture 84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Rectangle 8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1D Inadequate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  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 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212725" y="669925"/>
            <a:ext cx="7454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I</a:t>
            </a:r>
            <a:r>
              <a:rPr lang="en-GB" sz="1400" b="1" dirty="0" smtClean="0"/>
              <a:t>ncredible </a:t>
            </a:r>
            <a:r>
              <a:rPr lang="en-GB" sz="1400" b="1" dirty="0" smtClean="0">
                <a:solidFill>
                  <a:srgbClr val="FF0000"/>
                </a:solidFill>
              </a:rPr>
              <a:t>N</a:t>
            </a:r>
            <a:r>
              <a:rPr lang="en-GB" sz="1400" b="1" dirty="0" smtClean="0"/>
              <a:t>atural  </a:t>
            </a:r>
            <a:r>
              <a:rPr lang="en-GB" sz="1400" b="1" dirty="0" smtClean="0">
                <a:solidFill>
                  <a:srgbClr val="FF0000"/>
                </a:solidFill>
              </a:rPr>
              <a:t>A</a:t>
            </a:r>
            <a:r>
              <a:rPr lang="en-GB" sz="1400" b="1" dirty="0" smtClean="0"/>
              <a:t>bundance </a:t>
            </a:r>
            <a:r>
              <a:rPr lang="en-GB" sz="1400" b="1" dirty="0" smtClean="0">
                <a:solidFill>
                  <a:srgbClr val="FF0000"/>
                </a:solidFill>
              </a:rPr>
              <a:t>D</a:t>
            </a:r>
            <a:r>
              <a:rPr lang="en-GB" sz="1400" b="1" dirty="0" smtClean="0"/>
              <a:t>ouble </a:t>
            </a:r>
            <a:r>
              <a:rPr lang="en-GB" sz="1400" b="1" dirty="0" smtClean="0">
                <a:solidFill>
                  <a:srgbClr val="FF0000"/>
                </a:solidFill>
              </a:rPr>
              <a:t>Qua</a:t>
            </a:r>
            <a:r>
              <a:rPr lang="en-GB" sz="1400" b="1" dirty="0" smtClean="0"/>
              <a:t>ntum </a:t>
            </a:r>
            <a:r>
              <a:rPr lang="en-GB" sz="1400" b="1" dirty="0" smtClean="0">
                <a:solidFill>
                  <a:srgbClr val="FF0000"/>
                </a:solidFill>
              </a:rPr>
              <a:t>T</a:t>
            </a:r>
            <a:r>
              <a:rPr lang="en-GB" sz="1400" b="1" dirty="0" smtClean="0"/>
              <a:t>ransition </a:t>
            </a:r>
            <a:r>
              <a:rPr lang="en-GB" sz="1400" b="1" dirty="0" smtClean="0">
                <a:solidFill>
                  <a:srgbClr val="FF0000"/>
                </a:solidFill>
              </a:rPr>
              <a:t>E</a:t>
            </a:r>
            <a:r>
              <a:rPr lang="en-GB" sz="1400" b="1" dirty="0" smtClean="0"/>
              <a:t>xperiment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9"/>
          <p:cNvPicPr>
            <a:picLocks noChangeArrowheads="1"/>
          </p:cNvPicPr>
          <p:nvPr/>
        </p:nvPicPr>
        <p:blipFill>
          <a:blip r:embed="rId3"/>
          <a:srcRect l="966" r="945"/>
          <a:stretch>
            <a:fillRect/>
          </a:stretch>
        </p:blipFill>
        <p:spPr bwMode="auto">
          <a:xfrm>
            <a:off x="1060450" y="836613"/>
            <a:ext cx="70215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/>
          <p:cNvPicPr preferRelativeResize="0">
            <a:picLocks noChangeArrowheads="1"/>
          </p:cNvPicPr>
          <p:nvPr/>
        </p:nvPicPr>
        <p:blipFill>
          <a:blip r:embed="rId4"/>
          <a:srcRect l="10011" r="10838"/>
          <a:stretch>
            <a:fillRect/>
          </a:stretch>
        </p:blipFill>
        <p:spPr bwMode="auto">
          <a:xfrm>
            <a:off x="973138" y="4797425"/>
            <a:ext cx="72009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828675" y="3673475"/>
            <a:ext cx="1584325" cy="1871663"/>
            <a:chOff x="522" y="2314"/>
            <a:chExt cx="998" cy="1179"/>
          </a:xfrm>
        </p:grpSpPr>
        <p:pic>
          <p:nvPicPr>
            <p:cNvPr id="14390" name="Picture 11"/>
            <p:cNvPicPr preferRelativeResize="0">
              <a:picLocks noChangeArrowheads="1"/>
            </p:cNvPicPr>
            <p:nvPr/>
          </p:nvPicPr>
          <p:blipFill>
            <a:blip r:embed="rId5"/>
            <a:srcRect l="14995" r="10033" b="15961"/>
            <a:stretch>
              <a:fillRect/>
            </a:stretch>
          </p:blipFill>
          <p:spPr bwMode="auto">
            <a:xfrm>
              <a:off x="613" y="2540"/>
              <a:ext cx="680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91" name="Rectangle 15"/>
            <p:cNvSpPr>
              <a:spLocks noChangeArrowheads="1"/>
            </p:cNvSpPr>
            <p:nvPr/>
          </p:nvSpPr>
          <p:spPr bwMode="auto">
            <a:xfrm>
              <a:off x="522" y="2540"/>
              <a:ext cx="4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8058.90</a:t>
              </a:r>
              <a:endParaRPr lang="de-DE" sz="1000" b="1" dirty="0"/>
            </a:p>
          </p:txBody>
        </p:sp>
        <p:sp>
          <p:nvSpPr>
            <p:cNvPr id="14392" name="Rectangle 16"/>
            <p:cNvSpPr>
              <a:spLocks noChangeArrowheads="1"/>
            </p:cNvSpPr>
            <p:nvPr/>
          </p:nvSpPr>
          <p:spPr bwMode="auto">
            <a:xfrm>
              <a:off x="1067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8020.44</a:t>
              </a:r>
              <a:endParaRPr lang="de-DE" sz="1200" b="1" dirty="0"/>
            </a:p>
          </p:txBody>
        </p:sp>
        <p:sp>
          <p:nvSpPr>
            <p:cNvPr id="14393" name="Rectangle 23"/>
            <p:cNvSpPr>
              <a:spLocks noChangeArrowheads="1"/>
            </p:cNvSpPr>
            <p:nvPr/>
          </p:nvSpPr>
          <p:spPr bwMode="auto">
            <a:xfrm>
              <a:off x="885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38.46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2844800" y="3673475"/>
            <a:ext cx="1511300" cy="1582738"/>
            <a:chOff x="1792" y="2314"/>
            <a:chExt cx="952" cy="997"/>
          </a:xfrm>
        </p:grpSpPr>
        <p:pic>
          <p:nvPicPr>
            <p:cNvPr id="14386" name="Picture 12"/>
            <p:cNvPicPr>
              <a:picLocks noChangeArrowheads="1"/>
            </p:cNvPicPr>
            <p:nvPr/>
          </p:nvPicPr>
          <p:blipFill>
            <a:blip r:embed="rId6"/>
            <a:srcRect l="10033" r="19955" b="52028"/>
            <a:stretch>
              <a:fillRect/>
            </a:stretch>
          </p:blipFill>
          <p:spPr bwMode="auto">
            <a:xfrm>
              <a:off x="1883" y="2767"/>
              <a:ext cx="635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87" name="Rectangle 17"/>
            <p:cNvSpPr>
              <a:spLocks noChangeArrowheads="1"/>
            </p:cNvSpPr>
            <p:nvPr/>
          </p:nvSpPr>
          <p:spPr bwMode="auto">
            <a:xfrm>
              <a:off x="2291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7192.15</a:t>
              </a:r>
              <a:endParaRPr lang="de-DE" sz="1000" b="1" dirty="0"/>
            </a:p>
          </p:txBody>
        </p:sp>
        <p:sp>
          <p:nvSpPr>
            <p:cNvPr id="14388" name="Rectangle 18"/>
            <p:cNvSpPr>
              <a:spLocks noChangeArrowheads="1"/>
            </p:cNvSpPr>
            <p:nvPr/>
          </p:nvSpPr>
          <p:spPr bwMode="auto">
            <a:xfrm>
              <a:off x="1792" y="2540"/>
              <a:ext cx="37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/>
                <a:t>7229.67</a:t>
              </a:r>
              <a:endParaRPr lang="de-DE" sz="1000" b="1" dirty="0"/>
            </a:p>
          </p:txBody>
        </p:sp>
        <p:sp>
          <p:nvSpPr>
            <p:cNvPr id="14389" name="Rectangle 24"/>
            <p:cNvSpPr>
              <a:spLocks noChangeArrowheads="1"/>
            </p:cNvSpPr>
            <p:nvPr/>
          </p:nvSpPr>
          <p:spPr bwMode="auto">
            <a:xfrm>
              <a:off x="2110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37.52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5365750" y="3673475"/>
            <a:ext cx="1582738" cy="1871663"/>
            <a:chOff x="3380" y="2314"/>
            <a:chExt cx="997" cy="1179"/>
          </a:xfrm>
        </p:grpSpPr>
        <p:pic>
          <p:nvPicPr>
            <p:cNvPr id="14382" name="Picture 13"/>
            <p:cNvPicPr preferRelativeResize="0">
              <a:picLocks noChangeArrowheads="1"/>
            </p:cNvPicPr>
            <p:nvPr/>
          </p:nvPicPr>
          <p:blipFill>
            <a:blip r:embed="rId7"/>
            <a:srcRect l="19955" r="4962" b="11993"/>
            <a:stretch>
              <a:fillRect/>
            </a:stretch>
          </p:blipFill>
          <p:spPr bwMode="auto">
            <a:xfrm>
              <a:off x="3425" y="2495"/>
              <a:ext cx="681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83" name="Rectangle 19"/>
            <p:cNvSpPr>
              <a:spLocks noChangeArrowheads="1"/>
            </p:cNvSpPr>
            <p:nvPr/>
          </p:nvSpPr>
          <p:spPr bwMode="auto">
            <a:xfrm>
              <a:off x="3380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3091.35</a:t>
              </a:r>
              <a:endParaRPr lang="de-DE" sz="1000" b="1" dirty="0"/>
            </a:p>
          </p:txBody>
        </p:sp>
        <p:sp>
          <p:nvSpPr>
            <p:cNvPr id="14384" name="Rectangle 20"/>
            <p:cNvSpPr>
              <a:spLocks noChangeArrowheads="1"/>
            </p:cNvSpPr>
            <p:nvPr/>
          </p:nvSpPr>
          <p:spPr bwMode="auto">
            <a:xfrm>
              <a:off x="3924" y="2540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3053.20</a:t>
              </a:r>
              <a:endParaRPr lang="de-DE" sz="1000" b="1" dirty="0"/>
            </a:p>
          </p:txBody>
        </p:sp>
        <p:sp>
          <p:nvSpPr>
            <p:cNvPr id="14385" name="Rectangle 25"/>
            <p:cNvSpPr>
              <a:spLocks noChangeArrowheads="1"/>
            </p:cNvSpPr>
            <p:nvPr/>
          </p:nvSpPr>
          <p:spPr bwMode="auto">
            <a:xfrm>
              <a:off x="3607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38.15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7381875" y="3673475"/>
            <a:ext cx="1439863" cy="1584325"/>
            <a:chOff x="4650" y="2314"/>
            <a:chExt cx="907" cy="998"/>
          </a:xfrm>
        </p:grpSpPr>
        <p:pic>
          <p:nvPicPr>
            <p:cNvPr id="14378" name="Picture 14"/>
            <p:cNvPicPr>
              <a:picLocks noChangeArrowheads="1"/>
            </p:cNvPicPr>
            <p:nvPr/>
          </p:nvPicPr>
          <p:blipFill>
            <a:blip r:embed="rId8"/>
            <a:srcRect l="29990" b="47972"/>
            <a:stretch>
              <a:fillRect/>
            </a:stretch>
          </p:blipFill>
          <p:spPr bwMode="auto">
            <a:xfrm>
              <a:off x="4695" y="2722"/>
              <a:ext cx="635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9" name="Rectangle 21"/>
            <p:cNvSpPr>
              <a:spLocks noChangeArrowheads="1"/>
            </p:cNvSpPr>
            <p:nvPr/>
          </p:nvSpPr>
          <p:spPr bwMode="auto">
            <a:xfrm>
              <a:off x="4650" y="2540"/>
              <a:ext cx="4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2211.78 </a:t>
              </a:r>
              <a:endParaRPr lang="de-DE" sz="1000" b="1" dirty="0"/>
            </a:p>
          </p:txBody>
        </p:sp>
        <p:sp>
          <p:nvSpPr>
            <p:cNvPr id="14380" name="Rectangle 22"/>
            <p:cNvSpPr>
              <a:spLocks noChangeArrowheads="1"/>
            </p:cNvSpPr>
            <p:nvPr/>
          </p:nvSpPr>
          <p:spPr bwMode="auto">
            <a:xfrm>
              <a:off x="5149" y="2540"/>
              <a:ext cx="4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/>
                <a:t>2174.26 </a:t>
              </a:r>
              <a:endParaRPr lang="de-DE" sz="1000" b="1" dirty="0"/>
            </a:p>
          </p:txBody>
        </p:sp>
        <p:sp>
          <p:nvSpPr>
            <p:cNvPr id="14381" name="Rectangle 26"/>
            <p:cNvSpPr>
              <a:spLocks noChangeArrowheads="1"/>
            </p:cNvSpPr>
            <p:nvPr/>
          </p:nvSpPr>
          <p:spPr bwMode="auto">
            <a:xfrm>
              <a:off x="4877" y="2314"/>
              <a:ext cx="36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FF3300"/>
                  </a:solidFill>
                </a:rPr>
                <a:t>37.52</a:t>
              </a:r>
              <a:endParaRPr lang="de-DE" sz="1000" b="1" dirty="0">
                <a:solidFill>
                  <a:srgbClr val="FF3300"/>
                </a:solidFill>
              </a:endParaRPr>
            </a:p>
          </p:txBody>
        </p:sp>
      </p:grpSp>
      <p:graphicFrame>
        <p:nvGraphicFramePr>
          <p:cNvPr id="14338" name="Object 27"/>
          <p:cNvGraphicFramePr>
            <a:graphicFrameLocks noChangeAspect="1"/>
          </p:cNvGraphicFramePr>
          <p:nvPr/>
        </p:nvGraphicFramePr>
        <p:xfrm>
          <a:off x="2259013" y="2438400"/>
          <a:ext cx="1441450" cy="644525"/>
        </p:xfrm>
        <a:graphic>
          <a:graphicData uri="http://schemas.openxmlformats.org/presentationml/2006/ole">
            <p:oleObj spid="_x0000_s14338" name="CS ChemDraw Drawing" r:id="rId9" imgW="928440" imgH="500400" progId="ChemDraw.Document.6.0">
              <p:embed/>
            </p:oleObj>
          </a:graphicData>
        </a:graphic>
      </p:graphicFrame>
      <p:graphicFrame>
        <p:nvGraphicFramePr>
          <p:cNvPr id="14339" name="Object 28"/>
          <p:cNvGraphicFramePr>
            <a:graphicFrameLocks noChangeAspect="1"/>
          </p:cNvGraphicFramePr>
          <p:nvPr/>
        </p:nvGraphicFramePr>
        <p:xfrm>
          <a:off x="4841875" y="2168525"/>
          <a:ext cx="1441450" cy="1049338"/>
        </p:xfrm>
        <a:graphic>
          <a:graphicData uri="http://schemas.openxmlformats.org/presentationml/2006/ole">
            <p:oleObj spid="_x0000_s14339" name="CS ChemDraw Drawing" r:id="rId10" imgW="928440" imgH="814680" progId="ChemDraw.Document.6.0">
              <p:embed/>
            </p:oleObj>
          </a:graphicData>
        </a:graphic>
      </p:graphicFrame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709863" y="2582863"/>
            <a:ext cx="431800" cy="244475"/>
            <a:chOff x="431" y="1525"/>
            <a:chExt cx="272" cy="154"/>
          </a:xfrm>
        </p:grpSpPr>
        <p:sp>
          <p:nvSpPr>
            <p:cNvPr id="40993" name="Oval 33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  <a:alpha val="36000"/>
                  </a:schemeClr>
                </a:gs>
                <a:gs pos="100000">
                  <a:schemeClr val="hlink">
                    <a:alpha val="80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14377" name="Text Box 34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2816225" y="1179513"/>
            <a:ext cx="215900" cy="576262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7308850" y="1196975"/>
            <a:ext cx="215900" cy="57626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3114675" y="2762250"/>
            <a:ext cx="431800" cy="244475"/>
            <a:chOff x="431" y="1525"/>
            <a:chExt cx="272" cy="154"/>
          </a:xfrm>
        </p:grpSpPr>
        <p:sp>
          <p:nvSpPr>
            <p:cNvPr id="40998" name="Oval 38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  <a:alpha val="36000"/>
                  </a:schemeClr>
                </a:gs>
                <a:gs pos="100000">
                  <a:schemeClr val="hlink">
                    <a:alpha val="80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14375" name="Text Box 39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5275263" y="2762250"/>
            <a:ext cx="431800" cy="244475"/>
            <a:chOff x="431" y="1525"/>
            <a:chExt cx="272" cy="154"/>
          </a:xfrm>
        </p:grpSpPr>
        <p:sp>
          <p:nvSpPr>
            <p:cNvPr id="14372" name="Oval 42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rgbClr val="761800">
                    <a:alpha val="28998"/>
                  </a:srgbClr>
                </a:gs>
                <a:gs pos="100000">
                  <a:srgbClr val="FF33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73" name="Text Box 43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sp>
        <p:nvSpPr>
          <p:cNvPr id="41004" name="Rectangle 44"/>
          <p:cNvSpPr>
            <a:spLocks noChangeArrowheads="1"/>
          </p:cNvSpPr>
          <p:nvPr/>
        </p:nvSpPr>
        <p:spPr bwMode="auto">
          <a:xfrm>
            <a:off x="2097088" y="1179513"/>
            <a:ext cx="215900" cy="576262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5319713" y="2393950"/>
            <a:ext cx="431800" cy="244475"/>
            <a:chOff x="431" y="1525"/>
            <a:chExt cx="272" cy="154"/>
          </a:xfrm>
        </p:grpSpPr>
        <p:sp>
          <p:nvSpPr>
            <p:cNvPr id="14370" name="Oval 46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rgbClr val="761800">
                    <a:alpha val="28998"/>
                  </a:srgbClr>
                </a:gs>
                <a:gs pos="100000">
                  <a:srgbClr val="FF33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71" name="Text Box 47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5680075" y="2933700"/>
            <a:ext cx="431800" cy="244475"/>
            <a:chOff x="431" y="1525"/>
            <a:chExt cx="272" cy="154"/>
          </a:xfrm>
        </p:grpSpPr>
        <p:sp>
          <p:nvSpPr>
            <p:cNvPr id="14368" name="Oval 49"/>
            <p:cNvSpPr>
              <a:spLocks noChangeArrowheads="1"/>
            </p:cNvSpPr>
            <p:nvPr/>
          </p:nvSpPr>
          <p:spPr bwMode="auto">
            <a:xfrm>
              <a:off x="476" y="1525"/>
              <a:ext cx="181" cy="136"/>
            </a:xfrm>
            <a:prstGeom prst="ellipse">
              <a:avLst/>
            </a:prstGeom>
            <a:gradFill rotWithShape="1">
              <a:gsLst>
                <a:gs pos="0">
                  <a:srgbClr val="761800">
                    <a:alpha val="28998"/>
                  </a:srgbClr>
                </a:gs>
                <a:gs pos="100000">
                  <a:srgbClr val="FF3300">
                    <a:alpha val="79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69" name="Text Box 50"/>
            <p:cNvSpPr txBox="1">
              <a:spLocks noChangeArrowheads="1"/>
            </p:cNvSpPr>
            <p:nvPr/>
          </p:nvSpPr>
          <p:spPr bwMode="auto">
            <a:xfrm>
              <a:off x="431" y="1525"/>
              <a:ext cx="2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13C</a:t>
              </a:r>
            </a:p>
          </p:txBody>
        </p:sp>
      </p:grpSp>
      <p:sp>
        <p:nvSpPr>
          <p:cNvPr id="41011" name="Rectangle 51"/>
          <p:cNvSpPr>
            <a:spLocks noChangeArrowheads="1"/>
          </p:cNvSpPr>
          <p:nvPr/>
        </p:nvSpPr>
        <p:spPr bwMode="auto">
          <a:xfrm>
            <a:off x="6551613" y="773113"/>
            <a:ext cx="225425" cy="982662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1012" name="Rectangle 52"/>
          <p:cNvSpPr>
            <a:spLocks noChangeArrowheads="1"/>
          </p:cNvSpPr>
          <p:nvPr/>
        </p:nvSpPr>
        <p:spPr bwMode="auto">
          <a:xfrm>
            <a:off x="7227888" y="4824413"/>
            <a:ext cx="225425" cy="1576387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sp>
        <p:nvSpPr>
          <p:cNvPr id="41013" name="Rectangle 53"/>
          <p:cNvSpPr>
            <a:spLocks noChangeArrowheads="1"/>
          </p:cNvSpPr>
          <p:nvPr/>
        </p:nvSpPr>
        <p:spPr bwMode="auto">
          <a:xfrm>
            <a:off x="2771775" y="4824413"/>
            <a:ext cx="225425" cy="1576387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  <a:alpha val="25999"/>
                </a:schemeClr>
              </a:gs>
              <a:gs pos="100000">
                <a:schemeClr val="hlink">
                  <a:alpha val="7700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dirty="0"/>
          </a:p>
        </p:txBody>
      </p: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3108325" y="2214563"/>
            <a:ext cx="879475" cy="419100"/>
            <a:chOff x="1958" y="1395"/>
            <a:chExt cx="554" cy="264"/>
          </a:xfrm>
        </p:grpSpPr>
        <p:sp>
          <p:nvSpPr>
            <p:cNvPr id="14366" name="AutoShape 59"/>
            <p:cNvSpPr>
              <a:spLocks/>
            </p:cNvSpPr>
            <p:nvPr/>
          </p:nvSpPr>
          <p:spPr bwMode="auto">
            <a:xfrm rot="7180149">
              <a:off x="2037" y="1426"/>
              <a:ext cx="154" cy="312"/>
            </a:xfrm>
            <a:prstGeom prst="leftBrace">
              <a:avLst>
                <a:gd name="adj1" fmla="val 168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67" name="Text Box 61"/>
            <p:cNvSpPr txBox="1">
              <a:spLocks noChangeArrowheads="1"/>
            </p:cNvSpPr>
            <p:nvPr/>
          </p:nvSpPr>
          <p:spPr bwMode="auto">
            <a:xfrm>
              <a:off x="2030" y="1395"/>
              <a:ext cx="4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J=37.5 Hz</a:t>
              </a:r>
            </a:p>
          </p:txBody>
        </p:sp>
      </p:grpSp>
      <p:sp>
        <p:nvSpPr>
          <p:cNvPr id="41023" name="Rectangle 63"/>
          <p:cNvSpPr>
            <a:spLocks noChangeArrowheads="1"/>
          </p:cNvSpPr>
          <p:nvPr/>
        </p:nvSpPr>
        <p:spPr bwMode="auto">
          <a:xfrm>
            <a:off x="2006600" y="4824413"/>
            <a:ext cx="315913" cy="1612900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41024" name="Rectangle 64"/>
          <p:cNvSpPr>
            <a:spLocks noChangeArrowheads="1"/>
          </p:cNvSpPr>
          <p:nvPr/>
        </p:nvSpPr>
        <p:spPr bwMode="auto">
          <a:xfrm>
            <a:off x="6416675" y="4824413"/>
            <a:ext cx="315913" cy="1612900"/>
          </a:xfrm>
          <a:prstGeom prst="rect">
            <a:avLst/>
          </a:prstGeom>
          <a:gradFill rotWithShape="1">
            <a:gsLst>
              <a:gs pos="0">
                <a:srgbClr val="761800">
                  <a:alpha val="24001"/>
                </a:srgbClr>
              </a:gs>
              <a:gs pos="100000">
                <a:srgbClr val="FF3300">
                  <a:alpha val="76999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651500" y="2438400"/>
            <a:ext cx="879475" cy="419100"/>
            <a:chOff x="1958" y="1395"/>
            <a:chExt cx="554" cy="264"/>
          </a:xfrm>
        </p:grpSpPr>
        <p:sp>
          <p:nvSpPr>
            <p:cNvPr id="14364" name="AutoShape 66"/>
            <p:cNvSpPr>
              <a:spLocks/>
            </p:cNvSpPr>
            <p:nvPr/>
          </p:nvSpPr>
          <p:spPr bwMode="auto">
            <a:xfrm rot="7180149">
              <a:off x="2037" y="1426"/>
              <a:ext cx="154" cy="312"/>
            </a:xfrm>
            <a:prstGeom prst="leftBrace">
              <a:avLst>
                <a:gd name="adj1" fmla="val 168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14365" name="Text Box 67"/>
            <p:cNvSpPr txBox="1">
              <a:spLocks noChangeArrowheads="1"/>
            </p:cNvSpPr>
            <p:nvPr/>
          </p:nvSpPr>
          <p:spPr bwMode="auto">
            <a:xfrm>
              <a:off x="2030" y="1395"/>
              <a:ext cx="4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 b="1" dirty="0"/>
                <a:t>J=38.3 Hz</a:t>
              </a:r>
            </a:p>
          </p:txBody>
        </p:sp>
      </p:grpSp>
      <p:pic>
        <p:nvPicPr>
          <p:cNvPr id="14362" name="Picture 68" descr="Logo_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3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1D- Inadequate 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C-</a:t>
            </a:r>
            <a:r>
              <a:rPr lang="en-GB" sz="2400" b="1" baseline="30000" dirty="0" smtClean="0">
                <a:solidFill>
                  <a:srgbClr val="336699"/>
                </a:solidFill>
                <a:latin typeface="Arial" charset="0"/>
              </a:rPr>
              <a:t>13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C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5" grpId="0" animBg="1"/>
      <p:bldP spid="40995" grpId="1" animBg="1"/>
      <p:bldP spid="40996" grpId="0" animBg="1"/>
      <p:bldP spid="40996" grpId="1" animBg="1"/>
      <p:bldP spid="41004" grpId="0" animBg="1"/>
      <p:bldP spid="41004" grpId="1" animBg="1"/>
      <p:bldP spid="41011" grpId="0" animBg="1"/>
      <p:bldP spid="41011" grpId="1" animBg="1"/>
      <p:bldP spid="41012" grpId="0" animBg="1"/>
      <p:bldP spid="41012" grpId="1" animBg="1"/>
      <p:bldP spid="41012" grpId="2" animBg="1"/>
      <p:bldP spid="41013" grpId="0" animBg="1"/>
      <p:bldP spid="41013" grpId="1" animBg="1"/>
      <p:bldP spid="41013" grpId="2" animBg="1"/>
      <p:bldP spid="41023" grpId="0" animBg="1"/>
      <p:bldP spid="41023" grpId="1" animBg="1"/>
      <p:bldP spid="41024" grpId="0" animBg="1"/>
      <p:bldP spid="410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5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HMQC- Spektrum</a:t>
            </a:r>
          </a:p>
        </p:txBody>
      </p:sp>
      <p:pic>
        <p:nvPicPr>
          <p:cNvPr id="50179" name="Picture 2" descr="zucker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442913"/>
            <a:ext cx="8577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4695825" y="706438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489950" y="3348038"/>
            <a:ext cx="350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39800" y="693738"/>
            <a:ext cx="7942263" cy="5673725"/>
            <a:chOff x="592" y="158"/>
            <a:chExt cx="5003" cy="3574"/>
          </a:xfrm>
        </p:grpSpPr>
        <p:sp>
          <p:nvSpPr>
            <p:cNvPr id="50263" name="Text Box 6"/>
            <p:cNvSpPr txBox="1">
              <a:spLocks noChangeArrowheads="1"/>
            </p:cNvSpPr>
            <p:nvPr/>
          </p:nvSpPr>
          <p:spPr bwMode="auto">
            <a:xfrm>
              <a:off x="592" y="15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1</a:t>
              </a:r>
            </a:p>
          </p:txBody>
        </p:sp>
        <p:sp>
          <p:nvSpPr>
            <p:cNvPr id="50264" name="Text Box 7"/>
            <p:cNvSpPr txBox="1">
              <a:spLocks noChangeArrowheads="1"/>
            </p:cNvSpPr>
            <p:nvPr/>
          </p:nvSpPr>
          <p:spPr bwMode="auto">
            <a:xfrm>
              <a:off x="5374" y="355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1</a:t>
              </a:r>
            </a:p>
          </p:txBody>
        </p:sp>
        <p:grpSp>
          <p:nvGrpSpPr>
            <p:cNvPr id="50265" name="Group 8"/>
            <p:cNvGrpSpPr>
              <a:grpSpLocks/>
            </p:cNvGrpSpPr>
            <p:nvPr/>
          </p:nvGrpSpPr>
          <p:grpSpPr bwMode="auto">
            <a:xfrm>
              <a:off x="819" y="846"/>
              <a:ext cx="3717" cy="2817"/>
              <a:chOff x="819" y="846"/>
              <a:chExt cx="3717" cy="2817"/>
            </a:xfrm>
          </p:grpSpPr>
          <p:sp>
            <p:nvSpPr>
              <p:cNvPr id="50266" name="Line 9"/>
              <p:cNvSpPr>
                <a:spLocks noChangeShapeType="1"/>
              </p:cNvSpPr>
              <p:nvPr/>
            </p:nvSpPr>
            <p:spPr bwMode="auto">
              <a:xfrm>
                <a:off x="819" y="846"/>
                <a:ext cx="9" cy="266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67" name="Line 10"/>
              <p:cNvSpPr>
                <a:spLocks noChangeShapeType="1"/>
              </p:cNvSpPr>
              <p:nvPr/>
            </p:nvSpPr>
            <p:spPr bwMode="auto">
              <a:xfrm>
                <a:off x="927" y="3645"/>
                <a:ext cx="3609" cy="1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94" name="Text Box 7"/>
            <p:cNvSpPr txBox="1">
              <a:spLocks noChangeArrowheads="1"/>
            </p:cNvSpPr>
            <p:nvPr/>
          </p:nvSpPr>
          <p:spPr bwMode="auto">
            <a:xfrm>
              <a:off x="1277" y="3287"/>
              <a:ext cx="45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 smtClean="0">
                  <a:latin typeface="+mn-lt"/>
                </a:rPr>
                <a:t>86 ppm</a:t>
              </a:r>
              <a:endParaRPr lang="de-DE" sz="1200" b="1" dirty="0">
                <a:latin typeface="+mn-lt"/>
              </a:endParaRPr>
            </a:p>
          </p:txBody>
        </p:sp>
      </p:grp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5029200" y="1800225"/>
            <a:ext cx="0" cy="1500188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182938" y="719138"/>
            <a:ext cx="5673725" cy="2667000"/>
            <a:chOff x="2005" y="174"/>
            <a:chExt cx="3574" cy="1680"/>
          </a:xfrm>
        </p:grpSpPr>
        <p:sp>
          <p:nvSpPr>
            <p:cNvPr id="50259" name="Text Box 13"/>
            <p:cNvSpPr txBox="1">
              <a:spLocks noChangeArrowheads="1"/>
            </p:cNvSpPr>
            <p:nvPr/>
          </p:nvSpPr>
          <p:spPr bwMode="auto">
            <a:xfrm>
              <a:off x="2005" y="174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3</a:t>
              </a:r>
            </a:p>
          </p:txBody>
        </p:sp>
        <p:sp>
          <p:nvSpPr>
            <p:cNvPr id="50260" name="Text Box 14"/>
            <p:cNvSpPr txBox="1">
              <a:spLocks noChangeArrowheads="1"/>
            </p:cNvSpPr>
            <p:nvPr/>
          </p:nvSpPr>
          <p:spPr bwMode="auto">
            <a:xfrm>
              <a:off x="5358" y="1681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3</a:t>
              </a:r>
            </a:p>
          </p:txBody>
        </p:sp>
        <p:sp>
          <p:nvSpPr>
            <p:cNvPr id="50261" name="Line 15"/>
            <p:cNvSpPr>
              <a:spLocks noChangeShapeType="1"/>
            </p:cNvSpPr>
            <p:nvPr/>
          </p:nvSpPr>
          <p:spPr bwMode="auto">
            <a:xfrm>
              <a:off x="2214" y="873"/>
              <a:ext cx="0" cy="8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0262" name="Line 16"/>
            <p:cNvSpPr>
              <a:spLocks noChangeShapeType="1"/>
            </p:cNvSpPr>
            <p:nvPr/>
          </p:nvSpPr>
          <p:spPr bwMode="auto">
            <a:xfrm>
              <a:off x="2313" y="1854"/>
              <a:ext cx="233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5129213" y="3471863"/>
            <a:ext cx="2043112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699125" y="677863"/>
            <a:ext cx="3021013" cy="1227137"/>
            <a:chOff x="3590" y="148"/>
            <a:chExt cx="1903" cy="773"/>
          </a:xfrm>
        </p:grpSpPr>
        <p:sp>
          <p:nvSpPr>
            <p:cNvPr id="50254" name="Text Box 19"/>
            <p:cNvSpPr txBox="1">
              <a:spLocks noChangeArrowheads="1"/>
            </p:cNvSpPr>
            <p:nvPr/>
          </p:nvSpPr>
          <p:spPr bwMode="auto">
            <a:xfrm>
              <a:off x="4176" y="14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6</a:t>
              </a:r>
            </a:p>
          </p:txBody>
        </p:sp>
        <p:grpSp>
          <p:nvGrpSpPr>
            <p:cNvPr id="50255" name="Group 20"/>
            <p:cNvGrpSpPr>
              <a:grpSpLocks/>
            </p:cNvGrpSpPr>
            <p:nvPr/>
          </p:nvGrpSpPr>
          <p:grpSpPr bwMode="auto">
            <a:xfrm>
              <a:off x="3590" y="148"/>
              <a:ext cx="1903" cy="773"/>
              <a:chOff x="3590" y="148"/>
              <a:chExt cx="1903" cy="773"/>
            </a:xfrm>
          </p:grpSpPr>
          <p:sp>
            <p:nvSpPr>
              <p:cNvPr id="50256" name="Text Box 21"/>
              <p:cNvSpPr txBox="1">
                <a:spLocks noChangeArrowheads="1"/>
              </p:cNvSpPr>
              <p:nvPr/>
            </p:nvSpPr>
            <p:spPr bwMode="auto">
              <a:xfrm>
                <a:off x="3590" y="148"/>
                <a:ext cx="22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>
                    <a:latin typeface="Symbol" pitchFamily="18" charset="2"/>
                  </a:rPr>
                  <a:t>6</a:t>
                </a:r>
                <a:r>
                  <a:rPr lang="de-DE" sz="1200" b="1" dirty="0"/>
                  <a:t>´</a:t>
                </a:r>
                <a:endParaRPr lang="de-DE" sz="1200" b="1" dirty="0">
                  <a:latin typeface="Symbol" pitchFamily="18" charset="2"/>
                </a:endParaRPr>
              </a:p>
            </p:txBody>
          </p:sp>
          <p:sp>
            <p:nvSpPr>
              <p:cNvPr id="50257" name="Text Box 22"/>
              <p:cNvSpPr txBox="1">
                <a:spLocks noChangeArrowheads="1"/>
              </p:cNvSpPr>
              <p:nvPr/>
            </p:nvSpPr>
            <p:spPr bwMode="auto">
              <a:xfrm>
                <a:off x="5272" y="748"/>
                <a:ext cx="22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>
                    <a:latin typeface="Symbol" pitchFamily="18" charset="2"/>
                  </a:rPr>
                  <a:t>6</a:t>
                </a:r>
              </a:p>
            </p:txBody>
          </p:sp>
          <p:sp>
            <p:nvSpPr>
              <p:cNvPr id="50258" name="Line 23"/>
              <p:cNvSpPr>
                <a:spLocks noChangeShapeType="1"/>
              </p:cNvSpPr>
              <p:nvPr/>
            </p:nvSpPr>
            <p:spPr bwMode="auto">
              <a:xfrm>
                <a:off x="3879" y="864"/>
                <a:ext cx="621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6129338" y="677863"/>
            <a:ext cx="2701925" cy="3243262"/>
            <a:chOff x="3861" y="148"/>
            <a:chExt cx="1702" cy="2043"/>
          </a:xfrm>
        </p:grpSpPr>
        <p:sp>
          <p:nvSpPr>
            <p:cNvPr id="50250" name="Text Box 25"/>
            <p:cNvSpPr txBox="1">
              <a:spLocks noChangeArrowheads="1"/>
            </p:cNvSpPr>
            <p:nvPr/>
          </p:nvSpPr>
          <p:spPr bwMode="auto">
            <a:xfrm>
              <a:off x="5342" y="201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5</a:t>
              </a:r>
            </a:p>
          </p:txBody>
        </p:sp>
        <p:sp>
          <p:nvSpPr>
            <p:cNvPr id="50251" name="Text Box 26"/>
            <p:cNvSpPr txBox="1">
              <a:spLocks noChangeArrowheads="1"/>
            </p:cNvSpPr>
            <p:nvPr/>
          </p:nvSpPr>
          <p:spPr bwMode="auto">
            <a:xfrm>
              <a:off x="3898" y="148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5</a:t>
              </a:r>
            </a:p>
          </p:txBody>
        </p:sp>
        <p:sp>
          <p:nvSpPr>
            <p:cNvPr id="50252" name="Line 27"/>
            <p:cNvSpPr>
              <a:spLocks noChangeShapeType="1"/>
            </p:cNvSpPr>
            <p:nvPr/>
          </p:nvSpPr>
          <p:spPr bwMode="auto">
            <a:xfrm>
              <a:off x="3942" y="2088"/>
              <a:ext cx="585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0253" name="Line 28"/>
            <p:cNvSpPr>
              <a:spLocks noChangeShapeType="1"/>
            </p:cNvSpPr>
            <p:nvPr/>
          </p:nvSpPr>
          <p:spPr bwMode="auto">
            <a:xfrm flipV="1">
              <a:off x="3861" y="1026"/>
              <a:ext cx="0" cy="96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922713" y="704850"/>
            <a:ext cx="4933950" cy="2290763"/>
            <a:chOff x="2471" y="165"/>
            <a:chExt cx="3108" cy="1443"/>
          </a:xfrm>
        </p:grpSpPr>
        <p:sp>
          <p:nvSpPr>
            <p:cNvPr id="50246" name="Text Box 30"/>
            <p:cNvSpPr txBox="1">
              <a:spLocks noChangeArrowheads="1"/>
            </p:cNvSpPr>
            <p:nvPr/>
          </p:nvSpPr>
          <p:spPr bwMode="auto">
            <a:xfrm>
              <a:off x="2471" y="165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4</a:t>
              </a:r>
            </a:p>
          </p:txBody>
        </p:sp>
        <p:sp>
          <p:nvSpPr>
            <p:cNvPr id="50247" name="Text Box 31"/>
            <p:cNvSpPr txBox="1">
              <a:spLocks noChangeArrowheads="1"/>
            </p:cNvSpPr>
            <p:nvPr/>
          </p:nvSpPr>
          <p:spPr bwMode="auto">
            <a:xfrm>
              <a:off x="5358" y="1435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4</a:t>
              </a:r>
            </a:p>
          </p:txBody>
        </p:sp>
        <p:sp>
          <p:nvSpPr>
            <p:cNvPr id="50248" name="Line 32"/>
            <p:cNvSpPr>
              <a:spLocks noChangeShapeType="1"/>
            </p:cNvSpPr>
            <p:nvPr/>
          </p:nvSpPr>
          <p:spPr bwMode="auto">
            <a:xfrm>
              <a:off x="2826" y="1539"/>
              <a:ext cx="173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0249" name="Line 33"/>
            <p:cNvSpPr>
              <a:spLocks noChangeShapeType="1"/>
            </p:cNvSpPr>
            <p:nvPr/>
          </p:nvSpPr>
          <p:spPr bwMode="auto">
            <a:xfrm flipV="1">
              <a:off x="2745" y="864"/>
              <a:ext cx="0" cy="58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50189" name="Rectangle 3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HMQC</a:t>
            </a:r>
            <a:endParaRPr lang="de-DE" dirty="0"/>
          </a:p>
        </p:txBody>
      </p:sp>
      <p:pic>
        <p:nvPicPr>
          <p:cNvPr id="50190" name="Picture 37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91" name="Group 38"/>
          <p:cNvGrpSpPr>
            <a:grpSpLocks/>
          </p:cNvGrpSpPr>
          <p:nvPr/>
        </p:nvGrpSpPr>
        <p:grpSpPr bwMode="auto">
          <a:xfrm>
            <a:off x="1906588" y="3862388"/>
            <a:ext cx="2465388" cy="1239837"/>
            <a:chOff x="799" y="303"/>
            <a:chExt cx="1553" cy="781"/>
          </a:xfrm>
        </p:grpSpPr>
        <p:grpSp>
          <p:nvGrpSpPr>
            <p:cNvPr id="50194" name="Group 41"/>
            <p:cNvGrpSpPr>
              <a:grpSpLocks/>
            </p:cNvGrpSpPr>
            <p:nvPr/>
          </p:nvGrpSpPr>
          <p:grpSpPr bwMode="auto">
            <a:xfrm>
              <a:off x="867" y="432"/>
              <a:ext cx="256" cy="519"/>
              <a:chOff x="1104" y="347"/>
              <a:chExt cx="256" cy="519"/>
            </a:xfrm>
          </p:grpSpPr>
          <p:sp>
            <p:nvSpPr>
              <p:cNvPr id="50242" name="Text Box 42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43" name="Line 43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4" name="Line 44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5" name="Line 45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195" name="Line 46"/>
            <p:cNvSpPr>
              <a:spLocks noChangeShapeType="1"/>
            </p:cNvSpPr>
            <p:nvPr/>
          </p:nvSpPr>
          <p:spPr bwMode="auto">
            <a:xfrm>
              <a:off x="799" y="697"/>
              <a:ext cx="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grpSp>
          <p:nvGrpSpPr>
            <p:cNvPr id="50196" name="Group 47"/>
            <p:cNvGrpSpPr>
              <a:grpSpLocks/>
            </p:cNvGrpSpPr>
            <p:nvPr/>
          </p:nvGrpSpPr>
          <p:grpSpPr bwMode="auto">
            <a:xfrm>
              <a:off x="1075" y="424"/>
              <a:ext cx="256" cy="519"/>
              <a:chOff x="1104" y="347"/>
              <a:chExt cx="256" cy="519"/>
            </a:xfrm>
          </p:grpSpPr>
          <p:sp>
            <p:nvSpPr>
              <p:cNvPr id="50238" name="Text Box 48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39" name="Line 49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0" name="Line 50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41" name="Line 51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50197" name="Group 52"/>
            <p:cNvGrpSpPr>
              <a:grpSpLocks/>
            </p:cNvGrpSpPr>
            <p:nvPr/>
          </p:nvGrpSpPr>
          <p:grpSpPr bwMode="auto">
            <a:xfrm>
              <a:off x="1291" y="424"/>
              <a:ext cx="256" cy="519"/>
              <a:chOff x="1104" y="347"/>
              <a:chExt cx="256" cy="519"/>
            </a:xfrm>
          </p:grpSpPr>
          <p:sp>
            <p:nvSpPr>
              <p:cNvPr id="50234" name="Text Box 53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35" name="Line 54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6" name="Line 55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7" name="Line 56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50198" name="Group 57"/>
            <p:cNvGrpSpPr>
              <a:grpSpLocks/>
            </p:cNvGrpSpPr>
            <p:nvPr/>
          </p:nvGrpSpPr>
          <p:grpSpPr bwMode="auto">
            <a:xfrm>
              <a:off x="1499" y="416"/>
              <a:ext cx="256" cy="519"/>
              <a:chOff x="1104" y="347"/>
              <a:chExt cx="256" cy="519"/>
            </a:xfrm>
          </p:grpSpPr>
          <p:sp>
            <p:nvSpPr>
              <p:cNvPr id="50230" name="Text Box 58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31" name="Line 59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2" name="Line 60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33" name="Line 61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50199" name="Group 62"/>
            <p:cNvGrpSpPr>
              <a:grpSpLocks/>
            </p:cNvGrpSpPr>
            <p:nvPr/>
          </p:nvGrpSpPr>
          <p:grpSpPr bwMode="auto">
            <a:xfrm>
              <a:off x="1711" y="416"/>
              <a:ext cx="256" cy="519"/>
              <a:chOff x="1104" y="347"/>
              <a:chExt cx="256" cy="519"/>
            </a:xfrm>
          </p:grpSpPr>
          <p:sp>
            <p:nvSpPr>
              <p:cNvPr id="50226" name="Text Box 63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O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27" name="Line 64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8" name="Line 65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9" name="Line 66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200" name="Text Box 67"/>
            <p:cNvSpPr txBox="1">
              <a:spLocks noChangeArrowheads="1"/>
            </p:cNvSpPr>
            <p:nvPr/>
          </p:nvSpPr>
          <p:spPr bwMode="auto">
            <a:xfrm>
              <a:off x="880" y="889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1</a:t>
              </a:r>
            </a:p>
          </p:txBody>
        </p:sp>
        <p:sp>
          <p:nvSpPr>
            <p:cNvPr id="50201" name="Text Box 68"/>
            <p:cNvSpPr txBox="1">
              <a:spLocks noChangeArrowheads="1"/>
            </p:cNvSpPr>
            <p:nvPr/>
          </p:nvSpPr>
          <p:spPr bwMode="auto">
            <a:xfrm>
              <a:off x="1092" y="893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2</a:t>
              </a:r>
            </a:p>
          </p:txBody>
        </p:sp>
        <p:sp>
          <p:nvSpPr>
            <p:cNvPr id="50202" name="Text Box 69"/>
            <p:cNvSpPr txBox="1">
              <a:spLocks noChangeArrowheads="1"/>
            </p:cNvSpPr>
            <p:nvPr/>
          </p:nvSpPr>
          <p:spPr bwMode="auto">
            <a:xfrm>
              <a:off x="1320" y="881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3</a:t>
              </a:r>
            </a:p>
          </p:txBody>
        </p:sp>
        <p:sp>
          <p:nvSpPr>
            <p:cNvPr id="50203" name="Text Box 70"/>
            <p:cNvSpPr txBox="1">
              <a:spLocks noChangeArrowheads="1"/>
            </p:cNvSpPr>
            <p:nvPr/>
          </p:nvSpPr>
          <p:spPr bwMode="auto">
            <a:xfrm>
              <a:off x="1508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4</a:t>
              </a:r>
            </a:p>
          </p:txBody>
        </p:sp>
        <p:sp>
          <p:nvSpPr>
            <p:cNvPr id="50204" name="Text Box 71"/>
            <p:cNvSpPr txBox="1">
              <a:spLocks noChangeArrowheads="1"/>
            </p:cNvSpPr>
            <p:nvPr/>
          </p:nvSpPr>
          <p:spPr bwMode="auto">
            <a:xfrm>
              <a:off x="1720" y="865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5</a:t>
              </a:r>
            </a:p>
          </p:txBody>
        </p:sp>
        <p:sp>
          <p:nvSpPr>
            <p:cNvPr id="50205" name="AutoShape 72"/>
            <p:cNvSpPr>
              <a:spLocks/>
            </p:cNvSpPr>
            <p:nvPr/>
          </p:nvSpPr>
          <p:spPr bwMode="auto">
            <a:xfrm rot="5400000">
              <a:off x="979" y="759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06" name="AutoShape 73"/>
            <p:cNvSpPr>
              <a:spLocks/>
            </p:cNvSpPr>
            <p:nvPr/>
          </p:nvSpPr>
          <p:spPr bwMode="auto">
            <a:xfrm rot="5400000">
              <a:off x="1191" y="751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07" name="AutoShape 74"/>
            <p:cNvSpPr>
              <a:spLocks/>
            </p:cNvSpPr>
            <p:nvPr/>
          </p:nvSpPr>
          <p:spPr bwMode="auto">
            <a:xfrm rot="5400000">
              <a:off x="1407" y="755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08" name="AutoShape 75"/>
            <p:cNvSpPr>
              <a:spLocks/>
            </p:cNvSpPr>
            <p:nvPr/>
          </p:nvSpPr>
          <p:spPr bwMode="auto">
            <a:xfrm rot="5400000">
              <a:off x="1615" y="747"/>
              <a:ext cx="172" cy="96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FF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50209" name="Group 76"/>
            <p:cNvGrpSpPr>
              <a:grpSpLocks/>
            </p:cNvGrpSpPr>
            <p:nvPr/>
          </p:nvGrpSpPr>
          <p:grpSpPr bwMode="auto">
            <a:xfrm>
              <a:off x="1939" y="416"/>
              <a:ext cx="256" cy="519"/>
              <a:chOff x="1104" y="347"/>
              <a:chExt cx="256" cy="519"/>
            </a:xfrm>
          </p:grpSpPr>
          <p:sp>
            <p:nvSpPr>
              <p:cNvPr id="50222" name="Text Box 77"/>
              <p:cNvSpPr txBox="1">
                <a:spLocks noChangeArrowheads="1"/>
              </p:cNvSpPr>
              <p:nvPr/>
            </p:nvSpPr>
            <p:spPr bwMode="auto">
              <a:xfrm>
                <a:off x="1104" y="347"/>
                <a:ext cx="197" cy="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C</a:t>
                </a:r>
              </a:p>
              <a:p>
                <a:pPr>
                  <a:spcBef>
                    <a:spcPct val="50000"/>
                  </a:spcBef>
                </a:pPr>
                <a:r>
                  <a:rPr lang="de-DE" sz="1200" b="1" dirty="0"/>
                  <a:t>H</a:t>
                </a:r>
              </a:p>
            </p:txBody>
          </p:sp>
          <p:sp>
            <p:nvSpPr>
              <p:cNvPr id="50223" name="Line 78"/>
              <p:cNvSpPr>
                <a:spLocks noChangeShapeType="1"/>
              </p:cNvSpPr>
              <p:nvPr/>
            </p:nvSpPr>
            <p:spPr bwMode="auto">
              <a:xfrm>
                <a:off x="1203" y="482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4" name="Line 79"/>
              <p:cNvSpPr>
                <a:spLocks noChangeShapeType="1"/>
              </p:cNvSpPr>
              <p:nvPr/>
            </p:nvSpPr>
            <p:spPr bwMode="auto">
              <a:xfrm>
                <a:off x="1203" y="654"/>
                <a:ext cx="0" cy="9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5" name="Line 80"/>
              <p:cNvSpPr>
                <a:spLocks noChangeShapeType="1"/>
              </p:cNvSpPr>
              <p:nvPr/>
            </p:nvSpPr>
            <p:spPr bwMode="auto">
              <a:xfrm>
                <a:off x="1248" y="608"/>
                <a:ext cx="11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210" name="Text Box 81"/>
            <p:cNvSpPr txBox="1">
              <a:spLocks noChangeArrowheads="1"/>
            </p:cNvSpPr>
            <p:nvPr/>
          </p:nvSpPr>
          <p:spPr bwMode="auto">
            <a:xfrm>
              <a:off x="2155" y="584"/>
              <a:ext cx="1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O</a:t>
              </a:r>
            </a:p>
          </p:txBody>
        </p:sp>
        <p:cxnSp>
          <p:nvCxnSpPr>
            <p:cNvPr id="50211" name="AutoShape 82"/>
            <p:cNvCxnSpPr>
              <a:cxnSpLocks noChangeShapeType="1"/>
            </p:cNvCxnSpPr>
            <p:nvPr/>
          </p:nvCxnSpPr>
          <p:spPr bwMode="auto">
            <a:xfrm rot="-5400000">
              <a:off x="1741" y="621"/>
              <a:ext cx="368" cy="14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CC0099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50212" name="AutoShape 83"/>
            <p:cNvSpPr>
              <a:spLocks/>
            </p:cNvSpPr>
            <p:nvPr/>
          </p:nvSpPr>
          <p:spPr bwMode="auto">
            <a:xfrm rot="5400000">
              <a:off x="1839" y="723"/>
              <a:ext cx="172" cy="120"/>
            </a:xfrm>
            <a:prstGeom prst="leftBracket">
              <a:avLst>
                <a:gd name="adj" fmla="val 8333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13" name="AutoShape 84"/>
            <p:cNvSpPr>
              <a:spLocks/>
            </p:cNvSpPr>
            <p:nvPr/>
          </p:nvSpPr>
          <p:spPr bwMode="auto">
            <a:xfrm rot="10800000">
              <a:off x="2087" y="519"/>
              <a:ext cx="72" cy="320"/>
            </a:xfrm>
            <a:prstGeom prst="leftBracket">
              <a:avLst>
                <a:gd name="adj" fmla="val 37037"/>
              </a:avLst>
            </a:prstGeom>
            <a:noFill/>
            <a:ln w="28575">
              <a:solidFill>
                <a:srgbClr val="CC0099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214" name="Text Box 85"/>
            <p:cNvSpPr txBox="1">
              <a:spLocks noChangeArrowheads="1"/>
            </p:cNvSpPr>
            <p:nvPr/>
          </p:nvSpPr>
          <p:spPr bwMode="auto">
            <a:xfrm>
              <a:off x="1944" y="877"/>
              <a:ext cx="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</a:t>
              </a:r>
            </a:p>
          </p:txBody>
        </p:sp>
        <p:sp>
          <p:nvSpPr>
            <p:cNvPr id="50215" name="Text Box 86"/>
            <p:cNvSpPr txBox="1">
              <a:spLocks noChangeArrowheads="1"/>
            </p:cNvSpPr>
            <p:nvPr/>
          </p:nvSpPr>
          <p:spPr bwMode="auto">
            <a:xfrm>
              <a:off x="1956" y="303"/>
              <a:ext cx="2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/>
                <a:t>6´</a:t>
              </a:r>
            </a:p>
          </p:txBody>
        </p:sp>
        <p:sp>
          <p:nvSpPr>
            <p:cNvPr id="50216" name="AutoShape 87"/>
            <p:cNvSpPr>
              <a:spLocks/>
            </p:cNvSpPr>
            <p:nvPr/>
          </p:nvSpPr>
          <p:spPr bwMode="auto">
            <a:xfrm rot="-5400000">
              <a:off x="1356" y="625"/>
              <a:ext cx="77" cy="837"/>
            </a:xfrm>
            <a:prstGeom prst="leftBracket">
              <a:avLst>
                <a:gd name="adj" fmla="val 90584"/>
              </a:avLst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  <p:grpSp>
          <p:nvGrpSpPr>
            <p:cNvPr id="50217" name="Group 88"/>
            <p:cNvGrpSpPr>
              <a:grpSpLocks/>
            </p:cNvGrpSpPr>
            <p:nvPr/>
          </p:nvGrpSpPr>
          <p:grpSpPr bwMode="auto">
            <a:xfrm>
              <a:off x="807" y="359"/>
              <a:ext cx="1000" cy="340"/>
              <a:chOff x="868" y="56"/>
              <a:chExt cx="1000" cy="340"/>
            </a:xfrm>
          </p:grpSpPr>
          <p:sp>
            <p:nvSpPr>
              <p:cNvPr id="50219" name="Line 89"/>
              <p:cNvSpPr>
                <a:spLocks noChangeShapeType="1"/>
              </p:cNvSpPr>
              <p:nvPr/>
            </p:nvSpPr>
            <p:spPr bwMode="auto">
              <a:xfrm flipV="1">
                <a:off x="868" y="56"/>
                <a:ext cx="0" cy="3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0" name="Line 90"/>
              <p:cNvSpPr>
                <a:spLocks noChangeShapeType="1"/>
              </p:cNvSpPr>
              <p:nvPr/>
            </p:nvSpPr>
            <p:spPr bwMode="auto">
              <a:xfrm>
                <a:off x="872" y="56"/>
                <a:ext cx="9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0221" name="Line 91"/>
              <p:cNvSpPr>
                <a:spLocks noChangeShapeType="1"/>
              </p:cNvSpPr>
              <p:nvPr/>
            </p:nvSpPr>
            <p:spPr bwMode="auto">
              <a:xfrm>
                <a:off x="1868" y="56"/>
                <a:ext cx="0" cy="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50218" name="AutoShape 92"/>
            <p:cNvSpPr>
              <a:spLocks/>
            </p:cNvSpPr>
            <p:nvPr/>
          </p:nvSpPr>
          <p:spPr bwMode="auto">
            <a:xfrm rot="-5400000">
              <a:off x="1771" y="831"/>
              <a:ext cx="73" cy="433"/>
            </a:xfrm>
            <a:prstGeom prst="leftBracket">
              <a:avLst>
                <a:gd name="adj" fmla="val 49429"/>
              </a:avLst>
            </a:prstGeom>
            <a:noFill/>
            <a:ln w="28575">
              <a:solidFill>
                <a:srgbClr val="9966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cxnSp>
        <p:nvCxnSpPr>
          <p:cNvPr id="93" name="Gerade Verbindung mit Pfeil 92"/>
          <p:cNvCxnSpPr/>
          <p:nvPr/>
        </p:nvCxnSpPr>
        <p:spPr>
          <a:xfrm rot="10800000" flipV="1">
            <a:off x="1551399" y="5917914"/>
            <a:ext cx="359595" cy="215757"/>
          </a:xfrm>
          <a:prstGeom prst="straightConnector1">
            <a:avLst/>
          </a:prstGeom>
          <a:ln w="15875">
            <a:solidFill>
              <a:srgbClr val="003D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  <p:bldP spid="81924" grpId="0"/>
      <p:bldP spid="81931" grpId="0" animBg="1"/>
      <p:bldP spid="8193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eckm1_1h2"/>
          <p:cNvPicPr preferRelativeResize="0">
            <a:picLocks noChangeArrowheads="1"/>
          </p:cNvPicPr>
          <p:nvPr/>
        </p:nvPicPr>
        <p:blipFill>
          <a:blip r:embed="rId2">
            <a:lum bright="-54000" contrast="72000"/>
          </a:blip>
          <a:srcRect r="25743"/>
          <a:stretch>
            <a:fillRect/>
          </a:stretch>
        </p:blipFill>
        <p:spPr bwMode="auto">
          <a:xfrm>
            <a:off x="1565275" y="0"/>
            <a:ext cx="7578725" cy="359886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727075"/>
            <a:ext cx="2136775" cy="2030413"/>
            <a:chOff x="1143" y="236"/>
            <a:chExt cx="2078" cy="2086"/>
          </a:xfrm>
        </p:grpSpPr>
        <p:sp>
          <p:nvSpPr>
            <p:cNvPr id="56324" name="AutoShape 4"/>
            <p:cNvSpPr>
              <a:spLocks noChangeArrowheads="1"/>
            </p:cNvSpPr>
            <p:nvPr/>
          </p:nvSpPr>
          <p:spPr bwMode="auto">
            <a:xfrm rot="1763340">
              <a:off x="1143" y="1037"/>
              <a:ext cx="1356" cy="1197"/>
            </a:xfrm>
            <a:prstGeom prst="hexagon">
              <a:avLst>
                <a:gd name="adj" fmla="val 28321"/>
                <a:gd name="vf" fmla="val 11547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325" name="Line 5"/>
            <p:cNvSpPr>
              <a:spLocks noChangeShapeType="1"/>
            </p:cNvSpPr>
            <p:nvPr/>
          </p:nvSpPr>
          <p:spPr bwMode="auto">
            <a:xfrm flipV="1">
              <a:off x="1817" y="1639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 flipH="1">
              <a:off x="1817" y="1285"/>
              <a:ext cx="602" cy="3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7" name="Line 7"/>
            <p:cNvSpPr>
              <a:spLocks noChangeShapeType="1"/>
            </p:cNvSpPr>
            <p:nvPr/>
          </p:nvSpPr>
          <p:spPr bwMode="auto">
            <a:xfrm flipH="1" flipV="1">
              <a:off x="1568" y="1506"/>
              <a:ext cx="249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>
              <a:off x="1817" y="1639"/>
              <a:ext cx="31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 flipV="1">
              <a:off x="1834" y="523"/>
              <a:ext cx="0" cy="4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0" name="Line 10"/>
            <p:cNvSpPr>
              <a:spLocks noChangeShapeType="1"/>
            </p:cNvSpPr>
            <p:nvPr/>
          </p:nvSpPr>
          <p:spPr bwMode="auto">
            <a:xfrm flipV="1">
              <a:off x="1834" y="363"/>
              <a:ext cx="505" cy="1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1" name="Text Box 11"/>
            <p:cNvSpPr txBox="1">
              <a:spLocks noChangeArrowheads="1"/>
            </p:cNvSpPr>
            <p:nvPr/>
          </p:nvSpPr>
          <p:spPr bwMode="auto">
            <a:xfrm>
              <a:off x="2326" y="236"/>
              <a:ext cx="89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b="1">
                  <a:latin typeface="Arial" pitchFamily="34" charset="0"/>
                </a:rPr>
                <a:t>Si Me</a:t>
              </a:r>
              <a:r>
                <a:rPr lang="de-DE" sz="1400" b="1" baseline="-25000">
                  <a:latin typeface="Arial" pitchFamily="34" charset="0"/>
                </a:rPr>
                <a:t>2 </a:t>
              </a:r>
              <a:r>
                <a:rPr lang="de-DE" sz="1400" b="1">
                  <a:latin typeface="Arial" pitchFamily="34" charset="0"/>
                </a:rPr>
                <a:t>Cl</a:t>
              </a:r>
            </a:p>
          </p:txBody>
        </p:sp>
      </p:grpSp>
      <p:pic>
        <p:nvPicPr>
          <p:cNvPr id="56332" name="Picture 12" descr="beckm1_13c"/>
          <p:cNvPicPr preferRelativeResize="0">
            <a:picLocks noChangeArrowheads="1"/>
          </p:cNvPicPr>
          <p:nvPr/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 bwMode="auto">
          <a:xfrm>
            <a:off x="0" y="3327400"/>
            <a:ext cx="9142413" cy="3751263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1H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322638" y="0"/>
            <a:ext cx="2017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800" b="1">
                <a:solidFill>
                  <a:srgbClr val="FF3300"/>
                </a:solidFill>
              </a:rPr>
              <a:t>1D-Inadequate</a:t>
            </a:r>
          </a:p>
        </p:txBody>
      </p:sp>
      <p:pic>
        <p:nvPicPr>
          <p:cNvPr id="62467" name="Picture 3" descr="beckm1_inad2"/>
          <p:cNvPicPr preferRelativeResize="0">
            <a:picLocks noChangeArrowheads="1"/>
          </p:cNvPicPr>
          <p:nvPr/>
        </p:nvPicPr>
        <p:blipFill>
          <a:blip r:embed="rId2" cstate="print">
            <a:lum bright="-66000" contrast="90000"/>
          </a:blip>
          <a:srcRect r="26587"/>
          <a:stretch>
            <a:fillRect/>
          </a:stretch>
        </p:blipFill>
        <p:spPr bwMode="auto">
          <a:xfrm>
            <a:off x="2967038" y="2452688"/>
            <a:ext cx="2752725" cy="2268537"/>
          </a:xfrm>
          <a:prstGeom prst="rect">
            <a:avLst/>
          </a:prstGeom>
          <a:noFill/>
        </p:spPr>
      </p:pic>
      <p:pic>
        <p:nvPicPr>
          <p:cNvPr id="62468" name="Picture 4" descr="beckm1_inad7"/>
          <p:cNvPicPr preferRelativeResize="0">
            <a:picLocks noChangeArrowheads="1"/>
          </p:cNvPicPr>
          <p:nvPr/>
        </p:nvPicPr>
        <p:blipFill>
          <a:blip r:embed="rId3" cstate="print">
            <a:lum bright="-66000" contrast="84000"/>
          </a:blip>
          <a:srcRect l="5927" r="26587"/>
          <a:stretch>
            <a:fillRect/>
          </a:stretch>
        </p:blipFill>
        <p:spPr bwMode="auto">
          <a:xfrm>
            <a:off x="6132513" y="5238750"/>
            <a:ext cx="2530475" cy="1617663"/>
          </a:xfrm>
          <a:prstGeom prst="rect">
            <a:avLst/>
          </a:prstGeom>
          <a:noFill/>
        </p:spPr>
      </p:pic>
      <p:pic>
        <p:nvPicPr>
          <p:cNvPr id="62469" name="Picture 5" descr="beckm1_inad6"/>
          <p:cNvPicPr preferRelativeResize="0">
            <a:picLocks noChangeArrowheads="1"/>
          </p:cNvPicPr>
          <p:nvPr/>
        </p:nvPicPr>
        <p:blipFill>
          <a:blip r:embed="rId4" cstate="print">
            <a:lum bright="-66000" contrast="84000"/>
          </a:blip>
          <a:srcRect l="6647" r="26630"/>
          <a:stretch>
            <a:fillRect/>
          </a:stretch>
        </p:blipFill>
        <p:spPr bwMode="auto">
          <a:xfrm>
            <a:off x="6124575" y="4203700"/>
            <a:ext cx="2501900" cy="1327150"/>
          </a:xfrm>
          <a:prstGeom prst="rect">
            <a:avLst/>
          </a:prstGeom>
          <a:noFill/>
        </p:spPr>
      </p:pic>
      <p:pic>
        <p:nvPicPr>
          <p:cNvPr id="62470" name="Picture 6" descr="beckm1_inad3"/>
          <p:cNvPicPr preferRelativeResize="0">
            <a:picLocks noChangeArrowheads="1"/>
          </p:cNvPicPr>
          <p:nvPr/>
        </p:nvPicPr>
        <p:blipFill>
          <a:blip r:embed="rId5" cstate="print">
            <a:lum bright="-66000" contrast="84000"/>
          </a:blip>
          <a:srcRect l="5165" r="26587"/>
          <a:stretch>
            <a:fillRect/>
          </a:stretch>
        </p:blipFill>
        <p:spPr bwMode="auto">
          <a:xfrm>
            <a:off x="6070600" y="2613025"/>
            <a:ext cx="2559050" cy="1546225"/>
          </a:xfrm>
          <a:prstGeom prst="rect">
            <a:avLst/>
          </a:prstGeom>
          <a:noFill/>
        </p:spPr>
      </p:pic>
      <p:pic>
        <p:nvPicPr>
          <p:cNvPr id="62471" name="Picture 7" descr="beckm1_inad4"/>
          <p:cNvPicPr preferRelativeResize="0">
            <a:picLocks noChangeArrowheads="1"/>
          </p:cNvPicPr>
          <p:nvPr/>
        </p:nvPicPr>
        <p:blipFill>
          <a:blip r:embed="rId6" cstate="print">
            <a:lum bright="-66000" contrast="84000"/>
          </a:blip>
          <a:srcRect l="5927" r="25868"/>
          <a:stretch>
            <a:fillRect/>
          </a:stretch>
        </p:blipFill>
        <p:spPr bwMode="auto">
          <a:xfrm>
            <a:off x="207963" y="4473575"/>
            <a:ext cx="2557462" cy="1995488"/>
          </a:xfrm>
          <a:prstGeom prst="rect">
            <a:avLst/>
          </a:prstGeom>
          <a:noFill/>
        </p:spPr>
      </p:pic>
      <p:pic>
        <p:nvPicPr>
          <p:cNvPr id="62472" name="Picture 8" descr="beckm1_inad5"/>
          <p:cNvPicPr preferRelativeResize="0">
            <a:picLocks noChangeArrowheads="1"/>
          </p:cNvPicPr>
          <p:nvPr/>
        </p:nvPicPr>
        <p:blipFill>
          <a:blip r:embed="rId7" cstate="print">
            <a:lum bright="-66000" contrast="84000"/>
          </a:blip>
          <a:srcRect l="6647" r="26968"/>
          <a:stretch>
            <a:fillRect/>
          </a:stretch>
        </p:blipFill>
        <p:spPr bwMode="auto">
          <a:xfrm>
            <a:off x="3175000" y="4565650"/>
            <a:ext cx="2489200" cy="1922463"/>
          </a:xfrm>
          <a:prstGeom prst="rect">
            <a:avLst/>
          </a:prstGeom>
          <a:noFill/>
        </p:spPr>
      </p:pic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233363" y="4862513"/>
            <a:ext cx="2590800" cy="1689100"/>
          </a:xfrm>
          <a:prstGeom prst="rect">
            <a:avLst/>
          </a:prstGeom>
          <a:noFill/>
          <a:ln w="28575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3198813" y="4918075"/>
            <a:ext cx="2590800" cy="16335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6134100" y="4265613"/>
            <a:ext cx="2590800" cy="124618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6175375" y="5591175"/>
            <a:ext cx="2590800" cy="1201738"/>
          </a:xfrm>
          <a:prstGeom prst="rect">
            <a:avLst/>
          </a:prstGeom>
          <a:noFill/>
          <a:ln w="28575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2480" name="Picture 16" descr="beckm1_inad1"/>
          <p:cNvPicPr preferRelativeResize="0">
            <a:picLocks noChangeArrowheads="1"/>
          </p:cNvPicPr>
          <p:nvPr/>
        </p:nvPicPr>
        <p:blipFill>
          <a:blip r:embed="rId8" cstate="print">
            <a:lum bright="-66000" contrast="90000"/>
          </a:blip>
          <a:srcRect r="25487"/>
          <a:stretch>
            <a:fillRect/>
          </a:stretch>
        </p:blipFill>
        <p:spPr bwMode="auto">
          <a:xfrm>
            <a:off x="0" y="2443163"/>
            <a:ext cx="2794000" cy="2268537"/>
          </a:xfrm>
          <a:prstGeom prst="rect">
            <a:avLst/>
          </a:prstGeom>
          <a:noFill/>
        </p:spPr>
      </p:pic>
      <p:pic>
        <p:nvPicPr>
          <p:cNvPr id="62482" name="Picture 18" descr="beckm1_inad"/>
          <p:cNvPicPr preferRelativeResize="0">
            <a:picLocks noChangeArrowheads="1"/>
          </p:cNvPicPr>
          <p:nvPr/>
        </p:nvPicPr>
        <p:blipFill>
          <a:blip r:embed="rId9">
            <a:lum bright="-42000" contrast="60000"/>
          </a:blip>
          <a:srcRect/>
          <a:stretch>
            <a:fillRect/>
          </a:stretch>
        </p:blipFill>
        <p:spPr bwMode="auto">
          <a:xfrm>
            <a:off x="1587" y="0"/>
            <a:ext cx="9142413" cy="2781300"/>
          </a:xfrm>
          <a:prstGeom prst="rect">
            <a:avLst/>
          </a:prstGeom>
          <a:noFill/>
        </p:spPr>
      </p:pic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428625" y="430213"/>
            <a:ext cx="525463" cy="2090737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4" name="Rectangle 20"/>
          <p:cNvSpPr>
            <a:spLocks noChangeArrowheads="1"/>
          </p:cNvSpPr>
          <p:nvPr/>
        </p:nvSpPr>
        <p:spPr bwMode="auto">
          <a:xfrm>
            <a:off x="2757488" y="433388"/>
            <a:ext cx="568325" cy="2046287"/>
          </a:xfrm>
          <a:prstGeom prst="rect">
            <a:avLst/>
          </a:prstGeom>
          <a:noFill/>
          <a:ln w="28575">
            <a:solidFill>
              <a:srgbClr val="6F73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5" name="Rectangle 21"/>
          <p:cNvSpPr>
            <a:spLocks noChangeArrowheads="1"/>
          </p:cNvSpPr>
          <p:nvPr/>
        </p:nvSpPr>
        <p:spPr bwMode="auto">
          <a:xfrm>
            <a:off x="5260975" y="176213"/>
            <a:ext cx="554038" cy="2328862"/>
          </a:xfrm>
          <a:prstGeom prst="rect">
            <a:avLst/>
          </a:prstGeom>
          <a:noFill/>
          <a:ln w="28575">
            <a:solidFill>
              <a:srgbClr val="C01CB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6" name="Rectangle 22"/>
          <p:cNvSpPr>
            <a:spLocks noChangeArrowheads="1"/>
          </p:cNvSpPr>
          <p:nvPr/>
        </p:nvSpPr>
        <p:spPr bwMode="auto">
          <a:xfrm>
            <a:off x="6246813" y="673100"/>
            <a:ext cx="525462" cy="1835150"/>
          </a:xfrm>
          <a:prstGeom prst="rect">
            <a:avLst/>
          </a:prstGeom>
          <a:noFill/>
          <a:ln w="28575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6829425" y="658797"/>
            <a:ext cx="525463" cy="184786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7394575" y="660384"/>
            <a:ext cx="525463" cy="184786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8185150" y="657209"/>
            <a:ext cx="498475" cy="1847865"/>
          </a:xfrm>
          <a:prstGeom prst="rect">
            <a:avLst/>
          </a:prstGeom>
          <a:noFill/>
          <a:ln w="28575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422400" y="2701925"/>
            <a:ext cx="609600" cy="546100"/>
            <a:chOff x="896" y="1702"/>
            <a:chExt cx="384" cy="344"/>
          </a:xfrm>
        </p:grpSpPr>
        <p:sp>
          <p:nvSpPr>
            <p:cNvPr id="62491" name="AutoShape 27"/>
            <p:cNvSpPr>
              <a:spLocks/>
            </p:cNvSpPr>
            <p:nvPr/>
          </p:nvSpPr>
          <p:spPr bwMode="auto">
            <a:xfrm rot="5400000">
              <a:off x="1030" y="1656"/>
              <a:ext cx="56" cy="324"/>
            </a:xfrm>
            <a:prstGeom prst="leftBrace">
              <a:avLst>
                <a:gd name="adj1" fmla="val 4821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2" name="AutoShape 28"/>
            <p:cNvSpPr>
              <a:spLocks/>
            </p:cNvSpPr>
            <p:nvPr/>
          </p:nvSpPr>
          <p:spPr bwMode="auto">
            <a:xfrm rot="5400000">
              <a:off x="1025" y="1787"/>
              <a:ext cx="56" cy="250"/>
            </a:xfrm>
            <a:prstGeom prst="leftBrace">
              <a:avLst>
                <a:gd name="adj1" fmla="val 37202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3" name="AutoShape 29"/>
            <p:cNvSpPr>
              <a:spLocks/>
            </p:cNvSpPr>
            <p:nvPr/>
          </p:nvSpPr>
          <p:spPr bwMode="auto">
            <a:xfrm rot="5400000">
              <a:off x="1022" y="1940"/>
              <a:ext cx="56" cy="124"/>
            </a:xfrm>
            <a:prstGeom prst="leftBrace">
              <a:avLst>
                <a:gd name="adj1" fmla="val 18452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4" name="Text Box 30"/>
            <p:cNvSpPr txBox="1">
              <a:spLocks noChangeArrowheads="1"/>
            </p:cNvSpPr>
            <p:nvPr/>
          </p:nvSpPr>
          <p:spPr bwMode="auto">
            <a:xfrm>
              <a:off x="1024" y="1702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33.7</a:t>
              </a:r>
            </a:p>
          </p:txBody>
        </p:sp>
        <p:sp>
          <p:nvSpPr>
            <p:cNvPr id="62495" name="Text Box 31"/>
            <p:cNvSpPr txBox="1">
              <a:spLocks noChangeArrowheads="1"/>
            </p:cNvSpPr>
            <p:nvPr/>
          </p:nvSpPr>
          <p:spPr bwMode="auto">
            <a:xfrm>
              <a:off x="1020" y="1794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28.0</a:t>
              </a:r>
            </a:p>
          </p:txBody>
        </p:sp>
        <p:sp>
          <p:nvSpPr>
            <p:cNvPr id="62496" name="Text Box 32"/>
            <p:cNvSpPr txBox="1">
              <a:spLocks noChangeArrowheads="1"/>
            </p:cNvSpPr>
            <p:nvPr/>
          </p:nvSpPr>
          <p:spPr bwMode="auto">
            <a:xfrm>
              <a:off x="1018" y="1892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8.7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363913" y="2703513"/>
            <a:ext cx="628650" cy="769937"/>
            <a:chOff x="2119" y="1703"/>
            <a:chExt cx="396" cy="485"/>
          </a:xfrm>
        </p:grpSpPr>
        <p:sp>
          <p:nvSpPr>
            <p:cNvPr id="62498" name="AutoShape 34"/>
            <p:cNvSpPr>
              <a:spLocks/>
            </p:cNvSpPr>
            <p:nvPr/>
          </p:nvSpPr>
          <p:spPr bwMode="auto">
            <a:xfrm rot="5400000">
              <a:off x="2253" y="1657"/>
              <a:ext cx="56" cy="324"/>
            </a:xfrm>
            <a:prstGeom prst="leftBrace">
              <a:avLst>
                <a:gd name="adj1" fmla="val 4821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499" name="AutoShape 35"/>
            <p:cNvSpPr>
              <a:spLocks/>
            </p:cNvSpPr>
            <p:nvPr/>
          </p:nvSpPr>
          <p:spPr bwMode="auto">
            <a:xfrm rot="5400000">
              <a:off x="2253" y="1780"/>
              <a:ext cx="56" cy="265"/>
            </a:xfrm>
            <a:prstGeom prst="leftBrace">
              <a:avLst>
                <a:gd name="adj1" fmla="val 39435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0" name="AutoShape 36"/>
            <p:cNvSpPr>
              <a:spLocks/>
            </p:cNvSpPr>
            <p:nvPr/>
          </p:nvSpPr>
          <p:spPr bwMode="auto">
            <a:xfrm rot="5400000">
              <a:off x="2254" y="2091"/>
              <a:ext cx="56" cy="106"/>
            </a:xfrm>
            <a:prstGeom prst="leftBrace">
              <a:avLst>
                <a:gd name="adj1" fmla="val 1577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1" name="Text Box 37"/>
            <p:cNvSpPr txBox="1">
              <a:spLocks noChangeArrowheads="1"/>
            </p:cNvSpPr>
            <p:nvPr/>
          </p:nvSpPr>
          <p:spPr bwMode="auto">
            <a:xfrm>
              <a:off x="2247" y="1703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33.7</a:t>
              </a:r>
            </a:p>
          </p:txBody>
        </p:sp>
        <p:sp>
          <p:nvSpPr>
            <p:cNvPr id="62502" name="Text Box 38"/>
            <p:cNvSpPr txBox="1">
              <a:spLocks noChangeArrowheads="1"/>
            </p:cNvSpPr>
            <p:nvPr/>
          </p:nvSpPr>
          <p:spPr bwMode="auto">
            <a:xfrm>
              <a:off x="2240" y="179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29.9</a:t>
              </a:r>
            </a:p>
          </p:txBody>
        </p:sp>
        <p:sp>
          <p:nvSpPr>
            <p:cNvPr id="62503" name="Text Box 39"/>
            <p:cNvSpPr txBox="1">
              <a:spLocks noChangeArrowheads="1"/>
            </p:cNvSpPr>
            <p:nvPr/>
          </p:nvSpPr>
          <p:spPr bwMode="auto">
            <a:xfrm>
              <a:off x="2259" y="2034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8.7</a:t>
              </a:r>
            </a:p>
          </p:txBody>
        </p:sp>
        <p:sp>
          <p:nvSpPr>
            <p:cNvPr id="62504" name="AutoShape 40"/>
            <p:cNvSpPr>
              <a:spLocks/>
            </p:cNvSpPr>
            <p:nvPr/>
          </p:nvSpPr>
          <p:spPr bwMode="auto">
            <a:xfrm rot="5400000">
              <a:off x="2249" y="1901"/>
              <a:ext cx="59" cy="232"/>
            </a:xfrm>
            <a:prstGeom prst="leftBrace">
              <a:avLst>
                <a:gd name="adj1" fmla="val 32768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5" name="Text Box 41"/>
            <p:cNvSpPr txBox="1">
              <a:spLocks noChangeArrowheads="1"/>
            </p:cNvSpPr>
            <p:nvPr/>
          </p:nvSpPr>
          <p:spPr bwMode="auto">
            <a:xfrm>
              <a:off x="2255" y="1900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26.5</a:t>
              </a: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5041900" y="2709863"/>
            <a:ext cx="781050" cy="800100"/>
            <a:chOff x="3176" y="1707"/>
            <a:chExt cx="492" cy="504"/>
          </a:xfrm>
        </p:grpSpPr>
        <p:sp>
          <p:nvSpPr>
            <p:cNvPr id="62507" name="AutoShape 43"/>
            <p:cNvSpPr>
              <a:spLocks/>
            </p:cNvSpPr>
            <p:nvPr/>
          </p:nvSpPr>
          <p:spPr bwMode="auto">
            <a:xfrm rot="5400000">
              <a:off x="3325" y="1646"/>
              <a:ext cx="56" cy="354"/>
            </a:xfrm>
            <a:prstGeom prst="leftBrace">
              <a:avLst>
                <a:gd name="adj1" fmla="val 52679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8" name="AutoShape 44"/>
            <p:cNvSpPr>
              <a:spLocks/>
            </p:cNvSpPr>
            <p:nvPr/>
          </p:nvSpPr>
          <p:spPr bwMode="auto">
            <a:xfrm rot="5400000">
              <a:off x="3324" y="1775"/>
              <a:ext cx="56" cy="260"/>
            </a:xfrm>
            <a:prstGeom prst="leftBrace">
              <a:avLst>
                <a:gd name="adj1" fmla="val 38690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09" name="AutoShape 45"/>
            <p:cNvSpPr>
              <a:spLocks/>
            </p:cNvSpPr>
            <p:nvPr/>
          </p:nvSpPr>
          <p:spPr bwMode="auto">
            <a:xfrm rot="5400000">
              <a:off x="3297" y="2128"/>
              <a:ext cx="56" cy="86"/>
            </a:xfrm>
            <a:prstGeom prst="leftBrace">
              <a:avLst>
                <a:gd name="adj1" fmla="val 12798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0" name="Text Box 46"/>
            <p:cNvSpPr txBox="1">
              <a:spLocks noChangeArrowheads="1"/>
            </p:cNvSpPr>
            <p:nvPr/>
          </p:nvSpPr>
          <p:spPr bwMode="auto">
            <a:xfrm>
              <a:off x="3314" y="1707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37.7</a:t>
              </a:r>
            </a:p>
          </p:txBody>
        </p:sp>
        <p:sp>
          <p:nvSpPr>
            <p:cNvPr id="62511" name="Text Box 47"/>
            <p:cNvSpPr txBox="1">
              <a:spLocks noChangeArrowheads="1"/>
            </p:cNvSpPr>
            <p:nvPr/>
          </p:nvSpPr>
          <p:spPr bwMode="auto">
            <a:xfrm>
              <a:off x="3314" y="1787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29.4</a:t>
              </a:r>
            </a:p>
          </p:txBody>
        </p:sp>
        <p:sp>
          <p:nvSpPr>
            <p:cNvPr id="62512" name="Text Box 48"/>
            <p:cNvSpPr txBox="1">
              <a:spLocks noChangeArrowheads="1"/>
            </p:cNvSpPr>
            <p:nvPr/>
          </p:nvSpPr>
          <p:spPr bwMode="auto">
            <a:xfrm>
              <a:off x="3252" y="2057"/>
              <a:ext cx="4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6.3 , 4.0</a:t>
              </a:r>
            </a:p>
          </p:txBody>
        </p:sp>
        <p:sp>
          <p:nvSpPr>
            <p:cNvPr id="62513" name="AutoShape 49"/>
            <p:cNvSpPr>
              <a:spLocks/>
            </p:cNvSpPr>
            <p:nvPr/>
          </p:nvSpPr>
          <p:spPr bwMode="auto">
            <a:xfrm rot="5400000">
              <a:off x="3313" y="1908"/>
              <a:ext cx="56" cy="222"/>
            </a:xfrm>
            <a:prstGeom prst="leftBrace">
              <a:avLst>
                <a:gd name="adj1" fmla="val 3303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4" name="Text Box 50"/>
            <p:cNvSpPr txBox="1">
              <a:spLocks noChangeArrowheads="1"/>
            </p:cNvSpPr>
            <p:nvPr/>
          </p:nvSpPr>
          <p:spPr bwMode="auto">
            <a:xfrm>
              <a:off x="3322" y="1901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26.7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923925" y="4852988"/>
            <a:ext cx="1077913" cy="530225"/>
            <a:chOff x="582" y="3057"/>
            <a:chExt cx="679" cy="334"/>
          </a:xfrm>
        </p:grpSpPr>
        <p:sp>
          <p:nvSpPr>
            <p:cNvPr id="62516" name="AutoShape 52"/>
            <p:cNvSpPr>
              <a:spLocks/>
            </p:cNvSpPr>
            <p:nvPr/>
          </p:nvSpPr>
          <p:spPr bwMode="auto">
            <a:xfrm rot="5400000">
              <a:off x="698" y="3042"/>
              <a:ext cx="56" cy="288"/>
            </a:xfrm>
            <a:prstGeom prst="leftBrace">
              <a:avLst>
                <a:gd name="adj1" fmla="val 42857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7" name="AutoShape 53"/>
            <p:cNvSpPr>
              <a:spLocks/>
            </p:cNvSpPr>
            <p:nvPr/>
          </p:nvSpPr>
          <p:spPr bwMode="auto">
            <a:xfrm rot="5400000">
              <a:off x="1006" y="3039"/>
              <a:ext cx="56" cy="290"/>
            </a:xfrm>
            <a:prstGeom prst="leftBrace">
              <a:avLst>
                <a:gd name="adj1" fmla="val 43155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8" name="AutoShape 54"/>
            <p:cNvSpPr>
              <a:spLocks/>
            </p:cNvSpPr>
            <p:nvPr/>
          </p:nvSpPr>
          <p:spPr bwMode="auto">
            <a:xfrm rot="5400000">
              <a:off x="689" y="3325"/>
              <a:ext cx="65" cy="56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19" name="Text Box 55"/>
            <p:cNvSpPr txBox="1">
              <a:spLocks noChangeArrowheads="1"/>
            </p:cNvSpPr>
            <p:nvPr/>
          </p:nvSpPr>
          <p:spPr bwMode="auto">
            <a:xfrm>
              <a:off x="690" y="3058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32.7</a:t>
              </a:r>
            </a:p>
          </p:txBody>
        </p:sp>
        <p:sp>
          <p:nvSpPr>
            <p:cNvPr id="62520" name="Text Box 56"/>
            <p:cNvSpPr txBox="1">
              <a:spLocks noChangeArrowheads="1"/>
            </p:cNvSpPr>
            <p:nvPr/>
          </p:nvSpPr>
          <p:spPr bwMode="auto">
            <a:xfrm>
              <a:off x="1005" y="3057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37.2</a:t>
              </a:r>
            </a:p>
          </p:txBody>
        </p:sp>
        <p:sp>
          <p:nvSpPr>
            <p:cNvPr id="62521" name="Text Box 57"/>
            <p:cNvSpPr txBox="1">
              <a:spLocks noChangeArrowheads="1"/>
            </p:cNvSpPr>
            <p:nvPr/>
          </p:nvSpPr>
          <p:spPr bwMode="auto">
            <a:xfrm>
              <a:off x="694" y="3237"/>
              <a:ext cx="2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3.9</a:t>
              </a:r>
            </a:p>
          </p:txBody>
        </p:sp>
        <p:sp>
          <p:nvSpPr>
            <p:cNvPr id="62522" name="AutoShape 58"/>
            <p:cNvSpPr>
              <a:spLocks/>
            </p:cNvSpPr>
            <p:nvPr/>
          </p:nvSpPr>
          <p:spPr bwMode="auto">
            <a:xfrm rot="5400000">
              <a:off x="986" y="3331"/>
              <a:ext cx="65" cy="27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23" name="Text Box 59"/>
            <p:cNvSpPr txBox="1">
              <a:spLocks noChangeArrowheads="1"/>
            </p:cNvSpPr>
            <p:nvPr/>
          </p:nvSpPr>
          <p:spPr bwMode="auto">
            <a:xfrm>
              <a:off x="989" y="3228"/>
              <a:ext cx="2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2.5</a:t>
              </a: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6980238" y="2724150"/>
            <a:ext cx="601662" cy="244475"/>
            <a:chOff x="4397" y="1716"/>
            <a:chExt cx="379" cy="154"/>
          </a:xfrm>
        </p:grpSpPr>
        <p:sp>
          <p:nvSpPr>
            <p:cNvPr id="62525" name="AutoShape 61"/>
            <p:cNvSpPr>
              <a:spLocks/>
            </p:cNvSpPr>
            <p:nvPr/>
          </p:nvSpPr>
          <p:spPr bwMode="auto">
            <a:xfrm rot="5400000">
              <a:off x="4522" y="1688"/>
              <a:ext cx="56" cy="306"/>
            </a:xfrm>
            <a:prstGeom prst="leftBrace">
              <a:avLst>
                <a:gd name="adj1" fmla="val 4553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26" name="Text Box 62"/>
            <p:cNvSpPr txBox="1">
              <a:spLocks noChangeArrowheads="1"/>
            </p:cNvSpPr>
            <p:nvPr/>
          </p:nvSpPr>
          <p:spPr bwMode="auto">
            <a:xfrm>
              <a:off x="4520" y="1716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33.1</a:t>
              </a:r>
            </a:p>
          </p:txBody>
        </p: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668713" y="4849813"/>
            <a:ext cx="1290637" cy="573087"/>
            <a:chOff x="2311" y="3055"/>
            <a:chExt cx="813" cy="361"/>
          </a:xfrm>
        </p:grpSpPr>
        <p:sp>
          <p:nvSpPr>
            <p:cNvPr id="62528" name="AutoShape 64"/>
            <p:cNvSpPr>
              <a:spLocks/>
            </p:cNvSpPr>
            <p:nvPr/>
          </p:nvSpPr>
          <p:spPr bwMode="auto">
            <a:xfrm rot="5400000">
              <a:off x="2440" y="3014"/>
              <a:ext cx="56" cy="310"/>
            </a:xfrm>
            <a:prstGeom prst="leftBrace">
              <a:avLst>
                <a:gd name="adj1" fmla="val 46131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29" name="AutoShape 65"/>
            <p:cNvSpPr>
              <a:spLocks/>
            </p:cNvSpPr>
            <p:nvPr/>
          </p:nvSpPr>
          <p:spPr bwMode="auto">
            <a:xfrm rot="5400000">
              <a:off x="2881" y="3150"/>
              <a:ext cx="56" cy="265"/>
            </a:xfrm>
            <a:prstGeom prst="leftBrace">
              <a:avLst>
                <a:gd name="adj1" fmla="val 39435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0" name="AutoShape 66"/>
            <p:cNvSpPr>
              <a:spLocks/>
            </p:cNvSpPr>
            <p:nvPr/>
          </p:nvSpPr>
          <p:spPr bwMode="auto">
            <a:xfrm rot="5400000">
              <a:off x="2420" y="3339"/>
              <a:ext cx="56" cy="66"/>
            </a:xfrm>
            <a:prstGeom prst="leftBrace">
              <a:avLst>
                <a:gd name="adj1" fmla="val 9821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1" name="Text Box 67"/>
            <p:cNvSpPr txBox="1">
              <a:spLocks noChangeArrowheads="1"/>
            </p:cNvSpPr>
            <p:nvPr/>
          </p:nvSpPr>
          <p:spPr bwMode="auto">
            <a:xfrm>
              <a:off x="2431" y="305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33.2</a:t>
              </a:r>
            </a:p>
          </p:txBody>
        </p:sp>
        <p:sp>
          <p:nvSpPr>
            <p:cNvPr id="62532" name="Text Box 68"/>
            <p:cNvSpPr txBox="1">
              <a:spLocks noChangeArrowheads="1"/>
            </p:cNvSpPr>
            <p:nvPr/>
          </p:nvSpPr>
          <p:spPr bwMode="auto">
            <a:xfrm>
              <a:off x="2868" y="316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28.3</a:t>
              </a:r>
            </a:p>
          </p:txBody>
        </p:sp>
        <p:sp>
          <p:nvSpPr>
            <p:cNvPr id="62533" name="Text Box 69"/>
            <p:cNvSpPr txBox="1">
              <a:spLocks noChangeArrowheads="1"/>
            </p:cNvSpPr>
            <p:nvPr/>
          </p:nvSpPr>
          <p:spPr bwMode="auto">
            <a:xfrm>
              <a:off x="2405" y="3262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5.4</a:t>
              </a:r>
            </a:p>
          </p:txBody>
        </p:sp>
        <p:sp>
          <p:nvSpPr>
            <p:cNvPr id="62534" name="AutoShape 70"/>
            <p:cNvSpPr>
              <a:spLocks/>
            </p:cNvSpPr>
            <p:nvPr/>
          </p:nvSpPr>
          <p:spPr bwMode="auto">
            <a:xfrm rot="5400000">
              <a:off x="2397" y="3151"/>
              <a:ext cx="59" cy="232"/>
            </a:xfrm>
            <a:prstGeom prst="leftBrace">
              <a:avLst>
                <a:gd name="adj1" fmla="val 32768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5" name="Text Box 71"/>
            <p:cNvSpPr txBox="1">
              <a:spLocks noChangeArrowheads="1"/>
            </p:cNvSpPr>
            <p:nvPr/>
          </p:nvSpPr>
          <p:spPr bwMode="auto">
            <a:xfrm>
              <a:off x="2421" y="3150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27.5</a:t>
              </a:r>
            </a:p>
          </p:txBody>
        </p:sp>
        <p:sp>
          <p:nvSpPr>
            <p:cNvPr id="62536" name="AutoShape 72"/>
            <p:cNvSpPr>
              <a:spLocks/>
            </p:cNvSpPr>
            <p:nvPr/>
          </p:nvSpPr>
          <p:spPr bwMode="auto">
            <a:xfrm rot="5400000">
              <a:off x="2850" y="3014"/>
              <a:ext cx="56" cy="310"/>
            </a:xfrm>
            <a:prstGeom prst="leftBrace">
              <a:avLst>
                <a:gd name="adj1" fmla="val 46131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37" name="Text Box 73"/>
            <p:cNvSpPr txBox="1">
              <a:spLocks noChangeArrowheads="1"/>
            </p:cNvSpPr>
            <p:nvPr/>
          </p:nvSpPr>
          <p:spPr bwMode="auto">
            <a:xfrm>
              <a:off x="2841" y="3055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33.7</a:t>
              </a:r>
            </a:p>
          </p:txBody>
        </p:sp>
        <p:sp>
          <p:nvSpPr>
            <p:cNvPr id="62538" name="AutoShape 74"/>
            <p:cNvSpPr>
              <a:spLocks/>
            </p:cNvSpPr>
            <p:nvPr/>
          </p:nvSpPr>
          <p:spPr bwMode="auto">
            <a:xfrm rot="5400000">
              <a:off x="2830" y="3341"/>
              <a:ext cx="58" cy="32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7113588" y="4197350"/>
            <a:ext cx="558800" cy="534988"/>
            <a:chOff x="4481" y="2644"/>
            <a:chExt cx="352" cy="337"/>
          </a:xfrm>
        </p:grpSpPr>
        <p:sp>
          <p:nvSpPr>
            <p:cNvPr id="62540" name="AutoShape 76"/>
            <p:cNvSpPr>
              <a:spLocks/>
            </p:cNvSpPr>
            <p:nvPr/>
          </p:nvSpPr>
          <p:spPr bwMode="auto">
            <a:xfrm rot="5400000">
              <a:off x="4583" y="2630"/>
              <a:ext cx="53" cy="258"/>
            </a:xfrm>
            <a:prstGeom prst="leftBrace">
              <a:avLst>
                <a:gd name="adj1" fmla="val 4056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41" name="Text Box 77"/>
            <p:cNvSpPr txBox="1">
              <a:spLocks noChangeArrowheads="1"/>
            </p:cNvSpPr>
            <p:nvPr/>
          </p:nvSpPr>
          <p:spPr bwMode="auto">
            <a:xfrm>
              <a:off x="4577" y="2644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28.1</a:t>
              </a:r>
            </a:p>
          </p:txBody>
        </p:sp>
        <p:sp>
          <p:nvSpPr>
            <p:cNvPr id="62542" name="AutoShape 78"/>
            <p:cNvSpPr>
              <a:spLocks/>
            </p:cNvSpPr>
            <p:nvPr/>
          </p:nvSpPr>
          <p:spPr bwMode="auto">
            <a:xfrm rot="5400000">
              <a:off x="4569" y="2908"/>
              <a:ext cx="50" cy="63"/>
            </a:xfrm>
            <a:prstGeom prst="leftBrace">
              <a:avLst>
                <a:gd name="adj1" fmla="val 10500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43" name="Text Box 79"/>
            <p:cNvSpPr txBox="1">
              <a:spLocks noChangeArrowheads="1"/>
            </p:cNvSpPr>
            <p:nvPr/>
          </p:nvSpPr>
          <p:spPr bwMode="auto">
            <a:xfrm>
              <a:off x="4568" y="2827"/>
              <a:ext cx="2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5.6</a:t>
              </a:r>
            </a:p>
          </p:txBody>
        </p:sp>
      </p:grp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7146925" y="5548313"/>
            <a:ext cx="609600" cy="439737"/>
            <a:chOff x="4502" y="3495"/>
            <a:chExt cx="384" cy="277"/>
          </a:xfrm>
        </p:grpSpPr>
        <p:grpSp>
          <p:nvGrpSpPr>
            <p:cNvPr id="10" name="Group 81"/>
            <p:cNvGrpSpPr>
              <a:grpSpLocks/>
            </p:cNvGrpSpPr>
            <p:nvPr/>
          </p:nvGrpSpPr>
          <p:grpSpPr bwMode="auto">
            <a:xfrm>
              <a:off x="4502" y="3495"/>
              <a:ext cx="379" cy="156"/>
              <a:chOff x="4502" y="3540"/>
              <a:chExt cx="379" cy="156"/>
            </a:xfrm>
          </p:grpSpPr>
          <p:sp>
            <p:nvSpPr>
              <p:cNvPr id="62546" name="AutoShape 82"/>
              <p:cNvSpPr>
                <a:spLocks/>
              </p:cNvSpPr>
              <p:nvPr/>
            </p:nvSpPr>
            <p:spPr bwMode="auto">
              <a:xfrm rot="5400000">
                <a:off x="4636" y="3503"/>
                <a:ext cx="59" cy="327"/>
              </a:xfrm>
              <a:prstGeom prst="leftBrace">
                <a:avLst>
                  <a:gd name="adj1" fmla="val 46186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547" name="Text Box 83"/>
              <p:cNvSpPr txBox="1">
                <a:spLocks noChangeArrowheads="1"/>
              </p:cNvSpPr>
              <p:nvPr/>
            </p:nvSpPr>
            <p:spPr bwMode="auto">
              <a:xfrm>
                <a:off x="4625" y="3540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37.9</a:t>
                </a:r>
              </a:p>
            </p:txBody>
          </p:sp>
        </p:grpSp>
        <p:sp>
          <p:nvSpPr>
            <p:cNvPr id="62548" name="AutoShape 84"/>
            <p:cNvSpPr>
              <a:spLocks/>
            </p:cNvSpPr>
            <p:nvPr/>
          </p:nvSpPr>
          <p:spPr bwMode="auto">
            <a:xfrm rot="5400000">
              <a:off x="4628" y="3710"/>
              <a:ext cx="59" cy="54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549" name="Text Box 85"/>
            <p:cNvSpPr txBox="1">
              <a:spLocks noChangeArrowheads="1"/>
            </p:cNvSpPr>
            <p:nvPr/>
          </p:nvSpPr>
          <p:spPr bwMode="auto">
            <a:xfrm>
              <a:off x="4630" y="3618"/>
              <a:ext cx="2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C61A16"/>
                  </a:solidFill>
                </a:rPr>
                <a:t>  3.6</a:t>
              </a:r>
            </a:p>
          </p:txBody>
        </p:sp>
      </p:grpSp>
      <p:sp>
        <p:nvSpPr>
          <p:cNvPr id="62551" name="Rectangle 87"/>
          <p:cNvSpPr>
            <a:spLocks noChangeArrowheads="1"/>
          </p:cNvSpPr>
          <p:nvPr/>
        </p:nvSpPr>
        <p:spPr bwMode="auto">
          <a:xfrm>
            <a:off x="222250" y="2687638"/>
            <a:ext cx="2562225" cy="188436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3198813" y="2660650"/>
            <a:ext cx="2590800" cy="1901825"/>
          </a:xfrm>
          <a:prstGeom prst="rect">
            <a:avLst/>
          </a:prstGeom>
          <a:noFill/>
          <a:ln w="28575">
            <a:solidFill>
              <a:srgbClr val="6F73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6107113" y="2671763"/>
            <a:ext cx="2590800" cy="1497012"/>
          </a:xfrm>
          <a:prstGeom prst="rect">
            <a:avLst/>
          </a:prstGeom>
          <a:noFill/>
          <a:ln w="28575">
            <a:solidFill>
              <a:srgbClr val="C01CB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552" name="Text Box 88"/>
          <p:cNvSpPr txBox="1">
            <a:spLocks noChangeArrowheads="1"/>
          </p:cNvSpPr>
          <p:nvPr/>
        </p:nvSpPr>
        <p:spPr bwMode="auto">
          <a:xfrm>
            <a:off x="1265238" y="4154488"/>
            <a:ext cx="588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49 ppm</a:t>
            </a:r>
          </a:p>
        </p:txBody>
      </p:sp>
      <p:sp>
        <p:nvSpPr>
          <p:cNvPr id="62553" name="Text Box 89"/>
          <p:cNvSpPr txBox="1">
            <a:spLocks noChangeArrowheads="1"/>
          </p:cNvSpPr>
          <p:nvPr/>
        </p:nvSpPr>
        <p:spPr bwMode="auto">
          <a:xfrm>
            <a:off x="3316288" y="4154488"/>
            <a:ext cx="588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40 ppm</a:t>
            </a:r>
          </a:p>
        </p:txBody>
      </p:sp>
      <p:sp>
        <p:nvSpPr>
          <p:cNvPr id="62554" name="Text Box 90"/>
          <p:cNvSpPr txBox="1">
            <a:spLocks noChangeArrowheads="1"/>
          </p:cNvSpPr>
          <p:nvPr/>
        </p:nvSpPr>
        <p:spPr bwMode="auto">
          <a:xfrm>
            <a:off x="5006975" y="4168775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39 ppm</a:t>
            </a:r>
          </a:p>
        </p:txBody>
      </p:sp>
      <p:sp>
        <p:nvSpPr>
          <p:cNvPr id="62555" name="Text Box 91"/>
          <p:cNvSpPr txBox="1">
            <a:spLocks noChangeArrowheads="1"/>
          </p:cNvSpPr>
          <p:nvPr/>
        </p:nvSpPr>
        <p:spPr bwMode="auto">
          <a:xfrm>
            <a:off x="6670675" y="3752850"/>
            <a:ext cx="840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</a:rPr>
              <a:t>31 </a:t>
            </a:r>
            <a:r>
              <a:rPr lang="de-DE" b="1" dirty="0">
                <a:solidFill>
                  <a:schemeClr val="accent2"/>
                </a:solidFill>
              </a:rPr>
              <a:t>ppm</a:t>
            </a:r>
          </a:p>
        </p:txBody>
      </p:sp>
      <p:sp>
        <p:nvSpPr>
          <p:cNvPr id="62556" name="Text Box 92"/>
          <p:cNvSpPr txBox="1">
            <a:spLocks noChangeArrowheads="1"/>
          </p:cNvSpPr>
          <p:nvPr/>
        </p:nvSpPr>
        <p:spPr bwMode="auto">
          <a:xfrm>
            <a:off x="700088" y="5983288"/>
            <a:ext cx="684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27.3 ppm</a:t>
            </a:r>
          </a:p>
        </p:txBody>
      </p:sp>
      <p:sp>
        <p:nvSpPr>
          <p:cNvPr id="62557" name="Text Box 93"/>
          <p:cNvSpPr txBox="1">
            <a:spLocks noChangeArrowheads="1"/>
          </p:cNvSpPr>
          <p:nvPr/>
        </p:nvSpPr>
        <p:spPr bwMode="auto">
          <a:xfrm>
            <a:off x="1490663" y="5983288"/>
            <a:ext cx="684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27.0 ppm</a:t>
            </a:r>
          </a:p>
        </p:txBody>
      </p:sp>
      <p:sp>
        <p:nvSpPr>
          <p:cNvPr id="62558" name="Text Box 94"/>
          <p:cNvSpPr txBox="1">
            <a:spLocks noChangeArrowheads="1"/>
          </p:cNvSpPr>
          <p:nvPr/>
        </p:nvSpPr>
        <p:spPr bwMode="auto">
          <a:xfrm>
            <a:off x="3459163" y="6037263"/>
            <a:ext cx="6842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25.0 ppm</a:t>
            </a:r>
          </a:p>
        </p:txBody>
      </p:sp>
      <p:sp>
        <p:nvSpPr>
          <p:cNvPr id="62559" name="Text Box 95"/>
          <p:cNvSpPr txBox="1">
            <a:spLocks noChangeArrowheads="1"/>
          </p:cNvSpPr>
          <p:nvPr/>
        </p:nvSpPr>
        <p:spPr bwMode="auto">
          <a:xfrm>
            <a:off x="4289425" y="6051550"/>
            <a:ext cx="684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24.7 ppm</a:t>
            </a:r>
          </a:p>
        </p:txBody>
      </p:sp>
      <p:sp>
        <p:nvSpPr>
          <p:cNvPr id="62560" name="Text Box 96"/>
          <p:cNvSpPr txBox="1">
            <a:spLocks noChangeArrowheads="1"/>
          </p:cNvSpPr>
          <p:nvPr/>
        </p:nvSpPr>
        <p:spPr bwMode="auto">
          <a:xfrm>
            <a:off x="6616700" y="5137150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23 ppm</a:t>
            </a:r>
          </a:p>
        </p:txBody>
      </p:sp>
      <p:sp>
        <p:nvSpPr>
          <p:cNvPr id="62561" name="Text Box 97"/>
          <p:cNvSpPr txBox="1">
            <a:spLocks noChangeArrowheads="1"/>
          </p:cNvSpPr>
          <p:nvPr/>
        </p:nvSpPr>
        <p:spPr bwMode="auto">
          <a:xfrm>
            <a:off x="6699250" y="6424613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accent2"/>
                </a:solidFill>
              </a:rPr>
              <a:t>20 ppm</a:t>
            </a:r>
          </a:p>
        </p:txBody>
      </p:sp>
      <p:sp>
        <p:nvSpPr>
          <p:cNvPr id="95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1D  Inadequate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96" name="Picture 94" descr="Logo_RG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727075"/>
            <a:ext cx="2136775" cy="2030413"/>
            <a:chOff x="1143" y="236"/>
            <a:chExt cx="2078" cy="2086"/>
          </a:xfrm>
        </p:grpSpPr>
        <p:sp>
          <p:nvSpPr>
            <p:cNvPr id="56324" name="AutoShape 4"/>
            <p:cNvSpPr>
              <a:spLocks noChangeArrowheads="1"/>
            </p:cNvSpPr>
            <p:nvPr/>
          </p:nvSpPr>
          <p:spPr bwMode="auto">
            <a:xfrm rot="1763340">
              <a:off x="1143" y="1037"/>
              <a:ext cx="1356" cy="1197"/>
            </a:xfrm>
            <a:prstGeom prst="hexagon">
              <a:avLst>
                <a:gd name="adj" fmla="val 28321"/>
                <a:gd name="vf" fmla="val 11547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325" name="Line 5"/>
            <p:cNvSpPr>
              <a:spLocks noChangeShapeType="1"/>
            </p:cNvSpPr>
            <p:nvPr/>
          </p:nvSpPr>
          <p:spPr bwMode="auto">
            <a:xfrm flipV="1">
              <a:off x="1817" y="1639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 flipH="1">
              <a:off x="1817" y="1285"/>
              <a:ext cx="602" cy="3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7" name="Line 7"/>
            <p:cNvSpPr>
              <a:spLocks noChangeShapeType="1"/>
            </p:cNvSpPr>
            <p:nvPr/>
          </p:nvSpPr>
          <p:spPr bwMode="auto">
            <a:xfrm flipH="1" flipV="1">
              <a:off x="1568" y="1506"/>
              <a:ext cx="249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>
              <a:off x="1817" y="1639"/>
              <a:ext cx="31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 flipV="1">
              <a:off x="1834" y="523"/>
              <a:ext cx="0" cy="4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0" name="Line 10"/>
            <p:cNvSpPr>
              <a:spLocks noChangeShapeType="1"/>
            </p:cNvSpPr>
            <p:nvPr/>
          </p:nvSpPr>
          <p:spPr bwMode="auto">
            <a:xfrm flipV="1">
              <a:off x="1834" y="363"/>
              <a:ext cx="505" cy="1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331" name="Text Box 11"/>
            <p:cNvSpPr txBox="1">
              <a:spLocks noChangeArrowheads="1"/>
            </p:cNvSpPr>
            <p:nvPr/>
          </p:nvSpPr>
          <p:spPr bwMode="auto">
            <a:xfrm>
              <a:off x="2326" y="236"/>
              <a:ext cx="895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b="1">
                  <a:latin typeface="Arial" pitchFamily="34" charset="0"/>
                </a:rPr>
                <a:t>Si Me</a:t>
              </a:r>
              <a:r>
                <a:rPr lang="de-DE" sz="1400" b="1" baseline="-25000">
                  <a:latin typeface="Arial" pitchFamily="34" charset="0"/>
                </a:rPr>
                <a:t>2 </a:t>
              </a:r>
              <a:r>
                <a:rPr lang="de-DE" sz="1400" b="1">
                  <a:latin typeface="Arial" pitchFamily="34" charset="0"/>
                </a:rPr>
                <a:t>Cl</a:t>
              </a:r>
            </a:p>
          </p:txBody>
        </p:sp>
      </p:grpSp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1D Inadequate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248189" y="152412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494334" y="2809029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1311759" y="2298198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712650" y="119612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547550" y="1836581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0" y="1451096"/>
            <a:ext cx="338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/>
              <a:t>25</a:t>
            </a:r>
            <a:endParaRPr lang="de-DE" sz="1200" b="1" dirty="0"/>
          </a:p>
        </p:txBody>
      </p:sp>
      <p:sp>
        <p:nvSpPr>
          <p:cNvPr id="26" name="Text Box 44"/>
          <p:cNvSpPr txBox="1">
            <a:spLocks noChangeArrowheads="1"/>
          </p:cNvSpPr>
          <p:nvPr/>
        </p:nvSpPr>
        <p:spPr bwMode="auto">
          <a:xfrm>
            <a:off x="0" y="2474826"/>
            <a:ext cx="338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/>
              <a:t>24</a:t>
            </a:r>
            <a:endParaRPr lang="de-DE" sz="1200" b="1" dirty="0"/>
          </a:p>
        </p:txBody>
      </p:sp>
      <p:grpSp>
        <p:nvGrpSpPr>
          <p:cNvPr id="97" name="Gruppieren 96"/>
          <p:cNvGrpSpPr/>
          <p:nvPr/>
        </p:nvGrpSpPr>
        <p:grpSpPr>
          <a:xfrm>
            <a:off x="0" y="3185542"/>
            <a:ext cx="9142413" cy="3893121"/>
            <a:chOff x="0" y="3185542"/>
            <a:chExt cx="9142413" cy="3893121"/>
          </a:xfrm>
        </p:grpSpPr>
        <p:pic>
          <p:nvPicPr>
            <p:cNvPr id="56332" name="Picture 12" descr="beckm1_13c"/>
            <p:cNvPicPr preferRelativeResize="0">
              <a:picLocks noChangeArrowheads="1"/>
            </p:cNvPicPr>
            <p:nvPr/>
          </p:nvPicPr>
          <p:blipFill>
            <a:blip r:embed="rId3">
              <a:lum bright="-48000" contrast="66000"/>
            </a:blip>
            <a:srcRect/>
            <a:stretch>
              <a:fillRect/>
            </a:stretch>
          </p:blipFill>
          <p:spPr bwMode="auto">
            <a:xfrm>
              <a:off x="0" y="3327400"/>
              <a:ext cx="9142413" cy="3751263"/>
            </a:xfrm>
            <a:prstGeom prst="rect">
              <a:avLst/>
            </a:prstGeom>
            <a:noFill/>
          </p:spPr>
        </p:pic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532572" y="438659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auto">
            <a:xfrm>
              <a:off x="1895751" y="3733368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4761880" y="3190443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22" name="Text Box 42"/>
            <p:cNvSpPr txBox="1">
              <a:spLocks noChangeArrowheads="1"/>
            </p:cNvSpPr>
            <p:nvPr/>
          </p:nvSpPr>
          <p:spPr bwMode="auto">
            <a:xfrm>
              <a:off x="3476763" y="3188372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24" name="Text Box 40"/>
            <p:cNvSpPr txBox="1">
              <a:spLocks noChangeArrowheads="1"/>
            </p:cNvSpPr>
            <p:nvPr/>
          </p:nvSpPr>
          <p:spPr bwMode="auto">
            <a:xfrm>
              <a:off x="2080729" y="5102759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4111349" y="318554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5227017" y="3196724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29" name="Text Box 34"/>
            <p:cNvSpPr txBox="1">
              <a:spLocks noChangeArrowheads="1"/>
            </p:cNvSpPr>
            <p:nvPr/>
          </p:nvSpPr>
          <p:spPr bwMode="auto">
            <a:xfrm>
              <a:off x="3840784" y="3939329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30" name="Text Box 35"/>
            <p:cNvSpPr txBox="1">
              <a:spLocks noChangeArrowheads="1"/>
            </p:cNvSpPr>
            <p:nvPr/>
          </p:nvSpPr>
          <p:spPr bwMode="auto">
            <a:xfrm>
              <a:off x="4442930" y="3542178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sp>
          <p:nvSpPr>
            <p:cNvPr id="31" name="Text Box 36"/>
            <p:cNvSpPr txBox="1">
              <a:spLocks noChangeArrowheads="1"/>
            </p:cNvSpPr>
            <p:nvPr/>
          </p:nvSpPr>
          <p:spPr bwMode="auto">
            <a:xfrm>
              <a:off x="4552744" y="408724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</p:grp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187878" y="179530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821497" y="2171751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332271" y="78862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grpSp>
        <p:nvGrpSpPr>
          <p:cNvPr id="43" name="Gruppieren 42"/>
          <p:cNvGrpSpPr/>
          <p:nvPr/>
        </p:nvGrpSpPr>
        <p:grpSpPr>
          <a:xfrm>
            <a:off x="5494129" y="2692538"/>
            <a:ext cx="2627313" cy="1555750"/>
            <a:chOff x="6070600" y="2613025"/>
            <a:chExt cx="2627313" cy="1555750"/>
          </a:xfrm>
        </p:grpSpPr>
        <p:pic>
          <p:nvPicPr>
            <p:cNvPr id="37" name="Picture 6" descr="beckm1_inad3"/>
            <p:cNvPicPr preferRelativeResize="0">
              <a:picLocks noChangeArrowheads="1"/>
            </p:cNvPicPr>
            <p:nvPr/>
          </p:nvPicPr>
          <p:blipFill>
            <a:blip r:embed="rId4" cstate="print">
              <a:lum bright="-66000" contrast="84000"/>
            </a:blip>
            <a:srcRect l="5165" r="26587"/>
            <a:stretch>
              <a:fillRect/>
            </a:stretch>
          </p:blipFill>
          <p:spPr bwMode="auto">
            <a:xfrm>
              <a:off x="6070600" y="2613025"/>
              <a:ext cx="2559050" cy="1546225"/>
            </a:xfrm>
            <a:prstGeom prst="rect">
              <a:avLst/>
            </a:prstGeom>
            <a:noFill/>
          </p:spPr>
        </p:pic>
        <p:grpSp>
          <p:nvGrpSpPr>
            <p:cNvPr id="38" name="Group 60"/>
            <p:cNvGrpSpPr>
              <a:grpSpLocks/>
            </p:cNvGrpSpPr>
            <p:nvPr/>
          </p:nvGrpSpPr>
          <p:grpSpPr bwMode="auto">
            <a:xfrm>
              <a:off x="6980238" y="2724150"/>
              <a:ext cx="601662" cy="244475"/>
              <a:chOff x="4397" y="1716"/>
              <a:chExt cx="379" cy="154"/>
            </a:xfrm>
          </p:grpSpPr>
          <p:sp>
            <p:nvSpPr>
              <p:cNvPr id="39" name="AutoShape 61"/>
              <p:cNvSpPr>
                <a:spLocks/>
              </p:cNvSpPr>
              <p:nvPr/>
            </p:nvSpPr>
            <p:spPr bwMode="auto">
              <a:xfrm rot="5400000">
                <a:off x="4522" y="1688"/>
                <a:ext cx="56" cy="306"/>
              </a:xfrm>
              <a:prstGeom prst="leftBrace">
                <a:avLst>
                  <a:gd name="adj1" fmla="val 45536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0" name="Text Box 62"/>
              <p:cNvSpPr txBox="1">
                <a:spLocks noChangeArrowheads="1"/>
              </p:cNvSpPr>
              <p:nvPr/>
            </p:nvSpPr>
            <p:spPr bwMode="auto">
              <a:xfrm>
                <a:off x="4520" y="1716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33.1</a:t>
                </a:r>
              </a:p>
            </p:txBody>
          </p:sp>
        </p:grp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6107113" y="2671763"/>
              <a:ext cx="2590800" cy="1497012"/>
            </a:xfrm>
            <a:prstGeom prst="rect">
              <a:avLst/>
            </a:prstGeom>
            <a:noFill/>
            <a:ln w="28575">
              <a:solidFill>
                <a:srgbClr val="C01CB4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Text Box 91"/>
            <p:cNvSpPr txBox="1">
              <a:spLocks noChangeArrowheads="1"/>
            </p:cNvSpPr>
            <p:nvPr/>
          </p:nvSpPr>
          <p:spPr bwMode="auto">
            <a:xfrm>
              <a:off x="6670675" y="3752850"/>
              <a:ext cx="8402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chemeClr val="accent2"/>
                  </a:solidFill>
                </a:rPr>
                <a:t>31 </a:t>
              </a:r>
              <a:r>
                <a:rPr lang="de-DE" b="1" dirty="0">
                  <a:solidFill>
                    <a:schemeClr val="accent2"/>
                  </a:solidFill>
                </a:rPr>
                <a:t>ppm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6172200" y="445397"/>
            <a:ext cx="2794000" cy="2268537"/>
            <a:chOff x="0" y="2443163"/>
            <a:chExt cx="2794000" cy="2268537"/>
          </a:xfrm>
        </p:grpSpPr>
        <p:pic>
          <p:nvPicPr>
            <p:cNvPr id="53" name="Picture 16" descr="beckm1_inad1"/>
            <p:cNvPicPr preferRelativeResize="0">
              <a:picLocks noChangeArrowheads="1"/>
            </p:cNvPicPr>
            <p:nvPr/>
          </p:nvPicPr>
          <p:blipFill>
            <a:blip r:embed="rId5" cstate="print">
              <a:lum bright="-66000" contrast="90000"/>
            </a:blip>
            <a:srcRect r="25487"/>
            <a:stretch>
              <a:fillRect/>
            </a:stretch>
          </p:blipFill>
          <p:spPr bwMode="auto">
            <a:xfrm>
              <a:off x="0" y="2443163"/>
              <a:ext cx="2794000" cy="2268537"/>
            </a:xfrm>
            <a:prstGeom prst="rect">
              <a:avLst/>
            </a:prstGeom>
            <a:noFill/>
          </p:spPr>
        </p:pic>
        <p:grpSp>
          <p:nvGrpSpPr>
            <p:cNvPr id="54" name="Group 26"/>
            <p:cNvGrpSpPr>
              <a:grpSpLocks/>
            </p:cNvGrpSpPr>
            <p:nvPr/>
          </p:nvGrpSpPr>
          <p:grpSpPr bwMode="auto">
            <a:xfrm>
              <a:off x="1422400" y="2701925"/>
              <a:ext cx="609600" cy="546100"/>
              <a:chOff x="896" y="1702"/>
              <a:chExt cx="384" cy="344"/>
            </a:xfrm>
          </p:grpSpPr>
          <p:sp>
            <p:nvSpPr>
              <p:cNvPr id="55" name="AutoShape 27"/>
              <p:cNvSpPr>
                <a:spLocks/>
              </p:cNvSpPr>
              <p:nvPr/>
            </p:nvSpPr>
            <p:spPr bwMode="auto">
              <a:xfrm rot="5400000">
                <a:off x="1030" y="1656"/>
                <a:ext cx="56" cy="324"/>
              </a:xfrm>
              <a:prstGeom prst="leftBrace">
                <a:avLst>
                  <a:gd name="adj1" fmla="val 48214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6" name="AutoShape 28"/>
              <p:cNvSpPr>
                <a:spLocks/>
              </p:cNvSpPr>
              <p:nvPr/>
            </p:nvSpPr>
            <p:spPr bwMode="auto">
              <a:xfrm rot="5400000">
                <a:off x="1025" y="1787"/>
                <a:ext cx="56" cy="250"/>
              </a:xfrm>
              <a:prstGeom prst="leftBrace">
                <a:avLst>
                  <a:gd name="adj1" fmla="val 37202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7" name="AutoShape 29"/>
              <p:cNvSpPr>
                <a:spLocks/>
              </p:cNvSpPr>
              <p:nvPr/>
            </p:nvSpPr>
            <p:spPr bwMode="auto">
              <a:xfrm rot="5400000">
                <a:off x="1022" y="1940"/>
                <a:ext cx="56" cy="124"/>
              </a:xfrm>
              <a:prstGeom prst="leftBrace">
                <a:avLst>
                  <a:gd name="adj1" fmla="val 18452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8" name="Text Box 30"/>
              <p:cNvSpPr txBox="1">
                <a:spLocks noChangeArrowheads="1"/>
              </p:cNvSpPr>
              <p:nvPr/>
            </p:nvSpPr>
            <p:spPr bwMode="auto">
              <a:xfrm>
                <a:off x="1024" y="1702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33.7</a:t>
                </a:r>
              </a:p>
            </p:txBody>
          </p:sp>
          <p:sp>
            <p:nvSpPr>
              <p:cNvPr id="59" name="Text Box 31"/>
              <p:cNvSpPr txBox="1">
                <a:spLocks noChangeArrowheads="1"/>
              </p:cNvSpPr>
              <p:nvPr/>
            </p:nvSpPr>
            <p:spPr bwMode="auto">
              <a:xfrm>
                <a:off x="1020" y="1794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28.0</a:t>
                </a:r>
              </a:p>
            </p:txBody>
          </p:sp>
          <p:sp>
            <p:nvSpPr>
              <p:cNvPr id="60" name="Text Box 32"/>
              <p:cNvSpPr txBox="1">
                <a:spLocks noChangeArrowheads="1"/>
              </p:cNvSpPr>
              <p:nvPr/>
            </p:nvSpPr>
            <p:spPr bwMode="auto">
              <a:xfrm>
                <a:off x="1018" y="1892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  8.7</a:t>
                </a:r>
              </a:p>
            </p:txBody>
          </p:sp>
        </p:grpSp>
        <p:sp>
          <p:nvSpPr>
            <p:cNvPr id="61" name="Rectangle 87"/>
            <p:cNvSpPr>
              <a:spLocks noChangeArrowheads="1"/>
            </p:cNvSpPr>
            <p:nvPr/>
          </p:nvSpPr>
          <p:spPr bwMode="auto">
            <a:xfrm>
              <a:off x="222250" y="2687638"/>
              <a:ext cx="2562225" cy="1884362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Text Box 88"/>
            <p:cNvSpPr txBox="1">
              <a:spLocks noChangeArrowheads="1"/>
            </p:cNvSpPr>
            <p:nvPr/>
          </p:nvSpPr>
          <p:spPr bwMode="auto">
            <a:xfrm>
              <a:off x="1265238" y="4154488"/>
              <a:ext cx="5889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accent2"/>
                  </a:solidFill>
                </a:rPr>
                <a:t>49 ppm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2827890" y="415165"/>
            <a:ext cx="2855912" cy="2268537"/>
            <a:chOff x="5571090" y="5066679"/>
            <a:chExt cx="2855912" cy="2268537"/>
          </a:xfrm>
        </p:grpSpPr>
        <p:pic>
          <p:nvPicPr>
            <p:cNvPr id="64" name="Picture 3" descr="beckm1_inad2"/>
            <p:cNvPicPr preferRelativeResize="0">
              <a:picLocks noChangeArrowheads="1"/>
            </p:cNvPicPr>
            <p:nvPr/>
          </p:nvPicPr>
          <p:blipFill>
            <a:blip r:embed="rId6" cstate="print">
              <a:lum bright="-66000" contrast="90000"/>
            </a:blip>
            <a:srcRect r="26587"/>
            <a:stretch>
              <a:fillRect/>
            </a:stretch>
          </p:blipFill>
          <p:spPr bwMode="auto">
            <a:xfrm>
              <a:off x="5571090" y="5066679"/>
              <a:ext cx="2752725" cy="2268537"/>
            </a:xfrm>
            <a:prstGeom prst="rect">
              <a:avLst/>
            </a:prstGeom>
            <a:noFill/>
          </p:spPr>
        </p:pic>
        <p:grpSp>
          <p:nvGrpSpPr>
            <p:cNvPr id="73" name="Group 33"/>
            <p:cNvGrpSpPr>
              <a:grpSpLocks/>
            </p:cNvGrpSpPr>
            <p:nvPr/>
          </p:nvGrpSpPr>
          <p:grpSpPr bwMode="auto">
            <a:xfrm>
              <a:off x="5967965" y="5317504"/>
              <a:ext cx="628650" cy="769937"/>
              <a:chOff x="2119" y="1703"/>
              <a:chExt cx="396" cy="485"/>
            </a:xfrm>
          </p:grpSpPr>
          <p:sp>
            <p:nvSpPr>
              <p:cNvPr id="74" name="AutoShape 34"/>
              <p:cNvSpPr>
                <a:spLocks/>
              </p:cNvSpPr>
              <p:nvPr/>
            </p:nvSpPr>
            <p:spPr bwMode="auto">
              <a:xfrm rot="5400000">
                <a:off x="2253" y="1657"/>
                <a:ext cx="56" cy="324"/>
              </a:xfrm>
              <a:prstGeom prst="leftBrace">
                <a:avLst>
                  <a:gd name="adj1" fmla="val 48214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5" name="AutoShape 35"/>
              <p:cNvSpPr>
                <a:spLocks/>
              </p:cNvSpPr>
              <p:nvPr/>
            </p:nvSpPr>
            <p:spPr bwMode="auto">
              <a:xfrm rot="5400000">
                <a:off x="2253" y="1780"/>
                <a:ext cx="56" cy="265"/>
              </a:xfrm>
              <a:prstGeom prst="leftBrace">
                <a:avLst>
                  <a:gd name="adj1" fmla="val 39435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6" name="AutoShape 36"/>
              <p:cNvSpPr>
                <a:spLocks/>
              </p:cNvSpPr>
              <p:nvPr/>
            </p:nvSpPr>
            <p:spPr bwMode="auto">
              <a:xfrm rot="5400000">
                <a:off x="2254" y="2091"/>
                <a:ext cx="56" cy="106"/>
              </a:xfrm>
              <a:prstGeom prst="leftBrace">
                <a:avLst>
                  <a:gd name="adj1" fmla="val 15774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7" name="Text Box 37"/>
              <p:cNvSpPr txBox="1">
                <a:spLocks noChangeArrowheads="1"/>
              </p:cNvSpPr>
              <p:nvPr/>
            </p:nvSpPr>
            <p:spPr bwMode="auto">
              <a:xfrm>
                <a:off x="2247" y="1703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33.7</a:t>
                </a:r>
              </a:p>
            </p:txBody>
          </p:sp>
          <p:sp>
            <p:nvSpPr>
              <p:cNvPr id="78" name="Text Box 38"/>
              <p:cNvSpPr txBox="1">
                <a:spLocks noChangeArrowheads="1"/>
              </p:cNvSpPr>
              <p:nvPr/>
            </p:nvSpPr>
            <p:spPr bwMode="auto">
              <a:xfrm>
                <a:off x="2240" y="1795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29.9</a:t>
                </a:r>
              </a:p>
            </p:txBody>
          </p:sp>
          <p:sp>
            <p:nvSpPr>
              <p:cNvPr id="79" name="Text Box 39"/>
              <p:cNvSpPr txBox="1">
                <a:spLocks noChangeArrowheads="1"/>
              </p:cNvSpPr>
              <p:nvPr/>
            </p:nvSpPr>
            <p:spPr bwMode="auto">
              <a:xfrm>
                <a:off x="2259" y="2034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  8.7</a:t>
                </a:r>
              </a:p>
            </p:txBody>
          </p:sp>
          <p:sp>
            <p:nvSpPr>
              <p:cNvPr id="80" name="AutoShape 40"/>
              <p:cNvSpPr>
                <a:spLocks/>
              </p:cNvSpPr>
              <p:nvPr/>
            </p:nvSpPr>
            <p:spPr bwMode="auto">
              <a:xfrm rot="5400000">
                <a:off x="2249" y="1901"/>
                <a:ext cx="59" cy="232"/>
              </a:xfrm>
              <a:prstGeom prst="leftBrace">
                <a:avLst>
                  <a:gd name="adj1" fmla="val 32768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1" name="Text Box 41"/>
              <p:cNvSpPr txBox="1">
                <a:spLocks noChangeArrowheads="1"/>
              </p:cNvSpPr>
              <p:nvPr/>
            </p:nvSpPr>
            <p:spPr bwMode="auto">
              <a:xfrm>
                <a:off x="2255" y="1900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26.5</a:t>
                </a:r>
              </a:p>
            </p:txBody>
          </p:sp>
        </p:grpSp>
        <p:grpSp>
          <p:nvGrpSpPr>
            <p:cNvPr id="82" name="Group 42"/>
            <p:cNvGrpSpPr>
              <a:grpSpLocks/>
            </p:cNvGrpSpPr>
            <p:nvPr/>
          </p:nvGrpSpPr>
          <p:grpSpPr bwMode="auto">
            <a:xfrm>
              <a:off x="7645952" y="5323854"/>
              <a:ext cx="781050" cy="800100"/>
              <a:chOff x="3176" y="1707"/>
              <a:chExt cx="492" cy="504"/>
            </a:xfrm>
          </p:grpSpPr>
          <p:sp>
            <p:nvSpPr>
              <p:cNvPr id="83" name="AutoShape 43"/>
              <p:cNvSpPr>
                <a:spLocks/>
              </p:cNvSpPr>
              <p:nvPr/>
            </p:nvSpPr>
            <p:spPr bwMode="auto">
              <a:xfrm rot="5400000">
                <a:off x="3325" y="1646"/>
                <a:ext cx="56" cy="354"/>
              </a:xfrm>
              <a:prstGeom prst="leftBrace">
                <a:avLst>
                  <a:gd name="adj1" fmla="val 52679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4" name="AutoShape 44"/>
              <p:cNvSpPr>
                <a:spLocks/>
              </p:cNvSpPr>
              <p:nvPr/>
            </p:nvSpPr>
            <p:spPr bwMode="auto">
              <a:xfrm rot="5400000">
                <a:off x="3324" y="1775"/>
                <a:ext cx="56" cy="260"/>
              </a:xfrm>
              <a:prstGeom prst="leftBrace">
                <a:avLst>
                  <a:gd name="adj1" fmla="val 38690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5" name="AutoShape 45"/>
              <p:cNvSpPr>
                <a:spLocks/>
              </p:cNvSpPr>
              <p:nvPr/>
            </p:nvSpPr>
            <p:spPr bwMode="auto">
              <a:xfrm rot="5400000">
                <a:off x="3297" y="2128"/>
                <a:ext cx="56" cy="86"/>
              </a:xfrm>
              <a:prstGeom prst="leftBrace">
                <a:avLst>
                  <a:gd name="adj1" fmla="val 12798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6" name="Text Box 46"/>
              <p:cNvSpPr txBox="1">
                <a:spLocks noChangeArrowheads="1"/>
              </p:cNvSpPr>
              <p:nvPr/>
            </p:nvSpPr>
            <p:spPr bwMode="auto">
              <a:xfrm>
                <a:off x="3314" y="1707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37.7</a:t>
                </a:r>
              </a:p>
            </p:txBody>
          </p:sp>
          <p:sp>
            <p:nvSpPr>
              <p:cNvPr id="87" name="Text Box 47"/>
              <p:cNvSpPr txBox="1">
                <a:spLocks noChangeArrowheads="1"/>
              </p:cNvSpPr>
              <p:nvPr/>
            </p:nvSpPr>
            <p:spPr bwMode="auto">
              <a:xfrm>
                <a:off x="3314" y="1787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29.4</a:t>
                </a:r>
              </a:p>
            </p:txBody>
          </p:sp>
          <p:sp>
            <p:nvSpPr>
              <p:cNvPr id="88" name="Text Box 48"/>
              <p:cNvSpPr txBox="1">
                <a:spLocks noChangeArrowheads="1"/>
              </p:cNvSpPr>
              <p:nvPr/>
            </p:nvSpPr>
            <p:spPr bwMode="auto">
              <a:xfrm>
                <a:off x="3252" y="2057"/>
                <a:ext cx="4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  6.3 , 4.0</a:t>
                </a:r>
              </a:p>
            </p:txBody>
          </p:sp>
          <p:sp>
            <p:nvSpPr>
              <p:cNvPr id="89" name="AutoShape 49"/>
              <p:cNvSpPr>
                <a:spLocks/>
              </p:cNvSpPr>
              <p:nvPr/>
            </p:nvSpPr>
            <p:spPr bwMode="auto">
              <a:xfrm rot="5400000">
                <a:off x="3313" y="1908"/>
                <a:ext cx="56" cy="222"/>
              </a:xfrm>
              <a:prstGeom prst="leftBrace">
                <a:avLst>
                  <a:gd name="adj1" fmla="val 33036"/>
                  <a:gd name="adj2" fmla="val 50000"/>
                </a:avLst>
              </a:prstGeom>
              <a:noFill/>
              <a:ln w="9525">
                <a:solidFill>
                  <a:srgbClr val="C61A1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Text Box 50"/>
              <p:cNvSpPr txBox="1">
                <a:spLocks noChangeArrowheads="1"/>
              </p:cNvSpPr>
              <p:nvPr/>
            </p:nvSpPr>
            <p:spPr bwMode="auto">
              <a:xfrm>
                <a:off x="3322" y="1901"/>
                <a:ext cx="25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rgbClr val="C61A16"/>
                    </a:solidFill>
                  </a:rPr>
                  <a:t>26.7</a:t>
                </a:r>
              </a:p>
            </p:txBody>
          </p:sp>
        </p:grp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5802865" y="5274641"/>
              <a:ext cx="2590800" cy="1901825"/>
            </a:xfrm>
            <a:prstGeom prst="rect">
              <a:avLst/>
            </a:prstGeom>
            <a:noFill/>
            <a:ln w="28575">
              <a:solidFill>
                <a:srgbClr val="6F731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Text Box 89"/>
            <p:cNvSpPr txBox="1">
              <a:spLocks noChangeArrowheads="1"/>
            </p:cNvSpPr>
            <p:nvPr/>
          </p:nvSpPr>
          <p:spPr bwMode="auto">
            <a:xfrm>
              <a:off x="5920340" y="6768479"/>
              <a:ext cx="5889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accent2"/>
                  </a:solidFill>
                </a:rPr>
                <a:t>40 ppm</a:t>
              </a:r>
            </a:p>
          </p:txBody>
        </p:sp>
        <p:sp>
          <p:nvSpPr>
            <p:cNvPr id="95" name="Text Box 90"/>
            <p:cNvSpPr txBox="1">
              <a:spLocks noChangeArrowheads="1"/>
            </p:cNvSpPr>
            <p:nvPr/>
          </p:nvSpPr>
          <p:spPr bwMode="auto">
            <a:xfrm>
              <a:off x="7611027" y="6782766"/>
              <a:ext cx="5889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accent2"/>
                  </a:solidFill>
                </a:rPr>
                <a:t>39 ppm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  <p:bldP spid="26" grpId="0"/>
      <p:bldP spid="33" grpId="0"/>
      <p:bldP spid="34" grpId="0"/>
      <p:bldP spid="3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INAD2D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43013"/>
            <a:ext cx="5399088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INAD2D8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303338"/>
            <a:ext cx="5399088" cy="5235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6086" name="Picture 6" descr="INAD2D9"/>
          <p:cNvPicPr preferRelativeResize="0">
            <a:picLocks noChangeArrowheads="1"/>
          </p:cNvPicPr>
          <p:nvPr/>
        </p:nvPicPr>
        <p:blipFill>
          <a:blip r:embed="rId4">
            <a:lum bright="-12000" contrast="24000"/>
          </a:blip>
          <a:srcRect/>
          <a:stretch>
            <a:fillRect/>
          </a:stretch>
        </p:blipFill>
        <p:spPr bwMode="auto">
          <a:xfrm>
            <a:off x="5575300" y="4176713"/>
            <a:ext cx="3298825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INAD2D10"/>
          <p:cNvPicPr preferRelativeResize="0">
            <a:picLocks noChangeArrowheads="1"/>
          </p:cNvPicPr>
          <p:nvPr/>
        </p:nvPicPr>
        <p:blipFill>
          <a:blip r:embed="rId5">
            <a:lum bright="-12000" contrast="24000"/>
          </a:blip>
          <a:srcRect/>
          <a:stretch>
            <a:fillRect/>
          </a:stretch>
        </p:blipFill>
        <p:spPr bwMode="auto">
          <a:xfrm>
            <a:off x="5599113" y="1785938"/>
            <a:ext cx="3298825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666750" y="4279900"/>
            <a:ext cx="4445000" cy="6350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V="1">
            <a:off x="939800" y="2336800"/>
            <a:ext cx="3632200" cy="35687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736600" y="2489200"/>
            <a:ext cx="3568700" cy="3479800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H="1" flipV="1">
            <a:off x="685800" y="3352800"/>
            <a:ext cx="3886200" cy="1917700"/>
          </a:xfrm>
          <a:prstGeom prst="line">
            <a:avLst/>
          </a:prstGeom>
          <a:noFill/>
          <a:ln w="28575">
            <a:solidFill>
              <a:srgbClr val="B3C6EB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 flipV="1">
            <a:off x="698500" y="3225800"/>
            <a:ext cx="4025900" cy="1981200"/>
          </a:xfrm>
          <a:prstGeom prst="line">
            <a:avLst/>
          </a:prstGeom>
          <a:noFill/>
          <a:ln w="28575">
            <a:solidFill>
              <a:srgbClr val="B3C6EB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3708400" y="3905250"/>
            <a:ext cx="863600" cy="6159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668338" y="3990975"/>
            <a:ext cx="3903662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739775" y="4122738"/>
            <a:ext cx="3832225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668338" y="4441825"/>
            <a:ext cx="3903662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1696" name="Line 24"/>
          <p:cNvSpPr>
            <a:spLocks noChangeShapeType="1"/>
          </p:cNvSpPr>
          <p:nvPr/>
        </p:nvSpPr>
        <p:spPr bwMode="auto">
          <a:xfrm>
            <a:off x="942975" y="1377950"/>
            <a:ext cx="6516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71697" name="Group 39"/>
          <p:cNvGrpSpPr>
            <a:grpSpLocks/>
          </p:cNvGrpSpPr>
          <p:nvPr/>
        </p:nvGrpSpPr>
        <p:grpSpPr bwMode="auto">
          <a:xfrm>
            <a:off x="1392238" y="627063"/>
            <a:ext cx="415925" cy="750887"/>
            <a:chOff x="877" y="395"/>
            <a:chExt cx="262" cy="473"/>
          </a:xfrm>
        </p:grpSpPr>
        <p:sp>
          <p:nvSpPr>
            <p:cNvPr id="71757" name="Rectangle 25"/>
            <p:cNvSpPr>
              <a:spLocks noChangeArrowheads="1"/>
            </p:cNvSpPr>
            <p:nvPr/>
          </p:nvSpPr>
          <p:spPr bwMode="auto">
            <a:xfrm>
              <a:off x="932" y="539"/>
              <a:ext cx="128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8" name="Text Box 29"/>
            <p:cNvSpPr txBox="1">
              <a:spLocks noChangeArrowheads="1"/>
            </p:cNvSpPr>
            <p:nvPr/>
          </p:nvSpPr>
          <p:spPr bwMode="auto">
            <a:xfrm>
              <a:off x="877" y="395"/>
              <a:ext cx="2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90°</a:t>
              </a:r>
            </a:p>
          </p:txBody>
        </p:sp>
      </p:grpSp>
      <p:grpSp>
        <p:nvGrpSpPr>
          <p:cNvPr id="71698" name="Group 40"/>
          <p:cNvGrpSpPr>
            <a:grpSpLocks/>
          </p:cNvGrpSpPr>
          <p:nvPr/>
        </p:nvGrpSpPr>
        <p:grpSpPr bwMode="auto">
          <a:xfrm>
            <a:off x="2259013" y="627063"/>
            <a:ext cx="503237" cy="750887"/>
            <a:chOff x="1423" y="395"/>
            <a:chExt cx="317" cy="473"/>
          </a:xfrm>
        </p:grpSpPr>
        <p:sp>
          <p:nvSpPr>
            <p:cNvPr id="71755" name="Rectangle 26"/>
            <p:cNvSpPr>
              <a:spLocks noChangeArrowheads="1"/>
            </p:cNvSpPr>
            <p:nvPr/>
          </p:nvSpPr>
          <p:spPr bwMode="auto">
            <a:xfrm>
              <a:off x="1426" y="539"/>
              <a:ext cx="284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6" name="Text Box 30"/>
            <p:cNvSpPr txBox="1">
              <a:spLocks noChangeArrowheads="1"/>
            </p:cNvSpPr>
            <p:nvPr/>
          </p:nvSpPr>
          <p:spPr bwMode="auto">
            <a:xfrm>
              <a:off x="1423" y="395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180°</a:t>
              </a:r>
            </a:p>
          </p:txBody>
        </p:sp>
      </p:grpSp>
      <p:grpSp>
        <p:nvGrpSpPr>
          <p:cNvPr id="71699" name="Group 41"/>
          <p:cNvGrpSpPr>
            <a:grpSpLocks/>
          </p:cNvGrpSpPr>
          <p:nvPr/>
        </p:nvGrpSpPr>
        <p:grpSpPr bwMode="auto">
          <a:xfrm>
            <a:off x="3168650" y="627063"/>
            <a:ext cx="415925" cy="750887"/>
            <a:chOff x="1996" y="395"/>
            <a:chExt cx="262" cy="473"/>
          </a:xfrm>
        </p:grpSpPr>
        <p:sp>
          <p:nvSpPr>
            <p:cNvPr id="71753" name="Rectangle 28"/>
            <p:cNvSpPr>
              <a:spLocks noChangeArrowheads="1"/>
            </p:cNvSpPr>
            <p:nvPr/>
          </p:nvSpPr>
          <p:spPr bwMode="auto">
            <a:xfrm>
              <a:off x="2038" y="539"/>
              <a:ext cx="128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4" name="Text Box 31"/>
            <p:cNvSpPr txBox="1">
              <a:spLocks noChangeArrowheads="1"/>
            </p:cNvSpPr>
            <p:nvPr/>
          </p:nvSpPr>
          <p:spPr bwMode="auto">
            <a:xfrm>
              <a:off x="1996" y="395"/>
              <a:ext cx="2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90°</a:t>
              </a:r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3851275" y="627063"/>
            <a:ext cx="503238" cy="749300"/>
            <a:chOff x="2563" y="393"/>
            <a:chExt cx="317" cy="472"/>
          </a:xfrm>
        </p:grpSpPr>
        <p:sp>
          <p:nvSpPr>
            <p:cNvPr id="71751" name="Rectangle 27"/>
            <p:cNvSpPr>
              <a:spLocks noChangeArrowheads="1"/>
            </p:cNvSpPr>
            <p:nvPr/>
          </p:nvSpPr>
          <p:spPr bwMode="auto">
            <a:xfrm>
              <a:off x="2631" y="536"/>
              <a:ext cx="165" cy="32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752" name="Text Box 32"/>
            <p:cNvSpPr txBox="1">
              <a:spLocks noChangeArrowheads="1"/>
            </p:cNvSpPr>
            <p:nvPr/>
          </p:nvSpPr>
          <p:spPr bwMode="auto">
            <a:xfrm>
              <a:off x="2563" y="393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135°</a:t>
              </a:r>
            </a:p>
          </p:txBody>
        </p:sp>
      </p:grpSp>
      <p:sp>
        <p:nvSpPr>
          <p:cNvPr id="71701" name="Text Box 33"/>
          <p:cNvSpPr txBox="1">
            <a:spLocks noChangeArrowheads="1"/>
          </p:cNvSpPr>
          <p:nvPr/>
        </p:nvSpPr>
        <p:spPr bwMode="auto">
          <a:xfrm>
            <a:off x="447675" y="901700"/>
            <a:ext cx="966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err="1" smtClean="0"/>
              <a:t>relaxatio</a:t>
            </a:r>
            <a:r>
              <a:rPr lang="de-DE" sz="1200" dirty="0" smtClean="0"/>
              <a:t>n</a:t>
            </a:r>
            <a:endParaRPr lang="de-DE" sz="1200" dirty="0"/>
          </a:p>
        </p:txBody>
      </p:sp>
      <p:sp>
        <p:nvSpPr>
          <p:cNvPr id="71702" name="Text Box 34"/>
          <p:cNvSpPr txBox="1">
            <a:spLocks noChangeArrowheads="1"/>
          </p:cNvSpPr>
          <p:nvPr/>
        </p:nvSpPr>
        <p:spPr bwMode="auto">
          <a:xfrm>
            <a:off x="1709738" y="860425"/>
            <a:ext cx="60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1/ 4J</a:t>
            </a:r>
          </a:p>
        </p:txBody>
      </p:sp>
      <p:sp>
        <p:nvSpPr>
          <p:cNvPr id="71703" name="Text Box 35"/>
          <p:cNvSpPr txBox="1">
            <a:spLocks noChangeArrowheads="1"/>
          </p:cNvSpPr>
          <p:nvPr/>
        </p:nvSpPr>
        <p:spPr bwMode="auto">
          <a:xfrm>
            <a:off x="2740025" y="873125"/>
            <a:ext cx="603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1/ 4J</a:t>
            </a:r>
          </a:p>
        </p:txBody>
      </p:sp>
      <p:sp>
        <p:nvSpPr>
          <p:cNvPr id="71704" name="Text Box 36"/>
          <p:cNvSpPr txBox="1">
            <a:spLocks noChangeArrowheads="1"/>
          </p:cNvSpPr>
          <p:nvPr/>
        </p:nvSpPr>
        <p:spPr bwMode="auto">
          <a:xfrm>
            <a:off x="3567113" y="827088"/>
            <a:ext cx="3413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t</a:t>
            </a:r>
            <a:r>
              <a:rPr lang="de-DE" sz="1200" baseline="-25000"/>
              <a:t>1</a:t>
            </a:r>
            <a:endParaRPr lang="de-DE" sz="1200"/>
          </a:p>
        </p:txBody>
      </p:sp>
      <p:sp>
        <p:nvSpPr>
          <p:cNvPr id="71705" name="Text Box 37"/>
          <p:cNvSpPr txBox="1">
            <a:spLocks noChangeArrowheads="1"/>
          </p:cNvSpPr>
          <p:nvPr/>
        </p:nvSpPr>
        <p:spPr bwMode="auto">
          <a:xfrm>
            <a:off x="4635500" y="898525"/>
            <a:ext cx="2665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/>
              <a:t>t</a:t>
            </a:r>
            <a:r>
              <a:rPr lang="de-DE" sz="1200" baseline="-25000" dirty="0"/>
              <a:t>1 </a:t>
            </a:r>
            <a:r>
              <a:rPr lang="de-DE" sz="1200" baseline="-25000" dirty="0" smtClean="0"/>
              <a:t>              </a:t>
            </a:r>
            <a:r>
              <a:rPr lang="en-GB" sz="1200" dirty="0" smtClean="0"/>
              <a:t> acquisition</a:t>
            </a:r>
            <a:endParaRPr lang="en-GB" sz="1200" dirty="0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5075238" y="788988"/>
            <a:ext cx="2505075" cy="579437"/>
            <a:chOff x="3182" y="494"/>
            <a:chExt cx="1563" cy="365"/>
          </a:xfrm>
        </p:grpSpPr>
        <p:sp>
          <p:nvSpPr>
            <p:cNvPr id="71749" name="Line 44"/>
            <p:cNvSpPr>
              <a:spLocks noChangeShapeType="1"/>
            </p:cNvSpPr>
            <p:nvPr/>
          </p:nvSpPr>
          <p:spPr bwMode="auto">
            <a:xfrm>
              <a:off x="3182" y="494"/>
              <a:ext cx="0" cy="36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750" name="Line 45"/>
            <p:cNvSpPr>
              <a:spLocks noChangeShapeType="1"/>
            </p:cNvSpPr>
            <p:nvPr/>
          </p:nvSpPr>
          <p:spPr bwMode="auto">
            <a:xfrm>
              <a:off x="3191" y="859"/>
              <a:ext cx="1554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3446463" y="793750"/>
            <a:ext cx="4064000" cy="579438"/>
            <a:chOff x="3182" y="494"/>
            <a:chExt cx="1563" cy="365"/>
          </a:xfrm>
        </p:grpSpPr>
        <p:sp>
          <p:nvSpPr>
            <p:cNvPr id="71747" name="Line 48"/>
            <p:cNvSpPr>
              <a:spLocks noChangeShapeType="1"/>
            </p:cNvSpPr>
            <p:nvPr/>
          </p:nvSpPr>
          <p:spPr bwMode="auto">
            <a:xfrm>
              <a:off x="3182" y="494"/>
              <a:ext cx="0" cy="3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748" name="Line 49"/>
            <p:cNvSpPr>
              <a:spLocks noChangeShapeType="1"/>
            </p:cNvSpPr>
            <p:nvPr/>
          </p:nvSpPr>
          <p:spPr bwMode="auto">
            <a:xfrm>
              <a:off x="3191" y="859"/>
              <a:ext cx="155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1689100" y="788988"/>
            <a:ext cx="5849938" cy="579437"/>
            <a:chOff x="3182" y="494"/>
            <a:chExt cx="1563" cy="365"/>
          </a:xfrm>
        </p:grpSpPr>
        <p:sp>
          <p:nvSpPr>
            <p:cNvPr id="71745" name="Line 51"/>
            <p:cNvSpPr>
              <a:spLocks noChangeShapeType="1"/>
            </p:cNvSpPr>
            <p:nvPr/>
          </p:nvSpPr>
          <p:spPr bwMode="auto">
            <a:xfrm>
              <a:off x="3182" y="494"/>
              <a:ext cx="0" cy="36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746" name="Line 52"/>
            <p:cNvSpPr>
              <a:spLocks noChangeShapeType="1"/>
            </p:cNvSpPr>
            <p:nvPr/>
          </p:nvSpPr>
          <p:spPr bwMode="auto">
            <a:xfrm>
              <a:off x="3191" y="859"/>
              <a:ext cx="1554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1042988" y="2365375"/>
            <a:ext cx="3395662" cy="3657600"/>
            <a:chOff x="657" y="1490"/>
            <a:chExt cx="2139" cy="2304"/>
          </a:xfrm>
        </p:grpSpPr>
        <p:grpSp>
          <p:nvGrpSpPr>
            <p:cNvPr id="71733" name="Group 65"/>
            <p:cNvGrpSpPr>
              <a:grpSpLocks/>
            </p:cNvGrpSpPr>
            <p:nvPr/>
          </p:nvGrpSpPr>
          <p:grpSpPr bwMode="auto">
            <a:xfrm>
              <a:off x="657" y="3501"/>
              <a:ext cx="418" cy="293"/>
              <a:chOff x="657" y="3501"/>
              <a:chExt cx="418" cy="293"/>
            </a:xfrm>
          </p:grpSpPr>
          <p:sp>
            <p:nvSpPr>
              <p:cNvPr id="71743" name="Text Box 54"/>
              <p:cNvSpPr txBox="1">
                <a:spLocks noChangeArrowheads="1"/>
              </p:cNvSpPr>
              <p:nvPr/>
            </p:nvSpPr>
            <p:spPr bwMode="auto">
              <a:xfrm>
                <a:off x="694" y="3501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8040</a:t>
                </a:r>
              </a:p>
            </p:txBody>
          </p:sp>
          <p:sp>
            <p:nvSpPr>
              <p:cNvPr id="71744" name="Text Box 55"/>
              <p:cNvSpPr txBox="1">
                <a:spLocks noChangeArrowheads="1"/>
              </p:cNvSpPr>
              <p:nvPr/>
            </p:nvSpPr>
            <p:spPr bwMode="auto">
              <a:xfrm>
                <a:off x="657" y="3621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16080</a:t>
                </a:r>
              </a:p>
            </p:txBody>
          </p:sp>
        </p:grpSp>
        <p:grpSp>
          <p:nvGrpSpPr>
            <p:cNvPr id="71734" name="Group 64"/>
            <p:cNvGrpSpPr>
              <a:grpSpLocks/>
            </p:cNvGrpSpPr>
            <p:nvPr/>
          </p:nvGrpSpPr>
          <p:grpSpPr bwMode="auto">
            <a:xfrm>
              <a:off x="959" y="3236"/>
              <a:ext cx="418" cy="284"/>
              <a:chOff x="959" y="3236"/>
              <a:chExt cx="418" cy="284"/>
            </a:xfrm>
          </p:grpSpPr>
          <p:sp>
            <p:nvSpPr>
              <p:cNvPr id="71741" name="Text Box 56"/>
              <p:cNvSpPr txBox="1">
                <a:spLocks noChangeArrowheads="1"/>
              </p:cNvSpPr>
              <p:nvPr/>
            </p:nvSpPr>
            <p:spPr bwMode="auto">
              <a:xfrm>
                <a:off x="959" y="3347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14424</a:t>
                </a:r>
              </a:p>
            </p:txBody>
          </p:sp>
          <p:sp>
            <p:nvSpPr>
              <p:cNvPr id="71742" name="Text Box 57"/>
              <p:cNvSpPr txBox="1">
                <a:spLocks noChangeArrowheads="1"/>
              </p:cNvSpPr>
              <p:nvPr/>
            </p:nvSpPr>
            <p:spPr bwMode="auto">
              <a:xfrm>
                <a:off x="996" y="3236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7212</a:t>
                </a:r>
              </a:p>
            </p:txBody>
          </p:sp>
        </p:grpSp>
        <p:grpSp>
          <p:nvGrpSpPr>
            <p:cNvPr id="71735" name="Group 63"/>
            <p:cNvGrpSpPr>
              <a:grpSpLocks/>
            </p:cNvGrpSpPr>
            <p:nvPr/>
          </p:nvGrpSpPr>
          <p:grpSpPr bwMode="auto">
            <a:xfrm>
              <a:off x="2038" y="1801"/>
              <a:ext cx="418" cy="273"/>
              <a:chOff x="2038" y="1801"/>
              <a:chExt cx="418" cy="273"/>
            </a:xfrm>
          </p:grpSpPr>
          <p:sp>
            <p:nvSpPr>
              <p:cNvPr id="71739" name="Text Box 58"/>
              <p:cNvSpPr txBox="1">
                <a:spLocks noChangeArrowheads="1"/>
              </p:cNvSpPr>
              <p:nvPr/>
            </p:nvSpPr>
            <p:spPr bwMode="auto">
              <a:xfrm>
                <a:off x="2038" y="1901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 6137</a:t>
                </a:r>
              </a:p>
            </p:txBody>
          </p:sp>
          <p:sp>
            <p:nvSpPr>
              <p:cNvPr id="71740" name="Text Box 59"/>
              <p:cNvSpPr txBox="1">
                <a:spLocks noChangeArrowheads="1"/>
              </p:cNvSpPr>
              <p:nvPr/>
            </p:nvSpPr>
            <p:spPr bwMode="auto">
              <a:xfrm>
                <a:off x="2075" y="1801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3070</a:t>
                </a:r>
              </a:p>
            </p:txBody>
          </p:sp>
        </p:grpSp>
        <p:grpSp>
          <p:nvGrpSpPr>
            <p:cNvPr id="71736" name="Group 62"/>
            <p:cNvGrpSpPr>
              <a:grpSpLocks/>
            </p:cNvGrpSpPr>
            <p:nvPr/>
          </p:nvGrpSpPr>
          <p:grpSpPr bwMode="auto">
            <a:xfrm>
              <a:off x="2377" y="1490"/>
              <a:ext cx="419" cy="276"/>
              <a:chOff x="2377" y="1490"/>
              <a:chExt cx="419" cy="276"/>
            </a:xfrm>
          </p:grpSpPr>
          <p:sp>
            <p:nvSpPr>
              <p:cNvPr id="71737" name="Text Box 60"/>
              <p:cNvSpPr txBox="1">
                <a:spLocks noChangeArrowheads="1"/>
              </p:cNvSpPr>
              <p:nvPr/>
            </p:nvSpPr>
            <p:spPr bwMode="auto">
              <a:xfrm>
                <a:off x="2377" y="1490"/>
                <a:ext cx="32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2192</a:t>
                </a:r>
              </a:p>
            </p:txBody>
          </p:sp>
          <p:sp>
            <p:nvSpPr>
              <p:cNvPr id="71738" name="Text Box 61"/>
              <p:cNvSpPr txBox="1">
                <a:spLocks noChangeArrowheads="1"/>
              </p:cNvSpPr>
              <p:nvPr/>
            </p:nvSpPr>
            <p:spPr bwMode="auto">
              <a:xfrm>
                <a:off x="2378" y="1593"/>
                <a:ext cx="4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chemeClr val="accent2"/>
                    </a:solidFill>
                  </a:rPr>
                  <a:t>4375</a:t>
                </a:r>
              </a:p>
            </p:txBody>
          </p:sp>
        </p:grpSp>
      </p:grpSp>
      <p:grpSp>
        <p:nvGrpSpPr>
          <p:cNvPr id="14" name="Group 85"/>
          <p:cNvGrpSpPr>
            <a:grpSpLocks/>
          </p:cNvGrpSpPr>
          <p:nvPr/>
        </p:nvGrpSpPr>
        <p:grpSpPr bwMode="auto">
          <a:xfrm>
            <a:off x="6457950" y="3397250"/>
            <a:ext cx="1979613" cy="438150"/>
            <a:chOff x="4068" y="2140"/>
            <a:chExt cx="1247" cy="276"/>
          </a:xfrm>
        </p:grpSpPr>
        <p:sp>
          <p:nvSpPr>
            <p:cNvPr id="71731" name="Text Box 72"/>
            <p:cNvSpPr txBox="1">
              <a:spLocks noChangeArrowheads="1"/>
            </p:cNvSpPr>
            <p:nvPr/>
          </p:nvSpPr>
          <p:spPr bwMode="auto">
            <a:xfrm>
              <a:off x="4068" y="2140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3070</a:t>
              </a:r>
            </a:p>
          </p:txBody>
        </p:sp>
        <p:sp>
          <p:nvSpPr>
            <p:cNvPr id="71732" name="Text Box 73"/>
            <p:cNvSpPr txBox="1">
              <a:spLocks noChangeArrowheads="1"/>
            </p:cNvSpPr>
            <p:nvPr/>
          </p:nvSpPr>
          <p:spPr bwMode="auto">
            <a:xfrm>
              <a:off x="4069" y="2243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11098 = 8040+3070</a:t>
              </a:r>
            </a:p>
          </p:txBody>
        </p:sp>
      </p:grpSp>
      <p:grpSp>
        <p:nvGrpSpPr>
          <p:cNvPr id="15" name="Group 87"/>
          <p:cNvGrpSpPr>
            <a:grpSpLocks/>
          </p:cNvGrpSpPr>
          <p:nvPr/>
        </p:nvGrpSpPr>
        <p:grpSpPr bwMode="auto">
          <a:xfrm>
            <a:off x="6267450" y="5826125"/>
            <a:ext cx="1979613" cy="438150"/>
            <a:chOff x="3948" y="3670"/>
            <a:chExt cx="1247" cy="276"/>
          </a:xfrm>
        </p:grpSpPr>
        <p:sp>
          <p:nvSpPr>
            <p:cNvPr id="71729" name="Text Box 74"/>
            <p:cNvSpPr txBox="1">
              <a:spLocks noChangeArrowheads="1"/>
            </p:cNvSpPr>
            <p:nvPr/>
          </p:nvSpPr>
          <p:spPr bwMode="auto">
            <a:xfrm>
              <a:off x="3948" y="3670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8040</a:t>
              </a:r>
            </a:p>
          </p:txBody>
        </p:sp>
        <p:sp>
          <p:nvSpPr>
            <p:cNvPr id="71730" name="Text Box 75"/>
            <p:cNvSpPr txBox="1">
              <a:spLocks noChangeArrowheads="1"/>
            </p:cNvSpPr>
            <p:nvPr/>
          </p:nvSpPr>
          <p:spPr bwMode="auto">
            <a:xfrm>
              <a:off x="3949" y="3773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11098 = 8040+3070</a:t>
              </a:r>
            </a:p>
          </p:txBody>
        </p:sp>
      </p:grpSp>
      <p:grpSp>
        <p:nvGrpSpPr>
          <p:cNvPr id="16" name="Group 84"/>
          <p:cNvGrpSpPr>
            <a:grpSpLocks/>
          </p:cNvGrpSpPr>
          <p:nvPr/>
        </p:nvGrpSpPr>
        <p:grpSpPr bwMode="auto">
          <a:xfrm>
            <a:off x="7343775" y="2501900"/>
            <a:ext cx="1979613" cy="438150"/>
            <a:chOff x="4626" y="1576"/>
            <a:chExt cx="1247" cy="276"/>
          </a:xfrm>
        </p:grpSpPr>
        <p:sp>
          <p:nvSpPr>
            <p:cNvPr id="71727" name="Text Box 76"/>
            <p:cNvSpPr txBox="1">
              <a:spLocks noChangeArrowheads="1"/>
            </p:cNvSpPr>
            <p:nvPr/>
          </p:nvSpPr>
          <p:spPr bwMode="auto">
            <a:xfrm>
              <a:off x="4626" y="1576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2192</a:t>
              </a:r>
            </a:p>
          </p:txBody>
        </p:sp>
        <p:sp>
          <p:nvSpPr>
            <p:cNvPr id="71728" name="Text Box 77"/>
            <p:cNvSpPr txBox="1">
              <a:spLocks noChangeArrowheads="1"/>
            </p:cNvSpPr>
            <p:nvPr/>
          </p:nvSpPr>
          <p:spPr bwMode="auto">
            <a:xfrm>
              <a:off x="4627" y="1679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9399 = 7212+2192</a:t>
              </a:r>
            </a:p>
          </p:txBody>
        </p:sp>
      </p:grpSp>
      <p:grpSp>
        <p:nvGrpSpPr>
          <p:cNvPr id="17" name="Group 86"/>
          <p:cNvGrpSpPr>
            <a:grpSpLocks/>
          </p:cNvGrpSpPr>
          <p:nvPr/>
        </p:nvGrpSpPr>
        <p:grpSpPr bwMode="auto">
          <a:xfrm>
            <a:off x="7164388" y="4854575"/>
            <a:ext cx="1979612" cy="438150"/>
            <a:chOff x="4513" y="3058"/>
            <a:chExt cx="1247" cy="276"/>
          </a:xfrm>
        </p:grpSpPr>
        <p:sp>
          <p:nvSpPr>
            <p:cNvPr id="71725" name="Text Box 78"/>
            <p:cNvSpPr txBox="1">
              <a:spLocks noChangeArrowheads="1"/>
            </p:cNvSpPr>
            <p:nvPr/>
          </p:nvSpPr>
          <p:spPr bwMode="auto">
            <a:xfrm>
              <a:off x="4513" y="3058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7212</a:t>
              </a:r>
            </a:p>
          </p:txBody>
        </p:sp>
        <p:sp>
          <p:nvSpPr>
            <p:cNvPr id="71726" name="Text Box 79"/>
            <p:cNvSpPr txBox="1">
              <a:spLocks noChangeArrowheads="1"/>
            </p:cNvSpPr>
            <p:nvPr/>
          </p:nvSpPr>
          <p:spPr bwMode="auto">
            <a:xfrm>
              <a:off x="4514" y="3161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9399 = 7212+2192</a:t>
              </a:r>
            </a:p>
          </p:txBody>
        </p:sp>
      </p:grp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6240463" y="5178425"/>
            <a:ext cx="1979612" cy="438150"/>
            <a:chOff x="3931" y="3262"/>
            <a:chExt cx="1247" cy="276"/>
          </a:xfrm>
        </p:grpSpPr>
        <p:sp>
          <p:nvSpPr>
            <p:cNvPr id="71723" name="Text Box 80"/>
            <p:cNvSpPr txBox="1">
              <a:spLocks noChangeArrowheads="1"/>
            </p:cNvSpPr>
            <p:nvPr/>
          </p:nvSpPr>
          <p:spPr bwMode="auto">
            <a:xfrm>
              <a:off x="3931" y="3262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8040</a:t>
              </a:r>
            </a:p>
          </p:txBody>
        </p:sp>
        <p:sp>
          <p:nvSpPr>
            <p:cNvPr id="71724" name="Text Box 81"/>
            <p:cNvSpPr txBox="1">
              <a:spLocks noChangeArrowheads="1"/>
            </p:cNvSpPr>
            <p:nvPr/>
          </p:nvSpPr>
          <p:spPr bwMode="auto">
            <a:xfrm>
              <a:off x="3932" y="3365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9902 = 2*( 8040 – 3070)</a:t>
              </a:r>
            </a:p>
          </p:txBody>
        </p:sp>
      </p:grpSp>
      <p:grpSp>
        <p:nvGrpSpPr>
          <p:cNvPr id="19" name="Group 88"/>
          <p:cNvGrpSpPr>
            <a:grpSpLocks/>
          </p:cNvGrpSpPr>
          <p:nvPr/>
        </p:nvGrpSpPr>
        <p:grpSpPr bwMode="auto">
          <a:xfrm>
            <a:off x="6345238" y="2759075"/>
            <a:ext cx="1979612" cy="438150"/>
            <a:chOff x="3997" y="1738"/>
            <a:chExt cx="1247" cy="276"/>
          </a:xfrm>
        </p:grpSpPr>
        <p:sp>
          <p:nvSpPr>
            <p:cNvPr id="71721" name="Text Box 82"/>
            <p:cNvSpPr txBox="1">
              <a:spLocks noChangeArrowheads="1"/>
            </p:cNvSpPr>
            <p:nvPr/>
          </p:nvSpPr>
          <p:spPr bwMode="auto">
            <a:xfrm>
              <a:off x="3997" y="1738"/>
              <a:ext cx="3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chemeClr val="accent2"/>
                  </a:solidFill>
                </a:rPr>
                <a:t>3070</a:t>
              </a:r>
            </a:p>
          </p:txBody>
        </p:sp>
        <p:sp>
          <p:nvSpPr>
            <p:cNvPr id="71722" name="Text Box 83"/>
            <p:cNvSpPr txBox="1">
              <a:spLocks noChangeArrowheads="1"/>
            </p:cNvSpPr>
            <p:nvPr/>
          </p:nvSpPr>
          <p:spPr bwMode="auto">
            <a:xfrm>
              <a:off x="3998" y="1841"/>
              <a:ext cx="12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</a:rPr>
                <a:t>9902 = 2*( 8040 – 3070)</a:t>
              </a:r>
            </a:p>
          </p:txBody>
        </p:sp>
      </p:grpSp>
      <p:sp>
        <p:nvSpPr>
          <p:cNvPr id="46170" name="Rectangle 90"/>
          <p:cNvSpPr>
            <a:spLocks noChangeArrowheads="1"/>
          </p:cNvSpPr>
          <p:nvPr/>
        </p:nvSpPr>
        <p:spPr bwMode="auto">
          <a:xfrm>
            <a:off x="820738" y="3905250"/>
            <a:ext cx="863600" cy="61595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171" name="Rectangle 91"/>
          <p:cNvSpPr>
            <a:spLocks noChangeArrowheads="1"/>
          </p:cNvSpPr>
          <p:nvPr/>
        </p:nvSpPr>
        <p:spPr bwMode="auto">
          <a:xfrm>
            <a:off x="5813425" y="2192338"/>
            <a:ext cx="2460625" cy="16335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172" name="Rectangle 92"/>
          <p:cNvSpPr>
            <a:spLocks noChangeArrowheads="1"/>
          </p:cNvSpPr>
          <p:nvPr/>
        </p:nvSpPr>
        <p:spPr bwMode="auto">
          <a:xfrm>
            <a:off x="5799138" y="4600575"/>
            <a:ext cx="2460625" cy="1633538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1719" name="Picture 94" descr="Logo_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0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2D  Inadequate Double  and Zero Quantum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4624E-6 L 0.09601 4.04624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8" grpId="1" animBg="1"/>
      <p:bldP spid="46089" grpId="0" animBg="1"/>
      <p:bldP spid="46089" grpId="1" animBg="1"/>
      <p:bldP spid="46091" grpId="0" animBg="1"/>
      <p:bldP spid="46091" grpId="1" animBg="1"/>
      <p:bldP spid="46092" grpId="0" animBg="1"/>
      <p:bldP spid="46092" grpId="1" animBg="1"/>
      <p:bldP spid="46093" grpId="0" animBg="1"/>
      <p:bldP spid="46093" grpId="1" animBg="1"/>
      <p:bldP spid="46097" grpId="0" animBg="1"/>
      <p:bldP spid="46100" grpId="0" animBg="1"/>
      <p:bldP spid="46101" grpId="0" animBg="1"/>
      <p:bldP spid="46102" grpId="0" animBg="1"/>
      <p:bldP spid="46170" grpId="0" animBg="1"/>
      <p:bldP spid="46171" grpId="0" animBg="1"/>
      <p:bldP spid="4617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beckm1_2dinad2"/>
          <p:cNvPicPr preferRelativeResize="0">
            <a:picLocks noChangeArrowheads="1"/>
          </p:cNvPicPr>
          <p:nvPr/>
        </p:nvPicPr>
        <p:blipFill>
          <a:blip r:embed="rId2">
            <a:lum bright="-30000" contrast="48000"/>
          </a:blip>
          <a:srcRect/>
          <a:stretch>
            <a:fillRect/>
          </a:stretch>
        </p:blipFill>
        <p:spPr bwMode="auto">
          <a:xfrm>
            <a:off x="252413" y="470710"/>
            <a:ext cx="7165975" cy="6200775"/>
          </a:xfrm>
          <a:prstGeom prst="rect">
            <a:avLst/>
          </a:prstGeom>
          <a:noFill/>
        </p:spPr>
      </p:pic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7508875" y="3699685"/>
            <a:ext cx="0" cy="644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508875" y="3364722"/>
            <a:ext cx="606425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 flipV="1">
            <a:off x="7258050" y="3572685"/>
            <a:ext cx="250825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7508875" y="3699685"/>
            <a:ext cx="312738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7526338" y="2645585"/>
            <a:ext cx="0" cy="3921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7526338" y="2494772"/>
            <a:ext cx="50800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7986713" y="231221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H="1">
            <a:off x="6926263" y="3044047"/>
            <a:ext cx="582612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>
            <a:off x="6926263" y="3348847"/>
            <a:ext cx="0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7494588" y="3029760"/>
            <a:ext cx="582612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8089900" y="3348847"/>
            <a:ext cx="14288" cy="679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flipH="1">
            <a:off x="7494588" y="4028297"/>
            <a:ext cx="623887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H="1" flipV="1">
            <a:off x="6913563" y="4040997"/>
            <a:ext cx="595312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781050" y="5500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4727575" y="5516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5813425" y="52309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3992563" y="5500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2455863" y="56437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2193925" y="5627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4397375" y="55008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4949825" y="5405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512921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537686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8067675" y="322343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817563" y="5896785"/>
            <a:ext cx="2133600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7388225" y="34329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17" name="Line 41"/>
          <p:cNvSpPr>
            <a:spLocks noChangeShapeType="1"/>
          </p:cNvSpPr>
          <p:nvPr/>
        </p:nvSpPr>
        <p:spPr bwMode="auto">
          <a:xfrm>
            <a:off x="817563" y="4856972"/>
            <a:ext cx="3379787" cy="14288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7512050" y="28106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19" name="Line 43"/>
          <p:cNvSpPr>
            <a:spLocks noChangeShapeType="1"/>
          </p:cNvSpPr>
          <p:nvPr/>
        </p:nvSpPr>
        <p:spPr bwMode="auto">
          <a:xfrm>
            <a:off x="873125" y="3956860"/>
            <a:ext cx="4722813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8091488" y="39060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21" name="Line 45"/>
          <p:cNvSpPr>
            <a:spLocks noChangeShapeType="1"/>
          </p:cNvSpPr>
          <p:nvPr/>
        </p:nvSpPr>
        <p:spPr bwMode="auto">
          <a:xfrm flipV="1">
            <a:off x="2246313" y="4926822"/>
            <a:ext cx="468312" cy="0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7361238" y="441406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23" name="Line 47"/>
          <p:cNvSpPr>
            <a:spLocks noChangeShapeType="1"/>
          </p:cNvSpPr>
          <p:nvPr/>
        </p:nvSpPr>
        <p:spPr bwMode="auto">
          <a:xfrm>
            <a:off x="2508250" y="3318685"/>
            <a:ext cx="2492375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4" name="Text Box 48"/>
          <p:cNvSpPr txBox="1">
            <a:spLocks noChangeArrowheads="1"/>
          </p:cNvSpPr>
          <p:nvPr/>
        </p:nvSpPr>
        <p:spPr bwMode="auto">
          <a:xfrm>
            <a:off x="7761288" y="372349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493963" y="2529697"/>
            <a:ext cx="3517900" cy="14288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6" name="Text Box 50"/>
          <p:cNvSpPr txBox="1">
            <a:spLocks noChangeArrowheads="1"/>
          </p:cNvSpPr>
          <p:nvPr/>
        </p:nvSpPr>
        <p:spPr bwMode="auto">
          <a:xfrm>
            <a:off x="7005638" y="338694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2287588" y="3166285"/>
            <a:ext cx="3005137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8" name="Text Box 52"/>
          <p:cNvSpPr txBox="1">
            <a:spLocks noChangeArrowheads="1"/>
          </p:cNvSpPr>
          <p:nvPr/>
        </p:nvSpPr>
        <p:spPr bwMode="auto">
          <a:xfrm>
            <a:off x="6597650" y="398861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29" name="Line 53"/>
          <p:cNvSpPr>
            <a:spLocks noChangeShapeType="1"/>
          </p:cNvSpPr>
          <p:nvPr/>
        </p:nvSpPr>
        <p:spPr bwMode="auto">
          <a:xfrm>
            <a:off x="2287588" y="2972610"/>
            <a:ext cx="3268662" cy="28575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30" name="Line 54"/>
          <p:cNvSpPr>
            <a:spLocks noChangeShapeType="1"/>
          </p:cNvSpPr>
          <p:nvPr/>
        </p:nvSpPr>
        <p:spPr bwMode="auto">
          <a:xfrm>
            <a:off x="3935413" y="2321735"/>
            <a:ext cx="982662" cy="0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31" name="Text Box 55"/>
          <p:cNvSpPr txBox="1">
            <a:spLocks noChangeArrowheads="1"/>
          </p:cNvSpPr>
          <p:nvPr/>
        </p:nvSpPr>
        <p:spPr bwMode="auto">
          <a:xfrm>
            <a:off x="7072313" y="244873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32" name="Text Box 56"/>
          <p:cNvSpPr txBox="1">
            <a:spLocks noChangeArrowheads="1"/>
          </p:cNvSpPr>
          <p:nvPr/>
        </p:nvSpPr>
        <p:spPr bwMode="auto">
          <a:xfrm>
            <a:off x="6557963" y="318692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33" name="Line 57"/>
          <p:cNvSpPr>
            <a:spLocks noChangeShapeType="1"/>
          </p:cNvSpPr>
          <p:nvPr/>
        </p:nvSpPr>
        <p:spPr bwMode="auto">
          <a:xfrm>
            <a:off x="4017963" y="2086785"/>
            <a:ext cx="1120775" cy="0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34" name="Line 58"/>
          <p:cNvSpPr>
            <a:spLocks noChangeShapeType="1"/>
          </p:cNvSpPr>
          <p:nvPr/>
        </p:nvSpPr>
        <p:spPr bwMode="auto">
          <a:xfrm>
            <a:off x="4959350" y="1851835"/>
            <a:ext cx="387350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48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2D- Inadequate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605388" y="6215029"/>
            <a:ext cx="53292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 common double quantum transitions (cross peaks) indicate a 1J coupling which is a prerequisite for their generation. 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  <p:bldP spid="50192" grpId="0" animBg="1"/>
      <p:bldP spid="50193" grpId="0" animBg="1"/>
      <p:bldP spid="50194" grpId="0" animBg="1"/>
      <p:bldP spid="50195" grpId="0" animBg="1"/>
      <p:bldP spid="50196" grpId="0" animBg="1"/>
      <p:bldP spid="50197" grpId="0"/>
      <p:bldP spid="50198" grpId="0" animBg="1"/>
      <p:bldP spid="50199" grpId="0" animBg="1"/>
      <p:bldP spid="50200" grpId="0" animBg="1"/>
      <p:bldP spid="50201" grpId="0" animBg="1"/>
      <p:bldP spid="50202" grpId="0" animBg="1"/>
      <p:bldP spid="50203" grpId="0" animBg="1"/>
      <p:bldP spid="50214" grpId="0"/>
      <p:bldP spid="50215" grpId="0" animBg="1"/>
      <p:bldP spid="50215" grpId="1" animBg="1"/>
      <p:bldP spid="50216" grpId="0"/>
      <p:bldP spid="50217" grpId="0" animBg="1"/>
      <p:bldP spid="50217" grpId="1" animBg="1"/>
      <p:bldP spid="50218" grpId="0"/>
      <p:bldP spid="50219" grpId="0" animBg="1"/>
      <p:bldP spid="50219" grpId="1" animBg="1"/>
      <p:bldP spid="50220" grpId="0"/>
      <p:bldP spid="50221" grpId="0" animBg="1"/>
      <p:bldP spid="50221" grpId="1" animBg="1"/>
      <p:bldP spid="50222" grpId="0"/>
      <p:bldP spid="50223" grpId="0" animBg="1"/>
      <p:bldP spid="50223" grpId="1" animBg="1"/>
      <p:bldP spid="50224" grpId="0"/>
      <p:bldP spid="50225" grpId="0" animBg="1"/>
      <p:bldP spid="50225" grpId="1" animBg="1"/>
      <p:bldP spid="50226" grpId="0"/>
      <p:bldP spid="50227" grpId="0" animBg="1"/>
      <p:bldP spid="50227" grpId="1" animBg="1"/>
      <p:bldP spid="50228" grpId="0"/>
      <p:bldP spid="50229" grpId="0" animBg="1"/>
      <p:bldP spid="50229" grpId="1" animBg="1"/>
      <p:bldP spid="50230" grpId="0" animBg="1"/>
      <p:bldP spid="50230" grpId="1" animBg="1"/>
      <p:bldP spid="50231" grpId="0"/>
      <p:bldP spid="50232" grpId="0"/>
      <p:bldP spid="50233" grpId="0" animBg="1"/>
      <p:bldP spid="50233" grpId="1" animBg="1"/>
      <p:bldP spid="50234" grpId="0" animBg="1"/>
      <p:bldP spid="50234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ieren 67"/>
          <p:cNvGrpSpPr/>
          <p:nvPr/>
        </p:nvGrpSpPr>
        <p:grpSpPr>
          <a:xfrm>
            <a:off x="6841804" y="604519"/>
            <a:ext cx="2794000" cy="2268537"/>
            <a:chOff x="6841804" y="604519"/>
            <a:chExt cx="2794000" cy="2268537"/>
          </a:xfrm>
        </p:grpSpPr>
        <p:grpSp>
          <p:nvGrpSpPr>
            <p:cNvPr id="56" name="Gruppieren 55"/>
            <p:cNvGrpSpPr/>
            <p:nvPr/>
          </p:nvGrpSpPr>
          <p:grpSpPr>
            <a:xfrm>
              <a:off x="6841804" y="604519"/>
              <a:ext cx="2794000" cy="2268537"/>
              <a:chOff x="0" y="2443163"/>
              <a:chExt cx="2794000" cy="2268537"/>
            </a:xfrm>
          </p:grpSpPr>
          <p:pic>
            <p:nvPicPr>
              <p:cNvPr id="57" name="Picture 16" descr="beckm1_inad1"/>
              <p:cNvPicPr preferRelativeResize="0">
                <a:picLocks noChangeArrowheads="1"/>
              </p:cNvPicPr>
              <p:nvPr/>
            </p:nvPicPr>
            <p:blipFill>
              <a:blip r:embed="rId2" cstate="print">
                <a:lum bright="-66000" contrast="90000"/>
              </a:blip>
              <a:srcRect r="25487"/>
              <a:stretch>
                <a:fillRect/>
              </a:stretch>
            </p:blipFill>
            <p:spPr bwMode="auto">
              <a:xfrm>
                <a:off x="0" y="2443163"/>
                <a:ext cx="2794000" cy="2268537"/>
              </a:xfrm>
              <a:prstGeom prst="rect">
                <a:avLst/>
              </a:prstGeom>
              <a:noFill/>
            </p:spPr>
          </p:pic>
          <p:grpSp>
            <p:nvGrpSpPr>
              <p:cNvPr id="58" name="Group 26"/>
              <p:cNvGrpSpPr>
                <a:grpSpLocks/>
              </p:cNvGrpSpPr>
              <p:nvPr/>
            </p:nvGrpSpPr>
            <p:grpSpPr bwMode="auto">
              <a:xfrm>
                <a:off x="1431925" y="2459040"/>
                <a:ext cx="581025" cy="895351"/>
                <a:chOff x="902" y="1549"/>
                <a:chExt cx="366" cy="564"/>
              </a:xfrm>
            </p:grpSpPr>
            <p:sp>
              <p:nvSpPr>
                <p:cNvPr id="61" name="AutoShape 27"/>
                <p:cNvSpPr>
                  <a:spLocks/>
                </p:cNvSpPr>
                <p:nvPr/>
              </p:nvSpPr>
              <p:spPr bwMode="auto">
                <a:xfrm rot="5400000">
                  <a:off x="1036" y="1595"/>
                  <a:ext cx="56" cy="324"/>
                </a:xfrm>
                <a:prstGeom prst="leftBrace">
                  <a:avLst>
                    <a:gd name="adj1" fmla="val 48214"/>
                    <a:gd name="adj2" fmla="val 50000"/>
                  </a:avLst>
                </a:prstGeom>
                <a:noFill/>
                <a:ln w="9525">
                  <a:solidFill>
                    <a:srgbClr val="C61A1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2" name="AutoShape 28"/>
                <p:cNvSpPr>
                  <a:spLocks/>
                </p:cNvSpPr>
                <p:nvPr/>
              </p:nvSpPr>
              <p:spPr bwMode="auto">
                <a:xfrm rot="5400000">
                  <a:off x="1025" y="1787"/>
                  <a:ext cx="56" cy="250"/>
                </a:xfrm>
                <a:prstGeom prst="leftBrace">
                  <a:avLst>
                    <a:gd name="adj1" fmla="val 37202"/>
                    <a:gd name="adj2" fmla="val 50000"/>
                  </a:avLst>
                </a:prstGeom>
                <a:noFill/>
                <a:ln w="9525">
                  <a:solidFill>
                    <a:srgbClr val="C61A1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3" name="AutoShape 29"/>
                <p:cNvSpPr>
                  <a:spLocks/>
                </p:cNvSpPr>
                <p:nvPr/>
              </p:nvSpPr>
              <p:spPr bwMode="auto">
                <a:xfrm rot="5400000">
                  <a:off x="1022" y="1940"/>
                  <a:ext cx="56" cy="124"/>
                </a:xfrm>
                <a:prstGeom prst="leftBrace">
                  <a:avLst>
                    <a:gd name="adj1" fmla="val 18452"/>
                    <a:gd name="adj2" fmla="val 50000"/>
                  </a:avLst>
                </a:prstGeom>
                <a:noFill/>
                <a:ln w="9525">
                  <a:solidFill>
                    <a:srgbClr val="C61A1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963" y="1549"/>
                  <a:ext cx="25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>
                      <a:solidFill>
                        <a:srgbClr val="C61A16"/>
                      </a:solidFill>
                    </a:rPr>
                    <a:t>33.7</a:t>
                  </a:r>
                </a:p>
              </p:txBody>
            </p:sp>
            <p:sp>
              <p:nvSpPr>
                <p:cNvPr id="6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955" y="1727"/>
                  <a:ext cx="25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>
                      <a:solidFill>
                        <a:srgbClr val="C61A16"/>
                      </a:solidFill>
                    </a:rPr>
                    <a:t>28.0</a:t>
                  </a:r>
                </a:p>
              </p:txBody>
            </p:sp>
            <p:sp>
              <p:nvSpPr>
                <p:cNvPr id="6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012" y="1959"/>
                  <a:ext cx="25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b="1" dirty="0">
                      <a:solidFill>
                        <a:srgbClr val="C61A16"/>
                      </a:solidFill>
                    </a:rPr>
                    <a:t>  8.7</a:t>
                  </a:r>
                </a:p>
              </p:txBody>
            </p:sp>
          </p:grpSp>
          <p:sp>
            <p:nvSpPr>
              <p:cNvPr id="60" name="Text Box 88"/>
              <p:cNvSpPr txBox="1">
                <a:spLocks noChangeArrowheads="1"/>
              </p:cNvSpPr>
              <p:nvPr/>
            </p:nvSpPr>
            <p:spPr bwMode="auto">
              <a:xfrm>
                <a:off x="1265238" y="4154488"/>
                <a:ext cx="588962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solidFill>
                      <a:schemeClr val="accent2"/>
                    </a:solidFill>
                  </a:rPr>
                  <a:t>49 ppm</a:t>
                </a:r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7003915" y="1001949"/>
              <a:ext cx="603115" cy="1138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3263" name="Picture 15" descr="beckm1_2dinad3"/>
          <p:cNvPicPr preferRelativeResize="0">
            <a:picLocks noChangeArrowheads="1"/>
          </p:cNvPicPr>
          <p:nvPr/>
        </p:nvPicPr>
        <p:blipFill>
          <a:blip r:embed="rId3">
            <a:lum bright="-36000" contrast="60000"/>
          </a:blip>
          <a:srcRect/>
          <a:stretch>
            <a:fillRect/>
          </a:stretch>
        </p:blipFill>
        <p:spPr bwMode="auto">
          <a:xfrm>
            <a:off x="0" y="1842608"/>
            <a:ext cx="3886200" cy="5384800"/>
          </a:xfrm>
          <a:prstGeom prst="rect">
            <a:avLst/>
          </a:prstGeom>
          <a:noFill/>
        </p:spPr>
      </p:pic>
      <p:pic>
        <p:nvPicPr>
          <p:cNvPr id="53264" name="Picture 16" descr="beckm1_2dinad4"/>
          <p:cNvPicPr preferRelativeResize="0">
            <a:picLocks noChangeArrowheads="1"/>
          </p:cNvPicPr>
          <p:nvPr/>
        </p:nvPicPr>
        <p:blipFill>
          <a:blip r:embed="rId4">
            <a:lum bright="-36000" contrast="60000"/>
          </a:blip>
          <a:srcRect/>
          <a:stretch>
            <a:fillRect/>
          </a:stretch>
        </p:blipFill>
        <p:spPr bwMode="auto">
          <a:xfrm>
            <a:off x="3815686" y="1912464"/>
            <a:ext cx="3886200" cy="5384800"/>
          </a:xfrm>
          <a:prstGeom prst="rect">
            <a:avLst/>
          </a:prstGeom>
          <a:noFill/>
        </p:spPr>
      </p:pic>
      <p:grpSp>
        <p:nvGrpSpPr>
          <p:cNvPr id="71" name="Gruppieren 70"/>
          <p:cNvGrpSpPr/>
          <p:nvPr/>
        </p:nvGrpSpPr>
        <p:grpSpPr>
          <a:xfrm>
            <a:off x="503595" y="2365179"/>
            <a:ext cx="2322120" cy="4435475"/>
            <a:chOff x="503595" y="2365179"/>
            <a:chExt cx="2322120" cy="4435475"/>
          </a:xfrm>
        </p:grpSpPr>
        <p:grpSp>
          <p:nvGrpSpPr>
            <p:cNvPr id="2" name="Group 23"/>
            <p:cNvGrpSpPr>
              <a:grpSpLocks/>
            </p:cNvGrpSpPr>
            <p:nvPr/>
          </p:nvGrpSpPr>
          <p:grpSpPr bwMode="auto">
            <a:xfrm>
              <a:off x="2536790" y="2514600"/>
              <a:ext cx="288925" cy="4238625"/>
              <a:chOff x="1833" y="977"/>
              <a:chExt cx="182" cy="2792"/>
            </a:xfrm>
          </p:grpSpPr>
          <p:sp>
            <p:nvSpPr>
              <p:cNvPr id="53265" name="Line 17"/>
              <p:cNvSpPr>
                <a:spLocks noChangeShapeType="1"/>
              </p:cNvSpPr>
              <p:nvPr/>
            </p:nvSpPr>
            <p:spPr bwMode="auto">
              <a:xfrm flipH="1" flipV="1">
                <a:off x="1833" y="977"/>
                <a:ext cx="8" cy="27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66" name="Line 18"/>
              <p:cNvSpPr>
                <a:spLocks noChangeShapeType="1"/>
              </p:cNvSpPr>
              <p:nvPr/>
            </p:nvSpPr>
            <p:spPr bwMode="auto">
              <a:xfrm flipH="1" flipV="1">
                <a:off x="1894" y="977"/>
                <a:ext cx="8" cy="27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69" name="Line 21"/>
              <p:cNvSpPr>
                <a:spLocks noChangeShapeType="1"/>
              </p:cNvSpPr>
              <p:nvPr/>
            </p:nvSpPr>
            <p:spPr bwMode="auto">
              <a:xfrm flipH="1" flipV="1">
                <a:off x="2007" y="985"/>
                <a:ext cx="8" cy="278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69" name="Gruppieren 68"/>
            <p:cNvGrpSpPr/>
            <p:nvPr/>
          </p:nvGrpSpPr>
          <p:grpSpPr>
            <a:xfrm>
              <a:off x="503595" y="2365179"/>
              <a:ext cx="430213" cy="4435475"/>
              <a:chOff x="503595" y="2365179"/>
              <a:chExt cx="430213" cy="4435475"/>
            </a:xfrm>
          </p:grpSpPr>
          <p:sp>
            <p:nvSpPr>
              <p:cNvPr id="53267" name="Line 19"/>
              <p:cNvSpPr>
                <a:spLocks noChangeShapeType="1"/>
              </p:cNvSpPr>
              <p:nvPr/>
            </p:nvSpPr>
            <p:spPr bwMode="auto">
              <a:xfrm flipH="1" flipV="1">
                <a:off x="851258" y="2381054"/>
                <a:ext cx="12700" cy="44196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68" name="Line 20"/>
              <p:cNvSpPr>
                <a:spLocks noChangeShapeType="1"/>
              </p:cNvSpPr>
              <p:nvPr/>
            </p:nvSpPr>
            <p:spPr bwMode="auto">
              <a:xfrm flipH="1" flipV="1">
                <a:off x="921108" y="2381054"/>
                <a:ext cx="12700" cy="44196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53270" name="Line 22"/>
              <p:cNvSpPr>
                <a:spLocks noChangeShapeType="1"/>
              </p:cNvSpPr>
              <p:nvPr/>
            </p:nvSpPr>
            <p:spPr bwMode="auto">
              <a:xfrm flipH="1" flipV="1">
                <a:off x="503595" y="2365179"/>
                <a:ext cx="12700" cy="44196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dirty="0"/>
              </a:p>
            </p:txBody>
          </p:sp>
        </p:grpSp>
      </p:grpSp>
      <p:sp>
        <p:nvSpPr>
          <p:cNvPr id="53300" name="AutoShape 52"/>
          <p:cNvSpPr>
            <a:spLocks/>
          </p:cNvSpPr>
          <p:nvPr/>
        </p:nvSpPr>
        <p:spPr bwMode="auto">
          <a:xfrm rot="5400000">
            <a:off x="1610990" y="201643"/>
            <a:ext cx="74612" cy="2376488"/>
          </a:xfrm>
          <a:prstGeom prst="leftBrace">
            <a:avLst>
              <a:gd name="adj1" fmla="val 265427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02" name="AutoShape 54"/>
          <p:cNvSpPr>
            <a:spLocks/>
          </p:cNvSpPr>
          <p:nvPr/>
        </p:nvSpPr>
        <p:spPr bwMode="auto">
          <a:xfrm rot="5400000">
            <a:off x="1516420" y="1954017"/>
            <a:ext cx="79375" cy="406400"/>
          </a:xfrm>
          <a:prstGeom prst="leftBrace">
            <a:avLst>
              <a:gd name="adj1" fmla="val 42667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03" name="Text Box 55"/>
          <p:cNvSpPr txBox="1">
            <a:spLocks noChangeArrowheads="1"/>
          </p:cNvSpPr>
          <p:nvPr/>
        </p:nvSpPr>
        <p:spPr bwMode="auto">
          <a:xfrm>
            <a:off x="1444302" y="1123981"/>
            <a:ext cx="406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37.7</a:t>
            </a:r>
          </a:p>
        </p:txBody>
      </p:sp>
      <p:sp>
        <p:nvSpPr>
          <p:cNvPr id="53305" name="Text Box 57"/>
          <p:cNvSpPr txBox="1">
            <a:spLocks noChangeArrowheads="1"/>
          </p:cNvSpPr>
          <p:nvPr/>
        </p:nvSpPr>
        <p:spPr bwMode="auto">
          <a:xfrm>
            <a:off x="1251308" y="1904804"/>
            <a:ext cx="658812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  6.3 , 4.0</a:t>
            </a:r>
          </a:p>
        </p:txBody>
      </p:sp>
      <p:grpSp>
        <p:nvGrpSpPr>
          <p:cNvPr id="47" name="Gruppieren 46"/>
          <p:cNvGrpSpPr/>
          <p:nvPr/>
        </p:nvGrpSpPr>
        <p:grpSpPr>
          <a:xfrm>
            <a:off x="814519" y="1354394"/>
            <a:ext cx="1744662" cy="617502"/>
            <a:chOff x="1225324" y="1335540"/>
            <a:chExt cx="1744662" cy="617502"/>
          </a:xfrm>
        </p:grpSpPr>
        <p:sp>
          <p:nvSpPr>
            <p:cNvPr id="53301" name="AutoShape 53"/>
            <p:cNvSpPr>
              <a:spLocks/>
            </p:cNvSpPr>
            <p:nvPr/>
          </p:nvSpPr>
          <p:spPr bwMode="auto">
            <a:xfrm rot="5400000">
              <a:off x="2059555" y="775721"/>
              <a:ext cx="76200" cy="1744662"/>
            </a:xfrm>
            <a:prstGeom prst="leftBrace">
              <a:avLst>
                <a:gd name="adj1" fmla="val 190799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04" name="Text Box 56"/>
            <p:cNvSpPr txBox="1">
              <a:spLocks noChangeArrowheads="1"/>
            </p:cNvSpPr>
            <p:nvPr/>
          </p:nvSpPr>
          <p:spPr bwMode="auto">
            <a:xfrm>
              <a:off x="1850345" y="1335540"/>
              <a:ext cx="794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b="1" dirty="0" smtClean="0">
                  <a:solidFill>
                    <a:srgbClr val="C61A16"/>
                  </a:solidFill>
                </a:rPr>
                <a:t>29.4</a:t>
              </a:r>
              <a:endParaRPr lang="de-DE" b="1" dirty="0">
                <a:solidFill>
                  <a:srgbClr val="C61A16"/>
                </a:solidFill>
              </a:endParaRPr>
            </a:p>
          </p:txBody>
        </p:sp>
        <p:sp>
          <p:nvSpPr>
            <p:cNvPr id="53306" name="AutoShape 58"/>
            <p:cNvSpPr>
              <a:spLocks/>
            </p:cNvSpPr>
            <p:nvPr/>
          </p:nvSpPr>
          <p:spPr bwMode="auto">
            <a:xfrm rot="5400000">
              <a:off x="2041525" y="1123951"/>
              <a:ext cx="84137" cy="1566862"/>
            </a:xfrm>
            <a:prstGeom prst="leftBrace">
              <a:avLst>
                <a:gd name="adj1" fmla="val 155190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07" name="Text Box 59"/>
            <p:cNvSpPr txBox="1">
              <a:spLocks noChangeArrowheads="1"/>
            </p:cNvSpPr>
            <p:nvPr/>
          </p:nvSpPr>
          <p:spPr bwMode="auto">
            <a:xfrm>
              <a:off x="1851706" y="1614488"/>
              <a:ext cx="5730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b="1" dirty="0">
                  <a:solidFill>
                    <a:srgbClr val="C61A16"/>
                  </a:solidFill>
                </a:rPr>
                <a:t>26.7</a:t>
              </a:r>
            </a:p>
          </p:txBody>
        </p:sp>
      </p:grpSp>
      <p:sp>
        <p:nvSpPr>
          <p:cNvPr id="53348" name="Text Box 100"/>
          <p:cNvSpPr txBox="1">
            <a:spLocks noChangeArrowheads="1"/>
          </p:cNvSpPr>
          <p:nvPr/>
        </p:nvSpPr>
        <p:spPr bwMode="auto">
          <a:xfrm>
            <a:off x="1361435" y="2559902"/>
            <a:ext cx="58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39 ppm</a:t>
            </a:r>
          </a:p>
        </p:txBody>
      </p:sp>
      <p:sp>
        <p:nvSpPr>
          <p:cNvPr id="53360" name="AutoShape 112"/>
          <p:cNvSpPr>
            <a:spLocks/>
          </p:cNvSpPr>
          <p:nvPr/>
        </p:nvSpPr>
        <p:spPr bwMode="auto">
          <a:xfrm rot="5400000">
            <a:off x="5578248" y="652411"/>
            <a:ext cx="69850" cy="1687513"/>
          </a:xfrm>
          <a:prstGeom prst="leftBrace">
            <a:avLst>
              <a:gd name="adj1" fmla="val 201326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62" name="AutoShape 114"/>
          <p:cNvSpPr>
            <a:spLocks/>
          </p:cNvSpPr>
          <p:nvPr/>
        </p:nvSpPr>
        <p:spPr bwMode="auto">
          <a:xfrm rot="5400000">
            <a:off x="5504996" y="1875920"/>
            <a:ext cx="98425" cy="474663"/>
          </a:xfrm>
          <a:prstGeom prst="leftBrace">
            <a:avLst>
              <a:gd name="adj1" fmla="val 40188"/>
              <a:gd name="adj2" fmla="val 50000"/>
            </a:avLst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3363" name="Text Box 115"/>
          <p:cNvSpPr txBox="1">
            <a:spLocks noChangeArrowheads="1"/>
          </p:cNvSpPr>
          <p:nvPr/>
        </p:nvSpPr>
        <p:spPr bwMode="auto">
          <a:xfrm>
            <a:off x="5433898" y="1219715"/>
            <a:ext cx="407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33.7</a:t>
            </a:r>
          </a:p>
        </p:txBody>
      </p:sp>
      <p:sp>
        <p:nvSpPr>
          <p:cNvPr id="53365" name="Text Box 117"/>
          <p:cNvSpPr txBox="1">
            <a:spLocks noChangeArrowheads="1"/>
          </p:cNvSpPr>
          <p:nvPr/>
        </p:nvSpPr>
        <p:spPr bwMode="auto">
          <a:xfrm>
            <a:off x="5331165" y="1881476"/>
            <a:ext cx="4079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61A16"/>
                </a:solidFill>
              </a:rPr>
              <a:t>  8.7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4802219" y="1452475"/>
            <a:ext cx="1329178" cy="539033"/>
            <a:chOff x="5725519" y="1487488"/>
            <a:chExt cx="1329178" cy="539033"/>
          </a:xfrm>
        </p:grpSpPr>
        <p:sp>
          <p:nvSpPr>
            <p:cNvPr id="53361" name="AutoShape 113"/>
            <p:cNvSpPr>
              <a:spLocks/>
            </p:cNvSpPr>
            <p:nvPr/>
          </p:nvSpPr>
          <p:spPr bwMode="auto">
            <a:xfrm rot="5400000">
              <a:off x="6277694" y="1181377"/>
              <a:ext cx="45719" cy="1150069"/>
            </a:xfrm>
            <a:prstGeom prst="leftBrace">
              <a:avLst>
                <a:gd name="adj1" fmla="val 210474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64" name="Text Box 116"/>
            <p:cNvSpPr txBox="1">
              <a:spLocks noChangeArrowheads="1"/>
            </p:cNvSpPr>
            <p:nvPr/>
          </p:nvSpPr>
          <p:spPr bwMode="auto">
            <a:xfrm>
              <a:off x="6202589" y="1487488"/>
              <a:ext cx="54373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28.2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53366" name="AutoShape 118"/>
            <p:cNvSpPr>
              <a:spLocks/>
            </p:cNvSpPr>
            <p:nvPr/>
          </p:nvSpPr>
          <p:spPr bwMode="auto">
            <a:xfrm rot="5400000">
              <a:off x="6378072" y="1328594"/>
              <a:ext cx="88097" cy="1265153"/>
            </a:xfrm>
            <a:prstGeom prst="leftBrace">
              <a:avLst>
                <a:gd name="adj1" fmla="val 133866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3367" name="Text Box 119"/>
            <p:cNvSpPr txBox="1">
              <a:spLocks noChangeArrowheads="1"/>
            </p:cNvSpPr>
            <p:nvPr/>
          </p:nvSpPr>
          <p:spPr bwMode="auto">
            <a:xfrm>
              <a:off x="6183539" y="1687967"/>
              <a:ext cx="54373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28.2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3378" name="Text Box 130"/>
          <p:cNvSpPr txBox="1">
            <a:spLocks noChangeArrowheads="1"/>
          </p:cNvSpPr>
          <p:nvPr/>
        </p:nvSpPr>
        <p:spPr bwMode="auto">
          <a:xfrm>
            <a:off x="5190629" y="2625734"/>
            <a:ext cx="590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40 ppm</a:t>
            </a:r>
          </a:p>
        </p:txBody>
      </p:sp>
      <p:pic>
        <p:nvPicPr>
          <p:cNvPr id="29" name="Picture 94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2D- Inadequate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35" name="Text Box 130"/>
          <p:cNvSpPr txBox="1">
            <a:spLocks noChangeArrowheads="1"/>
          </p:cNvSpPr>
          <p:nvPr/>
        </p:nvSpPr>
        <p:spPr bwMode="auto">
          <a:xfrm>
            <a:off x="7159785" y="5978248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39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6" name="Text Box 130"/>
          <p:cNvSpPr txBox="1">
            <a:spLocks noChangeArrowheads="1"/>
          </p:cNvSpPr>
          <p:nvPr/>
        </p:nvSpPr>
        <p:spPr bwMode="auto">
          <a:xfrm>
            <a:off x="7101071" y="3360987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24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37" name="Text Box 130"/>
          <p:cNvSpPr txBox="1">
            <a:spLocks noChangeArrowheads="1"/>
          </p:cNvSpPr>
          <p:nvPr/>
        </p:nvSpPr>
        <p:spPr bwMode="auto">
          <a:xfrm>
            <a:off x="7101071" y="3018087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23</a:t>
            </a:r>
            <a:endParaRPr lang="de-DE" b="1" dirty="0">
              <a:solidFill>
                <a:srgbClr val="00B050"/>
              </a:solidFill>
            </a:endParaRPr>
          </a:p>
        </p:txBody>
      </p:sp>
      <p:grpSp>
        <p:nvGrpSpPr>
          <p:cNvPr id="70" name="Gruppieren 69"/>
          <p:cNvGrpSpPr/>
          <p:nvPr/>
        </p:nvGrpSpPr>
        <p:grpSpPr>
          <a:xfrm>
            <a:off x="4713094" y="2472215"/>
            <a:ext cx="1543139" cy="4565692"/>
            <a:chOff x="4781188" y="2443032"/>
            <a:chExt cx="1543139" cy="4565692"/>
          </a:xfrm>
        </p:grpSpPr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H="1" flipV="1">
              <a:off x="6108881" y="2770099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 flipV="1">
              <a:off x="6205719" y="2770099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Line 21"/>
            <p:cNvSpPr>
              <a:spLocks noChangeShapeType="1"/>
            </p:cNvSpPr>
            <p:nvPr/>
          </p:nvSpPr>
          <p:spPr bwMode="auto">
            <a:xfrm flipH="1" flipV="1">
              <a:off x="6311627" y="2782244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8" name="Line 21"/>
            <p:cNvSpPr>
              <a:spLocks noChangeShapeType="1"/>
            </p:cNvSpPr>
            <p:nvPr/>
          </p:nvSpPr>
          <p:spPr bwMode="auto">
            <a:xfrm flipH="1" flipV="1">
              <a:off x="4952411" y="2480740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 flipH="1" flipV="1">
              <a:off x="4781188" y="2602337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H="1" flipV="1">
              <a:off x="4863965" y="2443032"/>
              <a:ext cx="12700" cy="4226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4889248" y="1424699"/>
            <a:ext cx="1355271" cy="564360"/>
            <a:chOff x="5796644" y="1438502"/>
            <a:chExt cx="1355271" cy="564360"/>
          </a:xfrm>
        </p:grpSpPr>
        <p:sp>
          <p:nvSpPr>
            <p:cNvPr id="43" name="AutoShape 113"/>
            <p:cNvSpPr>
              <a:spLocks/>
            </p:cNvSpPr>
            <p:nvPr/>
          </p:nvSpPr>
          <p:spPr bwMode="auto">
            <a:xfrm rot="5400000">
              <a:off x="6434820" y="1095375"/>
              <a:ext cx="78920" cy="1355271"/>
            </a:xfrm>
            <a:prstGeom prst="leftBrace">
              <a:avLst>
                <a:gd name="adj1" fmla="val 210474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4" name="Text Box 116"/>
            <p:cNvSpPr txBox="1">
              <a:spLocks noChangeArrowheads="1"/>
            </p:cNvSpPr>
            <p:nvPr/>
          </p:nvSpPr>
          <p:spPr bwMode="auto">
            <a:xfrm>
              <a:off x="6218918" y="1438502"/>
              <a:ext cx="4079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61A16"/>
                  </a:solidFill>
                </a:rPr>
                <a:t>29.9</a:t>
              </a:r>
            </a:p>
          </p:txBody>
        </p:sp>
        <p:sp>
          <p:nvSpPr>
            <p:cNvPr id="45" name="AutoShape 118"/>
            <p:cNvSpPr>
              <a:spLocks/>
            </p:cNvSpPr>
            <p:nvPr/>
          </p:nvSpPr>
          <p:spPr bwMode="auto">
            <a:xfrm rot="5400000">
              <a:off x="6432419" y="1368206"/>
              <a:ext cx="81954" cy="1187358"/>
            </a:xfrm>
            <a:prstGeom prst="leftBrace">
              <a:avLst>
                <a:gd name="adj1" fmla="val 133866"/>
                <a:gd name="adj2" fmla="val 50000"/>
              </a:avLst>
            </a:prstGeom>
            <a:noFill/>
            <a:ln w="9525">
              <a:solidFill>
                <a:srgbClr val="C61A1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6" name="Text Box 119"/>
            <p:cNvSpPr txBox="1">
              <a:spLocks noChangeArrowheads="1"/>
            </p:cNvSpPr>
            <p:nvPr/>
          </p:nvSpPr>
          <p:spPr bwMode="auto">
            <a:xfrm>
              <a:off x="6175375" y="1696130"/>
              <a:ext cx="4079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C61A16"/>
                  </a:solidFill>
                </a:rPr>
                <a:t>26.5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824106" y="1405341"/>
            <a:ext cx="1734532" cy="539033"/>
            <a:chOff x="5725519" y="1487488"/>
            <a:chExt cx="1329178" cy="539033"/>
          </a:xfrm>
        </p:grpSpPr>
        <p:sp>
          <p:nvSpPr>
            <p:cNvPr id="49" name="AutoShape 113"/>
            <p:cNvSpPr>
              <a:spLocks/>
            </p:cNvSpPr>
            <p:nvPr/>
          </p:nvSpPr>
          <p:spPr bwMode="auto">
            <a:xfrm rot="5400000">
              <a:off x="6277694" y="1181377"/>
              <a:ext cx="45719" cy="1150069"/>
            </a:xfrm>
            <a:prstGeom prst="leftBrace">
              <a:avLst>
                <a:gd name="adj1" fmla="val 210474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0" name="Text Box 116"/>
            <p:cNvSpPr txBox="1">
              <a:spLocks noChangeArrowheads="1"/>
            </p:cNvSpPr>
            <p:nvPr/>
          </p:nvSpPr>
          <p:spPr bwMode="auto">
            <a:xfrm>
              <a:off x="6202589" y="1487488"/>
              <a:ext cx="4166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28.1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51" name="AutoShape 118"/>
            <p:cNvSpPr>
              <a:spLocks/>
            </p:cNvSpPr>
            <p:nvPr/>
          </p:nvSpPr>
          <p:spPr bwMode="auto">
            <a:xfrm rot="5400000">
              <a:off x="6378072" y="1328594"/>
              <a:ext cx="88097" cy="1265153"/>
            </a:xfrm>
            <a:prstGeom prst="leftBrace">
              <a:avLst>
                <a:gd name="adj1" fmla="val 133866"/>
                <a:gd name="adj2" fmla="val 50000"/>
              </a:avLst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52" name="Text Box 119"/>
            <p:cNvSpPr txBox="1">
              <a:spLocks noChangeArrowheads="1"/>
            </p:cNvSpPr>
            <p:nvPr/>
          </p:nvSpPr>
          <p:spPr bwMode="auto">
            <a:xfrm>
              <a:off x="6183539" y="1687967"/>
              <a:ext cx="4166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B050"/>
                  </a:solidFill>
                </a:rPr>
                <a:t>28.1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3" name="Text Box 130"/>
          <p:cNvSpPr txBox="1">
            <a:spLocks noChangeArrowheads="1"/>
          </p:cNvSpPr>
          <p:nvPr/>
        </p:nvSpPr>
        <p:spPr bwMode="auto">
          <a:xfrm>
            <a:off x="3323677" y="6190852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49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54" name="Text Box 130"/>
          <p:cNvSpPr txBox="1">
            <a:spLocks noChangeArrowheads="1"/>
          </p:cNvSpPr>
          <p:nvPr/>
        </p:nvSpPr>
        <p:spPr bwMode="auto">
          <a:xfrm>
            <a:off x="3247660" y="4953534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40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55" name="Text Box 130"/>
          <p:cNvSpPr txBox="1">
            <a:spLocks noChangeArrowheads="1"/>
          </p:cNvSpPr>
          <p:nvPr/>
        </p:nvSpPr>
        <p:spPr bwMode="auto">
          <a:xfrm>
            <a:off x="3323677" y="2891470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27</a:t>
            </a:r>
            <a:endParaRPr lang="de-DE" b="1" dirty="0">
              <a:solidFill>
                <a:srgbClr val="00B050"/>
              </a:solidFill>
            </a:endParaRPr>
          </a:p>
        </p:txBody>
      </p:sp>
      <p:cxnSp>
        <p:nvCxnSpPr>
          <p:cNvPr id="73" name="Gerade Verbindung 72"/>
          <p:cNvCxnSpPr/>
          <p:nvPr/>
        </p:nvCxnSpPr>
        <p:spPr>
          <a:xfrm flipV="1">
            <a:off x="544749" y="3083668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 flipV="1">
            <a:off x="593387" y="5116749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 flipV="1">
            <a:off x="515566" y="6371617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V="1">
            <a:off x="4270442" y="3258766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/>
        </p:nvCxnSpPr>
        <p:spPr>
          <a:xfrm flipV="1">
            <a:off x="4270442" y="3521413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 flipV="1">
            <a:off x="4299625" y="6138153"/>
            <a:ext cx="2548647" cy="972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uppieren 101"/>
          <p:cNvGrpSpPr/>
          <p:nvPr/>
        </p:nvGrpSpPr>
        <p:grpSpPr>
          <a:xfrm>
            <a:off x="7355630" y="3411438"/>
            <a:ext cx="1671637" cy="1685858"/>
            <a:chOff x="6557963" y="2312210"/>
            <a:chExt cx="2219325" cy="2376487"/>
          </a:xfrm>
        </p:grpSpPr>
        <p:sp>
          <p:nvSpPr>
            <p:cNvPr id="7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8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93" name="Text Box 40"/>
            <p:cNvSpPr txBox="1">
              <a:spLocks noChangeArrowheads="1"/>
            </p:cNvSpPr>
            <p:nvPr/>
          </p:nvSpPr>
          <p:spPr bwMode="auto">
            <a:xfrm>
              <a:off x="7323652" y="333699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9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9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9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9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98" name="Text Box 50"/>
            <p:cNvSpPr txBox="1">
              <a:spLocks noChangeArrowheads="1"/>
            </p:cNvSpPr>
            <p:nvPr/>
          </p:nvSpPr>
          <p:spPr bwMode="auto">
            <a:xfrm>
              <a:off x="6953979" y="3318385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9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100" name="Text Box 55"/>
            <p:cNvSpPr txBox="1">
              <a:spLocks noChangeArrowheads="1"/>
            </p:cNvSpPr>
            <p:nvPr/>
          </p:nvSpPr>
          <p:spPr bwMode="auto">
            <a:xfrm>
              <a:off x="7098142" y="2366459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10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</p:grpSp>
      <p:sp>
        <p:nvSpPr>
          <p:cNvPr id="103" name="Text Box 130"/>
          <p:cNvSpPr txBox="1">
            <a:spLocks noChangeArrowheads="1"/>
          </p:cNvSpPr>
          <p:nvPr/>
        </p:nvSpPr>
        <p:spPr bwMode="auto">
          <a:xfrm>
            <a:off x="518831" y="3477096"/>
            <a:ext cx="2563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39 ppm + 27ppm =66 ppm</a:t>
            </a:r>
            <a:endParaRPr lang="de-DE" b="1" dirty="0">
              <a:solidFill>
                <a:srgbClr val="00B050"/>
              </a:solidFill>
            </a:endParaRPr>
          </a:p>
        </p:txBody>
      </p:sp>
      <p:cxnSp>
        <p:nvCxnSpPr>
          <p:cNvPr id="105" name="Gerade Verbindung mit Pfeil 104"/>
          <p:cNvCxnSpPr/>
          <p:nvPr/>
        </p:nvCxnSpPr>
        <p:spPr>
          <a:xfrm rot="10800000">
            <a:off x="339047" y="3143892"/>
            <a:ext cx="1684962" cy="23630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53" grpId="0"/>
      <p:bldP spid="54" grpId="0"/>
      <p:bldP spid="55" grpId="0"/>
      <p:bldP spid="103" grpId="0"/>
      <p:bldP spid="103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beckm1_2dinad2"/>
          <p:cNvPicPr preferRelativeResize="0">
            <a:picLocks noChangeArrowheads="1"/>
          </p:cNvPicPr>
          <p:nvPr/>
        </p:nvPicPr>
        <p:blipFill>
          <a:blip r:embed="rId2">
            <a:lum bright="-30000" contrast="48000"/>
          </a:blip>
          <a:srcRect/>
          <a:stretch>
            <a:fillRect/>
          </a:stretch>
        </p:blipFill>
        <p:spPr bwMode="auto">
          <a:xfrm>
            <a:off x="252413" y="470710"/>
            <a:ext cx="7165975" cy="6200775"/>
          </a:xfrm>
          <a:prstGeom prst="rect">
            <a:avLst/>
          </a:prstGeom>
          <a:noFill/>
        </p:spPr>
      </p:pic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7508875" y="3699685"/>
            <a:ext cx="0" cy="644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508875" y="3364722"/>
            <a:ext cx="606425" cy="334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 flipV="1">
            <a:off x="7258050" y="3572685"/>
            <a:ext cx="250825" cy="12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7508875" y="3699685"/>
            <a:ext cx="312738" cy="125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7526338" y="2645585"/>
            <a:ext cx="0" cy="39211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7526338" y="2494772"/>
            <a:ext cx="50800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7986713" y="231221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H="1">
            <a:off x="6926263" y="3044047"/>
            <a:ext cx="582612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>
            <a:off x="6926263" y="3348847"/>
            <a:ext cx="0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7494588" y="3029760"/>
            <a:ext cx="582612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8089900" y="3348847"/>
            <a:ext cx="14288" cy="679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flipH="1">
            <a:off x="7494588" y="4028297"/>
            <a:ext cx="623887" cy="346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H="1" flipV="1">
            <a:off x="6913563" y="4040997"/>
            <a:ext cx="595312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781050" y="5500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4727575" y="5516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5813425" y="52309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3992563" y="5500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2455863" y="56437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2193925" y="5627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4397375" y="55008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4949825" y="5405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512921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5376863" y="53897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14" name="Text Box 38"/>
          <p:cNvSpPr txBox="1">
            <a:spLocks noChangeArrowheads="1"/>
          </p:cNvSpPr>
          <p:nvPr/>
        </p:nvSpPr>
        <p:spPr bwMode="auto">
          <a:xfrm>
            <a:off x="8067675" y="322343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50216" name="Text Box 40"/>
          <p:cNvSpPr txBox="1">
            <a:spLocks noChangeArrowheads="1"/>
          </p:cNvSpPr>
          <p:nvPr/>
        </p:nvSpPr>
        <p:spPr bwMode="auto">
          <a:xfrm>
            <a:off x="7388225" y="34329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7512050" y="281068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50220" name="Text Box 44"/>
          <p:cNvSpPr txBox="1">
            <a:spLocks noChangeArrowheads="1"/>
          </p:cNvSpPr>
          <p:nvPr/>
        </p:nvSpPr>
        <p:spPr bwMode="auto">
          <a:xfrm>
            <a:off x="8091488" y="390606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7361238" y="441406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50223" name="Line 47"/>
          <p:cNvSpPr>
            <a:spLocks noChangeShapeType="1"/>
          </p:cNvSpPr>
          <p:nvPr/>
        </p:nvSpPr>
        <p:spPr bwMode="auto">
          <a:xfrm>
            <a:off x="3469784" y="2724796"/>
            <a:ext cx="2492375" cy="1428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4" name="Text Box 48"/>
          <p:cNvSpPr txBox="1">
            <a:spLocks noChangeArrowheads="1"/>
          </p:cNvSpPr>
          <p:nvPr/>
        </p:nvSpPr>
        <p:spPr bwMode="auto">
          <a:xfrm>
            <a:off x="7761288" y="372349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390268" y="3406389"/>
            <a:ext cx="3517900" cy="14288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6" name="Text Box 50"/>
          <p:cNvSpPr txBox="1">
            <a:spLocks noChangeArrowheads="1"/>
          </p:cNvSpPr>
          <p:nvPr/>
        </p:nvSpPr>
        <p:spPr bwMode="auto">
          <a:xfrm>
            <a:off x="7005638" y="338694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2598672" y="2270739"/>
            <a:ext cx="3005137" cy="14287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50228" name="Text Box 52"/>
          <p:cNvSpPr txBox="1">
            <a:spLocks noChangeArrowheads="1"/>
          </p:cNvSpPr>
          <p:nvPr/>
        </p:nvSpPr>
        <p:spPr bwMode="auto">
          <a:xfrm>
            <a:off x="6597650" y="398861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50231" name="Text Box 55"/>
          <p:cNvSpPr txBox="1">
            <a:spLocks noChangeArrowheads="1"/>
          </p:cNvSpPr>
          <p:nvPr/>
        </p:nvSpPr>
        <p:spPr bwMode="auto">
          <a:xfrm>
            <a:off x="7072313" y="244873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50232" name="Text Box 56"/>
          <p:cNvSpPr txBox="1">
            <a:spLocks noChangeArrowheads="1"/>
          </p:cNvSpPr>
          <p:nvPr/>
        </p:nvSpPr>
        <p:spPr bwMode="auto">
          <a:xfrm>
            <a:off x="6557963" y="318692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50234" name="Line 58"/>
          <p:cNvSpPr>
            <a:spLocks noChangeShapeType="1"/>
          </p:cNvSpPr>
          <p:nvPr/>
        </p:nvSpPr>
        <p:spPr bwMode="auto">
          <a:xfrm>
            <a:off x="4959350" y="1851835"/>
            <a:ext cx="387350" cy="14287"/>
          </a:xfrm>
          <a:prstGeom prst="line">
            <a:avLst/>
          </a:prstGeom>
          <a:noFill/>
          <a:ln w="952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48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2D- Inadequate Long Range Couplings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605388" y="6215029"/>
            <a:ext cx="8682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 Long range couplings may give rise to double quantum transitions as well.  Zero or negative transitions might also be found. Back folding has to be taken into account.</a:t>
            </a:r>
            <a:endParaRPr lang="en-GB" sz="1400" b="1" dirty="0"/>
          </a:p>
        </p:txBody>
      </p:sp>
      <p:cxnSp>
        <p:nvCxnSpPr>
          <p:cNvPr id="57" name="Gerade Verbindung 56"/>
          <p:cNvCxnSpPr>
            <a:stCxn id="50203" idx="0"/>
            <a:endCxn id="50194" idx="0"/>
          </p:cNvCxnSpPr>
          <p:nvPr/>
        </p:nvCxnSpPr>
        <p:spPr>
          <a:xfrm rot="5400000" flipH="1" flipV="1">
            <a:off x="7171532" y="4037029"/>
            <a:ext cx="6746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/>
          <p:nvPr/>
        </p:nvCxnSpPr>
        <p:spPr>
          <a:xfrm>
            <a:off x="7211505" y="3572759"/>
            <a:ext cx="301658" cy="15082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 rot="5400000" flipH="1" flipV="1">
            <a:off x="7162107" y="4074736"/>
            <a:ext cx="674687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>
            <a:endCxn id="50214" idx="1"/>
          </p:cNvCxnSpPr>
          <p:nvPr/>
        </p:nvCxnSpPr>
        <p:spPr>
          <a:xfrm>
            <a:off x="7569723" y="3073139"/>
            <a:ext cx="497952" cy="287615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rot="5400000" flipH="1" flipV="1">
            <a:off x="7746572" y="3754225"/>
            <a:ext cx="674687" cy="1588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/>
          <p:nvPr/>
        </p:nvCxnSpPr>
        <p:spPr>
          <a:xfrm rot="5400000" flipH="1" flipV="1">
            <a:off x="7821986" y="3735371"/>
            <a:ext cx="674687" cy="1588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>
            <a:endCxn id="50201" idx="0"/>
          </p:cNvCxnSpPr>
          <p:nvPr/>
        </p:nvCxnSpPr>
        <p:spPr>
          <a:xfrm flipV="1">
            <a:off x="7569729" y="3348847"/>
            <a:ext cx="520171" cy="337034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3" grpId="0" animBg="1"/>
      <p:bldP spid="50225" grpId="0" animBg="1"/>
      <p:bldP spid="5022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beckm1_hmqc"/>
          <p:cNvPicPr preferRelativeResize="0">
            <a:picLocks noChangeArrowheads="1"/>
          </p:cNvPicPr>
          <p:nvPr/>
        </p:nvPicPr>
        <p:blipFill>
          <a:blip r:embed="rId2">
            <a:lum bright="-30000" contrast="54000"/>
          </a:blip>
          <a:srcRect/>
          <a:stretch>
            <a:fillRect/>
          </a:stretch>
        </p:blipFill>
        <p:spPr bwMode="auto">
          <a:xfrm>
            <a:off x="0" y="674687"/>
            <a:ext cx="7388225" cy="618331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55638" y="306388"/>
            <a:ext cx="5254625" cy="2039937"/>
            <a:chOff x="465" y="193"/>
            <a:chExt cx="3310" cy="1285"/>
          </a:xfrm>
        </p:grpSpPr>
        <p:sp>
          <p:nvSpPr>
            <p:cNvPr id="67588" name="Text Box 4"/>
            <p:cNvSpPr txBox="1">
              <a:spLocks noChangeArrowheads="1"/>
            </p:cNvSpPr>
            <p:nvPr/>
          </p:nvSpPr>
          <p:spPr bwMode="auto">
            <a:xfrm>
              <a:off x="3277" y="203"/>
              <a:ext cx="4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67589" name="Text Box 5"/>
            <p:cNvSpPr txBox="1">
              <a:spLocks noChangeArrowheads="1"/>
            </p:cNvSpPr>
            <p:nvPr/>
          </p:nvSpPr>
          <p:spPr bwMode="auto">
            <a:xfrm>
              <a:off x="2840" y="472"/>
              <a:ext cx="2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27.3</a:t>
              </a:r>
            </a:p>
          </p:txBody>
        </p:sp>
        <p:sp>
          <p:nvSpPr>
            <p:cNvPr id="67590" name="Text Box 6"/>
            <p:cNvSpPr txBox="1">
              <a:spLocks noChangeArrowheads="1"/>
            </p:cNvSpPr>
            <p:nvPr/>
          </p:nvSpPr>
          <p:spPr bwMode="auto">
            <a:xfrm>
              <a:off x="2439" y="489"/>
              <a:ext cx="2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27.3</a:t>
              </a:r>
            </a:p>
          </p:txBody>
        </p:sp>
        <p:sp>
          <p:nvSpPr>
            <p:cNvPr id="67591" name="Text Box 7"/>
            <p:cNvSpPr txBox="1">
              <a:spLocks noChangeArrowheads="1"/>
            </p:cNvSpPr>
            <p:nvPr/>
          </p:nvSpPr>
          <p:spPr bwMode="auto">
            <a:xfrm>
              <a:off x="2672" y="193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67592" name="Text Box 8"/>
            <p:cNvSpPr txBox="1">
              <a:spLocks noChangeArrowheads="1"/>
            </p:cNvSpPr>
            <p:nvPr/>
          </p:nvSpPr>
          <p:spPr bwMode="auto">
            <a:xfrm>
              <a:off x="2135" y="208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67593" name="Text Box 9"/>
            <p:cNvSpPr txBox="1">
              <a:spLocks noChangeArrowheads="1"/>
            </p:cNvSpPr>
            <p:nvPr/>
          </p:nvSpPr>
          <p:spPr bwMode="auto">
            <a:xfrm>
              <a:off x="465" y="613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67594" name="Text Box 10"/>
            <p:cNvSpPr txBox="1">
              <a:spLocks noChangeArrowheads="1"/>
            </p:cNvSpPr>
            <p:nvPr/>
          </p:nvSpPr>
          <p:spPr bwMode="auto">
            <a:xfrm>
              <a:off x="1832" y="39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67595" name="Text Box 11"/>
            <p:cNvSpPr txBox="1">
              <a:spLocks noChangeArrowheads="1"/>
            </p:cNvSpPr>
            <p:nvPr/>
          </p:nvSpPr>
          <p:spPr bwMode="auto">
            <a:xfrm>
              <a:off x="776" y="60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67596" name="Text Box 12"/>
            <p:cNvSpPr txBox="1">
              <a:spLocks noChangeArrowheads="1"/>
            </p:cNvSpPr>
            <p:nvPr/>
          </p:nvSpPr>
          <p:spPr bwMode="auto">
            <a:xfrm>
              <a:off x="1032" y="610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67597" name="Text Box 13"/>
            <p:cNvSpPr txBox="1">
              <a:spLocks noChangeArrowheads="1"/>
            </p:cNvSpPr>
            <p:nvPr/>
          </p:nvSpPr>
          <p:spPr bwMode="auto">
            <a:xfrm>
              <a:off x="1381" y="489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67598" name="Text Box 14"/>
            <p:cNvSpPr txBox="1">
              <a:spLocks noChangeArrowheads="1"/>
            </p:cNvSpPr>
            <p:nvPr/>
          </p:nvSpPr>
          <p:spPr bwMode="auto">
            <a:xfrm>
              <a:off x="1207" y="404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24</a:t>
              </a:r>
            </a:p>
          </p:txBody>
        </p:sp>
        <p:sp>
          <p:nvSpPr>
            <p:cNvPr id="67599" name="Text Box 15"/>
            <p:cNvSpPr txBox="1">
              <a:spLocks noChangeArrowheads="1"/>
            </p:cNvSpPr>
            <p:nvPr/>
          </p:nvSpPr>
          <p:spPr bwMode="auto">
            <a:xfrm>
              <a:off x="1198" y="26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25</a:t>
              </a:r>
            </a:p>
          </p:txBody>
        </p:sp>
        <p:sp>
          <p:nvSpPr>
            <p:cNvPr id="67600" name="Text Box 16"/>
            <p:cNvSpPr txBox="1">
              <a:spLocks noChangeArrowheads="1"/>
            </p:cNvSpPr>
            <p:nvPr/>
          </p:nvSpPr>
          <p:spPr bwMode="auto">
            <a:xfrm>
              <a:off x="1966" y="62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25</a:t>
              </a:r>
            </a:p>
          </p:txBody>
        </p:sp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1102" y="1304"/>
              <a:ext cx="11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identify </a:t>
              </a:r>
              <a:r>
                <a:rPr lang="de-DE" sz="1200" b="1" dirty="0" smtClean="0">
                  <a:solidFill>
                    <a:srgbClr val="FF0000"/>
                  </a:solidFill>
                </a:rPr>
                <a:t>CH2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HMQC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6700467" y="1504688"/>
            <a:ext cx="2219325" cy="2376487"/>
            <a:chOff x="6557963" y="2312210"/>
            <a:chExt cx="2219325" cy="2376487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42" name="Gerade Verbindung 41"/>
            <p:cNvCxnSpPr>
              <a:stCxn id="31" idx="0"/>
              <a:endCxn id="22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Gerade Verbindung 50"/>
          <p:cNvCxnSpPr/>
          <p:nvPr/>
        </p:nvCxnSpPr>
        <p:spPr>
          <a:xfrm>
            <a:off x="1869621" y="4073978"/>
            <a:ext cx="3453493" cy="244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1836963" y="4016828"/>
            <a:ext cx="3453493" cy="244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4082142" y="4229100"/>
            <a:ext cx="1910444" cy="8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/>
          <p:nvPr/>
        </p:nvCxnSpPr>
        <p:spPr>
          <a:xfrm>
            <a:off x="1056127" y="3914086"/>
            <a:ext cx="2570651" cy="209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beckm1_hmqc"/>
          <p:cNvPicPr preferRelativeResize="0">
            <a:picLocks noChangeArrowheads="1"/>
          </p:cNvPicPr>
          <p:nvPr/>
        </p:nvPicPr>
        <p:blipFill>
          <a:blip r:embed="rId2">
            <a:lum bright="-30000" contrast="54000"/>
          </a:blip>
          <a:srcRect/>
          <a:stretch>
            <a:fillRect/>
          </a:stretch>
        </p:blipFill>
        <p:spPr bwMode="auto">
          <a:xfrm>
            <a:off x="0" y="674687"/>
            <a:ext cx="7388225" cy="618331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55638" y="306388"/>
            <a:ext cx="5254625" cy="2039937"/>
            <a:chOff x="465" y="193"/>
            <a:chExt cx="3310" cy="1285"/>
          </a:xfrm>
        </p:grpSpPr>
        <p:sp>
          <p:nvSpPr>
            <p:cNvPr id="67588" name="Text Box 4"/>
            <p:cNvSpPr txBox="1">
              <a:spLocks noChangeArrowheads="1"/>
            </p:cNvSpPr>
            <p:nvPr/>
          </p:nvSpPr>
          <p:spPr bwMode="auto">
            <a:xfrm>
              <a:off x="3277" y="203"/>
              <a:ext cx="4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67589" name="Text Box 5"/>
            <p:cNvSpPr txBox="1">
              <a:spLocks noChangeArrowheads="1"/>
            </p:cNvSpPr>
            <p:nvPr/>
          </p:nvSpPr>
          <p:spPr bwMode="auto">
            <a:xfrm>
              <a:off x="2840" y="472"/>
              <a:ext cx="2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27.3</a:t>
              </a:r>
            </a:p>
          </p:txBody>
        </p:sp>
        <p:sp>
          <p:nvSpPr>
            <p:cNvPr id="67590" name="Text Box 6"/>
            <p:cNvSpPr txBox="1">
              <a:spLocks noChangeArrowheads="1"/>
            </p:cNvSpPr>
            <p:nvPr/>
          </p:nvSpPr>
          <p:spPr bwMode="auto">
            <a:xfrm>
              <a:off x="2439" y="489"/>
              <a:ext cx="2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27.3</a:t>
              </a:r>
            </a:p>
          </p:txBody>
        </p:sp>
        <p:sp>
          <p:nvSpPr>
            <p:cNvPr id="67591" name="Text Box 7"/>
            <p:cNvSpPr txBox="1">
              <a:spLocks noChangeArrowheads="1"/>
            </p:cNvSpPr>
            <p:nvPr/>
          </p:nvSpPr>
          <p:spPr bwMode="auto">
            <a:xfrm>
              <a:off x="2672" y="193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67592" name="Text Box 8"/>
            <p:cNvSpPr txBox="1">
              <a:spLocks noChangeArrowheads="1"/>
            </p:cNvSpPr>
            <p:nvPr/>
          </p:nvSpPr>
          <p:spPr bwMode="auto">
            <a:xfrm>
              <a:off x="2135" y="208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67593" name="Text Box 9"/>
            <p:cNvSpPr txBox="1">
              <a:spLocks noChangeArrowheads="1"/>
            </p:cNvSpPr>
            <p:nvPr/>
          </p:nvSpPr>
          <p:spPr bwMode="auto">
            <a:xfrm>
              <a:off x="465" y="613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67594" name="Text Box 10"/>
            <p:cNvSpPr txBox="1">
              <a:spLocks noChangeArrowheads="1"/>
            </p:cNvSpPr>
            <p:nvPr/>
          </p:nvSpPr>
          <p:spPr bwMode="auto">
            <a:xfrm>
              <a:off x="1832" y="39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67595" name="Text Box 11"/>
            <p:cNvSpPr txBox="1">
              <a:spLocks noChangeArrowheads="1"/>
            </p:cNvSpPr>
            <p:nvPr/>
          </p:nvSpPr>
          <p:spPr bwMode="auto">
            <a:xfrm>
              <a:off x="776" y="60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67596" name="Text Box 12"/>
            <p:cNvSpPr txBox="1">
              <a:spLocks noChangeArrowheads="1"/>
            </p:cNvSpPr>
            <p:nvPr/>
          </p:nvSpPr>
          <p:spPr bwMode="auto">
            <a:xfrm>
              <a:off x="1032" y="610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67597" name="Text Box 13"/>
            <p:cNvSpPr txBox="1">
              <a:spLocks noChangeArrowheads="1"/>
            </p:cNvSpPr>
            <p:nvPr/>
          </p:nvSpPr>
          <p:spPr bwMode="auto">
            <a:xfrm>
              <a:off x="1381" y="489"/>
              <a:ext cx="2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67598" name="Text Box 14"/>
            <p:cNvSpPr txBox="1">
              <a:spLocks noChangeArrowheads="1"/>
            </p:cNvSpPr>
            <p:nvPr/>
          </p:nvSpPr>
          <p:spPr bwMode="auto">
            <a:xfrm>
              <a:off x="1207" y="404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24</a:t>
              </a:r>
            </a:p>
          </p:txBody>
        </p:sp>
        <p:sp>
          <p:nvSpPr>
            <p:cNvPr id="67599" name="Text Box 15"/>
            <p:cNvSpPr txBox="1">
              <a:spLocks noChangeArrowheads="1"/>
            </p:cNvSpPr>
            <p:nvPr/>
          </p:nvSpPr>
          <p:spPr bwMode="auto">
            <a:xfrm>
              <a:off x="1198" y="26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25</a:t>
              </a:r>
            </a:p>
          </p:txBody>
        </p:sp>
        <p:sp>
          <p:nvSpPr>
            <p:cNvPr id="67600" name="Text Box 16"/>
            <p:cNvSpPr txBox="1">
              <a:spLocks noChangeArrowheads="1"/>
            </p:cNvSpPr>
            <p:nvPr/>
          </p:nvSpPr>
          <p:spPr bwMode="auto">
            <a:xfrm>
              <a:off x="1966" y="625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25</a:t>
              </a:r>
            </a:p>
          </p:txBody>
        </p:sp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1102" y="1304"/>
              <a:ext cx="110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identify </a:t>
              </a:r>
              <a:r>
                <a:rPr lang="de-DE" sz="1200" b="1" dirty="0" smtClean="0">
                  <a:solidFill>
                    <a:srgbClr val="FF0000"/>
                  </a:solidFill>
                </a:rPr>
                <a:t>CH2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HMQC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3" name="Gruppieren 48"/>
          <p:cNvGrpSpPr/>
          <p:nvPr/>
        </p:nvGrpSpPr>
        <p:grpSpPr>
          <a:xfrm>
            <a:off x="6700467" y="1504688"/>
            <a:ext cx="2219325" cy="2376487"/>
            <a:chOff x="6557963" y="2312210"/>
            <a:chExt cx="2219325" cy="2376487"/>
          </a:xfrm>
        </p:grpSpPr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</p:grpSp>
      <p:cxnSp>
        <p:nvCxnSpPr>
          <p:cNvPr id="51" name="Gerade Verbindung 50"/>
          <p:cNvCxnSpPr/>
          <p:nvPr/>
        </p:nvCxnSpPr>
        <p:spPr>
          <a:xfrm>
            <a:off x="1869621" y="4073978"/>
            <a:ext cx="3453493" cy="244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1836963" y="4016828"/>
            <a:ext cx="3453493" cy="244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4082142" y="4229100"/>
            <a:ext cx="1910444" cy="8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/>
          <p:nvPr/>
        </p:nvCxnSpPr>
        <p:spPr>
          <a:xfrm>
            <a:off x="1056127" y="3914086"/>
            <a:ext cx="2570651" cy="209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beckm1_cosy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50"/>
            <a:ext cx="7102475" cy="6064250"/>
          </a:xfrm>
          <a:prstGeom prst="rect">
            <a:avLst/>
          </a:prstGeom>
          <a:noFill/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202238" y="322263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4508500" y="749300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27.3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871913" y="77628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27.3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241800" y="3063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389313" y="33020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738188" y="9731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908300" y="62706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231900" y="9604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1638300" y="96837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2192338" y="77628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916113" y="64135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1901825" y="4206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3121025" y="992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 flipV="1">
            <a:off x="7694612" y="2282825"/>
            <a:ext cx="0" cy="644525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 flipH="1">
            <a:off x="7694612" y="1947862"/>
            <a:ext cx="606425" cy="334963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5" name="Line 19"/>
          <p:cNvSpPr>
            <a:spLocks noChangeShapeType="1"/>
          </p:cNvSpPr>
          <p:nvPr/>
        </p:nvSpPr>
        <p:spPr bwMode="auto">
          <a:xfrm flipH="1" flipV="1">
            <a:off x="7443787" y="2155825"/>
            <a:ext cx="250825" cy="127000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7694612" y="2282825"/>
            <a:ext cx="312738" cy="125412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 flipV="1">
            <a:off x="7693025" y="1233487"/>
            <a:ext cx="0" cy="392113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8" name="Line 22"/>
          <p:cNvSpPr>
            <a:spLocks noChangeShapeType="1"/>
          </p:cNvSpPr>
          <p:nvPr/>
        </p:nvSpPr>
        <p:spPr bwMode="auto">
          <a:xfrm flipV="1">
            <a:off x="7712075" y="1077912"/>
            <a:ext cx="508000" cy="158750"/>
          </a:xfrm>
          <a:prstGeom prst="line">
            <a:avLst/>
          </a:prstGeom>
          <a:noFill/>
          <a:ln w="28575">
            <a:solidFill>
              <a:srgbClr val="6F731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8172450" y="89535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5560" name="Line 24"/>
          <p:cNvSpPr>
            <a:spLocks noChangeShapeType="1"/>
          </p:cNvSpPr>
          <p:nvPr/>
        </p:nvSpPr>
        <p:spPr bwMode="auto">
          <a:xfrm flipH="1">
            <a:off x="7112000" y="1627187"/>
            <a:ext cx="582612" cy="304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1" name="Line 25"/>
          <p:cNvSpPr>
            <a:spLocks noChangeShapeType="1"/>
          </p:cNvSpPr>
          <p:nvPr/>
        </p:nvSpPr>
        <p:spPr bwMode="auto">
          <a:xfrm>
            <a:off x="7112000" y="1931987"/>
            <a:ext cx="0" cy="692150"/>
          </a:xfrm>
          <a:prstGeom prst="line">
            <a:avLst/>
          </a:prstGeom>
          <a:noFill/>
          <a:ln w="28575">
            <a:solidFill>
              <a:srgbClr val="18C43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2" name="Line 26"/>
          <p:cNvSpPr>
            <a:spLocks noChangeShapeType="1"/>
          </p:cNvSpPr>
          <p:nvPr/>
        </p:nvSpPr>
        <p:spPr bwMode="auto">
          <a:xfrm>
            <a:off x="7680325" y="1612900"/>
            <a:ext cx="582612" cy="3190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3" name="Line 27"/>
          <p:cNvSpPr>
            <a:spLocks noChangeShapeType="1"/>
          </p:cNvSpPr>
          <p:nvPr/>
        </p:nvSpPr>
        <p:spPr bwMode="auto">
          <a:xfrm>
            <a:off x="8275637" y="1931987"/>
            <a:ext cx="14288" cy="679450"/>
          </a:xfrm>
          <a:prstGeom prst="line">
            <a:avLst/>
          </a:prstGeom>
          <a:noFill/>
          <a:ln w="28575">
            <a:solidFill>
              <a:srgbClr val="C01CB4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4" name="Line 28"/>
          <p:cNvSpPr>
            <a:spLocks noChangeShapeType="1"/>
          </p:cNvSpPr>
          <p:nvPr/>
        </p:nvSpPr>
        <p:spPr bwMode="auto">
          <a:xfrm flipH="1">
            <a:off x="7680325" y="2611437"/>
            <a:ext cx="623887" cy="346075"/>
          </a:xfrm>
          <a:prstGeom prst="line">
            <a:avLst/>
          </a:prstGeom>
          <a:noFill/>
          <a:ln w="28575">
            <a:solidFill>
              <a:srgbClr val="C01CB4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5" name="Line 29"/>
          <p:cNvSpPr>
            <a:spLocks noChangeShapeType="1"/>
          </p:cNvSpPr>
          <p:nvPr/>
        </p:nvSpPr>
        <p:spPr bwMode="auto">
          <a:xfrm flipH="1" flipV="1">
            <a:off x="7099300" y="2624137"/>
            <a:ext cx="595312" cy="333375"/>
          </a:xfrm>
          <a:prstGeom prst="line">
            <a:avLst/>
          </a:prstGeom>
          <a:noFill/>
          <a:ln w="28575">
            <a:solidFill>
              <a:srgbClr val="C01CB4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5566" name="Text Box 30"/>
          <p:cNvSpPr txBox="1">
            <a:spLocks noChangeArrowheads="1"/>
          </p:cNvSpPr>
          <p:nvPr/>
        </p:nvSpPr>
        <p:spPr bwMode="auto">
          <a:xfrm>
            <a:off x="8253412" y="180657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5567" name="Text Box 31"/>
          <p:cNvSpPr txBox="1">
            <a:spLocks noChangeArrowheads="1"/>
          </p:cNvSpPr>
          <p:nvPr/>
        </p:nvSpPr>
        <p:spPr bwMode="auto">
          <a:xfrm>
            <a:off x="7573962" y="201612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65568" name="Text Box 32"/>
          <p:cNvSpPr txBox="1">
            <a:spLocks noChangeArrowheads="1"/>
          </p:cNvSpPr>
          <p:nvPr/>
        </p:nvSpPr>
        <p:spPr bwMode="auto">
          <a:xfrm>
            <a:off x="7697787" y="139382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8277225" y="248920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7546975" y="299720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5571" name="Text Box 35"/>
          <p:cNvSpPr txBox="1">
            <a:spLocks noChangeArrowheads="1"/>
          </p:cNvSpPr>
          <p:nvPr/>
        </p:nvSpPr>
        <p:spPr bwMode="auto">
          <a:xfrm>
            <a:off x="7947025" y="230663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5572" name="Text Box 36"/>
          <p:cNvSpPr txBox="1">
            <a:spLocks noChangeArrowheads="1"/>
          </p:cNvSpPr>
          <p:nvPr/>
        </p:nvSpPr>
        <p:spPr bwMode="auto">
          <a:xfrm>
            <a:off x="7191375" y="197008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5573" name="Text Box 37"/>
          <p:cNvSpPr txBox="1">
            <a:spLocks noChangeArrowheads="1"/>
          </p:cNvSpPr>
          <p:nvPr/>
        </p:nvSpPr>
        <p:spPr bwMode="auto">
          <a:xfrm>
            <a:off x="6783387" y="257175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5574" name="Text Box 38"/>
          <p:cNvSpPr txBox="1">
            <a:spLocks noChangeArrowheads="1"/>
          </p:cNvSpPr>
          <p:nvPr/>
        </p:nvSpPr>
        <p:spPr bwMode="auto">
          <a:xfrm>
            <a:off x="7258050" y="103187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5575" name="Text Box 39"/>
          <p:cNvSpPr txBox="1">
            <a:spLocks noChangeArrowheads="1"/>
          </p:cNvSpPr>
          <p:nvPr/>
        </p:nvSpPr>
        <p:spPr bwMode="auto">
          <a:xfrm>
            <a:off x="6743700" y="177006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5577" name="Rectangle 41"/>
          <p:cNvSpPr>
            <a:spLocks noChangeArrowheads="1"/>
          </p:cNvSpPr>
          <p:nvPr/>
        </p:nvSpPr>
        <p:spPr bwMode="auto">
          <a:xfrm>
            <a:off x="4087813" y="1993900"/>
            <a:ext cx="1606550" cy="166688"/>
          </a:xfrm>
          <a:prstGeom prst="rect">
            <a:avLst/>
          </a:prstGeom>
          <a:gradFill rotWithShape="1">
            <a:gsLst>
              <a:gs pos="0">
                <a:srgbClr val="6F731D">
                  <a:gamma/>
                  <a:shade val="46275"/>
                  <a:invGamma/>
                  <a:alpha val="20000"/>
                </a:srgbClr>
              </a:gs>
              <a:gs pos="100000">
                <a:srgbClr val="6F731D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78" name="Rectangle 42"/>
          <p:cNvSpPr>
            <a:spLocks noChangeArrowheads="1"/>
          </p:cNvSpPr>
          <p:nvPr/>
        </p:nvSpPr>
        <p:spPr bwMode="auto">
          <a:xfrm>
            <a:off x="776288" y="2824163"/>
            <a:ext cx="3783012" cy="166687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3" name="Rectangle 47"/>
          <p:cNvSpPr>
            <a:spLocks noChangeArrowheads="1"/>
          </p:cNvSpPr>
          <p:nvPr/>
        </p:nvSpPr>
        <p:spPr bwMode="auto">
          <a:xfrm>
            <a:off x="776288" y="3059113"/>
            <a:ext cx="3783012" cy="166687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4" name="Rectangle 48"/>
          <p:cNvSpPr>
            <a:spLocks noChangeArrowheads="1"/>
          </p:cNvSpPr>
          <p:nvPr/>
        </p:nvSpPr>
        <p:spPr bwMode="auto">
          <a:xfrm>
            <a:off x="803275" y="3875088"/>
            <a:ext cx="2576513" cy="111125"/>
          </a:xfrm>
          <a:prstGeom prst="rect">
            <a:avLst/>
          </a:prstGeom>
          <a:solidFill>
            <a:srgbClr val="18C431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5" name="Rectangle 49"/>
          <p:cNvSpPr>
            <a:spLocks noChangeArrowheads="1"/>
          </p:cNvSpPr>
          <p:nvPr/>
        </p:nvSpPr>
        <p:spPr bwMode="auto">
          <a:xfrm>
            <a:off x="804863" y="4857750"/>
            <a:ext cx="2616200" cy="166688"/>
          </a:xfrm>
          <a:prstGeom prst="rect">
            <a:avLst/>
          </a:prstGeom>
          <a:solidFill>
            <a:srgbClr val="18C431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6" name="Rectangle 50"/>
          <p:cNvSpPr>
            <a:spLocks noChangeArrowheads="1"/>
          </p:cNvSpPr>
          <p:nvPr/>
        </p:nvSpPr>
        <p:spPr bwMode="auto">
          <a:xfrm>
            <a:off x="833438" y="4678363"/>
            <a:ext cx="2328862" cy="109537"/>
          </a:xfrm>
          <a:prstGeom prst="rect">
            <a:avLst/>
          </a:prstGeom>
          <a:solidFill>
            <a:srgbClr val="C01CB4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7" name="Rectangle 51"/>
          <p:cNvSpPr>
            <a:spLocks noChangeArrowheads="1"/>
          </p:cNvSpPr>
          <p:nvPr/>
        </p:nvSpPr>
        <p:spPr bwMode="auto">
          <a:xfrm>
            <a:off x="803275" y="5911850"/>
            <a:ext cx="3822700" cy="125413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89" name="Rectangle 53"/>
          <p:cNvSpPr>
            <a:spLocks noChangeArrowheads="1"/>
          </p:cNvSpPr>
          <p:nvPr/>
        </p:nvSpPr>
        <p:spPr bwMode="auto">
          <a:xfrm>
            <a:off x="1287463" y="4054475"/>
            <a:ext cx="1857375" cy="111125"/>
          </a:xfrm>
          <a:prstGeom prst="rect">
            <a:avLst/>
          </a:prstGeom>
          <a:solidFill>
            <a:srgbClr val="C0761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0" name="Rectangle 54"/>
          <p:cNvSpPr>
            <a:spLocks noChangeArrowheads="1"/>
          </p:cNvSpPr>
          <p:nvPr/>
        </p:nvSpPr>
        <p:spPr bwMode="auto">
          <a:xfrm>
            <a:off x="1316038" y="5468938"/>
            <a:ext cx="1828800" cy="138112"/>
          </a:xfrm>
          <a:prstGeom prst="rect">
            <a:avLst/>
          </a:prstGeom>
          <a:solidFill>
            <a:srgbClr val="C0761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1" name="Rectangle 55"/>
          <p:cNvSpPr>
            <a:spLocks noChangeArrowheads="1"/>
          </p:cNvSpPr>
          <p:nvPr/>
        </p:nvSpPr>
        <p:spPr bwMode="auto">
          <a:xfrm>
            <a:off x="1276350" y="5108575"/>
            <a:ext cx="1276350" cy="136525"/>
          </a:xfrm>
          <a:prstGeom prst="rect">
            <a:avLst/>
          </a:prstGeom>
          <a:solidFill>
            <a:srgbClr val="C01CB4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3" name="Rectangle 57"/>
          <p:cNvSpPr>
            <a:spLocks noChangeArrowheads="1"/>
          </p:cNvSpPr>
          <p:nvPr/>
        </p:nvSpPr>
        <p:spPr bwMode="auto">
          <a:xfrm>
            <a:off x="1662113" y="2960688"/>
            <a:ext cx="2730500" cy="68262"/>
          </a:xfrm>
          <a:prstGeom prst="rect">
            <a:avLst/>
          </a:prstGeom>
          <a:solidFill>
            <a:srgbClr val="C61A16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5594" name="Rectangle 58"/>
          <p:cNvSpPr>
            <a:spLocks noChangeArrowheads="1"/>
          </p:cNvSpPr>
          <p:nvPr/>
        </p:nvSpPr>
        <p:spPr bwMode="auto">
          <a:xfrm>
            <a:off x="1704975" y="3694113"/>
            <a:ext cx="2730500" cy="68262"/>
          </a:xfrm>
          <a:prstGeom prst="rect">
            <a:avLst/>
          </a:prstGeom>
          <a:solidFill>
            <a:srgbClr val="C61A16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51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COSY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1CB4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8C431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8C431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761C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761C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761C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3" grpId="0" animBg="1"/>
      <p:bldP spid="65554" grpId="0" animBg="1"/>
      <p:bldP spid="65555" grpId="0" animBg="1"/>
      <p:bldP spid="65556" grpId="0" animBg="1"/>
      <p:bldP spid="65557" grpId="0" animBg="1"/>
      <p:bldP spid="65558" grpId="0" animBg="1"/>
      <p:bldP spid="65558" grpId="1" animBg="1"/>
      <p:bldP spid="65560" grpId="0" animBg="1"/>
      <p:bldP spid="65561" grpId="0" animBg="1"/>
      <p:bldP spid="65562" grpId="0" animBg="1"/>
      <p:bldP spid="65563" grpId="0" animBg="1"/>
      <p:bldP spid="65564" grpId="0" animBg="1"/>
      <p:bldP spid="65565" grpId="0" animBg="1"/>
      <p:bldP spid="65577" grpId="0" animBg="1"/>
      <p:bldP spid="65577" grpId="1" animBg="1"/>
      <p:bldP spid="65578" grpId="0" animBg="1"/>
      <p:bldP spid="65578" grpId="1" animBg="1"/>
      <p:bldP spid="65583" grpId="0" animBg="1"/>
      <p:bldP spid="65583" grpId="1" animBg="1"/>
      <p:bldP spid="65584" grpId="0" animBg="1"/>
      <p:bldP spid="65584" grpId="1" animBg="1"/>
      <p:bldP spid="65585" grpId="0" animBg="1"/>
      <p:bldP spid="65585" grpId="1" animBg="1"/>
      <p:bldP spid="65586" grpId="0" animBg="1"/>
      <p:bldP spid="65586" grpId="1" animBg="1"/>
      <p:bldP spid="65587" grpId="0" animBg="1"/>
      <p:bldP spid="65587" grpId="1" animBg="1"/>
      <p:bldP spid="65589" grpId="0" animBg="1"/>
      <p:bldP spid="65590" grpId="0" animBg="1"/>
      <p:bldP spid="65591" grpId="0" animBg="1"/>
      <p:bldP spid="65591" grpId="1" animBg="1"/>
      <p:bldP spid="65593" grpId="0" animBg="1"/>
      <p:bldP spid="65593" grpId="1" animBg="1"/>
      <p:bldP spid="65594" grpId="0" animBg="1"/>
      <p:bldP spid="6559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zucker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4775" y="152400"/>
            <a:ext cx="9399588" cy="714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78"/>
          <p:cNvSpPr>
            <a:spLocks noGrp="1" noChangeArrowheads="1"/>
          </p:cNvSpPr>
          <p:nvPr>
            <p:ph type="title" idx="4294967295"/>
          </p:nvPr>
        </p:nvSpPr>
        <p:spPr>
          <a:xfrm>
            <a:off x="458787" y="479911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bg1"/>
                </a:solidFill>
              </a:rPr>
              <a:t>HMBC- Spektrum</a:t>
            </a:r>
            <a:r>
              <a:rPr lang="de-DE" dirty="0" smtClean="0"/>
              <a:t> </a:t>
            </a:r>
          </a:p>
        </p:txBody>
      </p:sp>
      <p:pic>
        <p:nvPicPr>
          <p:cNvPr id="2052" name="Picture 2" descr="zucker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5588" y="205273"/>
            <a:ext cx="9399588" cy="714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8794750" y="3359636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5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892175" y="729148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1</a:t>
            </a: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3860800" y="67676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3073400" y="65771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2057" name="Text Box 7"/>
          <p:cNvSpPr txBox="1">
            <a:spLocks noChangeArrowheads="1"/>
          </p:cNvSpPr>
          <p:nvPr/>
        </p:nvSpPr>
        <p:spPr bwMode="auto">
          <a:xfrm>
            <a:off x="4632325" y="694223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8794750" y="1945173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8794750" y="5015398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1</a:t>
            </a:r>
          </a:p>
        </p:txBody>
      </p:sp>
      <p:sp>
        <p:nvSpPr>
          <p:cNvPr id="2060" name="Text Box 11"/>
          <p:cNvSpPr txBox="1">
            <a:spLocks noChangeArrowheads="1"/>
          </p:cNvSpPr>
          <p:nvPr/>
        </p:nvSpPr>
        <p:spPr bwMode="auto">
          <a:xfrm>
            <a:off x="8794750" y="291196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3</a:t>
            </a:r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8794750" y="3097698"/>
            <a:ext cx="350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2</a:t>
            </a:r>
          </a:p>
        </p:txBody>
      </p:sp>
      <p:sp>
        <p:nvSpPr>
          <p:cNvPr id="2062" name="Text Box 13"/>
          <p:cNvSpPr txBox="1">
            <a:spLocks noChangeArrowheads="1"/>
          </p:cNvSpPr>
          <p:nvPr/>
        </p:nvSpPr>
        <p:spPr bwMode="auto">
          <a:xfrm>
            <a:off x="8794750" y="2619861"/>
            <a:ext cx="3508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4</a:t>
            </a:r>
          </a:p>
        </p:txBody>
      </p:sp>
      <p:sp>
        <p:nvSpPr>
          <p:cNvPr id="2063" name="Text Box 14"/>
          <p:cNvSpPr txBox="1">
            <a:spLocks noChangeArrowheads="1"/>
          </p:cNvSpPr>
          <p:nvPr/>
        </p:nvSpPr>
        <p:spPr bwMode="auto">
          <a:xfrm>
            <a:off x="6516687" y="729148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</a:p>
        </p:txBody>
      </p:sp>
      <p:sp>
        <p:nvSpPr>
          <p:cNvPr id="2064" name="Text Box 15"/>
          <p:cNvSpPr txBox="1">
            <a:spLocks noChangeArrowheads="1"/>
          </p:cNvSpPr>
          <p:nvPr/>
        </p:nvSpPr>
        <p:spPr bwMode="auto">
          <a:xfrm>
            <a:off x="6059487" y="713273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5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842962" y="523129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(1,1)</a:t>
            </a: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5614987" y="17229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(6‘,6)</a:t>
            </a:r>
          </a:p>
        </p:txBody>
      </p:sp>
      <p:sp>
        <p:nvSpPr>
          <p:cNvPr id="82962" name="Text Box 18"/>
          <p:cNvSpPr txBox="1">
            <a:spLocks noChangeArrowheads="1"/>
          </p:cNvSpPr>
          <p:nvPr/>
        </p:nvSpPr>
        <p:spPr bwMode="auto">
          <a:xfrm>
            <a:off x="6265862" y="17356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(6,6)</a:t>
            </a:r>
          </a:p>
        </p:txBody>
      </p:sp>
      <p:sp>
        <p:nvSpPr>
          <p:cNvPr id="82963" name="Text Box 19"/>
          <p:cNvSpPr txBox="1">
            <a:spLocks noChangeArrowheads="1"/>
          </p:cNvSpPr>
          <p:nvPr/>
        </p:nvSpPr>
        <p:spPr bwMode="auto">
          <a:xfrm>
            <a:off x="3922712" y="17356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3J (4,6)</a:t>
            </a:r>
          </a:p>
        </p:txBody>
      </p:sp>
      <p:sp>
        <p:nvSpPr>
          <p:cNvPr id="82964" name="Text Box 20"/>
          <p:cNvSpPr txBox="1">
            <a:spLocks noChangeArrowheads="1"/>
          </p:cNvSpPr>
          <p:nvPr/>
        </p:nvSpPr>
        <p:spPr bwMode="auto">
          <a:xfrm>
            <a:off x="3111500" y="294847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(3,3)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4637087" y="3264386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(2,2)</a:t>
            </a:r>
          </a:p>
        </p:txBody>
      </p:sp>
      <p:sp>
        <p:nvSpPr>
          <p:cNvPr id="82966" name="Text Box 22"/>
          <p:cNvSpPr txBox="1">
            <a:spLocks noChangeArrowheads="1"/>
          </p:cNvSpPr>
          <p:nvPr/>
        </p:nvSpPr>
        <p:spPr bwMode="auto">
          <a:xfrm>
            <a:off x="3144837" y="250079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(3,4)</a:t>
            </a:r>
          </a:p>
        </p:txBody>
      </p:sp>
      <p:sp>
        <p:nvSpPr>
          <p:cNvPr id="82967" name="Line 23"/>
          <p:cNvSpPr>
            <a:spLocks noChangeShapeType="1"/>
          </p:cNvSpPr>
          <p:nvPr/>
        </p:nvSpPr>
        <p:spPr bwMode="auto">
          <a:xfrm>
            <a:off x="1187450" y="1605448"/>
            <a:ext cx="0" cy="3643313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>
            <a:off x="1616075" y="2848461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4616450" y="4743936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(2,1)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3073400" y="47582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</a:t>
            </a:r>
            <a:r>
              <a:rPr lang="de-DE" sz="1200" b="1" dirty="0" smtClean="0">
                <a:solidFill>
                  <a:schemeClr val="accent2"/>
                </a:solidFill>
              </a:rPr>
              <a:t>J </a:t>
            </a:r>
            <a:r>
              <a:rPr lang="de-DE" sz="1200" b="1" dirty="0">
                <a:solidFill>
                  <a:schemeClr val="accent2"/>
                </a:solidFill>
              </a:rPr>
              <a:t>(3,1)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57200" y="2516673"/>
            <a:ext cx="741362" cy="960438"/>
            <a:chOff x="287" y="1456"/>
            <a:chExt cx="467" cy="605"/>
          </a:xfrm>
        </p:grpSpPr>
        <p:sp>
          <p:nvSpPr>
            <p:cNvPr id="2125" name="Text Box 30"/>
            <p:cNvSpPr txBox="1">
              <a:spLocks noChangeArrowheads="1"/>
            </p:cNvSpPr>
            <p:nvPr/>
          </p:nvSpPr>
          <p:spPr bwMode="auto">
            <a:xfrm>
              <a:off x="287" y="1456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chemeClr val="accent2"/>
                  </a:solidFill>
                </a:rPr>
                <a:t>4J (1,4)</a:t>
              </a:r>
            </a:p>
          </p:txBody>
        </p:sp>
        <p:sp>
          <p:nvSpPr>
            <p:cNvPr id="2126" name="Text Box 31"/>
            <p:cNvSpPr txBox="1">
              <a:spLocks noChangeArrowheads="1"/>
            </p:cNvSpPr>
            <p:nvPr/>
          </p:nvSpPr>
          <p:spPr bwMode="auto">
            <a:xfrm>
              <a:off x="296" y="1762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chemeClr val="accent2"/>
                  </a:solidFill>
                </a:rPr>
                <a:t>3J (1,3)</a:t>
              </a:r>
            </a:p>
          </p:txBody>
        </p:sp>
        <p:sp>
          <p:nvSpPr>
            <p:cNvPr id="2127" name="Text Box 32"/>
            <p:cNvSpPr txBox="1">
              <a:spLocks noChangeArrowheads="1"/>
            </p:cNvSpPr>
            <p:nvPr/>
          </p:nvSpPr>
          <p:spPr bwMode="auto">
            <a:xfrm>
              <a:off x="296" y="1888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solidFill>
                    <a:schemeClr val="accent2"/>
                  </a:solidFill>
                </a:rPr>
                <a:t>2J (1,2)</a:t>
              </a:r>
            </a:p>
          </p:txBody>
        </p:sp>
      </p:grpSp>
      <p:sp>
        <p:nvSpPr>
          <p:cNvPr id="82977" name="Text Box 33"/>
          <p:cNvSpPr txBox="1">
            <a:spLocks noChangeArrowheads="1"/>
          </p:cNvSpPr>
          <p:nvPr/>
        </p:nvSpPr>
        <p:spPr bwMode="auto">
          <a:xfrm>
            <a:off x="4651375" y="290719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(2,3)</a:t>
            </a:r>
          </a:p>
        </p:txBody>
      </p:sp>
      <p:sp>
        <p:nvSpPr>
          <p:cNvPr id="82978" name="Text Box 34"/>
          <p:cNvSpPr txBox="1">
            <a:spLocks noChangeArrowheads="1"/>
          </p:cNvSpPr>
          <p:nvPr/>
        </p:nvSpPr>
        <p:spPr bwMode="auto">
          <a:xfrm>
            <a:off x="6108700" y="3578711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(6,5)</a:t>
            </a:r>
          </a:p>
        </p:txBody>
      </p:sp>
      <p:sp>
        <p:nvSpPr>
          <p:cNvPr id="82979" name="Text Box 35"/>
          <p:cNvSpPr txBox="1">
            <a:spLocks noChangeArrowheads="1"/>
          </p:cNvSpPr>
          <p:nvPr/>
        </p:nvSpPr>
        <p:spPr bwMode="auto">
          <a:xfrm>
            <a:off x="3951287" y="3564423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(4,5)</a:t>
            </a:r>
          </a:p>
        </p:txBody>
      </p:sp>
      <p:sp>
        <p:nvSpPr>
          <p:cNvPr id="82980" name="Line 36"/>
          <p:cNvSpPr>
            <a:spLocks noChangeShapeType="1"/>
          </p:cNvSpPr>
          <p:nvPr/>
        </p:nvSpPr>
        <p:spPr bwMode="auto">
          <a:xfrm>
            <a:off x="1687512" y="3434248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82" name="Text Box 38"/>
          <p:cNvSpPr txBox="1">
            <a:spLocks noChangeArrowheads="1"/>
          </p:cNvSpPr>
          <p:nvPr/>
        </p:nvSpPr>
        <p:spPr bwMode="auto">
          <a:xfrm>
            <a:off x="3951287" y="2921486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(4,3)</a:t>
            </a:r>
          </a:p>
        </p:txBody>
      </p:sp>
      <p:sp>
        <p:nvSpPr>
          <p:cNvPr id="82984" name="Text Box 40"/>
          <p:cNvSpPr txBox="1">
            <a:spLocks noChangeArrowheads="1"/>
          </p:cNvSpPr>
          <p:nvPr/>
        </p:nvSpPr>
        <p:spPr bwMode="auto">
          <a:xfrm>
            <a:off x="6165850" y="250714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3J (6,4</a:t>
            </a:r>
            <a:r>
              <a:rPr lang="de-DE" sz="1200" b="1" dirty="0"/>
              <a:t>)</a:t>
            </a:r>
          </a:p>
        </p:txBody>
      </p:sp>
      <p:sp>
        <p:nvSpPr>
          <p:cNvPr id="82985" name="Text Box 41"/>
          <p:cNvSpPr txBox="1">
            <a:spLocks noChangeArrowheads="1"/>
          </p:cNvSpPr>
          <p:nvPr/>
        </p:nvSpPr>
        <p:spPr bwMode="auto">
          <a:xfrm>
            <a:off x="5594350" y="250714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3J (6´,4)</a:t>
            </a:r>
          </a:p>
        </p:txBody>
      </p:sp>
      <p:sp>
        <p:nvSpPr>
          <p:cNvPr id="82986" name="Text Box 42"/>
          <p:cNvSpPr txBox="1">
            <a:spLocks noChangeArrowheads="1"/>
          </p:cNvSpPr>
          <p:nvPr/>
        </p:nvSpPr>
        <p:spPr bwMode="auto">
          <a:xfrm>
            <a:off x="3154362" y="3205648"/>
            <a:ext cx="72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chemeClr val="accent2"/>
                </a:solidFill>
              </a:rPr>
              <a:t>2J (3,2)</a:t>
            </a:r>
          </a:p>
        </p:txBody>
      </p:sp>
      <p:sp>
        <p:nvSpPr>
          <p:cNvPr id="82987" name="Rectangle 43"/>
          <p:cNvSpPr>
            <a:spLocks noChangeArrowheads="1"/>
          </p:cNvSpPr>
          <p:nvPr/>
        </p:nvSpPr>
        <p:spPr bwMode="auto">
          <a:xfrm>
            <a:off x="5659437" y="3291373"/>
            <a:ext cx="771525" cy="24288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82988" name="Text Box 44"/>
          <p:cNvSpPr txBox="1">
            <a:spLocks noChangeArrowheads="1"/>
          </p:cNvSpPr>
          <p:nvPr/>
        </p:nvSpPr>
        <p:spPr bwMode="auto">
          <a:xfrm>
            <a:off x="5529262" y="3559661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solidFill>
                  <a:srgbClr val="FF3300"/>
                </a:solidFill>
              </a:rPr>
              <a:t>1J (5,5)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755775" y="5001111"/>
            <a:ext cx="1546225" cy="1604962"/>
            <a:chOff x="1105" y="3021"/>
            <a:chExt cx="974" cy="1011"/>
          </a:xfrm>
        </p:grpSpPr>
        <p:graphicFrame>
          <p:nvGraphicFramePr>
            <p:cNvPr id="2050" name="Object 47"/>
            <p:cNvGraphicFramePr>
              <a:graphicFrameLocks noChangeAspect="1"/>
            </p:cNvGraphicFramePr>
            <p:nvPr/>
          </p:nvGraphicFramePr>
          <p:xfrm>
            <a:off x="1105" y="3021"/>
            <a:ext cx="974" cy="1011"/>
          </p:xfrm>
          <a:graphic>
            <a:graphicData uri="http://schemas.openxmlformats.org/presentationml/2006/ole">
              <p:oleObj spid="_x0000_s2050" name="CS ChemDraw Drawing" r:id="rId4" imgW="1546920" imgH="1604880" progId="ChemDraw.Document.6.0">
                <p:embed/>
              </p:oleObj>
            </a:graphicData>
          </a:graphic>
        </p:graphicFrame>
        <p:sp>
          <p:nvSpPr>
            <p:cNvPr id="2119" name="Text Box 48"/>
            <p:cNvSpPr txBox="1">
              <a:spLocks noChangeArrowheads="1"/>
            </p:cNvSpPr>
            <p:nvPr/>
          </p:nvSpPr>
          <p:spPr bwMode="auto">
            <a:xfrm>
              <a:off x="1699" y="3407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1</a:t>
              </a:r>
            </a:p>
          </p:txBody>
        </p:sp>
        <p:sp>
          <p:nvSpPr>
            <p:cNvPr id="2120" name="Text Box 49"/>
            <p:cNvSpPr txBox="1">
              <a:spLocks noChangeArrowheads="1"/>
            </p:cNvSpPr>
            <p:nvPr/>
          </p:nvSpPr>
          <p:spPr bwMode="auto">
            <a:xfrm>
              <a:off x="1699" y="356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2</a:t>
              </a:r>
            </a:p>
          </p:txBody>
        </p:sp>
        <p:sp>
          <p:nvSpPr>
            <p:cNvPr id="2121" name="Text Box 50"/>
            <p:cNvSpPr txBox="1">
              <a:spLocks noChangeArrowheads="1"/>
            </p:cNvSpPr>
            <p:nvPr/>
          </p:nvSpPr>
          <p:spPr bwMode="auto">
            <a:xfrm>
              <a:off x="1528" y="365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3</a:t>
              </a:r>
            </a:p>
          </p:txBody>
        </p:sp>
        <p:sp>
          <p:nvSpPr>
            <p:cNvPr id="2122" name="Text Box 51"/>
            <p:cNvSpPr txBox="1">
              <a:spLocks noChangeArrowheads="1"/>
            </p:cNvSpPr>
            <p:nvPr/>
          </p:nvSpPr>
          <p:spPr bwMode="auto">
            <a:xfrm>
              <a:off x="1366" y="3569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4</a:t>
              </a:r>
            </a:p>
          </p:txBody>
        </p:sp>
        <p:sp>
          <p:nvSpPr>
            <p:cNvPr id="2123" name="Text Box 52"/>
            <p:cNvSpPr txBox="1">
              <a:spLocks noChangeArrowheads="1"/>
            </p:cNvSpPr>
            <p:nvPr/>
          </p:nvSpPr>
          <p:spPr bwMode="auto">
            <a:xfrm>
              <a:off x="1384" y="3416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5</a:t>
              </a:r>
            </a:p>
          </p:txBody>
        </p:sp>
        <p:sp>
          <p:nvSpPr>
            <p:cNvPr id="2124" name="Text Box 53"/>
            <p:cNvSpPr txBox="1">
              <a:spLocks noChangeArrowheads="1"/>
            </p:cNvSpPr>
            <p:nvPr/>
          </p:nvSpPr>
          <p:spPr bwMode="auto">
            <a:xfrm>
              <a:off x="1330" y="3137"/>
              <a:ext cx="22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 dirty="0">
                  <a:latin typeface="Symbol" pitchFamily="18" charset="2"/>
                </a:rPr>
                <a:t>6</a:t>
              </a:r>
            </a:p>
          </p:txBody>
        </p:sp>
      </p:grpSp>
      <p:sp>
        <p:nvSpPr>
          <p:cNvPr id="82998" name="Line 54"/>
          <p:cNvSpPr>
            <a:spLocks noChangeShapeType="1"/>
          </p:cNvSpPr>
          <p:nvPr/>
        </p:nvSpPr>
        <p:spPr bwMode="auto">
          <a:xfrm flipH="1">
            <a:off x="2897187" y="5418623"/>
            <a:ext cx="234950" cy="2349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249487" y="5418623"/>
            <a:ext cx="876300" cy="831850"/>
            <a:chOff x="1416" y="3284"/>
            <a:chExt cx="552" cy="524"/>
          </a:xfrm>
        </p:grpSpPr>
        <p:sp>
          <p:nvSpPr>
            <p:cNvPr id="2115" name="Line 56"/>
            <p:cNvSpPr>
              <a:spLocks noChangeShapeType="1"/>
            </p:cNvSpPr>
            <p:nvPr/>
          </p:nvSpPr>
          <p:spPr bwMode="auto">
            <a:xfrm flipH="1">
              <a:off x="1832" y="3284"/>
              <a:ext cx="136" cy="14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16" name="Line 57"/>
            <p:cNvSpPr>
              <a:spLocks noChangeShapeType="1"/>
            </p:cNvSpPr>
            <p:nvPr/>
          </p:nvSpPr>
          <p:spPr bwMode="auto">
            <a:xfrm>
              <a:off x="1828" y="3440"/>
              <a:ext cx="4" cy="236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17" name="Line 58"/>
            <p:cNvSpPr>
              <a:spLocks noChangeShapeType="1"/>
            </p:cNvSpPr>
            <p:nvPr/>
          </p:nvSpPr>
          <p:spPr bwMode="auto">
            <a:xfrm flipH="1">
              <a:off x="1620" y="3676"/>
              <a:ext cx="216" cy="13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18" name="Line 59"/>
            <p:cNvSpPr>
              <a:spLocks noChangeShapeType="1"/>
            </p:cNvSpPr>
            <p:nvPr/>
          </p:nvSpPr>
          <p:spPr bwMode="auto">
            <a:xfrm flipH="1" flipV="1">
              <a:off x="1416" y="3684"/>
              <a:ext cx="192" cy="12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83004" name="Line 60"/>
          <p:cNvSpPr>
            <a:spLocks noChangeShapeType="1"/>
          </p:cNvSpPr>
          <p:nvPr/>
        </p:nvSpPr>
        <p:spPr bwMode="auto">
          <a:xfrm flipH="1" flipV="1">
            <a:off x="2579687" y="6269523"/>
            <a:ext cx="203200" cy="336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5" name="Line 61"/>
          <p:cNvSpPr>
            <a:spLocks noChangeShapeType="1"/>
          </p:cNvSpPr>
          <p:nvPr/>
        </p:nvSpPr>
        <p:spPr bwMode="auto">
          <a:xfrm flipV="1">
            <a:off x="2586037" y="6072673"/>
            <a:ext cx="304800" cy="1841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6" name="Line 62"/>
          <p:cNvSpPr>
            <a:spLocks noChangeShapeType="1"/>
          </p:cNvSpPr>
          <p:nvPr/>
        </p:nvSpPr>
        <p:spPr bwMode="auto">
          <a:xfrm flipH="1" flipV="1">
            <a:off x="2890837" y="5698023"/>
            <a:ext cx="12700" cy="3746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7" name="Line 63"/>
          <p:cNvSpPr>
            <a:spLocks noChangeShapeType="1"/>
          </p:cNvSpPr>
          <p:nvPr/>
        </p:nvSpPr>
        <p:spPr bwMode="auto">
          <a:xfrm flipH="1">
            <a:off x="2947987" y="6072673"/>
            <a:ext cx="3492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8" name="Line 64"/>
          <p:cNvSpPr>
            <a:spLocks noChangeShapeType="1"/>
          </p:cNvSpPr>
          <p:nvPr/>
        </p:nvSpPr>
        <p:spPr bwMode="auto">
          <a:xfrm flipV="1">
            <a:off x="1995487" y="6059973"/>
            <a:ext cx="266700" cy="279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09" name="Line 65"/>
          <p:cNvSpPr>
            <a:spLocks noChangeShapeType="1"/>
          </p:cNvSpPr>
          <p:nvPr/>
        </p:nvSpPr>
        <p:spPr bwMode="auto">
          <a:xfrm flipV="1">
            <a:off x="2230437" y="5698023"/>
            <a:ext cx="25400" cy="3619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0" name="Line 66"/>
          <p:cNvSpPr>
            <a:spLocks noChangeShapeType="1"/>
          </p:cNvSpPr>
          <p:nvPr/>
        </p:nvSpPr>
        <p:spPr bwMode="auto">
          <a:xfrm>
            <a:off x="1785937" y="5329723"/>
            <a:ext cx="355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1" name="Line 67"/>
          <p:cNvSpPr>
            <a:spLocks noChangeShapeType="1"/>
          </p:cNvSpPr>
          <p:nvPr/>
        </p:nvSpPr>
        <p:spPr bwMode="auto">
          <a:xfrm>
            <a:off x="2128837" y="5329723"/>
            <a:ext cx="127000" cy="342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2" name="Line 68"/>
          <p:cNvSpPr>
            <a:spLocks noChangeShapeType="1"/>
          </p:cNvSpPr>
          <p:nvPr/>
        </p:nvSpPr>
        <p:spPr bwMode="auto">
          <a:xfrm flipH="1" flipV="1">
            <a:off x="2586037" y="6256823"/>
            <a:ext cx="190500" cy="330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3" name="Line 69"/>
          <p:cNvSpPr>
            <a:spLocks noChangeShapeType="1"/>
          </p:cNvSpPr>
          <p:nvPr/>
        </p:nvSpPr>
        <p:spPr bwMode="auto">
          <a:xfrm flipV="1">
            <a:off x="2586037" y="6072673"/>
            <a:ext cx="285750" cy="177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4" name="Line 70"/>
          <p:cNvSpPr>
            <a:spLocks noChangeShapeType="1"/>
          </p:cNvSpPr>
          <p:nvPr/>
        </p:nvSpPr>
        <p:spPr bwMode="auto">
          <a:xfrm flipV="1">
            <a:off x="1995487" y="6072673"/>
            <a:ext cx="247650" cy="25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5" name="Line 71"/>
          <p:cNvSpPr>
            <a:spLocks noChangeShapeType="1"/>
          </p:cNvSpPr>
          <p:nvPr/>
        </p:nvSpPr>
        <p:spPr bwMode="auto">
          <a:xfrm>
            <a:off x="2262187" y="6053623"/>
            <a:ext cx="285750" cy="209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2106" name="Line 72"/>
          <p:cNvSpPr>
            <a:spLocks noChangeShapeType="1"/>
          </p:cNvSpPr>
          <p:nvPr/>
        </p:nvSpPr>
        <p:spPr bwMode="auto">
          <a:xfrm>
            <a:off x="2681287" y="64663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7" name="Line 73"/>
          <p:cNvSpPr>
            <a:spLocks noChangeShapeType="1"/>
          </p:cNvSpPr>
          <p:nvPr/>
        </p:nvSpPr>
        <p:spPr bwMode="auto">
          <a:xfrm flipH="1" flipV="1">
            <a:off x="2909887" y="6059973"/>
            <a:ext cx="3873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8" name="Line 74"/>
          <p:cNvSpPr>
            <a:spLocks noChangeShapeType="1"/>
          </p:cNvSpPr>
          <p:nvPr/>
        </p:nvSpPr>
        <p:spPr bwMode="auto">
          <a:xfrm>
            <a:off x="1728787" y="5317023"/>
            <a:ext cx="355600" cy="63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19" name="Line 75"/>
          <p:cNvSpPr>
            <a:spLocks noChangeShapeType="1"/>
          </p:cNvSpPr>
          <p:nvPr/>
        </p:nvSpPr>
        <p:spPr bwMode="auto">
          <a:xfrm>
            <a:off x="1868487" y="5037623"/>
            <a:ext cx="254000" cy="254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20" name="Line 76"/>
          <p:cNvSpPr>
            <a:spLocks noChangeShapeType="1"/>
          </p:cNvSpPr>
          <p:nvPr/>
        </p:nvSpPr>
        <p:spPr bwMode="auto">
          <a:xfrm flipH="1" flipV="1">
            <a:off x="1912937" y="5063023"/>
            <a:ext cx="209550" cy="25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3021" name="Line 77"/>
          <p:cNvSpPr>
            <a:spLocks noChangeShapeType="1"/>
          </p:cNvSpPr>
          <p:nvPr/>
        </p:nvSpPr>
        <p:spPr bwMode="auto">
          <a:xfrm flipV="1">
            <a:off x="1862137" y="5685323"/>
            <a:ext cx="406400" cy="63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2112" name="Text Box 8"/>
          <p:cNvSpPr txBox="1">
            <a:spLocks noChangeArrowheads="1"/>
          </p:cNvSpPr>
          <p:nvPr/>
        </p:nvSpPr>
        <p:spPr bwMode="auto">
          <a:xfrm rot="10807646" flipV="1">
            <a:off x="5621337" y="646598"/>
            <a:ext cx="350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b="1" dirty="0">
                <a:latin typeface="Symbol" pitchFamily="18" charset="2"/>
              </a:rPr>
              <a:t>6</a:t>
            </a:r>
            <a:r>
              <a:rPr lang="de-DE" sz="1200" b="1" dirty="0"/>
              <a:t>´</a:t>
            </a:r>
            <a:endParaRPr lang="de-DE" sz="1200" b="1" dirty="0">
              <a:latin typeface="Symbol" pitchFamily="18" charset="2"/>
            </a:endParaRPr>
          </a:p>
        </p:txBody>
      </p:sp>
      <p:pic>
        <p:nvPicPr>
          <p:cNvPr id="2114" name="Picture 82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7662" y="205273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36"/>
          <p:cNvSpPr>
            <a:spLocks noChangeArrowheads="1"/>
          </p:cNvSpPr>
          <p:nvPr/>
        </p:nvSpPr>
        <p:spPr bwMode="auto">
          <a:xfrm>
            <a:off x="325437" y="205273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HMBC</a:t>
            </a:r>
            <a:endParaRPr lang="de-DE" dirty="0"/>
          </a:p>
        </p:txBody>
      </p:sp>
      <p:grpSp>
        <p:nvGrpSpPr>
          <p:cNvPr id="89" name="Gruppieren 88"/>
          <p:cNvGrpSpPr/>
          <p:nvPr/>
        </p:nvGrpSpPr>
        <p:grpSpPr>
          <a:xfrm>
            <a:off x="1140646" y="2090554"/>
            <a:ext cx="5467546" cy="3094189"/>
            <a:chOff x="-933251" y="940484"/>
            <a:chExt cx="5467546" cy="3094189"/>
          </a:xfrm>
        </p:grpSpPr>
        <p:sp>
          <p:nvSpPr>
            <p:cNvPr id="81" name="Ellipse 80"/>
            <p:cNvSpPr/>
            <p:nvPr/>
          </p:nvSpPr>
          <p:spPr>
            <a:xfrm>
              <a:off x="3830898" y="2236983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Ellipse 82"/>
            <p:cNvSpPr/>
            <p:nvPr/>
          </p:nvSpPr>
          <p:spPr>
            <a:xfrm>
              <a:off x="2782166" y="20669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Ellipse 83"/>
            <p:cNvSpPr/>
            <p:nvPr/>
          </p:nvSpPr>
          <p:spPr>
            <a:xfrm>
              <a:off x="4364613" y="952111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Ellipse 84"/>
            <p:cNvSpPr/>
            <p:nvPr/>
          </p:nvSpPr>
          <p:spPr>
            <a:xfrm>
              <a:off x="3810238" y="940484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Ellipse 85"/>
            <p:cNvSpPr/>
            <p:nvPr/>
          </p:nvSpPr>
          <p:spPr>
            <a:xfrm>
              <a:off x="-933251" y="39686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Ellipse 87"/>
            <p:cNvSpPr/>
            <p:nvPr/>
          </p:nvSpPr>
          <p:spPr>
            <a:xfrm>
              <a:off x="1251569" y="2002098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698686" y="2034540"/>
            <a:ext cx="6189794" cy="3188970"/>
            <a:chOff x="-1420931" y="869230"/>
            <a:chExt cx="6189794" cy="3188970"/>
          </a:xfrm>
        </p:grpSpPr>
        <p:sp>
          <p:nvSpPr>
            <p:cNvPr id="91" name="Ellipse 90"/>
            <p:cNvSpPr/>
            <p:nvPr/>
          </p:nvSpPr>
          <p:spPr>
            <a:xfrm>
              <a:off x="3830898" y="2236983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Ellipse 91"/>
            <p:cNvSpPr/>
            <p:nvPr/>
          </p:nvSpPr>
          <p:spPr>
            <a:xfrm>
              <a:off x="2782166" y="20669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/>
            <p:cNvSpPr/>
            <p:nvPr/>
          </p:nvSpPr>
          <p:spPr>
            <a:xfrm>
              <a:off x="4364613" y="952111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/>
            <p:cNvSpPr/>
            <p:nvPr/>
          </p:nvSpPr>
          <p:spPr>
            <a:xfrm>
              <a:off x="3810238" y="940484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/>
            <p:cNvSpPr/>
            <p:nvPr/>
          </p:nvSpPr>
          <p:spPr>
            <a:xfrm>
              <a:off x="-933251" y="3968687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/>
            <p:cNvSpPr/>
            <p:nvPr/>
          </p:nvSpPr>
          <p:spPr>
            <a:xfrm>
              <a:off x="1251569" y="2002098"/>
              <a:ext cx="169682" cy="659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/>
            <p:cNvSpPr/>
            <p:nvPr/>
          </p:nvSpPr>
          <p:spPr>
            <a:xfrm>
              <a:off x="-1420931" y="3879130"/>
              <a:ext cx="181424" cy="167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Ellipse 97"/>
            <p:cNvSpPr/>
            <p:nvPr/>
          </p:nvSpPr>
          <p:spPr>
            <a:xfrm>
              <a:off x="-666551" y="3909610"/>
              <a:ext cx="192854" cy="1485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Ellipse 98"/>
            <p:cNvSpPr/>
            <p:nvPr/>
          </p:nvSpPr>
          <p:spPr>
            <a:xfrm>
              <a:off x="3031503" y="2035090"/>
              <a:ext cx="228600" cy="1174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2419549" y="1996990"/>
              <a:ext cx="169994" cy="1638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1522743" y="1981750"/>
              <a:ext cx="228600" cy="1447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890283" y="1947460"/>
              <a:ext cx="20955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3532069" y="907330"/>
              <a:ext cx="169994" cy="1295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4597413" y="869230"/>
              <a:ext cx="171450" cy="1447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2970" name="Line 26"/>
          <p:cNvSpPr>
            <a:spLocks noChangeShapeType="1"/>
          </p:cNvSpPr>
          <p:nvPr/>
        </p:nvSpPr>
        <p:spPr bwMode="auto">
          <a:xfrm>
            <a:off x="1644650" y="3248511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83" name="Line 39"/>
          <p:cNvSpPr>
            <a:spLocks noChangeShapeType="1"/>
          </p:cNvSpPr>
          <p:nvPr/>
        </p:nvSpPr>
        <p:spPr bwMode="auto">
          <a:xfrm>
            <a:off x="1644650" y="3191361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81" name="Line 37"/>
          <p:cNvSpPr>
            <a:spLocks noChangeShapeType="1"/>
          </p:cNvSpPr>
          <p:nvPr/>
        </p:nvSpPr>
        <p:spPr bwMode="auto">
          <a:xfrm>
            <a:off x="1716087" y="2134086"/>
            <a:ext cx="56007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82968" name="Line 24"/>
          <p:cNvSpPr>
            <a:spLocks noChangeShapeType="1"/>
          </p:cNvSpPr>
          <p:nvPr/>
        </p:nvSpPr>
        <p:spPr bwMode="auto">
          <a:xfrm flipV="1">
            <a:off x="1338606" y="5120172"/>
            <a:ext cx="6021044" cy="45719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0" grpId="0"/>
      <p:bldP spid="82961" grpId="0"/>
      <p:bldP spid="82962" grpId="0"/>
      <p:bldP spid="82963" grpId="0"/>
      <p:bldP spid="82964" grpId="0"/>
      <p:bldP spid="82965" grpId="0"/>
      <p:bldP spid="82966" grpId="0"/>
      <p:bldP spid="82967" grpId="0" animBg="1"/>
      <p:bldP spid="82967" grpId="1" animBg="1"/>
      <p:bldP spid="82969" grpId="0" animBg="1"/>
      <p:bldP spid="82969" grpId="1" animBg="1"/>
      <p:bldP spid="82971" grpId="0"/>
      <p:bldP spid="82972" grpId="0"/>
      <p:bldP spid="82977" grpId="0"/>
      <p:bldP spid="82978" grpId="0"/>
      <p:bldP spid="82979" grpId="0"/>
      <p:bldP spid="82980" grpId="0" animBg="1"/>
      <p:bldP spid="82980" grpId="1" animBg="1"/>
      <p:bldP spid="82982" grpId="0"/>
      <p:bldP spid="82984" grpId="0"/>
      <p:bldP spid="82985" grpId="0"/>
      <p:bldP spid="82986" grpId="0"/>
      <p:bldP spid="82987" grpId="0" animBg="1"/>
      <p:bldP spid="82988" grpId="0"/>
      <p:bldP spid="82998" grpId="0" animBg="1"/>
      <p:bldP spid="82998" grpId="1" animBg="1"/>
      <p:bldP spid="83004" grpId="0" animBg="1"/>
      <p:bldP spid="83004" grpId="1" animBg="1"/>
      <p:bldP spid="83004" grpId="2" animBg="1"/>
      <p:bldP spid="83004" grpId="3" animBg="1"/>
      <p:bldP spid="83004" grpId="4" animBg="1"/>
      <p:bldP spid="83004" grpId="5" animBg="1"/>
      <p:bldP spid="83004" grpId="6" animBg="1"/>
      <p:bldP spid="83005" grpId="0" animBg="1"/>
      <p:bldP spid="83005" grpId="1" animBg="1"/>
      <p:bldP spid="83006" grpId="0" animBg="1"/>
      <p:bldP spid="83006" grpId="1" animBg="1"/>
      <p:bldP spid="83007" grpId="0" animBg="1"/>
      <p:bldP spid="83007" grpId="1" animBg="1"/>
      <p:bldP spid="83007" grpId="2" animBg="1"/>
      <p:bldP spid="83007" grpId="3" animBg="1"/>
      <p:bldP spid="83008" grpId="0" animBg="1"/>
      <p:bldP spid="83008" grpId="1" animBg="1"/>
      <p:bldP spid="83009" grpId="0" animBg="1"/>
      <p:bldP spid="83009" grpId="1" animBg="1"/>
      <p:bldP spid="83009" grpId="2" animBg="1"/>
      <p:bldP spid="83009" grpId="3" animBg="1"/>
      <p:bldP spid="83009" grpId="4" animBg="1"/>
      <p:bldP spid="83009" grpId="5" animBg="1"/>
      <p:bldP spid="83009" grpId="6" animBg="1"/>
      <p:bldP spid="83010" grpId="0" animBg="1"/>
      <p:bldP spid="83010" grpId="1" animBg="1"/>
      <p:bldP spid="83010" grpId="2" animBg="1"/>
      <p:bldP spid="83010" grpId="3" animBg="1"/>
      <p:bldP spid="83011" grpId="0" animBg="1"/>
      <p:bldP spid="83011" grpId="1" animBg="1"/>
      <p:bldP spid="83011" grpId="2" animBg="1"/>
      <p:bldP spid="83011" grpId="3" animBg="1"/>
      <p:bldP spid="83011" grpId="4" animBg="1"/>
      <p:bldP spid="83011" grpId="5" animBg="1"/>
      <p:bldP spid="83011" grpId="6" animBg="1"/>
      <p:bldP spid="83011" grpId="7" animBg="1"/>
      <p:bldP spid="83012" grpId="0" animBg="1"/>
      <p:bldP spid="83012" grpId="1" animBg="1"/>
      <p:bldP spid="83013" grpId="0" animBg="1"/>
      <p:bldP spid="83013" grpId="1" animBg="1"/>
      <p:bldP spid="83013" grpId="2" animBg="1"/>
      <p:bldP spid="83013" grpId="3" animBg="1"/>
      <p:bldP spid="83013" grpId="4" animBg="1"/>
      <p:bldP spid="83014" grpId="0" animBg="1"/>
      <p:bldP spid="83014" grpId="1" animBg="1"/>
      <p:bldP spid="83014" grpId="2" animBg="1"/>
      <p:bldP spid="83014" grpId="3" animBg="1"/>
      <p:bldP spid="83014" grpId="4" animBg="1"/>
      <p:bldP spid="83014" grpId="5" animBg="1"/>
      <p:bldP spid="83015" grpId="0" animBg="1"/>
      <p:bldP spid="83015" grpId="1" animBg="1"/>
      <p:bldP spid="83015" grpId="2" animBg="1"/>
      <p:bldP spid="83015" grpId="3" animBg="1"/>
      <p:bldP spid="83017" grpId="0" animBg="1"/>
      <p:bldP spid="83017" grpId="1" animBg="1"/>
      <p:bldP spid="83018" grpId="0" animBg="1"/>
      <p:bldP spid="83018" grpId="1" animBg="1"/>
      <p:bldP spid="83019" grpId="0" animBg="1"/>
      <p:bldP spid="83019" grpId="1" animBg="1"/>
      <p:bldP spid="83020" grpId="0" animBg="1"/>
      <p:bldP spid="83020" grpId="1" animBg="1"/>
      <p:bldP spid="83021" grpId="0" animBg="1"/>
      <p:bldP spid="83021" grpId="1" animBg="1"/>
      <p:bldP spid="82970" grpId="0" animBg="1"/>
      <p:bldP spid="82970" grpId="1" animBg="1"/>
      <p:bldP spid="82983" grpId="0" animBg="1"/>
      <p:bldP spid="82983" grpId="1" animBg="1"/>
      <p:bldP spid="82981" grpId="0" animBg="1"/>
      <p:bldP spid="82981" grpId="1" animBg="1"/>
      <p:bldP spid="82968" grpId="0" animBg="1"/>
      <p:bldP spid="82968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beckm1_hmbc1"/>
          <p:cNvPicPr>
            <a:picLocks noChangeArrowheads="1"/>
          </p:cNvPicPr>
          <p:nvPr/>
        </p:nvPicPr>
        <p:blipFill>
          <a:blip r:embed="rId2">
            <a:lum bright="-78000" contrast="90000"/>
          </a:blip>
          <a:srcRect/>
          <a:stretch>
            <a:fillRect/>
          </a:stretch>
        </p:blipFill>
        <p:spPr bwMode="auto">
          <a:xfrm>
            <a:off x="144463" y="420688"/>
            <a:ext cx="7086600" cy="6022975"/>
          </a:xfrm>
          <a:prstGeom prst="rect">
            <a:avLst/>
          </a:prstGeom>
          <a:noFill/>
        </p:spPr>
      </p:pic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7756525" y="1184275"/>
            <a:ext cx="0" cy="392112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 flipV="1">
            <a:off x="7756525" y="1033462"/>
            <a:ext cx="508000" cy="158750"/>
          </a:xfrm>
          <a:prstGeom prst="line">
            <a:avLst/>
          </a:prstGeom>
          <a:noFill/>
          <a:ln w="28575">
            <a:solidFill>
              <a:srgbClr val="6F731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8216900" y="850900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7742237" y="134937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7302500" y="98742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5202238" y="322263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6587" name="Text Box 27"/>
          <p:cNvSpPr txBox="1">
            <a:spLocks noChangeArrowheads="1"/>
          </p:cNvSpPr>
          <p:nvPr/>
        </p:nvSpPr>
        <p:spPr bwMode="auto">
          <a:xfrm>
            <a:off x="4508500" y="749300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27.3</a:t>
            </a:r>
          </a:p>
        </p:txBody>
      </p:sp>
      <p:sp>
        <p:nvSpPr>
          <p:cNvPr id="66588" name="Text Box 28"/>
          <p:cNvSpPr txBox="1">
            <a:spLocks noChangeArrowheads="1"/>
          </p:cNvSpPr>
          <p:nvPr/>
        </p:nvSpPr>
        <p:spPr bwMode="auto">
          <a:xfrm>
            <a:off x="3871913" y="77628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27.3</a:t>
            </a:r>
          </a:p>
        </p:txBody>
      </p:sp>
      <p:sp>
        <p:nvSpPr>
          <p:cNvPr id="66590" name="Text Box 30"/>
          <p:cNvSpPr txBox="1">
            <a:spLocks noChangeArrowheads="1"/>
          </p:cNvSpPr>
          <p:nvPr/>
        </p:nvSpPr>
        <p:spPr bwMode="auto">
          <a:xfrm>
            <a:off x="4241800" y="3063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3389313" y="33020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6592" name="Text Box 32"/>
          <p:cNvSpPr txBox="1">
            <a:spLocks noChangeArrowheads="1"/>
          </p:cNvSpPr>
          <p:nvPr/>
        </p:nvSpPr>
        <p:spPr bwMode="auto">
          <a:xfrm>
            <a:off x="738188" y="9731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6594" name="Text Box 34"/>
          <p:cNvSpPr txBox="1">
            <a:spLocks noChangeArrowheads="1"/>
          </p:cNvSpPr>
          <p:nvPr/>
        </p:nvSpPr>
        <p:spPr bwMode="auto">
          <a:xfrm>
            <a:off x="2908300" y="62706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595" name="Text Box 35"/>
          <p:cNvSpPr txBox="1">
            <a:spLocks noChangeArrowheads="1"/>
          </p:cNvSpPr>
          <p:nvPr/>
        </p:nvSpPr>
        <p:spPr bwMode="auto">
          <a:xfrm>
            <a:off x="1231900" y="9604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596" name="Text Box 36"/>
          <p:cNvSpPr txBox="1">
            <a:spLocks noChangeArrowheads="1"/>
          </p:cNvSpPr>
          <p:nvPr/>
        </p:nvSpPr>
        <p:spPr bwMode="auto">
          <a:xfrm>
            <a:off x="1638300" y="96837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6597" name="Text Box 37"/>
          <p:cNvSpPr txBox="1">
            <a:spLocks noChangeArrowheads="1"/>
          </p:cNvSpPr>
          <p:nvPr/>
        </p:nvSpPr>
        <p:spPr bwMode="auto">
          <a:xfrm>
            <a:off x="2192338" y="77628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6598" name="Text Box 38"/>
          <p:cNvSpPr txBox="1">
            <a:spLocks noChangeArrowheads="1"/>
          </p:cNvSpPr>
          <p:nvPr/>
        </p:nvSpPr>
        <p:spPr bwMode="auto">
          <a:xfrm>
            <a:off x="1916113" y="64135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66599" name="Text Box 39"/>
          <p:cNvSpPr txBox="1">
            <a:spLocks noChangeArrowheads="1"/>
          </p:cNvSpPr>
          <p:nvPr/>
        </p:nvSpPr>
        <p:spPr bwMode="auto">
          <a:xfrm>
            <a:off x="1901825" y="4206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6600" name="Text Box 40"/>
          <p:cNvSpPr txBox="1">
            <a:spLocks noChangeArrowheads="1"/>
          </p:cNvSpPr>
          <p:nvPr/>
        </p:nvSpPr>
        <p:spPr bwMode="auto">
          <a:xfrm>
            <a:off x="3121025" y="992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3490913" y="3186113"/>
            <a:ext cx="901700" cy="609600"/>
          </a:xfrm>
          <a:prstGeom prst="rect">
            <a:avLst/>
          </a:prstGeom>
          <a:noFill/>
          <a:ln w="19050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490913" y="3783013"/>
            <a:ext cx="901700" cy="1122362"/>
          </a:xfrm>
          <a:prstGeom prst="rect">
            <a:avLst/>
          </a:prstGeom>
          <a:noFill/>
          <a:ln w="19050">
            <a:solidFill>
              <a:srgbClr val="C61A1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4" name="Rectangle 44"/>
          <p:cNvSpPr>
            <a:spLocks noChangeArrowheads="1"/>
          </p:cNvSpPr>
          <p:nvPr/>
        </p:nvSpPr>
        <p:spPr bwMode="auto">
          <a:xfrm>
            <a:off x="3490913" y="4973638"/>
            <a:ext cx="901700" cy="776287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5" name="Rectangle 45"/>
          <p:cNvSpPr>
            <a:spLocks noChangeArrowheads="1"/>
          </p:cNvSpPr>
          <p:nvPr/>
        </p:nvSpPr>
        <p:spPr bwMode="auto">
          <a:xfrm>
            <a:off x="4378325" y="1677988"/>
            <a:ext cx="1068388" cy="2162175"/>
          </a:xfrm>
          <a:prstGeom prst="rect">
            <a:avLst/>
          </a:prstGeom>
          <a:noFill/>
          <a:ln w="19050">
            <a:solidFill>
              <a:srgbClr val="6F73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06" name="Line 46"/>
          <p:cNvSpPr>
            <a:spLocks noChangeShapeType="1"/>
          </p:cNvSpPr>
          <p:nvPr/>
        </p:nvSpPr>
        <p:spPr bwMode="auto">
          <a:xfrm flipV="1">
            <a:off x="2114550" y="3633788"/>
            <a:ext cx="2195513" cy="476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607" name="Line 47"/>
          <p:cNvSpPr>
            <a:spLocks noChangeShapeType="1"/>
          </p:cNvSpPr>
          <p:nvPr/>
        </p:nvSpPr>
        <p:spPr bwMode="auto">
          <a:xfrm flipV="1">
            <a:off x="823913" y="4117975"/>
            <a:ext cx="3609975" cy="174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608" name="Rectangle 48"/>
          <p:cNvSpPr>
            <a:spLocks noChangeArrowheads="1"/>
          </p:cNvSpPr>
          <p:nvPr/>
        </p:nvSpPr>
        <p:spPr bwMode="auto">
          <a:xfrm>
            <a:off x="1368425" y="3462338"/>
            <a:ext cx="1679575" cy="2298700"/>
          </a:xfrm>
          <a:prstGeom prst="rect">
            <a:avLst/>
          </a:prstGeom>
          <a:noFill/>
          <a:ln w="19050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1355725" y="4918075"/>
            <a:ext cx="1677988" cy="109538"/>
          </a:xfrm>
          <a:prstGeom prst="rect">
            <a:avLst/>
          </a:prstGeom>
          <a:noFill/>
          <a:ln w="19050">
            <a:solidFill>
              <a:srgbClr val="C0761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976938" y="1346200"/>
            <a:ext cx="790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Si Me</a:t>
            </a:r>
            <a:r>
              <a:rPr lang="de-DE" sz="1200" b="1" baseline="-25000" dirty="0"/>
              <a:t>2 </a:t>
            </a:r>
            <a:r>
              <a:rPr lang="de-DE" sz="1200" b="1" dirty="0"/>
              <a:t>Cl</a:t>
            </a:r>
          </a:p>
        </p:txBody>
      </p:sp>
      <p:sp>
        <p:nvSpPr>
          <p:cNvPr id="66626" name="Line 66"/>
          <p:cNvSpPr>
            <a:spLocks noChangeShapeType="1"/>
          </p:cNvSpPr>
          <p:nvPr/>
        </p:nvSpPr>
        <p:spPr bwMode="auto">
          <a:xfrm>
            <a:off x="2244725" y="3435350"/>
            <a:ext cx="0" cy="2314575"/>
          </a:xfrm>
          <a:prstGeom prst="line">
            <a:avLst/>
          </a:prstGeom>
          <a:noFill/>
          <a:ln w="19050">
            <a:solidFill>
              <a:srgbClr val="C0761C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59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HMBC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 flipV="1">
            <a:off x="7739062" y="2238375"/>
            <a:ext cx="0" cy="6445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H="1">
            <a:off x="7739062" y="1903412"/>
            <a:ext cx="606425" cy="3349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H="1" flipV="1">
            <a:off x="7488237" y="2111375"/>
            <a:ext cx="250825" cy="127000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7739062" y="2238375"/>
            <a:ext cx="312738" cy="125412"/>
          </a:xfrm>
          <a:prstGeom prst="line">
            <a:avLst/>
          </a:prstGeom>
          <a:noFill/>
          <a:ln w="28575">
            <a:solidFill>
              <a:srgbClr val="C61A16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 flipH="1">
            <a:off x="7156450" y="1582737"/>
            <a:ext cx="582612" cy="304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7156450" y="1887537"/>
            <a:ext cx="0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7724775" y="1568450"/>
            <a:ext cx="582612" cy="319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3" name="Line 13"/>
          <p:cNvSpPr>
            <a:spLocks noChangeShapeType="1"/>
          </p:cNvSpPr>
          <p:nvPr/>
        </p:nvSpPr>
        <p:spPr bwMode="auto">
          <a:xfrm>
            <a:off x="8320087" y="1887537"/>
            <a:ext cx="14288" cy="679450"/>
          </a:xfrm>
          <a:prstGeom prst="line">
            <a:avLst/>
          </a:prstGeom>
          <a:noFill/>
          <a:ln w="28575">
            <a:solidFill>
              <a:srgbClr val="C0761C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 flipH="1">
            <a:off x="7724775" y="2566987"/>
            <a:ext cx="623887" cy="346075"/>
          </a:xfrm>
          <a:prstGeom prst="line">
            <a:avLst/>
          </a:prstGeom>
          <a:noFill/>
          <a:ln w="28575">
            <a:solidFill>
              <a:srgbClr val="C0761C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 flipH="1" flipV="1">
            <a:off x="7143750" y="2579687"/>
            <a:ext cx="595312" cy="333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8297862" y="176212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7618412" y="197167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 </a:t>
            </a:r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8321675" y="244475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7591425" y="2952750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7991475" y="2262187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7235825" y="192563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6827837" y="252730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6788150" y="1725612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6696075" y="374173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27.3</a:t>
            </a:r>
          </a:p>
        </p:txBody>
      </p:sp>
      <p:sp>
        <p:nvSpPr>
          <p:cNvPr id="66615" name="Text Box 55"/>
          <p:cNvSpPr txBox="1">
            <a:spLocks noChangeArrowheads="1"/>
          </p:cNvSpPr>
          <p:nvPr/>
        </p:nvSpPr>
        <p:spPr bwMode="auto">
          <a:xfrm>
            <a:off x="6983413" y="36591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27</a:t>
            </a:r>
          </a:p>
        </p:txBody>
      </p:sp>
      <p:sp>
        <p:nvSpPr>
          <p:cNvPr id="66616" name="Text Box 56"/>
          <p:cNvSpPr txBox="1">
            <a:spLocks noChangeArrowheads="1"/>
          </p:cNvSpPr>
          <p:nvPr/>
        </p:nvSpPr>
        <p:spPr bwMode="auto">
          <a:xfrm>
            <a:off x="6724650" y="352425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25</a:t>
            </a: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6973888" y="3438525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24</a:t>
            </a:r>
          </a:p>
        </p:txBody>
      </p:sp>
      <p:sp>
        <p:nvSpPr>
          <p:cNvPr id="66618" name="Text Box 58"/>
          <p:cNvSpPr txBox="1">
            <a:spLocks noChangeArrowheads="1"/>
          </p:cNvSpPr>
          <p:nvPr/>
        </p:nvSpPr>
        <p:spPr bwMode="auto">
          <a:xfrm>
            <a:off x="6967538" y="32877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23</a:t>
            </a:r>
          </a:p>
        </p:txBody>
      </p:sp>
      <p:sp>
        <p:nvSpPr>
          <p:cNvPr id="66619" name="Text Box 59"/>
          <p:cNvSpPr txBox="1">
            <a:spLocks noChangeArrowheads="1"/>
          </p:cNvSpPr>
          <p:nvPr/>
        </p:nvSpPr>
        <p:spPr bwMode="auto">
          <a:xfrm>
            <a:off x="6962775" y="301783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20 </a:t>
            </a:r>
          </a:p>
        </p:txBody>
      </p:sp>
      <p:sp>
        <p:nvSpPr>
          <p:cNvPr id="66620" name="Text Box 60"/>
          <p:cNvSpPr txBox="1">
            <a:spLocks noChangeArrowheads="1"/>
          </p:cNvSpPr>
          <p:nvPr/>
        </p:nvSpPr>
        <p:spPr bwMode="auto">
          <a:xfrm>
            <a:off x="7000875" y="396716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31</a:t>
            </a:r>
          </a:p>
        </p:txBody>
      </p:sp>
      <p:sp>
        <p:nvSpPr>
          <p:cNvPr id="66621" name="Text Box 61"/>
          <p:cNvSpPr txBox="1">
            <a:spLocks noChangeArrowheads="1"/>
          </p:cNvSpPr>
          <p:nvPr/>
        </p:nvSpPr>
        <p:spPr bwMode="auto">
          <a:xfrm>
            <a:off x="6999288" y="468630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39</a:t>
            </a:r>
          </a:p>
        </p:txBody>
      </p:sp>
      <p:sp>
        <p:nvSpPr>
          <p:cNvPr id="66622" name="Text Box 62"/>
          <p:cNvSpPr txBox="1">
            <a:spLocks noChangeArrowheads="1"/>
          </p:cNvSpPr>
          <p:nvPr/>
        </p:nvSpPr>
        <p:spPr bwMode="auto">
          <a:xfrm>
            <a:off x="7000875" y="487838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40 </a:t>
            </a:r>
          </a:p>
        </p:txBody>
      </p:sp>
      <p:sp>
        <p:nvSpPr>
          <p:cNvPr id="66623" name="Text Box 63"/>
          <p:cNvSpPr txBox="1">
            <a:spLocks noChangeArrowheads="1"/>
          </p:cNvSpPr>
          <p:nvPr/>
        </p:nvSpPr>
        <p:spPr bwMode="auto">
          <a:xfrm>
            <a:off x="7000875" y="555783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/>
              <a:t>49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 animBg="1"/>
      <p:bldP spid="6656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eckm1_hmbc6"/>
          <p:cNvPicPr>
            <a:picLocks noChangeAspect="1" noChangeArrowheads="1"/>
          </p:cNvPicPr>
          <p:nvPr/>
        </p:nvPicPr>
        <p:blipFill>
          <a:blip r:embed="rId2">
            <a:lum bright="-60000" contrast="78000"/>
          </a:blip>
          <a:srcRect/>
          <a:stretch>
            <a:fillRect/>
          </a:stretch>
        </p:blipFill>
        <p:spPr bwMode="auto">
          <a:xfrm>
            <a:off x="0" y="1194584"/>
            <a:ext cx="7637463" cy="5399088"/>
          </a:xfrm>
          <a:prstGeom prst="rect">
            <a:avLst/>
          </a:prstGeom>
          <a:noFill/>
        </p:spPr>
      </p:pic>
      <p:pic>
        <p:nvPicPr>
          <p:cNvPr id="3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9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HMBC 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6924675" y="1077176"/>
            <a:ext cx="2219325" cy="2376487"/>
            <a:chOff x="6557963" y="2312210"/>
            <a:chExt cx="2219325" cy="2376487"/>
          </a:xfrm>
        </p:grpSpPr>
        <p:sp>
          <p:nvSpPr>
            <p:cNvPr id="6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7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1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9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20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21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23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24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25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26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27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28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29" name="Gerade Verbindung 28"/>
            <p:cNvCxnSpPr>
              <a:stCxn id="18" idx="0"/>
              <a:endCxn id="9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186" name="Picture 2"/>
          <p:cNvPicPr>
            <a:picLocks noChangeAspect="1" noChangeArrowheads="1"/>
          </p:cNvPicPr>
          <p:nvPr/>
        </p:nvPicPr>
        <p:blipFill>
          <a:blip r:embed="rId2"/>
          <a:srcRect l="19838" t="8749" r="14450" b="8749"/>
          <a:stretch>
            <a:fillRect/>
          </a:stretch>
        </p:blipFill>
        <p:spPr bwMode="auto">
          <a:xfrm>
            <a:off x="0" y="-251669"/>
            <a:ext cx="9144000" cy="411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 descr="beckm1_1h2"/>
          <p:cNvPicPr preferRelativeResize="0">
            <a:picLocks noChangeArrowheads="1"/>
          </p:cNvPicPr>
          <p:nvPr/>
        </p:nvPicPr>
        <p:blipFill>
          <a:blip r:embed="rId3">
            <a:lum bright="-54000" contrast="72000"/>
          </a:blip>
          <a:srcRect r="25743"/>
          <a:stretch>
            <a:fillRect/>
          </a:stretch>
        </p:blipFill>
        <p:spPr bwMode="auto">
          <a:xfrm>
            <a:off x="0" y="3532269"/>
            <a:ext cx="9144000" cy="3325731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1H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363547" y="3730481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610432" y="4786911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26344" y="4885150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94351" y="358397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36222" y="361966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26313" y="471386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167084" y="487842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540658" y="477241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196440" y="483973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059237" y="480202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699885" y="4080141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685597" y="3859480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593565" y="483979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959754" y="2536871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005076" y="228578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832206" y="0"/>
            <a:ext cx="1572053" cy="1809862"/>
            <a:chOff x="6557963" y="2312210"/>
            <a:chExt cx="2219325" cy="2376487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1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3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5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53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54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55" name="Gerade Verbindung 54"/>
            <p:cNvCxnSpPr>
              <a:stCxn id="44" idx="0"/>
              <a:endCxn id="35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987008" y="2287533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106837" y="2318356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2638240" y="2323260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3727301" y="2333535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3531158" y="234053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2607406" y="2014337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533791" y="2594295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5958546" y="2357990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2144837" y="2346499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5375159" y="133393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6023234" y="128743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7558756" y="1223586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2" name="Picture 12" descr="beckm1_13c"/>
          <p:cNvPicPr preferRelativeResize="0">
            <a:picLocks noChangeArrowheads="1"/>
          </p:cNvPicPr>
          <p:nvPr/>
        </p:nvPicPr>
        <p:blipFill>
          <a:blip r:embed="rId2">
            <a:lum bright="-48000" contrast="66000"/>
          </a:blip>
          <a:srcRect/>
          <a:stretch>
            <a:fillRect/>
          </a:stretch>
        </p:blipFill>
        <p:spPr bwMode="auto">
          <a:xfrm>
            <a:off x="0" y="4387065"/>
            <a:ext cx="9142413" cy="2586736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13C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pic>
        <p:nvPicPr>
          <p:cNvPr id="1116162" name="Picture 2"/>
          <p:cNvPicPr>
            <a:picLocks noChangeAspect="1" noChangeArrowheads="1"/>
          </p:cNvPicPr>
          <p:nvPr/>
        </p:nvPicPr>
        <p:blipFill>
          <a:blip r:embed="rId4"/>
          <a:srcRect l="19838" t="8311" r="14695" b="8749"/>
          <a:stretch>
            <a:fillRect/>
          </a:stretch>
        </p:blipFill>
        <p:spPr bwMode="auto">
          <a:xfrm>
            <a:off x="253094" y="813732"/>
            <a:ext cx="8370790" cy="333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uppieren 17"/>
          <p:cNvGrpSpPr/>
          <p:nvPr/>
        </p:nvGrpSpPr>
        <p:grpSpPr>
          <a:xfrm>
            <a:off x="1910993" y="390418"/>
            <a:ext cx="1572053" cy="1809862"/>
            <a:chOff x="6557963" y="2312210"/>
            <a:chExt cx="2219325" cy="2376487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42" name="Gerade Verbindung 41"/>
            <p:cNvCxnSpPr>
              <a:stCxn id="31" idx="0"/>
              <a:endCxn id="22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3726843" y="487189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4055278" y="4162622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4361594" y="4181796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49" name="Text Box 57"/>
          <p:cNvSpPr txBox="1">
            <a:spLocks noChangeArrowheads="1"/>
          </p:cNvSpPr>
          <p:nvPr/>
        </p:nvSpPr>
        <p:spPr bwMode="auto">
          <a:xfrm>
            <a:off x="4508090" y="462005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4881884" y="414046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51" name="Text Box 59"/>
          <p:cNvSpPr txBox="1">
            <a:spLocks noChangeArrowheads="1"/>
          </p:cNvSpPr>
          <p:nvPr/>
        </p:nvSpPr>
        <p:spPr bwMode="auto">
          <a:xfrm>
            <a:off x="5390829" y="42712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2" name="Text Box 60"/>
          <p:cNvSpPr txBox="1">
            <a:spLocks noChangeArrowheads="1"/>
          </p:cNvSpPr>
          <p:nvPr/>
        </p:nvSpPr>
        <p:spPr bwMode="auto">
          <a:xfrm>
            <a:off x="3302179" y="435758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53" name="Text Box 61"/>
          <p:cNvSpPr txBox="1">
            <a:spLocks noChangeArrowheads="1"/>
          </p:cNvSpPr>
          <p:nvPr/>
        </p:nvSpPr>
        <p:spPr bwMode="auto">
          <a:xfrm>
            <a:off x="2160160" y="5251378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</a:t>
            </a:r>
          </a:p>
        </p:txBody>
      </p:sp>
      <p:sp>
        <p:nvSpPr>
          <p:cNvPr id="54" name="Text Box 62"/>
          <p:cNvSpPr txBox="1">
            <a:spLocks noChangeArrowheads="1"/>
          </p:cNvSpPr>
          <p:nvPr/>
        </p:nvSpPr>
        <p:spPr bwMode="auto">
          <a:xfrm>
            <a:off x="1884344" y="4200294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507608" y="470508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924889" y="2779578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4789220" y="1301686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4467511" y="1324481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2739116" y="278985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2127090" y="3019896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 </a:t>
            </a: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1526105" y="2740907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6503577" y="2532998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4374473" y="253374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64" name="Text Box 36"/>
          <p:cNvSpPr txBox="1">
            <a:spLocks noChangeArrowheads="1"/>
          </p:cNvSpPr>
          <p:nvPr/>
        </p:nvSpPr>
        <p:spPr bwMode="auto">
          <a:xfrm>
            <a:off x="4204539" y="254243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5" name="Text Box 37"/>
          <p:cNvSpPr txBox="1">
            <a:spLocks noChangeArrowheads="1"/>
          </p:cNvSpPr>
          <p:nvPr/>
        </p:nvSpPr>
        <p:spPr bwMode="auto">
          <a:xfrm>
            <a:off x="3558339" y="2532159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7076469" y="1210496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7764838" y="4303017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210" name="Picture 2"/>
          <p:cNvPicPr>
            <a:picLocks noChangeAspect="1" noChangeArrowheads="1"/>
          </p:cNvPicPr>
          <p:nvPr/>
        </p:nvPicPr>
        <p:blipFill>
          <a:blip r:embed="rId2"/>
          <a:srcRect l="19838" t="8311" r="14450" b="8749"/>
          <a:stretch>
            <a:fillRect/>
          </a:stretch>
        </p:blipFill>
        <p:spPr bwMode="auto">
          <a:xfrm>
            <a:off x="0" y="-100668"/>
            <a:ext cx="9144000" cy="407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 descr="beckm1_1h2"/>
          <p:cNvPicPr preferRelativeResize="0">
            <a:picLocks noChangeArrowheads="1"/>
          </p:cNvPicPr>
          <p:nvPr/>
        </p:nvPicPr>
        <p:blipFill>
          <a:blip r:embed="rId3">
            <a:lum bright="-54000" contrast="72000"/>
          </a:blip>
          <a:srcRect r="25743"/>
          <a:stretch>
            <a:fillRect/>
          </a:stretch>
        </p:blipFill>
        <p:spPr bwMode="auto">
          <a:xfrm>
            <a:off x="-226503" y="3532269"/>
            <a:ext cx="8816830" cy="3325731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1H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363547" y="3730481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610432" y="4786911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26344" y="4885150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094351" y="358397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36222" y="3619665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26313" y="471386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167084" y="487842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540658" y="477241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196440" y="483973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059237" y="480202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699885" y="4080141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685597" y="3859480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593565" y="483979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253369" y="2528482"/>
            <a:ext cx="450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362383" y="2487124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grpSp>
        <p:nvGrpSpPr>
          <p:cNvPr id="2" name="Gruppieren 30"/>
          <p:cNvGrpSpPr/>
          <p:nvPr/>
        </p:nvGrpSpPr>
        <p:grpSpPr>
          <a:xfrm>
            <a:off x="481142" y="122464"/>
            <a:ext cx="1572053" cy="1809862"/>
            <a:chOff x="6557963" y="2312210"/>
            <a:chExt cx="2219325" cy="2376487"/>
          </a:xfrm>
        </p:grpSpPr>
        <p:sp>
          <p:nvSpPr>
            <p:cNvPr id="32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5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7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39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0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1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3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4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5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47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53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54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55" name="Gerade Verbindung 54"/>
            <p:cNvCxnSpPr>
              <a:stCxn id="44" idx="0"/>
              <a:endCxn id="35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4293043" y="2622269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033359" y="2677585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2221862" y="2053839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3441551" y="2349864"/>
            <a:ext cx="336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3024973" y="2340536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2223685" y="2267430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452148" y="267593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5182938" y="2619247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2512230" y="2248527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4917959" y="1170652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5508884" y="117313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7969817" y="1223586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2030898" y="128103"/>
            <a:ext cx="46358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OH</a:t>
            </a:r>
            <a:r>
              <a:rPr lang="de-DE" sz="1200" b="1" dirty="0" smtClean="0">
                <a:solidFill>
                  <a:srgbClr val="008000"/>
                </a:solidFill>
              </a:rPr>
              <a:t> </a:t>
            </a:r>
            <a:endParaRPr lang="de-DE" sz="1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234" name="Picture 2"/>
          <p:cNvPicPr>
            <a:picLocks noChangeAspect="1" noChangeArrowheads="1"/>
          </p:cNvPicPr>
          <p:nvPr/>
        </p:nvPicPr>
        <p:blipFill>
          <a:blip r:embed="rId2"/>
          <a:srcRect l="19838" t="8749" r="14205" b="8311"/>
          <a:stretch>
            <a:fillRect/>
          </a:stretch>
        </p:blipFill>
        <p:spPr bwMode="auto">
          <a:xfrm>
            <a:off x="0" y="184558"/>
            <a:ext cx="9043332" cy="395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2" name="Picture 12" descr="beckm1_13c"/>
          <p:cNvPicPr preferRelativeResize="0">
            <a:picLocks noChangeArrowheads="1"/>
          </p:cNvPicPr>
          <p:nvPr/>
        </p:nvPicPr>
        <p:blipFill>
          <a:blip r:embed="rId3">
            <a:lum bright="-48000" contrast="66000"/>
          </a:blip>
          <a:srcRect/>
          <a:stretch>
            <a:fillRect/>
          </a:stretch>
        </p:blipFill>
        <p:spPr bwMode="auto">
          <a:xfrm>
            <a:off x="0" y="4387065"/>
            <a:ext cx="9142413" cy="2586736"/>
          </a:xfrm>
          <a:prstGeom prst="rect">
            <a:avLst/>
          </a:prstGeom>
          <a:noFill/>
        </p:spPr>
      </p:pic>
      <p:pic>
        <p:nvPicPr>
          <p:cNvPr id="13" name="Picture 94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0" y="0"/>
            <a:ext cx="6753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Example 13C</a:t>
            </a:r>
            <a:endParaRPr lang="en-GB" sz="2400" b="1" dirty="0">
              <a:solidFill>
                <a:srgbClr val="336699"/>
              </a:solidFill>
              <a:latin typeface="Arial" charset="0"/>
            </a:endParaRPr>
          </a:p>
        </p:txBody>
      </p:sp>
      <p:grpSp>
        <p:nvGrpSpPr>
          <p:cNvPr id="2" name="Gruppieren 17"/>
          <p:cNvGrpSpPr/>
          <p:nvPr/>
        </p:nvGrpSpPr>
        <p:grpSpPr>
          <a:xfrm>
            <a:off x="0" y="0"/>
            <a:ext cx="1572053" cy="1809862"/>
            <a:chOff x="6557963" y="2312210"/>
            <a:chExt cx="2219325" cy="2376487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508875" y="3699685"/>
              <a:ext cx="0" cy="644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>
              <a:off x="7508875" y="3364722"/>
              <a:ext cx="606425" cy="334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 flipV="1">
              <a:off x="7258050" y="3572685"/>
              <a:ext cx="250825" cy="127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7508875" y="3699685"/>
              <a:ext cx="312738" cy="1254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526338" y="2645585"/>
              <a:ext cx="0" cy="392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7526338" y="2494772"/>
              <a:ext cx="508000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986713" y="2312210"/>
              <a:ext cx="7905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Si Me</a:t>
              </a:r>
              <a:r>
                <a:rPr lang="de-DE" sz="1200" b="1" baseline="-25000" dirty="0"/>
                <a:t>2 </a:t>
              </a:r>
              <a:r>
                <a:rPr lang="de-DE" sz="1200" b="1" dirty="0"/>
                <a:t>Cl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6926263" y="3044047"/>
              <a:ext cx="582612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6926263" y="3348847"/>
              <a:ext cx="0" cy="692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7494588" y="3029760"/>
              <a:ext cx="582612" cy="319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8089900" y="3348847"/>
              <a:ext cx="14288" cy="6794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H="1">
              <a:off x="7494588" y="4028297"/>
              <a:ext cx="623887" cy="346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6913563" y="4040997"/>
              <a:ext cx="595312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2" name="Text Box 38"/>
            <p:cNvSpPr txBox="1">
              <a:spLocks noChangeArrowheads="1"/>
            </p:cNvSpPr>
            <p:nvPr/>
          </p:nvSpPr>
          <p:spPr bwMode="auto">
            <a:xfrm>
              <a:off x="8067675" y="322343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49 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7388225" y="3432985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39 </a:t>
              </a: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512050" y="2810685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31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8091488" y="390606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23</a:t>
              </a:r>
            </a:p>
          </p:txBody>
        </p:sp>
        <p:sp>
          <p:nvSpPr>
            <p:cNvPr id="36" name="Text Box 46"/>
            <p:cNvSpPr txBox="1">
              <a:spLocks noChangeArrowheads="1"/>
            </p:cNvSpPr>
            <p:nvPr/>
          </p:nvSpPr>
          <p:spPr bwMode="auto">
            <a:xfrm>
              <a:off x="7361238" y="4414060"/>
              <a:ext cx="3746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40 </a:t>
              </a:r>
            </a:p>
          </p:txBody>
        </p:sp>
        <p:sp>
          <p:nvSpPr>
            <p:cNvPr id="37" name="Text Box 48"/>
            <p:cNvSpPr txBox="1">
              <a:spLocks noChangeArrowheads="1"/>
            </p:cNvSpPr>
            <p:nvPr/>
          </p:nvSpPr>
          <p:spPr bwMode="auto">
            <a:xfrm>
              <a:off x="7761288" y="3723497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</a:t>
              </a:r>
            </a:p>
          </p:txBody>
        </p:sp>
        <p:sp>
          <p:nvSpPr>
            <p:cNvPr id="38" name="Text Box 50"/>
            <p:cNvSpPr txBox="1">
              <a:spLocks noChangeArrowheads="1"/>
            </p:cNvSpPr>
            <p:nvPr/>
          </p:nvSpPr>
          <p:spPr bwMode="auto">
            <a:xfrm>
              <a:off x="7005638" y="3386947"/>
              <a:ext cx="3746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20 </a:t>
              </a:r>
            </a:p>
          </p:txBody>
        </p:sp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6597650" y="3988610"/>
              <a:ext cx="3365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24</a:t>
              </a:r>
            </a:p>
          </p:txBody>
        </p:sp>
        <p:sp>
          <p:nvSpPr>
            <p:cNvPr id="40" name="Text Box 55"/>
            <p:cNvSpPr txBox="1">
              <a:spLocks noChangeArrowheads="1"/>
            </p:cNvSpPr>
            <p:nvPr/>
          </p:nvSpPr>
          <p:spPr bwMode="auto">
            <a:xfrm>
              <a:off x="7072313" y="2448735"/>
              <a:ext cx="4508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27.3</a:t>
              </a:r>
            </a:p>
          </p:txBody>
        </p:sp>
        <p:sp>
          <p:nvSpPr>
            <p:cNvPr id="41" name="Text Box 56"/>
            <p:cNvSpPr txBox="1">
              <a:spLocks noChangeArrowheads="1"/>
            </p:cNvSpPr>
            <p:nvPr/>
          </p:nvSpPr>
          <p:spPr bwMode="auto">
            <a:xfrm>
              <a:off x="6557963" y="3186922"/>
              <a:ext cx="3365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 b="1" dirty="0"/>
                <a:t>25</a:t>
              </a:r>
            </a:p>
          </p:txBody>
        </p:sp>
        <p:cxnSp>
          <p:nvCxnSpPr>
            <p:cNvPr id="42" name="Gerade Verbindung 41"/>
            <p:cNvCxnSpPr>
              <a:stCxn id="31" idx="0"/>
              <a:endCxn id="22" idx="0"/>
            </p:cNvCxnSpPr>
            <p:nvPr/>
          </p:nvCxnSpPr>
          <p:spPr>
            <a:xfrm rot="5400000" flipH="1" flipV="1">
              <a:off x="7171532" y="4037029"/>
              <a:ext cx="67468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3726843" y="4871895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4055278" y="4162622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4361594" y="4181796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49" name="Text Box 57"/>
          <p:cNvSpPr txBox="1">
            <a:spLocks noChangeArrowheads="1"/>
          </p:cNvSpPr>
          <p:nvPr/>
        </p:nvSpPr>
        <p:spPr bwMode="auto">
          <a:xfrm>
            <a:off x="4508090" y="462005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4881884" y="414046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51" name="Text Box 59"/>
          <p:cNvSpPr txBox="1">
            <a:spLocks noChangeArrowheads="1"/>
          </p:cNvSpPr>
          <p:nvPr/>
        </p:nvSpPr>
        <p:spPr bwMode="auto">
          <a:xfrm>
            <a:off x="5390829" y="4271285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2" name="Text Box 60"/>
          <p:cNvSpPr txBox="1">
            <a:spLocks noChangeArrowheads="1"/>
          </p:cNvSpPr>
          <p:nvPr/>
        </p:nvSpPr>
        <p:spPr bwMode="auto">
          <a:xfrm>
            <a:off x="3302179" y="435758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53" name="Text Box 61"/>
          <p:cNvSpPr txBox="1">
            <a:spLocks noChangeArrowheads="1"/>
          </p:cNvSpPr>
          <p:nvPr/>
        </p:nvSpPr>
        <p:spPr bwMode="auto">
          <a:xfrm>
            <a:off x="2160160" y="5251378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</a:t>
            </a:r>
          </a:p>
        </p:txBody>
      </p:sp>
      <p:sp>
        <p:nvSpPr>
          <p:cNvPr id="54" name="Text Box 62"/>
          <p:cNvSpPr txBox="1">
            <a:spLocks noChangeArrowheads="1"/>
          </p:cNvSpPr>
          <p:nvPr/>
        </p:nvSpPr>
        <p:spPr bwMode="auto">
          <a:xfrm>
            <a:off x="1884344" y="4200294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507608" y="470508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840999" y="2737633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49 </a:t>
            </a:r>
          </a:p>
        </p:txBody>
      </p: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4663386" y="176308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</a:t>
            </a: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4450733" y="1727152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20 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2739116" y="2789851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31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1908977" y="2936006"/>
            <a:ext cx="374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39 </a:t>
            </a: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1425437" y="2766074"/>
            <a:ext cx="374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40 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5303951" y="2667222"/>
            <a:ext cx="450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27.3</a:t>
            </a:r>
          </a:p>
        </p:txBody>
      </p:sp>
      <p:sp>
        <p:nvSpPr>
          <p:cNvPr id="63" name="Text Box 35"/>
          <p:cNvSpPr txBox="1">
            <a:spLocks noChangeArrowheads="1"/>
          </p:cNvSpPr>
          <p:nvPr/>
        </p:nvSpPr>
        <p:spPr bwMode="auto">
          <a:xfrm>
            <a:off x="4231860" y="2684749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25</a:t>
            </a:r>
          </a:p>
        </p:txBody>
      </p:sp>
      <p:sp>
        <p:nvSpPr>
          <p:cNvPr id="64" name="Text Box 36"/>
          <p:cNvSpPr txBox="1">
            <a:spLocks noChangeArrowheads="1"/>
          </p:cNvSpPr>
          <p:nvPr/>
        </p:nvSpPr>
        <p:spPr bwMode="auto">
          <a:xfrm>
            <a:off x="4045148" y="2626323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24</a:t>
            </a:r>
          </a:p>
        </p:txBody>
      </p:sp>
      <p:sp>
        <p:nvSpPr>
          <p:cNvPr id="65" name="Text Box 37"/>
          <p:cNvSpPr txBox="1">
            <a:spLocks noChangeArrowheads="1"/>
          </p:cNvSpPr>
          <p:nvPr/>
        </p:nvSpPr>
        <p:spPr bwMode="auto">
          <a:xfrm>
            <a:off x="3398948" y="2574104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23</a:t>
            </a: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auto">
          <a:xfrm>
            <a:off x="8200593" y="1739002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7764838" y="4303017"/>
            <a:ext cx="7905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8000"/>
                </a:solidFill>
              </a:rPr>
              <a:t>Si Me</a:t>
            </a:r>
            <a:r>
              <a:rPr lang="de-DE" sz="1200" b="1" baseline="-25000" dirty="0">
                <a:solidFill>
                  <a:srgbClr val="008000"/>
                </a:solidFill>
              </a:rPr>
              <a:t>2 </a:t>
            </a:r>
            <a:r>
              <a:rPr lang="de-DE" sz="1200" b="1" dirty="0">
                <a:solidFill>
                  <a:srgbClr val="008000"/>
                </a:solidFill>
              </a:rPr>
              <a:t>Cl</a:t>
            </a: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1565533" y="0"/>
            <a:ext cx="46358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OH</a:t>
            </a:r>
            <a:r>
              <a:rPr lang="de-DE" sz="1200" b="1" dirty="0" smtClean="0">
                <a:solidFill>
                  <a:srgbClr val="008000"/>
                </a:solidFill>
              </a:rPr>
              <a:t> </a:t>
            </a:r>
            <a:endParaRPr lang="de-DE" sz="1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Unbenan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42000" contrast="60000"/>
          </a:blip>
          <a:srcRect l="7297" r="52280" b="67345"/>
          <a:stretch>
            <a:fillRect/>
          </a:stretch>
        </p:blipFill>
        <p:spPr>
          <a:xfrm>
            <a:off x="374650" y="2330450"/>
            <a:ext cx="4867275" cy="4525963"/>
          </a:xfrm>
          <a:noFill/>
          <a:ln/>
        </p:spPr>
      </p:pic>
      <p:pic>
        <p:nvPicPr>
          <p:cNvPr id="279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19113" y="1101725"/>
            <a:ext cx="4038600" cy="1374775"/>
          </a:xfrm>
          <a:noFill/>
          <a:ln/>
        </p:spPr>
      </p:pic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769938" y="825500"/>
            <a:ext cx="425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 dirty="0"/>
              <a:t>H</a:t>
            </a:r>
            <a:r>
              <a:rPr lang="en-GB" sz="1000" b="1" baseline="-25000" dirty="0"/>
              <a:t>2</a:t>
            </a:r>
            <a:r>
              <a:rPr lang="en-GB" sz="1000" b="1" dirty="0"/>
              <a:t>O</a:t>
            </a:r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3354388" y="1011238"/>
            <a:ext cx="565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 dirty="0"/>
              <a:t>DMSO</a:t>
            </a: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4097338" y="987425"/>
            <a:ext cx="7152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/>
              <a:t>Acetone</a:t>
            </a:r>
            <a:endParaRPr lang="en-GB" sz="1200" b="1" dirty="0"/>
          </a:p>
        </p:txBody>
      </p:sp>
      <p:sp>
        <p:nvSpPr>
          <p:cNvPr id="279559" name="Text Box 7"/>
          <p:cNvSpPr txBox="1">
            <a:spLocks noChangeArrowheads="1"/>
          </p:cNvSpPr>
          <p:nvPr/>
        </p:nvSpPr>
        <p:spPr bwMode="auto">
          <a:xfrm>
            <a:off x="3606800" y="3303588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5.0= 2.5+2.5</a:t>
            </a:r>
          </a:p>
        </p:txBody>
      </p:sp>
      <p:sp>
        <p:nvSpPr>
          <p:cNvPr id="279560" name="Text Box 8"/>
          <p:cNvSpPr txBox="1">
            <a:spLocks noChangeArrowheads="1"/>
          </p:cNvSpPr>
          <p:nvPr/>
        </p:nvSpPr>
        <p:spPr bwMode="auto">
          <a:xfrm>
            <a:off x="1076325" y="5622925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8.6= 4.3+4.3</a:t>
            </a:r>
          </a:p>
        </p:txBody>
      </p:sp>
      <p:sp>
        <p:nvSpPr>
          <p:cNvPr id="279561" name="Text Box 9"/>
          <p:cNvSpPr txBox="1">
            <a:spLocks noChangeArrowheads="1"/>
          </p:cNvSpPr>
          <p:nvPr/>
        </p:nvSpPr>
        <p:spPr bwMode="auto">
          <a:xfrm>
            <a:off x="3408363" y="265430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4.0= 2.0+2.0</a:t>
            </a:r>
          </a:p>
        </p:txBody>
      </p:sp>
      <p:sp>
        <p:nvSpPr>
          <p:cNvPr id="279562" name="Line 10"/>
          <p:cNvSpPr>
            <a:spLocks noChangeShapeType="1"/>
          </p:cNvSpPr>
          <p:nvPr/>
        </p:nvSpPr>
        <p:spPr bwMode="auto">
          <a:xfrm>
            <a:off x="622300" y="4254500"/>
            <a:ext cx="3949700" cy="12700"/>
          </a:xfrm>
          <a:prstGeom prst="line">
            <a:avLst/>
          </a:prstGeom>
          <a:noFill/>
          <a:ln w="19050">
            <a:solidFill>
              <a:srgbClr val="C61A1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3" name="Line 11"/>
          <p:cNvSpPr>
            <a:spLocks noChangeShapeType="1"/>
          </p:cNvSpPr>
          <p:nvPr/>
        </p:nvSpPr>
        <p:spPr bwMode="auto">
          <a:xfrm>
            <a:off x="636588" y="4584700"/>
            <a:ext cx="3949700" cy="12700"/>
          </a:xfrm>
          <a:prstGeom prst="line">
            <a:avLst/>
          </a:prstGeom>
          <a:noFill/>
          <a:ln w="19050">
            <a:solidFill>
              <a:srgbClr val="C61A1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1951038" y="403225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6.3= 4.3+2.0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1924050" y="4614863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 b="1"/>
              <a:t>6.8= 4.3+2.5</a:t>
            </a:r>
          </a:p>
        </p:txBody>
      </p:sp>
      <p:sp>
        <p:nvSpPr>
          <p:cNvPr id="279566" name="Line 14"/>
          <p:cNvSpPr>
            <a:spLocks noChangeShapeType="1"/>
          </p:cNvSpPr>
          <p:nvPr/>
        </p:nvSpPr>
        <p:spPr bwMode="auto">
          <a:xfrm>
            <a:off x="5233988" y="1960563"/>
            <a:ext cx="364331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7" name="Line 15"/>
          <p:cNvSpPr>
            <a:spLocks noChangeShapeType="1"/>
          </p:cNvSpPr>
          <p:nvPr/>
        </p:nvSpPr>
        <p:spPr bwMode="auto">
          <a:xfrm>
            <a:off x="5273675" y="2689225"/>
            <a:ext cx="3643313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68" name="Rectangle 16"/>
          <p:cNvSpPr>
            <a:spLocks noChangeArrowheads="1"/>
          </p:cNvSpPr>
          <p:nvPr/>
        </p:nvSpPr>
        <p:spPr bwMode="auto">
          <a:xfrm>
            <a:off x="5273675" y="1563688"/>
            <a:ext cx="239713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69" name="Rectangle 17"/>
          <p:cNvSpPr>
            <a:spLocks noChangeArrowheads="1"/>
          </p:cNvSpPr>
          <p:nvPr/>
        </p:nvSpPr>
        <p:spPr bwMode="auto">
          <a:xfrm>
            <a:off x="6731000" y="1563688"/>
            <a:ext cx="239713" cy="396875"/>
          </a:xfrm>
          <a:prstGeom prst="rect">
            <a:avLst/>
          </a:prstGeom>
          <a:solidFill>
            <a:srgbClr val="18C4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0" name="Rectangle 18"/>
          <p:cNvSpPr>
            <a:spLocks noChangeArrowheads="1"/>
          </p:cNvSpPr>
          <p:nvPr/>
        </p:nvSpPr>
        <p:spPr bwMode="auto">
          <a:xfrm>
            <a:off x="5578475" y="2466975"/>
            <a:ext cx="239713" cy="222250"/>
          </a:xfrm>
          <a:prstGeom prst="rect">
            <a:avLst/>
          </a:prstGeom>
          <a:solidFill>
            <a:srgbClr val="6F731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1" name="Rectangle 19"/>
          <p:cNvSpPr>
            <a:spLocks noChangeArrowheads="1"/>
          </p:cNvSpPr>
          <p:nvPr/>
        </p:nvSpPr>
        <p:spPr bwMode="auto">
          <a:xfrm>
            <a:off x="7023100" y="2251075"/>
            <a:ext cx="293688" cy="438150"/>
          </a:xfrm>
          <a:prstGeom prst="rect">
            <a:avLst/>
          </a:prstGeom>
          <a:solidFill>
            <a:srgbClr val="6F731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2" name="AutoShape 20"/>
          <p:cNvSpPr>
            <a:spLocks noChangeArrowheads="1"/>
          </p:cNvSpPr>
          <p:nvPr/>
        </p:nvSpPr>
        <p:spPr bwMode="auto">
          <a:xfrm rot="5400000">
            <a:off x="7580312" y="1458913"/>
            <a:ext cx="411163" cy="95408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9573" name="Line 21"/>
          <p:cNvSpPr>
            <a:spLocks noChangeShapeType="1"/>
          </p:cNvSpPr>
          <p:nvPr/>
        </p:nvSpPr>
        <p:spPr bwMode="auto">
          <a:xfrm flipV="1">
            <a:off x="5857875" y="1895475"/>
            <a:ext cx="0" cy="7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9574" name="Text Box 22"/>
          <p:cNvSpPr txBox="1">
            <a:spLocks noChangeArrowheads="1"/>
          </p:cNvSpPr>
          <p:nvPr/>
        </p:nvSpPr>
        <p:spPr bwMode="auto">
          <a:xfrm>
            <a:off x="5938838" y="1504950"/>
            <a:ext cx="323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1</a:t>
            </a:r>
            <a:endParaRPr lang="en-GB" sz="1200" b="1"/>
          </a:p>
        </p:txBody>
      </p:sp>
      <p:sp>
        <p:nvSpPr>
          <p:cNvPr id="279575" name="Text Box 23"/>
          <p:cNvSpPr txBox="1">
            <a:spLocks noChangeArrowheads="1"/>
          </p:cNvSpPr>
          <p:nvPr/>
        </p:nvSpPr>
        <p:spPr bwMode="auto">
          <a:xfrm>
            <a:off x="7608888" y="1479550"/>
            <a:ext cx="323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t</a:t>
            </a:r>
            <a:r>
              <a:rPr lang="en-GB" sz="1200" b="1" baseline="-25000"/>
              <a:t>2</a:t>
            </a:r>
            <a:endParaRPr lang="en-GB" sz="1200" b="1"/>
          </a:p>
        </p:txBody>
      </p:sp>
      <p:sp>
        <p:nvSpPr>
          <p:cNvPr id="279576" name="Text Box 24"/>
          <p:cNvSpPr txBox="1">
            <a:spLocks noChangeArrowheads="1"/>
          </p:cNvSpPr>
          <p:nvPr/>
        </p:nvSpPr>
        <p:spPr bwMode="auto">
          <a:xfrm>
            <a:off x="4999038" y="1201738"/>
            <a:ext cx="404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´</a:t>
            </a:r>
            <a:r>
              <a:rPr lang="en-GB" sz="1200" b="1" baseline="30000"/>
              <a:t>1</a:t>
            </a:r>
            <a:r>
              <a:rPr lang="en-GB" sz="1200" b="1"/>
              <a:t>H</a:t>
            </a:r>
          </a:p>
        </p:txBody>
      </p:sp>
      <p:sp>
        <p:nvSpPr>
          <p:cNvPr id="279577" name="Text Box 25"/>
          <p:cNvSpPr txBox="1">
            <a:spLocks noChangeArrowheads="1"/>
          </p:cNvSpPr>
          <p:nvPr/>
        </p:nvSpPr>
        <p:spPr bwMode="auto">
          <a:xfrm>
            <a:off x="5224463" y="1625600"/>
            <a:ext cx="336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90</a:t>
            </a:r>
          </a:p>
        </p:txBody>
      </p:sp>
      <p:sp>
        <p:nvSpPr>
          <p:cNvPr id="279578" name="Text Box 26"/>
          <p:cNvSpPr txBox="1">
            <a:spLocks noChangeArrowheads="1"/>
          </p:cNvSpPr>
          <p:nvPr/>
        </p:nvSpPr>
        <p:spPr bwMode="auto">
          <a:xfrm>
            <a:off x="6683375" y="1652588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90</a:t>
            </a:r>
          </a:p>
        </p:txBody>
      </p:sp>
      <p:sp>
        <p:nvSpPr>
          <p:cNvPr id="279579" name="Text Box 27"/>
          <p:cNvSpPr txBox="1">
            <a:spLocks noChangeArrowheads="1"/>
          </p:cNvSpPr>
          <p:nvPr/>
        </p:nvSpPr>
        <p:spPr bwMode="auto">
          <a:xfrm>
            <a:off x="4999038" y="2143125"/>
            <a:ext cx="8947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 dirty="0" smtClean="0"/>
              <a:t>Z-gradient</a:t>
            </a:r>
            <a:endParaRPr lang="en-GB" sz="1200" b="1" dirty="0"/>
          </a:p>
        </p:txBody>
      </p:sp>
      <p:sp>
        <p:nvSpPr>
          <p:cNvPr id="279580" name="Text Box 28"/>
          <p:cNvSpPr txBox="1">
            <a:spLocks noChangeArrowheads="1"/>
          </p:cNvSpPr>
          <p:nvPr/>
        </p:nvSpPr>
        <p:spPr bwMode="auto">
          <a:xfrm>
            <a:off x="5530850" y="2433638"/>
            <a:ext cx="298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b="1"/>
              <a:t> 1</a:t>
            </a:r>
          </a:p>
        </p:txBody>
      </p:sp>
      <p:sp>
        <p:nvSpPr>
          <p:cNvPr id="279581" name="Text Box 29"/>
          <p:cNvSpPr txBox="1">
            <a:spLocks noChangeArrowheads="1"/>
          </p:cNvSpPr>
          <p:nvPr/>
        </p:nvSpPr>
        <p:spPr bwMode="auto">
          <a:xfrm>
            <a:off x="7013575" y="2220913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200" b="1"/>
              <a:t> 2</a:t>
            </a:r>
          </a:p>
        </p:txBody>
      </p:sp>
      <p:sp>
        <p:nvSpPr>
          <p:cNvPr id="279584" name="Rectangle 32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2400" b="1" smtClean="0">
                <a:solidFill>
                  <a:srgbClr val="336699"/>
                </a:solidFill>
              </a:rPr>
              <a:t>GRAZED </a:t>
            </a:r>
            <a:r>
              <a:rPr lang="de-DE" sz="2400" b="1" dirty="0">
                <a:solidFill>
                  <a:srgbClr val="336699"/>
                </a:solidFill>
              </a:rPr>
              <a:t>Experiment </a:t>
            </a:r>
            <a:endParaRPr lang="de-DE" sz="4400" dirty="0">
              <a:solidFill>
                <a:schemeClr val="tx2"/>
              </a:solidFill>
            </a:endParaRPr>
          </a:p>
        </p:txBody>
      </p:sp>
      <p:pic>
        <p:nvPicPr>
          <p:cNvPr id="279585" name="Picture 33" descr="Logo_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</p:spPr>
      </p:pic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5233372" y="3005297"/>
            <a:ext cx="35094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A different choice of gradient amplitude from that used in a COSY experiment ( one to one)  yields double quantum coherences, which appear as artefacts in an ordinary COSY (only phase cycling). </a:t>
            </a:r>
            <a:endParaRPr lang="en-GB" sz="1400" b="1" dirty="0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5284743" y="4597791"/>
            <a:ext cx="35094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/>
              <a:t>One 90° pulse suffices when starting from an higher order equilibrium magnetization M</a:t>
            </a:r>
            <a:r>
              <a:rPr lang="en-GB" sz="1400" b="1" baseline="-25000" dirty="0" smtClean="0"/>
              <a:t>0</a:t>
            </a:r>
            <a:r>
              <a:rPr lang="en-GB" sz="1400" b="1" dirty="0" smtClean="0"/>
              <a:t>  = exp(-H/</a:t>
            </a:r>
            <a:r>
              <a:rPr lang="en-GB" sz="1400" b="1" dirty="0" err="1" smtClean="0"/>
              <a:t>kT</a:t>
            </a:r>
            <a:r>
              <a:rPr lang="en-GB" sz="1400" b="1" dirty="0" smtClean="0"/>
              <a:t>) =</a:t>
            </a:r>
          </a:p>
          <a:p>
            <a:r>
              <a:rPr lang="en-GB" sz="1400" b="1" dirty="0" smtClean="0"/>
              <a:t>1 - H/</a:t>
            </a:r>
            <a:r>
              <a:rPr lang="en-GB" sz="1400" b="1" dirty="0" err="1" smtClean="0"/>
              <a:t>kT</a:t>
            </a:r>
            <a:r>
              <a:rPr lang="en-GB" sz="1400" b="1" dirty="0" smtClean="0"/>
              <a:t>      + H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/(</a:t>
            </a:r>
            <a:r>
              <a:rPr lang="en-GB" sz="1400" b="1" dirty="0" err="1" smtClean="0"/>
              <a:t>kT</a:t>
            </a:r>
            <a:r>
              <a:rPr lang="en-GB" sz="1400" b="1" dirty="0" smtClean="0"/>
              <a:t>)</a:t>
            </a:r>
            <a:r>
              <a:rPr lang="en-GB" sz="1400" b="1" baseline="30000" dirty="0" smtClean="0"/>
              <a:t>2    </a:t>
            </a:r>
            <a:r>
              <a:rPr lang="en-GB" sz="1400" b="1" dirty="0" smtClean="0"/>
              <a:t>+   ...  </a:t>
            </a:r>
          </a:p>
          <a:p>
            <a:r>
              <a:rPr lang="en-GB" sz="1400" b="1" dirty="0" smtClean="0"/>
              <a:t> H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   = (I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+S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)</a:t>
            </a:r>
            <a:r>
              <a:rPr lang="en-GB" sz="1400" b="1" baseline="30000" dirty="0" smtClean="0"/>
              <a:t>2</a:t>
            </a:r>
            <a:r>
              <a:rPr lang="en-GB" sz="1400" b="1" dirty="0" smtClean="0"/>
              <a:t> = ... + 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Z </a:t>
            </a:r>
            <a:r>
              <a:rPr lang="en-GB" sz="1400" b="1" dirty="0" smtClean="0"/>
              <a:t>  </a:t>
            </a:r>
          </a:p>
          <a:p>
            <a:r>
              <a:rPr lang="en-GB" sz="1400" b="1" dirty="0" smtClean="0"/>
              <a:t>90° pulse converts I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Z</a:t>
            </a:r>
            <a:r>
              <a:rPr lang="en-GB" sz="1400" b="1" dirty="0" smtClean="0"/>
              <a:t>  into DQT I</a:t>
            </a:r>
            <a:r>
              <a:rPr lang="en-GB" sz="1400" b="1" baseline="-25000" dirty="0" smtClean="0"/>
              <a:t>X</a:t>
            </a:r>
            <a:r>
              <a:rPr lang="en-GB" sz="1400" b="1" dirty="0" smtClean="0"/>
              <a:t>S</a:t>
            </a:r>
            <a:r>
              <a:rPr lang="en-GB" sz="1400" b="1" baseline="-25000" dirty="0" smtClean="0"/>
              <a:t>X</a:t>
            </a:r>
            <a:r>
              <a:rPr lang="en-GB" sz="1400" b="1" dirty="0" smtClean="0"/>
              <a:t>  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Line 4"/>
          <p:cNvSpPr>
            <a:spLocks noChangeShapeType="1"/>
          </p:cNvSpPr>
          <p:nvPr/>
        </p:nvSpPr>
        <p:spPr bwMode="auto">
          <a:xfrm flipV="1">
            <a:off x="307975" y="1120775"/>
            <a:ext cx="49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631813" name="Rectangle 5"/>
          <p:cNvSpPr>
            <a:spLocks noChangeArrowheads="1"/>
          </p:cNvSpPr>
          <p:nvPr/>
        </p:nvSpPr>
        <p:spPr bwMode="auto">
          <a:xfrm>
            <a:off x="720725" y="708025"/>
            <a:ext cx="250825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31814" name="Rectangle 6"/>
          <p:cNvSpPr>
            <a:spLocks noChangeArrowheads="1"/>
          </p:cNvSpPr>
          <p:nvPr/>
        </p:nvSpPr>
        <p:spPr bwMode="auto">
          <a:xfrm>
            <a:off x="2000250" y="720725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3711575" y="773113"/>
            <a:ext cx="1174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 smtClean="0">
                <a:latin typeface="Times New Roman" pitchFamily="18" charset="0"/>
              </a:rPr>
              <a:t>acquisition t</a:t>
            </a:r>
            <a:r>
              <a:rPr lang="en-GB" sz="1400" baseline="-25000" dirty="0" smtClean="0">
                <a:latin typeface="Times New Roman" pitchFamily="18" charset="0"/>
              </a:rPr>
              <a:t>2 </a:t>
            </a:r>
            <a:endParaRPr lang="en-GB" sz="1400" baseline="-25000" dirty="0">
              <a:latin typeface="Times New Roman" pitchFamily="18" charset="0"/>
            </a:endParaRPr>
          </a:p>
        </p:txBody>
      </p:sp>
      <p:sp>
        <p:nvSpPr>
          <p:cNvPr id="631816" name="Text Box 8"/>
          <p:cNvSpPr txBox="1">
            <a:spLocks noChangeArrowheads="1"/>
          </p:cNvSpPr>
          <p:nvPr/>
        </p:nvSpPr>
        <p:spPr bwMode="auto">
          <a:xfrm>
            <a:off x="1058863" y="728663"/>
            <a:ext cx="377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>
                <a:latin typeface="Times New Roman" pitchFamily="18" charset="0"/>
              </a:rPr>
              <a:t>t</a:t>
            </a:r>
            <a:r>
              <a:rPr lang="de-DE" sz="1400" baseline="-25000" dirty="0">
                <a:latin typeface="Times New Roman" pitchFamily="18" charset="0"/>
              </a:rPr>
              <a:t>1 </a:t>
            </a:r>
          </a:p>
        </p:txBody>
      </p:sp>
      <p:sp>
        <p:nvSpPr>
          <p:cNvPr id="631870" name="Rectangle 62"/>
          <p:cNvSpPr>
            <a:spLocks noChangeArrowheads="1"/>
          </p:cNvSpPr>
          <p:nvPr/>
        </p:nvSpPr>
        <p:spPr bwMode="auto">
          <a:xfrm>
            <a:off x="3000375" y="720725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631871" name="Text Box 63"/>
          <p:cNvSpPr txBox="1">
            <a:spLocks noChangeArrowheads="1"/>
          </p:cNvSpPr>
          <p:nvPr/>
        </p:nvSpPr>
        <p:spPr bwMode="auto">
          <a:xfrm>
            <a:off x="2416175" y="728663"/>
            <a:ext cx="592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 err="1">
                <a:latin typeface="Times New Roman" pitchFamily="18" charset="0"/>
              </a:rPr>
              <a:t>t</a:t>
            </a:r>
            <a:r>
              <a:rPr lang="de-DE" sz="1400" baseline="-25000" dirty="0" err="1">
                <a:latin typeface="Times New Roman" pitchFamily="18" charset="0"/>
              </a:rPr>
              <a:t>mix</a:t>
            </a:r>
            <a:r>
              <a:rPr lang="de-DE" sz="1400" baseline="-25000" dirty="0">
                <a:latin typeface="Times New Roman" pitchFamily="18" charset="0"/>
              </a:rPr>
              <a:t> 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508712" y="1289510"/>
            <a:ext cx="2638425" cy="1997075"/>
            <a:chOff x="248" y="2125"/>
            <a:chExt cx="1662" cy="1258"/>
          </a:xfrm>
        </p:grpSpPr>
        <p:sp>
          <p:nvSpPr>
            <p:cNvPr id="51241" name="Rectangle 36"/>
            <p:cNvSpPr>
              <a:spLocks noChangeArrowheads="1"/>
            </p:cNvSpPr>
            <p:nvPr/>
          </p:nvSpPr>
          <p:spPr bwMode="auto">
            <a:xfrm>
              <a:off x="686" y="3002"/>
              <a:ext cx="71" cy="6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2" name="Text Box 37"/>
            <p:cNvSpPr txBox="1">
              <a:spLocks noChangeArrowheads="1"/>
            </p:cNvSpPr>
            <p:nvPr/>
          </p:nvSpPr>
          <p:spPr bwMode="auto">
            <a:xfrm>
              <a:off x="674" y="3020"/>
              <a:ext cx="21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S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3" name="Text Box 39"/>
            <p:cNvSpPr txBox="1">
              <a:spLocks noChangeArrowheads="1"/>
            </p:cNvSpPr>
            <p:nvPr/>
          </p:nvSpPr>
          <p:spPr bwMode="auto">
            <a:xfrm>
              <a:off x="1700" y="3191"/>
              <a:ext cx="2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2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4" name="Rectangle 41"/>
            <p:cNvSpPr>
              <a:spLocks noChangeArrowheads="1"/>
            </p:cNvSpPr>
            <p:nvPr/>
          </p:nvSpPr>
          <p:spPr bwMode="auto">
            <a:xfrm>
              <a:off x="495" y="2251"/>
              <a:ext cx="1180" cy="9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5" name="Text Box 42"/>
            <p:cNvSpPr txBox="1">
              <a:spLocks noChangeArrowheads="1"/>
            </p:cNvSpPr>
            <p:nvPr/>
          </p:nvSpPr>
          <p:spPr bwMode="auto">
            <a:xfrm>
              <a:off x="248" y="2125"/>
              <a:ext cx="2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1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6" name="Text Box 43"/>
            <p:cNvSpPr txBox="1">
              <a:spLocks noChangeArrowheads="1"/>
            </p:cNvSpPr>
            <p:nvPr/>
          </p:nvSpPr>
          <p:spPr bwMode="auto">
            <a:xfrm>
              <a:off x="1309" y="3028"/>
              <a:ext cx="2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n</a:t>
              </a:r>
              <a:r>
                <a:rPr lang="de-DE" sz="1400" baseline="-25000">
                  <a:latin typeface="Times New Roman" pitchFamily="18" charset="0"/>
                </a:rPr>
                <a:t>I</a:t>
              </a:r>
              <a:endParaRPr lang="de-DE" sz="1400">
                <a:latin typeface="Times New Roman" pitchFamily="18" charset="0"/>
              </a:endParaRPr>
            </a:p>
          </p:txBody>
        </p:sp>
        <p:sp>
          <p:nvSpPr>
            <p:cNvPr id="51247" name="Line 44"/>
            <p:cNvSpPr>
              <a:spLocks noChangeShapeType="1"/>
            </p:cNvSpPr>
            <p:nvPr/>
          </p:nvSpPr>
          <p:spPr bwMode="auto">
            <a:xfrm flipV="1">
              <a:off x="494" y="2251"/>
              <a:ext cx="1189" cy="9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248" name="Rectangle 45"/>
            <p:cNvSpPr>
              <a:spLocks noChangeArrowheads="1"/>
            </p:cNvSpPr>
            <p:nvPr/>
          </p:nvSpPr>
          <p:spPr bwMode="auto">
            <a:xfrm>
              <a:off x="1475" y="2354"/>
              <a:ext cx="65" cy="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9" name="Rectangle 74"/>
            <p:cNvSpPr>
              <a:spLocks noChangeArrowheads="1"/>
            </p:cNvSpPr>
            <p:nvPr/>
          </p:nvSpPr>
          <p:spPr bwMode="auto">
            <a:xfrm>
              <a:off x="629" y="2372"/>
              <a:ext cx="65" cy="6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50" name="Rectangle 75"/>
            <p:cNvSpPr>
              <a:spLocks noChangeArrowheads="1"/>
            </p:cNvSpPr>
            <p:nvPr/>
          </p:nvSpPr>
          <p:spPr bwMode="auto">
            <a:xfrm>
              <a:off x="1484" y="3002"/>
              <a:ext cx="65" cy="6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31886" name="Text Box 78"/>
          <p:cNvSpPr txBox="1">
            <a:spLocks noChangeArrowheads="1"/>
          </p:cNvSpPr>
          <p:nvPr/>
        </p:nvSpPr>
        <p:spPr bwMode="auto">
          <a:xfrm>
            <a:off x="3240800" y="2132472"/>
            <a:ext cx="7329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Times New Roman" pitchFamily="18" charset="0"/>
              </a:rPr>
              <a:t>2D</a:t>
            </a:r>
            <a:endParaRPr lang="de-DE" sz="1400" dirty="0">
              <a:latin typeface="Times New Roman" pitchFamily="18" charset="0"/>
            </a:endParaRPr>
          </a:p>
        </p:txBody>
      </p: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4402197" y="1372847"/>
            <a:ext cx="2786062" cy="1871663"/>
            <a:chOff x="3438" y="2025"/>
            <a:chExt cx="1755" cy="1179"/>
          </a:xfrm>
        </p:grpSpPr>
        <p:sp>
          <p:nvSpPr>
            <p:cNvPr id="631888" name="AutoShape 80"/>
            <p:cNvSpPr>
              <a:spLocks noChangeArrowheads="1"/>
            </p:cNvSpPr>
            <p:nvPr/>
          </p:nvSpPr>
          <p:spPr bwMode="auto">
            <a:xfrm>
              <a:off x="3438" y="2178"/>
              <a:ext cx="1755" cy="1026"/>
            </a:xfrm>
            <a:prstGeom prst="parallelogram">
              <a:avLst>
                <a:gd name="adj" fmla="val 42763"/>
              </a:avLst>
            </a:prstGeom>
            <a:gradFill rotWithShape="1"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32001"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1235" name="AutoShape 81"/>
            <p:cNvSpPr>
              <a:spLocks noChangeArrowheads="1"/>
            </p:cNvSpPr>
            <p:nvPr/>
          </p:nvSpPr>
          <p:spPr bwMode="auto">
            <a:xfrm>
              <a:off x="4725" y="2025"/>
              <a:ext cx="153" cy="39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36" name="AutoShape 82"/>
            <p:cNvSpPr>
              <a:spLocks noChangeArrowheads="1"/>
            </p:cNvSpPr>
            <p:nvPr/>
          </p:nvSpPr>
          <p:spPr bwMode="auto">
            <a:xfrm>
              <a:off x="3744" y="2592"/>
              <a:ext cx="153" cy="396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37" name="Line 83"/>
            <p:cNvSpPr>
              <a:spLocks noChangeShapeType="1"/>
            </p:cNvSpPr>
            <p:nvPr/>
          </p:nvSpPr>
          <p:spPr bwMode="auto">
            <a:xfrm flipV="1">
              <a:off x="3456" y="2178"/>
              <a:ext cx="1737" cy="10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238" name="AutoShape 84"/>
            <p:cNvSpPr>
              <a:spLocks noChangeArrowheads="1"/>
            </p:cNvSpPr>
            <p:nvPr/>
          </p:nvSpPr>
          <p:spPr bwMode="auto">
            <a:xfrm>
              <a:off x="3996" y="2034"/>
              <a:ext cx="153" cy="396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39" name="AutoShape 86"/>
            <p:cNvSpPr>
              <a:spLocks noChangeArrowheads="1"/>
            </p:cNvSpPr>
            <p:nvPr/>
          </p:nvSpPr>
          <p:spPr bwMode="auto">
            <a:xfrm>
              <a:off x="3807" y="2403"/>
              <a:ext cx="1008" cy="594"/>
            </a:xfrm>
            <a:prstGeom prst="parallelogram">
              <a:avLst>
                <a:gd name="adj" fmla="val 42424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240" name="AutoShape 87"/>
            <p:cNvSpPr>
              <a:spLocks noChangeArrowheads="1"/>
            </p:cNvSpPr>
            <p:nvPr/>
          </p:nvSpPr>
          <p:spPr bwMode="auto">
            <a:xfrm>
              <a:off x="4482" y="2601"/>
              <a:ext cx="153" cy="396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1226" name="Picture 10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Line 4"/>
          <p:cNvSpPr>
            <a:spLocks noChangeShapeType="1"/>
          </p:cNvSpPr>
          <p:nvPr/>
        </p:nvSpPr>
        <p:spPr bwMode="auto">
          <a:xfrm flipV="1">
            <a:off x="154151" y="4804012"/>
            <a:ext cx="4910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1846426" y="4403962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3557751" y="4456350"/>
            <a:ext cx="1174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dirty="0" smtClean="0">
                <a:latin typeface="Times New Roman" pitchFamily="18" charset="0"/>
              </a:rPr>
              <a:t>acquisition t</a:t>
            </a:r>
            <a:r>
              <a:rPr lang="en-GB" sz="1400" baseline="-25000" dirty="0" smtClean="0">
                <a:latin typeface="Times New Roman" pitchFamily="18" charset="0"/>
              </a:rPr>
              <a:t>2 </a:t>
            </a:r>
            <a:endParaRPr lang="en-GB" sz="1400" baseline="-25000" dirty="0">
              <a:latin typeface="Times New Roman" pitchFamily="18" charset="0"/>
            </a:endParaRP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1340875" y="4411900"/>
            <a:ext cx="7528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err="1" smtClean="0">
                <a:latin typeface="Times New Roman" pitchFamily="18" charset="0"/>
              </a:rPr>
              <a:t>t</a:t>
            </a:r>
            <a:r>
              <a:rPr lang="de-DE" sz="1400" baseline="-25000" dirty="0" err="1" smtClean="0">
                <a:latin typeface="Times New Roman" pitchFamily="18" charset="0"/>
              </a:rPr>
              <a:t>const</a:t>
            </a:r>
            <a:r>
              <a:rPr lang="de-DE" sz="1400" baseline="-25000" dirty="0" smtClean="0">
                <a:latin typeface="Times New Roman" pitchFamily="18" charset="0"/>
              </a:rPr>
              <a:t> </a:t>
            </a:r>
            <a:endParaRPr lang="de-DE" sz="1400" baseline="-25000" dirty="0">
              <a:latin typeface="Times New Roman" pitchFamily="18" charset="0"/>
            </a:endParaRPr>
          </a:p>
        </p:txBody>
      </p:sp>
      <p:sp>
        <p:nvSpPr>
          <p:cNvPr id="57" name="Rectangle 62"/>
          <p:cNvSpPr>
            <a:spLocks noChangeArrowheads="1"/>
          </p:cNvSpPr>
          <p:nvPr/>
        </p:nvSpPr>
        <p:spPr bwMode="auto">
          <a:xfrm>
            <a:off x="2846551" y="4403962"/>
            <a:ext cx="280988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8" name="Text Box 63"/>
          <p:cNvSpPr txBox="1">
            <a:spLocks noChangeArrowheads="1"/>
          </p:cNvSpPr>
          <p:nvPr/>
        </p:nvSpPr>
        <p:spPr bwMode="auto">
          <a:xfrm>
            <a:off x="2262351" y="4411900"/>
            <a:ext cx="592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latin typeface="Times New Roman" pitchFamily="18" charset="0"/>
              </a:rPr>
              <a:t>t</a:t>
            </a:r>
            <a:r>
              <a:rPr lang="de-DE" sz="1400" baseline="-25000">
                <a:latin typeface="Times New Roman" pitchFamily="18" charset="0"/>
              </a:rPr>
              <a:t>mix </a:t>
            </a:r>
          </a:p>
        </p:txBody>
      </p:sp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4198181" y="6425740"/>
            <a:ext cx="333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/>
              <a:t>n</a:t>
            </a:r>
            <a:r>
              <a:rPr lang="de-DE" sz="1400" baseline="-25000" dirty="0">
                <a:latin typeface="Times New Roman" pitchFamily="18" charset="0"/>
              </a:rPr>
              <a:t>2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64" name="Text Box 42"/>
          <p:cNvSpPr txBox="1">
            <a:spLocks noChangeArrowheads="1"/>
          </p:cNvSpPr>
          <p:nvPr/>
        </p:nvSpPr>
        <p:spPr bwMode="auto">
          <a:xfrm>
            <a:off x="987276" y="4263446"/>
            <a:ext cx="344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 smtClean="0"/>
              <a:t>n</a:t>
            </a:r>
            <a:r>
              <a:rPr lang="de-DE" sz="1400" baseline="-25000" dirty="0" err="1">
                <a:latin typeface="Times New Roman" pitchFamily="18" charset="0"/>
              </a:rPr>
              <a:t>S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70" name="Text Box 78"/>
          <p:cNvSpPr txBox="1">
            <a:spLocks noChangeArrowheads="1"/>
          </p:cNvSpPr>
          <p:nvPr/>
        </p:nvSpPr>
        <p:spPr bwMode="auto">
          <a:xfrm>
            <a:off x="5804539" y="5320053"/>
            <a:ext cx="73299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Times New Roman" pitchFamily="18" charset="0"/>
              </a:rPr>
              <a:t>1D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80" name="Trapezoid 79"/>
          <p:cNvSpPr/>
          <p:nvPr/>
        </p:nvSpPr>
        <p:spPr bwMode="auto">
          <a:xfrm>
            <a:off x="230737" y="4580545"/>
            <a:ext cx="1179320" cy="222191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1" name="Text Box 8"/>
          <p:cNvSpPr txBox="1">
            <a:spLocks noChangeArrowheads="1"/>
          </p:cNvSpPr>
          <p:nvPr/>
        </p:nvSpPr>
        <p:spPr bwMode="auto">
          <a:xfrm>
            <a:off x="503388" y="4232438"/>
            <a:ext cx="752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baseline="-25000" dirty="0" smtClean="0">
                <a:latin typeface="Times New Roman" pitchFamily="18" charset="0"/>
              </a:rPr>
              <a:t>P90</a:t>
            </a:r>
            <a:r>
              <a:rPr lang="de-DE" sz="1400" baseline="-25000" dirty="0" smtClean="0">
                <a:latin typeface="Times New Roman" pitchFamily="18" charset="0"/>
              </a:rPr>
              <a:t>sel. </a:t>
            </a:r>
            <a:endParaRPr lang="de-DE" sz="1400" baseline="-25000" dirty="0">
              <a:latin typeface="Times New Roman" pitchFamily="18" charset="0"/>
            </a:endParaRPr>
          </a:p>
        </p:txBody>
      </p:sp>
      <p:sp>
        <p:nvSpPr>
          <p:cNvPr id="83" name="Parallelogramm 82"/>
          <p:cNvSpPr/>
          <p:nvPr/>
        </p:nvSpPr>
        <p:spPr bwMode="auto">
          <a:xfrm>
            <a:off x="4383993" y="2401368"/>
            <a:ext cx="2461189" cy="589660"/>
          </a:xfrm>
          <a:prstGeom prst="parallelogram">
            <a:avLst/>
          </a:prstGeom>
          <a:solidFill>
            <a:schemeClr val="accent2">
              <a:lumMod val="40000"/>
              <a:lumOff val="60000"/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4" name="Parallelogramm 83"/>
          <p:cNvSpPr/>
          <p:nvPr/>
        </p:nvSpPr>
        <p:spPr bwMode="auto">
          <a:xfrm>
            <a:off x="640935" y="2221906"/>
            <a:ext cx="2461189" cy="589660"/>
          </a:xfrm>
          <a:prstGeom prst="parallelogram">
            <a:avLst/>
          </a:prstGeom>
          <a:solidFill>
            <a:schemeClr val="accent2">
              <a:lumMod val="40000"/>
              <a:lumOff val="60000"/>
              <a:alpha val="3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7" name="AutoShape 81"/>
          <p:cNvSpPr>
            <a:spLocks noChangeArrowheads="1"/>
          </p:cNvSpPr>
          <p:nvPr/>
        </p:nvSpPr>
        <p:spPr bwMode="auto">
          <a:xfrm>
            <a:off x="3300457" y="5742774"/>
            <a:ext cx="228956" cy="36070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8" name="AutoShape 82"/>
          <p:cNvSpPr>
            <a:spLocks noChangeArrowheads="1"/>
          </p:cNvSpPr>
          <p:nvPr/>
        </p:nvSpPr>
        <p:spPr bwMode="auto">
          <a:xfrm rot="10800000">
            <a:off x="2255867" y="6110021"/>
            <a:ext cx="242887" cy="628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9" name="Line 83"/>
          <p:cNvSpPr>
            <a:spLocks noChangeShapeType="1"/>
          </p:cNvSpPr>
          <p:nvPr/>
        </p:nvSpPr>
        <p:spPr bwMode="auto">
          <a:xfrm flipV="1">
            <a:off x="282012" y="6090159"/>
            <a:ext cx="4247260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0" name="AutoShape 84"/>
          <p:cNvSpPr>
            <a:spLocks noChangeArrowheads="1"/>
          </p:cNvSpPr>
          <p:nvPr/>
        </p:nvSpPr>
        <p:spPr bwMode="auto">
          <a:xfrm>
            <a:off x="878393" y="6067514"/>
            <a:ext cx="138558" cy="67344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3" name="Text Box 42"/>
          <p:cNvSpPr txBox="1">
            <a:spLocks noChangeArrowheads="1"/>
          </p:cNvSpPr>
          <p:nvPr/>
        </p:nvSpPr>
        <p:spPr bwMode="auto">
          <a:xfrm>
            <a:off x="2234963" y="5699140"/>
            <a:ext cx="344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 smtClean="0"/>
              <a:t>n</a:t>
            </a:r>
            <a:r>
              <a:rPr lang="de-DE" sz="1400" baseline="-25000" dirty="0" err="1">
                <a:latin typeface="Times New Roman" pitchFamily="18" charset="0"/>
              </a:rPr>
              <a:t>S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94" name="AutoShape 84"/>
          <p:cNvSpPr>
            <a:spLocks noChangeArrowheads="1"/>
          </p:cNvSpPr>
          <p:nvPr/>
        </p:nvSpPr>
        <p:spPr bwMode="auto">
          <a:xfrm flipV="1">
            <a:off x="963852" y="6134858"/>
            <a:ext cx="112919" cy="8648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AutoShape 84"/>
          <p:cNvSpPr>
            <a:spLocks noChangeArrowheads="1"/>
          </p:cNvSpPr>
          <p:nvPr/>
        </p:nvSpPr>
        <p:spPr bwMode="auto">
          <a:xfrm>
            <a:off x="1793089" y="6071182"/>
            <a:ext cx="155352" cy="64697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6" name="AutoShape 84"/>
          <p:cNvSpPr>
            <a:spLocks noChangeArrowheads="1"/>
          </p:cNvSpPr>
          <p:nvPr/>
        </p:nvSpPr>
        <p:spPr bwMode="auto">
          <a:xfrm flipV="1">
            <a:off x="1880075" y="6144424"/>
            <a:ext cx="126605" cy="8308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7" name="AutoShape 84"/>
          <p:cNvSpPr>
            <a:spLocks noChangeArrowheads="1"/>
          </p:cNvSpPr>
          <p:nvPr/>
        </p:nvSpPr>
        <p:spPr bwMode="auto">
          <a:xfrm>
            <a:off x="4314098" y="6019908"/>
            <a:ext cx="155352" cy="64697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8" name="AutoShape 84"/>
          <p:cNvSpPr>
            <a:spLocks noChangeArrowheads="1"/>
          </p:cNvSpPr>
          <p:nvPr/>
        </p:nvSpPr>
        <p:spPr bwMode="auto">
          <a:xfrm flipV="1">
            <a:off x="4401084" y="6093150"/>
            <a:ext cx="126605" cy="8308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Text Box 42"/>
          <p:cNvSpPr txBox="1">
            <a:spLocks noChangeArrowheads="1"/>
          </p:cNvSpPr>
          <p:nvPr/>
        </p:nvSpPr>
        <p:spPr bwMode="auto">
          <a:xfrm>
            <a:off x="3217729" y="5331671"/>
            <a:ext cx="3241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 smtClean="0"/>
              <a:t>n</a:t>
            </a:r>
            <a:r>
              <a:rPr lang="de-DE" sz="1400" baseline="-25000" dirty="0" err="1" smtClean="0">
                <a:latin typeface="Times New Roman" pitchFamily="18" charset="0"/>
              </a:rPr>
              <a:t>I</a:t>
            </a:r>
            <a:endParaRPr lang="de-DE" sz="1400" dirty="0">
              <a:latin typeface="Times New Roman" pitchFamily="18" charset="0"/>
            </a:endParaRP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193637" y="3386596"/>
            <a:ext cx="8634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Any two dimensional experiment can be transformed  into a set of one  dimensional  ones by means of selective pulses.  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60" name="Rectangle 99"/>
          <p:cNvSpPr>
            <a:spLocks noChangeArrowheads="1"/>
          </p:cNvSpPr>
          <p:nvPr/>
        </p:nvSpPr>
        <p:spPr bwMode="auto">
          <a:xfrm>
            <a:off x="14307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1D NOESY Experiment </a:t>
            </a:r>
            <a:r>
              <a:rPr lang="de-DE" sz="2400" b="0" dirty="0" smtClean="0">
                <a:solidFill>
                  <a:srgbClr val="66FFFF"/>
                </a:solidFill>
                <a:latin typeface="Times New Roman" pitchFamily="18" charset="0"/>
              </a:rPr>
              <a:t> </a:t>
            </a:r>
            <a:endParaRPr lang="de-DE" sz="2400" b="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sp>
        <p:nvSpPr>
          <p:cNvPr id="61" name="Freeform 52"/>
          <p:cNvSpPr>
            <a:spLocks/>
          </p:cNvSpPr>
          <p:nvPr/>
        </p:nvSpPr>
        <p:spPr bwMode="auto">
          <a:xfrm>
            <a:off x="2305530" y="4971407"/>
            <a:ext cx="493059" cy="265093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211512" y="4965960"/>
            <a:ext cx="1052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Z-Gradient</a:t>
            </a:r>
          </a:p>
        </p:txBody>
      </p:sp>
      <p:sp>
        <p:nvSpPr>
          <p:cNvPr id="65" name="Line 4"/>
          <p:cNvSpPr>
            <a:spLocks noChangeShapeType="1"/>
          </p:cNvSpPr>
          <p:nvPr/>
        </p:nvSpPr>
        <p:spPr bwMode="auto">
          <a:xfrm flipV="1">
            <a:off x="340659" y="5207423"/>
            <a:ext cx="4304727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nimBg="1"/>
      <p:bldP spid="631814" grpId="0" animBg="1"/>
      <p:bldP spid="631815" grpId="0"/>
      <p:bldP spid="631816" grpId="0"/>
      <p:bldP spid="631870" grpId="0" animBg="1"/>
      <p:bldP spid="631871" grpId="0"/>
      <p:bldP spid="631886" grpId="0"/>
      <p:bldP spid="52" grpId="0" animBg="1"/>
      <p:bldP spid="54" grpId="0" animBg="1"/>
      <p:bldP spid="55" grpId="0"/>
      <p:bldP spid="56" grpId="0"/>
      <p:bldP spid="57" grpId="0" animBg="1"/>
      <p:bldP spid="58" grpId="0"/>
      <p:bldP spid="62" grpId="0"/>
      <p:bldP spid="64" grpId="0"/>
      <p:bldP spid="70" grpId="0"/>
      <p:bldP spid="80" grpId="0" animBg="1"/>
      <p:bldP spid="81" grpId="0"/>
      <p:bldP spid="87" grpId="0" animBg="1"/>
      <p:bldP spid="88" grpId="0" animBg="1"/>
      <p:bldP spid="89" grpId="0" animBg="1"/>
      <p:bldP spid="90" grpId="0" animBg="1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/>
      <p:bldP spid="61" grpId="4" animBg="1"/>
      <p:bldP spid="63" grpId="0"/>
      <p:bldP spid="6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GOESY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1393826" y="1631950"/>
          <a:ext cx="2506662" cy="2600452"/>
        </p:xfrm>
        <a:graphic>
          <a:graphicData uri="http://schemas.openxmlformats.org/presentationml/2006/ole">
            <p:oleObj spid="_x0000_s969730" name="CS ChemDraw Drawing" r:id="rId5" imgW="3096534" imgH="3212460" progId="ChemDraw.Document.6.0">
              <p:embed/>
            </p:oleObj>
          </a:graphicData>
        </a:graphic>
      </p:graphicFrame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989703" y="933853"/>
            <a:ext cx="8634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Gradient aided NOSY (one dimensional ) </a:t>
            </a:r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sz="4000" smtClean="0">
                <a:solidFill>
                  <a:schemeClr val="bg1"/>
                </a:solidFill>
              </a:rPr>
              <a:t>Beispiele für chemischen Austausch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0"/>
            <a:ext cx="9144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GOESY</a:t>
            </a:r>
            <a:endParaRPr lang="de-DE" sz="2400" b="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2578" name="Object 2"/>
          <p:cNvGraphicFramePr>
            <a:graphicFrameLocks noChangeAspect="1"/>
          </p:cNvGraphicFramePr>
          <p:nvPr/>
        </p:nvGraphicFramePr>
        <p:xfrm>
          <a:off x="5729054" y="1099340"/>
          <a:ext cx="2470245" cy="2562672"/>
        </p:xfrm>
        <a:graphic>
          <a:graphicData uri="http://schemas.openxmlformats.org/presentationml/2006/ole">
            <p:oleObj spid="_x0000_s970754" name="CS ChemDraw Drawing" r:id="rId5" imgW="3096534" imgH="3212460" progId="ChemDraw.Document.6.0">
              <p:embed/>
            </p:oleObj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0" y="257942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Ph-CH2</a:t>
            </a:r>
            <a:endParaRPr lang="de-DE" dirty="0">
              <a:latin typeface="+mj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84145" y="253235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1</a:t>
            </a:r>
            <a:endParaRPr lang="de-DE" dirty="0">
              <a:latin typeface="+mj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84396" y="250505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2</a:t>
            </a:r>
            <a:endParaRPr lang="de-DE" dirty="0"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561565" y="22048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3</a:t>
            </a:r>
            <a:endParaRPr lang="de-DE" dirty="0">
              <a:latin typeface="+mj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261314" y="204103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4</a:t>
            </a:r>
            <a:endParaRPr lang="de-DE" dirty="0">
              <a:latin typeface="+mj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11440" y="311920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7</a:t>
            </a:r>
            <a:endParaRPr lang="de-DE" dirty="0">
              <a:latin typeface="+mj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456096" y="215021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5</a:t>
            </a:r>
            <a:endParaRPr lang="de-DE" dirty="0">
              <a:latin typeface="+mj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428800" y="250505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6</a:t>
            </a:r>
            <a:endParaRPr lang="de-DE" dirty="0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625382" y="36030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6</a:t>
            </a:r>
            <a:endParaRPr lang="de-DE" dirty="0">
              <a:latin typeface="+mj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175007" y="3589359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6´</a:t>
            </a:r>
            <a:endParaRPr lang="de-DE" dirty="0">
              <a:latin typeface="+mj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405715" y="3220870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5,5´</a:t>
            </a:r>
            <a:endParaRPr lang="de-DE" dirty="0">
              <a:latin typeface="+mj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203510" y="114640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7</a:t>
            </a:r>
            <a:endParaRPr lang="de-DE" dirty="0">
              <a:latin typeface="+mj-lt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708476" y="114641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7´</a:t>
            </a:r>
            <a:endParaRPr lang="de-DE" dirty="0">
              <a:latin typeface="+mj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725838" y="158314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1</a:t>
            </a:r>
            <a:endParaRPr lang="de-DE" dirty="0">
              <a:latin typeface="+mj-lt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101755" y="268860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2</a:t>
            </a:r>
            <a:endParaRPr lang="de-DE" dirty="0">
              <a:latin typeface="+mj-lt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0" y="294791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3</a:t>
            </a:r>
            <a:endParaRPr lang="de-DE" dirty="0">
              <a:latin typeface="+mj-lt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248166" y="285238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j-lt"/>
              </a:rPr>
              <a:t>4</a:t>
            </a:r>
            <a:endParaRPr lang="de-DE" dirty="0">
              <a:latin typeface="+mj-lt"/>
            </a:endParaRPr>
          </a:p>
        </p:txBody>
      </p:sp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6" cstate="print">
            <a:lum bright="-86000" contrast="100000"/>
          </a:blip>
          <a:srcRect/>
          <a:stretch>
            <a:fillRect/>
          </a:stretch>
        </p:blipFill>
        <p:spPr bwMode="auto">
          <a:xfrm>
            <a:off x="0" y="-849086"/>
            <a:ext cx="2351314" cy="319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65469" y="4239112"/>
          <a:ext cx="2025650" cy="2336800"/>
        </p:xfrm>
        <a:graphic>
          <a:graphicData uri="http://schemas.openxmlformats.org/presentationml/2006/ole">
            <p:oleObj spid="_x0000_s4098" name="CS ChemDraw Drawing" r:id="rId3" imgW="2026440" imgH="2336400" progId="ChemDraw.Document.6.0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316644" y="4134337"/>
          <a:ext cx="2003425" cy="2336800"/>
        </p:xfrm>
        <a:graphic>
          <a:graphicData uri="http://schemas.openxmlformats.org/presentationml/2006/ole">
            <p:oleObj spid="_x0000_s4099" name="CS ChemDraw Drawing" r:id="rId4" imgW="2004120" imgH="2336400" progId="ChemDraw.Document.6.0">
              <p:embed/>
            </p:oleObj>
          </a:graphicData>
        </a:graphic>
      </p:graphicFrame>
      <p:grpSp>
        <p:nvGrpSpPr>
          <p:cNvPr id="4105" name="Group 4"/>
          <p:cNvGrpSpPr>
            <a:grpSpLocks/>
          </p:cNvGrpSpPr>
          <p:nvPr/>
        </p:nvGrpSpPr>
        <p:grpSpPr bwMode="auto">
          <a:xfrm>
            <a:off x="5999519" y="4086712"/>
            <a:ext cx="2406650" cy="2632075"/>
            <a:chOff x="3838" y="2157"/>
            <a:chExt cx="1516" cy="1658"/>
          </a:xfrm>
        </p:grpSpPr>
        <p:graphicFrame>
          <p:nvGraphicFramePr>
            <p:cNvPr id="4103" name="Object 5"/>
            <p:cNvGraphicFramePr>
              <a:graphicFrameLocks noChangeAspect="1"/>
            </p:cNvGraphicFramePr>
            <p:nvPr/>
          </p:nvGraphicFramePr>
          <p:xfrm>
            <a:off x="3838" y="2157"/>
            <a:ext cx="1516" cy="1658"/>
          </p:xfrm>
          <a:graphic>
            <a:graphicData uri="http://schemas.openxmlformats.org/presentationml/2006/ole">
              <p:oleObj spid="_x0000_s4103" name="CS ChemDraw Drawing" r:id="rId5" imgW="2407320" imgH="2631600" progId="ChemDraw.Document.6.0">
                <p:embed/>
              </p:oleObj>
            </a:graphicData>
          </a:graphic>
        </p:graphicFrame>
        <p:sp>
          <p:nvSpPr>
            <p:cNvPr id="4127" name="Text Box 6"/>
            <p:cNvSpPr txBox="1">
              <a:spLocks noChangeArrowheads="1"/>
            </p:cNvSpPr>
            <p:nvPr/>
          </p:nvSpPr>
          <p:spPr bwMode="auto">
            <a:xfrm>
              <a:off x="4775" y="2648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6.96</a:t>
              </a:r>
            </a:p>
          </p:txBody>
        </p:sp>
        <p:sp>
          <p:nvSpPr>
            <p:cNvPr id="4128" name="Text Box 7"/>
            <p:cNvSpPr txBox="1">
              <a:spLocks noChangeArrowheads="1"/>
            </p:cNvSpPr>
            <p:nvPr/>
          </p:nvSpPr>
          <p:spPr bwMode="auto">
            <a:xfrm>
              <a:off x="4892" y="2972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4.79</a:t>
              </a:r>
            </a:p>
          </p:txBody>
        </p:sp>
        <p:sp>
          <p:nvSpPr>
            <p:cNvPr id="4129" name="Text Box 8"/>
            <p:cNvSpPr txBox="1">
              <a:spLocks noChangeArrowheads="1"/>
            </p:cNvSpPr>
            <p:nvPr/>
          </p:nvSpPr>
          <p:spPr bwMode="auto">
            <a:xfrm>
              <a:off x="4577" y="301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5.50</a:t>
              </a:r>
            </a:p>
          </p:txBody>
        </p:sp>
        <p:sp>
          <p:nvSpPr>
            <p:cNvPr id="4130" name="Text Box 9"/>
            <p:cNvSpPr txBox="1">
              <a:spLocks noChangeArrowheads="1"/>
            </p:cNvSpPr>
            <p:nvPr/>
          </p:nvSpPr>
          <p:spPr bwMode="auto">
            <a:xfrm>
              <a:off x="4235" y="274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4.23</a:t>
              </a:r>
            </a:p>
          </p:txBody>
        </p:sp>
        <p:sp>
          <p:nvSpPr>
            <p:cNvPr id="4131" name="Text Box 10"/>
            <p:cNvSpPr txBox="1">
              <a:spLocks noChangeArrowheads="1"/>
            </p:cNvSpPr>
            <p:nvPr/>
          </p:nvSpPr>
          <p:spPr bwMode="auto">
            <a:xfrm>
              <a:off x="4217" y="2936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5.11</a:t>
              </a:r>
            </a:p>
          </p:txBody>
        </p:sp>
        <p:sp>
          <p:nvSpPr>
            <p:cNvPr id="4132" name="Text Box 11"/>
            <p:cNvSpPr txBox="1">
              <a:spLocks noChangeArrowheads="1"/>
            </p:cNvSpPr>
            <p:nvPr/>
          </p:nvSpPr>
          <p:spPr bwMode="auto">
            <a:xfrm>
              <a:off x="4451" y="2432"/>
              <a:ext cx="3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4.28  4.08</a:t>
              </a:r>
            </a:p>
          </p:txBody>
        </p:sp>
      </p:grpSp>
      <p:grpSp>
        <p:nvGrpSpPr>
          <p:cNvPr id="4106" name="Group 12"/>
          <p:cNvGrpSpPr>
            <a:grpSpLocks/>
          </p:cNvGrpSpPr>
          <p:nvPr/>
        </p:nvGrpSpPr>
        <p:grpSpPr bwMode="auto">
          <a:xfrm>
            <a:off x="5870932" y="910124"/>
            <a:ext cx="2406650" cy="2849563"/>
            <a:chOff x="3763" y="2187"/>
            <a:chExt cx="1516" cy="1795"/>
          </a:xfrm>
        </p:grpSpPr>
        <p:graphicFrame>
          <p:nvGraphicFramePr>
            <p:cNvPr id="4102" name="Object 13"/>
            <p:cNvGraphicFramePr>
              <a:graphicFrameLocks noChangeAspect="1"/>
            </p:cNvGraphicFramePr>
            <p:nvPr/>
          </p:nvGraphicFramePr>
          <p:xfrm>
            <a:off x="3763" y="2324"/>
            <a:ext cx="1516" cy="1658"/>
          </p:xfrm>
          <a:graphic>
            <a:graphicData uri="http://schemas.openxmlformats.org/presentationml/2006/ole">
              <p:oleObj spid="_x0000_s4102" name="CS ChemDraw Drawing" r:id="rId6" imgW="2407320" imgH="2631600" progId="ChemDraw.Document.6.0">
                <p:embed/>
              </p:oleObj>
            </a:graphicData>
          </a:graphic>
        </p:graphicFrame>
        <p:sp>
          <p:nvSpPr>
            <p:cNvPr id="4119" name="Text Box 14"/>
            <p:cNvSpPr txBox="1">
              <a:spLocks noChangeArrowheads="1"/>
            </p:cNvSpPr>
            <p:nvPr/>
          </p:nvSpPr>
          <p:spPr bwMode="auto">
            <a:xfrm>
              <a:off x="4698" y="281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86.8</a:t>
              </a:r>
            </a:p>
          </p:txBody>
        </p:sp>
        <p:sp>
          <p:nvSpPr>
            <p:cNvPr id="4120" name="Text Box 15"/>
            <p:cNvSpPr txBox="1">
              <a:spLocks noChangeArrowheads="1"/>
            </p:cNvSpPr>
            <p:nvPr/>
          </p:nvSpPr>
          <p:spPr bwMode="auto">
            <a:xfrm>
              <a:off x="4815" y="3123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70.6</a:t>
              </a:r>
            </a:p>
          </p:txBody>
        </p:sp>
        <p:sp>
          <p:nvSpPr>
            <p:cNvPr id="4121" name="Text Box 16"/>
            <p:cNvSpPr txBox="1">
              <a:spLocks noChangeArrowheads="1"/>
            </p:cNvSpPr>
            <p:nvPr/>
          </p:nvSpPr>
          <p:spPr bwMode="auto">
            <a:xfrm>
              <a:off x="4473" y="3177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70.2</a:t>
              </a:r>
            </a:p>
          </p:txBody>
        </p:sp>
        <p:sp>
          <p:nvSpPr>
            <p:cNvPr id="4122" name="Text Box 17"/>
            <p:cNvSpPr txBox="1">
              <a:spLocks noChangeArrowheads="1"/>
            </p:cNvSpPr>
            <p:nvPr/>
          </p:nvSpPr>
          <p:spPr bwMode="auto">
            <a:xfrm>
              <a:off x="4167" y="3114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67.2</a:t>
              </a:r>
            </a:p>
          </p:txBody>
        </p:sp>
        <p:sp>
          <p:nvSpPr>
            <p:cNvPr id="4123" name="Text Box 18"/>
            <p:cNvSpPr txBox="1">
              <a:spLocks noChangeArrowheads="1"/>
            </p:cNvSpPr>
            <p:nvPr/>
          </p:nvSpPr>
          <p:spPr bwMode="auto">
            <a:xfrm>
              <a:off x="4167" y="2898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72.2</a:t>
              </a:r>
            </a:p>
          </p:txBody>
        </p:sp>
        <p:sp>
          <p:nvSpPr>
            <p:cNvPr id="4124" name="Text Box 19"/>
            <p:cNvSpPr txBox="1">
              <a:spLocks noChangeArrowheads="1"/>
            </p:cNvSpPr>
            <p:nvPr/>
          </p:nvSpPr>
          <p:spPr bwMode="auto">
            <a:xfrm>
              <a:off x="4401" y="2583"/>
              <a:ext cx="3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61.0</a:t>
              </a:r>
            </a:p>
          </p:txBody>
        </p:sp>
        <p:sp>
          <p:nvSpPr>
            <p:cNvPr id="4125" name="Text Box 20"/>
            <p:cNvSpPr txBox="1">
              <a:spLocks noChangeArrowheads="1"/>
            </p:cNvSpPr>
            <p:nvPr/>
          </p:nvSpPr>
          <p:spPr bwMode="auto">
            <a:xfrm>
              <a:off x="4167" y="2187"/>
              <a:ext cx="3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20.7 20.6</a:t>
              </a:r>
            </a:p>
          </p:txBody>
        </p:sp>
        <p:sp>
          <p:nvSpPr>
            <p:cNvPr id="4126" name="Text Box 21"/>
            <p:cNvSpPr txBox="1">
              <a:spLocks noChangeArrowheads="1"/>
            </p:cNvSpPr>
            <p:nvPr/>
          </p:nvSpPr>
          <p:spPr bwMode="auto">
            <a:xfrm>
              <a:off x="3852" y="2556"/>
              <a:ext cx="3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000" b="1" dirty="0">
                  <a:latin typeface="Symbol" pitchFamily="18" charset="2"/>
                </a:rPr>
                <a:t>170  169</a:t>
              </a:r>
            </a:p>
          </p:txBody>
        </p:sp>
      </p:grpSp>
      <p:grpSp>
        <p:nvGrpSpPr>
          <p:cNvPr id="4107" name="Group 22"/>
          <p:cNvGrpSpPr>
            <a:grpSpLocks/>
          </p:cNvGrpSpPr>
          <p:nvPr/>
        </p:nvGrpSpPr>
        <p:grpSpPr bwMode="auto">
          <a:xfrm>
            <a:off x="254357" y="1368912"/>
            <a:ext cx="2003425" cy="2336800"/>
            <a:chOff x="219" y="445"/>
            <a:chExt cx="1262" cy="1472"/>
          </a:xfrm>
        </p:grpSpPr>
        <p:graphicFrame>
          <p:nvGraphicFramePr>
            <p:cNvPr id="4101" name="Object 23"/>
            <p:cNvGraphicFramePr>
              <a:graphicFrameLocks noChangeAspect="1"/>
            </p:cNvGraphicFramePr>
            <p:nvPr/>
          </p:nvGraphicFramePr>
          <p:xfrm>
            <a:off x="219" y="445"/>
            <a:ext cx="1262" cy="1472"/>
          </p:xfrm>
          <a:graphic>
            <a:graphicData uri="http://schemas.openxmlformats.org/presentationml/2006/ole">
              <p:oleObj spid="_x0000_s4101" name="CS ChemDraw Drawing" r:id="rId7" imgW="2004120" imgH="2336400" progId="ChemDraw.Document.6.0">
                <p:embed/>
              </p:oleObj>
            </a:graphicData>
          </a:graphic>
        </p:graphicFrame>
        <p:sp>
          <p:nvSpPr>
            <p:cNvPr id="4115" name="Rectangle 24"/>
            <p:cNvSpPr>
              <a:spLocks noChangeArrowheads="1"/>
            </p:cNvSpPr>
            <p:nvPr/>
          </p:nvSpPr>
          <p:spPr bwMode="auto">
            <a:xfrm>
              <a:off x="537" y="1182"/>
              <a:ext cx="56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6" name="Rectangle 25"/>
            <p:cNvSpPr>
              <a:spLocks noChangeArrowheads="1"/>
            </p:cNvSpPr>
            <p:nvPr/>
          </p:nvSpPr>
          <p:spPr bwMode="auto">
            <a:xfrm>
              <a:off x="600" y="654"/>
              <a:ext cx="56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7" name="Rectangle 26"/>
            <p:cNvSpPr>
              <a:spLocks noChangeArrowheads="1"/>
            </p:cNvSpPr>
            <p:nvPr/>
          </p:nvSpPr>
          <p:spPr bwMode="auto">
            <a:xfrm>
              <a:off x="795" y="1509"/>
              <a:ext cx="71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8" name="Rectangle 27"/>
            <p:cNvSpPr>
              <a:spLocks noChangeArrowheads="1"/>
            </p:cNvSpPr>
            <p:nvPr/>
          </p:nvSpPr>
          <p:spPr bwMode="auto">
            <a:xfrm>
              <a:off x="1224" y="1461"/>
              <a:ext cx="50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grpSp>
        <p:nvGrpSpPr>
          <p:cNvPr id="4108" name="Group 28"/>
          <p:cNvGrpSpPr>
            <a:grpSpLocks/>
          </p:cNvGrpSpPr>
          <p:nvPr/>
        </p:nvGrpSpPr>
        <p:grpSpPr bwMode="auto">
          <a:xfrm>
            <a:off x="3065819" y="1276837"/>
            <a:ext cx="2003425" cy="2336800"/>
            <a:chOff x="1990" y="387"/>
            <a:chExt cx="1262" cy="1472"/>
          </a:xfrm>
        </p:grpSpPr>
        <p:graphicFrame>
          <p:nvGraphicFramePr>
            <p:cNvPr id="4100" name="Object 29"/>
            <p:cNvGraphicFramePr>
              <a:graphicFrameLocks noChangeAspect="1"/>
            </p:cNvGraphicFramePr>
            <p:nvPr/>
          </p:nvGraphicFramePr>
          <p:xfrm>
            <a:off x="1990" y="387"/>
            <a:ext cx="1262" cy="1472"/>
          </p:xfrm>
          <a:graphic>
            <a:graphicData uri="http://schemas.openxmlformats.org/presentationml/2006/ole">
              <p:oleObj spid="_x0000_s4100" name="CS ChemDraw Drawing" r:id="rId8" imgW="2004120" imgH="2336400" progId="ChemDraw.Document.6.0">
                <p:embed/>
              </p:oleObj>
            </a:graphicData>
          </a:graphic>
        </p:graphicFrame>
        <p:sp>
          <p:nvSpPr>
            <p:cNvPr id="4111" name="Rectangle 30"/>
            <p:cNvSpPr>
              <a:spLocks noChangeArrowheads="1"/>
            </p:cNvSpPr>
            <p:nvPr/>
          </p:nvSpPr>
          <p:spPr bwMode="auto">
            <a:xfrm>
              <a:off x="2304" y="1125"/>
              <a:ext cx="68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2" name="Rectangle 31"/>
            <p:cNvSpPr>
              <a:spLocks noChangeArrowheads="1"/>
            </p:cNvSpPr>
            <p:nvPr/>
          </p:nvSpPr>
          <p:spPr bwMode="auto">
            <a:xfrm>
              <a:off x="2565" y="1458"/>
              <a:ext cx="68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3" name="Rectangle 32"/>
            <p:cNvSpPr>
              <a:spLocks noChangeArrowheads="1"/>
            </p:cNvSpPr>
            <p:nvPr/>
          </p:nvSpPr>
          <p:spPr bwMode="auto">
            <a:xfrm>
              <a:off x="2358" y="618"/>
              <a:ext cx="68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  <p:sp>
          <p:nvSpPr>
            <p:cNvPr id="4114" name="Rectangle 33"/>
            <p:cNvSpPr>
              <a:spLocks noChangeArrowheads="1"/>
            </p:cNvSpPr>
            <p:nvPr/>
          </p:nvSpPr>
          <p:spPr bwMode="auto">
            <a:xfrm>
              <a:off x="2994" y="1404"/>
              <a:ext cx="56" cy="1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pic>
        <p:nvPicPr>
          <p:cNvPr id="4110" name="Picture 36" descr="Logo_RG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2385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 </a:t>
            </a:r>
            <a:r>
              <a:rPr lang="en-GB" sz="2400" b="1" dirty="0" smtClean="0">
                <a:solidFill>
                  <a:srgbClr val="336699"/>
                </a:solidFill>
                <a:latin typeface="Arial" charset="0"/>
              </a:rPr>
              <a:t>Application  Sugar Derivative </a:t>
            </a:r>
            <a:r>
              <a:rPr lang="de-DE" sz="2400" b="1" dirty="0" smtClean="0">
                <a:solidFill>
                  <a:srgbClr val="336699"/>
                </a:solidFill>
                <a:latin typeface="Arial" charset="0"/>
              </a:rPr>
              <a:t>HMQC</a:t>
            </a:r>
            <a:endParaRPr lang="de-DE" dirty="0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573022" y="579924"/>
            <a:ext cx="6611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/>
              <a:t>Data base prediction yields an suggestion for the  remaining residue.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6" name="Picture 100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 Box 8"/>
          <p:cNvSpPr txBox="1">
            <a:spLocks noChangeArrowheads="1"/>
          </p:cNvSpPr>
          <p:nvPr/>
        </p:nvSpPr>
        <p:spPr bwMode="auto">
          <a:xfrm>
            <a:off x="1523380" y="3485988"/>
            <a:ext cx="752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800" baseline="-25000" dirty="0" smtClean="0">
                <a:latin typeface="Times New Roman" pitchFamily="18" charset="0"/>
              </a:rPr>
              <a:t>P90</a:t>
            </a:r>
            <a:r>
              <a:rPr lang="de-DE" sz="1400" baseline="-25000" dirty="0" smtClean="0">
                <a:latin typeface="Times New Roman" pitchFamily="18" charset="0"/>
              </a:rPr>
              <a:t>sel. </a:t>
            </a:r>
            <a:endParaRPr lang="de-DE" sz="1400" baseline="-25000" dirty="0">
              <a:latin typeface="Times New Roman" pitchFamily="18" charset="0"/>
            </a:endParaRP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240290" y="1977674"/>
            <a:ext cx="8634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Any two dimensional experiment can be transformed  into a set of one  dimensional  ones by means of selective pulses.  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60" name="Line 4"/>
          <p:cNvSpPr>
            <a:spLocks noChangeShapeType="1"/>
          </p:cNvSpPr>
          <p:nvPr/>
        </p:nvSpPr>
        <p:spPr bwMode="auto">
          <a:xfrm flipV="1">
            <a:off x="868362" y="1179870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1" name="Rectangle 5"/>
          <p:cNvSpPr>
            <a:spLocks noChangeArrowheads="1"/>
          </p:cNvSpPr>
          <p:nvPr/>
        </p:nvSpPr>
        <p:spPr bwMode="auto">
          <a:xfrm>
            <a:off x="896937" y="76077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2465387" y="760770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4856162" y="716320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66" name="Text Box 10"/>
          <p:cNvSpPr txBox="1">
            <a:spLocks noChangeArrowheads="1"/>
          </p:cNvSpPr>
          <p:nvPr/>
        </p:nvSpPr>
        <p:spPr bwMode="auto">
          <a:xfrm>
            <a:off x="1065212" y="74648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6455844" y="791612"/>
            <a:ext cx="13018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incremented</a:t>
            </a:r>
            <a:endParaRPr lang="en-GB" sz="1400" b="1" dirty="0"/>
          </a:p>
        </p:txBody>
      </p:sp>
      <p:sp>
        <p:nvSpPr>
          <p:cNvPr id="68" name="Text Box 155"/>
          <p:cNvSpPr txBox="1">
            <a:spLocks noChangeArrowheads="1"/>
          </p:cNvSpPr>
          <p:nvPr/>
        </p:nvSpPr>
        <p:spPr bwMode="auto">
          <a:xfrm>
            <a:off x="209550" y="716320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69" name="Line 156"/>
          <p:cNvSpPr>
            <a:spLocks noChangeShapeType="1"/>
          </p:cNvSpPr>
          <p:nvPr/>
        </p:nvSpPr>
        <p:spPr bwMode="auto">
          <a:xfrm>
            <a:off x="839787" y="1840593"/>
            <a:ext cx="5340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1" name="Rectangle 157"/>
          <p:cNvSpPr>
            <a:spLocks noChangeArrowheads="1"/>
          </p:cNvSpPr>
          <p:nvPr/>
        </p:nvSpPr>
        <p:spPr bwMode="auto">
          <a:xfrm>
            <a:off x="1477962" y="1405618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2" name="Rectangle 158"/>
          <p:cNvSpPr>
            <a:spLocks noChangeArrowheads="1"/>
          </p:cNvSpPr>
          <p:nvPr/>
        </p:nvSpPr>
        <p:spPr bwMode="auto">
          <a:xfrm>
            <a:off x="3713162" y="139133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3" name="Text Box 159"/>
          <p:cNvSpPr txBox="1">
            <a:spLocks noChangeArrowheads="1"/>
          </p:cNvSpPr>
          <p:nvPr/>
        </p:nvSpPr>
        <p:spPr bwMode="auto">
          <a:xfrm>
            <a:off x="3573462" y="1131403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74" name="Text Box 160"/>
          <p:cNvSpPr txBox="1">
            <a:spLocks noChangeArrowheads="1"/>
          </p:cNvSpPr>
          <p:nvPr/>
        </p:nvSpPr>
        <p:spPr bwMode="auto">
          <a:xfrm>
            <a:off x="1358900" y="1171091"/>
            <a:ext cx="433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90°</a:t>
            </a:r>
          </a:p>
        </p:txBody>
      </p:sp>
      <p:sp>
        <p:nvSpPr>
          <p:cNvPr id="75" name="Text Box 163"/>
          <p:cNvSpPr txBox="1">
            <a:spLocks noChangeArrowheads="1"/>
          </p:cNvSpPr>
          <p:nvPr/>
        </p:nvSpPr>
        <p:spPr bwMode="auto">
          <a:xfrm>
            <a:off x="180975" y="1361168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76" name="Text Box 164"/>
          <p:cNvSpPr txBox="1">
            <a:spLocks noChangeArrowheads="1"/>
          </p:cNvSpPr>
          <p:nvPr/>
        </p:nvSpPr>
        <p:spPr bwMode="auto">
          <a:xfrm>
            <a:off x="1906587" y="746483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t</a:t>
            </a:r>
            <a:r>
              <a:rPr lang="de-DE" sz="1400" b="1" baseline="-25000" dirty="0"/>
              <a:t>1</a:t>
            </a:r>
            <a:r>
              <a:rPr lang="de-DE" sz="1400" b="1" dirty="0"/>
              <a:t>/2</a:t>
            </a:r>
          </a:p>
        </p:txBody>
      </p:sp>
      <p:sp>
        <p:nvSpPr>
          <p:cNvPr id="77" name="Text Box 165"/>
          <p:cNvSpPr txBox="1">
            <a:spLocks noChangeArrowheads="1"/>
          </p:cNvSpPr>
          <p:nvPr/>
        </p:nvSpPr>
        <p:spPr bwMode="auto">
          <a:xfrm>
            <a:off x="3171825" y="716320"/>
            <a:ext cx="43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t</a:t>
            </a:r>
            <a:r>
              <a:rPr lang="de-DE" sz="1400" b="1" baseline="-25000"/>
              <a:t>1</a:t>
            </a:r>
            <a:r>
              <a:rPr lang="de-DE" sz="1400" b="1"/>
              <a:t>/2</a:t>
            </a:r>
          </a:p>
        </p:txBody>
      </p:sp>
      <p:sp>
        <p:nvSpPr>
          <p:cNvPr id="78" name="Text Box 166"/>
          <p:cNvSpPr txBox="1">
            <a:spLocks noChangeArrowheads="1"/>
          </p:cNvSpPr>
          <p:nvPr/>
        </p:nvSpPr>
        <p:spPr bwMode="auto">
          <a:xfrm>
            <a:off x="3983037" y="74648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79" name="Rectangle 167"/>
          <p:cNvSpPr>
            <a:spLocks noChangeArrowheads="1"/>
          </p:cNvSpPr>
          <p:nvPr/>
        </p:nvSpPr>
        <p:spPr bwMode="auto">
          <a:xfrm>
            <a:off x="4570412" y="1537381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2" name="Text Box 161"/>
          <p:cNvSpPr txBox="1">
            <a:spLocks noChangeArrowheads="1"/>
          </p:cNvSpPr>
          <p:nvPr/>
        </p:nvSpPr>
        <p:spPr bwMode="auto">
          <a:xfrm>
            <a:off x="4667250" y="1535793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85" name="Rectangle 99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1D </a:t>
            </a:r>
            <a:r>
              <a:rPr lang="de-DE" sz="2400" dirty="0" smtClean="0">
                <a:solidFill>
                  <a:srgbClr val="336699"/>
                </a:solidFill>
              </a:rPr>
              <a:t>HMQC/HMBC</a:t>
            </a:r>
            <a:r>
              <a:rPr lang="de-DE" sz="2400" dirty="0" smtClean="0">
                <a:solidFill>
                  <a:srgbClr val="336699"/>
                </a:solidFill>
                <a:latin typeface="Times New Roman" pitchFamily="18" charset="0"/>
              </a:rPr>
              <a:t> Experiment </a:t>
            </a:r>
            <a:r>
              <a:rPr lang="de-DE" sz="2400" b="0" dirty="0" smtClean="0">
                <a:solidFill>
                  <a:srgbClr val="66FFFF"/>
                </a:solidFill>
                <a:latin typeface="Times New Roman" pitchFamily="18" charset="0"/>
              </a:rPr>
              <a:t> </a:t>
            </a:r>
            <a:endParaRPr lang="de-DE" sz="2400" b="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sp>
        <p:nvSpPr>
          <p:cNvPr id="86" name="Line 4"/>
          <p:cNvSpPr>
            <a:spLocks noChangeShapeType="1"/>
          </p:cNvSpPr>
          <p:nvPr/>
        </p:nvSpPr>
        <p:spPr bwMode="auto">
          <a:xfrm flipV="1">
            <a:off x="915015" y="3316580"/>
            <a:ext cx="5254625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" name="Rectangle 5"/>
          <p:cNvSpPr>
            <a:spLocks noChangeArrowheads="1"/>
          </p:cNvSpPr>
          <p:nvPr/>
        </p:nvSpPr>
        <p:spPr bwMode="auto">
          <a:xfrm>
            <a:off x="943590" y="2897480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" name="Rectangle 6"/>
          <p:cNvSpPr>
            <a:spLocks noChangeArrowheads="1"/>
          </p:cNvSpPr>
          <p:nvPr/>
        </p:nvSpPr>
        <p:spPr bwMode="auto">
          <a:xfrm>
            <a:off x="2875934" y="2897480"/>
            <a:ext cx="465138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Text Box 9"/>
          <p:cNvSpPr txBox="1">
            <a:spLocks noChangeArrowheads="1"/>
          </p:cNvSpPr>
          <p:nvPr/>
        </p:nvSpPr>
        <p:spPr bwMode="auto">
          <a:xfrm>
            <a:off x="4902815" y="2853030"/>
            <a:ext cx="10214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acquisition</a:t>
            </a:r>
            <a:endParaRPr lang="en-GB" sz="1400" b="1" dirty="0"/>
          </a:p>
        </p:txBody>
      </p:sp>
      <p:sp>
        <p:nvSpPr>
          <p:cNvPr id="101" name="Text Box 10"/>
          <p:cNvSpPr txBox="1">
            <a:spLocks noChangeArrowheads="1"/>
          </p:cNvSpPr>
          <p:nvPr/>
        </p:nvSpPr>
        <p:spPr bwMode="auto">
          <a:xfrm>
            <a:off x="1111865" y="288319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102" name="Text Box 12"/>
          <p:cNvSpPr txBox="1">
            <a:spLocks noChangeArrowheads="1"/>
          </p:cNvSpPr>
          <p:nvPr/>
        </p:nvSpPr>
        <p:spPr bwMode="auto">
          <a:xfrm>
            <a:off x="6502497" y="2928322"/>
            <a:ext cx="7264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 smtClean="0"/>
              <a:t>t</a:t>
            </a:r>
            <a:r>
              <a:rPr lang="en-GB" sz="1400" b="1" baseline="-25000" dirty="0" smtClean="0"/>
              <a:t>1</a:t>
            </a:r>
            <a:r>
              <a:rPr lang="en-GB" sz="1400" b="1" dirty="0" smtClean="0"/>
              <a:t> fixed</a:t>
            </a:r>
            <a:endParaRPr lang="en-GB" sz="1400" b="1" dirty="0"/>
          </a:p>
        </p:txBody>
      </p:sp>
      <p:sp>
        <p:nvSpPr>
          <p:cNvPr id="103" name="Text Box 155"/>
          <p:cNvSpPr txBox="1">
            <a:spLocks noChangeArrowheads="1"/>
          </p:cNvSpPr>
          <p:nvPr/>
        </p:nvSpPr>
        <p:spPr bwMode="auto">
          <a:xfrm>
            <a:off x="256203" y="2853030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1H</a:t>
            </a:r>
          </a:p>
        </p:txBody>
      </p:sp>
      <p:sp>
        <p:nvSpPr>
          <p:cNvPr id="104" name="Line 156"/>
          <p:cNvSpPr>
            <a:spLocks noChangeShapeType="1"/>
          </p:cNvSpPr>
          <p:nvPr/>
        </p:nvSpPr>
        <p:spPr bwMode="auto">
          <a:xfrm>
            <a:off x="886440" y="3977303"/>
            <a:ext cx="5340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6" name="Rectangle 158"/>
          <p:cNvSpPr>
            <a:spLocks noChangeArrowheads="1"/>
          </p:cNvSpPr>
          <p:nvPr/>
        </p:nvSpPr>
        <p:spPr bwMode="auto">
          <a:xfrm>
            <a:off x="3950315" y="3535661"/>
            <a:ext cx="146050" cy="4349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7" name="Text Box 159"/>
          <p:cNvSpPr txBox="1">
            <a:spLocks noChangeArrowheads="1"/>
          </p:cNvSpPr>
          <p:nvPr/>
        </p:nvSpPr>
        <p:spPr bwMode="auto">
          <a:xfrm>
            <a:off x="3818235" y="3283353"/>
            <a:ext cx="433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/>
              <a:t>90°</a:t>
            </a:r>
          </a:p>
        </p:txBody>
      </p:sp>
      <p:sp>
        <p:nvSpPr>
          <p:cNvPr id="109" name="Text Box 163"/>
          <p:cNvSpPr txBox="1">
            <a:spLocks noChangeArrowheads="1"/>
          </p:cNvSpPr>
          <p:nvPr/>
        </p:nvSpPr>
        <p:spPr bwMode="auto">
          <a:xfrm>
            <a:off x="227628" y="3497878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13C</a:t>
            </a:r>
          </a:p>
        </p:txBody>
      </p:sp>
      <p:sp>
        <p:nvSpPr>
          <p:cNvPr id="112" name="Text Box 166"/>
          <p:cNvSpPr txBox="1">
            <a:spLocks noChangeArrowheads="1"/>
          </p:cNvSpPr>
          <p:nvPr/>
        </p:nvSpPr>
        <p:spPr bwMode="auto">
          <a:xfrm>
            <a:off x="4029690" y="2883193"/>
            <a:ext cx="500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1/2J</a:t>
            </a:r>
          </a:p>
        </p:txBody>
      </p:sp>
      <p:sp>
        <p:nvSpPr>
          <p:cNvPr id="113" name="Rectangle 167"/>
          <p:cNvSpPr>
            <a:spLocks noChangeArrowheads="1"/>
          </p:cNvSpPr>
          <p:nvPr/>
        </p:nvSpPr>
        <p:spPr bwMode="auto">
          <a:xfrm>
            <a:off x="4617065" y="3674091"/>
            <a:ext cx="1814513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4" name="Text Box 161"/>
          <p:cNvSpPr txBox="1">
            <a:spLocks noChangeArrowheads="1"/>
          </p:cNvSpPr>
          <p:nvPr/>
        </p:nvSpPr>
        <p:spPr bwMode="auto">
          <a:xfrm>
            <a:off x="4713903" y="3672503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smtClean="0"/>
              <a:t>decoupling</a:t>
            </a:r>
            <a:endParaRPr lang="en-GB" sz="1400" b="1" dirty="0"/>
          </a:p>
        </p:txBody>
      </p:sp>
      <p:sp>
        <p:nvSpPr>
          <p:cNvPr id="115" name="Freeform 51"/>
          <p:cNvSpPr>
            <a:spLocks/>
          </p:cNvSpPr>
          <p:nvPr/>
        </p:nvSpPr>
        <p:spPr bwMode="auto">
          <a:xfrm>
            <a:off x="2081530" y="4706244"/>
            <a:ext cx="720725" cy="687388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6" name="Freeform 52"/>
          <p:cNvSpPr>
            <a:spLocks/>
          </p:cNvSpPr>
          <p:nvPr/>
        </p:nvSpPr>
        <p:spPr bwMode="auto">
          <a:xfrm>
            <a:off x="4060508" y="4884997"/>
            <a:ext cx="720725" cy="481012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7" name="Freeform 53"/>
          <p:cNvSpPr>
            <a:spLocks/>
          </p:cNvSpPr>
          <p:nvPr/>
        </p:nvSpPr>
        <p:spPr bwMode="auto">
          <a:xfrm>
            <a:off x="3202940" y="5115502"/>
            <a:ext cx="720725" cy="244475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8" name="Text Box 54"/>
          <p:cNvSpPr txBox="1">
            <a:spLocks noChangeArrowheads="1"/>
          </p:cNvSpPr>
          <p:nvPr/>
        </p:nvSpPr>
        <p:spPr bwMode="auto">
          <a:xfrm>
            <a:off x="166688" y="4813559"/>
            <a:ext cx="1052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Z-Gradient</a:t>
            </a:r>
          </a:p>
        </p:txBody>
      </p:sp>
      <p:sp>
        <p:nvSpPr>
          <p:cNvPr id="119" name="Text Box 55"/>
          <p:cNvSpPr txBox="1">
            <a:spLocks noChangeArrowheads="1"/>
          </p:cNvSpPr>
          <p:nvPr/>
        </p:nvSpPr>
        <p:spPr bwMode="auto">
          <a:xfrm>
            <a:off x="2343468" y="5042794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5</a:t>
            </a:r>
          </a:p>
        </p:txBody>
      </p:sp>
      <p:sp>
        <p:nvSpPr>
          <p:cNvPr id="120" name="Text Box 56"/>
          <p:cNvSpPr txBox="1">
            <a:spLocks noChangeArrowheads="1"/>
          </p:cNvSpPr>
          <p:nvPr/>
        </p:nvSpPr>
        <p:spPr bwMode="auto">
          <a:xfrm>
            <a:off x="3460115" y="5094864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/>
              <a:t>3</a:t>
            </a:r>
          </a:p>
        </p:txBody>
      </p:sp>
      <p:sp>
        <p:nvSpPr>
          <p:cNvPr id="121" name="Text Box 57"/>
          <p:cNvSpPr txBox="1">
            <a:spLocks noChangeArrowheads="1"/>
          </p:cNvSpPr>
          <p:nvPr/>
        </p:nvSpPr>
        <p:spPr bwMode="auto">
          <a:xfrm>
            <a:off x="4302443" y="5053589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4</a:t>
            </a:r>
          </a:p>
        </p:txBody>
      </p:sp>
      <p:sp>
        <p:nvSpPr>
          <p:cNvPr id="45" name="Freeform 52"/>
          <p:cNvSpPr>
            <a:spLocks/>
          </p:cNvSpPr>
          <p:nvPr/>
        </p:nvSpPr>
        <p:spPr bwMode="auto">
          <a:xfrm>
            <a:off x="1333500" y="3832859"/>
            <a:ext cx="1021080" cy="144781"/>
          </a:xfrm>
          <a:custGeom>
            <a:avLst/>
            <a:gdLst/>
            <a:ahLst/>
            <a:cxnLst>
              <a:cxn ang="0">
                <a:pos x="61" y="201"/>
              </a:cxn>
              <a:cxn ang="0">
                <a:pos x="49" y="202"/>
              </a:cxn>
              <a:cxn ang="0">
                <a:pos x="81" y="170"/>
              </a:cxn>
              <a:cxn ang="0">
                <a:pos x="126" y="125"/>
              </a:cxn>
              <a:cxn ang="0">
                <a:pos x="162" y="83"/>
              </a:cxn>
              <a:cxn ang="0">
                <a:pos x="194" y="29"/>
              </a:cxn>
              <a:cxn ang="0">
                <a:pos x="230" y="5"/>
              </a:cxn>
              <a:cxn ang="0">
                <a:pos x="279" y="5"/>
              </a:cxn>
              <a:cxn ang="0">
                <a:pos x="313" y="38"/>
              </a:cxn>
              <a:cxn ang="0">
                <a:pos x="354" y="107"/>
              </a:cxn>
              <a:cxn ang="0">
                <a:pos x="408" y="166"/>
              </a:cxn>
              <a:cxn ang="0">
                <a:pos x="454" y="199"/>
              </a:cxn>
              <a:cxn ang="0">
                <a:pos x="61" y="201"/>
              </a:cxn>
            </a:cxnLst>
            <a:rect l="0" t="0" r="r" b="b"/>
            <a:pathLst>
              <a:path w="454" h="207">
                <a:moveTo>
                  <a:pt x="61" y="201"/>
                </a:moveTo>
                <a:cubicBezTo>
                  <a:pt x="0" y="197"/>
                  <a:pt x="45" y="207"/>
                  <a:pt x="49" y="202"/>
                </a:cubicBezTo>
                <a:cubicBezTo>
                  <a:pt x="52" y="197"/>
                  <a:pt x="68" y="183"/>
                  <a:pt x="81" y="170"/>
                </a:cubicBezTo>
                <a:cubicBezTo>
                  <a:pt x="94" y="157"/>
                  <a:pt x="113" y="139"/>
                  <a:pt x="126" y="125"/>
                </a:cubicBezTo>
                <a:cubicBezTo>
                  <a:pt x="139" y="111"/>
                  <a:pt x="151" y="99"/>
                  <a:pt x="162" y="83"/>
                </a:cubicBezTo>
                <a:cubicBezTo>
                  <a:pt x="173" y="67"/>
                  <a:pt x="183" y="42"/>
                  <a:pt x="194" y="29"/>
                </a:cubicBezTo>
                <a:cubicBezTo>
                  <a:pt x="205" y="16"/>
                  <a:pt x="216" y="9"/>
                  <a:pt x="230" y="5"/>
                </a:cubicBezTo>
                <a:cubicBezTo>
                  <a:pt x="244" y="1"/>
                  <a:pt x="265" y="0"/>
                  <a:pt x="279" y="5"/>
                </a:cubicBezTo>
                <a:cubicBezTo>
                  <a:pt x="293" y="10"/>
                  <a:pt x="301" y="21"/>
                  <a:pt x="313" y="38"/>
                </a:cubicBezTo>
                <a:cubicBezTo>
                  <a:pt x="326" y="55"/>
                  <a:pt x="338" y="86"/>
                  <a:pt x="354" y="107"/>
                </a:cubicBezTo>
                <a:cubicBezTo>
                  <a:pt x="370" y="128"/>
                  <a:pt x="392" y="151"/>
                  <a:pt x="408" y="166"/>
                </a:cubicBezTo>
                <a:lnTo>
                  <a:pt x="454" y="199"/>
                </a:lnTo>
                <a:cubicBezTo>
                  <a:pt x="395" y="205"/>
                  <a:pt x="122" y="205"/>
                  <a:pt x="61" y="20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6" name="Text Box 164"/>
          <p:cNvSpPr txBox="1">
            <a:spLocks noChangeArrowheads="1"/>
          </p:cNvSpPr>
          <p:nvPr/>
        </p:nvSpPr>
        <p:spPr bwMode="auto">
          <a:xfrm>
            <a:off x="2173287" y="2933699"/>
            <a:ext cx="1530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 smtClean="0"/>
              <a:t>Fixed t</a:t>
            </a:r>
            <a:r>
              <a:rPr lang="de-DE" sz="1400" b="1" baseline="-25000" dirty="0" smtClean="0"/>
              <a:t>1</a:t>
            </a:r>
            <a:endParaRPr lang="de-DE" sz="1400" b="1" dirty="0"/>
          </a:p>
        </p:txBody>
      </p:sp>
      <p:sp>
        <p:nvSpPr>
          <p:cNvPr id="47" name="Text Box 164"/>
          <p:cNvSpPr txBox="1">
            <a:spLocks noChangeArrowheads="1"/>
          </p:cNvSpPr>
          <p:nvPr/>
        </p:nvSpPr>
        <p:spPr bwMode="auto">
          <a:xfrm>
            <a:off x="3339147" y="2964179"/>
            <a:ext cx="1530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b="1" dirty="0" smtClean="0"/>
              <a:t>Fixed t</a:t>
            </a:r>
            <a:r>
              <a:rPr lang="de-DE" sz="1400" b="1" baseline="-25000" dirty="0" smtClean="0"/>
              <a:t>1</a:t>
            </a:r>
            <a:endParaRPr lang="de-DE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0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7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4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1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15" grpId="0" animBg="1"/>
      <p:bldP spid="115" grpId="1" animBg="1"/>
      <p:bldP spid="116" grpId="0" animBg="1"/>
      <p:bldP spid="116" grpId="1" animBg="1"/>
      <p:bldP spid="116" grpId="2" animBg="1"/>
      <p:bldP spid="116" grpId="3" animBg="1"/>
      <p:bldP spid="117" grpId="0" animBg="1"/>
      <p:bldP spid="117" grpId="1" animBg="1"/>
      <p:bldP spid="117" grpId="2" animBg="1"/>
      <p:bldP spid="117" grpId="3" animBg="1"/>
      <p:bldP spid="45" grpId="0" animBg="1"/>
      <p:bldP spid="45" grpId="1" animBg="1"/>
      <p:bldP spid="45" grpId="2" animBg="1"/>
      <p:bldP spid="45" grpId="3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09954" y="635274"/>
            <a:ext cx="8634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DEPT </a:t>
            </a:r>
            <a:r>
              <a:rPr lang="en-GB" smtClean="0"/>
              <a:t>test sample</a:t>
            </a:r>
            <a:r>
              <a:rPr lang="en-GB" smtClean="0">
                <a:latin typeface="Times New Roman" pitchFamily="18" charset="0"/>
              </a:rPr>
              <a:t> </a:t>
            </a:r>
            <a:endParaRPr lang="en-GB" dirty="0">
              <a:latin typeface="Times New Roman" pitchFamily="18" charset="0"/>
            </a:endParaRPr>
          </a:p>
        </p:txBody>
      </p:sp>
      <p:pic>
        <p:nvPicPr>
          <p:cNvPr id="971779" name="Picture 3"/>
          <p:cNvPicPr>
            <a:picLocks noChangeAspect="1" noChangeArrowheads="1"/>
          </p:cNvPicPr>
          <p:nvPr/>
        </p:nvPicPr>
        <p:blipFill>
          <a:blip r:embed="rId3"/>
          <a:srcRect l="26624" t="13728" r="4249" b="5681"/>
          <a:stretch>
            <a:fillRect/>
          </a:stretch>
        </p:blipFill>
        <p:spPr bwMode="auto">
          <a:xfrm>
            <a:off x="345233" y="1246732"/>
            <a:ext cx="8621485" cy="52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09954" y="635274"/>
            <a:ext cx="86340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DEPT </a:t>
            </a:r>
            <a:r>
              <a:rPr lang="en-GB" smtClean="0"/>
              <a:t>test sample</a:t>
            </a:r>
            <a:r>
              <a:rPr lang="en-GB" smtClean="0">
                <a:latin typeface="Times New Roman" pitchFamily="18" charset="0"/>
              </a:rPr>
              <a:t> </a:t>
            </a:r>
            <a:endParaRPr lang="en-GB" dirty="0">
              <a:latin typeface="Times New Roman" pitchFamily="18" charset="0"/>
            </a:endParaRPr>
          </a:p>
        </p:txBody>
      </p:sp>
      <p:pic>
        <p:nvPicPr>
          <p:cNvPr id="980994" name="Picture 2"/>
          <p:cNvPicPr>
            <a:picLocks noChangeAspect="1" noChangeArrowheads="1"/>
          </p:cNvPicPr>
          <p:nvPr/>
        </p:nvPicPr>
        <p:blipFill>
          <a:blip r:embed="rId4"/>
          <a:srcRect l="21797" t="8749" r="12736" b="8749"/>
          <a:stretch>
            <a:fillRect/>
          </a:stretch>
        </p:blipFill>
        <p:spPr bwMode="auto">
          <a:xfrm>
            <a:off x="0" y="642003"/>
            <a:ext cx="9144000" cy="621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80995" name="Object 3"/>
          <p:cNvGraphicFramePr>
            <a:graphicFrameLocks noChangeAspect="1"/>
          </p:cNvGraphicFramePr>
          <p:nvPr/>
        </p:nvGraphicFramePr>
        <p:xfrm>
          <a:off x="2697293" y="3287227"/>
          <a:ext cx="565150" cy="136525"/>
        </p:xfrm>
        <a:graphic>
          <a:graphicData uri="http://schemas.openxmlformats.org/presentationml/2006/ole">
            <p:oleObj spid="_x0000_s980995" name="CS ChemDraw Drawing" r:id="rId5" imgW="565334" imgH="137160" progId="ChemDraw.Document.6.0">
              <p:embed/>
            </p:oleObj>
          </a:graphicData>
        </a:graphic>
      </p:graphicFrame>
      <p:graphicFrame>
        <p:nvGraphicFramePr>
          <p:cNvPr id="980996" name="Object 4"/>
          <p:cNvGraphicFramePr>
            <a:graphicFrameLocks noChangeAspect="1"/>
          </p:cNvGraphicFramePr>
          <p:nvPr/>
        </p:nvGraphicFramePr>
        <p:xfrm>
          <a:off x="5620236" y="3865451"/>
          <a:ext cx="639763" cy="746125"/>
        </p:xfrm>
        <a:graphic>
          <a:graphicData uri="http://schemas.openxmlformats.org/presentationml/2006/ole">
            <p:oleObj spid="_x0000_s980996" name="CS ChemDraw Drawing" r:id="rId6" imgW="640107" imgH="746712" progId="ChemDraw.Document.6.0">
              <p:embed/>
            </p:oleObj>
          </a:graphicData>
        </a:graphic>
      </p:graphicFrame>
      <p:graphicFrame>
        <p:nvGraphicFramePr>
          <p:cNvPr id="980997" name="Object 5"/>
          <p:cNvGraphicFramePr>
            <a:graphicFrameLocks noChangeAspect="1"/>
          </p:cNvGraphicFramePr>
          <p:nvPr/>
        </p:nvGraphicFramePr>
        <p:xfrm>
          <a:off x="8218693" y="3854469"/>
          <a:ext cx="787400" cy="325437"/>
        </p:xfrm>
        <a:graphic>
          <a:graphicData uri="http://schemas.openxmlformats.org/presentationml/2006/ole">
            <p:oleObj spid="_x0000_s980997" name="CS ChemDraw Drawing" r:id="rId7" imgW="787924" imgH="326160" progId="ChemDraw.Document.6.0">
              <p:embed/>
            </p:oleObj>
          </a:graphicData>
        </a:graphic>
      </p:graphicFrame>
      <p:graphicFrame>
        <p:nvGraphicFramePr>
          <p:cNvPr id="980998" name="Object 6"/>
          <p:cNvGraphicFramePr>
            <a:graphicFrameLocks noChangeAspect="1"/>
          </p:cNvGraphicFramePr>
          <p:nvPr/>
        </p:nvGraphicFramePr>
        <p:xfrm>
          <a:off x="6912443" y="4252726"/>
          <a:ext cx="839787" cy="592137"/>
        </p:xfrm>
        <a:graphic>
          <a:graphicData uri="http://schemas.openxmlformats.org/presentationml/2006/ole">
            <p:oleObj spid="_x0000_s980998" name="CS ChemDraw Drawing" r:id="rId8" imgW="839789" imgH="592920" progId="ChemDraw.Document.6.0">
              <p:embed/>
            </p:oleObj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135126" y="4449950"/>
          <a:ext cx="839787" cy="592137"/>
        </p:xfrm>
        <a:graphic>
          <a:graphicData uri="http://schemas.openxmlformats.org/presentationml/2006/ole">
            <p:oleObj spid="_x0000_s980999" name="CS ChemDraw Drawing" r:id="rId9" imgW="839789" imgH="592920" progId="ChemDraw.Document.6.0">
              <p:embed/>
            </p:oleObj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235187" y="4204093"/>
          <a:ext cx="787400" cy="325437"/>
        </p:xfrm>
        <a:graphic>
          <a:graphicData uri="http://schemas.openxmlformats.org/presentationml/2006/ole">
            <p:oleObj spid="_x0000_s981000" name="CS ChemDraw Drawing" r:id="rId10" imgW="787924" imgH="326160" progId="ChemDraw.Document.6.0">
              <p:embed/>
            </p:oleObj>
          </a:graphicData>
        </a:graphic>
      </p:graphicFrame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395317" y="1648162"/>
            <a:ext cx="1027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1J 129.59 Hz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433417" y="1975822"/>
            <a:ext cx="8739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2J 4.68 Hz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417667" y="1882755"/>
            <a:ext cx="1027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1J 124.90 Hz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455767" y="2210415"/>
            <a:ext cx="8739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2J 2.21 Hz</a:t>
            </a:r>
            <a:endParaRPr lang="en-GB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024" name="Picture 8"/>
          <p:cNvPicPr>
            <a:picLocks noChangeAspect="1" noChangeArrowheads="1"/>
          </p:cNvPicPr>
          <p:nvPr/>
        </p:nvPicPr>
        <p:blipFill>
          <a:blip r:embed="rId3"/>
          <a:srcRect l="21797" t="8311" r="12246" b="9186"/>
          <a:stretch>
            <a:fillRect/>
          </a:stretch>
        </p:blipFill>
        <p:spPr bwMode="auto">
          <a:xfrm>
            <a:off x="0" y="774441"/>
            <a:ext cx="9144000" cy="608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80995" name="Object 3"/>
          <p:cNvGraphicFramePr>
            <a:graphicFrameLocks noChangeAspect="1"/>
          </p:cNvGraphicFramePr>
          <p:nvPr/>
        </p:nvGraphicFramePr>
        <p:xfrm>
          <a:off x="3201146" y="1169178"/>
          <a:ext cx="565150" cy="136525"/>
        </p:xfrm>
        <a:graphic>
          <a:graphicData uri="http://schemas.openxmlformats.org/presentationml/2006/ole">
            <p:oleObj spid="_x0000_s982018" name="CS ChemDraw Drawing" r:id="rId5" imgW="565334" imgH="137160" progId="ChemDraw.Document.6.0">
              <p:embed/>
            </p:oleObj>
          </a:graphicData>
        </a:graphic>
      </p:graphicFrame>
      <p:graphicFrame>
        <p:nvGraphicFramePr>
          <p:cNvPr id="980996" name="Object 4"/>
          <p:cNvGraphicFramePr>
            <a:graphicFrameLocks noChangeAspect="1"/>
          </p:cNvGraphicFramePr>
          <p:nvPr/>
        </p:nvGraphicFramePr>
        <p:xfrm>
          <a:off x="5629567" y="2381883"/>
          <a:ext cx="639763" cy="746125"/>
        </p:xfrm>
        <a:graphic>
          <a:graphicData uri="http://schemas.openxmlformats.org/presentationml/2006/ole">
            <p:oleObj spid="_x0000_s982019" name="CS ChemDraw Drawing" r:id="rId6" imgW="640107" imgH="746712" progId="ChemDraw.Document.6.0">
              <p:embed/>
            </p:oleObj>
          </a:graphicData>
        </a:graphic>
      </p:graphicFrame>
      <p:graphicFrame>
        <p:nvGraphicFramePr>
          <p:cNvPr id="980997" name="Object 5"/>
          <p:cNvGraphicFramePr>
            <a:graphicFrameLocks noChangeAspect="1"/>
          </p:cNvGraphicFramePr>
          <p:nvPr/>
        </p:nvGraphicFramePr>
        <p:xfrm>
          <a:off x="6893746" y="1288550"/>
          <a:ext cx="787400" cy="325437"/>
        </p:xfrm>
        <a:graphic>
          <a:graphicData uri="http://schemas.openxmlformats.org/presentationml/2006/ole">
            <p:oleObj spid="_x0000_s982020" name="CS ChemDraw Drawing" r:id="rId7" imgW="787924" imgH="326160" progId="ChemDraw.Document.6.0">
              <p:embed/>
            </p:oleObj>
          </a:graphicData>
        </a:graphic>
      </p:graphicFrame>
      <p:graphicFrame>
        <p:nvGraphicFramePr>
          <p:cNvPr id="980998" name="Object 6"/>
          <p:cNvGraphicFramePr>
            <a:graphicFrameLocks noChangeAspect="1"/>
          </p:cNvGraphicFramePr>
          <p:nvPr/>
        </p:nvGraphicFramePr>
        <p:xfrm>
          <a:off x="7836174" y="1229607"/>
          <a:ext cx="839787" cy="592137"/>
        </p:xfrm>
        <a:graphic>
          <a:graphicData uri="http://schemas.openxmlformats.org/presentationml/2006/ole">
            <p:oleObj spid="_x0000_s982021" name="CS ChemDraw Drawing" r:id="rId8" imgW="839789" imgH="592920" progId="ChemDraw.Document.6.0">
              <p:embed/>
            </p:oleObj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685632" y="3535550"/>
          <a:ext cx="839787" cy="592137"/>
        </p:xfrm>
        <a:graphic>
          <a:graphicData uri="http://schemas.openxmlformats.org/presentationml/2006/ole">
            <p:oleObj spid="_x0000_s982022" name="CS ChemDraw Drawing" r:id="rId9" imgW="839789" imgH="592920" progId="ChemDraw.Document.6.0">
              <p:embed/>
            </p:oleObj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354860" y="2263326"/>
          <a:ext cx="787400" cy="325437"/>
        </p:xfrm>
        <a:graphic>
          <a:graphicData uri="http://schemas.openxmlformats.org/presentationml/2006/ole">
            <p:oleObj spid="_x0000_s982023" name="CS ChemDraw Drawing" r:id="rId10" imgW="787924" imgH="326160" progId="ChemDraw.Document.6.0">
              <p:embed/>
            </p:oleObj>
          </a:graphicData>
        </a:graphic>
      </p:graphicFrame>
      <p:sp>
        <p:nvSpPr>
          <p:cNvPr id="13" name="Geschweifte Klammer links 12"/>
          <p:cNvSpPr/>
          <p:nvPr/>
        </p:nvSpPr>
        <p:spPr>
          <a:xfrm rot="16200000">
            <a:off x="2735494" y="6197886"/>
            <a:ext cx="241444" cy="667820"/>
          </a:xfrm>
          <a:prstGeom prst="leftBrac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3441843" y="622675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+mj-lt"/>
              </a:rPr>
              <a:t>139.6 Hz</a:t>
            </a:r>
            <a:endParaRPr lang="de-DE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22" name="Picture 10"/>
          <p:cNvPicPr>
            <a:picLocks noChangeAspect="1" noChangeArrowheads="1"/>
          </p:cNvPicPr>
          <p:nvPr/>
        </p:nvPicPr>
        <p:blipFill>
          <a:blip r:embed="rId2"/>
          <a:srcRect l="23151" t="9147" r="6106" b="457"/>
          <a:stretch>
            <a:fillRect/>
          </a:stretch>
        </p:blipFill>
        <p:spPr bwMode="auto">
          <a:xfrm>
            <a:off x="0" y="928528"/>
            <a:ext cx="8937812" cy="592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1721" name="Picture 9"/>
          <p:cNvPicPr>
            <a:picLocks noChangeAspect="1" noChangeArrowheads="1"/>
          </p:cNvPicPr>
          <p:nvPr/>
        </p:nvPicPr>
        <p:blipFill>
          <a:blip r:embed="rId3"/>
          <a:srcRect l="26328" t="9186" r="5119" b="4374"/>
          <a:stretch>
            <a:fillRect/>
          </a:stretch>
        </p:blipFill>
        <p:spPr bwMode="auto">
          <a:xfrm>
            <a:off x="0" y="930141"/>
            <a:ext cx="9144000" cy="592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720" name="Picture 8"/>
          <p:cNvPicPr>
            <a:picLocks noChangeAspect="1" noChangeArrowheads="1"/>
          </p:cNvPicPr>
          <p:nvPr/>
        </p:nvPicPr>
        <p:blipFill>
          <a:blip r:embed="rId2"/>
          <a:srcRect l="25961" t="8749" r="5633" b="5249"/>
          <a:stretch>
            <a:fillRect/>
          </a:stretch>
        </p:blipFill>
        <p:spPr bwMode="auto">
          <a:xfrm>
            <a:off x="0" y="997644"/>
            <a:ext cx="8561294" cy="60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0" y="0"/>
            <a:ext cx="6259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400" dirty="0" smtClean="0">
                <a:solidFill>
                  <a:srgbClr val="336699"/>
                </a:solidFill>
              </a:rPr>
              <a:t>1D HMQC </a:t>
            </a:r>
            <a:r>
              <a:rPr lang="en-GB" sz="2400" dirty="0" smtClean="0">
                <a:solidFill>
                  <a:srgbClr val="336699"/>
                </a:solidFill>
                <a:latin typeface="Times New Roman" pitchFamily="18" charset="0"/>
              </a:rPr>
              <a:t> (e.g.)</a:t>
            </a:r>
            <a:endParaRPr lang="en-GB" sz="24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pic>
        <p:nvPicPr>
          <p:cNvPr id="60422" name="Picture 5" descr="Logo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0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0</TotalTime>
  <Words>3870</Words>
  <Application>Microsoft PowerPoint</Application>
  <PresentationFormat>Bildschirmpräsentation (4:3)</PresentationFormat>
  <Paragraphs>1830</Paragraphs>
  <Slides>95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95</vt:i4>
      </vt:variant>
    </vt:vector>
  </HeadingPairs>
  <TitlesOfParts>
    <vt:vector size="97" baseType="lpstr">
      <vt:lpstr>Standarddesign</vt:lpstr>
      <vt:lpstr>CS ChemDraw Drawing</vt:lpstr>
      <vt:lpstr>Folie 1</vt:lpstr>
      <vt:lpstr>Folie 2</vt:lpstr>
      <vt:lpstr>Folie 3</vt:lpstr>
      <vt:lpstr>Folie 4</vt:lpstr>
      <vt:lpstr>Folie 5</vt:lpstr>
      <vt:lpstr>Folie 6</vt:lpstr>
      <vt:lpstr>HMQC- Spektrum</vt:lpstr>
      <vt:lpstr>HMBC- Spektrum 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15N- 1H- Korrelation</vt:lpstr>
      <vt:lpstr>15N- 1H- Korrelation</vt:lpstr>
      <vt:lpstr>Folie 61</vt:lpstr>
      <vt:lpstr>15N- 1H- Korrelation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Folie 82</vt:lpstr>
      <vt:lpstr>Folie 83</vt:lpstr>
      <vt:lpstr>Folie 84</vt:lpstr>
      <vt:lpstr>Folie 85</vt:lpstr>
      <vt:lpstr>Folie 86</vt:lpstr>
      <vt:lpstr>Folie 87</vt:lpstr>
      <vt:lpstr>Folie 88</vt:lpstr>
      <vt:lpstr>Beispiele für chemischen Austausch</vt:lpstr>
      <vt:lpstr>Folie 90</vt:lpstr>
      <vt:lpstr>Folie 91</vt:lpstr>
      <vt:lpstr>Folie 92</vt:lpstr>
      <vt:lpstr>Folie 93</vt:lpstr>
      <vt:lpstr>Folie 94</vt:lpstr>
      <vt:lpstr>Folie 95</vt:lpstr>
    </vt:vector>
  </TitlesOfParts>
  <Company>FU Berlin, Institut für Chemie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Andreas Schäfer</dc:creator>
  <cp:lastModifiedBy>schaefer</cp:lastModifiedBy>
  <cp:revision>787</cp:revision>
  <dcterms:created xsi:type="dcterms:W3CDTF">2004-12-22T08:41:17Z</dcterms:created>
  <dcterms:modified xsi:type="dcterms:W3CDTF">2019-11-11T13:43:39Z</dcterms:modified>
</cp:coreProperties>
</file>