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5" r:id="rId3"/>
    <p:sldId id="296" r:id="rId4"/>
    <p:sldId id="294" r:id="rId5"/>
    <p:sldId id="261" r:id="rId6"/>
    <p:sldId id="267" r:id="rId7"/>
    <p:sldId id="262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78" r:id="rId18"/>
    <p:sldId id="281" r:id="rId19"/>
    <p:sldId id="279" r:id="rId20"/>
    <p:sldId id="280" r:id="rId21"/>
    <p:sldId id="282" r:id="rId22"/>
    <p:sldId id="283" r:id="rId23"/>
    <p:sldId id="274" r:id="rId24"/>
    <p:sldId id="275" r:id="rId25"/>
    <p:sldId id="284" r:id="rId26"/>
    <p:sldId id="285" r:id="rId27"/>
    <p:sldId id="287" r:id="rId28"/>
    <p:sldId id="288" r:id="rId29"/>
    <p:sldId id="286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86" autoAdjust="0"/>
    <p:restoredTop sz="94660"/>
  </p:normalViewPr>
  <p:slideViewPr>
    <p:cSldViewPr>
      <p:cViewPr varScale="1">
        <p:scale>
          <a:sx n="102" d="100"/>
          <a:sy n="102" d="100"/>
        </p:scale>
        <p:origin x="58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10.10.2019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10.10.2019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10.10.2019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10.10.2019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10.10.2019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10.10.2019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10.10.2019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10.10.2019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10.10.2019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10.10.2019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CE79-8C53-473F-95F0-6F25580A1848}" type="datetimeFigureOut">
              <a:rPr lang="de-DE" smtClean="0"/>
              <a:pPr/>
              <a:t>10.10.2019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CCB2-08B1-4774-8747-82CA93180F0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BCE79-8C53-473F-95F0-6F25580A1848}" type="datetimeFigureOut">
              <a:rPr lang="de-DE" smtClean="0"/>
              <a:pPr/>
              <a:t>10.10.2019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1CCB2-08B1-4774-8747-82CA93180F04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3567374" y="-29412"/>
            <a:ext cx="5500694" cy="647700"/>
            <a:chOff x="3643306" y="0"/>
            <a:chExt cx="5500694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3643306" y="0"/>
              <a:ext cx="3071834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MNOVA</a:t>
              </a:r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9" y="908720"/>
            <a:ext cx="9109348" cy="7002811"/>
          </a:xfrm>
          <a:prstGeom prst="rect">
            <a:avLst/>
          </a:prstGeom>
        </p:spPr>
      </p:pic>
      <p:sp>
        <p:nvSpPr>
          <p:cNvPr id="13" name="Rectangle 130"/>
          <p:cNvSpPr>
            <a:spLocks noChangeArrowheads="1"/>
          </p:cNvSpPr>
          <p:nvPr/>
        </p:nvSpPr>
        <p:spPr bwMode="auto">
          <a:xfrm>
            <a:off x="1852921" y="430606"/>
            <a:ext cx="27146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old design  version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30"/>
          <p:cNvSpPr>
            <a:spLocks noChangeArrowheads="1"/>
          </p:cNvSpPr>
          <p:nvPr/>
        </p:nvSpPr>
        <p:spPr bwMode="auto">
          <a:xfrm>
            <a:off x="2051720" y="1628800"/>
            <a:ext cx="345638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new </a:t>
            </a:r>
            <a:r>
              <a:rPr lang="en-US" b="1" dirty="0" smtClean="0">
                <a:solidFill>
                  <a:srgbClr val="FF0000"/>
                </a:solidFill>
              </a:rPr>
              <a:t>design  version 12  classic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3643306" y="0"/>
            <a:ext cx="5500694" cy="647700"/>
            <a:chOff x="3643306" y="0"/>
            <a:chExt cx="5500694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3643306" y="0"/>
              <a:ext cx="3071834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Compare “FIDs”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3643306" y="0"/>
            <a:ext cx="5500694" cy="647700"/>
            <a:chOff x="3643306" y="0"/>
            <a:chExt cx="5500694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3643306" y="0"/>
              <a:ext cx="3071834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Convolution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  <p:sp>
        <p:nvSpPr>
          <p:cNvPr id="7" name="Rectangle 130"/>
          <p:cNvSpPr>
            <a:spLocks noChangeArrowheads="1"/>
          </p:cNvSpPr>
          <p:nvPr/>
        </p:nvSpPr>
        <p:spPr bwMode="auto">
          <a:xfrm>
            <a:off x="3786182" y="1785926"/>
            <a:ext cx="41434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600" dirty="0" smtClean="0"/>
              <a:t>     rectangle #  rectangle = triangular function</a:t>
            </a:r>
            <a:r>
              <a:rPr lang="en-US" sz="1600" b="0" dirty="0" smtClean="0"/>
              <a:t> </a:t>
            </a:r>
          </a:p>
          <a:p>
            <a:pPr algn="ctr">
              <a:buFont typeface="Symbol"/>
              <a:buChar char="P"/>
            </a:pPr>
            <a:r>
              <a:rPr lang="en-US" sz="1600" dirty="0" smtClean="0"/>
              <a:t> #  </a:t>
            </a:r>
            <a:r>
              <a:rPr lang="en-US" sz="1600" dirty="0" smtClean="0">
                <a:latin typeface="Symbol" pitchFamily="18" charset="2"/>
              </a:rPr>
              <a:t>P</a:t>
            </a:r>
            <a:r>
              <a:rPr lang="en-US" sz="1600" dirty="0" smtClean="0"/>
              <a:t>  = </a:t>
            </a:r>
            <a:r>
              <a:rPr lang="en-US" sz="1600" dirty="0" smtClean="0">
                <a:latin typeface="Symbol" pitchFamily="18" charset="2"/>
              </a:rPr>
              <a:t> D</a:t>
            </a:r>
          </a:p>
          <a:p>
            <a:pPr algn="ctr"/>
            <a:r>
              <a:rPr lang="en-US" sz="1600" b="0" dirty="0" smtClean="0">
                <a:latin typeface="+mj-lt"/>
              </a:rPr>
              <a:t>FT( </a:t>
            </a:r>
            <a:r>
              <a:rPr lang="en-US" sz="1600" b="0" dirty="0" smtClean="0">
                <a:latin typeface="Symbol" pitchFamily="18" charset="2"/>
              </a:rPr>
              <a:t>P</a:t>
            </a:r>
            <a:r>
              <a:rPr lang="en-US" sz="1600" b="0" dirty="0" smtClean="0">
                <a:latin typeface="+mj-lt"/>
              </a:rPr>
              <a:t> ) = </a:t>
            </a:r>
            <a:r>
              <a:rPr lang="en-US" sz="1600" b="0" dirty="0" err="1" smtClean="0">
                <a:latin typeface="+mj-lt"/>
              </a:rPr>
              <a:t>sinc</a:t>
            </a:r>
            <a:endParaRPr lang="en-US" sz="1600" b="0" dirty="0" smtClean="0">
              <a:latin typeface="+mj-lt"/>
            </a:endParaRPr>
          </a:p>
        </p:txBody>
      </p:sp>
      <p:sp>
        <p:nvSpPr>
          <p:cNvPr id="8" name="Rectangle 130"/>
          <p:cNvSpPr>
            <a:spLocks noChangeArrowheads="1"/>
          </p:cNvSpPr>
          <p:nvPr/>
        </p:nvSpPr>
        <p:spPr bwMode="auto">
          <a:xfrm>
            <a:off x="4071934" y="2500306"/>
            <a:ext cx="41434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600" b="0" dirty="0" smtClean="0">
                <a:latin typeface="+mj-lt"/>
              </a:rPr>
              <a:t>FT( </a:t>
            </a:r>
            <a:r>
              <a:rPr lang="en-US" sz="1600" b="0" dirty="0" smtClean="0">
                <a:latin typeface="Symbol" pitchFamily="18" charset="2"/>
              </a:rPr>
              <a:t>P</a:t>
            </a:r>
            <a:r>
              <a:rPr lang="en-US" sz="1600" b="0" dirty="0" smtClean="0">
                <a:latin typeface="+mj-lt"/>
              </a:rPr>
              <a:t> #</a:t>
            </a:r>
            <a:r>
              <a:rPr lang="en-US" sz="1600" b="0" dirty="0" smtClean="0">
                <a:latin typeface="Symbol" pitchFamily="18" charset="2"/>
              </a:rPr>
              <a:t> P </a:t>
            </a:r>
            <a:r>
              <a:rPr lang="en-US" sz="1600" b="0" dirty="0" smtClean="0">
                <a:latin typeface="+mj-lt"/>
              </a:rPr>
              <a:t>) = sinc</a:t>
            </a:r>
            <a:r>
              <a:rPr lang="en-US" sz="1600" b="0" baseline="30000" dirty="0" smtClean="0">
                <a:latin typeface="+mj-lt"/>
              </a:rPr>
              <a:t>2</a:t>
            </a:r>
            <a:r>
              <a:rPr lang="en-US" sz="1600" b="0" dirty="0" smtClean="0">
                <a:latin typeface="+mj-lt"/>
              </a:rPr>
              <a:t>  =  FT ( </a:t>
            </a:r>
            <a:r>
              <a:rPr lang="en-US" sz="1600" b="0" dirty="0" smtClean="0">
                <a:latin typeface="Symbol" pitchFamily="18" charset="2"/>
              </a:rPr>
              <a:t>D</a:t>
            </a:r>
            <a:r>
              <a:rPr lang="en-US" sz="1600" b="0" dirty="0" smtClean="0">
                <a:latin typeface="+mj-lt"/>
              </a:rPr>
              <a:t> ) </a:t>
            </a:r>
            <a:endParaRPr lang="en-US" sz="1600" b="0" baseline="30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3643306" y="0"/>
            <a:ext cx="5500694" cy="647700"/>
            <a:chOff x="3643306" y="0"/>
            <a:chExt cx="5500694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3643306" y="0"/>
              <a:ext cx="3071834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Convolution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3643306" y="0"/>
            <a:ext cx="5500694" cy="647700"/>
            <a:chOff x="3643306" y="0"/>
            <a:chExt cx="5500694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3643306" y="0"/>
              <a:ext cx="3071834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Convolution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3643306" y="0"/>
            <a:ext cx="5500694" cy="647700"/>
            <a:chOff x="3643306" y="0"/>
            <a:chExt cx="5500694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3643306" y="0"/>
              <a:ext cx="3071834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Convolution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3643306" y="0"/>
            <a:ext cx="5500694" cy="647700"/>
            <a:chOff x="3643306" y="0"/>
            <a:chExt cx="5500694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3643306" y="0"/>
              <a:ext cx="3071834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Convolution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3643306" y="0"/>
            <a:ext cx="5500694" cy="647700"/>
            <a:chOff x="3643306" y="0"/>
            <a:chExt cx="5500694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3643306" y="0"/>
              <a:ext cx="3071834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Delta Function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  <p:sp>
        <p:nvSpPr>
          <p:cNvPr id="7" name="Rectangle 130"/>
          <p:cNvSpPr>
            <a:spLocks noChangeArrowheads="1"/>
          </p:cNvSpPr>
          <p:nvPr/>
        </p:nvSpPr>
        <p:spPr bwMode="auto">
          <a:xfrm>
            <a:off x="1357290" y="1785926"/>
            <a:ext cx="27146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    open delta-1.jdf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3643306" y="0"/>
            <a:ext cx="5500694" cy="647700"/>
            <a:chOff x="3643306" y="0"/>
            <a:chExt cx="5500694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3643306" y="0"/>
              <a:ext cx="3071834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Delta Function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  <p:sp>
        <p:nvSpPr>
          <p:cNvPr id="7" name="Rectangle 130"/>
          <p:cNvSpPr>
            <a:spLocks noChangeArrowheads="1"/>
          </p:cNvSpPr>
          <p:nvPr/>
        </p:nvSpPr>
        <p:spPr bwMode="auto">
          <a:xfrm>
            <a:off x="2357422" y="785794"/>
            <a:ext cx="27146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    original FID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  <p:sp>
        <p:nvSpPr>
          <p:cNvPr id="10" name="Rectangle 130"/>
          <p:cNvSpPr>
            <a:spLocks noChangeArrowheads="1"/>
          </p:cNvSpPr>
          <p:nvPr/>
        </p:nvSpPr>
        <p:spPr bwMode="auto">
          <a:xfrm>
            <a:off x="5214942" y="785794"/>
            <a:ext cx="27146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    expansion</a:t>
            </a:r>
            <a:endParaRPr lang="en-US" b="0" dirty="0">
              <a:solidFill>
                <a:srgbClr val="66FFFF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rot="5400000">
            <a:off x="2607455" y="821513"/>
            <a:ext cx="642942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3643306" y="0"/>
            <a:ext cx="5500694" cy="647700"/>
            <a:chOff x="3643306" y="0"/>
            <a:chExt cx="5500694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3643306" y="0"/>
              <a:ext cx="3071834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Delta Function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3643306" y="0"/>
            <a:ext cx="5500694" cy="647700"/>
            <a:chOff x="3643306" y="0"/>
            <a:chExt cx="5500694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3643306" y="0"/>
              <a:ext cx="3071834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Delta Function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  <p:grpSp>
        <p:nvGrpSpPr>
          <p:cNvPr id="12" name="Gruppieren 11"/>
          <p:cNvGrpSpPr/>
          <p:nvPr/>
        </p:nvGrpSpPr>
        <p:grpSpPr>
          <a:xfrm>
            <a:off x="2643174" y="1428736"/>
            <a:ext cx="5638822" cy="3547430"/>
            <a:chOff x="2643174" y="1428736"/>
            <a:chExt cx="5638822" cy="354743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86446" y="2500306"/>
              <a:ext cx="2495550" cy="150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488" y="1428736"/>
              <a:ext cx="3000396" cy="354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5" name="Gerade Verbindung mit Pfeil 14"/>
            <p:cNvCxnSpPr/>
            <p:nvPr/>
          </p:nvCxnSpPr>
          <p:spPr>
            <a:xfrm rot="10800000" flipV="1">
              <a:off x="3714744" y="2571744"/>
              <a:ext cx="428628" cy="35719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/>
          </p:nvCxnSpPr>
          <p:spPr>
            <a:xfrm rot="10800000" flipV="1">
              <a:off x="2643174" y="2285992"/>
              <a:ext cx="428628" cy="35719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/>
            <p:nvPr/>
          </p:nvCxnSpPr>
          <p:spPr>
            <a:xfrm rot="10800000" flipV="1">
              <a:off x="6143636" y="3357562"/>
              <a:ext cx="428628" cy="35719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669578"/>
            <a:chOff x="0" y="0"/>
            <a:chExt cx="9144000" cy="7669578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28065"/>
              <a:ext cx="9099622" cy="7641513"/>
              <a:chOff x="3813287" y="623401"/>
              <a:chExt cx="9099622" cy="764151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13287" y="623401"/>
                <a:ext cx="9099622" cy="7641513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8144" y="3113229"/>
                <a:ext cx="2875974" cy="2734322"/>
              </a:xfrm>
              <a:prstGeom prst="rect">
                <a:avLst/>
              </a:prstGeom>
            </p:spPr>
          </p:pic>
        </p:grpSp>
        <p:grpSp>
          <p:nvGrpSpPr>
            <p:cNvPr id="2" name="Gruppieren 30"/>
            <p:cNvGrpSpPr/>
            <p:nvPr/>
          </p:nvGrpSpPr>
          <p:grpSpPr>
            <a:xfrm>
              <a:off x="3643306" y="0"/>
              <a:ext cx="5500694" cy="647700"/>
              <a:chOff x="3643306" y="0"/>
              <a:chExt cx="5500694" cy="647700"/>
            </a:xfrm>
          </p:grpSpPr>
          <p:sp>
            <p:nvSpPr>
              <p:cNvPr id="5" name="Rectangle 130"/>
              <p:cNvSpPr>
                <a:spLocks noChangeArrowheads="1"/>
              </p:cNvSpPr>
              <p:nvPr/>
            </p:nvSpPr>
            <p:spPr bwMode="auto">
              <a:xfrm>
                <a:off x="3643306" y="0"/>
                <a:ext cx="3071834" cy="28572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Change Design</a:t>
                </a:r>
                <a:r>
                  <a:rPr lang="en-US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</a:t>
                </a:r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4" name="Picture 5" descr="Logo_RGB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96075" y="0"/>
                <a:ext cx="2447925" cy="647700"/>
              </a:xfrm>
              <a:prstGeom prst="rect">
                <a:avLst/>
              </a:prstGeom>
              <a:noFill/>
            </p:spPr>
          </p:pic>
        </p:grpSp>
        <p:cxnSp>
          <p:nvCxnSpPr>
            <p:cNvPr id="15" name="Gerade Verbindung mit Pfeil 20"/>
            <p:cNvCxnSpPr/>
            <p:nvPr/>
          </p:nvCxnSpPr>
          <p:spPr>
            <a:xfrm>
              <a:off x="714348" y="2071678"/>
              <a:ext cx="1071570" cy="1588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23"/>
            <p:cNvCxnSpPr/>
            <p:nvPr/>
          </p:nvCxnSpPr>
          <p:spPr>
            <a:xfrm>
              <a:off x="540191" y="355878"/>
              <a:ext cx="710581" cy="693993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23"/>
            <p:cNvCxnSpPr/>
            <p:nvPr/>
          </p:nvCxnSpPr>
          <p:spPr>
            <a:xfrm>
              <a:off x="644497" y="3885054"/>
              <a:ext cx="710581" cy="693993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23"/>
            <p:cNvCxnSpPr/>
            <p:nvPr/>
          </p:nvCxnSpPr>
          <p:spPr>
            <a:xfrm>
              <a:off x="2627784" y="3538057"/>
              <a:ext cx="710581" cy="693993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80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3643306" y="0"/>
            <a:ext cx="5500694" cy="647700"/>
            <a:chOff x="3643306" y="0"/>
            <a:chExt cx="5500694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3643306" y="0"/>
              <a:ext cx="3071834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Delta Function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  <p:sp>
        <p:nvSpPr>
          <p:cNvPr id="7" name="Rectangle 130"/>
          <p:cNvSpPr>
            <a:spLocks noChangeArrowheads="1"/>
          </p:cNvSpPr>
          <p:nvPr/>
        </p:nvSpPr>
        <p:spPr bwMode="auto">
          <a:xfrm>
            <a:off x="2357422" y="785794"/>
            <a:ext cx="27146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    select both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571612"/>
            <a:ext cx="233102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Gerade Verbindung mit Pfeil 15"/>
          <p:cNvCxnSpPr/>
          <p:nvPr/>
        </p:nvCxnSpPr>
        <p:spPr>
          <a:xfrm rot="10800000" flipV="1">
            <a:off x="4000496" y="2928934"/>
            <a:ext cx="428628" cy="35719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3643306" y="0"/>
            <a:ext cx="5500694" cy="647700"/>
            <a:chOff x="3643306" y="0"/>
            <a:chExt cx="5500694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3643306" y="0"/>
              <a:ext cx="3071834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Delta Function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  <p:sp>
        <p:nvSpPr>
          <p:cNvPr id="7" name="Rectangle 130"/>
          <p:cNvSpPr>
            <a:spLocks noChangeArrowheads="1"/>
          </p:cNvSpPr>
          <p:nvPr/>
        </p:nvSpPr>
        <p:spPr bwMode="auto">
          <a:xfrm>
            <a:off x="5072066" y="785794"/>
            <a:ext cx="27146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    sum of two </a:t>
            </a:r>
            <a:r>
              <a:rPr lang="en-US" smtClean="0"/>
              <a:t>delta functions</a:t>
            </a:r>
            <a:r>
              <a:rPr lang="en-US" b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3643306" y="0"/>
            <a:ext cx="5500694" cy="647700"/>
            <a:chOff x="3643306" y="0"/>
            <a:chExt cx="5500694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3643306" y="0"/>
              <a:ext cx="3071834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Delta Function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  <p:sp>
        <p:nvSpPr>
          <p:cNvPr id="7" name="Rectangle 130"/>
          <p:cNvSpPr>
            <a:spLocks noChangeArrowheads="1"/>
          </p:cNvSpPr>
          <p:nvPr/>
        </p:nvSpPr>
        <p:spPr bwMode="auto">
          <a:xfrm>
            <a:off x="4786314" y="1214422"/>
            <a:ext cx="27146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    undulations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92" y="0"/>
            <a:ext cx="10696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3643306" y="0"/>
            <a:ext cx="5500694" cy="647700"/>
            <a:chOff x="3643306" y="0"/>
            <a:chExt cx="5500694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3643306" y="0"/>
              <a:ext cx="3071834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Arte Facts Cut off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  <p:sp>
        <p:nvSpPr>
          <p:cNvPr id="8" name="Textfeld 7"/>
          <p:cNvSpPr txBox="1"/>
          <p:nvPr/>
        </p:nvSpPr>
        <p:spPr>
          <a:xfrm>
            <a:off x="3643306" y="714356"/>
            <a:ext cx="334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Compare</a:t>
            </a:r>
            <a:r>
              <a:rPr lang="de-DE" dirty="0" smtClean="0"/>
              <a:t>  cutoff-1.jdf cutoff-2.jdf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3643306" y="0"/>
            <a:ext cx="5500694" cy="647700"/>
            <a:chOff x="3643306" y="0"/>
            <a:chExt cx="5500694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3643306" y="0"/>
              <a:ext cx="3071834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Arte Facts Cut off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  <p:sp>
        <p:nvSpPr>
          <p:cNvPr id="8" name="Textfeld 7"/>
          <p:cNvSpPr txBox="1"/>
          <p:nvPr/>
        </p:nvSpPr>
        <p:spPr>
          <a:xfrm>
            <a:off x="3643306" y="714356"/>
            <a:ext cx="154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</a:t>
            </a:r>
            <a:r>
              <a:rPr lang="de-DE" dirty="0" smtClean="0"/>
              <a:t> FIDs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1428728" y="0"/>
            <a:ext cx="7715272" cy="647700"/>
            <a:chOff x="1428728" y="0"/>
            <a:chExt cx="7715272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1428728" y="0"/>
              <a:ext cx="5286412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Arte Facts Digital Resolution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  <p:sp>
        <p:nvSpPr>
          <p:cNvPr id="8" name="Textfeld 7"/>
          <p:cNvSpPr txBox="1"/>
          <p:nvPr/>
        </p:nvSpPr>
        <p:spPr>
          <a:xfrm>
            <a:off x="3643306" y="714356"/>
            <a:ext cx="295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  sinc-1.jdf sinc-2.jdf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1428728" y="0"/>
            <a:ext cx="7715272" cy="647700"/>
            <a:chOff x="1428728" y="0"/>
            <a:chExt cx="7715272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1428728" y="0"/>
              <a:ext cx="5286412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Arte Facts Digital Resolution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  <p:sp>
        <p:nvSpPr>
          <p:cNvPr id="8" name="Textfeld 7"/>
          <p:cNvSpPr txBox="1"/>
          <p:nvPr/>
        </p:nvSpPr>
        <p:spPr>
          <a:xfrm>
            <a:off x="2500298" y="714356"/>
            <a:ext cx="478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  processed FIDs (break processing on ..)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500438"/>
            <a:ext cx="2486026" cy="179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428868"/>
            <a:ext cx="3412727" cy="383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Gerade Verbindung mit Pfeil 10"/>
          <p:cNvCxnSpPr/>
          <p:nvPr/>
        </p:nvCxnSpPr>
        <p:spPr>
          <a:xfrm rot="10800000" flipV="1">
            <a:off x="4286248" y="5143512"/>
            <a:ext cx="428628" cy="35719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8001024" y="3429000"/>
            <a:ext cx="428628" cy="35719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rot="10800000" flipV="1">
            <a:off x="7072330" y="4071942"/>
            <a:ext cx="428628" cy="35719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1428728" y="0"/>
            <a:ext cx="7715272" cy="647700"/>
            <a:chOff x="1428728" y="0"/>
            <a:chExt cx="7715272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1428728" y="0"/>
              <a:ext cx="5286412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Arte Facts Digital Resolution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  <p:sp>
        <p:nvSpPr>
          <p:cNvPr id="8" name="Textfeld 7"/>
          <p:cNvSpPr txBox="1"/>
          <p:nvPr/>
        </p:nvSpPr>
        <p:spPr>
          <a:xfrm>
            <a:off x="2500298" y="714356"/>
            <a:ext cx="478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  processed FIDs (break processing on ..)</a:t>
            </a:r>
            <a:endParaRPr lang="en-US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3786182" y="2428868"/>
            <a:ext cx="5214974" cy="3071834"/>
            <a:chOff x="3357554" y="2428868"/>
            <a:chExt cx="5786446" cy="383381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57554" y="2428868"/>
              <a:ext cx="3412727" cy="3833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Gerade Verbindung mit Pfeil 10"/>
            <p:cNvCxnSpPr/>
            <p:nvPr/>
          </p:nvCxnSpPr>
          <p:spPr>
            <a:xfrm rot="10800000" flipV="1">
              <a:off x="4286248" y="5143512"/>
              <a:ext cx="428628" cy="35719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15076" y="3571876"/>
              <a:ext cx="2428924" cy="1751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Gerade Verbindung mit Pfeil 11"/>
            <p:cNvCxnSpPr/>
            <p:nvPr/>
          </p:nvCxnSpPr>
          <p:spPr>
            <a:xfrm flipV="1">
              <a:off x="7955004" y="3498771"/>
              <a:ext cx="428629" cy="35719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 rot="10800000" flipV="1">
              <a:off x="7072330" y="4071942"/>
              <a:ext cx="428628" cy="35719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0537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1428728" y="0"/>
            <a:ext cx="7715272" cy="647700"/>
            <a:chOff x="1428728" y="0"/>
            <a:chExt cx="7715272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1428728" y="0"/>
              <a:ext cx="5286412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Arte Facts Digital Resolution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  <p:sp>
        <p:nvSpPr>
          <p:cNvPr id="8" name="Textfeld 7"/>
          <p:cNvSpPr txBox="1"/>
          <p:nvPr/>
        </p:nvSpPr>
        <p:spPr>
          <a:xfrm>
            <a:off x="2500298" y="714356"/>
            <a:ext cx="2020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 few data points</a:t>
            </a:r>
            <a:endParaRPr lang="en-US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7858148" y="2643182"/>
            <a:ext cx="1928826" cy="1643074"/>
            <a:chOff x="4857752" y="2143116"/>
            <a:chExt cx="2714644" cy="224581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7752" y="2143116"/>
              <a:ext cx="2714644" cy="2245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4" name="Gerade Verbindung mit Pfeil 13"/>
            <p:cNvCxnSpPr/>
            <p:nvPr/>
          </p:nvCxnSpPr>
          <p:spPr>
            <a:xfrm rot="10800000" flipV="1">
              <a:off x="6357950" y="2857496"/>
              <a:ext cx="428628" cy="35719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Gerade Verbindung mit Pfeil 14"/>
          <p:cNvCxnSpPr/>
          <p:nvPr/>
        </p:nvCxnSpPr>
        <p:spPr>
          <a:xfrm rot="10800000" flipV="1">
            <a:off x="1428728" y="428604"/>
            <a:ext cx="428628" cy="35719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1428728" y="0"/>
            <a:ext cx="7715272" cy="647700"/>
            <a:chOff x="1428728" y="0"/>
            <a:chExt cx="7715272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1428728" y="0"/>
              <a:ext cx="5286412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Arte Facts Digital Resolution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  <p:sp>
        <p:nvSpPr>
          <p:cNvPr id="8" name="Textfeld 7"/>
          <p:cNvSpPr txBox="1"/>
          <p:nvPr/>
        </p:nvSpPr>
        <p:spPr>
          <a:xfrm>
            <a:off x="2500298" y="714356"/>
            <a:ext cx="3852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Prediction (kind of convolution) </a:t>
            </a:r>
            <a:endParaRPr lang="en-US" dirty="0"/>
          </a:p>
        </p:txBody>
      </p:sp>
      <p:cxnSp>
        <p:nvCxnSpPr>
          <p:cNvPr id="13" name="Gerade Verbindung mit Pfeil 12"/>
          <p:cNvCxnSpPr/>
          <p:nvPr/>
        </p:nvCxnSpPr>
        <p:spPr>
          <a:xfrm rot="10800000" flipV="1">
            <a:off x="7072330" y="4071942"/>
            <a:ext cx="428628" cy="35719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/>
          <p:cNvGrpSpPr/>
          <p:nvPr/>
        </p:nvGrpSpPr>
        <p:grpSpPr>
          <a:xfrm>
            <a:off x="5214942" y="3571876"/>
            <a:ext cx="3143272" cy="2143140"/>
            <a:chOff x="3357554" y="2428868"/>
            <a:chExt cx="7758135" cy="383381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57554" y="2428868"/>
              <a:ext cx="3412727" cy="3833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Gerade Verbindung mit Pfeil 10"/>
            <p:cNvCxnSpPr/>
            <p:nvPr/>
          </p:nvCxnSpPr>
          <p:spPr>
            <a:xfrm rot="10800000" flipV="1">
              <a:off x="4286248" y="5143512"/>
              <a:ext cx="428628" cy="35719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72264" y="2857496"/>
              <a:ext cx="4543425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4" name="Gerade Verbindung mit Pfeil 13"/>
            <p:cNvCxnSpPr/>
            <p:nvPr/>
          </p:nvCxnSpPr>
          <p:spPr>
            <a:xfrm rot="10800000" flipV="1">
              <a:off x="6858016" y="3857628"/>
              <a:ext cx="428628" cy="35719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 rot="10800000" flipV="1">
              <a:off x="8429652" y="3786190"/>
              <a:ext cx="428628" cy="35719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/>
          </p:nvCxnSpPr>
          <p:spPr>
            <a:xfrm rot="10800000" flipV="1">
              <a:off x="8929686" y="5786454"/>
              <a:ext cx="428628" cy="35719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0"/>
          <p:cNvSpPr>
            <a:spLocks noChangeArrowheads="1"/>
          </p:cNvSpPr>
          <p:nvPr/>
        </p:nvSpPr>
        <p:spPr bwMode="auto">
          <a:xfrm>
            <a:off x="1285852" y="785794"/>
            <a:ext cx="27146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    open rechteck-1.jdf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  <p:sp>
        <p:nvSpPr>
          <p:cNvPr id="23" name="Pfeil nach rechts 22"/>
          <p:cNvSpPr/>
          <p:nvPr/>
        </p:nvSpPr>
        <p:spPr>
          <a:xfrm rot="13240575">
            <a:off x="433709" y="510180"/>
            <a:ext cx="275527" cy="16253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571472" y="1071546"/>
            <a:ext cx="107157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30"/>
          <p:cNvGrpSpPr/>
          <p:nvPr/>
        </p:nvGrpSpPr>
        <p:grpSpPr>
          <a:xfrm>
            <a:off x="3643306" y="0"/>
            <a:ext cx="5500694" cy="647700"/>
            <a:chOff x="3643306" y="0"/>
            <a:chExt cx="5500694" cy="647700"/>
          </a:xfrm>
        </p:grpSpPr>
        <p:sp>
          <p:nvSpPr>
            <p:cNvPr id="16" name="Rectangle 130"/>
            <p:cNvSpPr>
              <a:spLocks noChangeArrowheads="1"/>
            </p:cNvSpPr>
            <p:nvPr/>
          </p:nvSpPr>
          <p:spPr bwMode="auto">
            <a:xfrm>
              <a:off x="3643306" y="0"/>
              <a:ext cx="3071834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Rectangle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7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645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1428728" y="0"/>
            <a:ext cx="7715272" cy="647700"/>
            <a:chOff x="1428728" y="0"/>
            <a:chExt cx="7715272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1428728" y="0"/>
              <a:ext cx="5286412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Arte Facts Digital Resolution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  <p:sp>
        <p:nvSpPr>
          <p:cNvPr id="8" name="Textfeld 7"/>
          <p:cNvSpPr txBox="1"/>
          <p:nvPr/>
        </p:nvSpPr>
        <p:spPr>
          <a:xfrm>
            <a:off x="4572000" y="107154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Compare spectra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1428728" y="0"/>
            <a:ext cx="7715272" cy="647700"/>
            <a:chOff x="1428728" y="0"/>
            <a:chExt cx="7715272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1428728" y="0"/>
              <a:ext cx="5286412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Arte Facts Digital Resolution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  <p:sp>
        <p:nvSpPr>
          <p:cNvPr id="8" name="Textfeld 7"/>
          <p:cNvSpPr txBox="1"/>
          <p:nvPr/>
        </p:nvSpPr>
        <p:spPr>
          <a:xfrm>
            <a:off x="4572000" y="107154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Compare spectra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1428728" y="0"/>
            <a:ext cx="7715272" cy="647700"/>
            <a:chOff x="1428728" y="0"/>
            <a:chExt cx="7715272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1428728" y="0"/>
              <a:ext cx="5286412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Digital Filtering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  <p:sp>
        <p:nvSpPr>
          <p:cNvPr id="8" name="Textfeld 7"/>
          <p:cNvSpPr txBox="1"/>
          <p:nvPr/>
        </p:nvSpPr>
        <p:spPr>
          <a:xfrm>
            <a:off x="2357422" y="642918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Open and stack    Filter_1hj -1,2,3.jdf</a:t>
            </a:r>
            <a:endParaRPr lang="en-US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2428860" y="4357694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Full spectral range</a:t>
            </a:r>
            <a:endParaRPr lang="en-US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2285984" y="1357298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Small spectral range</a:t>
            </a:r>
            <a:endParaRPr lang="en-US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2214546" y="3071810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Digital filter applied</a:t>
            </a:r>
            <a:endParaRPr lang="en-US" sz="1600" dirty="0"/>
          </a:p>
        </p:txBody>
      </p:sp>
      <p:cxnSp>
        <p:nvCxnSpPr>
          <p:cNvPr id="13" name="Gerade Verbindung mit Pfeil 12"/>
          <p:cNvCxnSpPr/>
          <p:nvPr/>
        </p:nvCxnSpPr>
        <p:spPr>
          <a:xfrm rot="5400000">
            <a:off x="4679157" y="1107265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286380" y="857232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Backfolding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cxnSp>
        <p:nvCxnSpPr>
          <p:cNvPr id="16" name="Gerade Verbindung mit Pfeil 15"/>
          <p:cNvCxnSpPr/>
          <p:nvPr/>
        </p:nvCxnSpPr>
        <p:spPr>
          <a:xfrm rot="16200000" flipH="1">
            <a:off x="5322099" y="1178703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1428728" y="0"/>
            <a:ext cx="7715272" cy="647700"/>
            <a:chOff x="1428728" y="0"/>
            <a:chExt cx="7715272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1428728" y="0"/>
              <a:ext cx="5286412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Digital Filtering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  <p:sp>
        <p:nvSpPr>
          <p:cNvPr id="8" name="Textfeld 7"/>
          <p:cNvSpPr txBox="1"/>
          <p:nvPr/>
        </p:nvSpPr>
        <p:spPr>
          <a:xfrm>
            <a:off x="2357422" y="642918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Open and stack    Filter_1hj -1,2,3.jdf</a:t>
            </a:r>
            <a:endParaRPr lang="en-US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2428860" y="4357694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Full spectral range</a:t>
            </a:r>
            <a:endParaRPr lang="en-US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2285984" y="1357298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Small spectral range</a:t>
            </a:r>
            <a:endParaRPr lang="en-US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2214546" y="3071810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Digital filter applied</a:t>
            </a:r>
            <a:endParaRPr lang="en-US" sz="1600" dirty="0"/>
          </a:p>
        </p:txBody>
      </p:sp>
      <p:cxnSp>
        <p:nvCxnSpPr>
          <p:cNvPr id="13" name="Gerade Verbindung mit Pfeil 12"/>
          <p:cNvCxnSpPr/>
          <p:nvPr/>
        </p:nvCxnSpPr>
        <p:spPr>
          <a:xfrm rot="5400000">
            <a:off x="3536149" y="1250141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500530" y="1071546"/>
            <a:ext cx="1500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Backfolding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cxnSp>
        <p:nvCxnSpPr>
          <p:cNvPr id="16" name="Gerade Verbindung mit Pfeil 15"/>
          <p:cNvCxnSpPr/>
          <p:nvPr/>
        </p:nvCxnSpPr>
        <p:spPr>
          <a:xfrm rot="16200000" flipH="1">
            <a:off x="6393669" y="1321579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30"/>
          <p:cNvGrpSpPr/>
          <p:nvPr/>
        </p:nvGrpSpPr>
        <p:grpSpPr>
          <a:xfrm>
            <a:off x="1428728" y="0"/>
            <a:ext cx="7715272" cy="647700"/>
            <a:chOff x="1428728" y="0"/>
            <a:chExt cx="7715272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1428728" y="0"/>
              <a:ext cx="5286412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Digital Filtering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  <p:sp>
        <p:nvSpPr>
          <p:cNvPr id="8" name="Textfeld 7"/>
          <p:cNvSpPr txBox="1"/>
          <p:nvPr/>
        </p:nvSpPr>
        <p:spPr>
          <a:xfrm>
            <a:off x="3500430" y="714356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Compare FIDs</a:t>
            </a:r>
            <a:endParaRPr lang="en-US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2786050" y="4429132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Full spectral range</a:t>
            </a:r>
            <a:endParaRPr lang="en-US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2857488" y="1000108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Small spectral range</a:t>
            </a:r>
            <a:endParaRPr lang="en-US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2500298" y="2857496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Digital filter applied</a:t>
            </a:r>
            <a:endParaRPr lang="en-US" sz="1600" dirty="0"/>
          </a:p>
        </p:txBody>
      </p:sp>
      <p:cxnSp>
        <p:nvCxnSpPr>
          <p:cNvPr id="13" name="Gerade Verbindung mit Pfeil 12"/>
          <p:cNvCxnSpPr/>
          <p:nvPr/>
        </p:nvCxnSpPr>
        <p:spPr>
          <a:xfrm rot="16200000" flipV="1">
            <a:off x="2178827" y="3750471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20" idx="3"/>
          </p:cNvCxnSpPr>
          <p:nvPr/>
        </p:nvCxnSpPr>
        <p:spPr>
          <a:xfrm flipV="1">
            <a:off x="5572132" y="2643182"/>
            <a:ext cx="1143008" cy="97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2500298" y="4000504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sinc</a:t>
            </a:r>
            <a:endParaRPr lang="en-US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5000628" y="2571744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sinc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0"/>
          <p:cNvSpPr>
            <a:spLocks noChangeArrowheads="1"/>
          </p:cNvSpPr>
          <p:nvPr/>
        </p:nvSpPr>
        <p:spPr bwMode="auto">
          <a:xfrm>
            <a:off x="1285852" y="785794"/>
            <a:ext cx="27146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    open rechteck-1.jdf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  <p:sp>
        <p:nvSpPr>
          <p:cNvPr id="23" name="Pfeil nach rechts 22"/>
          <p:cNvSpPr/>
          <p:nvPr/>
        </p:nvSpPr>
        <p:spPr>
          <a:xfrm rot="13240575">
            <a:off x="734035" y="784514"/>
            <a:ext cx="275527" cy="16253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571472" y="1071546"/>
            <a:ext cx="107157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30"/>
          <p:cNvGrpSpPr/>
          <p:nvPr/>
        </p:nvGrpSpPr>
        <p:grpSpPr>
          <a:xfrm>
            <a:off x="3643306" y="0"/>
            <a:ext cx="5500694" cy="647700"/>
            <a:chOff x="3643306" y="0"/>
            <a:chExt cx="5500694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3643306" y="0"/>
              <a:ext cx="3071834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Rectangle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27055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30"/>
          <p:cNvSpPr>
            <a:spLocks noChangeArrowheads="1"/>
          </p:cNvSpPr>
          <p:nvPr/>
        </p:nvSpPr>
        <p:spPr bwMode="auto">
          <a:xfrm>
            <a:off x="1357290" y="1785926"/>
            <a:ext cx="27146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    open dreieck-1.jdf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714348" y="2071678"/>
            <a:ext cx="107157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feil nach rechts 22"/>
          <p:cNvSpPr/>
          <p:nvPr/>
        </p:nvSpPr>
        <p:spPr>
          <a:xfrm rot="13240575">
            <a:off x="734035" y="784514"/>
            <a:ext cx="275527" cy="16253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Gruppieren 30"/>
          <p:cNvGrpSpPr/>
          <p:nvPr/>
        </p:nvGrpSpPr>
        <p:grpSpPr>
          <a:xfrm>
            <a:off x="3643306" y="0"/>
            <a:ext cx="5500694" cy="647700"/>
            <a:chOff x="3643306" y="0"/>
            <a:chExt cx="5500694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3643306" y="0"/>
              <a:ext cx="3071834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Triangle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  <p:sp>
        <p:nvSpPr>
          <p:cNvPr id="27" name="Pfeil nach links und rechts 26"/>
          <p:cNvSpPr/>
          <p:nvPr/>
        </p:nvSpPr>
        <p:spPr>
          <a:xfrm>
            <a:off x="1214414" y="4071942"/>
            <a:ext cx="214314" cy="714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tangle 130"/>
          <p:cNvSpPr>
            <a:spLocks noChangeArrowheads="1"/>
          </p:cNvSpPr>
          <p:nvPr/>
        </p:nvSpPr>
        <p:spPr bwMode="auto">
          <a:xfrm>
            <a:off x="1643042" y="3786190"/>
            <a:ext cx="27146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    change size of pages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0"/>
          <p:cNvSpPr>
            <a:spLocks noChangeArrowheads="1"/>
          </p:cNvSpPr>
          <p:nvPr/>
        </p:nvSpPr>
        <p:spPr bwMode="auto">
          <a:xfrm>
            <a:off x="1285852" y="785794"/>
            <a:ext cx="27146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    open rechteck-1.jdf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  <p:sp>
        <p:nvSpPr>
          <p:cNvPr id="19" name="Rectangle 130"/>
          <p:cNvSpPr>
            <a:spLocks noChangeArrowheads="1"/>
          </p:cNvSpPr>
          <p:nvPr/>
        </p:nvSpPr>
        <p:spPr bwMode="auto">
          <a:xfrm>
            <a:off x="1285852" y="1357298"/>
            <a:ext cx="27146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    open dreieck-1.jdf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642910" y="1643050"/>
            <a:ext cx="107157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feil nach rechts 22"/>
          <p:cNvSpPr/>
          <p:nvPr/>
        </p:nvSpPr>
        <p:spPr>
          <a:xfrm rot="13240575">
            <a:off x="734035" y="784514"/>
            <a:ext cx="275527" cy="16253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571472" y="1071546"/>
            <a:ext cx="107157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2817" t="24497" r="74222" b="58618"/>
          <a:stretch>
            <a:fillRect/>
          </a:stretch>
        </p:blipFill>
        <p:spPr bwMode="auto">
          <a:xfrm>
            <a:off x="214282" y="785794"/>
            <a:ext cx="4745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Pfeil nach rechts 24"/>
          <p:cNvSpPr/>
          <p:nvPr/>
        </p:nvSpPr>
        <p:spPr>
          <a:xfrm rot="13240575">
            <a:off x="448281" y="1070266"/>
            <a:ext cx="275527" cy="16253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130"/>
          <p:cNvSpPr>
            <a:spLocks noChangeArrowheads="1"/>
          </p:cNvSpPr>
          <p:nvPr/>
        </p:nvSpPr>
        <p:spPr bwMode="auto">
          <a:xfrm>
            <a:off x="642910" y="1928802"/>
            <a:ext cx="27146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    activate</a:t>
            </a:r>
            <a:r>
              <a:rPr lang="en-US" b="0" dirty="0" smtClean="0">
                <a:solidFill>
                  <a:srgbClr val="66FFFF"/>
                </a:solidFill>
              </a:rPr>
              <a:t> </a:t>
            </a:r>
            <a:endParaRPr lang="en-US" b="0" dirty="0">
              <a:solidFill>
                <a:srgbClr val="66FFFF"/>
              </a:solidFill>
            </a:endParaRPr>
          </a:p>
        </p:txBody>
      </p:sp>
      <p:grpSp>
        <p:nvGrpSpPr>
          <p:cNvPr id="2" name="Gruppieren 30"/>
          <p:cNvGrpSpPr/>
          <p:nvPr/>
        </p:nvGrpSpPr>
        <p:grpSpPr>
          <a:xfrm>
            <a:off x="3643306" y="0"/>
            <a:ext cx="5500694" cy="647700"/>
            <a:chOff x="3643306" y="0"/>
            <a:chExt cx="5500694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3643306" y="0"/>
              <a:ext cx="3071834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Rectangle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8513E-6 L -2.77778E-7 0.05251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3" grpId="0" animBg="1"/>
      <p:bldP spid="25" grpId="0" animBg="1"/>
      <p:bldP spid="25" grpId="1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pieren 30"/>
          <p:cNvGrpSpPr/>
          <p:nvPr/>
        </p:nvGrpSpPr>
        <p:grpSpPr>
          <a:xfrm>
            <a:off x="3643306" y="0"/>
            <a:ext cx="5500694" cy="647700"/>
            <a:chOff x="3643306" y="0"/>
            <a:chExt cx="5500694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3643306" y="0"/>
              <a:ext cx="3071834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Rectangle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130"/>
          <p:cNvSpPr>
            <a:spLocks noChangeArrowheads="1"/>
          </p:cNvSpPr>
          <p:nvPr/>
        </p:nvSpPr>
        <p:spPr bwMode="auto">
          <a:xfrm>
            <a:off x="5124442" y="1071546"/>
            <a:ext cx="27146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Use mouse to expand</a:t>
            </a:r>
            <a:r>
              <a:rPr lang="en-US" b="0" dirty="0" smtClean="0"/>
              <a:t> </a:t>
            </a:r>
          </a:p>
          <a:p>
            <a:pPr algn="ctr"/>
            <a:r>
              <a:rPr lang="en-US" dirty="0" smtClean="0"/>
              <a:t>Use mouse wheel to scale</a:t>
            </a:r>
            <a:r>
              <a:rPr lang="en-US" b="0" dirty="0" smtClean="0"/>
              <a:t> </a:t>
            </a:r>
            <a:endParaRPr lang="en-US" b="0" dirty="0"/>
          </a:p>
        </p:txBody>
      </p:sp>
      <p:grpSp>
        <p:nvGrpSpPr>
          <p:cNvPr id="3" name="Gruppieren 30"/>
          <p:cNvGrpSpPr/>
          <p:nvPr/>
        </p:nvGrpSpPr>
        <p:grpSpPr>
          <a:xfrm>
            <a:off x="3643306" y="0"/>
            <a:ext cx="5500694" cy="647700"/>
            <a:chOff x="3643306" y="0"/>
            <a:chExt cx="5500694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3643306" y="0"/>
              <a:ext cx="3071834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Rectangle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pieren 30"/>
          <p:cNvGrpSpPr/>
          <p:nvPr/>
        </p:nvGrpSpPr>
        <p:grpSpPr>
          <a:xfrm>
            <a:off x="3643306" y="0"/>
            <a:ext cx="5500694" cy="647700"/>
            <a:chOff x="3643306" y="0"/>
            <a:chExt cx="5500694" cy="647700"/>
          </a:xfrm>
        </p:grpSpPr>
        <p:sp>
          <p:nvSpPr>
            <p:cNvPr id="5" name="Rectangle 130"/>
            <p:cNvSpPr>
              <a:spLocks noChangeArrowheads="1"/>
            </p:cNvSpPr>
            <p:nvPr/>
          </p:nvSpPr>
          <p:spPr bwMode="auto">
            <a:xfrm>
              <a:off x="3643306" y="0"/>
              <a:ext cx="3071834" cy="285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Rectangle    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4" name="Picture 5" descr="Logo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6075" y="0"/>
              <a:ext cx="2447925" cy="6477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On-screen Show (4:3)</PresentationFormat>
  <Paragraphs>80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Symbol</vt:lpstr>
      <vt:lpstr>Larissa-Design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schaefer</dc:creator>
  <cp:lastModifiedBy>andreas</cp:lastModifiedBy>
  <cp:revision>60</cp:revision>
  <dcterms:created xsi:type="dcterms:W3CDTF">2014-10-23T14:37:57Z</dcterms:created>
  <dcterms:modified xsi:type="dcterms:W3CDTF">2019-10-10T11:29:41Z</dcterms:modified>
</cp:coreProperties>
</file>