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4" r:id="rId3"/>
    <p:sldId id="299" r:id="rId4"/>
    <p:sldId id="260" r:id="rId5"/>
    <p:sldId id="296" r:id="rId6"/>
    <p:sldId id="297" r:id="rId7"/>
    <p:sldId id="315" r:id="rId8"/>
    <p:sldId id="316" r:id="rId9"/>
    <p:sldId id="317" r:id="rId10"/>
    <p:sldId id="318" r:id="rId11"/>
    <p:sldId id="319" r:id="rId12"/>
    <p:sldId id="321" r:id="rId13"/>
    <p:sldId id="320" r:id="rId14"/>
    <p:sldId id="334" r:id="rId15"/>
    <p:sldId id="322" r:id="rId16"/>
    <p:sldId id="323" r:id="rId17"/>
    <p:sldId id="324" r:id="rId18"/>
    <p:sldId id="325" r:id="rId19"/>
    <p:sldId id="326" r:id="rId20"/>
    <p:sldId id="327" r:id="rId21"/>
    <p:sldId id="330" r:id="rId22"/>
    <p:sldId id="328" r:id="rId23"/>
    <p:sldId id="329" r:id="rId24"/>
    <p:sldId id="331" r:id="rId25"/>
    <p:sldId id="332" r:id="rId26"/>
    <p:sldId id="333" r:id="rId27"/>
    <p:sldId id="335" r:id="rId28"/>
    <p:sldId id="337" r:id="rId29"/>
    <p:sldId id="336" r:id="rId30"/>
    <p:sldId id="338" r:id="rId31"/>
    <p:sldId id="339" r:id="rId32"/>
    <p:sldId id="340" r:id="rId33"/>
    <p:sldId id="341" r:id="rId34"/>
    <p:sldId id="344" r:id="rId35"/>
    <p:sldId id="345" r:id="rId3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6299" autoAdjust="0"/>
    <p:restoredTop sz="94660"/>
  </p:normalViewPr>
  <p:slideViewPr>
    <p:cSldViewPr>
      <p:cViewPr varScale="1">
        <p:scale>
          <a:sx n="82" d="100"/>
          <a:sy n="82" d="100"/>
        </p:scale>
        <p:origin x="-112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BCE79-8C53-473F-95F0-6F25580A1848}" type="datetimeFigureOut">
              <a:rPr lang="de-DE" smtClean="0"/>
              <a:pPr/>
              <a:t>09.10.2017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CCB2-08B1-4774-8747-82CA93180F0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BCE79-8C53-473F-95F0-6F25580A1848}" type="datetimeFigureOut">
              <a:rPr lang="de-DE" smtClean="0"/>
              <a:pPr/>
              <a:t>09.10.2017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CCB2-08B1-4774-8747-82CA93180F0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BCE79-8C53-473F-95F0-6F25580A1848}" type="datetimeFigureOut">
              <a:rPr lang="de-DE" smtClean="0"/>
              <a:pPr/>
              <a:t>09.10.2017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CCB2-08B1-4774-8747-82CA93180F0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BCE79-8C53-473F-95F0-6F25580A1848}" type="datetimeFigureOut">
              <a:rPr lang="de-DE" smtClean="0"/>
              <a:pPr/>
              <a:t>09.10.2017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CCB2-08B1-4774-8747-82CA93180F0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BCE79-8C53-473F-95F0-6F25580A1848}" type="datetimeFigureOut">
              <a:rPr lang="de-DE" smtClean="0"/>
              <a:pPr/>
              <a:t>09.10.2017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CCB2-08B1-4774-8747-82CA93180F0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BCE79-8C53-473F-95F0-6F25580A1848}" type="datetimeFigureOut">
              <a:rPr lang="de-DE" smtClean="0"/>
              <a:pPr/>
              <a:t>09.10.2017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CCB2-08B1-4774-8747-82CA93180F0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BCE79-8C53-473F-95F0-6F25580A1848}" type="datetimeFigureOut">
              <a:rPr lang="de-DE" smtClean="0"/>
              <a:pPr/>
              <a:t>09.10.2017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CCB2-08B1-4774-8747-82CA93180F0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BCE79-8C53-473F-95F0-6F25580A1848}" type="datetimeFigureOut">
              <a:rPr lang="de-DE" smtClean="0"/>
              <a:pPr/>
              <a:t>09.10.2017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CCB2-08B1-4774-8747-82CA93180F0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BCE79-8C53-473F-95F0-6F25580A1848}" type="datetimeFigureOut">
              <a:rPr lang="de-DE" smtClean="0"/>
              <a:pPr/>
              <a:t>09.10.2017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CCB2-08B1-4774-8747-82CA93180F0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BCE79-8C53-473F-95F0-6F25580A1848}" type="datetimeFigureOut">
              <a:rPr lang="de-DE" smtClean="0"/>
              <a:pPr/>
              <a:t>09.10.2017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CCB2-08B1-4774-8747-82CA93180F0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BCE79-8C53-473F-95F0-6F25580A1848}" type="datetimeFigureOut">
              <a:rPr lang="de-DE" smtClean="0"/>
              <a:pPr/>
              <a:t>09.10.2017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CCB2-08B1-4774-8747-82CA93180F0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BCE79-8C53-473F-95F0-6F25580A1848}" type="datetimeFigureOut">
              <a:rPr lang="de-DE" smtClean="0"/>
              <a:pPr/>
              <a:t>09.10.2017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1CCB2-08B1-4774-8747-82CA93180F0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.jpe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jpe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4346" y="0"/>
            <a:ext cx="93583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071678"/>
            <a:ext cx="2768029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Gerade Verbindung mit Pfeil 11"/>
          <p:cNvCxnSpPr/>
          <p:nvPr/>
        </p:nvCxnSpPr>
        <p:spPr>
          <a:xfrm>
            <a:off x="1785918" y="3786190"/>
            <a:ext cx="1143008" cy="642942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5" descr="Logo_RG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  <p:sp>
        <p:nvSpPr>
          <p:cNvPr id="5" name="Rectangle 130"/>
          <p:cNvSpPr>
            <a:spLocks noChangeArrowheads="1"/>
          </p:cNvSpPr>
          <p:nvPr/>
        </p:nvSpPr>
        <p:spPr bwMode="auto">
          <a:xfrm>
            <a:off x="3643306" y="0"/>
            <a:ext cx="3071834" cy="2857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dirty="0" smtClean="0"/>
              <a:t>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1H    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428736"/>
            <a:ext cx="3371847" cy="277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7" name="Gerade Verbindung mit Pfeil 16"/>
          <p:cNvCxnSpPr/>
          <p:nvPr/>
        </p:nvCxnSpPr>
        <p:spPr>
          <a:xfrm>
            <a:off x="500034" y="428604"/>
            <a:ext cx="1143008" cy="642942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>
            <a:off x="1285852" y="3500438"/>
            <a:ext cx="1143008" cy="642942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uppieren 19"/>
          <p:cNvGrpSpPr/>
          <p:nvPr/>
        </p:nvGrpSpPr>
        <p:grpSpPr>
          <a:xfrm>
            <a:off x="4286248" y="1428736"/>
            <a:ext cx="3286148" cy="857256"/>
            <a:chOff x="3571868" y="2714620"/>
            <a:chExt cx="3286148" cy="857256"/>
          </a:xfrm>
        </p:grpSpPr>
        <p:sp>
          <p:nvSpPr>
            <p:cNvPr id="13" name="Rectangle 130"/>
            <p:cNvSpPr>
              <a:spLocks noChangeArrowheads="1"/>
            </p:cNvSpPr>
            <p:nvPr/>
          </p:nvSpPr>
          <p:spPr bwMode="auto">
            <a:xfrm>
              <a:off x="5715008" y="3143248"/>
              <a:ext cx="500066" cy="28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en-US" sz="1000" dirty="0" smtClean="0">
                  <a:solidFill>
                    <a:srgbClr val="FF0000"/>
                  </a:solidFill>
                </a:rPr>
                <a:t>CH</a:t>
              </a:r>
              <a:r>
                <a:rPr lang="en-US" sz="1400" dirty="0" smtClean="0">
                  <a:solidFill>
                    <a:srgbClr val="FF0000"/>
                  </a:solidFill>
                </a:rPr>
                <a:t>   </a:t>
              </a:r>
              <a:r>
                <a:rPr lang="en-US" sz="1400" b="0" dirty="0" smtClean="0">
                  <a:solidFill>
                    <a:srgbClr val="66FFFF"/>
                  </a:solidFill>
                </a:rPr>
                <a:t> </a:t>
              </a:r>
              <a:endParaRPr lang="en-US" sz="1400" b="0" dirty="0">
                <a:solidFill>
                  <a:srgbClr val="66FFFF"/>
                </a:solidFill>
              </a:endParaRPr>
            </a:p>
          </p:txBody>
        </p:sp>
        <p:sp>
          <p:nvSpPr>
            <p:cNvPr id="14" name="Rectangle 130"/>
            <p:cNvSpPr>
              <a:spLocks noChangeArrowheads="1"/>
            </p:cNvSpPr>
            <p:nvPr/>
          </p:nvSpPr>
          <p:spPr bwMode="auto">
            <a:xfrm>
              <a:off x="4143372" y="3286124"/>
              <a:ext cx="500066" cy="28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en-US" sz="1000" dirty="0" smtClean="0">
                  <a:solidFill>
                    <a:srgbClr val="FF0000"/>
                  </a:solidFill>
                </a:rPr>
                <a:t>PEG</a:t>
              </a:r>
              <a:r>
                <a:rPr lang="en-US" sz="1400" dirty="0" smtClean="0"/>
                <a:t>   </a:t>
              </a:r>
              <a:r>
                <a:rPr lang="en-US" sz="1400" b="0" dirty="0" smtClean="0">
                  <a:solidFill>
                    <a:srgbClr val="66FFFF"/>
                  </a:solidFill>
                </a:rPr>
                <a:t> </a:t>
              </a:r>
              <a:endParaRPr lang="en-US" sz="1400" b="0" dirty="0">
                <a:solidFill>
                  <a:srgbClr val="66FFFF"/>
                </a:solidFill>
              </a:endParaRPr>
            </a:p>
          </p:txBody>
        </p:sp>
        <p:sp>
          <p:nvSpPr>
            <p:cNvPr id="15" name="Rectangle 130"/>
            <p:cNvSpPr>
              <a:spLocks noChangeArrowheads="1"/>
            </p:cNvSpPr>
            <p:nvPr/>
          </p:nvSpPr>
          <p:spPr bwMode="auto">
            <a:xfrm>
              <a:off x="6000760" y="2714620"/>
              <a:ext cx="500066" cy="28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en-US" sz="1000" dirty="0" smtClean="0">
                  <a:solidFill>
                    <a:srgbClr val="FF0000"/>
                  </a:solidFill>
                </a:rPr>
                <a:t>CH3</a:t>
              </a:r>
              <a:r>
                <a:rPr lang="en-US" sz="1400" dirty="0" smtClean="0"/>
                <a:t>   </a:t>
              </a:r>
              <a:r>
                <a:rPr lang="en-US" sz="1400" b="0" dirty="0" smtClean="0">
                  <a:solidFill>
                    <a:srgbClr val="66FFFF"/>
                  </a:solidFill>
                </a:rPr>
                <a:t> </a:t>
              </a:r>
              <a:endParaRPr lang="en-US" sz="1400" b="0" dirty="0">
                <a:solidFill>
                  <a:srgbClr val="66FFFF"/>
                </a:solidFill>
              </a:endParaRPr>
            </a:p>
          </p:txBody>
        </p:sp>
        <p:sp>
          <p:nvSpPr>
            <p:cNvPr id="16" name="Rectangle 130"/>
            <p:cNvSpPr>
              <a:spLocks noChangeArrowheads="1"/>
            </p:cNvSpPr>
            <p:nvPr/>
          </p:nvSpPr>
          <p:spPr bwMode="auto">
            <a:xfrm>
              <a:off x="5572132" y="2857496"/>
              <a:ext cx="500066" cy="28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en-US" sz="1000" dirty="0" smtClean="0">
                  <a:solidFill>
                    <a:srgbClr val="FF0000"/>
                  </a:solidFill>
                </a:rPr>
                <a:t>OH</a:t>
              </a:r>
              <a:r>
                <a:rPr lang="en-US" sz="1400" dirty="0" smtClean="0">
                  <a:solidFill>
                    <a:srgbClr val="FF0000"/>
                  </a:solidFill>
                </a:rPr>
                <a:t>   </a:t>
              </a:r>
              <a:r>
                <a:rPr lang="en-US" sz="1400" b="0" dirty="0" smtClean="0">
                  <a:solidFill>
                    <a:srgbClr val="FF0000"/>
                  </a:solidFill>
                </a:rPr>
                <a:t> </a:t>
              </a:r>
              <a:endParaRPr lang="en-US" sz="1400" b="0" dirty="0">
                <a:solidFill>
                  <a:srgbClr val="FF0000"/>
                </a:solidFill>
              </a:endParaRPr>
            </a:p>
          </p:txBody>
        </p:sp>
        <p:sp>
          <p:nvSpPr>
            <p:cNvPr id="18" name="Rectangle 130"/>
            <p:cNvSpPr>
              <a:spLocks noChangeArrowheads="1"/>
            </p:cNvSpPr>
            <p:nvPr/>
          </p:nvSpPr>
          <p:spPr bwMode="auto">
            <a:xfrm>
              <a:off x="4857752" y="3286124"/>
              <a:ext cx="500066" cy="28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en-US" sz="1000" dirty="0" smtClean="0">
                  <a:solidFill>
                    <a:srgbClr val="FF0000"/>
                  </a:solidFill>
                </a:rPr>
                <a:t>CH2</a:t>
              </a:r>
              <a:r>
                <a:rPr lang="en-US" sz="1400" dirty="0" smtClean="0"/>
                <a:t>   </a:t>
              </a:r>
              <a:r>
                <a:rPr lang="en-US" sz="1400" b="0" dirty="0" smtClean="0">
                  <a:solidFill>
                    <a:srgbClr val="66FFFF"/>
                  </a:solidFill>
                </a:rPr>
                <a:t> </a:t>
              </a:r>
              <a:endParaRPr lang="en-US" sz="1400" b="0" dirty="0">
                <a:solidFill>
                  <a:srgbClr val="66FFFF"/>
                </a:solidFill>
              </a:endParaRPr>
            </a:p>
          </p:txBody>
        </p:sp>
        <p:sp>
          <p:nvSpPr>
            <p:cNvPr id="21" name="Rectangle 130"/>
            <p:cNvSpPr>
              <a:spLocks noChangeArrowheads="1"/>
            </p:cNvSpPr>
            <p:nvPr/>
          </p:nvSpPr>
          <p:spPr bwMode="auto">
            <a:xfrm>
              <a:off x="6357950" y="3286124"/>
              <a:ext cx="500066" cy="28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en-US" sz="1000" dirty="0" smtClean="0">
                  <a:solidFill>
                    <a:srgbClr val="FF0000"/>
                  </a:solidFill>
                </a:rPr>
                <a:t>OH</a:t>
              </a:r>
              <a:r>
                <a:rPr lang="en-US" sz="1400" dirty="0" smtClean="0">
                  <a:solidFill>
                    <a:srgbClr val="FF0000"/>
                  </a:solidFill>
                </a:rPr>
                <a:t>   </a:t>
              </a:r>
              <a:r>
                <a:rPr lang="en-US" sz="1400" b="0" dirty="0" smtClean="0">
                  <a:solidFill>
                    <a:srgbClr val="FF0000"/>
                  </a:solidFill>
                </a:rPr>
                <a:t> </a:t>
              </a:r>
              <a:endParaRPr lang="en-US" sz="1400" b="0" dirty="0">
                <a:solidFill>
                  <a:srgbClr val="FF0000"/>
                </a:solidFill>
              </a:endParaRPr>
            </a:p>
          </p:txBody>
        </p:sp>
        <p:sp>
          <p:nvSpPr>
            <p:cNvPr id="22" name="Rectangle 130"/>
            <p:cNvSpPr>
              <a:spLocks noChangeArrowheads="1"/>
            </p:cNvSpPr>
            <p:nvPr/>
          </p:nvSpPr>
          <p:spPr bwMode="auto">
            <a:xfrm>
              <a:off x="3571868" y="3214686"/>
              <a:ext cx="500066" cy="28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en-US" sz="1000" dirty="0" smtClean="0">
                  <a:solidFill>
                    <a:srgbClr val="FF0000"/>
                  </a:solidFill>
                </a:rPr>
                <a:t>OH</a:t>
              </a:r>
              <a:r>
                <a:rPr lang="en-US" sz="1400" dirty="0" smtClean="0">
                  <a:solidFill>
                    <a:srgbClr val="FF0000"/>
                  </a:solidFill>
                </a:rPr>
                <a:t>   </a:t>
              </a:r>
              <a:r>
                <a:rPr lang="en-US" sz="1400" b="0" dirty="0" smtClean="0">
                  <a:solidFill>
                    <a:srgbClr val="FF0000"/>
                  </a:solidFill>
                </a:rPr>
                <a:t> </a:t>
              </a:r>
              <a:endParaRPr lang="en-US" sz="1400" b="0" dirty="0">
                <a:solidFill>
                  <a:srgbClr val="FF0000"/>
                </a:solidFill>
              </a:endParaRPr>
            </a:p>
          </p:txBody>
        </p:sp>
        <p:sp>
          <p:nvSpPr>
            <p:cNvPr id="23" name="Rectangle 130"/>
            <p:cNvSpPr>
              <a:spLocks noChangeArrowheads="1"/>
            </p:cNvSpPr>
            <p:nvPr/>
          </p:nvSpPr>
          <p:spPr bwMode="auto">
            <a:xfrm>
              <a:off x="5143504" y="2786058"/>
              <a:ext cx="500066" cy="28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en-US" sz="1000" dirty="0" smtClean="0">
                  <a:solidFill>
                    <a:srgbClr val="FF0000"/>
                  </a:solidFill>
                </a:rPr>
                <a:t>OH</a:t>
              </a:r>
              <a:r>
                <a:rPr lang="en-US" sz="1400" dirty="0" smtClean="0">
                  <a:solidFill>
                    <a:srgbClr val="FF0000"/>
                  </a:solidFill>
                </a:rPr>
                <a:t>   </a:t>
              </a:r>
              <a:r>
                <a:rPr lang="en-US" sz="1400" b="0" dirty="0" smtClean="0">
                  <a:solidFill>
                    <a:srgbClr val="FF0000"/>
                  </a:solidFill>
                </a:rPr>
                <a:t> </a:t>
              </a:r>
              <a:endParaRPr lang="en-US" sz="1400" b="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Gruppieren 23"/>
          <p:cNvGrpSpPr/>
          <p:nvPr/>
        </p:nvGrpSpPr>
        <p:grpSpPr>
          <a:xfrm>
            <a:off x="2643174" y="3929066"/>
            <a:ext cx="5286412" cy="1357322"/>
            <a:chOff x="2357422" y="3000372"/>
            <a:chExt cx="5286412" cy="1357322"/>
          </a:xfrm>
        </p:grpSpPr>
        <p:sp>
          <p:nvSpPr>
            <p:cNvPr id="25" name="Rectangle 130"/>
            <p:cNvSpPr>
              <a:spLocks noChangeArrowheads="1"/>
            </p:cNvSpPr>
            <p:nvPr/>
          </p:nvSpPr>
          <p:spPr bwMode="auto">
            <a:xfrm>
              <a:off x="3714744" y="4071942"/>
              <a:ext cx="500066" cy="28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en-US" sz="1000" dirty="0" smtClean="0">
                  <a:solidFill>
                    <a:srgbClr val="FF0000"/>
                  </a:solidFill>
                </a:rPr>
                <a:t>CH</a:t>
              </a:r>
              <a:r>
                <a:rPr lang="en-US" sz="1400" dirty="0" smtClean="0">
                  <a:solidFill>
                    <a:srgbClr val="FF0000"/>
                  </a:solidFill>
                </a:rPr>
                <a:t>   </a:t>
              </a:r>
              <a:r>
                <a:rPr lang="en-US" sz="1400" b="0" dirty="0" smtClean="0">
                  <a:solidFill>
                    <a:srgbClr val="66FFFF"/>
                  </a:solidFill>
                </a:rPr>
                <a:t> </a:t>
              </a:r>
              <a:endParaRPr lang="en-US" sz="1400" b="0" dirty="0">
                <a:solidFill>
                  <a:srgbClr val="66FFFF"/>
                </a:solidFill>
              </a:endParaRPr>
            </a:p>
          </p:txBody>
        </p:sp>
        <p:sp>
          <p:nvSpPr>
            <p:cNvPr id="26" name="Rectangle 130"/>
            <p:cNvSpPr>
              <a:spLocks noChangeArrowheads="1"/>
            </p:cNvSpPr>
            <p:nvPr/>
          </p:nvSpPr>
          <p:spPr bwMode="auto">
            <a:xfrm>
              <a:off x="4143372" y="3286124"/>
              <a:ext cx="500066" cy="28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en-US" sz="1000" dirty="0" smtClean="0">
                  <a:solidFill>
                    <a:srgbClr val="FF0000"/>
                  </a:solidFill>
                </a:rPr>
                <a:t>PEG</a:t>
              </a:r>
              <a:r>
                <a:rPr lang="en-US" sz="1400" dirty="0" smtClean="0"/>
                <a:t>   </a:t>
              </a:r>
              <a:r>
                <a:rPr lang="en-US" sz="1400" b="0" dirty="0" smtClean="0">
                  <a:solidFill>
                    <a:srgbClr val="66FFFF"/>
                  </a:solidFill>
                </a:rPr>
                <a:t> </a:t>
              </a:r>
              <a:endParaRPr lang="en-US" sz="1400" b="0" dirty="0">
                <a:solidFill>
                  <a:srgbClr val="66FFFF"/>
                </a:solidFill>
              </a:endParaRPr>
            </a:p>
          </p:txBody>
        </p:sp>
        <p:sp>
          <p:nvSpPr>
            <p:cNvPr id="27" name="Rectangle 130"/>
            <p:cNvSpPr>
              <a:spLocks noChangeArrowheads="1"/>
            </p:cNvSpPr>
            <p:nvPr/>
          </p:nvSpPr>
          <p:spPr bwMode="auto">
            <a:xfrm>
              <a:off x="7143768" y="3000372"/>
              <a:ext cx="500066" cy="28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en-US" sz="1000" dirty="0" smtClean="0">
                  <a:solidFill>
                    <a:srgbClr val="FF0000"/>
                  </a:solidFill>
                </a:rPr>
                <a:t>CH3</a:t>
              </a:r>
              <a:r>
                <a:rPr lang="en-US" sz="1400" dirty="0" smtClean="0"/>
                <a:t>   </a:t>
              </a:r>
              <a:r>
                <a:rPr lang="en-US" sz="1400" b="0" dirty="0" smtClean="0">
                  <a:solidFill>
                    <a:srgbClr val="66FFFF"/>
                  </a:solidFill>
                </a:rPr>
                <a:t> </a:t>
              </a:r>
              <a:endParaRPr lang="en-US" sz="1400" b="0" dirty="0">
                <a:solidFill>
                  <a:srgbClr val="66FFFF"/>
                </a:solidFill>
              </a:endParaRPr>
            </a:p>
          </p:txBody>
        </p:sp>
        <p:sp>
          <p:nvSpPr>
            <p:cNvPr id="29" name="Rectangle 130"/>
            <p:cNvSpPr>
              <a:spLocks noChangeArrowheads="1"/>
            </p:cNvSpPr>
            <p:nvPr/>
          </p:nvSpPr>
          <p:spPr bwMode="auto">
            <a:xfrm>
              <a:off x="5143504" y="3286124"/>
              <a:ext cx="500066" cy="28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en-US" sz="1000" dirty="0" smtClean="0">
                  <a:solidFill>
                    <a:srgbClr val="FF0000"/>
                  </a:solidFill>
                </a:rPr>
                <a:t>CH2</a:t>
              </a:r>
              <a:r>
                <a:rPr lang="en-US" sz="1400" dirty="0" smtClean="0"/>
                <a:t>   </a:t>
              </a:r>
              <a:r>
                <a:rPr lang="en-US" sz="1400" b="0" dirty="0" smtClean="0">
                  <a:solidFill>
                    <a:srgbClr val="66FFFF"/>
                  </a:solidFill>
                </a:rPr>
                <a:t> </a:t>
              </a:r>
              <a:endParaRPr lang="en-US" sz="1400" b="0" dirty="0">
                <a:solidFill>
                  <a:srgbClr val="66FFFF"/>
                </a:solidFill>
              </a:endParaRPr>
            </a:p>
          </p:txBody>
        </p:sp>
        <p:sp>
          <p:nvSpPr>
            <p:cNvPr id="30" name="Rectangle 130"/>
            <p:cNvSpPr>
              <a:spLocks noChangeArrowheads="1"/>
            </p:cNvSpPr>
            <p:nvPr/>
          </p:nvSpPr>
          <p:spPr bwMode="auto">
            <a:xfrm>
              <a:off x="2357422" y="3643314"/>
              <a:ext cx="500066" cy="28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en-US" sz="1000" dirty="0" smtClean="0">
                  <a:solidFill>
                    <a:srgbClr val="FF0000"/>
                  </a:solidFill>
                </a:rPr>
                <a:t>OH</a:t>
              </a:r>
              <a:r>
                <a:rPr lang="en-US" sz="1400" dirty="0" smtClean="0">
                  <a:solidFill>
                    <a:srgbClr val="FF0000"/>
                  </a:solidFill>
                </a:rPr>
                <a:t>   </a:t>
              </a:r>
              <a:r>
                <a:rPr lang="en-US" sz="1400" b="0" dirty="0" smtClean="0">
                  <a:solidFill>
                    <a:srgbClr val="FF0000"/>
                  </a:solidFill>
                </a:rPr>
                <a:t> </a:t>
              </a:r>
              <a:endParaRPr lang="en-US" sz="1400" b="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30"/>
          <p:cNvSpPr>
            <a:spLocks noChangeArrowheads="1"/>
          </p:cNvSpPr>
          <p:nvPr/>
        </p:nvSpPr>
        <p:spPr bwMode="auto">
          <a:xfrm>
            <a:off x="3929058" y="1214422"/>
            <a:ext cx="50006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PEG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17" name="Rectangle 130"/>
          <p:cNvSpPr>
            <a:spLocks noChangeArrowheads="1"/>
          </p:cNvSpPr>
          <p:nvPr/>
        </p:nvSpPr>
        <p:spPr bwMode="auto">
          <a:xfrm>
            <a:off x="2571736" y="1214422"/>
            <a:ext cx="50006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CH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19" name="Rectangle 130"/>
          <p:cNvSpPr>
            <a:spLocks noChangeArrowheads="1"/>
          </p:cNvSpPr>
          <p:nvPr/>
        </p:nvSpPr>
        <p:spPr bwMode="auto">
          <a:xfrm>
            <a:off x="7000892" y="1214422"/>
            <a:ext cx="50006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CH3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21" name="Rectangle 130"/>
          <p:cNvSpPr>
            <a:spLocks noChangeArrowheads="1"/>
          </p:cNvSpPr>
          <p:nvPr/>
        </p:nvSpPr>
        <p:spPr bwMode="auto">
          <a:xfrm>
            <a:off x="5500694" y="1214422"/>
            <a:ext cx="50006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CH2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288" y="0"/>
            <a:ext cx="9153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 descr="Logo_RG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  <p:sp>
        <p:nvSpPr>
          <p:cNvPr id="5" name="Rectangle 130"/>
          <p:cNvSpPr>
            <a:spLocks noChangeArrowheads="1"/>
          </p:cNvSpPr>
          <p:nvPr/>
        </p:nvSpPr>
        <p:spPr bwMode="auto">
          <a:xfrm>
            <a:off x="1928794" y="0"/>
            <a:ext cx="4786346" cy="2857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dirty="0" smtClean="0"/>
              <a:t>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Calculate Fit    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Rectangle 130"/>
          <p:cNvSpPr>
            <a:spLocks noChangeArrowheads="1"/>
          </p:cNvSpPr>
          <p:nvPr/>
        </p:nvSpPr>
        <p:spPr bwMode="auto">
          <a:xfrm>
            <a:off x="8072462" y="785794"/>
            <a:ext cx="50006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PEG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12" name="Rectangle 130"/>
          <p:cNvSpPr>
            <a:spLocks noChangeArrowheads="1"/>
          </p:cNvSpPr>
          <p:nvPr/>
        </p:nvSpPr>
        <p:spPr bwMode="auto">
          <a:xfrm>
            <a:off x="8072462" y="2357430"/>
            <a:ext cx="50006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CH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13" name="Rectangle 130"/>
          <p:cNvSpPr>
            <a:spLocks noChangeArrowheads="1"/>
          </p:cNvSpPr>
          <p:nvPr/>
        </p:nvSpPr>
        <p:spPr bwMode="auto">
          <a:xfrm>
            <a:off x="8072462" y="1285860"/>
            <a:ext cx="50006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CH3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14" name="Rectangle 130"/>
          <p:cNvSpPr>
            <a:spLocks noChangeArrowheads="1"/>
          </p:cNvSpPr>
          <p:nvPr/>
        </p:nvSpPr>
        <p:spPr bwMode="auto">
          <a:xfrm>
            <a:off x="8072462" y="1928802"/>
            <a:ext cx="50006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OH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/>
              <a:t>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16" name="Rectangle 130"/>
          <p:cNvSpPr>
            <a:spLocks noChangeArrowheads="1"/>
          </p:cNvSpPr>
          <p:nvPr/>
        </p:nvSpPr>
        <p:spPr bwMode="auto">
          <a:xfrm>
            <a:off x="8072462" y="1571612"/>
            <a:ext cx="50006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CH2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  <p:sp>
        <p:nvSpPr>
          <p:cNvPr id="5" name="Rectangle 130"/>
          <p:cNvSpPr>
            <a:spLocks noChangeArrowheads="1"/>
          </p:cNvSpPr>
          <p:nvPr/>
        </p:nvSpPr>
        <p:spPr bwMode="auto">
          <a:xfrm>
            <a:off x="1928794" y="0"/>
            <a:ext cx="4786346" cy="2857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dirty="0" smtClean="0"/>
              <a:t>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</a:rPr>
              <a:t>Comparisson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 with BRUKER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</a:rPr>
              <a:t>FiT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    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Rectangle 130"/>
          <p:cNvSpPr>
            <a:spLocks noChangeArrowheads="1"/>
          </p:cNvSpPr>
          <p:nvPr/>
        </p:nvSpPr>
        <p:spPr bwMode="auto">
          <a:xfrm>
            <a:off x="3929058" y="1214422"/>
            <a:ext cx="50006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PEG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17" name="Rectangle 130"/>
          <p:cNvSpPr>
            <a:spLocks noChangeArrowheads="1"/>
          </p:cNvSpPr>
          <p:nvPr/>
        </p:nvSpPr>
        <p:spPr bwMode="auto">
          <a:xfrm>
            <a:off x="2571736" y="1214422"/>
            <a:ext cx="50006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CH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19" name="Rectangle 130"/>
          <p:cNvSpPr>
            <a:spLocks noChangeArrowheads="1"/>
          </p:cNvSpPr>
          <p:nvPr/>
        </p:nvSpPr>
        <p:spPr bwMode="auto">
          <a:xfrm>
            <a:off x="7000892" y="1214422"/>
            <a:ext cx="50006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CH3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20" name="Rectangle 130"/>
          <p:cNvSpPr>
            <a:spLocks noChangeArrowheads="1"/>
          </p:cNvSpPr>
          <p:nvPr/>
        </p:nvSpPr>
        <p:spPr bwMode="auto">
          <a:xfrm>
            <a:off x="1357290" y="1214422"/>
            <a:ext cx="50006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OH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/>
              <a:t>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21" name="Rectangle 130"/>
          <p:cNvSpPr>
            <a:spLocks noChangeArrowheads="1"/>
          </p:cNvSpPr>
          <p:nvPr/>
        </p:nvSpPr>
        <p:spPr bwMode="auto">
          <a:xfrm>
            <a:off x="5500694" y="1214422"/>
            <a:ext cx="50006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CH2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28596" y="2071678"/>
            <a:ext cx="821537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         1/G                                6.756                                5.238                               0.817                               0.531                               2.901  </a:t>
            </a:r>
          </a:p>
          <a:p>
            <a:r>
              <a:rPr lang="de-DE" sz="1200" dirty="0" smtClean="0"/>
              <a:t>      BRUKER                           6.614 s                              4.567 s                            0.716 s                            0.535 s                            2.865 s   </a:t>
            </a:r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071678"/>
            <a:ext cx="2768029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 descr="Logo_RG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  <p:sp>
        <p:nvSpPr>
          <p:cNvPr id="5" name="Rectangle 130"/>
          <p:cNvSpPr>
            <a:spLocks noChangeArrowheads="1"/>
          </p:cNvSpPr>
          <p:nvPr/>
        </p:nvSpPr>
        <p:spPr bwMode="auto">
          <a:xfrm>
            <a:off x="3643306" y="0"/>
            <a:ext cx="3071834" cy="2857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dirty="0" smtClean="0"/>
              <a:t>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1H    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7" name="Gerade Verbindung mit Pfeil 16"/>
          <p:cNvCxnSpPr/>
          <p:nvPr/>
        </p:nvCxnSpPr>
        <p:spPr>
          <a:xfrm>
            <a:off x="500034" y="428604"/>
            <a:ext cx="1143008" cy="642942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>
            <a:off x="1285852" y="3500438"/>
            <a:ext cx="1143008" cy="642942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  <p:sp>
        <p:nvSpPr>
          <p:cNvPr id="5" name="Rectangle 130"/>
          <p:cNvSpPr>
            <a:spLocks noChangeArrowheads="1"/>
          </p:cNvSpPr>
          <p:nvPr/>
        </p:nvSpPr>
        <p:spPr bwMode="auto">
          <a:xfrm>
            <a:off x="1000100" y="0"/>
            <a:ext cx="5715040" cy="2857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dirty="0" smtClean="0"/>
              <a:t>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DOSY Experiment(Diffusion Coefficient)    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>
            <a:off x="2500298" y="6072206"/>
            <a:ext cx="1285884" cy="1588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>
            <a:off x="500034" y="428604"/>
            <a:ext cx="1143008" cy="642942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000240"/>
            <a:ext cx="3305172" cy="2719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Gerade Verbindung mit Pfeil 11"/>
          <p:cNvCxnSpPr/>
          <p:nvPr/>
        </p:nvCxnSpPr>
        <p:spPr>
          <a:xfrm>
            <a:off x="2143108" y="4143380"/>
            <a:ext cx="1143008" cy="642942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  <p:sp>
        <p:nvSpPr>
          <p:cNvPr id="5" name="Rectangle 130"/>
          <p:cNvSpPr>
            <a:spLocks noChangeArrowheads="1"/>
          </p:cNvSpPr>
          <p:nvPr/>
        </p:nvSpPr>
        <p:spPr bwMode="auto">
          <a:xfrm>
            <a:off x="1000100" y="0"/>
            <a:ext cx="5715040" cy="2857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dirty="0" smtClean="0"/>
              <a:t>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DOSY Experiment(Diffusion Coefficient)    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>
            <a:off x="2500298" y="6072206"/>
            <a:ext cx="1285884" cy="1588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Gruppieren 94"/>
          <p:cNvGrpSpPr/>
          <p:nvPr/>
        </p:nvGrpSpPr>
        <p:grpSpPr>
          <a:xfrm>
            <a:off x="2285984" y="714356"/>
            <a:ext cx="4702421" cy="2066696"/>
            <a:chOff x="1860744" y="319828"/>
            <a:chExt cx="10224642" cy="3291735"/>
          </a:xfrm>
        </p:grpSpPr>
        <p:sp>
          <p:nvSpPr>
            <p:cNvPr id="96" name="Text Box 20"/>
            <p:cNvSpPr txBox="1">
              <a:spLocks noChangeArrowheads="1"/>
            </p:cNvSpPr>
            <p:nvPr/>
          </p:nvSpPr>
          <p:spPr bwMode="auto">
            <a:xfrm>
              <a:off x="5122678" y="319828"/>
              <a:ext cx="6962708" cy="490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400" b="1" dirty="0" smtClean="0"/>
                <a:t>Gradient strength has to be incremented</a:t>
              </a:r>
              <a:endParaRPr lang="en-GB" sz="1400" dirty="0"/>
            </a:p>
          </p:txBody>
        </p:sp>
        <p:grpSp>
          <p:nvGrpSpPr>
            <p:cNvPr id="97" name="Gruppieren 45"/>
            <p:cNvGrpSpPr/>
            <p:nvPr/>
          </p:nvGrpSpPr>
          <p:grpSpPr>
            <a:xfrm>
              <a:off x="1860744" y="814194"/>
              <a:ext cx="8535794" cy="2797369"/>
              <a:chOff x="1860744" y="814194"/>
              <a:chExt cx="8535794" cy="2797369"/>
            </a:xfrm>
          </p:grpSpPr>
          <p:grpSp>
            <p:nvGrpSpPr>
              <p:cNvPr id="98" name="Group 26"/>
              <p:cNvGrpSpPr>
                <a:grpSpLocks/>
              </p:cNvGrpSpPr>
              <p:nvPr/>
            </p:nvGrpSpPr>
            <p:grpSpPr bwMode="auto">
              <a:xfrm>
                <a:off x="1860744" y="814194"/>
                <a:ext cx="8526463" cy="1168402"/>
                <a:chOff x="1178" y="507"/>
                <a:chExt cx="5371" cy="736"/>
              </a:xfrm>
            </p:grpSpPr>
            <p:pic>
              <p:nvPicPr>
                <p:cNvPr id="127" name="Picture 9" descr="fid1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 l="6909" t="34451" r="43452" b="29868"/>
                <a:stretch>
                  <a:fillRect/>
                </a:stretch>
              </p:blipFill>
              <p:spPr bwMode="auto">
                <a:xfrm>
                  <a:off x="3404" y="640"/>
                  <a:ext cx="3145" cy="452"/>
                </a:xfrm>
                <a:prstGeom prst="rect">
                  <a:avLst/>
                </a:prstGeom>
                <a:noFill/>
              </p:spPr>
            </p:pic>
            <p:sp>
              <p:nvSpPr>
                <p:cNvPr id="128" name="Line 12"/>
                <p:cNvSpPr>
                  <a:spLocks noChangeShapeType="1"/>
                </p:cNvSpPr>
                <p:nvPr/>
              </p:nvSpPr>
              <p:spPr bwMode="auto">
                <a:xfrm>
                  <a:off x="1178" y="840"/>
                  <a:ext cx="301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29" name="Rectangle 15"/>
                <p:cNvSpPr>
                  <a:spLocks noChangeArrowheads="1"/>
                </p:cNvSpPr>
                <p:nvPr/>
              </p:nvSpPr>
              <p:spPr bwMode="auto">
                <a:xfrm>
                  <a:off x="1289" y="512"/>
                  <a:ext cx="171" cy="330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pic>
              <p:nvPicPr>
                <p:cNvPr id="130" name="Picture 18" descr="fid1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 l="43451" t="29875" r="6908" b="34460"/>
                <a:stretch>
                  <a:fillRect/>
                </a:stretch>
              </p:blipFill>
              <p:spPr bwMode="auto">
                <a:xfrm>
                  <a:off x="3120" y="565"/>
                  <a:ext cx="454" cy="4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31" name="Picture 21" descr="fid1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 l="6909" t="34451" r="43452" b="29868"/>
                <a:stretch>
                  <a:fillRect/>
                </a:stretch>
              </p:blipFill>
              <p:spPr bwMode="auto">
                <a:xfrm>
                  <a:off x="1457" y="540"/>
                  <a:ext cx="384" cy="703"/>
                </a:xfrm>
                <a:prstGeom prst="rect">
                  <a:avLst/>
                </a:prstGeom>
                <a:noFill/>
              </p:spPr>
            </p:pic>
            <p:sp>
              <p:nvSpPr>
                <p:cNvPr id="132" name="Rectangle 22"/>
                <p:cNvSpPr>
                  <a:spLocks noChangeArrowheads="1"/>
                </p:cNvSpPr>
                <p:nvPr/>
              </p:nvSpPr>
              <p:spPr bwMode="auto">
                <a:xfrm>
                  <a:off x="1895" y="514"/>
                  <a:ext cx="171" cy="330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33" name="Rectangle 23"/>
                <p:cNvSpPr>
                  <a:spLocks noChangeArrowheads="1"/>
                </p:cNvSpPr>
                <p:nvPr/>
              </p:nvSpPr>
              <p:spPr bwMode="auto">
                <a:xfrm>
                  <a:off x="2908" y="507"/>
                  <a:ext cx="171" cy="330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100" name="Group 27"/>
              <p:cNvGrpSpPr>
                <a:grpSpLocks/>
              </p:cNvGrpSpPr>
              <p:nvPr/>
            </p:nvGrpSpPr>
            <p:grpSpPr bwMode="auto">
              <a:xfrm>
                <a:off x="1870075" y="1663700"/>
                <a:ext cx="8526463" cy="1166813"/>
                <a:chOff x="1178" y="508"/>
                <a:chExt cx="5371" cy="735"/>
              </a:xfrm>
            </p:grpSpPr>
            <p:pic>
              <p:nvPicPr>
                <p:cNvPr id="117" name="Picture 28" descr="fid1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 l="6909" t="34451" r="43452" b="29868"/>
                <a:stretch>
                  <a:fillRect/>
                </a:stretch>
              </p:blipFill>
              <p:spPr bwMode="auto">
                <a:xfrm>
                  <a:off x="3404" y="640"/>
                  <a:ext cx="3145" cy="452"/>
                </a:xfrm>
                <a:prstGeom prst="rect">
                  <a:avLst/>
                </a:prstGeom>
                <a:noFill/>
              </p:spPr>
            </p:pic>
            <p:sp>
              <p:nvSpPr>
                <p:cNvPr id="118" name="Line 29"/>
                <p:cNvSpPr>
                  <a:spLocks noChangeShapeType="1"/>
                </p:cNvSpPr>
                <p:nvPr/>
              </p:nvSpPr>
              <p:spPr bwMode="auto">
                <a:xfrm>
                  <a:off x="1178" y="840"/>
                  <a:ext cx="301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19" name="Rectangle 30"/>
                <p:cNvSpPr>
                  <a:spLocks noChangeArrowheads="1"/>
                </p:cNvSpPr>
                <p:nvPr/>
              </p:nvSpPr>
              <p:spPr bwMode="auto">
                <a:xfrm>
                  <a:off x="1289" y="512"/>
                  <a:ext cx="171" cy="330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pic>
              <p:nvPicPr>
                <p:cNvPr id="120" name="Picture 31" descr="fid1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 l="43451" t="29875" r="6908" b="34460"/>
                <a:stretch>
                  <a:fillRect/>
                </a:stretch>
              </p:blipFill>
              <p:spPr bwMode="auto">
                <a:xfrm>
                  <a:off x="3120" y="565"/>
                  <a:ext cx="454" cy="4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21" name="Picture 32" descr="fid1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 l="6909" t="34451" r="43452" b="29868"/>
                <a:stretch>
                  <a:fillRect/>
                </a:stretch>
              </p:blipFill>
              <p:spPr bwMode="auto">
                <a:xfrm>
                  <a:off x="1457" y="540"/>
                  <a:ext cx="384" cy="703"/>
                </a:xfrm>
                <a:prstGeom prst="rect">
                  <a:avLst/>
                </a:prstGeom>
                <a:noFill/>
              </p:spPr>
            </p:pic>
            <p:sp>
              <p:nvSpPr>
                <p:cNvPr id="122" name="Rectangle 33"/>
                <p:cNvSpPr>
                  <a:spLocks noChangeArrowheads="1"/>
                </p:cNvSpPr>
                <p:nvPr/>
              </p:nvSpPr>
              <p:spPr bwMode="auto">
                <a:xfrm>
                  <a:off x="1930" y="508"/>
                  <a:ext cx="171" cy="330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23" name="Rectangle 34"/>
                <p:cNvSpPr>
                  <a:spLocks noChangeArrowheads="1"/>
                </p:cNvSpPr>
                <p:nvPr/>
              </p:nvSpPr>
              <p:spPr bwMode="auto">
                <a:xfrm>
                  <a:off x="2902" y="513"/>
                  <a:ext cx="171" cy="330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101" name="Group 39"/>
              <p:cNvGrpSpPr>
                <a:grpSpLocks/>
              </p:cNvGrpSpPr>
              <p:nvPr/>
            </p:nvGrpSpPr>
            <p:grpSpPr bwMode="auto">
              <a:xfrm>
                <a:off x="1870075" y="2451100"/>
                <a:ext cx="8526463" cy="1160463"/>
                <a:chOff x="1178" y="512"/>
                <a:chExt cx="5371" cy="731"/>
              </a:xfrm>
            </p:grpSpPr>
            <p:pic>
              <p:nvPicPr>
                <p:cNvPr id="110" name="Picture 40" descr="fid1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 l="6909" t="34451" r="43452" b="29868"/>
                <a:stretch>
                  <a:fillRect/>
                </a:stretch>
              </p:blipFill>
              <p:spPr bwMode="auto">
                <a:xfrm>
                  <a:off x="3404" y="640"/>
                  <a:ext cx="3145" cy="452"/>
                </a:xfrm>
                <a:prstGeom prst="rect">
                  <a:avLst/>
                </a:prstGeom>
                <a:noFill/>
              </p:spPr>
            </p:pic>
            <p:sp>
              <p:nvSpPr>
                <p:cNvPr id="111" name="Line 41"/>
                <p:cNvSpPr>
                  <a:spLocks noChangeShapeType="1"/>
                </p:cNvSpPr>
                <p:nvPr/>
              </p:nvSpPr>
              <p:spPr bwMode="auto">
                <a:xfrm>
                  <a:off x="1178" y="840"/>
                  <a:ext cx="301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12" name="Rectangle 42"/>
                <p:cNvSpPr>
                  <a:spLocks noChangeArrowheads="1"/>
                </p:cNvSpPr>
                <p:nvPr/>
              </p:nvSpPr>
              <p:spPr bwMode="auto">
                <a:xfrm>
                  <a:off x="1289" y="512"/>
                  <a:ext cx="171" cy="330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pic>
              <p:nvPicPr>
                <p:cNvPr id="113" name="Picture 43" descr="fid1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 l="43451" t="29875" r="6908" b="34460"/>
                <a:stretch>
                  <a:fillRect/>
                </a:stretch>
              </p:blipFill>
              <p:spPr bwMode="auto">
                <a:xfrm>
                  <a:off x="3120" y="565"/>
                  <a:ext cx="454" cy="4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4" name="Picture 44" descr="fid1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 l="6909" t="34451" r="43452" b="29868"/>
                <a:stretch>
                  <a:fillRect/>
                </a:stretch>
              </p:blipFill>
              <p:spPr bwMode="auto">
                <a:xfrm>
                  <a:off x="1457" y="540"/>
                  <a:ext cx="384" cy="703"/>
                </a:xfrm>
                <a:prstGeom prst="rect">
                  <a:avLst/>
                </a:prstGeom>
                <a:noFill/>
              </p:spPr>
            </p:pic>
            <p:sp>
              <p:nvSpPr>
                <p:cNvPr id="115" name="Rectangle 45"/>
                <p:cNvSpPr>
                  <a:spLocks noChangeArrowheads="1"/>
                </p:cNvSpPr>
                <p:nvPr/>
              </p:nvSpPr>
              <p:spPr bwMode="auto">
                <a:xfrm>
                  <a:off x="1924" y="514"/>
                  <a:ext cx="171" cy="330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16" name="Rectangle 46"/>
                <p:cNvSpPr>
                  <a:spLocks noChangeArrowheads="1"/>
                </p:cNvSpPr>
                <p:nvPr/>
              </p:nvSpPr>
              <p:spPr bwMode="auto">
                <a:xfrm>
                  <a:off x="2891" y="513"/>
                  <a:ext cx="171" cy="330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</p:grpSp>
        <p:sp>
          <p:nvSpPr>
            <p:cNvPr id="135" name="Text Box 20"/>
            <p:cNvSpPr txBox="1">
              <a:spLocks noChangeArrowheads="1"/>
            </p:cNvSpPr>
            <p:nvPr/>
          </p:nvSpPr>
          <p:spPr bwMode="auto">
            <a:xfrm>
              <a:off x="2482065" y="1230092"/>
              <a:ext cx="621112" cy="539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 b="1" dirty="0" smtClean="0">
                  <a:solidFill>
                    <a:srgbClr val="FF0000"/>
                  </a:solidFill>
                  <a:latin typeface="Symbol" pitchFamily="18" charset="2"/>
                </a:rPr>
                <a:t>d</a:t>
              </a:r>
              <a:endParaRPr lang="en-GB" sz="1600" b="1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  <p:sp>
          <p:nvSpPr>
            <p:cNvPr id="134" name="Text Box 20"/>
            <p:cNvSpPr txBox="1">
              <a:spLocks noChangeArrowheads="1"/>
            </p:cNvSpPr>
            <p:nvPr/>
          </p:nvSpPr>
          <p:spPr bwMode="auto">
            <a:xfrm>
              <a:off x="3569376" y="1230092"/>
              <a:ext cx="673392" cy="539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 b="1" dirty="0" smtClean="0">
                  <a:solidFill>
                    <a:srgbClr val="FF0000"/>
                  </a:solidFill>
                  <a:latin typeface="Symbol" pitchFamily="18" charset="2"/>
                </a:rPr>
                <a:t>D</a:t>
              </a:r>
              <a:endParaRPr lang="en-GB" sz="1600" b="1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</p:grpSp>
      <p:grpSp>
        <p:nvGrpSpPr>
          <p:cNvPr id="136" name="Group 25"/>
          <p:cNvGrpSpPr>
            <a:grpSpLocks/>
          </p:cNvGrpSpPr>
          <p:nvPr/>
        </p:nvGrpSpPr>
        <p:grpSpPr bwMode="auto">
          <a:xfrm>
            <a:off x="2285984" y="1214422"/>
            <a:ext cx="2143140" cy="102982"/>
            <a:chOff x="1166" y="1260"/>
            <a:chExt cx="3016" cy="207"/>
          </a:xfrm>
        </p:grpSpPr>
        <p:sp>
          <p:nvSpPr>
            <p:cNvPr id="137" name="Line 13"/>
            <p:cNvSpPr>
              <a:spLocks noChangeShapeType="1"/>
            </p:cNvSpPr>
            <p:nvPr/>
          </p:nvSpPr>
          <p:spPr bwMode="auto">
            <a:xfrm>
              <a:off x="1166" y="1459"/>
              <a:ext cx="3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38" name="Freeform 16"/>
            <p:cNvSpPr>
              <a:spLocks/>
            </p:cNvSpPr>
            <p:nvPr/>
          </p:nvSpPr>
          <p:spPr bwMode="auto">
            <a:xfrm>
              <a:off x="1414" y="1264"/>
              <a:ext cx="454" cy="197"/>
            </a:xfrm>
            <a:custGeom>
              <a:avLst/>
              <a:gdLst/>
              <a:ahLst/>
              <a:cxnLst>
                <a:cxn ang="0">
                  <a:pos x="61" y="201"/>
                </a:cxn>
                <a:cxn ang="0">
                  <a:pos x="49" y="202"/>
                </a:cxn>
                <a:cxn ang="0">
                  <a:pos x="81" y="170"/>
                </a:cxn>
                <a:cxn ang="0">
                  <a:pos x="126" y="125"/>
                </a:cxn>
                <a:cxn ang="0">
                  <a:pos x="162" y="83"/>
                </a:cxn>
                <a:cxn ang="0">
                  <a:pos x="194" y="29"/>
                </a:cxn>
                <a:cxn ang="0">
                  <a:pos x="230" y="5"/>
                </a:cxn>
                <a:cxn ang="0">
                  <a:pos x="279" y="5"/>
                </a:cxn>
                <a:cxn ang="0">
                  <a:pos x="313" y="38"/>
                </a:cxn>
                <a:cxn ang="0">
                  <a:pos x="354" y="107"/>
                </a:cxn>
                <a:cxn ang="0">
                  <a:pos x="408" y="166"/>
                </a:cxn>
                <a:cxn ang="0">
                  <a:pos x="454" y="199"/>
                </a:cxn>
                <a:cxn ang="0">
                  <a:pos x="61" y="201"/>
                </a:cxn>
              </a:cxnLst>
              <a:rect l="0" t="0" r="r" b="b"/>
              <a:pathLst>
                <a:path w="454" h="207">
                  <a:moveTo>
                    <a:pt x="61" y="201"/>
                  </a:moveTo>
                  <a:cubicBezTo>
                    <a:pt x="0" y="197"/>
                    <a:pt x="45" y="207"/>
                    <a:pt x="49" y="202"/>
                  </a:cubicBezTo>
                  <a:cubicBezTo>
                    <a:pt x="52" y="197"/>
                    <a:pt x="68" y="183"/>
                    <a:pt x="81" y="170"/>
                  </a:cubicBezTo>
                  <a:cubicBezTo>
                    <a:pt x="94" y="157"/>
                    <a:pt x="113" y="139"/>
                    <a:pt x="126" y="125"/>
                  </a:cubicBezTo>
                  <a:cubicBezTo>
                    <a:pt x="139" y="111"/>
                    <a:pt x="151" y="99"/>
                    <a:pt x="162" y="83"/>
                  </a:cubicBezTo>
                  <a:cubicBezTo>
                    <a:pt x="173" y="67"/>
                    <a:pt x="183" y="42"/>
                    <a:pt x="194" y="29"/>
                  </a:cubicBezTo>
                  <a:cubicBezTo>
                    <a:pt x="205" y="16"/>
                    <a:pt x="216" y="9"/>
                    <a:pt x="230" y="5"/>
                  </a:cubicBezTo>
                  <a:cubicBezTo>
                    <a:pt x="244" y="1"/>
                    <a:pt x="265" y="0"/>
                    <a:pt x="279" y="5"/>
                  </a:cubicBezTo>
                  <a:cubicBezTo>
                    <a:pt x="293" y="10"/>
                    <a:pt x="301" y="21"/>
                    <a:pt x="313" y="38"/>
                  </a:cubicBezTo>
                  <a:cubicBezTo>
                    <a:pt x="326" y="55"/>
                    <a:pt x="338" y="86"/>
                    <a:pt x="354" y="107"/>
                  </a:cubicBezTo>
                  <a:cubicBezTo>
                    <a:pt x="370" y="128"/>
                    <a:pt x="392" y="151"/>
                    <a:pt x="408" y="166"/>
                  </a:cubicBezTo>
                  <a:lnTo>
                    <a:pt x="454" y="199"/>
                  </a:lnTo>
                  <a:cubicBezTo>
                    <a:pt x="395" y="205"/>
                    <a:pt x="122" y="205"/>
                    <a:pt x="61" y="20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39" name="Freeform 17"/>
            <p:cNvSpPr>
              <a:spLocks/>
            </p:cNvSpPr>
            <p:nvPr/>
          </p:nvSpPr>
          <p:spPr bwMode="auto">
            <a:xfrm>
              <a:off x="3057" y="1260"/>
              <a:ext cx="454" cy="207"/>
            </a:xfrm>
            <a:custGeom>
              <a:avLst/>
              <a:gdLst/>
              <a:ahLst/>
              <a:cxnLst>
                <a:cxn ang="0">
                  <a:pos x="61" y="201"/>
                </a:cxn>
                <a:cxn ang="0">
                  <a:pos x="49" y="202"/>
                </a:cxn>
                <a:cxn ang="0">
                  <a:pos x="81" y="170"/>
                </a:cxn>
                <a:cxn ang="0">
                  <a:pos x="126" y="125"/>
                </a:cxn>
                <a:cxn ang="0">
                  <a:pos x="162" y="83"/>
                </a:cxn>
                <a:cxn ang="0">
                  <a:pos x="194" y="29"/>
                </a:cxn>
                <a:cxn ang="0">
                  <a:pos x="230" y="5"/>
                </a:cxn>
                <a:cxn ang="0">
                  <a:pos x="279" y="5"/>
                </a:cxn>
                <a:cxn ang="0">
                  <a:pos x="313" y="38"/>
                </a:cxn>
                <a:cxn ang="0">
                  <a:pos x="354" y="107"/>
                </a:cxn>
                <a:cxn ang="0">
                  <a:pos x="408" y="166"/>
                </a:cxn>
                <a:cxn ang="0">
                  <a:pos x="454" y="199"/>
                </a:cxn>
                <a:cxn ang="0">
                  <a:pos x="61" y="201"/>
                </a:cxn>
              </a:cxnLst>
              <a:rect l="0" t="0" r="r" b="b"/>
              <a:pathLst>
                <a:path w="454" h="207">
                  <a:moveTo>
                    <a:pt x="61" y="201"/>
                  </a:moveTo>
                  <a:cubicBezTo>
                    <a:pt x="0" y="197"/>
                    <a:pt x="45" y="207"/>
                    <a:pt x="49" y="202"/>
                  </a:cubicBezTo>
                  <a:cubicBezTo>
                    <a:pt x="52" y="197"/>
                    <a:pt x="68" y="183"/>
                    <a:pt x="81" y="170"/>
                  </a:cubicBezTo>
                  <a:cubicBezTo>
                    <a:pt x="94" y="157"/>
                    <a:pt x="113" y="139"/>
                    <a:pt x="126" y="125"/>
                  </a:cubicBezTo>
                  <a:cubicBezTo>
                    <a:pt x="139" y="111"/>
                    <a:pt x="151" y="99"/>
                    <a:pt x="162" y="83"/>
                  </a:cubicBezTo>
                  <a:cubicBezTo>
                    <a:pt x="173" y="67"/>
                    <a:pt x="183" y="42"/>
                    <a:pt x="194" y="29"/>
                  </a:cubicBezTo>
                  <a:cubicBezTo>
                    <a:pt x="205" y="16"/>
                    <a:pt x="216" y="9"/>
                    <a:pt x="230" y="5"/>
                  </a:cubicBezTo>
                  <a:cubicBezTo>
                    <a:pt x="244" y="1"/>
                    <a:pt x="265" y="0"/>
                    <a:pt x="279" y="5"/>
                  </a:cubicBezTo>
                  <a:cubicBezTo>
                    <a:pt x="293" y="10"/>
                    <a:pt x="301" y="21"/>
                    <a:pt x="313" y="38"/>
                  </a:cubicBezTo>
                  <a:cubicBezTo>
                    <a:pt x="326" y="55"/>
                    <a:pt x="338" y="86"/>
                    <a:pt x="354" y="107"/>
                  </a:cubicBezTo>
                  <a:cubicBezTo>
                    <a:pt x="370" y="128"/>
                    <a:pt x="392" y="151"/>
                    <a:pt x="408" y="166"/>
                  </a:cubicBezTo>
                  <a:lnTo>
                    <a:pt x="454" y="199"/>
                  </a:lnTo>
                  <a:cubicBezTo>
                    <a:pt x="395" y="205"/>
                    <a:pt x="122" y="205"/>
                    <a:pt x="61" y="20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40" name="Group 35"/>
          <p:cNvGrpSpPr>
            <a:grpSpLocks/>
          </p:cNvGrpSpPr>
          <p:nvPr/>
        </p:nvGrpSpPr>
        <p:grpSpPr bwMode="auto">
          <a:xfrm>
            <a:off x="2357422" y="2000240"/>
            <a:ext cx="2143140" cy="403578"/>
            <a:chOff x="1166" y="1260"/>
            <a:chExt cx="3016" cy="207"/>
          </a:xfrm>
        </p:grpSpPr>
        <p:sp>
          <p:nvSpPr>
            <p:cNvPr id="141" name="Line 36"/>
            <p:cNvSpPr>
              <a:spLocks noChangeShapeType="1"/>
            </p:cNvSpPr>
            <p:nvPr/>
          </p:nvSpPr>
          <p:spPr bwMode="auto">
            <a:xfrm>
              <a:off x="1166" y="1459"/>
              <a:ext cx="3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42" name="Freeform 37"/>
            <p:cNvSpPr>
              <a:spLocks/>
            </p:cNvSpPr>
            <p:nvPr/>
          </p:nvSpPr>
          <p:spPr bwMode="auto">
            <a:xfrm>
              <a:off x="1414" y="1264"/>
              <a:ext cx="454" cy="197"/>
            </a:xfrm>
            <a:custGeom>
              <a:avLst/>
              <a:gdLst/>
              <a:ahLst/>
              <a:cxnLst>
                <a:cxn ang="0">
                  <a:pos x="61" y="201"/>
                </a:cxn>
                <a:cxn ang="0">
                  <a:pos x="49" y="202"/>
                </a:cxn>
                <a:cxn ang="0">
                  <a:pos x="81" y="170"/>
                </a:cxn>
                <a:cxn ang="0">
                  <a:pos x="126" y="125"/>
                </a:cxn>
                <a:cxn ang="0">
                  <a:pos x="162" y="83"/>
                </a:cxn>
                <a:cxn ang="0">
                  <a:pos x="194" y="29"/>
                </a:cxn>
                <a:cxn ang="0">
                  <a:pos x="230" y="5"/>
                </a:cxn>
                <a:cxn ang="0">
                  <a:pos x="279" y="5"/>
                </a:cxn>
                <a:cxn ang="0">
                  <a:pos x="313" y="38"/>
                </a:cxn>
                <a:cxn ang="0">
                  <a:pos x="354" y="107"/>
                </a:cxn>
                <a:cxn ang="0">
                  <a:pos x="408" y="166"/>
                </a:cxn>
                <a:cxn ang="0">
                  <a:pos x="454" y="199"/>
                </a:cxn>
                <a:cxn ang="0">
                  <a:pos x="61" y="201"/>
                </a:cxn>
              </a:cxnLst>
              <a:rect l="0" t="0" r="r" b="b"/>
              <a:pathLst>
                <a:path w="454" h="207">
                  <a:moveTo>
                    <a:pt x="61" y="201"/>
                  </a:moveTo>
                  <a:cubicBezTo>
                    <a:pt x="0" y="197"/>
                    <a:pt x="45" y="207"/>
                    <a:pt x="49" y="202"/>
                  </a:cubicBezTo>
                  <a:cubicBezTo>
                    <a:pt x="52" y="197"/>
                    <a:pt x="68" y="183"/>
                    <a:pt x="81" y="170"/>
                  </a:cubicBezTo>
                  <a:cubicBezTo>
                    <a:pt x="94" y="157"/>
                    <a:pt x="113" y="139"/>
                    <a:pt x="126" y="125"/>
                  </a:cubicBezTo>
                  <a:cubicBezTo>
                    <a:pt x="139" y="111"/>
                    <a:pt x="151" y="99"/>
                    <a:pt x="162" y="83"/>
                  </a:cubicBezTo>
                  <a:cubicBezTo>
                    <a:pt x="173" y="67"/>
                    <a:pt x="183" y="42"/>
                    <a:pt x="194" y="29"/>
                  </a:cubicBezTo>
                  <a:cubicBezTo>
                    <a:pt x="205" y="16"/>
                    <a:pt x="216" y="9"/>
                    <a:pt x="230" y="5"/>
                  </a:cubicBezTo>
                  <a:cubicBezTo>
                    <a:pt x="244" y="1"/>
                    <a:pt x="265" y="0"/>
                    <a:pt x="279" y="5"/>
                  </a:cubicBezTo>
                  <a:cubicBezTo>
                    <a:pt x="293" y="10"/>
                    <a:pt x="301" y="21"/>
                    <a:pt x="313" y="38"/>
                  </a:cubicBezTo>
                  <a:cubicBezTo>
                    <a:pt x="326" y="55"/>
                    <a:pt x="338" y="86"/>
                    <a:pt x="354" y="107"/>
                  </a:cubicBezTo>
                  <a:cubicBezTo>
                    <a:pt x="370" y="128"/>
                    <a:pt x="392" y="151"/>
                    <a:pt x="408" y="166"/>
                  </a:cubicBezTo>
                  <a:lnTo>
                    <a:pt x="454" y="199"/>
                  </a:lnTo>
                  <a:cubicBezTo>
                    <a:pt x="395" y="205"/>
                    <a:pt x="122" y="205"/>
                    <a:pt x="61" y="20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43" name="Freeform 38"/>
            <p:cNvSpPr>
              <a:spLocks/>
            </p:cNvSpPr>
            <p:nvPr/>
          </p:nvSpPr>
          <p:spPr bwMode="auto">
            <a:xfrm>
              <a:off x="3057" y="1260"/>
              <a:ext cx="454" cy="207"/>
            </a:xfrm>
            <a:custGeom>
              <a:avLst/>
              <a:gdLst/>
              <a:ahLst/>
              <a:cxnLst>
                <a:cxn ang="0">
                  <a:pos x="61" y="201"/>
                </a:cxn>
                <a:cxn ang="0">
                  <a:pos x="49" y="202"/>
                </a:cxn>
                <a:cxn ang="0">
                  <a:pos x="81" y="170"/>
                </a:cxn>
                <a:cxn ang="0">
                  <a:pos x="126" y="125"/>
                </a:cxn>
                <a:cxn ang="0">
                  <a:pos x="162" y="83"/>
                </a:cxn>
                <a:cxn ang="0">
                  <a:pos x="194" y="29"/>
                </a:cxn>
                <a:cxn ang="0">
                  <a:pos x="230" y="5"/>
                </a:cxn>
                <a:cxn ang="0">
                  <a:pos x="279" y="5"/>
                </a:cxn>
                <a:cxn ang="0">
                  <a:pos x="313" y="38"/>
                </a:cxn>
                <a:cxn ang="0">
                  <a:pos x="354" y="107"/>
                </a:cxn>
                <a:cxn ang="0">
                  <a:pos x="408" y="166"/>
                </a:cxn>
                <a:cxn ang="0">
                  <a:pos x="454" y="199"/>
                </a:cxn>
                <a:cxn ang="0">
                  <a:pos x="61" y="201"/>
                </a:cxn>
              </a:cxnLst>
              <a:rect l="0" t="0" r="r" b="b"/>
              <a:pathLst>
                <a:path w="454" h="207">
                  <a:moveTo>
                    <a:pt x="61" y="201"/>
                  </a:moveTo>
                  <a:cubicBezTo>
                    <a:pt x="0" y="197"/>
                    <a:pt x="45" y="207"/>
                    <a:pt x="49" y="202"/>
                  </a:cubicBezTo>
                  <a:cubicBezTo>
                    <a:pt x="52" y="197"/>
                    <a:pt x="68" y="183"/>
                    <a:pt x="81" y="170"/>
                  </a:cubicBezTo>
                  <a:cubicBezTo>
                    <a:pt x="94" y="157"/>
                    <a:pt x="113" y="139"/>
                    <a:pt x="126" y="125"/>
                  </a:cubicBezTo>
                  <a:cubicBezTo>
                    <a:pt x="139" y="111"/>
                    <a:pt x="151" y="99"/>
                    <a:pt x="162" y="83"/>
                  </a:cubicBezTo>
                  <a:cubicBezTo>
                    <a:pt x="173" y="67"/>
                    <a:pt x="183" y="42"/>
                    <a:pt x="194" y="29"/>
                  </a:cubicBezTo>
                  <a:cubicBezTo>
                    <a:pt x="205" y="16"/>
                    <a:pt x="216" y="9"/>
                    <a:pt x="230" y="5"/>
                  </a:cubicBezTo>
                  <a:cubicBezTo>
                    <a:pt x="244" y="1"/>
                    <a:pt x="265" y="0"/>
                    <a:pt x="279" y="5"/>
                  </a:cubicBezTo>
                  <a:cubicBezTo>
                    <a:pt x="293" y="10"/>
                    <a:pt x="301" y="21"/>
                    <a:pt x="313" y="38"/>
                  </a:cubicBezTo>
                  <a:cubicBezTo>
                    <a:pt x="326" y="55"/>
                    <a:pt x="338" y="86"/>
                    <a:pt x="354" y="107"/>
                  </a:cubicBezTo>
                  <a:cubicBezTo>
                    <a:pt x="370" y="128"/>
                    <a:pt x="392" y="151"/>
                    <a:pt x="408" y="166"/>
                  </a:cubicBezTo>
                  <a:lnTo>
                    <a:pt x="454" y="199"/>
                  </a:lnTo>
                  <a:cubicBezTo>
                    <a:pt x="395" y="205"/>
                    <a:pt x="122" y="205"/>
                    <a:pt x="61" y="20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44" name="Group 47"/>
          <p:cNvGrpSpPr>
            <a:grpSpLocks/>
          </p:cNvGrpSpPr>
          <p:nvPr/>
        </p:nvGrpSpPr>
        <p:grpSpPr bwMode="auto">
          <a:xfrm>
            <a:off x="2357422" y="1714488"/>
            <a:ext cx="2143140" cy="214314"/>
            <a:chOff x="1166" y="1260"/>
            <a:chExt cx="3016" cy="207"/>
          </a:xfrm>
        </p:grpSpPr>
        <p:sp>
          <p:nvSpPr>
            <p:cNvPr id="145" name="Line 48"/>
            <p:cNvSpPr>
              <a:spLocks noChangeShapeType="1"/>
            </p:cNvSpPr>
            <p:nvPr/>
          </p:nvSpPr>
          <p:spPr bwMode="auto">
            <a:xfrm>
              <a:off x="1166" y="1459"/>
              <a:ext cx="3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46" name="Freeform 49"/>
            <p:cNvSpPr>
              <a:spLocks/>
            </p:cNvSpPr>
            <p:nvPr/>
          </p:nvSpPr>
          <p:spPr bwMode="auto">
            <a:xfrm>
              <a:off x="1414" y="1264"/>
              <a:ext cx="454" cy="197"/>
            </a:xfrm>
            <a:custGeom>
              <a:avLst/>
              <a:gdLst/>
              <a:ahLst/>
              <a:cxnLst>
                <a:cxn ang="0">
                  <a:pos x="61" y="201"/>
                </a:cxn>
                <a:cxn ang="0">
                  <a:pos x="49" y="202"/>
                </a:cxn>
                <a:cxn ang="0">
                  <a:pos x="81" y="170"/>
                </a:cxn>
                <a:cxn ang="0">
                  <a:pos x="126" y="125"/>
                </a:cxn>
                <a:cxn ang="0">
                  <a:pos x="162" y="83"/>
                </a:cxn>
                <a:cxn ang="0">
                  <a:pos x="194" y="29"/>
                </a:cxn>
                <a:cxn ang="0">
                  <a:pos x="230" y="5"/>
                </a:cxn>
                <a:cxn ang="0">
                  <a:pos x="279" y="5"/>
                </a:cxn>
                <a:cxn ang="0">
                  <a:pos x="313" y="38"/>
                </a:cxn>
                <a:cxn ang="0">
                  <a:pos x="354" y="107"/>
                </a:cxn>
                <a:cxn ang="0">
                  <a:pos x="408" y="166"/>
                </a:cxn>
                <a:cxn ang="0">
                  <a:pos x="454" y="199"/>
                </a:cxn>
                <a:cxn ang="0">
                  <a:pos x="61" y="201"/>
                </a:cxn>
              </a:cxnLst>
              <a:rect l="0" t="0" r="r" b="b"/>
              <a:pathLst>
                <a:path w="454" h="207">
                  <a:moveTo>
                    <a:pt x="61" y="201"/>
                  </a:moveTo>
                  <a:cubicBezTo>
                    <a:pt x="0" y="197"/>
                    <a:pt x="45" y="207"/>
                    <a:pt x="49" y="202"/>
                  </a:cubicBezTo>
                  <a:cubicBezTo>
                    <a:pt x="52" y="197"/>
                    <a:pt x="68" y="183"/>
                    <a:pt x="81" y="170"/>
                  </a:cubicBezTo>
                  <a:cubicBezTo>
                    <a:pt x="94" y="157"/>
                    <a:pt x="113" y="139"/>
                    <a:pt x="126" y="125"/>
                  </a:cubicBezTo>
                  <a:cubicBezTo>
                    <a:pt x="139" y="111"/>
                    <a:pt x="151" y="99"/>
                    <a:pt x="162" y="83"/>
                  </a:cubicBezTo>
                  <a:cubicBezTo>
                    <a:pt x="173" y="67"/>
                    <a:pt x="183" y="42"/>
                    <a:pt x="194" y="29"/>
                  </a:cubicBezTo>
                  <a:cubicBezTo>
                    <a:pt x="205" y="16"/>
                    <a:pt x="216" y="9"/>
                    <a:pt x="230" y="5"/>
                  </a:cubicBezTo>
                  <a:cubicBezTo>
                    <a:pt x="244" y="1"/>
                    <a:pt x="265" y="0"/>
                    <a:pt x="279" y="5"/>
                  </a:cubicBezTo>
                  <a:cubicBezTo>
                    <a:pt x="293" y="10"/>
                    <a:pt x="301" y="21"/>
                    <a:pt x="313" y="38"/>
                  </a:cubicBezTo>
                  <a:cubicBezTo>
                    <a:pt x="326" y="55"/>
                    <a:pt x="338" y="86"/>
                    <a:pt x="354" y="107"/>
                  </a:cubicBezTo>
                  <a:cubicBezTo>
                    <a:pt x="370" y="128"/>
                    <a:pt x="392" y="151"/>
                    <a:pt x="408" y="166"/>
                  </a:cubicBezTo>
                  <a:lnTo>
                    <a:pt x="454" y="199"/>
                  </a:lnTo>
                  <a:cubicBezTo>
                    <a:pt x="395" y="205"/>
                    <a:pt x="122" y="205"/>
                    <a:pt x="61" y="20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47" name="Freeform 50"/>
            <p:cNvSpPr>
              <a:spLocks/>
            </p:cNvSpPr>
            <p:nvPr/>
          </p:nvSpPr>
          <p:spPr bwMode="auto">
            <a:xfrm>
              <a:off x="3057" y="1260"/>
              <a:ext cx="454" cy="207"/>
            </a:xfrm>
            <a:custGeom>
              <a:avLst/>
              <a:gdLst/>
              <a:ahLst/>
              <a:cxnLst>
                <a:cxn ang="0">
                  <a:pos x="61" y="201"/>
                </a:cxn>
                <a:cxn ang="0">
                  <a:pos x="49" y="202"/>
                </a:cxn>
                <a:cxn ang="0">
                  <a:pos x="81" y="170"/>
                </a:cxn>
                <a:cxn ang="0">
                  <a:pos x="126" y="125"/>
                </a:cxn>
                <a:cxn ang="0">
                  <a:pos x="162" y="83"/>
                </a:cxn>
                <a:cxn ang="0">
                  <a:pos x="194" y="29"/>
                </a:cxn>
                <a:cxn ang="0">
                  <a:pos x="230" y="5"/>
                </a:cxn>
                <a:cxn ang="0">
                  <a:pos x="279" y="5"/>
                </a:cxn>
                <a:cxn ang="0">
                  <a:pos x="313" y="38"/>
                </a:cxn>
                <a:cxn ang="0">
                  <a:pos x="354" y="107"/>
                </a:cxn>
                <a:cxn ang="0">
                  <a:pos x="408" y="166"/>
                </a:cxn>
                <a:cxn ang="0">
                  <a:pos x="454" y="199"/>
                </a:cxn>
                <a:cxn ang="0">
                  <a:pos x="61" y="201"/>
                </a:cxn>
              </a:cxnLst>
              <a:rect l="0" t="0" r="r" b="b"/>
              <a:pathLst>
                <a:path w="454" h="207">
                  <a:moveTo>
                    <a:pt x="61" y="201"/>
                  </a:moveTo>
                  <a:cubicBezTo>
                    <a:pt x="0" y="197"/>
                    <a:pt x="45" y="207"/>
                    <a:pt x="49" y="202"/>
                  </a:cubicBezTo>
                  <a:cubicBezTo>
                    <a:pt x="52" y="197"/>
                    <a:pt x="68" y="183"/>
                    <a:pt x="81" y="170"/>
                  </a:cubicBezTo>
                  <a:cubicBezTo>
                    <a:pt x="94" y="157"/>
                    <a:pt x="113" y="139"/>
                    <a:pt x="126" y="125"/>
                  </a:cubicBezTo>
                  <a:cubicBezTo>
                    <a:pt x="139" y="111"/>
                    <a:pt x="151" y="99"/>
                    <a:pt x="162" y="83"/>
                  </a:cubicBezTo>
                  <a:cubicBezTo>
                    <a:pt x="173" y="67"/>
                    <a:pt x="183" y="42"/>
                    <a:pt x="194" y="29"/>
                  </a:cubicBezTo>
                  <a:cubicBezTo>
                    <a:pt x="205" y="16"/>
                    <a:pt x="216" y="9"/>
                    <a:pt x="230" y="5"/>
                  </a:cubicBezTo>
                  <a:cubicBezTo>
                    <a:pt x="244" y="1"/>
                    <a:pt x="265" y="0"/>
                    <a:pt x="279" y="5"/>
                  </a:cubicBezTo>
                  <a:cubicBezTo>
                    <a:pt x="293" y="10"/>
                    <a:pt x="301" y="21"/>
                    <a:pt x="313" y="38"/>
                  </a:cubicBezTo>
                  <a:cubicBezTo>
                    <a:pt x="326" y="55"/>
                    <a:pt x="338" y="86"/>
                    <a:pt x="354" y="107"/>
                  </a:cubicBezTo>
                  <a:cubicBezTo>
                    <a:pt x="370" y="128"/>
                    <a:pt x="392" y="151"/>
                    <a:pt x="408" y="166"/>
                  </a:cubicBezTo>
                  <a:lnTo>
                    <a:pt x="454" y="199"/>
                  </a:lnTo>
                  <a:cubicBezTo>
                    <a:pt x="395" y="205"/>
                    <a:pt x="122" y="205"/>
                    <a:pt x="61" y="20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48" name="Geschweifte Klammer links 147"/>
          <p:cNvSpPr/>
          <p:nvPr/>
        </p:nvSpPr>
        <p:spPr>
          <a:xfrm rot="5400000">
            <a:off x="2607455" y="1535893"/>
            <a:ext cx="142876" cy="21431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9" name="Geschweifte Klammer links 148"/>
          <p:cNvSpPr/>
          <p:nvPr/>
        </p:nvSpPr>
        <p:spPr>
          <a:xfrm rot="5400000">
            <a:off x="3178959" y="1393017"/>
            <a:ext cx="142876" cy="50006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1" name="Gewinkelte Verbindung 150"/>
          <p:cNvCxnSpPr/>
          <p:nvPr/>
        </p:nvCxnSpPr>
        <p:spPr>
          <a:xfrm rot="10800000">
            <a:off x="1500166" y="1214422"/>
            <a:ext cx="1071570" cy="285752"/>
          </a:xfrm>
          <a:prstGeom prst="bentConnector3">
            <a:avLst>
              <a:gd name="adj1" fmla="val 50000"/>
            </a:avLst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1" name="Gruppieren 160"/>
          <p:cNvGrpSpPr/>
          <p:nvPr/>
        </p:nvGrpSpPr>
        <p:grpSpPr>
          <a:xfrm>
            <a:off x="642116" y="857232"/>
            <a:ext cx="2584536" cy="428628"/>
            <a:chOff x="642116" y="857232"/>
            <a:chExt cx="2584536" cy="428628"/>
          </a:xfrm>
        </p:grpSpPr>
        <p:cxnSp>
          <p:nvCxnSpPr>
            <p:cNvPr id="158" name="Form 157"/>
            <p:cNvCxnSpPr>
              <a:stCxn id="134" idx="0"/>
            </p:cNvCxnSpPr>
            <p:nvPr/>
          </p:nvCxnSpPr>
          <p:spPr>
            <a:xfrm rot="16200000" flipV="1">
              <a:off x="1720467" y="-220325"/>
              <a:ext cx="428628" cy="2583742"/>
            </a:xfrm>
            <a:prstGeom prst="bentConnector2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Gerade Verbindung mit Pfeil 159"/>
            <p:cNvCxnSpPr/>
            <p:nvPr/>
          </p:nvCxnSpPr>
          <p:spPr>
            <a:xfrm rot="5400000">
              <a:off x="500034" y="1000108"/>
              <a:ext cx="285752" cy="158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908" y="0"/>
            <a:ext cx="92869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500042"/>
            <a:ext cx="3823379" cy="3152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Gerade Verbindung mit Pfeil 8"/>
          <p:cNvCxnSpPr/>
          <p:nvPr/>
        </p:nvCxnSpPr>
        <p:spPr>
          <a:xfrm>
            <a:off x="2500298" y="6072206"/>
            <a:ext cx="1285884" cy="1588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>
            <a:off x="500034" y="428604"/>
            <a:ext cx="1143008" cy="642942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>
            <a:off x="4929190" y="1500174"/>
            <a:ext cx="1143008" cy="642942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>
            <a:off x="9286908" y="4857760"/>
            <a:ext cx="1143008" cy="642942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27022" y="0"/>
            <a:ext cx="92710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71670" y="642918"/>
            <a:ext cx="3052755" cy="2517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 descr="Logo_RG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  <p:sp>
        <p:nvSpPr>
          <p:cNvPr id="5" name="Rectangle 130"/>
          <p:cNvSpPr>
            <a:spLocks noChangeArrowheads="1"/>
          </p:cNvSpPr>
          <p:nvPr/>
        </p:nvSpPr>
        <p:spPr bwMode="auto">
          <a:xfrm>
            <a:off x="3643306" y="0"/>
            <a:ext cx="3071834" cy="2857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dirty="0" smtClean="0"/>
              <a:t>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Stacked Plot    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 rot="18158822">
            <a:off x="3951316" y="3028831"/>
            <a:ext cx="30983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Observe Gaussian decay (diffusion)</a:t>
            </a:r>
            <a:endParaRPr lang="en-US" sz="1600" dirty="0"/>
          </a:p>
        </p:txBody>
      </p:sp>
      <p:sp>
        <p:nvSpPr>
          <p:cNvPr id="16" name="Textfeld 15"/>
          <p:cNvSpPr txBox="1"/>
          <p:nvPr/>
        </p:nvSpPr>
        <p:spPr>
          <a:xfrm>
            <a:off x="1571604" y="1071546"/>
            <a:ext cx="30492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sz="1000" dirty="0" smtClean="0">
                <a:solidFill>
                  <a:srgbClr val="FF0000"/>
                </a:solidFill>
              </a:rPr>
              <a:t> (little delta) has to be taken from  BRUKER DOSY data</a:t>
            </a:r>
            <a:endParaRPr lang="en-US" sz="1000" dirty="0">
              <a:solidFill>
                <a:srgbClr val="FF0000"/>
              </a:solidFill>
            </a:endParaRPr>
          </a:p>
        </p:txBody>
      </p:sp>
      <p:cxnSp>
        <p:nvCxnSpPr>
          <p:cNvPr id="18" name="Gerade Verbindung mit Pfeil 17"/>
          <p:cNvCxnSpPr/>
          <p:nvPr/>
        </p:nvCxnSpPr>
        <p:spPr>
          <a:xfrm rot="10800000">
            <a:off x="1285852" y="1214422"/>
            <a:ext cx="35719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hteck 7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46" y="1500150"/>
            <a:ext cx="3357554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2908" y="3101968"/>
            <a:ext cx="3362254" cy="37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 descr="Logo_RG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  <p:sp>
        <p:nvSpPr>
          <p:cNvPr id="5" name="Rectangle 130"/>
          <p:cNvSpPr>
            <a:spLocks noChangeArrowheads="1"/>
          </p:cNvSpPr>
          <p:nvPr/>
        </p:nvSpPr>
        <p:spPr bwMode="auto">
          <a:xfrm>
            <a:off x="3643306" y="0"/>
            <a:ext cx="3071834" cy="2857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dirty="0" smtClean="0"/>
              <a:t>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BRUKER File Format    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4" name="Rectangle 130"/>
          <p:cNvSpPr>
            <a:spLocks noChangeArrowheads="1"/>
          </p:cNvSpPr>
          <p:nvPr/>
        </p:nvSpPr>
        <p:spPr bwMode="auto">
          <a:xfrm>
            <a:off x="5286380" y="5000636"/>
            <a:ext cx="1857388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600" b="1" dirty="0" smtClean="0"/>
              <a:t>1</a:t>
            </a:r>
            <a:r>
              <a:rPr lang="en-US" sz="1600" b="1" baseline="30000" dirty="0" smtClean="0"/>
              <a:t>st</a:t>
            </a:r>
            <a:r>
              <a:rPr lang="en-US" sz="1600" b="1" dirty="0" smtClean="0"/>
              <a:t> processed data </a:t>
            </a:r>
            <a:endParaRPr lang="en-US" sz="1600" b="1" dirty="0"/>
          </a:p>
        </p:txBody>
      </p:sp>
      <p:sp>
        <p:nvSpPr>
          <p:cNvPr id="43" name="Rectangle 130"/>
          <p:cNvSpPr>
            <a:spLocks noChangeArrowheads="1"/>
          </p:cNvSpPr>
          <p:nvPr/>
        </p:nvSpPr>
        <p:spPr bwMode="auto">
          <a:xfrm>
            <a:off x="0" y="4572008"/>
            <a:ext cx="1857388" cy="57148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600" b="1" dirty="0" smtClean="0"/>
              <a:t>Folder of proc.. data </a:t>
            </a:r>
            <a:endParaRPr lang="en-US" sz="1600" b="1" dirty="0"/>
          </a:p>
        </p:txBody>
      </p:sp>
      <p:sp>
        <p:nvSpPr>
          <p:cNvPr id="60" name="Rectangle 130"/>
          <p:cNvSpPr>
            <a:spLocks noChangeArrowheads="1"/>
          </p:cNvSpPr>
          <p:nvPr/>
        </p:nvSpPr>
        <p:spPr bwMode="auto">
          <a:xfrm>
            <a:off x="7643834" y="2143116"/>
            <a:ext cx="1857388" cy="57148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600" b="1" dirty="0" smtClean="0"/>
              <a:t>proc. data </a:t>
            </a:r>
            <a:endParaRPr lang="en-US" sz="1600" b="1" dirty="0"/>
          </a:p>
        </p:txBody>
      </p:sp>
      <p:sp>
        <p:nvSpPr>
          <p:cNvPr id="74" name="Rectangle 130"/>
          <p:cNvSpPr>
            <a:spLocks noChangeArrowheads="1"/>
          </p:cNvSpPr>
          <p:nvPr/>
        </p:nvSpPr>
        <p:spPr bwMode="auto">
          <a:xfrm>
            <a:off x="7429520" y="3571876"/>
            <a:ext cx="1857388" cy="57148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600" b="1" dirty="0" smtClean="0"/>
              <a:t>DOSY Fit result </a:t>
            </a:r>
            <a:endParaRPr lang="en-US" sz="16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3216351" cy="2944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4678" y="2500306"/>
            <a:ext cx="3643338" cy="201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130"/>
          <p:cNvSpPr>
            <a:spLocks noChangeArrowheads="1"/>
          </p:cNvSpPr>
          <p:nvPr/>
        </p:nvSpPr>
        <p:spPr bwMode="auto">
          <a:xfrm>
            <a:off x="1071538" y="0"/>
            <a:ext cx="1857388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600" b="1" dirty="0" smtClean="0"/>
              <a:t>Zipped Folder </a:t>
            </a:r>
            <a:endParaRPr lang="en-US" sz="1600" b="1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14678" y="928670"/>
            <a:ext cx="3714776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Rectangle 130"/>
          <p:cNvSpPr>
            <a:spLocks noChangeArrowheads="1"/>
          </p:cNvSpPr>
          <p:nvPr/>
        </p:nvSpPr>
        <p:spPr bwMode="auto">
          <a:xfrm>
            <a:off x="4857752" y="1643050"/>
            <a:ext cx="1857388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600" b="1" dirty="0" smtClean="0"/>
              <a:t>Folder containing n exp. data </a:t>
            </a:r>
            <a:endParaRPr lang="en-US" sz="1600" b="1" dirty="0"/>
          </a:p>
        </p:txBody>
      </p:sp>
      <p:sp>
        <p:nvSpPr>
          <p:cNvPr id="33" name="Rectangle 130"/>
          <p:cNvSpPr>
            <a:spLocks noChangeArrowheads="1"/>
          </p:cNvSpPr>
          <p:nvPr/>
        </p:nvSpPr>
        <p:spPr bwMode="auto">
          <a:xfrm>
            <a:off x="4929190" y="3071810"/>
            <a:ext cx="1857388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600" b="1" dirty="0" smtClean="0"/>
              <a:t> 3</a:t>
            </a:r>
            <a:r>
              <a:rPr lang="en-US" sz="1600" b="1" baseline="30000" dirty="0" smtClean="0"/>
              <a:t>rd</a:t>
            </a:r>
            <a:r>
              <a:rPr lang="en-US" sz="1600" b="1" dirty="0" smtClean="0"/>
              <a:t> exp. data set</a:t>
            </a:r>
            <a:endParaRPr lang="en-US" sz="1600" b="1" dirty="0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43241" y="4500571"/>
            <a:ext cx="378148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" name="Rectangle 130"/>
          <p:cNvSpPr>
            <a:spLocks noChangeArrowheads="1"/>
          </p:cNvSpPr>
          <p:nvPr/>
        </p:nvSpPr>
        <p:spPr bwMode="auto">
          <a:xfrm>
            <a:off x="5000628" y="5214950"/>
            <a:ext cx="1857388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600" b="1" dirty="0" smtClean="0"/>
              <a:t>proc.  data set</a:t>
            </a:r>
            <a:endParaRPr lang="en-US" sz="1600" b="1" dirty="0"/>
          </a:p>
        </p:txBody>
      </p:sp>
      <p:cxnSp>
        <p:nvCxnSpPr>
          <p:cNvPr id="59" name="Gerade Verbindung mit Pfeil 58"/>
          <p:cNvCxnSpPr/>
          <p:nvPr/>
        </p:nvCxnSpPr>
        <p:spPr>
          <a:xfrm flipV="1">
            <a:off x="2428860" y="1285860"/>
            <a:ext cx="2357454" cy="1285884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mit Pfeil 61"/>
          <p:cNvCxnSpPr/>
          <p:nvPr/>
        </p:nvCxnSpPr>
        <p:spPr>
          <a:xfrm rot="5400000">
            <a:off x="3786182" y="2428868"/>
            <a:ext cx="2143140" cy="1588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 Verbindung mit Pfeil 67"/>
          <p:cNvCxnSpPr/>
          <p:nvPr/>
        </p:nvCxnSpPr>
        <p:spPr>
          <a:xfrm rot="10800000" flipV="1">
            <a:off x="1928794" y="3643314"/>
            <a:ext cx="2857520" cy="142876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mit Pfeil 71"/>
          <p:cNvCxnSpPr/>
          <p:nvPr/>
        </p:nvCxnSpPr>
        <p:spPr>
          <a:xfrm>
            <a:off x="1571604" y="3857628"/>
            <a:ext cx="3286148" cy="1357322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Gerade Verbindung mit Pfeil 79"/>
          <p:cNvCxnSpPr/>
          <p:nvPr/>
        </p:nvCxnSpPr>
        <p:spPr>
          <a:xfrm rot="5400000" flipH="1" flipV="1">
            <a:off x="4643438" y="2357430"/>
            <a:ext cx="3143272" cy="2857520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Gerade Verbindung mit Pfeil 83"/>
          <p:cNvCxnSpPr/>
          <p:nvPr/>
        </p:nvCxnSpPr>
        <p:spPr>
          <a:xfrm rot="16200000" flipV="1">
            <a:off x="7322363" y="3178967"/>
            <a:ext cx="714380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143240" y="1000108"/>
            <a:ext cx="4451354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6" name="Textfeld 85"/>
          <p:cNvSpPr txBox="1"/>
          <p:nvPr/>
        </p:nvSpPr>
        <p:spPr>
          <a:xfrm>
            <a:off x="5357818" y="4929198"/>
            <a:ext cx="30492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Symbol"/>
              <a:buChar char="d"/>
            </a:pPr>
            <a:r>
              <a:rPr lang="en-US" sz="1000" dirty="0" smtClean="0">
                <a:solidFill>
                  <a:srgbClr val="FF0000"/>
                </a:solidFill>
              </a:rPr>
              <a:t>(little delta) has to be taken from  BRUKER DOSY data</a:t>
            </a:r>
          </a:p>
          <a:p>
            <a:r>
              <a:rPr lang="en-US" sz="1000" dirty="0" smtClean="0">
                <a:solidFill>
                  <a:srgbClr val="FF0000"/>
                </a:solidFill>
              </a:rPr>
              <a:t>5 ms = 0,.005</a:t>
            </a:r>
            <a:endParaRPr lang="en-US" sz="1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60" grpId="0" animBg="1"/>
      <p:bldP spid="74" grpId="0" animBg="1"/>
      <p:bldP spid="32" grpId="0"/>
      <p:bldP spid="33" grpId="0"/>
      <p:bldP spid="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0"/>
            <a:ext cx="94297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  <p:sp>
        <p:nvSpPr>
          <p:cNvPr id="5" name="Rectangle 130"/>
          <p:cNvSpPr>
            <a:spLocks noChangeArrowheads="1"/>
          </p:cNvSpPr>
          <p:nvPr/>
        </p:nvSpPr>
        <p:spPr bwMode="auto">
          <a:xfrm>
            <a:off x="3643306" y="0"/>
            <a:ext cx="3071834" cy="2857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dirty="0" smtClean="0"/>
              <a:t>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DOSY    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1428696" y="1071546"/>
            <a:ext cx="20665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sz="1000" dirty="0" smtClean="0">
                <a:solidFill>
                  <a:srgbClr val="FF0000"/>
                </a:solidFill>
              </a:rPr>
              <a:t> (little delta) has to be taken  0.005</a:t>
            </a:r>
            <a:endParaRPr lang="en-US" sz="1000" dirty="0">
              <a:solidFill>
                <a:srgbClr val="FF0000"/>
              </a:solidFill>
            </a:endParaRPr>
          </a:p>
        </p:txBody>
      </p:sp>
      <p:cxnSp>
        <p:nvCxnSpPr>
          <p:cNvPr id="30" name="Gerade Verbindung mit Pfeil 29"/>
          <p:cNvCxnSpPr/>
          <p:nvPr/>
        </p:nvCxnSpPr>
        <p:spPr>
          <a:xfrm rot="10800000">
            <a:off x="1142944" y="1214422"/>
            <a:ext cx="35719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/>
          <p:cNvSpPr txBox="1"/>
          <p:nvPr/>
        </p:nvSpPr>
        <p:spPr>
          <a:xfrm>
            <a:off x="1214414" y="3071810"/>
            <a:ext cx="25955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z axis (gradient)  can be calculated by </a:t>
            </a:r>
            <a:r>
              <a:rPr lang="en-US" sz="1000" dirty="0" err="1" smtClean="0">
                <a:solidFill>
                  <a:srgbClr val="FF0000"/>
                </a:solidFill>
              </a:rPr>
              <a:t>Mnova</a:t>
            </a:r>
            <a:r>
              <a:rPr lang="en-US" sz="1000" dirty="0" smtClean="0">
                <a:solidFill>
                  <a:srgbClr val="FF0000"/>
                </a:solidFill>
              </a:rPr>
              <a:t> </a:t>
            </a:r>
            <a:endParaRPr lang="en-US" sz="1000" dirty="0">
              <a:solidFill>
                <a:srgbClr val="FF0000"/>
              </a:solidFill>
            </a:endParaRPr>
          </a:p>
        </p:txBody>
      </p:sp>
      <p:cxnSp>
        <p:nvCxnSpPr>
          <p:cNvPr id="35" name="Gerade Verbindung mit Pfeil 34"/>
          <p:cNvCxnSpPr/>
          <p:nvPr/>
        </p:nvCxnSpPr>
        <p:spPr>
          <a:xfrm rot="10800000">
            <a:off x="928662" y="3214686"/>
            <a:ext cx="35719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  <p:sp>
        <p:nvSpPr>
          <p:cNvPr id="5" name="Rectangle 130"/>
          <p:cNvSpPr>
            <a:spLocks noChangeArrowheads="1"/>
          </p:cNvSpPr>
          <p:nvPr/>
        </p:nvSpPr>
        <p:spPr bwMode="auto">
          <a:xfrm>
            <a:off x="2571736" y="0"/>
            <a:ext cx="4143404" cy="2857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dirty="0" smtClean="0"/>
              <a:t>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Choose Regions of Interest    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Rectangle 130"/>
          <p:cNvSpPr>
            <a:spLocks noChangeArrowheads="1"/>
          </p:cNvSpPr>
          <p:nvPr/>
        </p:nvSpPr>
        <p:spPr bwMode="auto">
          <a:xfrm>
            <a:off x="2857488" y="571480"/>
            <a:ext cx="414340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(c.f. T1)   </a:t>
            </a:r>
            <a:r>
              <a:rPr lang="en-US" b="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en-US" b="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 rot="17591657">
            <a:off x="4837941" y="4791965"/>
            <a:ext cx="23710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Observe Gaussian decay (diffusion)</a:t>
            </a:r>
            <a:endParaRPr lang="en-US" sz="1200" dirty="0"/>
          </a:p>
        </p:txBody>
      </p:sp>
      <p:sp>
        <p:nvSpPr>
          <p:cNvPr id="15" name="Textfeld 14"/>
          <p:cNvSpPr txBox="1"/>
          <p:nvPr/>
        </p:nvSpPr>
        <p:spPr>
          <a:xfrm>
            <a:off x="1785918" y="4071942"/>
            <a:ext cx="21363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Exponential decay (see fit </a:t>
            </a:r>
            <a:r>
              <a:rPr lang="en-US" sz="1200" dirty="0" err="1" smtClean="0"/>
              <a:t>func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cxnSp>
        <p:nvCxnSpPr>
          <p:cNvPr id="17" name="Gerade Verbindung mit Pfeil 16"/>
          <p:cNvCxnSpPr>
            <a:stCxn id="15" idx="0"/>
          </p:cNvCxnSpPr>
          <p:nvPr/>
        </p:nvCxnSpPr>
        <p:spPr>
          <a:xfrm rot="5400000" flipH="1" flipV="1">
            <a:off x="2927229" y="3427304"/>
            <a:ext cx="571504" cy="717773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>
            <a:stCxn id="15" idx="0"/>
          </p:cNvCxnSpPr>
          <p:nvPr/>
        </p:nvCxnSpPr>
        <p:spPr>
          <a:xfrm rot="16200000" flipV="1">
            <a:off x="2105694" y="3323540"/>
            <a:ext cx="142876" cy="135392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0"/>
            <a:ext cx="1066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  <p:sp>
        <p:nvSpPr>
          <p:cNvPr id="5" name="Rectangle 130"/>
          <p:cNvSpPr>
            <a:spLocks noChangeArrowheads="1"/>
          </p:cNvSpPr>
          <p:nvPr/>
        </p:nvSpPr>
        <p:spPr bwMode="auto">
          <a:xfrm>
            <a:off x="1571604" y="0"/>
            <a:ext cx="5143536" cy="2857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Choose Mono-exponential Fit    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Rectangle 130"/>
          <p:cNvSpPr>
            <a:spLocks noChangeArrowheads="1"/>
          </p:cNvSpPr>
          <p:nvPr/>
        </p:nvSpPr>
        <p:spPr bwMode="auto">
          <a:xfrm>
            <a:off x="2857488" y="571480"/>
            <a:ext cx="414340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(c.f. T1)   </a:t>
            </a:r>
            <a:r>
              <a:rPr lang="en-US" b="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en-US" b="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 rot="17591657">
            <a:off x="4837941" y="4791965"/>
            <a:ext cx="23710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Observe Gaussian decay (diffusion)</a:t>
            </a:r>
            <a:endParaRPr lang="en-US" sz="1200" dirty="0"/>
          </a:p>
        </p:txBody>
      </p:sp>
      <p:sp>
        <p:nvSpPr>
          <p:cNvPr id="15" name="Textfeld 14"/>
          <p:cNvSpPr txBox="1"/>
          <p:nvPr/>
        </p:nvSpPr>
        <p:spPr>
          <a:xfrm>
            <a:off x="4929190" y="3286124"/>
            <a:ext cx="569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Result</a:t>
            </a:r>
            <a:endParaRPr lang="en-US" sz="1200" dirty="0"/>
          </a:p>
        </p:txBody>
      </p:sp>
      <p:cxnSp>
        <p:nvCxnSpPr>
          <p:cNvPr id="18" name="Gerade Verbindung mit Pfeil 17"/>
          <p:cNvCxnSpPr/>
          <p:nvPr/>
        </p:nvCxnSpPr>
        <p:spPr>
          <a:xfrm rot="16200000" flipV="1">
            <a:off x="2391444" y="1108962"/>
            <a:ext cx="142876" cy="135392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785794"/>
            <a:ext cx="2571768" cy="221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7" name="Gerade Verbindung mit Pfeil 16"/>
          <p:cNvCxnSpPr/>
          <p:nvPr/>
        </p:nvCxnSpPr>
        <p:spPr>
          <a:xfrm rot="10800000" flipV="1">
            <a:off x="3428992" y="3357562"/>
            <a:ext cx="1285881" cy="3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 rot="10800000">
            <a:off x="5072066" y="1500174"/>
            <a:ext cx="928693" cy="71437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170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  <p:sp>
        <p:nvSpPr>
          <p:cNvPr id="5" name="Rectangle 130"/>
          <p:cNvSpPr>
            <a:spLocks noChangeArrowheads="1"/>
          </p:cNvSpPr>
          <p:nvPr/>
        </p:nvSpPr>
        <p:spPr bwMode="auto">
          <a:xfrm>
            <a:off x="3643306" y="0"/>
            <a:ext cx="3071834" cy="2857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dirty="0" smtClean="0"/>
              <a:t>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T1 Experiment    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928802"/>
            <a:ext cx="2768029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Gerade Verbindung mit Pfeil 8"/>
          <p:cNvCxnSpPr/>
          <p:nvPr/>
        </p:nvCxnSpPr>
        <p:spPr>
          <a:xfrm>
            <a:off x="2500298" y="6072206"/>
            <a:ext cx="1285884" cy="1588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>
            <a:off x="500034" y="428604"/>
            <a:ext cx="1143008" cy="642942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>
            <a:off x="3000364" y="3929066"/>
            <a:ext cx="1143008" cy="642942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  <p:sp>
        <p:nvSpPr>
          <p:cNvPr id="5" name="Rectangle 130"/>
          <p:cNvSpPr>
            <a:spLocks noChangeArrowheads="1"/>
          </p:cNvSpPr>
          <p:nvPr/>
        </p:nvSpPr>
        <p:spPr bwMode="auto">
          <a:xfrm>
            <a:off x="500034" y="0"/>
            <a:ext cx="6215106" cy="2857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dirty="0" smtClean="0"/>
              <a:t>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Mono-exponential Fit for All Regions   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Rectangle 130"/>
          <p:cNvSpPr>
            <a:spLocks noChangeArrowheads="1"/>
          </p:cNvSpPr>
          <p:nvPr/>
        </p:nvSpPr>
        <p:spPr bwMode="auto">
          <a:xfrm>
            <a:off x="2857488" y="571480"/>
            <a:ext cx="414340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(c.f. T1)   </a:t>
            </a:r>
            <a:r>
              <a:rPr lang="en-US" b="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en-US" b="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7382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  <p:sp>
        <p:nvSpPr>
          <p:cNvPr id="5" name="Rectangle 130"/>
          <p:cNvSpPr>
            <a:spLocks noChangeArrowheads="1"/>
          </p:cNvSpPr>
          <p:nvPr/>
        </p:nvSpPr>
        <p:spPr bwMode="auto">
          <a:xfrm>
            <a:off x="500034" y="0"/>
            <a:ext cx="6215106" cy="2857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dirty="0" smtClean="0"/>
              <a:t>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Compare with BRUKER Results   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l="11565" t="14873" b="68241"/>
          <a:stretch>
            <a:fillRect/>
          </a:stretch>
        </p:blipFill>
        <p:spPr bwMode="auto">
          <a:xfrm>
            <a:off x="0" y="2214554"/>
            <a:ext cx="9144000" cy="1157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2" name="Gruppieren 11"/>
          <p:cNvGrpSpPr/>
          <p:nvPr/>
        </p:nvGrpSpPr>
        <p:grpSpPr>
          <a:xfrm>
            <a:off x="-1143040" y="6858000"/>
            <a:ext cx="9020114" cy="6858000"/>
            <a:chOff x="0" y="0"/>
            <a:chExt cx="9020114" cy="6858000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0"/>
              <a:ext cx="9020114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feld 8"/>
            <p:cNvSpPr txBox="1"/>
            <p:nvPr/>
          </p:nvSpPr>
          <p:spPr>
            <a:xfrm>
              <a:off x="4357686" y="4500570"/>
              <a:ext cx="20358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 smtClean="0"/>
                <a:t>Diff</a:t>
              </a:r>
              <a:r>
                <a:rPr lang="de-DE" sz="1400" dirty="0" smtClean="0"/>
                <a:t> Con. </a:t>
              </a:r>
              <a:r>
                <a:rPr lang="de-DE" sz="1400" baseline="-25000" dirty="0" smtClean="0"/>
                <a:t>BRUKER</a:t>
              </a:r>
              <a:r>
                <a:rPr lang="de-DE" sz="1400" dirty="0" smtClean="0"/>
                <a:t>     in  m2/s</a:t>
              </a:r>
              <a:endParaRPr lang="de-DE" sz="1400" dirty="0"/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4357686" y="4857760"/>
              <a:ext cx="20944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 smtClean="0">
                  <a:solidFill>
                    <a:srgbClr val="C00000"/>
                  </a:solidFill>
                </a:rPr>
                <a:t>Diff</a:t>
              </a:r>
              <a:r>
                <a:rPr lang="de-DE" sz="1400" dirty="0" smtClean="0">
                  <a:solidFill>
                    <a:srgbClr val="C00000"/>
                  </a:solidFill>
                </a:rPr>
                <a:t> </a:t>
              </a:r>
              <a:r>
                <a:rPr lang="de-DE" sz="1400" dirty="0" err="1" smtClean="0">
                  <a:solidFill>
                    <a:srgbClr val="C00000"/>
                  </a:solidFill>
                </a:rPr>
                <a:t>Con.</a:t>
              </a:r>
              <a:r>
                <a:rPr lang="de-DE" sz="1400" baseline="-25000" dirty="0" err="1" smtClean="0">
                  <a:solidFill>
                    <a:srgbClr val="C00000"/>
                  </a:solidFill>
                </a:rPr>
                <a:t>Mnova</a:t>
              </a:r>
              <a:r>
                <a:rPr lang="de-DE" sz="1400" dirty="0" smtClean="0">
                  <a:solidFill>
                    <a:srgbClr val="C00000"/>
                  </a:solidFill>
                </a:rPr>
                <a:t>        in cm2/s</a:t>
              </a:r>
              <a:endParaRPr lang="de-DE" sz="1400" dirty="0">
                <a:solidFill>
                  <a:srgbClr val="C00000"/>
                </a:solidFill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4357686" y="5214950"/>
              <a:ext cx="28959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 smtClean="0">
                  <a:solidFill>
                    <a:srgbClr val="C00000"/>
                  </a:solidFill>
                </a:rPr>
                <a:t>Diff</a:t>
              </a:r>
              <a:r>
                <a:rPr lang="de-DE" sz="1400" dirty="0" smtClean="0">
                  <a:solidFill>
                    <a:srgbClr val="C00000"/>
                  </a:solidFill>
                </a:rPr>
                <a:t> </a:t>
              </a:r>
              <a:r>
                <a:rPr lang="de-DE" sz="1400" baseline="-25000" dirty="0" smtClean="0">
                  <a:solidFill>
                    <a:srgbClr val="C00000"/>
                  </a:solidFill>
                </a:rPr>
                <a:t>BRUER</a:t>
              </a:r>
              <a:r>
                <a:rPr lang="de-DE" sz="1400" dirty="0" smtClean="0">
                  <a:solidFill>
                    <a:srgbClr val="C00000"/>
                  </a:solidFill>
                </a:rPr>
                <a:t>/</a:t>
              </a:r>
              <a:r>
                <a:rPr lang="de-DE" sz="1400" dirty="0" err="1" smtClean="0">
                  <a:solidFill>
                    <a:srgbClr val="C00000"/>
                  </a:solidFill>
                </a:rPr>
                <a:t>Diff</a:t>
              </a:r>
              <a:r>
                <a:rPr lang="de-DE" sz="1400" dirty="0" smtClean="0">
                  <a:solidFill>
                    <a:srgbClr val="C00000"/>
                  </a:solidFill>
                </a:rPr>
                <a:t> </a:t>
              </a:r>
              <a:r>
                <a:rPr lang="de-DE" sz="1400" baseline="-25000" dirty="0" err="1" smtClean="0">
                  <a:solidFill>
                    <a:srgbClr val="C00000"/>
                  </a:solidFill>
                </a:rPr>
                <a:t>Mnova</a:t>
              </a:r>
              <a:r>
                <a:rPr lang="de-DE" sz="1400" dirty="0" smtClean="0">
                  <a:solidFill>
                    <a:srgbClr val="C00000"/>
                  </a:solidFill>
                </a:rPr>
                <a:t>  =&gt; </a:t>
              </a:r>
              <a:r>
                <a:rPr lang="de-DE" sz="1400" dirty="0" err="1" smtClean="0">
                  <a:solidFill>
                    <a:srgbClr val="C00000"/>
                  </a:solidFill>
                </a:rPr>
                <a:t>Factor</a:t>
              </a:r>
              <a:r>
                <a:rPr lang="de-DE" sz="1400" dirty="0" smtClean="0">
                  <a:solidFill>
                    <a:srgbClr val="C00000"/>
                  </a:solidFill>
                </a:rPr>
                <a:t> 10</a:t>
              </a:r>
              <a:r>
                <a:rPr lang="de-DE" sz="1400" baseline="30000" dirty="0" smtClean="0">
                  <a:solidFill>
                    <a:srgbClr val="C00000"/>
                  </a:solidFill>
                </a:rPr>
                <a:t>-4    </a:t>
              </a:r>
              <a:r>
                <a:rPr lang="de-DE" sz="1400" dirty="0" smtClean="0">
                  <a:solidFill>
                    <a:srgbClr val="C00000"/>
                  </a:solidFill>
                </a:rPr>
                <a:t>    </a:t>
              </a:r>
              <a:endParaRPr lang="de-DE" sz="1400" dirty="0">
                <a:solidFill>
                  <a:srgbClr val="C00000"/>
                </a:solidFill>
              </a:endParaRPr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0" y="1857364"/>
            <a:ext cx="914400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C00000"/>
                </a:solidFill>
              </a:rPr>
              <a:t>BRUKER                    </a:t>
            </a:r>
            <a:r>
              <a:rPr lang="de-DE" sz="1000" dirty="0" smtClean="0">
                <a:solidFill>
                  <a:srgbClr val="C00000"/>
                </a:solidFill>
              </a:rPr>
              <a:t>        1.36e-9                                      6.49 e-10                                      2.37 e-10                                      1.87 e-10                                       3.49 e-10                                                     </a:t>
            </a:r>
            <a:endParaRPr lang="de-DE" sz="1000" dirty="0">
              <a:solidFill>
                <a:srgbClr val="C00000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0" y="3000372"/>
            <a:ext cx="914400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C00000"/>
                </a:solidFill>
              </a:rPr>
              <a:t>BRUKER                         </a:t>
            </a:r>
            <a:r>
              <a:rPr lang="de-DE" sz="1000" dirty="0" smtClean="0">
                <a:solidFill>
                  <a:srgbClr val="C00000"/>
                </a:solidFill>
              </a:rPr>
              <a:t>2.37 e-10                                         1.87 e-10                                        3.49 e-10                                         3.39 e-10                                          5.88  e-10   </a:t>
            </a:r>
            <a:endParaRPr lang="de-DE" sz="1000" dirty="0">
              <a:solidFill>
                <a:srgbClr val="C00000"/>
              </a:solidFill>
            </a:endParaRPr>
          </a:p>
        </p:txBody>
      </p:sp>
      <p:sp>
        <p:nvSpPr>
          <p:cNvPr id="15" name="Rectangle 130"/>
          <p:cNvSpPr>
            <a:spLocks noChangeArrowheads="1"/>
          </p:cNvSpPr>
          <p:nvPr/>
        </p:nvSpPr>
        <p:spPr bwMode="auto">
          <a:xfrm>
            <a:off x="4786314" y="1142984"/>
            <a:ext cx="500066" cy="28575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PEG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16" name="Rectangle 130"/>
          <p:cNvSpPr>
            <a:spLocks noChangeArrowheads="1"/>
          </p:cNvSpPr>
          <p:nvPr/>
        </p:nvSpPr>
        <p:spPr bwMode="auto">
          <a:xfrm>
            <a:off x="3143240" y="1142984"/>
            <a:ext cx="500066" cy="28575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CH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17" name="Rectangle 130"/>
          <p:cNvSpPr>
            <a:spLocks noChangeArrowheads="1"/>
          </p:cNvSpPr>
          <p:nvPr/>
        </p:nvSpPr>
        <p:spPr bwMode="auto">
          <a:xfrm>
            <a:off x="8286776" y="2357430"/>
            <a:ext cx="500066" cy="28575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CH3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18" name="Rectangle 130"/>
          <p:cNvSpPr>
            <a:spLocks noChangeArrowheads="1"/>
          </p:cNvSpPr>
          <p:nvPr/>
        </p:nvSpPr>
        <p:spPr bwMode="auto">
          <a:xfrm>
            <a:off x="1571604" y="1142984"/>
            <a:ext cx="500066" cy="28575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OH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/>
              <a:t>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19" name="Rectangle 130"/>
          <p:cNvSpPr>
            <a:spLocks noChangeArrowheads="1"/>
          </p:cNvSpPr>
          <p:nvPr/>
        </p:nvSpPr>
        <p:spPr bwMode="auto">
          <a:xfrm>
            <a:off x="5000628" y="2357430"/>
            <a:ext cx="500066" cy="28575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CH2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20" name="Rectangle 130"/>
          <p:cNvSpPr>
            <a:spLocks noChangeArrowheads="1"/>
          </p:cNvSpPr>
          <p:nvPr/>
        </p:nvSpPr>
        <p:spPr bwMode="auto">
          <a:xfrm>
            <a:off x="6357950" y="1142984"/>
            <a:ext cx="500066" cy="28575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PEG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21" name="Rectangle 130"/>
          <p:cNvSpPr>
            <a:spLocks noChangeArrowheads="1"/>
          </p:cNvSpPr>
          <p:nvPr/>
        </p:nvSpPr>
        <p:spPr bwMode="auto">
          <a:xfrm>
            <a:off x="7929586" y="1142984"/>
            <a:ext cx="500066" cy="28575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CH2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22" name="Rectangle 130"/>
          <p:cNvSpPr>
            <a:spLocks noChangeArrowheads="1"/>
          </p:cNvSpPr>
          <p:nvPr/>
        </p:nvSpPr>
        <p:spPr bwMode="auto">
          <a:xfrm>
            <a:off x="6643702" y="2357430"/>
            <a:ext cx="500066" cy="28575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CH2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23" name="Rectangle 130"/>
          <p:cNvSpPr>
            <a:spLocks noChangeArrowheads="1"/>
          </p:cNvSpPr>
          <p:nvPr/>
        </p:nvSpPr>
        <p:spPr bwMode="auto">
          <a:xfrm>
            <a:off x="3286116" y="2357430"/>
            <a:ext cx="500066" cy="28575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PEG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24" name="Rectangle 130"/>
          <p:cNvSpPr>
            <a:spLocks noChangeArrowheads="1"/>
          </p:cNvSpPr>
          <p:nvPr/>
        </p:nvSpPr>
        <p:spPr bwMode="auto">
          <a:xfrm>
            <a:off x="1643042" y="2357430"/>
            <a:ext cx="500066" cy="28575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PEG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571472" y="714356"/>
            <a:ext cx="8572528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MNOVA  calculates  Diffusion coefficients in  cm2/s while BRUKER  uses units m2/s  =&gt;  D</a:t>
            </a:r>
            <a:r>
              <a:rPr lang="en-US" sz="1400" b="1" baseline="-25000" dirty="0" smtClean="0">
                <a:solidFill>
                  <a:srgbClr val="FF0000"/>
                </a:solidFill>
              </a:rPr>
              <a:t>MNOVA</a:t>
            </a:r>
            <a:r>
              <a:rPr lang="en-US" sz="1400" b="1" dirty="0" smtClean="0">
                <a:solidFill>
                  <a:srgbClr val="FF0000"/>
                </a:solidFill>
              </a:rPr>
              <a:t>/D</a:t>
            </a:r>
            <a:r>
              <a:rPr lang="en-US" sz="1400" b="1" baseline="-25000" dirty="0" smtClean="0">
                <a:solidFill>
                  <a:srgbClr val="FF0000"/>
                </a:solidFill>
              </a:rPr>
              <a:t>BRUKER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smtClean="0">
                <a:solidFill>
                  <a:srgbClr val="FF0000"/>
                </a:solidFill>
              </a:rPr>
              <a:t>1e+4   </a:t>
            </a:r>
            <a:r>
              <a:rPr lang="en-US" sz="1400" b="1" smtClean="0">
                <a:solidFill>
                  <a:srgbClr val="FF0000"/>
                </a:solidFill>
              </a:rPr>
              <a:t>!!! 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0" y="2071678"/>
            <a:ext cx="9144000" cy="2857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  <p:sp>
        <p:nvSpPr>
          <p:cNvPr id="5" name="Rectangle 130"/>
          <p:cNvSpPr>
            <a:spLocks noChangeArrowheads="1"/>
          </p:cNvSpPr>
          <p:nvPr/>
        </p:nvSpPr>
        <p:spPr bwMode="auto">
          <a:xfrm>
            <a:off x="500034" y="0"/>
            <a:ext cx="6215106" cy="2857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dirty="0" smtClean="0"/>
              <a:t>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2D- DOSY Spectrum   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1000108"/>
            <a:ext cx="2857520" cy="124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  <p:sp>
        <p:nvSpPr>
          <p:cNvPr id="5" name="Rectangle 130"/>
          <p:cNvSpPr>
            <a:spLocks noChangeArrowheads="1"/>
          </p:cNvSpPr>
          <p:nvPr/>
        </p:nvSpPr>
        <p:spPr bwMode="auto">
          <a:xfrm>
            <a:off x="500034" y="0"/>
            <a:ext cx="6215106" cy="2857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dirty="0" smtClean="0"/>
              <a:t>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2D- DOSY Spectrum   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1000108"/>
            <a:ext cx="2857520" cy="124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29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  <p:sp>
        <p:nvSpPr>
          <p:cNvPr id="5" name="Rectangle 130"/>
          <p:cNvSpPr>
            <a:spLocks noChangeArrowheads="1"/>
          </p:cNvSpPr>
          <p:nvPr/>
        </p:nvSpPr>
        <p:spPr bwMode="auto">
          <a:xfrm>
            <a:off x="500034" y="0"/>
            <a:ext cx="6215106" cy="2857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dirty="0" smtClean="0"/>
              <a:t>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2D- DOSY Spectrum   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130"/>
          <p:cNvSpPr>
            <a:spLocks noChangeArrowheads="1"/>
          </p:cNvSpPr>
          <p:nvPr/>
        </p:nvSpPr>
        <p:spPr bwMode="auto">
          <a:xfrm>
            <a:off x="3571868" y="2643182"/>
            <a:ext cx="50006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CH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9" name="Rectangle 130"/>
          <p:cNvSpPr>
            <a:spLocks noChangeArrowheads="1"/>
          </p:cNvSpPr>
          <p:nvPr/>
        </p:nvSpPr>
        <p:spPr bwMode="auto">
          <a:xfrm>
            <a:off x="6715140" y="2500306"/>
            <a:ext cx="50006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CH3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13" name="Rectangle 130"/>
          <p:cNvSpPr>
            <a:spLocks noChangeArrowheads="1"/>
          </p:cNvSpPr>
          <p:nvPr/>
        </p:nvSpPr>
        <p:spPr bwMode="auto">
          <a:xfrm>
            <a:off x="4000496" y="3929066"/>
            <a:ext cx="50006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00B050"/>
                </a:solidFill>
              </a:rPr>
              <a:t>PEG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14" name="Rectangle 130"/>
          <p:cNvSpPr>
            <a:spLocks noChangeArrowheads="1"/>
          </p:cNvSpPr>
          <p:nvPr/>
        </p:nvSpPr>
        <p:spPr bwMode="auto">
          <a:xfrm>
            <a:off x="2643174" y="2071678"/>
            <a:ext cx="50006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0070C0"/>
                </a:solidFill>
              </a:rPr>
              <a:t>OH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/>
              <a:t>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15" name="Rectangle 130"/>
          <p:cNvSpPr>
            <a:spLocks noChangeArrowheads="1"/>
          </p:cNvSpPr>
          <p:nvPr/>
        </p:nvSpPr>
        <p:spPr bwMode="auto">
          <a:xfrm>
            <a:off x="4786314" y="3643314"/>
            <a:ext cx="50006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7030A0"/>
                </a:solidFill>
              </a:rPr>
              <a:t>CH2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  <p:sp>
        <p:nvSpPr>
          <p:cNvPr id="5" name="Rectangle 130"/>
          <p:cNvSpPr>
            <a:spLocks noChangeArrowheads="1"/>
          </p:cNvSpPr>
          <p:nvPr/>
        </p:nvSpPr>
        <p:spPr bwMode="auto">
          <a:xfrm>
            <a:off x="3643306" y="0"/>
            <a:ext cx="3071834" cy="2857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dirty="0" smtClean="0"/>
              <a:t>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1H     Exchange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3" name="Gruppieren 19"/>
          <p:cNvGrpSpPr/>
          <p:nvPr/>
        </p:nvGrpSpPr>
        <p:grpSpPr>
          <a:xfrm>
            <a:off x="2143108" y="2428868"/>
            <a:ext cx="5572164" cy="3000396"/>
            <a:chOff x="1428728" y="3714752"/>
            <a:chExt cx="5572164" cy="3000396"/>
          </a:xfrm>
        </p:grpSpPr>
        <p:sp>
          <p:nvSpPr>
            <p:cNvPr id="15" name="Rectangle 130"/>
            <p:cNvSpPr>
              <a:spLocks noChangeArrowheads="1"/>
            </p:cNvSpPr>
            <p:nvPr/>
          </p:nvSpPr>
          <p:spPr bwMode="auto">
            <a:xfrm>
              <a:off x="3929058" y="3714752"/>
              <a:ext cx="1071570" cy="500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en-US" sz="1000" dirty="0" smtClean="0">
                  <a:solidFill>
                    <a:srgbClr val="FF0000"/>
                  </a:solidFill>
                </a:rPr>
                <a:t>CH3(</a:t>
              </a:r>
              <a:r>
                <a:rPr lang="en-US" sz="1000" dirty="0" err="1" smtClean="0">
                  <a:solidFill>
                    <a:srgbClr val="FF0000"/>
                  </a:solidFill>
                </a:rPr>
                <a:t>MeOH</a:t>
              </a:r>
              <a:r>
                <a:rPr lang="en-US" sz="1000" dirty="0" smtClean="0">
                  <a:solidFill>
                    <a:srgbClr val="FF0000"/>
                  </a:solidFill>
                </a:rPr>
                <a:t>)</a:t>
              </a:r>
              <a:r>
                <a:rPr lang="en-US" sz="1400" dirty="0" smtClean="0"/>
                <a:t>   </a:t>
              </a:r>
              <a:r>
                <a:rPr lang="en-US" sz="1400" b="0" dirty="0" smtClean="0">
                  <a:solidFill>
                    <a:srgbClr val="66FFFF"/>
                  </a:solidFill>
                </a:rPr>
                <a:t> </a:t>
              </a:r>
              <a:endParaRPr lang="en-US" sz="1400" b="0" dirty="0">
                <a:solidFill>
                  <a:srgbClr val="66FFFF"/>
                </a:solidFill>
              </a:endParaRPr>
            </a:p>
          </p:txBody>
        </p:sp>
        <p:sp>
          <p:nvSpPr>
            <p:cNvPr id="17" name="Rectangle 130"/>
            <p:cNvSpPr>
              <a:spLocks noChangeArrowheads="1"/>
            </p:cNvSpPr>
            <p:nvPr/>
          </p:nvSpPr>
          <p:spPr bwMode="auto">
            <a:xfrm>
              <a:off x="3357554" y="6000768"/>
              <a:ext cx="500066" cy="28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en-US" sz="1000" dirty="0" smtClean="0">
                  <a:solidFill>
                    <a:srgbClr val="FF0000"/>
                  </a:solidFill>
                </a:rPr>
                <a:t>HDO</a:t>
              </a:r>
              <a:r>
                <a:rPr lang="en-US" sz="1400" dirty="0" smtClean="0">
                  <a:solidFill>
                    <a:srgbClr val="FF0000"/>
                  </a:solidFill>
                </a:rPr>
                <a:t>   </a:t>
              </a:r>
              <a:r>
                <a:rPr lang="en-US" sz="1400" b="0" dirty="0" smtClean="0">
                  <a:solidFill>
                    <a:srgbClr val="FF0000"/>
                  </a:solidFill>
                </a:rPr>
                <a:t> </a:t>
              </a:r>
              <a:endParaRPr lang="en-US" sz="1400" b="0" dirty="0">
                <a:solidFill>
                  <a:srgbClr val="FF0000"/>
                </a:solidFill>
              </a:endParaRPr>
            </a:p>
          </p:txBody>
        </p:sp>
        <p:sp>
          <p:nvSpPr>
            <p:cNvPr id="19" name="Rectangle 130"/>
            <p:cNvSpPr>
              <a:spLocks noChangeArrowheads="1"/>
            </p:cNvSpPr>
            <p:nvPr/>
          </p:nvSpPr>
          <p:spPr bwMode="auto">
            <a:xfrm>
              <a:off x="6072198" y="3714752"/>
              <a:ext cx="928694" cy="28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en-US" sz="1000" dirty="0" smtClean="0">
                  <a:solidFill>
                    <a:srgbClr val="FF0000"/>
                  </a:solidFill>
                </a:rPr>
                <a:t>CH3(</a:t>
              </a:r>
              <a:r>
                <a:rPr lang="en-US" sz="1000" dirty="0" err="1" smtClean="0">
                  <a:solidFill>
                    <a:srgbClr val="FF0000"/>
                  </a:solidFill>
                </a:rPr>
                <a:t>isopr</a:t>
              </a:r>
              <a:r>
                <a:rPr lang="en-US" sz="1000" dirty="0" smtClean="0">
                  <a:solidFill>
                    <a:srgbClr val="FF0000"/>
                  </a:solidFill>
                </a:rPr>
                <a:t>.)</a:t>
              </a:r>
              <a:r>
                <a:rPr lang="en-US" sz="1400" dirty="0" smtClean="0"/>
                <a:t>   </a:t>
              </a:r>
              <a:r>
                <a:rPr lang="en-US" sz="1400" b="0" dirty="0" smtClean="0">
                  <a:solidFill>
                    <a:srgbClr val="66FFFF"/>
                  </a:solidFill>
                </a:rPr>
                <a:t> </a:t>
              </a:r>
              <a:endParaRPr lang="en-US" sz="1400" b="0" dirty="0">
                <a:solidFill>
                  <a:srgbClr val="66FFFF"/>
                </a:solidFill>
              </a:endParaRPr>
            </a:p>
          </p:txBody>
        </p:sp>
        <p:sp>
          <p:nvSpPr>
            <p:cNvPr id="20" name="Rectangle 130"/>
            <p:cNvSpPr>
              <a:spLocks noChangeArrowheads="1"/>
            </p:cNvSpPr>
            <p:nvPr/>
          </p:nvSpPr>
          <p:spPr bwMode="auto">
            <a:xfrm>
              <a:off x="4643438" y="6429396"/>
              <a:ext cx="785818" cy="28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en-US" sz="1000" dirty="0" smtClean="0">
                  <a:solidFill>
                    <a:srgbClr val="FF0000"/>
                  </a:solidFill>
                </a:rPr>
                <a:t>DMSO</a:t>
              </a:r>
              <a:r>
                <a:rPr lang="en-US" sz="1400" dirty="0" smtClean="0"/>
                <a:t>  </a:t>
              </a:r>
              <a:r>
                <a:rPr lang="en-US" sz="1400" b="0" dirty="0" smtClean="0">
                  <a:solidFill>
                    <a:srgbClr val="66FFFF"/>
                  </a:solidFill>
                </a:rPr>
                <a:t> </a:t>
              </a:r>
              <a:endParaRPr lang="en-US" sz="1400" b="0" dirty="0">
                <a:solidFill>
                  <a:srgbClr val="66FFFF"/>
                </a:solidFill>
              </a:endParaRPr>
            </a:p>
          </p:txBody>
        </p:sp>
        <p:sp>
          <p:nvSpPr>
            <p:cNvPr id="24" name="Rectangle 130"/>
            <p:cNvSpPr>
              <a:spLocks noChangeArrowheads="1"/>
            </p:cNvSpPr>
            <p:nvPr/>
          </p:nvSpPr>
          <p:spPr bwMode="auto">
            <a:xfrm>
              <a:off x="1428728" y="6429396"/>
              <a:ext cx="928694" cy="28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en-US" sz="1000" dirty="0" smtClean="0">
                  <a:solidFill>
                    <a:srgbClr val="FF0000"/>
                  </a:solidFill>
                </a:rPr>
                <a:t>OH(</a:t>
              </a:r>
              <a:r>
                <a:rPr lang="en-US" sz="1000" dirty="0" err="1" smtClean="0">
                  <a:solidFill>
                    <a:srgbClr val="FF0000"/>
                  </a:solidFill>
                </a:rPr>
                <a:t>isopr</a:t>
              </a:r>
              <a:r>
                <a:rPr lang="en-US" sz="1000" dirty="0" smtClean="0">
                  <a:solidFill>
                    <a:srgbClr val="FF0000"/>
                  </a:solidFill>
                </a:rPr>
                <a:t>.)</a:t>
              </a:r>
              <a:r>
                <a:rPr lang="en-US" sz="1400" dirty="0" smtClean="0"/>
                <a:t>   </a:t>
              </a:r>
              <a:r>
                <a:rPr lang="en-US" sz="1400" b="0" dirty="0" smtClean="0">
                  <a:solidFill>
                    <a:srgbClr val="66FFFF"/>
                  </a:solidFill>
                </a:rPr>
                <a:t> </a:t>
              </a:r>
              <a:endParaRPr lang="en-US" sz="1400" b="0" dirty="0">
                <a:solidFill>
                  <a:srgbClr val="66FFFF"/>
                </a:solidFill>
              </a:endParaRPr>
            </a:p>
          </p:txBody>
        </p:sp>
        <p:sp>
          <p:nvSpPr>
            <p:cNvPr id="25" name="Rectangle 130"/>
            <p:cNvSpPr>
              <a:spLocks noChangeArrowheads="1"/>
            </p:cNvSpPr>
            <p:nvPr/>
          </p:nvSpPr>
          <p:spPr bwMode="auto">
            <a:xfrm>
              <a:off x="2285984" y="6143644"/>
              <a:ext cx="928694" cy="28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en-US" sz="1000" dirty="0" smtClean="0">
                  <a:solidFill>
                    <a:srgbClr val="FF0000"/>
                  </a:solidFill>
                </a:rPr>
                <a:t>OH(</a:t>
              </a:r>
              <a:r>
                <a:rPr lang="en-US" sz="1000" dirty="0" err="1" smtClean="0">
                  <a:solidFill>
                    <a:srgbClr val="FF0000"/>
                  </a:solidFill>
                </a:rPr>
                <a:t>MeOH</a:t>
              </a:r>
              <a:r>
                <a:rPr lang="en-US" sz="1000" dirty="0" smtClean="0">
                  <a:solidFill>
                    <a:srgbClr val="FF0000"/>
                  </a:solidFill>
                </a:rPr>
                <a:t>)</a:t>
              </a:r>
              <a:r>
                <a:rPr lang="en-US" sz="1400" dirty="0" smtClean="0"/>
                <a:t>   </a:t>
              </a:r>
              <a:r>
                <a:rPr lang="en-US" sz="1400" b="0" dirty="0" smtClean="0">
                  <a:solidFill>
                    <a:srgbClr val="66FFFF"/>
                  </a:solidFill>
                </a:rPr>
                <a:t> </a:t>
              </a:r>
              <a:endParaRPr lang="en-US" sz="1400" b="0" dirty="0">
                <a:solidFill>
                  <a:srgbClr val="66FFFF"/>
                </a:solidFill>
              </a:endParaRPr>
            </a:p>
          </p:txBody>
        </p:sp>
        <p:sp>
          <p:nvSpPr>
            <p:cNvPr id="26" name="Rectangle 130"/>
            <p:cNvSpPr>
              <a:spLocks noChangeArrowheads="1"/>
            </p:cNvSpPr>
            <p:nvPr/>
          </p:nvSpPr>
          <p:spPr bwMode="auto">
            <a:xfrm>
              <a:off x="2857488" y="5715016"/>
              <a:ext cx="928694" cy="28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en-US" sz="1000" dirty="0" smtClean="0">
                  <a:solidFill>
                    <a:srgbClr val="FF0000"/>
                  </a:solidFill>
                </a:rPr>
                <a:t>CH(</a:t>
              </a:r>
              <a:r>
                <a:rPr lang="en-US" sz="1000" dirty="0" err="1" smtClean="0">
                  <a:solidFill>
                    <a:srgbClr val="FF0000"/>
                  </a:solidFill>
                </a:rPr>
                <a:t>isopr</a:t>
              </a:r>
              <a:r>
                <a:rPr lang="en-US" sz="1000" dirty="0" smtClean="0">
                  <a:solidFill>
                    <a:srgbClr val="FF0000"/>
                  </a:solidFill>
                </a:rPr>
                <a:t>.)</a:t>
              </a:r>
              <a:r>
                <a:rPr lang="en-US" sz="1400" dirty="0" smtClean="0"/>
                <a:t>   </a:t>
              </a:r>
              <a:r>
                <a:rPr lang="en-US" sz="1400" b="0" dirty="0" smtClean="0">
                  <a:solidFill>
                    <a:srgbClr val="66FFFF"/>
                  </a:solidFill>
                </a:rPr>
                <a:t> </a:t>
              </a:r>
              <a:endParaRPr lang="en-US" sz="1400" b="0" dirty="0">
                <a:solidFill>
                  <a:srgbClr val="66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  <p:sp>
        <p:nvSpPr>
          <p:cNvPr id="5" name="Rectangle 130"/>
          <p:cNvSpPr>
            <a:spLocks noChangeArrowheads="1"/>
          </p:cNvSpPr>
          <p:nvPr/>
        </p:nvSpPr>
        <p:spPr bwMode="auto">
          <a:xfrm>
            <a:off x="500034" y="0"/>
            <a:ext cx="6215106" cy="2857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dirty="0" smtClean="0"/>
              <a:t> </a:t>
            </a:r>
            <a:r>
              <a:rPr lang="en-US" dirty="0" smtClean="0"/>
              <a:t>        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2D-ECSY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Spectrum   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Rectangle 130"/>
          <p:cNvSpPr>
            <a:spLocks noChangeArrowheads="1"/>
          </p:cNvSpPr>
          <p:nvPr/>
        </p:nvSpPr>
        <p:spPr bwMode="auto">
          <a:xfrm>
            <a:off x="1500166" y="1142984"/>
            <a:ext cx="500066" cy="28575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OH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/>
              <a:t>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7166"/>
            <a:ext cx="2768002" cy="2285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6" name="Gerade Verbindung mit Pfeil 15"/>
          <p:cNvCxnSpPr/>
          <p:nvPr/>
        </p:nvCxnSpPr>
        <p:spPr>
          <a:xfrm>
            <a:off x="1857356" y="1285860"/>
            <a:ext cx="1143008" cy="642942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uppieren 29"/>
          <p:cNvGrpSpPr/>
          <p:nvPr/>
        </p:nvGrpSpPr>
        <p:grpSpPr>
          <a:xfrm>
            <a:off x="2500298" y="1071546"/>
            <a:ext cx="8222835" cy="751688"/>
            <a:chOff x="365688" y="380821"/>
            <a:chExt cx="8222835" cy="751688"/>
          </a:xfrm>
        </p:grpSpPr>
        <p:sp>
          <p:nvSpPr>
            <p:cNvPr id="18" name="Text Box 80"/>
            <p:cNvSpPr txBox="1">
              <a:spLocks noChangeArrowheads="1"/>
            </p:cNvSpPr>
            <p:nvPr/>
          </p:nvSpPr>
          <p:spPr bwMode="auto">
            <a:xfrm>
              <a:off x="4809086" y="609289"/>
              <a:ext cx="273685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b="1" dirty="0">
                  <a:solidFill>
                    <a:srgbClr val="FF3300"/>
                  </a:solidFill>
                </a:rPr>
                <a:t>             </a:t>
              </a:r>
              <a:r>
                <a:rPr lang="en-GB" sz="1400" b="1" dirty="0" smtClean="0">
                  <a:solidFill>
                    <a:srgbClr val="FF3300"/>
                  </a:solidFill>
                </a:rPr>
                <a:t>B</a:t>
              </a:r>
              <a:r>
                <a:rPr lang="en-GB" sz="1400" b="1" baseline="-25000" dirty="0" smtClean="0">
                  <a:solidFill>
                    <a:srgbClr val="FF3300"/>
                  </a:solidFill>
                </a:rPr>
                <a:t>0 </a:t>
              </a:r>
              <a:r>
                <a:rPr lang="en-GB" sz="1400" b="1" dirty="0" smtClean="0">
                  <a:solidFill>
                    <a:srgbClr val="FF3300"/>
                  </a:solidFill>
                </a:rPr>
                <a:t>- evolution</a:t>
              </a:r>
              <a:r>
                <a:rPr lang="en-GB" sz="1400" b="1" dirty="0" smtClean="0"/>
                <a:t>   </a:t>
              </a:r>
            </a:p>
            <a:p>
              <a:r>
                <a:rPr lang="de-DE" sz="1400" b="1" dirty="0" smtClean="0">
                  <a:latin typeface="Symbol" pitchFamily="18" charset="2"/>
                </a:rPr>
                <a:t>                   </a:t>
              </a:r>
              <a:r>
                <a:rPr lang="de-DE" sz="1400" b="1" dirty="0" smtClean="0">
                  <a:latin typeface="Symbol" pitchFamily="18" charset="2"/>
                </a:rPr>
                <a:t> </a:t>
              </a:r>
              <a:r>
                <a:rPr lang="de-DE" sz="1400" b="1" dirty="0" smtClean="0"/>
                <a:t>t</a:t>
              </a:r>
              <a:r>
                <a:rPr lang="de-DE" sz="1400" b="1" baseline="-25000" dirty="0" smtClean="0"/>
                <a:t>2</a:t>
              </a:r>
              <a:r>
                <a:rPr lang="de-DE" sz="1400" b="1" dirty="0" smtClean="0"/>
                <a:t>  </a:t>
              </a:r>
              <a:endParaRPr lang="de-DE" sz="1400" b="1" dirty="0">
                <a:latin typeface="Symbol" pitchFamily="18" charset="2"/>
              </a:endParaRPr>
            </a:p>
          </p:txBody>
        </p:sp>
        <p:sp>
          <p:nvSpPr>
            <p:cNvPr id="20" name="Line 3"/>
            <p:cNvSpPr>
              <a:spLocks noChangeShapeType="1"/>
            </p:cNvSpPr>
            <p:nvPr/>
          </p:nvSpPr>
          <p:spPr bwMode="auto">
            <a:xfrm flipV="1">
              <a:off x="365688" y="1066509"/>
              <a:ext cx="8222835" cy="457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Rectangle 4"/>
            <p:cNvSpPr>
              <a:spLocks noChangeArrowheads="1"/>
            </p:cNvSpPr>
            <p:nvPr/>
          </p:nvSpPr>
          <p:spPr bwMode="auto">
            <a:xfrm>
              <a:off x="1316823" y="716570"/>
              <a:ext cx="250825" cy="3984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" name="Rectangle 5"/>
            <p:cNvSpPr>
              <a:spLocks noChangeArrowheads="1"/>
            </p:cNvSpPr>
            <p:nvPr/>
          </p:nvSpPr>
          <p:spPr bwMode="auto">
            <a:xfrm>
              <a:off x="2611570" y="686541"/>
              <a:ext cx="280988" cy="3984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" name="Text Box 7"/>
            <p:cNvSpPr txBox="1">
              <a:spLocks noChangeArrowheads="1"/>
            </p:cNvSpPr>
            <p:nvPr/>
          </p:nvSpPr>
          <p:spPr bwMode="auto">
            <a:xfrm>
              <a:off x="2022430" y="703025"/>
              <a:ext cx="3778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b="1" dirty="0"/>
                <a:t>t</a:t>
              </a:r>
              <a:r>
                <a:rPr lang="de-DE" sz="1400" b="1" baseline="-25000" dirty="0"/>
                <a:t>1 </a:t>
              </a:r>
            </a:p>
          </p:txBody>
        </p:sp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3295753" y="694479"/>
              <a:ext cx="44730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de-DE" sz="1400" b="1" dirty="0" err="1" smtClean="0"/>
                <a:t>t</a:t>
              </a:r>
              <a:r>
                <a:rPr lang="de-DE" sz="1400" b="1" baseline="-25000" dirty="0" err="1" smtClean="0"/>
                <a:t>mix</a:t>
              </a:r>
              <a:r>
                <a:rPr lang="de-DE" sz="1400" b="1" baseline="-25000" dirty="0" smtClean="0"/>
                <a:t> </a:t>
              </a:r>
              <a:endParaRPr lang="de-DE" sz="1400" b="1" baseline="-25000" dirty="0"/>
            </a:p>
          </p:txBody>
        </p:sp>
        <p:sp>
          <p:nvSpPr>
            <p:cNvPr id="25" name="Rectangle 5"/>
            <p:cNvSpPr>
              <a:spLocks noChangeArrowheads="1"/>
            </p:cNvSpPr>
            <p:nvPr/>
          </p:nvSpPr>
          <p:spPr bwMode="auto">
            <a:xfrm>
              <a:off x="4098538" y="703632"/>
              <a:ext cx="280988" cy="3984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6" name="Gruppieren 106"/>
            <p:cNvGrpSpPr/>
            <p:nvPr/>
          </p:nvGrpSpPr>
          <p:grpSpPr>
            <a:xfrm>
              <a:off x="1145137" y="380821"/>
              <a:ext cx="3520866" cy="341959"/>
              <a:chOff x="1145137" y="380821"/>
              <a:chExt cx="3520866" cy="341959"/>
            </a:xfrm>
          </p:grpSpPr>
          <p:sp>
            <p:nvSpPr>
              <p:cNvPr id="27" name="Text Box 85"/>
              <p:cNvSpPr txBox="1">
                <a:spLocks noChangeArrowheads="1"/>
              </p:cNvSpPr>
              <p:nvPr/>
            </p:nvSpPr>
            <p:spPr bwMode="auto">
              <a:xfrm>
                <a:off x="1145137" y="380821"/>
                <a:ext cx="57256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de-DE" sz="1400" b="1" dirty="0" smtClean="0"/>
                  <a:t>90° y</a:t>
                </a:r>
                <a:endParaRPr lang="de-DE" sz="1400" b="1" dirty="0"/>
              </a:p>
            </p:txBody>
          </p:sp>
          <p:sp>
            <p:nvSpPr>
              <p:cNvPr id="28" name="Text Box 85"/>
              <p:cNvSpPr txBox="1">
                <a:spLocks noChangeArrowheads="1"/>
              </p:cNvSpPr>
              <p:nvPr/>
            </p:nvSpPr>
            <p:spPr bwMode="auto">
              <a:xfrm>
                <a:off x="2478279" y="397912"/>
                <a:ext cx="57256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de-DE" sz="1400" b="1" dirty="0" smtClean="0"/>
                  <a:t>90° y</a:t>
                </a:r>
                <a:endParaRPr lang="de-DE" sz="1400" b="1" dirty="0"/>
              </a:p>
            </p:txBody>
          </p:sp>
          <p:sp>
            <p:nvSpPr>
              <p:cNvPr id="29" name="Text Box 85"/>
              <p:cNvSpPr txBox="1">
                <a:spLocks noChangeArrowheads="1"/>
              </p:cNvSpPr>
              <p:nvPr/>
            </p:nvSpPr>
            <p:spPr bwMode="auto">
              <a:xfrm>
                <a:off x="3965246" y="415003"/>
                <a:ext cx="700757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de-DE" sz="1400" b="1" dirty="0" smtClean="0"/>
                  <a:t>- 90° y</a:t>
                </a:r>
                <a:endParaRPr lang="de-DE" sz="1400" b="1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  <p:sp>
        <p:nvSpPr>
          <p:cNvPr id="5" name="Rectangle 130"/>
          <p:cNvSpPr>
            <a:spLocks noChangeArrowheads="1"/>
          </p:cNvSpPr>
          <p:nvPr/>
        </p:nvSpPr>
        <p:spPr bwMode="auto">
          <a:xfrm>
            <a:off x="500034" y="0"/>
            <a:ext cx="6215106" cy="2857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dirty="0" smtClean="0"/>
              <a:t> </a:t>
            </a:r>
            <a:r>
              <a:rPr lang="en-US" dirty="0" smtClean="0"/>
              <a:t>        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FT along t</a:t>
            </a:r>
            <a:r>
              <a:rPr lang="en-US" sz="2400" b="1" baseline="-2500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 -&gt; Series of FIDs along t</a:t>
            </a:r>
            <a:r>
              <a:rPr lang="en-US" sz="2400" b="1" baseline="-25000" dirty="0" smtClean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6" name="Gerade Verbindung mit Pfeil 15"/>
          <p:cNvCxnSpPr/>
          <p:nvPr/>
        </p:nvCxnSpPr>
        <p:spPr>
          <a:xfrm>
            <a:off x="1500166" y="1000108"/>
            <a:ext cx="1143008" cy="642942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>
            <a:off x="3286116" y="1285860"/>
            <a:ext cx="1143008" cy="642942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uppieren 29"/>
          <p:cNvGrpSpPr/>
          <p:nvPr/>
        </p:nvGrpSpPr>
        <p:grpSpPr>
          <a:xfrm>
            <a:off x="2928926" y="571480"/>
            <a:ext cx="8222835" cy="751688"/>
            <a:chOff x="365688" y="380821"/>
            <a:chExt cx="8222835" cy="751688"/>
          </a:xfrm>
        </p:grpSpPr>
        <p:sp>
          <p:nvSpPr>
            <p:cNvPr id="31" name="Text Box 80"/>
            <p:cNvSpPr txBox="1">
              <a:spLocks noChangeArrowheads="1"/>
            </p:cNvSpPr>
            <p:nvPr/>
          </p:nvSpPr>
          <p:spPr bwMode="auto">
            <a:xfrm>
              <a:off x="4809086" y="609289"/>
              <a:ext cx="273685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b="1" dirty="0">
                  <a:solidFill>
                    <a:srgbClr val="FF3300"/>
                  </a:solidFill>
                </a:rPr>
                <a:t>             </a:t>
              </a:r>
              <a:r>
                <a:rPr lang="en-GB" sz="1400" b="1" dirty="0" smtClean="0">
                  <a:solidFill>
                    <a:srgbClr val="FF3300"/>
                  </a:solidFill>
                </a:rPr>
                <a:t>B</a:t>
              </a:r>
              <a:r>
                <a:rPr lang="en-GB" sz="1400" b="1" baseline="-25000" dirty="0" smtClean="0">
                  <a:solidFill>
                    <a:srgbClr val="FF3300"/>
                  </a:solidFill>
                </a:rPr>
                <a:t>0 </a:t>
              </a:r>
              <a:r>
                <a:rPr lang="en-GB" sz="1400" b="1" dirty="0" smtClean="0">
                  <a:solidFill>
                    <a:srgbClr val="FF3300"/>
                  </a:solidFill>
                </a:rPr>
                <a:t>- evolution</a:t>
              </a:r>
              <a:r>
                <a:rPr lang="en-GB" sz="1400" b="1" dirty="0" smtClean="0"/>
                <a:t>   </a:t>
              </a:r>
            </a:p>
            <a:p>
              <a:r>
                <a:rPr lang="de-DE" sz="1400" b="1" dirty="0" smtClean="0">
                  <a:latin typeface="Symbol" pitchFamily="18" charset="2"/>
                </a:rPr>
                <a:t>                   </a:t>
              </a:r>
              <a:r>
                <a:rPr lang="de-DE" sz="1400" b="1" dirty="0" smtClean="0">
                  <a:latin typeface="Symbol" pitchFamily="18" charset="2"/>
                </a:rPr>
                <a:t> </a:t>
              </a:r>
              <a:r>
                <a:rPr lang="de-DE" sz="1400" b="1" dirty="0" smtClean="0"/>
                <a:t>t</a:t>
              </a:r>
              <a:r>
                <a:rPr lang="de-DE" sz="1400" b="1" baseline="-25000" dirty="0" smtClean="0"/>
                <a:t>2</a:t>
              </a:r>
              <a:r>
                <a:rPr lang="de-DE" sz="1400" b="1" dirty="0" smtClean="0"/>
                <a:t>  </a:t>
              </a:r>
              <a:endParaRPr lang="de-DE" sz="1400" b="1" dirty="0">
                <a:latin typeface="Symbol" pitchFamily="18" charset="2"/>
              </a:endParaRPr>
            </a:p>
          </p:txBody>
        </p:sp>
        <p:sp>
          <p:nvSpPr>
            <p:cNvPr id="32" name="Line 3"/>
            <p:cNvSpPr>
              <a:spLocks noChangeShapeType="1"/>
            </p:cNvSpPr>
            <p:nvPr/>
          </p:nvSpPr>
          <p:spPr bwMode="auto">
            <a:xfrm flipV="1">
              <a:off x="365688" y="1066509"/>
              <a:ext cx="8222835" cy="457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3" name="Rectangle 4"/>
            <p:cNvSpPr>
              <a:spLocks noChangeArrowheads="1"/>
            </p:cNvSpPr>
            <p:nvPr/>
          </p:nvSpPr>
          <p:spPr bwMode="auto">
            <a:xfrm>
              <a:off x="1316823" y="716570"/>
              <a:ext cx="250825" cy="3984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4" name="Rectangle 5"/>
            <p:cNvSpPr>
              <a:spLocks noChangeArrowheads="1"/>
            </p:cNvSpPr>
            <p:nvPr/>
          </p:nvSpPr>
          <p:spPr bwMode="auto">
            <a:xfrm>
              <a:off x="2611570" y="686541"/>
              <a:ext cx="280988" cy="3984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5" name="Text Box 7"/>
            <p:cNvSpPr txBox="1">
              <a:spLocks noChangeArrowheads="1"/>
            </p:cNvSpPr>
            <p:nvPr/>
          </p:nvSpPr>
          <p:spPr bwMode="auto">
            <a:xfrm>
              <a:off x="2022430" y="703025"/>
              <a:ext cx="3778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b="1" dirty="0"/>
                <a:t>t</a:t>
              </a:r>
              <a:r>
                <a:rPr lang="de-DE" sz="1400" b="1" baseline="-25000" dirty="0"/>
                <a:t>1 </a:t>
              </a:r>
            </a:p>
          </p:txBody>
        </p:sp>
        <p:sp>
          <p:nvSpPr>
            <p:cNvPr id="36" name="Text Box 7"/>
            <p:cNvSpPr txBox="1">
              <a:spLocks noChangeArrowheads="1"/>
            </p:cNvSpPr>
            <p:nvPr/>
          </p:nvSpPr>
          <p:spPr bwMode="auto">
            <a:xfrm>
              <a:off x="3295753" y="694479"/>
              <a:ext cx="44730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de-DE" sz="1400" b="1" dirty="0" err="1" smtClean="0"/>
                <a:t>t</a:t>
              </a:r>
              <a:r>
                <a:rPr lang="de-DE" sz="1400" b="1" baseline="-25000" dirty="0" err="1" smtClean="0"/>
                <a:t>mix</a:t>
              </a:r>
              <a:r>
                <a:rPr lang="de-DE" sz="1400" b="1" baseline="-25000" dirty="0" smtClean="0"/>
                <a:t> </a:t>
              </a:r>
              <a:endParaRPr lang="de-DE" sz="1400" b="1" baseline="-25000" dirty="0"/>
            </a:p>
          </p:txBody>
        </p:sp>
        <p:sp>
          <p:nvSpPr>
            <p:cNvPr id="37" name="Rectangle 5"/>
            <p:cNvSpPr>
              <a:spLocks noChangeArrowheads="1"/>
            </p:cNvSpPr>
            <p:nvPr/>
          </p:nvSpPr>
          <p:spPr bwMode="auto">
            <a:xfrm>
              <a:off x="4098538" y="703632"/>
              <a:ext cx="280988" cy="3984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38" name="Gruppieren 106"/>
            <p:cNvGrpSpPr/>
            <p:nvPr/>
          </p:nvGrpSpPr>
          <p:grpSpPr>
            <a:xfrm>
              <a:off x="1145137" y="380821"/>
              <a:ext cx="3520866" cy="341959"/>
              <a:chOff x="1145137" y="380821"/>
              <a:chExt cx="3520866" cy="341959"/>
            </a:xfrm>
          </p:grpSpPr>
          <p:sp>
            <p:nvSpPr>
              <p:cNvPr id="39" name="Text Box 85"/>
              <p:cNvSpPr txBox="1">
                <a:spLocks noChangeArrowheads="1"/>
              </p:cNvSpPr>
              <p:nvPr/>
            </p:nvSpPr>
            <p:spPr bwMode="auto">
              <a:xfrm>
                <a:off x="1145137" y="380821"/>
                <a:ext cx="57256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de-DE" sz="1400" b="1" dirty="0" smtClean="0"/>
                  <a:t>90° y</a:t>
                </a:r>
                <a:endParaRPr lang="de-DE" sz="1400" b="1" dirty="0"/>
              </a:p>
            </p:txBody>
          </p:sp>
          <p:sp>
            <p:nvSpPr>
              <p:cNvPr id="40" name="Text Box 85"/>
              <p:cNvSpPr txBox="1">
                <a:spLocks noChangeArrowheads="1"/>
              </p:cNvSpPr>
              <p:nvPr/>
            </p:nvSpPr>
            <p:spPr bwMode="auto">
              <a:xfrm>
                <a:off x="2478279" y="397912"/>
                <a:ext cx="57256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de-DE" sz="1400" b="1" dirty="0" smtClean="0"/>
                  <a:t>90° y</a:t>
                </a:r>
                <a:endParaRPr lang="de-DE" sz="1400" b="1" dirty="0"/>
              </a:p>
            </p:txBody>
          </p:sp>
          <p:sp>
            <p:nvSpPr>
              <p:cNvPr id="41" name="Text Box 85"/>
              <p:cNvSpPr txBox="1">
                <a:spLocks noChangeArrowheads="1"/>
              </p:cNvSpPr>
              <p:nvPr/>
            </p:nvSpPr>
            <p:spPr bwMode="auto">
              <a:xfrm>
                <a:off x="3965246" y="415003"/>
                <a:ext cx="700757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de-DE" sz="1400" b="1" dirty="0" smtClean="0"/>
                  <a:t>- 90° y</a:t>
                </a:r>
                <a:endParaRPr lang="de-DE" sz="1400" b="1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  <p:sp>
        <p:nvSpPr>
          <p:cNvPr id="5" name="Rectangle 130"/>
          <p:cNvSpPr>
            <a:spLocks noChangeArrowheads="1"/>
          </p:cNvSpPr>
          <p:nvPr/>
        </p:nvSpPr>
        <p:spPr bwMode="auto">
          <a:xfrm>
            <a:off x="500034" y="0"/>
            <a:ext cx="6215106" cy="2857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dirty="0" smtClean="0"/>
              <a:t> </a:t>
            </a:r>
            <a:r>
              <a:rPr lang="en-US" dirty="0" smtClean="0"/>
              <a:t>        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FT along t</a:t>
            </a:r>
            <a:r>
              <a:rPr lang="en-US" sz="2400" b="1" baseline="-25000" dirty="0" smtClean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  (2D)  and Phase Correction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6" name="Gerade Verbindung mit Pfeil 15"/>
          <p:cNvCxnSpPr/>
          <p:nvPr/>
        </p:nvCxnSpPr>
        <p:spPr>
          <a:xfrm>
            <a:off x="5929322" y="571480"/>
            <a:ext cx="1143008" cy="642942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>
            <a:off x="5072066" y="428604"/>
            <a:ext cx="1143008" cy="642942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  <p:sp>
        <p:nvSpPr>
          <p:cNvPr id="5" name="Rectangle 130"/>
          <p:cNvSpPr>
            <a:spLocks noChangeArrowheads="1"/>
          </p:cNvSpPr>
          <p:nvPr/>
        </p:nvSpPr>
        <p:spPr bwMode="auto">
          <a:xfrm>
            <a:off x="500034" y="0"/>
            <a:ext cx="6215106" cy="2857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dirty="0" smtClean="0"/>
              <a:t> </a:t>
            </a:r>
            <a:r>
              <a:rPr lang="en-US" dirty="0" smtClean="0"/>
              <a:t>      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Manual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hase Correction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6" name="Gerade Verbindung mit Pfeil 15"/>
          <p:cNvCxnSpPr/>
          <p:nvPr/>
        </p:nvCxnSpPr>
        <p:spPr>
          <a:xfrm>
            <a:off x="5786446" y="1285860"/>
            <a:ext cx="1143008" cy="642942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>
            <a:off x="5072066" y="428604"/>
            <a:ext cx="1143008" cy="642942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>
            <a:off x="357158" y="1000108"/>
            <a:ext cx="1143008" cy="642942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>
            <a:off x="571472" y="3500438"/>
            <a:ext cx="1143008" cy="642942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Gerade Verbindung mit Pfeil 10"/>
          <p:cNvCxnSpPr/>
          <p:nvPr/>
        </p:nvCxnSpPr>
        <p:spPr>
          <a:xfrm>
            <a:off x="2643174" y="3643314"/>
            <a:ext cx="1857388" cy="1588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 descr="Logo_RG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  <p:sp>
        <p:nvSpPr>
          <p:cNvPr id="5" name="Rectangle 130"/>
          <p:cNvSpPr>
            <a:spLocks noChangeArrowheads="1"/>
          </p:cNvSpPr>
          <p:nvPr/>
        </p:nvSpPr>
        <p:spPr bwMode="auto">
          <a:xfrm>
            <a:off x="3643306" y="0"/>
            <a:ext cx="3071834" cy="2857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dirty="0" smtClean="0"/>
              <a:t>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Arrayed Data    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Rectangle 130"/>
          <p:cNvSpPr>
            <a:spLocks noChangeArrowheads="1"/>
          </p:cNvSpPr>
          <p:nvPr/>
        </p:nvSpPr>
        <p:spPr bwMode="auto">
          <a:xfrm>
            <a:off x="8143900" y="785794"/>
            <a:ext cx="857255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t= 6.3 s   </a:t>
            </a:r>
            <a:r>
              <a:rPr lang="en-US" sz="1200" b="0" dirty="0" smtClean="0">
                <a:solidFill>
                  <a:srgbClr val="FF0000"/>
                </a:solidFill>
              </a:rPr>
              <a:t> </a:t>
            </a:r>
            <a:endParaRPr lang="en-US" sz="1200" b="0" dirty="0">
              <a:solidFill>
                <a:srgbClr val="FF0000"/>
              </a:solidFill>
            </a:endParaRPr>
          </a:p>
        </p:txBody>
      </p:sp>
      <p:grpSp>
        <p:nvGrpSpPr>
          <p:cNvPr id="23" name="Gruppieren 22"/>
          <p:cNvGrpSpPr/>
          <p:nvPr/>
        </p:nvGrpSpPr>
        <p:grpSpPr>
          <a:xfrm>
            <a:off x="2357422" y="1000108"/>
            <a:ext cx="2032010" cy="1071570"/>
            <a:chOff x="1000100" y="571480"/>
            <a:chExt cx="2032010" cy="1071570"/>
          </a:xfrm>
        </p:grpSpPr>
        <p:sp>
          <p:nvSpPr>
            <p:cNvPr id="24" name="Rechteck 23"/>
            <p:cNvSpPr/>
            <p:nvPr/>
          </p:nvSpPr>
          <p:spPr>
            <a:xfrm>
              <a:off x="1000100" y="571480"/>
              <a:ext cx="1928826" cy="1071570"/>
            </a:xfrm>
            <a:prstGeom prst="rect">
              <a:avLst/>
            </a:prstGeom>
            <a:solidFill>
              <a:srgbClr val="FFFFFF">
                <a:alpha val="5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Line 12"/>
            <p:cNvSpPr>
              <a:spLocks noChangeShapeType="1"/>
            </p:cNvSpPr>
            <p:nvPr/>
          </p:nvSpPr>
          <p:spPr bwMode="auto">
            <a:xfrm flipV="1">
              <a:off x="1776389" y="1263630"/>
              <a:ext cx="633412" cy="14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Rectangle 13"/>
            <p:cNvSpPr>
              <a:spLocks noChangeArrowheads="1"/>
            </p:cNvSpPr>
            <p:nvPr/>
          </p:nvSpPr>
          <p:spPr bwMode="auto">
            <a:xfrm>
              <a:off x="1747814" y="1177905"/>
              <a:ext cx="649287" cy="1476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" name="Line 18"/>
            <p:cNvSpPr>
              <a:spLocks noChangeShapeType="1"/>
            </p:cNvSpPr>
            <p:nvPr/>
          </p:nvSpPr>
          <p:spPr bwMode="auto">
            <a:xfrm>
              <a:off x="1465239" y="1389043"/>
              <a:ext cx="143986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Rectangle 19"/>
            <p:cNvSpPr>
              <a:spLocks noChangeArrowheads="1"/>
            </p:cNvSpPr>
            <p:nvPr/>
          </p:nvSpPr>
          <p:spPr bwMode="auto">
            <a:xfrm>
              <a:off x="1200126" y="984230"/>
              <a:ext cx="547688" cy="54451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9" name="Text Box 20"/>
            <p:cNvSpPr txBox="1">
              <a:spLocks noChangeArrowheads="1"/>
            </p:cNvSpPr>
            <p:nvPr/>
          </p:nvSpPr>
          <p:spPr bwMode="auto">
            <a:xfrm>
              <a:off x="1857356" y="928670"/>
              <a:ext cx="45159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t</a:t>
              </a:r>
            </a:p>
            <a:p>
              <a:r>
                <a:rPr lang="de-DE" sz="1400" b="1" dirty="0" err="1" smtClean="0"/>
                <a:t>var</a:t>
              </a:r>
              <a:r>
                <a:rPr lang="de-DE" sz="1400" b="1" dirty="0" smtClean="0"/>
                <a:t>.</a:t>
              </a:r>
              <a:endParaRPr lang="de-DE" sz="1400" b="1" dirty="0"/>
            </a:p>
          </p:txBody>
        </p:sp>
        <p:sp>
          <p:nvSpPr>
            <p:cNvPr id="30" name="Rectangle 33"/>
            <p:cNvSpPr>
              <a:spLocks noChangeArrowheads="1"/>
            </p:cNvSpPr>
            <p:nvPr/>
          </p:nvSpPr>
          <p:spPr bwMode="auto">
            <a:xfrm>
              <a:off x="2428860" y="1000108"/>
              <a:ext cx="309563" cy="5603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" name="Text Box 37"/>
            <p:cNvSpPr txBox="1">
              <a:spLocks noChangeArrowheads="1"/>
            </p:cNvSpPr>
            <p:nvPr/>
          </p:nvSpPr>
          <p:spPr bwMode="auto">
            <a:xfrm>
              <a:off x="1142976" y="642918"/>
              <a:ext cx="67468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b="1" dirty="0"/>
                <a:t>180°</a:t>
              </a:r>
            </a:p>
          </p:txBody>
        </p:sp>
        <p:sp>
          <p:nvSpPr>
            <p:cNvPr id="32" name="Text Box 37"/>
            <p:cNvSpPr txBox="1">
              <a:spLocks noChangeArrowheads="1"/>
            </p:cNvSpPr>
            <p:nvPr/>
          </p:nvSpPr>
          <p:spPr bwMode="auto">
            <a:xfrm>
              <a:off x="2357422" y="642918"/>
              <a:ext cx="67468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b="1" dirty="0" smtClean="0"/>
                <a:t>90</a:t>
              </a:r>
              <a:r>
                <a:rPr lang="de-DE" sz="1400" b="1" dirty="0"/>
                <a:t>°</a:t>
              </a:r>
            </a:p>
          </p:txBody>
        </p:sp>
      </p:grpSp>
      <p:sp>
        <p:nvSpPr>
          <p:cNvPr id="33" name="Rectangle 130"/>
          <p:cNvSpPr>
            <a:spLocks noChangeArrowheads="1"/>
          </p:cNvSpPr>
          <p:nvPr/>
        </p:nvSpPr>
        <p:spPr bwMode="auto">
          <a:xfrm>
            <a:off x="8143900" y="5715016"/>
            <a:ext cx="857255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t= 0.05 s   </a:t>
            </a:r>
            <a:r>
              <a:rPr lang="en-US" sz="1200" b="0" dirty="0" smtClean="0">
                <a:solidFill>
                  <a:srgbClr val="FF0000"/>
                </a:solidFill>
              </a:rPr>
              <a:t> </a:t>
            </a:r>
            <a:endParaRPr lang="en-US" sz="1200" b="0" dirty="0">
              <a:solidFill>
                <a:srgbClr val="FF0000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642910" y="1214422"/>
            <a:ext cx="14125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rgbClr val="FF0000"/>
                </a:solidFill>
              </a:rPr>
              <a:t>k </a:t>
            </a:r>
            <a:r>
              <a:rPr lang="en-US" sz="1000" dirty="0" smtClean="0">
                <a:solidFill>
                  <a:srgbClr val="FF0000"/>
                </a:solidFill>
              </a:rPr>
              <a:t>possible scaling factor</a:t>
            </a:r>
            <a:endParaRPr lang="en-US" sz="1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  <p:sp>
        <p:nvSpPr>
          <p:cNvPr id="5" name="Rectangle 130"/>
          <p:cNvSpPr>
            <a:spLocks noChangeArrowheads="1"/>
          </p:cNvSpPr>
          <p:nvPr/>
        </p:nvSpPr>
        <p:spPr bwMode="auto">
          <a:xfrm>
            <a:off x="500034" y="0"/>
            <a:ext cx="6215106" cy="2857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dirty="0" smtClean="0"/>
              <a:t> </a:t>
            </a:r>
            <a:r>
              <a:rPr lang="en-US" dirty="0" smtClean="0"/>
              <a:t>    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F1 needs Phase Correction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6" name="Gerade Verbindung mit Pfeil 15"/>
          <p:cNvCxnSpPr/>
          <p:nvPr/>
        </p:nvCxnSpPr>
        <p:spPr>
          <a:xfrm>
            <a:off x="1643042" y="5572140"/>
            <a:ext cx="1143008" cy="642942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>
            <a:off x="642910" y="5643578"/>
            <a:ext cx="1143008" cy="642942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>
            <a:off x="285720" y="928670"/>
            <a:ext cx="1143008" cy="642942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>
            <a:off x="571472" y="3500438"/>
            <a:ext cx="1143008" cy="642942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727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  <p:sp>
        <p:nvSpPr>
          <p:cNvPr id="5" name="Rectangle 130"/>
          <p:cNvSpPr>
            <a:spLocks noChangeArrowheads="1"/>
          </p:cNvSpPr>
          <p:nvPr/>
        </p:nvSpPr>
        <p:spPr bwMode="auto">
          <a:xfrm>
            <a:off x="500034" y="0"/>
            <a:ext cx="6215106" cy="2857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dirty="0" smtClean="0"/>
              <a:t> </a:t>
            </a:r>
            <a:r>
              <a:rPr lang="en-US" dirty="0" smtClean="0"/>
              <a:t>    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Load 1D Spectra as Projections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(if needed)  </a:t>
            </a:r>
            <a:endParaRPr lang="en-US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2" name="Gerade Verbindung mit Pfeil 21"/>
          <p:cNvCxnSpPr/>
          <p:nvPr/>
        </p:nvCxnSpPr>
        <p:spPr>
          <a:xfrm>
            <a:off x="6929454" y="1500174"/>
            <a:ext cx="1143008" cy="642942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>
            <a:off x="4572000" y="2357430"/>
            <a:ext cx="1143008" cy="642942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1928802"/>
            <a:ext cx="2667000" cy="18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Gerade Verbindung mit Pfeil 10"/>
          <p:cNvCxnSpPr/>
          <p:nvPr/>
        </p:nvCxnSpPr>
        <p:spPr>
          <a:xfrm>
            <a:off x="4714876" y="2357430"/>
            <a:ext cx="1143008" cy="642942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>
            <a:off x="5572132" y="2571744"/>
            <a:ext cx="1143008" cy="642942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>
            <a:off x="5572132" y="3214686"/>
            <a:ext cx="1143008" cy="642942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>
            <a:off x="5857884" y="3643314"/>
            <a:ext cx="1143008" cy="642942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  <p:sp>
        <p:nvSpPr>
          <p:cNvPr id="5" name="Rectangle 130"/>
          <p:cNvSpPr>
            <a:spLocks noChangeArrowheads="1"/>
          </p:cNvSpPr>
          <p:nvPr/>
        </p:nvSpPr>
        <p:spPr bwMode="auto">
          <a:xfrm>
            <a:off x="500034" y="0"/>
            <a:ext cx="6215106" cy="2857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dirty="0" smtClean="0"/>
              <a:t> </a:t>
            </a:r>
            <a:r>
              <a:rPr lang="en-US" dirty="0" smtClean="0"/>
              <a:t>    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Apply Baseline Correction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(if needed)  </a:t>
            </a:r>
            <a:endParaRPr lang="en-US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2" name="Gerade Verbindung mit Pfeil 21"/>
          <p:cNvCxnSpPr/>
          <p:nvPr/>
        </p:nvCxnSpPr>
        <p:spPr>
          <a:xfrm>
            <a:off x="5214942" y="428604"/>
            <a:ext cx="1143008" cy="642942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>
            <a:off x="6215074" y="785794"/>
            <a:ext cx="1143008" cy="642942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869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  <p:sp>
        <p:nvSpPr>
          <p:cNvPr id="5" name="Rectangle 130"/>
          <p:cNvSpPr>
            <a:spLocks noChangeArrowheads="1"/>
          </p:cNvSpPr>
          <p:nvPr/>
        </p:nvSpPr>
        <p:spPr bwMode="auto">
          <a:xfrm>
            <a:off x="500034" y="0"/>
            <a:ext cx="6215106" cy="2857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dirty="0" smtClean="0"/>
              <a:t> </a:t>
            </a:r>
            <a:r>
              <a:rPr lang="en-US" dirty="0" smtClean="0"/>
              <a:t>    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Assignment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endParaRPr lang="en-US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Rectangle 130"/>
          <p:cNvSpPr>
            <a:spLocks noChangeArrowheads="1"/>
          </p:cNvSpPr>
          <p:nvPr/>
        </p:nvSpPr>
        <p:spPr bwMode="auto">
          <a:xfrm>
            <a:off x="5143504" y="500042"/>
            <a:ext cx="107157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CH3(</a:t>
            </a:r>
            <a:r>
              <a:rPr lang="en-US" sz="1000" dirty="0" err="1" smtClean="0">
                <a:solidFill>
                  <a:srgbClr val="FF0000"/>
                </a:solidFill>
              </a:rPr>
              <a:t>MeOH</a:t>
            </a:r>
            <a:r>
              <a:rPr lang="en-US" sz="1000" dirty="0" smtClean="0">
                <a:solidFill>
                  <a:srgbClr val="FF0000"/>
                </a:solidFill>
              </a:rPr>
              <a:t>)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17" name="Rectangle 130"/>
          <p:cNvSpPr>
            <a:spLocks noChangeArrowheads="1"/>
          </p:cNvSpPr>
          <p:nvPr/>
        </p:nvSpPr>
        <p:spPr bwMode="auto">
          <a:xfrm>
            <a:off x="4643438" y="1071546"/>
            <a:ext cx="50006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HDO</a:t>
            </a:r>
            <a:r>
              <a:rPr lang="en-US" sz="1400" dirty="0" smtClean="0">
                <a:solidFill>
                  <a:srgbClr val="FF0000"/>
                </a:solidFill>
              </a:rPr>
              <a:t>   </a:t>
            </a:r>
            <a:r>
              <a:rPr lang="en-US" sz="1400" b="0" dirty="0" smtClean="0">
                <a:solidFill>
                  <a:srgbClr val="FF0000"/>
                </a:solidFill>
              </a:rPr>
              <a:t> </a:t>
            </a:r>
            <a:endParaRPr lang="en-US" sz="1400" b="0" dirty="0">
              <a:solidFill>
                <a:srgbClr val="FF0000"/>
              </a:solidFill>
            </a:endParaRPr>
          </a:p>
        </p:txBody>
      </p:sp>
      <p:sp>
        <p:nvSpPr>
          <p:cNvPr id="18" name="Rectangle 130"/>
          <p:cNvSpPr>
            <a:spLocks noChangeArrowheads="1"/>
          </p:cNvSpPr>
          <p:nvPr/>
        </p:nvSpPr>
        <p:spPr bwMode="auto">
          <a:xfrm>
            <a:off x="7500958" y="571480"/>
            <a:ext cx="928694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CH3(</a:t>
            </a:r>
            <a:r>
              <a:rPr lang="en-US" sz="1000" dirty="0" err="1" smtClean="0">
                <a:solidFill>
                  <a:srgbClr val="FF0000"/>
                </a:solidFill>
              </a:rPr>
              <a:t>isopr</a:t>
            </a:r>
            <a:r>
              <a:rPr lang="en-US" sz="1000" dirty="0" smtClean="0">
                <a:solidFill>
                  <a:srgbClr val="FF0000"/>
                </a:solidFill>
              </a:rPr>
              <a:t>.)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19" name="Rectangle 130"/>
          <p:cNvSpPr>
            <a:spLocks noChangeArrowheads="1"/>
          </p:cNvSpPr>
          <p:nvPr/>
        </p:nvSpPr>
        <p:spPr bwMode="auto">
          <a:xfrm>
            <a:off x="2500298" y="3214686"/>
            <a:ext cx="785818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DMSO</a:t>
            </a:r>
            <a:r>
              <a:rPr lang="en-US" sz="1400" dirty="0" smtClean="0"/>
              <a:t>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20" name="Rectangle 130"/>
          <p:cNvSpPr>
            <a:spLocks noChangeArrowheads="1"/>
          </p:cNvSpPr>
          <p:nvPr/>
        </p:nvSpPr>
        <p:spPr bwMode="auto">
          <a:xfrm>
            <a:off x="3143240" y="1071546"/>
            <a:ext cx="928694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OH(</a:t>
            </a:r>
            <a:r>
              <a:rPr lang="en-US" sz="1000" dirty="0" err="1" smtClean="0">
                <a:solidFill>
                  <a:srgbClr val="FF0000"/>
                </a:solidFill>
              </a:rPr>
              <a:t>isopr</a:t>
            </a:r>
            <a:r>
              <a:rPr lang="en-US" sz="1000" dirty="0" smtClean="0">
                <a:solidFill>
                  <a:srgbClr val="FF0000"/>
                </a:solidFill>
              </a:rPr>
              <a:t>.)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21" name="Rectangle 130"/>
          <p:cNvSpPr>
            <a:spLocks noChangeArrowheads="1"/>
          </p:cNvSpPr>
          <p:nvPr/>
        </p:nvSpPr>
        <p:spPr bwMode="auto">
          <a:xfrm>
            <a:off x="3714744" y="1000108"/>
            <a:ext cx="85725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OH(</a:t>
            </a:r>
            <a:r>
              <a:rPr lang="en-US" sz="1000" dirty="0" err="1" smtClean="0">
                <a:solidFill>
                  <a:srgbClr val="FF0000"/>
                </a:solidFill>
              </a:rPr>
              <a:t>MeOH</a:t>
            </a:r>
            <a:r>
              <a:rPr lang="en-US" sz="1000" dirty="0" smtClean="0">
                <a:solidFill>
                  <a:srgbClr val="FF0000"/>
                </a:solidFill>
              </a:rPr>
              <a:t>)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24" name="Rectangle 130"/>
          <p:cNvSpPr>
            <a:spLocks noChangeArrowheads="1"/>
          </p:cNvSpPr>
          <p:nvPr/>
        </p:nvSpPr>
        <p:spPr bwMode="auto">
          <a:xfrm>
            <a:off x="4143372" y="857232"/>
            <a:ext cx="928694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CH(</a:t>
            </a:r>
            <a:r>
              <a:rPr lang="en-US" sz="1000" dirty="0" err="1" smtClean="0">
                <a:solidFill>
                  <a:srgbClr val="FF0000"/>
                </a:solidFill>
              </a:rPr>
              <a:t>isopr</a:t>
            </a:r>
            <a:r>
              <a:rPr lang="en-US" sz="1000" dirty="0" smtClean="0">
                <a:solidFill>
                  <a:srgbClr val="FF0000"/>
                </a:solidFill>
              </a:rPr>
              <a:t>.)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25" name="Rectangle 130"/>
          <p:cNvSpPr>
            <a:spLocks noChangeArrowheads="1"/>
          </p:cNvSpPr>
          <p:nvPr/>
        </p:nvSpPr>
        <p:spPr bwMode="auto">
          <a:xfrm>
            <a:off x="5857884" y="3000372"/>
            <a:ext cx="785818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DMSO</a:t>
            </a:r>
            <a:r>
              <a:rPr lang="en-US" sz="1400" dirty="0" smtClean="0"/>
              <a:t>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23" name="Rectangle 130"/>
          <p:cNvSpPr>
            <a:spLocks noChangeArrowheads="1"/>
          </p:cNvSpPr>
          <p:nvPr/>
        </p:nvSpPr>
        <p:spPr bwMode="auto">
          <a:xfrm>
            <a:off x="2357422" y="2000240"/>
            <a:ext cx="928694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CH3(</a:t>
            </a:r>
            <a:r>
              <a:rPr lang="en-US" sz="1000" dirty="0" err="1" smtClean="0">
                <a:solidFill>
                  <a:srgbClr val="FF0000"/>
                </a:solidFill>
              </a:rPr>
              <a:t>isopr</a:t>
            </a:r>
            <a:r>
              <a:rPr lang="en-US" sz="1000" dirty="0" smtClean="0">
                <a:solidFill>
                  <a:srgbClr val="FF0000"/>
                </a:solidFill>
              </a:rPr>
              <a:t>.)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26" name="Rectangle 130"/>
          <p:cNvSpPr>
            <a:spLocks noChangeArrowheads="1"/>
          </p:cNvSpPr>
          <p:nvPr/>
        </p:nvSpPr>
        <p:spPr bwMode="auto">
          <a:xfrm>
            <a:off x="5929322" y="1000108"/>
            <a:ext cx="785818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DMSO</a:t>
            </a:r>
            <a:r>
              <a:rPr lang="en-US" sz="1400" dirty="0" smtClean="0"/>
              <a:t>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27" name="Rectangle 130"/>
          <p:cNvSpPr>
            <a:spLocks noChangeArrowheads="1"/>
          </p:cNvSpPr>
          <p:nvPr/>
        </p:nvSpPr>
        <p:spPr bwMode="auto">
          <a:xfrm>
            <a:off x="5143504" y="3500438"/>
            <a:ext cx="107157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CH3(</a:t>
            </a:r>
            <a:r>
              <a:rPr lang="en-US" sz="1000" dirty="0" err="1" smtClean="0">
                <a:solidFill>
                  <a:srgbClr val="FF0000"/>
                </a:solidFill>
              </a:rPr>
              <a:t>MeOH</a:t>
            </a:r>
            <a:r>
              <a:rPr lang="en-US" sz="1000" dirty="0" smtClean="0">
                <a:solidFill>
                  <a:srgbClr val="FF0000"/>
                </a:solidFill>
              </a:rPr>
              <a:t>)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28" name="Rectangle 130"/>
          <p:cNvSpPr>
            <a:spLocks noChangeArrowheads="1"/>
          </p:cNvSpPr>
          <p:nvPr/>
        </p:nvSpPr>
        <p:spPr bwMode="auto">
          <a:xfrm>
            <a:off x="7358082" y="1643050"/>
            <a:ext cx="928694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CH3(</a:t>
            </a:r>
            <a:r>
              <a:rPr lang="en-US" sz="1000" dirty="0" err="1" smtClean="0">
                <a:solidFill>
                  <a:srgbClr val="FF0000"/>
                </a:solidFill>
              </a:rPr>
              <a:t>isopr</a:t>
            </a:r>
            <a:r>
              <a:rPr lang="en-US" sz="1000" dirty="0" smtClean="0">
                <a:solidFill>
                  <a:srgbClr val="FF0000"/>
                </a:solidFill>
              </a:rPr>
              <a:t>.)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29" name="Rechteck 28"/>
          <p:cNvSpPr/>
          <p:nvPr/>
        </p:nvSpPr>
        <p:spPr>
          <a:xfrm>
            <a:off x="3357554" y="4286256"/>
            <a:ext cx="1714512" cy="17145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tangle 130"/>
          <p:cNvSpPr>
            <a:spLocks noChangeArrowheads="1"/>
          </p:cNvSpPr>
          <p:nvPr/>
        </p:nvSpPr>
        <p:spPr bwMode="auto">
          <a:xfrm>
            <a:off x="3500430" y="3714752"/>
            <a:ext cx="1643074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OH exchange !!!</a:t>
            </a:r>
            <a:r>
              <a:rPr lang="en-US" sz="1600" dirty="0" smtClean="0"/>
              <a:t>   </a:t>
            </a:r>
            <a:r>
              <a:rPr lang="en-US" sz="1600" b="0" dirty="0" smtClean="0">
                <a:solidFill>
                  <a:srgbClr val="66FFFF"/>
                </a:solidFill>
              </a:rPr>
              <a:t> </a:t>
            </a:r>
            <a:endParaRPr lang="en-US" sz="1600" b="0" dirty="0">
              <a:solidFill>
                <a:srgbClr val="66FFFF"/>
              </a:solidFill>
            </a:endParaRPr>
          </a:p>
        </p:txBody>
      </p:sp>
      <p:sp>
        <p:nvSpPr>
          <p:cNvPr id="31" name="Rectangle 130"/>
          <p:cNvSpPr>
            <a:spLocks noChangeArrowheads="1"/>
          </p:cNvSpPr>
          <p:nvPr/>
        </p:nvSpPr>
        <p:spPr bwMode="auto">
          <a:xfrm>
            <a:off x="4643438" y="5143512"/>
            <a:ext cx="1857388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HDO /OH(</a:t>
            </a:r>
            <a:r>
              <a:rPr lang="en-US" sz="1000" dirty="0" err="1" smtClean="0">
                <a:solidFill>
                  <a:srgbClr val="FF0000"/>
                </a:solidFill>
              </a:rPr>
              <a:t>MeOH</a:t>
            </a:r>
            <a:r>
              <a:rPr lang="en-US" sz="1000" dirty="0" smtClean="0">
                <a:solidFill>
                  <a:srgbClr val="FF0000"/>
                </a:solidFill>
              </a:rPr>
              <a:t>)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32" name="Rectangle 130"/>
          <p:cNvSpPr>
            <a:spLocks noChangeArrowheads="1"/>
          </p:cNvSpPr>
          <p:nvPr/>
        </p:nvSpPr>
        <p:spPr bwMode="auto">
          <a:xfrm>
            <a:off x="4643438" y="5429264"/>
            <a:ext cx="1857388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HDO/ OH(</a:t>
            </a:r>
            <a:r>
              <a:rPr lang="en-US" sz="1000" dirty="0" err="1" smtClean="0">
                <a:solidFill>
                  <a:srgbClr val="FF0000"/>
                </a:solidFill>
              </a:rPr>
              <a:t>isopr</a:t>
            </a:r>
            <a:r>
              <a:rPr lang="en-US" sz="1000" dirty="0" smtClean="0">
                <a:solidFill>
                  <a:srgbClr val="FF0000"/>
                </a:solidFill>
              </a:rPr>
              <a:t>.)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33" name="Rectangle 130"/>
          <p:cNvSpPr>
            <a:spLocks noChangeArrowheads="1"/>
          </p:cNvSpPr>
          <p:nvPr/>
        </p:nvSpPr>
        <p:spPr bwMode="auto">
          <a:xfrm>
            <a:off x="3143240" y="5643578"/>
            <a:ext cx="1857388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OH(</a:t>
            </a:r>
            <a:r>
              <a:rPr lang="en-US" sz="1000" dirty="0" err="1" smtClean="0">
                <a:solidFill>
                  <a:srgbClr val="FF0000"/>
                </a:solidFill>
              </a:rPr>
              <a:t>MeOH</a:t>
            </a:r>
            <a:r>
              <a:rPr lang="en-US" sz="1000" dirty="0" smtClean="0">
                <a:solidFill>
                  <a:srgbClr val="FF0000"/>
                </a:solidFill>
              </a:rPr>
              <a:t>)/OH(</a:t>
            </a:r>
            <a:r>
              <a:rPr lang="en-US" sz="1000" dirty="0" err="1" smtClean="0">
                <a:solidFill>
                  <a:srgbClr val="FF0000"/>
                </a:solidFill>
              </a:rPr>
              <a:t>isopr</a:t>
            </a:r>
            <a:r>
              <a:rPr lang="en-US" sz="1000" dirty="0" smtClean="0">
                <a:solidFill>
                  <a:srgbClr val="FF0000"/>
                </a:solidFill>
              </a:rPr>
              <a:t>.)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grpSp>
        <p:nvGrpSpPr>
          <p:cNvPr id="34" name="Gruppieren 33"/>
          <p:cNvGrpSpPr/>
          <p:nvPr/>
        </p:nvGrpSpPr>
        <p:grpSpPr>
          <a:xfrm>
            <a:off x="2786050" y="1714488"/>
            <a:ext cx="4857784" cy="734212"/>
            <a:chOff x="365689" y="380821"/>
            <a:chExt cx="4857784" cy="734212"/>
          </a:xfrm>
        </p:grpSpPr>
        <p:sp>
          <p:nvSpPr>
            <p:cNvPr id="36" name="Line 3"/>
            <p:cNvSpPr>
              <a:spLocks noChangeShapeType="1"/>
            </p:cNvSpPr>
            <p:nvPr/>
          </p:nvSpPr>
          <p:spPr bwMode="auto">
            <a:xfrm flipV="1">
              <a:off x="365689" y="1066508"/>
              <a:ext cx="4857784" cy="457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7" name="Rectangle 4"/>
            <p:cNvSpPr>
              <a:spLocks noChangeArrowheads="1"/>
            </p:cNvSpPr>
            <p:nvPr/>
          </p:nvSpPr>
          <p:spPr bwMode="auto">
            <a:xfrm>
              <a:off x="1316823" y="716570"/>
              <a:ext cx="250825" cy="3984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8" name="Rectangle 5"/>
            <p:cNvSpPr>
              <a:spLocks noChangeArrowheads="1"/>
            </p:cNvSpPr>
            <p:nvPr/>
          </p:nvSpPr>
          <p:spPr bwMode="auto">
            <a:xfrm>
              <a:off x="2611570" y="686541"/>
              <a:ext cx="280988" cy="3984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" name="Text Box 7"/>
            <p:cNvSpPr txBox="1">
              <a:spLocks noChangeArrowheads="1"/>
            </p:cNvSpPr>
            <p:nvPr/>
          </p:nvSpPr>
          <p:spPr bwMode="auto">
            <a:xfrm>
              <a:off x="2022430" y="703025"/>
              <a:ext cx="3778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b="1" dirty="0"/>
                <a:t>t</a:t>
              </a:r>
              <a:r>
                <a:rPr lang="de-DE" sz="1400" b="1" baseline="-25000" dirty="0"/>
                <a:t>1 </a:t>
              </a:r>
            </a:p>
          </p:txBody>
        </p:sp>
        <p:sp>
          <p:nvSpPr>
            <p:cNvPr id="40" name="Text Box 7"/>
            <p:cNvSpPr txBox="1">
              <a:spLocks noChangeArrowheads="1"/>
            </p:cNvSpPr>
            <p:nvPr/>
          </p:nvSpPr>
          <p:spPr bwMode="auto">
            <a:xfrm>
              <a:off x="3008895" y="595135"/>
              <a:ext cx="114300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de-DE" sz="1400" b="1" dirty="0" err="1" smtClean="0"/>
                <a:t>t</a:t>
              </a:r>
              <a:r>
                <a:rPr lang="de-DE" sz="1400" b="1" baseline="-25000" dirty="0" err="1" smtClean="0"/>
                <a:t>mix</a:t>
              </a:r>
              <a:r>
                <a:rPr lang="de-DE" sz="1400" b="1" baseline="-25000" dirty="0" smtClean="0"/>
                <a:t>  </a:t>
              </a:r>
              <a:r>
                <a:rPr lang="de-DE" sz="1400" b="1" dirty="0" smtClean="0"/>
                <a:t>=  0.2 s </a:t>
              </a:r>
              <a:endParaRPr lang="de-DE" sz="1400" b="1" dirty="0"/>
            </a:p>
          </p:txBody>
        </p:sp>
        <p:sp>
          <p:nvSpPr>
            <p:cNvPr id="41" name="Rectangle 5"/>
            <p:cNvSpPr>
              <a:spLocks noChangeArrowheads="1"/>
            </p:cNvSpPr>
            <p:nvPr/>
          </p:nvSpPr>
          <p:spPr bwMode="auto">
            <a:xfrm>
              <a:off x="4098538" y="703632"/>
              <a:ext cx="280988" cy="3984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42" name="Gruppieren 106"/>
            <p:cNvGrpSpPr/>
            <p:nvPr/>
          </p:nvGrpSpPr>
          <p:grpSpPr>
            <a:xfrm>
              <a:off x="1145137" y="380821"/>
              <a:ext cx="3520866" cy="341959"/>
              <a:chOff x="1145137" y="380821"/>
              <a:chExt cx="3520866" cy="341959"/>
            </a:xfrm>
          </p:grpSpPr>
          <p:sp>
            <p:nvSpPr>
              <p:cNvPr id="43" name="Text Box 85"/>
              <p:cNvSpPr txBox="1">
                <a:spLocks noChangeArrowheads="1"/>
              </p:cNvSpPr>
              <p:nvPr/>
            </p:nvSpPr>
            <p:spPr bwMode="auto">
              <a:xfrm>
                <a:off x="1145137" y="380821"/>
                <a:ext cx="57256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de-DE" sz="1400" b="1" dirty="0" smtClean="0"/>
                  <a:t>90° y</a:t>
                </a:r>
                <a:endParaRPr lang="de-DE" sz="1400" b="1" dirty="0"/>
              </a:p>
            </p:txBody>
          </p:sp>
          <p:sp>
            <p:nvSpPr>
              <p:cNvPr id="44" name="Text Box 85"/>
              <p:cNvSpPr txBox="1">
                <a:spLocks noChangeArrowheads="1"/>
              </p:cNvSpPr>
              <p:nvPr/>
            </p:nvSpPr>
            <p:spPr bwMode="auto">
              <a:xfrm>
                <a:off x="2478279" y="397912"/>
                <a:ext cx="57256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de-DE" sz="1400" b="1" dirty="0" smtClean="0"/>
                  <a:t>90° y</a:t>
                </a:r>
                <a:endParaRPr lang="de-DE" sz="1400" b="1" dirty="0"/>
              </a:p>
            </p:txBody>
          </p:sp>
          <p:sp>
            <p:nvSpPr>
              <p:cNvPr id="45" name="Text Box 85"/>
              <p:cNvSpPr txBox="1">
                <a:spLocks noChangeArrowheads="1"/>
              </p:cNvSpPr>
              <p:nvPr/>
            </p:nvSpPr>
            <p:spPr bwMode="auto">
              <a:xfrm>
                <a:off x="3965246" y="415003"/>
                <a:ext cx="700757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de-DE" sz="1400" b="1" dirty="0" smtClean="0"/>
                  <a:t>- 90° y</a:t>
                </a:r>
                <a:endParaRPr lang="de-DE" sz="1400" b="1" dirty="0"/>
              </a:p>
            </p:txBody>
          </p:sp>
        </p:grpSp>
        <p:sp>
          <p:nvSpPr>
            <p:cNvPr id="46" name="Text Box 7"/>
            <p:cNvSpPr txBox="1">
              <a:spLocks noChangeArrowheads="1"/>
            </p:cNvSpPr>
            <p:nvPr/>
          </p:nvSpPr>
          <p:spPr bwMode="auto">
            <a:xfrm>
              <a:off x="4580531" y="738011"/>
              <a:ext cx="37782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b="1" dirty="0" smtClean="0"/>
                <a:t>t</a:t>
              </a:r>
              <a:r>
                <a:rPr lang="de-DE" sz="1400" b="1" baseline="-25000" dirty="0" smtClean="0"/>
                <a:t>2 </a:t>
              </a:r>
              <a:endParaRPr lang="de-DE" sz="1400" b="1" baseline="-25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  <p:sp>
        <p:nvSpPr>
          <p:cNvPr id="16" name="Rectangle 130"/>
          <p:cNvSpPr>
            <a:spLocks noChangeArrowheads="1"/>
          </p:cNvSpPr>
          <p:nvPr/>
        </p:nvSpPr>
        <p:spPr bwMode="auto">
          <a:xfrm>
            <a:off x="5143504" y="500042"/>
            <a:ext cx="107157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CH3(</a:t>
            </a:r>
            <a:r>
              <a:rPr lang="en-US" sz="1000" dirty="0" err="1" smtClean="0">
                <a:solidFill>
                  <a:srgbClr val="FF0000"/>
                </a:solidFill>
              </a:rPr>
              <a:t>MeOH</a:t>
            </a:r>
            <a:r>
              <a:rPr lang="en-US" sz="1000" dirty="0" smtClean="0">
                <a:solidFill>
                  <a:srgbClr val="FF0000"/>
                </a:solidFill>
              </a:rPr>
              <a:t>)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17" name="Rectangle 130"/>
          <p:cNvSpPr>
            <a:spLocks noChangeArrowheads="1"/>
          </p:cNvSpPr>
          <p:nvPr/>
        </p:nvSpPr>
        <p:spPr bwMode="auto">
          <a:xfrm>
            <a:off x="4643438" y="1071546"/>
            <a:ext cx="50006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HDO</a:t>
            </a:r>
            <a:r>
              <a:rPr lang="en-US" sz="1400" dirty="0" smtClean="0">
                <a:solidFill>
                  <a:srgbClr val="FF0000"/>
                </a:solidFill>
              </a:rPr>
              <a:t>   </a:t>
            </a:r>
            <a:r>
              <a:rPr lang="en-US" sz="1400" b="0" dirty="0" smtClean="0">
                <a:solidFill>
                  <a:srgbClr val="FF0000"/>
                </a:solidFill>
              </a:rPr>
              <a:t> </a:t>
            </a:r>
            <a:endParaRPr lang="en-US" sz="1400" b="0" dirty="0">
              <a:solidFill>
                <a:srgbClr val="FF0000"/>
              </a:solidFill>
            </a:endParaRPr>
          </a:p>
        </p:txBody>
      </p:sp>
      <p:sp>
        <p:nvSpPr>
          <p:cNvPr id="18" name="Rectangle 130"/>
          <p:cNvSpPr>
            <a:spLocks noChangeArrowheads="1"/>
          </p:cNvSpPr>
          <p:nvPr/>
        </p:nvSpPr>
        <p:spPr bwMode="auto">
          <a:xfrm>
            <a:off x="7500958" y="571480"/>
            <a:ext cx="928694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CH3(</a:t>
            </a:r>
            <a:r>
              <a:rPr lang="en-US" sz="1000" dirty="0" err="1" smtClean="0">
                <a:solidFill>
                  <a:srgbClr val="FF0000"/>
                </a:solidFill>
              </a:rPr>
              <a:t>isopr</a:t>
            </a:r>
            <a:r>
              <a:rPr lang="en-US" sz="1000" dirty="0" smtClean="0">
                <a:solidFill>
                  <a:srgbClr val="FF0000"/>
                </a:solidFill>
              </a:rPr>
              <a:t>.)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19" name="Rectangle 130"/>
          <p:cNvSpPr>
            <a:spLocks noChangeArrowheads="1"/>
          </p:cNvSpPr>
          <p:nvPr/>
        </p:nvSpPr>
        <p:spPr bwMode="auto">
          <a:xfrm>
            <a:off x="2500298" y="3214686"/>
            <a:ext cx="785818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DMSO</a:t>
            </a:r>
            <a:r>
              <a:rPr lang="en-US" sz="1400" dirty="0" smtClean="0"/>
              <a:t>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20" name="Rectangle 130"/>
          <p:cNvSpPr>
            <a:spLocks noChangeArrowheads="1"/>
          </p:cNvSpPr>
          <p:nvPr/>
        </p:nvSpPr>
        <p:spPr bwMode="auto">
          <a:xfrm>
            <a:off x="3143240" y="1071546"/>
            <a:ext cx="928694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OH(</a:t>
            </a:r>
            <a:r>
              <a:rPr lang="en-US" sz="1000" dirty="0" err="1" smtClean="0">
                <a:solidFill>
                  <a:srgbClr val="FF0000"/>
                </a:solidFill>
              </a:rPr>
              <a:t>isopr</a:t>
            </a:r>
            <a:r>
              <a:rPr lang="en-US" sz="1000" dirty="0" smtClean="0">
                <a:solidFill>
                  <a:srgbClr val="FF0000"/>
                </a:solidFill>
              </a:rPr>
              <a:t>.)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21" name="Rectangle 130"/>
          <p:cNvSpPr>
            <a:spLocks noChangeArrowheads="1"/>
          </p:cNvSpPr>
          <p:nvPr/>
        </p:nvSpPr>
        <p:spPr bwMode="auto">
          <a:xfrm>
            <a:off x="3714744" y="1000108"/>
            <a:ext cx="85725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OH(</a:t>
            </a:r>
            <a:r>
              <a:rPr lang="en-US" sz="1000" dirty="0" err="1" smtClean="0">
                <a:solidFill>
                  <a:srgbClr val="FF0000"/>
                </a:solidFill>
              </a:rPr>
              <a:t>MeOH</a:t>
            </a:r>
            <a:r>
              <a:rPr lang="en-US" sz="1000" dirty="0" smtClean="0">
                <a:solidFill>
                  <a:srgbClr val="FF0000"/>
                </a:solidFill>
              </a:rPr>
              <a:t>)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24" name="Rectangle 130"/>
          <p:cNvSpPr>
            <a:spLocks noChangeArrowheads="1"/>
          </p:cNvSpPr>
          <p:nvPr/>
        </p:nvSpPr>
        <p:spPr bwMode="auto">
          <a:xfrm>
            <a:off x="4143372" y="857232"/>
            <a:ext cx="928694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CH(</a:t>
            </a:r>
            <a:r>
              <a:rPr lang="en-US" sz="1000" dirty="0" err="1" smtClean="0">
                <a:solidFill>
                  <a:srgbClr val="FF0000"/>
                </a:solidFill>
              </a:rPr>
              <a:t>isopr</a:t>
            </a:r>
            <a:r>
              <a:rPr lang="en-US" sz="1000" dirty="0" smtClean="0">
                <a:solidFill>
                  <a:srgbClr val="FF0000"/>
                </a:solidFill>
              </a:rPr>
              <a:t>.)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25" name="Rectangle 130"/>
          <p:cNvSpPr>
            <a:spLocks noChangeArrowheads="1"/>
          </p:cNvSpPr>
          <p:nvPr/>
        </p:nvSpPr>
        <p:spPr bwMode="auto">
          <a:xfrm>
            <a:off x="5857884" y="3000372"/>
            <a:ext cx="785818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DMSO</a:t>
            </a:r>
            <a:r>
              <a:rPr lang="en-US" sz="1400" dirty="0" smtClean="0"/>
              <a:t>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23" name="Rectangle 130"/>
          <p:cNvSpPr>
            <a:spLocks noChangeArrowheads="1"/>
          </p:cNvSpPr>
          <p:nvPr/>
        </p:nvSpPr>
        <p:spPr bwMode="auto">
          <a:xfrm>
            <a:off x="2357422" y="2000240"/>
            <a:ext cx="928694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CH3(</a:t>
            </a:r>
            <a:r>
              <a:rPr lang="en-US" sz="1000" dirty="0" err="1" smtClean="0">
                <a:solidFill>
                  <a:srgbClr val="FF0000"/>
                </a:solidFill>
              </a:rPr>
              <a:t>isopr</a:t>
            </a:r>
            <a:r>
              <a:rPr lang="en-US" sz="1000" dirty="0" smtClean="0">
                <a:solidFill>
                  <a:srgbClr val="FF0000"/>
                </a:solidFill>
              </a:rPr>
              <a:t>.)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26" name="Rectangle 130"/>
          <p:cNvSpPr>
            <a:spLocks noChangeArrowheads="1"/>
          </p:cNvSpPr>
          <p:nvPr/>
        </p:nvSpPr>
        <p:spPr bwMode="auto">
          <a:xfrm>
            <a:off x="5929322" y="1000108"/>
            <a:ext cx="785818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DMSO</a:t>
            </a:r>
            <a:r>
              <a:rPr lang="en-US" sz="1400" dirty="0" smtClean="0"/>
              <a:t>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27" name="Rectangle 130"/>
          <p:cNvSpPr>
            <a:spLocks noChangeArrowheads="1"/>
          </p:cNvSpPr>
          <p:nvPr/>
        </p:nvSpPr>
        <p:spPr bwMode="auto">
          <a:xfrm>
            <a:off x="5143504" y="3500438"/>
            <a:ext cx="107157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CH3(</a:t>
            </a:r>
            <a:r>
              <a:rPr lang="en-US" sz="1000" dirty="0" err="1" smtClean="0">
                <a:solidFill>
                  <a:srgbClr val="FF0000"/>
                </a:solidFill>
              </a:rPr>
              <a:t>MeOH</a:t>
            </a:r>
            <a:r>
              <a:rPr lang="en-US" sz="1000" dirty="0" smtClean="0">
                <a:solidFill>
                  <a:srgbClr val="FF0000"/>
                </a:solidFill>
              </a:rPr>
              <a:t>)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28" name="Rectangle 130"/>
          <p:cNvSpPr>
            <a:spLocks noChangeArrowheads="1"/>
          </p:cNvSpPr>
          <p:nvPr/>
        </p:nvSpPr>
        <p:spPr bwMode="auto">
          <a:xfrm>
            <a:off x="7358082" y="1643050"/>
            <a:ext cx="928694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CH3(</a:t>
            </a:r>
            <a:r>
              <a:rPr lang="en-US" sz="1000" dirty="0" err="1" smtClean="0">
                <a:solidFill>
                  <a:srgbClr val="FF0000"/>
                </a:solidFill>
              </a:rPr>
              <a:t>isopr</a:t>
            </a:r>
            <a:r>
              <a:rPr lang="en-US" sz="1000" dirty="0" smtClean="0">
                <a:solidFill>
                  <a:srgbClr val="FF0000"/>
                </a:solidFill>
              </a:rPr>
              <a:t>.)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29" name="Rechteck 28"/>
          <p:cNvSpPr/>
          <p:nvPr/>
        </p:nvSpPr>
        <p:spPr>
          <a:xfrm>
            <a:off x="3357554" y="4286256"/>
            <a:ext cx="1714512" cy="17145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tangle 130"/>
          <p:cNvSpPr>
            <a:spLocks noChangeArrowheads="1"/>
          </p:cNvSpPr>
          <p:nvPr/>
        </p:nvSpPr>
        <p:spPr bwMode="auto">
          <a:xfrm>
            <a:off x="3500430" y="3714752"/>
            <a:ext cx="1643074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OH exchange !!!</a:t>
            </a:r>
            <a:r>
              <a:rPr lang="en-US" sz="1600" dirty="0" smtClean="0"/>
              <a:t>   </a:t>
            </a:r>
            <a:r>
              <a:rPr lang="en-US" sz="1600" b="0" dirty="0" smtClean="0">
                <a:solidFill>
                  <a:srgbClr val="66FFFF"/>
                </a:solidFill>
              </a:rPr>
              <a:t> </a:t>
            </a:r>
            <a:endParaRPr lang="en-US" sz="1600" b="0" dirty="0">
              <a:solidFill>
                <a:srgbClr val="66FFFF"/>
              </a:solidFill>
            </a:endParaRPr>
          </a:p>
        </p:txBody>
      </p:sp>
      <p:sp>
        <p:nvSpPr>
          <p:cNvPr id="31" name="Rectangle 130"/>
          <p:cNvSpPr>
            <a:spLocks noChangeArrowheads="1"/>
          </p:cNvSpPr>
          <p:nvPr/>
        </p:nvSpPr>
        <p:spPr bwMode="auto">
          <a:xfrm>
            <a:off x="4643438" y="5143512"/>
            <a:ext cx="1857388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HDO /OH(</a:t>
            </a:r>
            <a:r>
              <a:rPr lang="en-US" sz="1000" dirty="0" err="1" smtClean="0">
                <a:solidFill>
                  <a:srgbClr val="FF0000"/>
                </a:solidFill>
              </a:rPr>
              <a:t>MeOH</a:t>
            </a:r>
            <a:r>
              <a:rPr lang="en-US" sz="1000" dirty="0" smtClean="0">
                <a:solidFill>
                  <a:srgbClr val="FF0000"/>
                </a:solidFill>
              </a:rPr>
              <a:t>)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32" name="Rectangle 130"/>
          <p:cNvSpPr>
            <a:spLocks noChangeArrowheads="1"/>
          </p:cNvSpPr>
          <p:nvPr/>
        </p:nvSpPr>
        <p:spPr bwMode="auto">
          <a:xfrm>
            <a:off x="4643438" y="5429264"/>
            <a:ext cx="1857388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HDO/ OH(</a:t>
            </a:r>
            <a:r>
              <a:rPr lang="en-US" sz="1000" dirty="0" err="1" smtClean="0">
                <a:solidFill>
                  <a:srgbClr val="FF0000"/>
                </a:solidFill>
              </a:rPr>
              <a:t>isopr</a:t>
            </a:r>
            <a:r>
              <a:rPr lang="en-US" sz="1000" dirty="0" smtClean="0">
                <a:solidFill>
                  <a:srgbClr val="FF0000"/>
                </a:solidFill>
              </a:rPr>
              <a:t>.)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33" name="Rectangle 130"/>
          <p:cNvSpPr>
            <a:spLocks noChangeArrowheads="1"/>
          </p:cNvSpPr>
          <p:nvPr/>
        </p:nvSpPr>
        <p:spPr bwMode="auto">
          <a:xfrm>
            <a:off x="3143240" y="5643578"/>
            <a:ext cx="1857388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OH(</a:t>
            </a:r>
            <a:r>
              <a:rPr lang="en-US" sz="1000" dirty="0" err="1" smtClean="0">
                <a:solidFill>
                  <a:srgbClr val="FF0000"/>
                </a:solidFill>
              </a:rPr>
              <a:t>MeOH</a:t>
            </a:r>
            <a:r>
              <a:rPr lang="en-US" sz="1000" dirty="0" smtClean="0">
                <a:solidFill>
                  <a:srgbClr val="FF0000"/>
                </a:solidFill>
              </a:rPr>
              <a:t>)/OH(</a:t>
            </a:r>
            <a:r>
              <a:rPr lang="en-US" sz="1000" dirty="0" err="1" smtClean="0">
                <a:solidFill>
                  <a:srgbClr val="FF0000"/>
                </a:solidFill>
              </a:rPr>
              <a:t>isopr</a:t>
            </a:r>
            <a:r>
              <a:rPr lang="en-US" sz="1000" dirty="0" smtClean="0">
                <a:solidFill>
                  <a:srgbClr val="FF0000"/>
                </a:solidFill>
              </a:rPr>
              <a:t>.)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34" name="Rectangle 130"/>
          <p:cNvSpPr>
            <a:spLocks noChangeArrowheads="1"/>
          </p:cNvSpPr>
          <p:nvPr/>
        </p:nvSpPr>
        <p:spPr bwMode="auto">
          <a:xfrm>
            <a:off x="928662" y="0"/>
            <a:ext cx="6000792" cy="2857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xchange Cross Peaks Depend on Mixing Time</a:t>
            </a:r>
            <a:endParaRPr lang="en-US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35" name="Gerade Verbindung mit Pfeil 34"/>
          <p:cNvCxnSpPr/>
          <p:nvPr/>
        </p:nvCxnSpPr>
        <p:spPr>
          <a:xfrm>
            <a:off x="642910" y="285728"/>
            <a:ext cx="1143008" cy="642942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/>
          <p:nvPr/>
        </p:nvCxnSpPr>
        <p:spPr>
          <a:xfrm>
            <a:off x="1000100" y="2285992"/>
            <a:ext cx="1143008" cy="642942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/>
          <p:cNvCxnSpPr/>
          <p:nvPr/>
        </p:nvCxnSpPr>
        <p:spPr>
          <a:xfrm>
            <a:off x="2571736" y="2500306"/>
            <a:ext cx="1143008" cy="642942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/>
          <p:cNvCxnSpPr/>
          <p:nvPr/>
        </p:nvCxnSpPr>
        <p:spPr>
          <a:xfrm>
            <a:off x="1928794" y="5429264"/>
            <a:ext cx="1143008" cy="642942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/>
          <p:cNvCxnSpPr/>
          <p:nvPr/>
        </p:nvCxnSpPr>
        <p:spPr>
          <a:xfrm>
            <a:off x="1214414" y="5929330"/>
            <a:ext cx="1143008" cy="642942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uppieren 39"/>
          <p:cNvGrpSpPr/>
          <p:nvPr/>
        </p:nvGrpSpPr>
        <p:grpSpPr>
          <a:xfrm>
            <a:off x="2786050" y="1643050"/>
            <a:ext cx="4857784" cy="734212"/>
            <a:chOff x="365689" y="380821"/>
            <a:chExt cx="4857784" cy="734212"/>
          </a:xfrm>
        </p:grpSpPr>
        <p:sp>
          <p:nvSpPr>
            <p:cNvPr id="41" name="Line 3"/>
            <p:cNvSpPr>
              <a:spLocks noChangeShapeType="1"/>
            </p:cNvSpPr>
            <p:nvPr/>
          </p:nvSpPr>
          <p:spPr bwMode="auto">
            <a:xfrm flipV="1">
              <a:off x="365689" y="1066508"/>
              <a:ext cx="4857784" cy="457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2" name="Rectangle 4"/>
            <p:cNvSpPr>
              <a:spLocks noChangeArrowheads="1"/>
            </p:cNvSpPr>
            <p:nvPr/>
          </p:nvSpPr>
          <p:spPr bwMode="auto">
            <a:xfrm>
              <a:off x="1316823" y="716570"/>
              <a:ext cx="250825" cy="3984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" name="Rectangle 5"/>
            <p:cNvSpPr>
              <a:spLocks noChangeArrowheads="1"/>
            </p:cNvSpPr>
            <p:nvPr/>
          </p:nvSpPr>
          <p:spPr bwMode="auto">
            <a:xfrm>
              <a:off x="2611570" y="686541"/>
              <a:ext cx="280988" cy="3984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4" name="Text Box 7"/>
            <p:cNvSpPr txBox="1">
              <a:spLocks noChangeArrowheads="1"/>
            </p:cNvSpPr>
            <p:nvPr/>
          </p:nvSpPr>
          <p:spPr bwMode="auto">
            <a:xfrm>
              <a:off x="2022430" y="703025"/>
              <a:ext cx="3778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b="1" dirty="0"/>
                <a:t>t</a:t>
              </a:r>
              <a:r>
                <a:rPr lang="de-DE" sz="1400" b="1" baseline="-25000" dirty="0"/>
                <a:t>1 </a:t>
              </a:r>
            </a:p>
          </p:txBody>
        </p:sp>
        <p:sp>
          <p:nvSpPr>
            <p:cNvPr id="45" name="Text Box 7"/>
            <p:cNvSpPr txBox="1">
              <a:spLocks noChangeArrowheads="1"/>
            </p:cNvSpPr>
            <p:nvPr/>
          </p:nvSpPr>
          <p:spPr bwMode="auto">
            <a:xfrm>
              <a:off x="3008895" y="595135"/>
              <a:ext cx="114300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de-DE" sz="1400" b="1" dirty="0" err="1" smtClean="0"/>
                <a:t>t</a:t>
              </a:r>
              <a:r>
                <a:rPr lang="de-DE" sz="1400" b="1" baseline="-25000" dirty="0" err="1" smtClean="0"/>
                <a:t>mix</a:t>
              </a:r>
              <a:r>
                <a:rPr lang="de-DE" sz="1400" b="1" baseline="-25000" dirty="0" smtClean="0"/>
                <a:t>  </a:t>
              </a:r>
              <a:r>
                <a:rPr lang="de-DE" sz="1400" b="1" dirty="0" smtClean="0"/>
                <a:t>=  0.2 s </a:t>
              </a:r>
              <a:endParaRPr lang="de-DE" sz="1400" b="1" dirty="0"/>
            </a:p>
          </p:txBody>
        </p:sp>
        <p:sp>
          <p:nvSpPr>
            <p:cNvPr id="46" name="Rectangle 5"/>
            <p:cNvSpPr>
              <a:spLocks noChangeArrowheads="1"/>
            </p:cNvSpPr>
            <p:nvPr/>
          </p:nvSpPr>
          <p:spPr bwMode="auto">
            <a:xfrm>
              <a:off x="4098538" y="703632"/>
              <a:ext cx="280988" cy="3984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47" name="Gruppieren 106"/>
            <p:cNvGrpSpPr/>
            <p:nvPr/>
          </p:nvGrpSpPr>
          <p:grpSpPr>
            <a:xfrm>
              <a:off x="1145137" y="380821"/>
              <a:ext cx="3520866" cy="341959"/>
              <a:chOff x="1145137" y="380821"/>
              <a:chExt cx="3520866" cy="341959"/>
            </a:xfrm>
          </p:grpSpPr>
          <p:sp>
            <p:nvSpPr>
              <p:cNvPr id="49" name="Text Box 85"/>
              <p:cNvSpPr txBox="1">
                <a:spLocks noChangeArrowheads="1"/>
              </p:cNvSpPr>
              <p:nvPr/>
            </p:nvSpPr>
            <p:spPr bwMode="auto">
              <a:xfrm>
                <a:off x="1145137" y="380821"/>
                <a:ext cx="57256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de-DE" sz="1400" b="1" dirty="0" smtClean="0"/>
                  <a:t>90° y</a:t>
                </a:r>
                <a:endParaRPr lang="de-DE" sz="1400" b="1" dirty="0"/>
              </a:p>
            </p:txBody>
          </p:sp>
          <p:sp>
            <p:nvSpPr>
              <p:cNvPr id="50" name="Text Box 85"/>
              <p:cNvSpPr txBox="1">
                <a:spLocks noChangeArrowheads="1"/>
              </p:cNvSpPr>
              <p:nvPr/>
            </p:nvSpPr>
            <p:spPr bwMode="auto">
              <a:xfrm>
                <a:off x="2478279" y="397912"/>
                <a:ext cx="57256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de-DE" sz="1400" b="1" dirty="0" smtClean="0"/>
                  <a:t>90° y</a:t>
                </a:r>
                <a:endParaRPr lang="de-DE" sz="1400" b="1" dirty="0"/>
              </a:p>
            </p:txBody>
          </p:sp>
          <p:sp>
            <p:nvSpPr>
              <p:cNvPr id="51" name="Text Box 85"/>
              <p:cNvSpPr txBox="1">
                <a:spLocks noChangeArrowheads="1"/>
              </p:cNvSpPr>
              <p:nvPr/>
            </p:nvSpPr>
            <p:spPr bwMode="auto">
              <a:xfrm>
                <a:off x="3965246" y="415003"/>
                <a:ext cx="700757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de-DE" sz="1400" b="1" dirty="0" smtClean="0"/>
                  <a:t>- 90° y</a:t>
                </a:r>
                <a:endParaRPr lang="de-DE" sz="1400" b="1" dirty="0"/>
              </a:p>
            </p:txBody>
          </p:sp>
        </p:grpSp>
        <p:sp>
          <p:nvSpPr>
            <p:cNvPr id="48" name="Text Box 7"/>
            <p:cNvSpPr txBox="1">
              <a:spLocks noChangeArrowheads="1"/>
            </p:cNvSpPr>
            <p:nvPr/>
          </p:nvSpPr>
          <p:spPr bwMode="auto">
            <a:xfrm>
              <a:off x="4580531" y="738011"/>
              <a:ext cx="37782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b="1" dirty="0" smtClean="0"/>
                <a:t>t</a:t>
              </a:r>
              <a:r>
                <a:rPr lang="de-DE" sz="1400" b="1" baseline="-25000" dirty="0" smtClean="0"/>
                <a:t>2 </a:t>
              </a:r>
              <a:endParaRPr lang="de-DE" sz="1400" b="1" baseline="-25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  <p:sp>
        <p:nvSpPr>
          <p:cNvPr id="16" name="Rectangle 130"/>
          <p:cNvSpPr>
            <a:spLocks noChangeArrowheads="1"/>
          </p:cNvSpPr>
          <p:nvPr/>
        </p:nvSpPr>
        <p:spPr bwMode="auto">
          <a:xfrm>
            <a:off x="5143504" y="500042"/>
            <a:ext cx="107157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CH3(</a:t>
            </a:r>
            <a:r>
              <a:rPr lang="en-US" sz="1000" dirty="0" err="1" smtClean="0">
                <a:solidFill>
                  <a:srgbClr val="FF0000"/>
                </a:solidFill>
              </a:rPr>
              <a:t>MeOH</a:t>
            </a:r>
            <a:r>
              <a:rPr lang="en-US" sz="1000" dirty="0" smtClean="0">
                <a:solidFill>
                  <a:srgbClr val="FF0000"/>
                </a:solidFill>
              </a:rPr>
              <a:t>)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17" name="Rectangle 130"/>
          <p:cNvSpPr>
            <a:spLocks noChangeArrowheads="1"/>
          </p:cNvSpPr>
          <p:nvPr/>
        </p:nvSpPr>
        <p:spPr bwMode="auto">
          <a:xfrm>
            <a:off x="4643438" y="1071546"/>
            <a:ext cx="50006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HDO</a:t>
            </a:r>
            <a:r>
              <a:rPr lang="en-US" sz="1400" dirty="0" smtClean="0">
                <a:solidFill>
                  <a:srgbClr val="FF0000"/>
                </a:solidFill>
              </a:rPr>
              <a:t>   </a:t>
            </a:r>
            <a:r>
              <a:rPr lang="en-US" sz="1400" b="0" dirty="0" smtClean="0">
                <a:solidFill>
                  <a:srgbClr val="FF0000"/>
                </a:solidFill>
              </a:rPr>
              <a:t> </a:t>
            </a:r>
            <a:endParaRPr lang="en-US" sz="1400" b="0" dirty="0">
              <a:solidFill>
                <a:srgbClr val="FF0000"/>
              </a:solidFill>
            </a:endParaRPr>
          </a:p>
        </p:txBody>
      </p:sp>
      <p:sp>
        <p:nvSpPr>
          <p:cNvPr id="18" name="Rectangle 130"/>
          <p:cNvSpPr>
            <a:spLocks noChangeArrowheads="1"/>
          </p:cNvSpPr>
          <p:nvPr/>
        </p:nvSpPr>
        <p:spPr bwMode="auto">
          <a:xfrm>
            <a:off x="7500958" y="571480"/>
            <a:ext cx="928694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CH3(</a:t>
            </a:r>
            <a:r>
              <a:rPr lang="en-US" sz="1000" dirty="0" err="1" smtClean="0">
                <a:solidFill>
                  <a:srgbClr val="FF0000"/>
                </a:solidFill>
              </a:rPr>
              <a:t>isopr</a:t>
            </a:r>
            <a:r>
              <a:rPr lang="en-US" sz="1000" dirty="0" smtClean="0">
                <a:solidFill>
                  <a:srgbClr val="FF0000"/>
                </a:solidFill>
              </a:rPr>
              <a:t>.)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19" name="Rectangle 130"/>
          <p:cNvSpPr>
            <a:spLocks noChangeArrowheads="1"/>
          </p:cNvSpPr>
          <p:nvPr/>
        </p:nvSpPr>
        <p:spPr bwMode="auto">
          <a:xfrm>
            <a:off x="2500298" y="3214686"/>
            <a:ext cx="785818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DMSO</a:t>
            </a:r>
            <a:r>
              <a:rPr lang="en-US" sz="1400" dirty="0" smtClean="0"/>
              <a:t>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20" name="Rectangle 130"/>
          <p:cNvSpPr>
            <a:spLocks noChangeArrowheads="1"/>
          </p:cNvSpPr>
          <p:nvPr/>
        </p:nvSpPr>
        <p:spPr bwMode="auto">
          <a:xfrm>
            <a:off x="3143240" y="1071546"/>
            <a:ext cx="928694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OH(</a:t>
            </a:r>
            <a:r>
              <a:rPr lang="en-US" sz="1000" dirty="0" err="1" smtClean="0">
                <a:solidFill>
                  <a:srgbClr val="FF0000"/>
                </a:solidFill>
              </a:rPr>
              <a:t>isopr</a:t>
            </a:r>
            <a:r>
              <a:rPr lang="en-US" sz="1000" dirty="0" smtClean="0">
                <a:solidFill>
                  <a:srgbClr val="FF0000"/>
                </a:solidFill>
              </a:rPr>
              <a:t>.)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21" name="Rectangle 130"/>
          <p:cNvSpPr>
            <a:spLocks noChangeArrowheads="1"/>
          </p:cNvSpPr>
          <p:nvPr/>
        </p:nvSpPr>
        <p:spPr bwMode="auto">
          <a:xfrm>
            <a:off x="3714744" y="1000108"/>
            <a:ext cx="85725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OH(</a:t>
            </a:r>
            <a:r>
              <a:rPr lang="en-US" sz="1000" dirty="0" err="1" smtClean="0">
                <a:solidFill>
                  <a:srgbClr val="FF0000"/>
                </a:solidFill>
              </a:rPr>
              <a:t>MeOH</a:t>
            </a:r>
            <a:r>
              <a:rPr lang="en-US" sz="1000" dirty="0" smtClean="0">
                <a:solidFill>
                  <a:srgbClr val="FF0000"/>
                </a:solidFill>
              </a:rPr>
              <a:t>)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24" name="Rectangle 130"/>
          <p:cNvSpPr>
            <a:spLocks noChangeArrowheads="1"/>
          </p:cNvSpPr>
          <p:nvPr/>
        </p:nvSpPr>
        <p:spPr bwMode="auto">
          <a:xfrm>
            <a:off x="4143372" y="857232"/>
            <a:ext cx="928694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CH(</a:t>
            </a:r>
            <a:r>
              <a:rPr lang="en-US" sz="1000" dirty="0" err="1" smtClean="0">
                <a:solidFill>
                  <a:srgbClr val="FF0000"/>
                </a:solidFill>
              </a:rPr>
              <a:t>isopr</a:t>
            </a:r>
            <a:r>
              <a:rPr lang="en-US" sz="1000" dirty="0" smtClean="0">
                <a:solidFill>
                  <a:srgbClr val="FF0000"/>
                </a:solidFill>
              </a:rPr>
              <a:t>.)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25" name="Rectangle 130"/>
          <p:cNvSpPr>
            <a:spLocks noChangeArrowheads="1"/>
          </p:cNvSpPr>
          <p:nvPr/>
        </p:nvSpPr>
        <p:spPr bwMode="auto">
          <a:xfrm>
            <a:off x="5857884" y="3000372"/>
            <a:ext cx="785818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DMSO</a:t>
            </a:r>
            <a:r>
              <a:rPr lang="en-US" sz="1400" dirty="0" smtClean="0"/>
              <a:t>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23" name="Rectangle 130"/>
          <p:cNvSpPr>
            <a:spLocks noChangeArrowheads="1"/>
          </p:cNvSpPr>
          <p:nvPr/>
        </p:nvSpPr>
        <p:spPr bwMode="auto">
          <a:xfrm>
            <a:off x="2357422" y="2000240"/>
            <a:ext cx="928694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CH3(</a:t>
            </a:r>
            <a:r>
              <a:rPr lang="en-US" sz="1000" dirty="0" err="1" smtClean="0">
                <a:solidFill>
                  <a:srgbClr val="FF0000"/>
                </a:solidFill>
              </a:rPr>
              <a:t>isopr</a:t>
            </a:r>
            <a:r>
              <a:rPr lang="en-US" sz="1000" dirty="0" smtClean="0">
                <a:solidFill>
                  <a:srgbClr val="FF0000"/>
                </a:solidFill>
              </a:rPr>
              <a:t>.)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26" name="Rectangle 130"/>
          <p:cNvSpPr>
            <a:spLocks noChangeArrowheads="1"/>
          </p:cNvSpPr>
          <p:nvPr/>
        </p:nvSpPr>
        <p:spPr bwMode="auto">
          <a:xfrm>
            <a:off x="5929322" y="1000108"/>
            <a:ext cx="785818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DMSO</a:t>
            </a:r>
            <a:r>
              <a:rPr lang="en-US" sz="1400" dirty="0" smtClean="0"/>
              <a:t>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27" name="Rectangle 130"/>
          <p:cNvSpPr>
            <a:spLocks noChangeArrowheads="1"/>
          </p:cNvSpPr>
          <p:nvPr/>
        </p:nvSpPr>
        <p:spPr bwMode="auto">
          <a:xfrm>
            <a:off x="5143504" y="3500438"/>
            <a:ext cx="107157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CH3(</a:t>
            </a:r>
            <a:r>
              <a:rPr lang="en-US" sz="1000" dirty="0" err="1" smtClean="0">
                <a:solidFill>
                  <a:srgbClr val="FF0000"/>
                </a:solidFill>
              </a:rPr>
              <a:t>MeOH</a:t>
            </a:r>
            <a:r>
              <a:rPr lang="en-US" sz="1000" dirty="0" smtClean="0">
                <a:solidFill>
                  <a:srgbClr val="FF0000"/>
                </a:solidFill>
              </a:rPr>
              <a:t>)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28" name="Rectangle 130"/>
          <p:cNvSpPr>
            <a:spLocks noChangeArrowheads="1"/>
          </p:cNvSpPr>
          <p:nvPr/>
        </p:nvSpPr>
        <p:spPr bwMode="auto">
          <a:xfrm>
            <a:off x="7358082" y="1643050"/>
            <a:ext cx="928694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CH3(</a:t>
            </a:r>
            <a:r>
              <a:rPr lang="en-US" sz="1000" dirty="0" err="1" smtClean="0">
                <a:solidFill>
                  <a:srgbClr val="FF0000"/>
                </a:solidFill>
              </a:rPr>
              <a:t>isopr</a:t>
            </a:r>
            <a:r>
              <a:rPr lang="en-US" sz="1000" dirty="0" smtClean="0">
                <a:solidFill>
                  <a:srgbClr val="FF0000"/>
                </a:solidFill>
              </a:rPr>
              <a:t>.)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29" name="Rechteck 28"/>
          <p:cNvSpPr/>
          <p:nvPr/>
        </p:nvSpPr>
        <p:spPr>
          <a:xfrm>
            <a:off x="3143240" y="4286256"/>
            <a:ext cx="1714512" cy="17145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tangle 130"/>
          <p:cNvSpPr>
            <a:spLocks noChangeArrowheads="1"/>
          </p:cNvSpPr>
          <p:nvPr/>
        </p:nvSpPr>
        <p:spPr bwMode="auto">
          <a:xfrm>
            <a:off x="3500430" y="3714752"/>
            <a:ext cx="1643074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OH exchange !!!</a:t>
            </a:r>
            <a:r>
              <a:rPr lang="en-US" sz="1600" dirty="0" smtClean="0"/>
              <a:t>   </a:t>
            </a:r>
            <a:r>
              <a:rPr lang="en-US" sz="1600" b="0" dirty="0" smtClean="0">
                <a:solidFill>
                  <a:srgbClr val="66FFFF"/>
                </a:solidFill>
              </a:rPr>
              <a:t> </a:t>
            </a:r>
            <a:endParaRPr lang="en-US" sz="1600" b="0" dirty="0">
              <a:solidFill>
                <a:srgbClr val="66FFFF"/>
              </a:solidFill>
            </a:endParaRPr>
          </a:p>
        </p:txBody>
      </p:sp>
      <p:sp>
        <p:nvSpPr>
          <p:cNvPr id="31" name="Rectangle 130"/>
          <p:cNvSpPr>
            <a:spLocks noChangeArrowheads="1"/>
          </p:cNvSpPr>
          <p:nvPr/>
        </p:nvSpPr>
        <p:spPr bwMode="auto">
          <a:xfrm>
            <a:off x="4500562" y="4572008"/>
            <a:ext cx="1857388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HDO /OH(</a:t>
            </a:r>
            <a:r>
              <a:rPr lang="en-US" sz="1000" dirty="0" err="1" smtClean="0">
                <a:solidFill>
                  <a:srgbClr val="FF0000"/>
                </a:solidFill>
              </a:rPr>
              <a:t>MeOH</a:t>
            </a:r>
            <a:r>
              <a:rPr lang="en-US" sz="1000" dirty="0" smtClean="0">
                <a:solidFill>
                  <a:srgbClr val="FF0000"/>
                </a:solidFill>
              </a:rPr>
              <a:t>)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32" name="Rectangle 130"/>
          <p:cNvSpPr>
            <a:spLocks noChangeArrowheads="1"/>
          </p:cNvSpPr>
          <p:nvPr/>
        </p:nvSpPr>
        <p:spPr bwMode="auto">
          <a:xfrm>
            <a:off x="4572000" y="5143512"/>
            <a:ext cx="1857388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HDO/ OH(</a:t>
            </a:r>
            <a:r>
              <a:rPr lang="en-US" sz="1000" dirty="0" err="1" smtClean="0">
                <a:solidFill>
                  <a:srgbClr val="FF0000"/>
                </a:solidFill>
              </a:rPr>
              <a:t>isopr</a:t>
            </a:r>
            <a:r>
              <a:rPr lang="en-US" sz="1000" dirty="0" smtClean="0">
                <a:solidFill>
                  <a:srgbClr val="FF0000"/>
                </a:solidFill>
              </a:rPr>
              <a:t>.)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33" name="Rectangle 130"/>
          <p:cNvSpPr>
            <a:spLocks noChangeArrowheads="1"/>
          </p:cNvSpPr>
          <p:nvPr/>
        </p:nvSpPr>
        <p:spPr bwMode="auto">
          <a:xfrm>
            <a:off x="3143240" y="5643578"/>
            <a:ext cx="1857388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OH(</a:t>
            </a:r>
            <a:r>
              <a:rPr lang="en-US" sz="1000" dirty="0" err="1" smtClean="0">
                <a:solidFill>
                  <a:srgbClr val="FF0000"/>
                </a:solidFill>
              </a:rPr>
              <a:t>MeOH</a:t>
            </a:r>
            <a:r>
              <a:rPr lang="en-US" sz="1000" dirty="0" smtClean="0">
                <a:solidFill>
                  <a:srgbClr val="FF0000"/>
                </a:solidFill>
              </a:rPr>
              <a:t>)/OH(</a:t>
            </a:r>
            <a:r>
              <a:rPr lang="en-US" sz="1000" dirty="0" err="1" smtClean="0">
                <a:solidFill>
                  <a:srgbClr val="FF0000"/>
                </a:solidFill>
              </a:rPr>
              <a:t>isopr</a:t>
            </a:r>
            <a:r>
              <a:rPr lang="en-US" sz="1000" dirty="0" smtClean="0">
                <a:solidFill>
                  <a:srgbClr val="FF0000"/>
                </a:solidFill>
              </a:rPr>
              <a:t>.)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34" name="Rectangle 130"/>
          <p:cNvSpPr>
            <a:spLocks noChangeArrowheads="1"/>
          </p:cNvSpPr>
          <p:nvPr/>
        </p:nvSpPr>
        <p:spPr bwMode="auto">
          <a:xfrm>
            <a:off x="928662" y="0"/>
            <a:ext cx="6000792" cy="2857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xchange Cross Peaks Depend on Mixing Time</a:t>
            </a:r>
            <a:endParaRPr lang="en-US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39" name="Gerade Verbindung mit Pfeil 38"/>
          <p:cNvCxnSpPr/>
          <p:nvPr/>
        </p:nvCxnSpPr>
        <p:spPr>
          <a:xfrm>
            <a:off x="1214414" y="4786322"/>
            <a:ext cx="1143008" cy="642942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5429256" y="2357430"/>
            <a:ext cx="11430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b="1" dirty="0" err="1" smtClean="0"/>
              <a:t>t</a:t>
            </a:r>
            <a:r>
              <a:rPr lang="de-DE" sz="1400" b="1" baseline="-25000" dirty="0" err="1" smtClean="0"/>
              <a:t>mix</a:t>
            </a:r>
            <a:r>
              <a:rPr lang="de-DE" sz="1400" b="1" baseline="-25000" dirty="0" smtClean="0"/>
              <a:t>  </a:t>
            </a:r>
            <a:r>
              <a:rPr lang="de-DE" sz="1400" b="1" dirty="0" smtClean="0"/>
              <a:t>=  0.003s </a:t>
            </a:r>
            <a:endParaRPr lang="de-DE" sz="1400" b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42852"/>
            <a:ext cx="389254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7" name="Gerade Verbindung mit Pfeil 46"/>
          <p:cNvCxnSpPr/>
          <p:nvPr/>
        </p:nvCxnSpPr>
        <p:spPr>
          <a:xfrm flipV="1">
            <a:off x="2428860" y="2143116"/>
            <a:ext cx="1357322" cy="71438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mit Pfeil 52"/>
          <p:cNvCxnSpPr/>
          <p:nvPr/>
        </p:nvCxnSpPr>
        <p:spPr>
          <a:xfrm flipV="1">
            <a:off x="2357422" y="2285992"/>
            <a:ext cx="1357322" cy="71438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mit Pfeil 53"/>
          <p:cNvCxnSpPr/>
          <p:nvPr/>
        </p:nvCxnSpPr>
        <p:spPr>
          <a:xfrm flipV="1">
            <a:off x="2357422" y="2428868"/>
            <a:ext cx="1357322" cy="71438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mit Pfeil 54"/>
          <p:cNvCxnSpPr/>
          <p:nvPr/>
        </p:nvCxnSpPr>
        <p:spPr>
          <a:xfrm flipV="1">
            <a:off x="2357422" y="2071678"/>
            <a:ext cx="1357322" cy="71438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 Box 7"/>
          <p:cNvSpPr txBox="1">
            <a:spLocks noChangeArrowheads="1"/>
          </p:cNvSpPr>
          <p:nvPr/>
        </p:nvSpPr>
        <p:spPr bwMode="auto">
          <a:xfrm>
            <a:off x="3929058" y="2071678"/>
            <a:ext cx="24288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b="1" dirty="0" smtClean="0"/>
              <a:t>Different mixing  times</a:t>
            </a:r>
            <a:r>
              <a:rPr lang="en-US" sz="1400" b="1" dirty="0" smtClean="0"/>
              <a:t> 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hteck 7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01064" y="1928778"/>
            <a:ext cx="3742936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4071942"/>
            <a:ext cx="4286280" cy="1570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786058"/>
            <a:ext cx="3822792" cy="407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 descr="Logo_RG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  <p:sp>
        <p:nvSpPr>
          <p:cNvPr id="5" name="Rectangle 130"/>
          <p:cNvSpPr>
            <a:spLocks noChangeArrowheads="1"/>
          </p:cNvSpPr>
          <p:nvPr/>
        </p:nvSpPr>
        <p:spPr bwMode="auto">
          <a:xfrm>
            <a:off x="3643306" y="0"/>
            <a:ext cx="3071834" cy="2857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dirty="0" smtClean="0"/>
              <a:t>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BRUKER File Format    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-142900"/>
            <a:ext cx="3268037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86116" y="857232"/>
            <a:ext cx="3724274" cy="3256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86116" y="2143116"/>
            <a:ext cx="3797072" cy="162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130"/>
          <p:cNvSpPr>
            <a:spLocks noChangeArrowheads="1"/>
          </p:cNvSpPr>
          <p:nvPr/>
        </p:nvSpPr>
        <p:spPr bwMode="auto">
          <a:xfrm>
            <a:off x="1214414" y="142852"/>
            <a:ext cx="1857388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600" b="1" dirty="0" smtClean="0"/>
              <a:t>Zipped Folder </a:t>
            </a:r>
            <a:endParaRPr lang="en-US" sz="1600" b="1" dirty="0"/>
          </a:p>
        </p:txBody>
      </p:sp>
      <p:sp>
        <p:nvSpPr>
          <p:cNvPr id="32" name="Rectangle 130"/>
          <p:cNvSpPr>
            <a:spLocks noChangeArrowheads="1"/>
          </p:cNvSpPr>
          <p:nvPr/>
        </p:nvSpPr>
        <p:spPr bwMode="auto">
          <a:xfrm>
            <a:off x="4857752" y="1643050"/>
            <a:ext cx="1857388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600" b="1" dirty="0" smtClean="0"/>
              <a:t>Folder containing n exp. data </a:t>
            </a:r>
            <a:endParaRPr lang="en-US" sz="1600" b="1" dirty="0"/>
          </a:p>
        </p:txBody>
      </p:sp>
      <p:sp>
        <p:nvSpPr>
          <p:cNvPr id="33" name="Rectangle 130"/>
          <p:cNvSpPr>
            <a:spLocks noChangeArrowheads="1"/>
          </p:cNvSpPr>
          <p:nvPr/>
        </p:nvSpPr>
        <p:spPr bwMode="auto">
          <a:xfrm>
            <a:off x="5143504" y="3143248"/>
            <a:ext cx="1857388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600" b="1" dirty="0" smtClean="0"/>
              <a:t>1</a:t>
            </a:r>
            <a:r>
              <a:rPr lang="en-US" sz="1600" b="1" baseline="30000" dirty="0" smtClean="0"/>
              <a:t>st</a:t>
            </a:r>
            <a:r>
              <a:rPr lang="en-US" sz="1600" b="1" dirty="0" smtClean="0"/>
              <a:t> exp. data </a:t>
            </a:r>
            <a:endParaRPr lang="en-US" sz="1600" b="1" dirty="0"/>
          </a:p>
        </p:txBody>
      </p:sp>
      <p:sp>
        <p:nvSpPr>
          <p:cNvPr id="34" name="Rectangle 130"/>
          <p:cNvSpPr>
            <a:spLocks noChangeArrowheads="1"/>
          </p:cNvSpPr>
          <p:nvPr/>
        </p:nvSpPr>
        <p:spPr bwMode="auto">
          <a:xfrm>
            <a:off x="5286380" y="5000636"/>
            <a:ext cx="1857388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600" b="1" dirty="0" smtClean="0"/>
              <a:t>1</a:t>
            </a:r>
            <a:r>
              <a:rPr lang="en-US" sz="1600" b="1" baseline="30000" dirty="0" smtClean="0"/>
              <a:t>st</a:t>
            </a:r>
            <a:r>
              <a:rPr lang="en-US" sz="1600" b="1" dirty="0" smtClean="0"/>
              <a:t> processed data </a:t>
            </a:r>
            <a:endParaRPr lang="en-US" sz="1600" b="1" dirty="0"/>
          </a:p>
        </p:txBody>
      </p:sp>
      <p:cxnSp>
        <p:nvCxnSpPr>
          <p:cNvPr id="36" name="Gerade Verbindung mit Pfeil 35"/>
          <p:cNvCxnSpPr/>
          <p:nvPr/>
        </p:nvCxnSpPr>
        <p:spPr>
          <a:xfrm flipV="1">
            <a:off x="3214678" y="1643050"/>
            <a:ext cx="1714512" cy="71438"/>
          </a:xfrm>
          <a:prstGeom prst="straightConnector1">
            <a:avLst/>
          </a:prstGeom>
          <a:ln w="158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/>
          <p:cNvCxnSpPr/>
          <p:nvPr/>
        </p:nvCxnSpPr>
        <p:spPr>
          <a:xfrm rot="16200000" flipH="1">
            <a:off x="4500562" y="2143116"/>
            <a:ext cx="1428760" cy="428628"/>
          </a:xfrm>
          <a:prstGeom prst="straightConnector1">
            <a:avLst/>
          </a:prstGeom>
          <a:ln w="158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40"/>
          <p:cNvCxnSpPr/>
          <p:nvPr/>
        </p:nvCxnSpPr>
        <p:spPr>
          <a:xfrm rot="10800000" flipV="1">
            <a:off x="2928926" y="3214686"/>
            <a:ext cx="2428892" cy="500066"/>
          </a:xfrm>
          <a:prstGeom prst="straightConnector1">
            <a:avLst/>
          </a:prstGeom>
          <a:ln w="158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130"/>
          <p:cNvSpPr>
            <a:spLocks noChangeArrowheads="1"/>
          </p:cNvSpPr>
          <p:nvPr/>
        </p:nvSpPr>
        <p:spPr bwMode="auto">
          <a:xfrm>
            <a:off x="214282" y="3429000"/>
            <a:ext cx="1857388" cy="57148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600" b="1" dirty="0" smtClean="0"/>
              <a:t>Folder of proc.. data </a:t>
            </a:r>
            <a:endParaRPr lang="en-US" sz="1600" b="1" dirty="0"/>
          </a:p>
        </p:txBody>
      </p:sp>
      <p:sp>
        <p:nvSpPr>
          <p:cNvPr id="44" name="Rectangle 130"/>
          <p:cNvSpPr>
            <a:spLocks noChangeArrowheads="1"/>
          </p:cNvSpPr>
          <p:nvPr/>
        </p:nvSpPr>
        <p:spPr bwMode="auto">
          <a:xfrm>
            <a:off x="357158" y="5214950"/>
            <a:ext cx="1857388" cy="57148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600" b="1" dirty="0" smtClean="0"/>
              <a:t>data </a:t>
            </a:r>
            <a:endParaRPr lang="en-US" sz="1600" b="1" dirty="0"/>
          </a:p>
        </p:txBody>
      </p:sp>
      <p:sp>
        <p:nvSpPr>
          <p:cNvPr id="45" name="Rectangle 130"/>
          <p:cNvSpPr>
            <a:spLocks noChangeArrowheads="1"/>
          </p:cNvSpPr>
          <p:nvPr/>
        </p:nvSpPr>
        <p:spPr bwMode="auto">
          <a:xfrm>
            <a:off x="285720" y="5929330"/>
            <a:ext cx="1857388" cy="57148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600" b="1" dirty="0" smtClean="0"/>
              <a:t>Delay list </a:t>
            </a:r>
            <a:endParaRPr lang="en-US" sz="1600" b="1" dirty="0"/>
          </a:p>
        </p:txBody>
      </p:sp>
      <p:cxnSp>
        <p:nvCxnSpPr>
          <p:cNvPr id="46" name="Gerade Verbindung mit Pfeil 45"/>
          <p:cNvCxnSpPr/>
          <p:nvPr/>
        </p:nvCxnSpPr>
        <p:spPr>
          <a:xfrm>
            <a:off x="2285984" y="3714752"/>
            <a:ext cx="2714644" cy="1214446"/>
          </a:xfrm>
          <a:prstGeom prst="straightConnector1">
            <a:avLst/>
          </a:prstGeom>
          <a:ln w="158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mit Pfeil 48"/>
          <p:cNvCxnSpPr/>
          <p:nvPr/>
        </p:nvCxnSpPr>
        <p:spPr>
          <a:xfrm>
            <a:off x="-1357354" y="3786190"/>
            <a:ext cx="42862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mit Pfeil 49"/>
          <p:cNvCxnSpPr/>
          <p:nvPr/>
        </p:nvCxnSpPr>
        <p:spPr>
          <a:xfrm>
            <a:off x="1643042" y="3714752"/>
            <a:ext cx="42862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mit Pfeil 51"/>
          <p:cNvCxnSpPr/>
          <p:nvPr/>
        </p:nvCxnSpPr>
        <p:spPr>
          <a:xfrm>
            <a:off x="1714480" y="5500702"/>
            <a:ext cx="42862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mit Pfeil 52"/>
          <p:cNvCxnSpPr/>
          <p:nvPr/>
        </p:nvCxnSpPr>
        <p:spPr>
          <a:xfrm>
            <a:off x="1643042" y="6215082"/>
            <a:ext cx="42862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mit Pfeil 53"/>
          <p:cNvCxnSpPr/>
          <p:nvPr/>
        </p:nvCxnSpPr>
        <p:spPr>
          <a:xfrm flipV="1">
            <a:off x="5429256" y="5072074"/>
            <a:ext cx="2786082" cy="71438"/>
          </a:xfrm>
          <a:prstGeom prst="straightConnector1">
            <a:avLst/>
          </a:prstGeom>
          <a:ln w="158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130"/>
          <p:cNvSpPr>
            <a:spLocks noChangeArrowheads="1"/>
          </p:cNvSpPr>
          <p:nvPr/>
        </p:nvSpPr>
        <p:spPr bwMode="auto">
          <a:xfrm>
            <a:off x="7715272" y="2571744"/>
            <a:ext cx="1857388" cy="57148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600" b="1" dirty="0" smtClean="0"/>
              <a:t>proc. data </a:t>
            </a:r>
            <a:endParaRPr lang="en-US" sz="1600" b="1" dirty="0"/>
          </a:p>
        </p:txBody>
      </p:sp>
      <p:cxnSp>
        <p:nvCxnSpPr>
          <p:cNvPr id="61" name="Gerade Verbindung mit Pfeil 60"/>
          <p:cNvCxnSpPr/>
          <p:nvPr/>
        </p:nvCxnSpPr>
        <p:spPr>
          <a:xfrm rot="10800000">
            <a:off x="7715272" y="2786058"/>
            <a:ext cx="428628" cy="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mit Pfeil 63"/>
          <p:cNvCxnSpPr/>
          <p:nvPr/>
        </p:nvCxnSpPr>
        <p:spPr>
          <a:xfrm rot="10800000">
            <a:off x="7715272" y="2928934"/>
            <a:ext cx="428628" cy="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/>
          <a:srcRect l="19685" r="30758"/>
          <a:stretch>
            <a:fillRect/>
          </a:stretch>
        </p:blipFill>
        <p:spPr bwMode="auto">
          <a:xfrm>
            <a:off x="3071802" y="2857496"/>
            <a:ext cx="3398449" cy="3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6" name="Gerade Verbindung mit Pfeil 65"/>
          <p:cNvCxnSpPr/>
          <p:nvPr/>
        </p:nvCxnSpPr>
        <p:spPr>
          <a:xfrm rot="5400000" flipH="1" flipV="1">
            <a:off x="2500298" y="5143512"/>
            <a:ext cx="1143008" cy="1000132"/>
          </a:xfrm>
          <a:prstGeom prst="straightConnector1">
            <a:avLst/>
          </a:prstGeom>
          <a:ln w="158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/>
          <a:srcRect l="19839" t="3937" r="39342"/>
          <a:stretch>
            <a:fillRect/>
          </a:stretch>
        </p:blipFill>
        <p:spPr bwMode="auto">
          <a:xfrm>
            <a:off x="3286116" y="784200"/>
            <a:ext cx="3357586" cy="607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9" name="Gerade Verbindung mit Pfeil 68"/>
          <p:cNvCxnSpPr/>
          <p:nvPr/>
        </p:nvCxnSpPr>
        <p:spPr>
          <a:xfrm rot="16200000" flipV="1">
            <a:off x="4929190" y="1214422"/>
            <a:ext cx="2428892" cy="2143140"/>
          </a:xfrm>
          <a:prstGeom prst="straightConnector1">
            <a:avLst/>
          </a:prstGeom>
          <a:ln w="158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130"/>
          <p:cNvSpPr>
            <a:spLocks noChangeArrowheads="1"/>
          </p:cNvSpPr>
          <p:nvPr/>
        </p:nvSpPr>
        <p:spPr bwMode="auto">
          <a:xfrm>
            <a:off x="4857752" y="2714620"/>
            <a:ext cx="1857388" cy="57148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600" b="1" dirty="0" smtClean="0"/>
              <a:t>Fit function</a:t>
            </a:r>
          </a:p>
          <a:p>
            <a:pPr algn="ctr"/>
            <a:r>
              <a:rPr lang="en-US" sz="1600" b="1" dirty="0" smtClean="0"/>
              <a:t>Fit result </a:t>
            </a:r>
            <a:endParaRPr lang="en-US" sz="1600" b="1" dirty="0"/>
          </a:p>
        </p:txBody>
      </p:sp>
      <p:cxnSp>
        <p:nvCxnSpPr>
          <p:cNvPr id="75" name="Gerade Verbindung mit Pfeil 74"/>
          <p:cNvCxnSpPr/>
          <p:nvPr/>
        </p:nvCxnSpPr>
        <p:spPr>
          <a:xfrm rot="10800000">
            <a:off x="4857752" y="3071810"/>
            <a:ext cx="428628" cy="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Gerade Verbindung mit Pfeil 75"/>
          <p:cNvCxnSpPr/>
          <p:nvPr/>
        </p:nvCxnSpPr>
        <p:spPr>
          <a:xfrm rot="10800000">
            <a:off x="4286248" y="2428868"/>
            <a:ext cx="1000132" cy="4286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9"/>
          <p:cNvPicPr>
            <a:picLocks noChangeAspect="1" noChangeArrowheads="1"/>
          </p:cNvPicPr>
          <p:nvPr/>
        </p:nvPicPr>
        <p:blipFill>
          <a:blip r:embed="rId9"/>
          <a:srcRect l="19685" r="30758"/>
          <a:stretch>
            <a:fillRect/>
          </a:stretch>
        </p:blipFill>
        <p:spPr bwMode="auto">
          <a:xfrm>
            <a:off x="-142908" y="785794"/>
            <a:ext cx="3398449" cy="3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2" grpId="0"/>
      <p:bldP spid="33" grpId="0"/>
      <p:bldP spid="34" grpId="0"/>
      <p:bldP spid="34" grpId="1"/>
      <p:bldP spid="34" grpId="2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60" grpId="0" animBg="1"/>
      <p:bldP spid="60" grpId="1" animBg="1"/>
      <p:bldP spid="7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  <p:sp>
        <p:nvSpPr>
          <p:cNvPr id="5" name="Rectangle 130"/>
          <p:cNvSpPr>
            <a:spLocks noChangeArrowheads="1"/>
          </p:cNvSpPr>
          <p:nvPr/>
        </p:nvSpPr>
        <p:spPr bwMode="auto">
          <a:xfrm>
            <a:off x="2571736" y="0"/>
            <a:ext cx="4143404" cy="2857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dirty="0" smtClean="0"/>
              <a:t>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Choose Regions of Interest    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1" name="Gerade Verbindung mit Pfeil 10"/>
          <p:cNvCxnSpPr/>
          <p:nvPr/>
        </p:nvCxnSpPr>
        <p:spPr>
          <a:xfrm rot="16200000" flipH="1">
            <a:off x="3821901" y="964389"/>
            <a:ext cx="1071570" cy="857256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0"/>
          <p:cNvSpPr>
            <a:spLocks noChangeArrowheads="1"/>
          </p:cNvSpPr>
          <p:nvPr/>
        </p:nvSpPr>
        <p:spPr bwMode="auto">
          <a:xfrm>
            <a:off x="3857620" y="1785926"/>
            <a:ext cx="414340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Integrals recommended   </a:t>
            </a:r>
            <a:r>
              <a:rPr lang="en-US" b="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en-US" b="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 rot="16200000" flipH="1">
            <a:off x="2821769" y="750075"/>
            <a:ext cx="1071570" cy="857256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 rot="16200000" flipH="1">
            <a:off x="2035951" y="750075"/>
            <a:ext cx="1071570" cy="857256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" y="0"/>
            <a:ext cx="91440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  <p:sp>
        <p:nvSpPr>
          <p:cNvPr id="5" name="Rectangle 130"/>
          <p:cNvSpPr>
            <a:spLocks noChangeArrowheads="1"/>
          </p:cNvSpPr>
          <p:nvPr/>
        </p:nvSpPr>
        <p:spPr bwMode="auto">
          <a:xfrm>
            <a:off x="1928794" y="0"/>
            <a:ext cx="4786346" cy="2857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dirty="0" smtClean="0"/>
              <a:t>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Recovery of Magnetization    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1" name="Gerade Verbindung mit Pfeil 10"/>
          <p:cNvCxnSpPr/>
          <p:nvPr/>
        </p:nvCxnSpPr>
        <p:spPr>
          <a:xfrm rot="16200000" flipV="1">
            <a:off x="142876" y="5000636"/>
            <a:ext cx="642942" cy="71438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0"/>
          <p:cNvSpPr>
            <a:spLocks noChangeArrowheads="1"/>
          </p:cNvSpPr>
          <p:nvPr/>
        </p:nvSpPr>
        <p:spPr bwMode="auto">
          <a:xfrm>
            <a:off x="5429256" y="2214554"/>
            <a:ext cx="1428760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400" dirty="0" err="1" smtClean="0"/>
              <a:t>M</a:t>
            </a:r>
            <a:r>
              <a:rPr lang="en-US" sz="1400" baseline="-25000" dirty="0" err="1" smtClean="0"/>
              <a:t>z</a:t>
            </a:r>
            <a:r>
              <a:rPr lang="en-US" sz="1400" dirty="0" smtClean="0"/>
              <a:t>(t) for OH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 rot="16200000" flipV="1">
            <a:off x="3571868" y="3357562"/>
            <a:ext cx="642942" cy="71438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30"/>
          <p:cNvSpPr>
            <a:spLocks noChangeArrowheads="1"/>
          </p:cNvSpPr>
          <p:nvPr/>
        </p:nvSpPr>
        <p:spPr bwMode="auto">
          <a:xfrm>
            <a:off x="2714612" y="1500174"/>
            <a:ext cx="64293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600" dirty="0" smtClean="0"/>
              <a:t>X vs. Y for each peak (</a:t>
            </a:r>
            <a:r>
              <a:rPr lang="en-US" sz="1600" dirty="0" err="1" smtClean="0"/>
              <a:t>multiplett</a:t>
            </a:r>
            <a:r>
              <a:rPr lang="en-US" sz="1600" dirty="0" smtClean="0"/>
              <a:t>)   </a:t>
            </a:r>
            <a:r>
              <a:rPr lang="en-US" sz="1600" b="0" dirty="0" smtClean="0">
                <a:solidFill>
                  <a:srgbClr val="66FFFF"/>
                </a:solidFill>
              </a:rPr>
              <a:t> </a:t>
            </a:r>
            <a:endParaRPr lang="en-US" sz="1600" b="0" dirty="0">
              <a:solidFill>
                <a:srgbClr val="66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  <p:sp>
        <p:nvSpPr>
          <p:cNvPr id="5" name="Rectangle 130"/>
          <p:cNvSpPr>
            <a:spLocks noChangeArrowheads="1"/>
          </p:cNvSpPr>
          <p:nvPr/>
        </p:nvSpPr>
        <p:spPr bwMode="auto">
          <a:xfrm>
            <a:off x="1928794" y="0"/>
            <a:ext cx="4786346" cy="2857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dirty="0" smtClean="0"/>
              <a:t>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Recovery of Magnetization    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1" name="Gerade Verbindung mit Pfeil 10"/>
          <p:cNvCxnSpPr/>
          <p:nvPr/>
        </p:nvCxnSpPr>
        <p:spPr>
          <a:xfrm rot="16200000" flipV="1">
            <a:off x="142876" y="5000636"/>
            <a:ext cx="642942" cy="71438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0"/>
          <p:cNvSpPr>
            <a:spLocks noChangeArrowheads="1"/>
          </p:cNvSpPr>
          <p:nvPr/>
        </p:nvSpPr>
        <p:spPr bwMode="auto">
          <a:xfrm>
            <a:off x="5286380" y="2714620"/>
            <a:ext cx="50006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/>
              <a:t>OH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 rot="16200000" flipV="1">
            <a:off x="3571868" y="3357562"/>
            <a:ext cx="642942" cy="71438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30"/>
          <p:cNvSpPr>
            <a:spLocks noChangeArrowheads="1"/>
          </p:cNvSpPr>
          <p:nvPr/>
        </p:nvSpPr>
        <p:spPr bwMode="auto">
          <a:xfrm>
            <a:off x="5286380" y="2857496"/>
            <a:ext cx="50006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/>
              <a:t>CH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13" name="Rectangle 130"/>
          <p:cNvSpPr>
            <a:spLocks noChangeArrowheads="1"/>
          </p:cNvSpPr>
          <p:nvPr/>
        </p:nvSpPr>
        <p:spPr bwMode="auto">
          <a:xfrm>
            <a:off x="5286380" y="2285992"/>
            <a:ext cx="50006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/>
              <a:t>CH3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15" name="Rectangle 130"/>
          <p:cNvSpPr>
            <a:spLocks noChangeArrowheads="1"/>
          </p:cNvSpPr>
          <p:nvPr/>
        </p:nvSpPr>
        <p:spPr bwMode="auto">
          <a:xfrm>
            <a:off x="5286380" y="2143116"/>
            <a:ext cx="50006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/>
              <a:t>PEG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16" name="Rectangle 130"/>
          <p:cNvSpPr>
            <a:spLocks noChangeArrowheads="1"/>
          </p:cNvSpPr>
          <p:nvPr/>
        </p:nvSpPr>
        <p:spPr bwMode="auto">
          <a:xfrm>
            <a:off x="5286380" y="2571744"/>
            <a:ext cx="50006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/>
              <a:t>CH2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17" name="Rectangle 130"/>
          <p:cNvSpPr>
            <a:spLocks noChangeArrowheads="1"/>
          </p:cNvSpPr>
          <p:nvPr/>
        </p:nvSpPr>
        <p:spPr bwMode="auto">
          <a:xfrm>
            <a:off x="4071934" y="3571876"/>
            <a:ext cx="50006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/>
              <a:t>CH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18" name="Rectangle 130"/>
          <p:cNvSpPr>
            <a:spLocks noChangeArrowheads="1"/>
          </p:cNvSpPr>
          <p:nvPr/>
        </p:nvSpPr>
        <p:spPr bwMode="auto">
          <a:xfrm>
            <a:off x="4429124" y="3500438"/>
            <a:ext cx="50006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/>
              <a:t>PEG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19" name="Rectangle 130"/>
          <p:cNvSpPr>
            <a:spLocks noChangeArrowheads="1"/>
          </p:cNvSpPr>
          <p:nvPr/>
        </p:nvSpPr>
        <p:spPr bwMode="auto">
          <a:xfrm>
            <a:off x="6715140" y="3357562"/>
            <a:ext cx="50006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/>
              <a:t>CH3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20" name="Rectangle 130"/>
          <p:cNvSpPr>
            <a:spLocks noChangeArrowheads="1"/>
          </p:cNvSpPr>
          <p:nvPr/>
        </p:nvSpPr>
        <p:spPr bwMode="auto">
          <a:xfrm>
            <a:off x="3286116" y="3500438"/>
            <a:ext cx="50006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/>
              <a:t>OH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21" name="Rectangle 130"/>
          <p:cNvSpPr>
            <a:spLocks noChangeArrowheads="1"/>
          </p:cNvSpPr>
          <p:nvPr/>
        </p:nvSpPr>
        <p:spPr bwMode="auto">
          <a:xfrm>
            <a:off x="5286380" y="3500438"/>
            <a:ext cx="50006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/>
              <a:t>CH2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  <p:sp>
        <p:nvSpPr>
          <p:cNvPr id="5" name="Rectangle 130"/>
          <p:cNvSpPr>
            <a:spLocks noChangeArrowheads="1"/>
          </p:cNvSpPr>
          <p:nvPr/>
        </p:nvSpPr>
        <p:spPr bwMode="auto">
          <a:xfrm>
            <a:off x="1928794" y="0"/>
            <a:ext cx="4786346" cy="2857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dirty="0" smtClean="0"/>
              <a:t>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Recovery of Magnetization    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Rectangle 130"/>
          <p:cNvSpPr>
            <a:spLocks noChangeArrowheads="1"/>
          </p:cNvSpPr>
          <p:nvPr/>
        </p:nvSpPr>
        <p:spPr bwMode="auto">
          <a:xfrm>
            <a:off x="3428992" y="1214422"/>
            <a:ext cx="50006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PEG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17" name="Rectangle 130"/>
          <p:cNvSpPr>
            <a:spLocks noChangeArrowheads="1"/>
          </p:cNvSpPr>
          <p:nvPr/>
        </p:nvSpPr>
        <p:spPr bwMode="auto">
          <a:xfrm>
            <a:off x="2285984" y="1214422"/>
            <a:ext cx="50006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CH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19" name="Rectangle 130"/>
          <p:cNvSpPr>
            <a:spLocks noChangeArrowheads="1"/>
          </p:cNvSpPr>
          <p:nvPr/>
        </p:nvSpPr>
        <p:spPr bwMode="auto">
          <a:xfrm>
            <a:off x="5857884" y="1214422"/>
            <a:ext cx="50006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CH3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20" name="Rectangle 130"/>
          <p:cNvSpPr>
            <a:spLocks noChangeArrowheads="1"/>
          </p:cNvSpPr>
          <p:nvPr/>
        </p:nvSpPr>
        <p:spPr bwMode="auto">
          <a:xfrm>
            <a:off x="1142976" y="1214422"/>
            <a:ext cx="50006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OH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/>
              <a:t>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21" name="Rectangle 130"/>
          <p:cNvSpPr>
            <a:spLocks noChangeArrowheads="1"/>
          </p:cNvSpPr>
          <p:nvPr/>
        </p:nvSpPr>
        <p:spPr bwMode="auto">
          <a:xfrm>
            <a:off x="4714876" y="1214422"/>
            <a:ext cx="50006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CH2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  <p:sp>
        <p:nvSpPr>
          <p:cNvPr id="5" name="Rectangle 130"/>
          <p:cNvSpPr>
            <a:spLocks noChangeArrowheads="1"/>
          </p:cNvSpPr>
          <p:nvPr/>
        </p:nvSpPr>
        <p:spPr bwMode="auto">
          <a:xfrm>
            <a:off x="1928794" y="0"/>
            <a:ext cx="4786346" cy="2857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dirty="0" smtClean="0"/>
              <a:t>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Choose Fit Function    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1" name="Gerade Verbindung mit Pfeil 10"/>
          <p:cNvCxnSpPr/>
          <p:nvPr/>
        </p:nvCxnSpPr>
        <p:spPr>
          <a:xfrm rot="16200000" flipV="1">
            <a:off x="142876" y="5000636"/>
            <a:ext cx="642942" cy="71438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30"/>
          <p:cNvSpPr>
            <a:spLocks noChangeArrowheads="1"/>
          </p:cNvSpPr>
          <p:nvPr/>
        </p:nvSpPr>
        <p:spPr bwMode="auto">
          <a:xfrm>
            <a:off x="4286248" y="1357298"/>
            <a:ext cx="50006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PEG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17" name="Rectangle 130"/>
          <p:cNvSpPr>
            <a:spLocks noChangeArrowheads="1"/>
          </p:cNvSpPr>
          <p:nvPr/>
        </p:nvSpPr>
        <p:spPr bwMode="auto">
          <a:xfrm>
            <a:off x="2857488" y="1357298"/>
            <a:ext cx="50006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CH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19" name="Rectangle 130"/>
          <p:cNvSpPr>
            <a:spLocks noChangeArrowheads="1"/>
          </p:cNvSpPr>
          <p:nvPr/>
        </p:nvSpPr>
        <p:spPr bwMode="auto">
          <a:xfrm>
            <a:off x="6786578" y="1357298"/>
            <a:ext cx="50006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CH3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20" name="Rectangle 130"/>
          <p:cNvSpPr>
            <a:spLocks noChangeArrowheads="1"/>
          </p:cNvSpPr>
          <p:nvPr/>
        </p:nvSpPr>
        <p:spPr bwMode="auto">
          <a:xfrm>
            <a:off x="1428728" y="1357298"/>
            <a:ext cx="50006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OH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/>
              <a:t>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sp>
        <p:nvSpPr>
          <p:cNvPr id="21" name="Rectangle 130"/>
          <p:cNvSpPr>
            <a:spLocks noChangeArrowheads="1"/>
          </p:cNvSpPr>
          <p:nvPr/>
        </p:nvSpPr>
        <p:spPr bwMode="auto">
          <a:xfrm>
            <a:off x="5500694" y="1357298"/>
            <a:ext cx="50006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CH2</a:t>
            </a:r>
            <a:r>
              <a:rPr lang="en-US" sz="1400" dirty="0" smtClean="0"/>
              <a:t>   </a:t>
            </a:r>
            <a:r>
              <a:rPr lang="en-US" sz="1400" b="0" dirty="0" smtClean="0">
                <a:solidFill>
                  <a:srgbClr val="66FFFF"/>
                </a:solidFill>
              </a:rPr>
              <a:t> </a:t>
            </a:r>
            <a:endParaRPr lang="en-US" sz="1400" b="0" dirty="0">
              <a:solidFill>
                <a:srgbClr val="66FFFF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2714620"/>
            <a:ext cx="2767014" cy="237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3" name="Gerade Verbindung mit Pfeil 12"/>
          <p:cNvCxnSpPr/>
          <p:nvPr/>
        </p:nvCxnSpPr>
        <p:spPr>
          <a:xfrm rot="16200000" flipH="1">
            <a:off x="5036347" y="1821645"/>
            <a:ext cx="1071570" cy="857256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rot="16200000" flipH="1">
            <a:off x="7465239" y="3750471"/>
            <a:ext cx="1071570" cy="857256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684</Words>
  <Application>Microsoft Office PowerPoint</Application>
  <PresentationFormat>Bildschirmpräsentation (4:3)</PresentationFormat>
  <Paragraphs>233</Paragraphs>
  <Slides>35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36" baseType="lpstr">
      <vt:lpstr>Larissa-Design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  <vt:lpstr>Folie 26</vt:lpstr>
      <vt:lpstr>Folie 27</vt:lpstr>
      <vt:lpstr>Folie 28</vt:lpstr>
      <vt:lpstr>Folie 29</vt:lpstr>
      <vt:lpstr>Folie 30</vt:lpstr>
      <vt:lpstr>Folie 31</vt:lpstr>
      <vt:lpstr>Folie 32</vt:lpstr>
      <vt:lpstr>Folie 33</vt:lpstr>
      <vt:lpstr>Folie 34</vt:lpstr>
      <vt:lpstr>Folie 35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schaefer</dc:creator>
  <cp:lastModifiedBy>schaefer</cp:lastModifiedBy>
  <cp:revision>110</cp:revision>
  <dcterms:created xsi:type="dcterms:W3CDTF">2014-10-23T14:37:57Z</dcterms:created>
  <dcterms:modified xsi:type="dcterms:W3CDTF">2017-10-09T10:21:42Z</dcterms:modified>
</cp:coreProperties>
</file>