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60" r:id="rId4"/>
    <p:sldId id="296" r:id="rId5"/>
    <p:sldId id="297" r:id="rId6"/>
    <p:sldId id="298" r:id="rId7"/>
    <p:sldId id="257" r:id="rId8"/>
    <p:sldId id="258" r:id="rId9"/>
    <p:sldId id="264" r:id="rId10"/>
    <p:sldId id="262" r:id="rId11"/>
    <p:sldId id="263" r:id="rId12"/>
    <p:sldId id="302" r:id="rId13"/>
    <p:sldId id="303" r:id="rId14"/>
    <p:sldId id="304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06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324" r:id="rId40"/>
    <p:sldId id="287" r:id="rId41"/>
    <p:sldId id="323" r:id="rId42"/>
    <p:sldId id="322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386" autoAdjust="0"/>
    <p:restoredTop sz="94660"/>
  </p:normalViewPr>
  <p:slideViewPr>
    <p:cSldViewPr>
      <p:cViewPr varScale="1">
        <p:scale>
          <a:sx n="71" d="100"/>
          <a:sy n="71" d="100"/>
        </p:scale>
        <p:origin x="-119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BCE79-8C53-473F-95F0-6F25580A1848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CCB2-08B1-4774-8747-82CA93180F0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643306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View Parameters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571736" y="3357562"/>
            <a:ext cx="1285884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214422"/>
            <a:ext cx="216217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857620" y="0"/>
            <a:ext cx="283048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Baseline Correction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rot="10800000" flipV="1">
            <a:off x="3857620" y="1000108"/>
            <a:ext cx="1000132" cy="92869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1500166" y="1785926"/>
            <a:ext cx="40005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recommended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857620" y="0"/>
            <a:ext cx="283048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Multipoint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spline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857224" y="5000636"/>
            <a:ext cx="571504" cy="50006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428596" y="4929198"/>
            <a:ext cx="571504" cy="50006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5400000" flipH="1" flipV="1">
            <a:off x="3501224" y="4928404"/>
            <a:ext cx="571504" cy="158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rot="5400000" flipH="1" flipV="1">
            <a:off x="3072596" y="4928404"/>
            <a:ext cx="571504" cy="158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rot="5400000" flipH="1" flipV="1">
            <a:off x="2572530" y="4928404"/>
            <a:ext cx="571504" cy="158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rot="5400000" flipH="1" flipV="1">
            <a:off x="6715934" y="4928404"/>
            <a:ext cx="571504" cy="158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30"/>
          <p:cNvSpPr>
            <a:spLocks noChangeArrowheads="1"/>
          </p:cNvSpPr>
          <p:nvPr/>
        </p:nvSpPr>
        <p:spPr bwMode="auto">
          <a:xfrm>
            <a:off x="1285852" y="4643446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dirty="0"/>
              <a:t>1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1" name="Rectangle 130"/>
          <p:cNvSpPr>
            <a:spLocks noChangeArrowheads="1"/>
          </p:cNvSpPr>
          <p:nvPr/>
        </p:nvSpPr>
        <p:spPr bwMode="auto">
          <a:xfrm>
            <a:off x="857224" y="4643446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dirty="0"/>
              <a:t>2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2" name="Rectangle 130"/>
          <p:cNvSpPr>
            <a:spLocks noChangeArrowheads="1"/>
          </p:cNvSpPr>
          <p:nvPr/>
        </p:nvSpPr>
        <p:spPr bwMode="auto">
          <a:xfrm>
            <a:off x="3214678" y="4286256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dirty="0" smtClean="0"/>
              <a:t>3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3" name="Rectangle 130"/>
          <p:cNvSpPr>
            <a:spLocks noChangeArrowheads="1"/>
          </p:cNvSpPr>
          <p:nvPr/>
        </p:nvSpPr>
        <p:spPr bwMode="auto">
          <a:xfrm>
            <a:off x="3643306" y="4286256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dirty="0" smtClean="0"/>
              <a:t>3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4" name="Rectangle 130"/>
          <p:cNvSpPr>
            <a:spLocks noChangeArrowheads="1"/>
          </p:cNvSpPr>
          <p:nvPr/>
        </p:nvSpPr>
        <p:spPr bwMode="auto">
          <a:xfrm>
            <a:off x="2714612" y="4286256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dirty="0" smtClean="0"/>
              <a:t>3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5" name="Rectangle 130"/>
          <p:cNvSpPr>
            <a:spLocks noChangeArrowheads="1"/>
          </p:cNvSpPr>
          <p:nvPr/>
        </p:nvSpPr>
        <p:spPr bwMode="auto">
          <a:xfrm>
            <a:off x="6858016" y="4357694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dirty="0" smtClean="0"/>
              <a:t>3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6" name="Rectangle 130"/>
          <p:cNvSpPr>
            <a:spLocks noChangeArrowheads="1"/>
          </p:cNvSpPr>
          <p:nvPr/>
        </p:nvSpPr>
        <p:spPr bwMode="auto">
          <a:xfrm>
            <a:off x="2143108" y="4714884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dirty="0" smtClean="0"/>
              <a:t>3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V="1">
            <a:off x="1643042" y="5072074"/>
            <a:ext cx="571504" cy="50006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2928926" y="0"/>
            <a:ext cx="3759183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Solvent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Signal Removal 1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142984"/>
            <a:ext cx="3071834" cy="220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Gerade Verbindung mit Pfeil 7"/>
          <p:cNvCxnSpPr/>
          <p:nvPr/>
        </p:nvCxnSpPr>
        <p:spPr>
          <a:xfrm rot="5400000">
            <a:off x="2785256" y="2643976"/>
            <a:ext cx="644530" cy="35719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2928926" y="0"/>
            <a:ext cx="3759183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Solvent Signal Removal 1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rot="10800000">
            <a:off x="3571868" y="1214422"/>
            <a:ext cx="100013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214678" y="1714488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Calculate absolute value  spectrum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2928926" y="0"/>
            <a:ext cx="3759183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Solvent Signal Removal  1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3643306" y="1857364"/>
            <a:ext cx="64294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000496" y="2000240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Observe influence on integration</a:t>
            </a:r>
            <a:endParaRPr lang="en-US" sz="1400" dirty="0"/>
          </a:p>
        </p:txBody>
      </p:sp>
      <p:cxnSp>
        <p:nvCxnSpPr>
          <p:cNvPr id="15" name="Gerade Verbindung mit Pfeil 14"/>
          <p:cNvCxnSpPr/>
          <p:nvPr/>
        </p:nvCxnSpPr>
        <p:spPr>
          <a:xfrm rot="5400000" flipH="1" flipV="1">
            <a:off x="5715008" y="5072074"/>
            <a:ext cx="71438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2928926" y="0"/>
            <a:ext cx="3759183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Solvent Signal Removal  2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928926" y="2071678"/>
            <a:ext cx="64294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rot="5400000" flipH="1" flipV="1">
            <a:off x="5572926" y="2856702"/>
            <a:ext cx="71438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286380" y="207167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4.3 </a:t>
            </a:r>
            <a:r>
              <a:rPr lang="en-US" sz="1400" dirty="0" err="1" smtClean="0"/>
              <a:t>ppm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2928926" y="0"/>
            <a:ext cx="3759183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Solvent Signal Removal  2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928926" y="2071678"/>
            <a:ext cx="64294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071546"/>
            <a:ext cx="349279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Gerade Verbindung mit Pfeil 12"/>
          <p:cNvCxnSpPr/>
          <p:nvPr/>
        </p:nvCxnSpPr>
        <p:spPr>
          <a:xfrm rot="5400000" flipH="1" flipV="1">
            <a:off x="5358612" y="5214156"/>
            <a:ext cx="71438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5572132" y="2000240"/>
            <a:ext cx="64294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rot="5400000">
            <a:off x="3251191" y="2892421"/>
            <a:ext cx="107157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2928926" y="0"/>
            <a:ext cx="3759183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Solvent Signal Removal  3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rot="5400000" flipH="1" flipV="1">
            <a:off x="4715670" y="5214156"/>
            <a:ext cx="71438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643174" y="92867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Multipoint baseline </a:t>
            </a:r>
            <a:r>
              <a:rPr lang="en-US" sz="1400" dirty="0" err="1" smtClean="0"/>
              <a:t>spline</a:t>
            </a:r>
            <a:r>
              <a:rPr lang="en-US" sz="1400" dirty="0" smtClean="0"/>
              <a:t> correction can be used</a:t>
            </a:r>
            <a:endParaRPr lang="en-US" sz="1400" dirty="0"/>
          </a:p>
        </p:txBody>
      </p:sp>
      <p:cxnSp>
        <p:nvCxnSpPr>
          <p:cNvPr id="17" name="Gerade Verbindung mit Pfeil 16"/>
          <p:cNvCxnSpPr/>
          <p:nvPr/>
        </p:nvCxnSpPr>
        <p:spPr>
          <a:xfrm rot="5400000" flipH="1" flipV="1">
            <a:off x="4001290" y="5285594"/>
            <a:ext cx="71438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5400000" flipH="1" flipV="1">
            <a:off x="3429786" y="5285594"/>
            <a:ext cx="71438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2928926" y="0"/>
            <a:ext cx="3759183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Solvent Signal Removal  3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2285984" y="4929198"/>
            <a:ext cx="1501786" cy="35719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2928926" y="0"/>
            <a:ext cx="3759183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Solvent Signal Removal  3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643306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Phase Correction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0800000" flipV="1">
            <a:off x="3714744" y="500042"/>
            <a:ext cx="1000132" cy="92869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8858" y="2214554"/>
            <a:ext cx="3005142" cy="139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0"/>
          <p:cNvSpPr>
            <a:spLocks noChangeArrowheads="1"/>
          </p:cNvSpPr>
          <p:nvPr/>
        </p:nvSpPr>
        <p:spPr bwMode="auto">
          <a:xfrm>
            <a:off x="6643702" y="1643050"/>
            <a:ext cx="22590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Standard  </a:t>
            </a:r>
            <a:r>
              <a:rPr lang="en-US" dirty="0" err="1" smtClean="0"/>
              <a:t>Params</a:t>
            </a:r>
            <a:r>
              <a:rPr lang="en-US" dirty="0" smtClean="0"/>
              <a:t>  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3857620" y="0"/>
            <a:ext cx="283048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Processing 13C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3857620" y="0"/>
            <a:ext cx="283048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Filter Function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3857620" y="0"/>
            <a:ext cx="283048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Filter Function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33847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2143108" y="1500174"/>
            <a:ext cx="5959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apodization</a:t>
            </a:r>
            <a:r>
              <a:rPr lang="en-US" sz="1400" dirty="0" smtClean="0"/>
              <a:t>, Line broadening </a:t>
            </a:r>
            <a:r>
              <a:rPr lang="en-US" sz="1400" dirty="0" err="1" smtClean="0"/>
              <a:t>impoves</a:t>
            </a:r>
            <a:r>
              <a:rPr lang="en-US" sz="1400" dirty="0" smtClean="0"/>
              <a:t> S/N ratio,  yields better phase correction</a:t>
            </a:r>
          </a:p>
          <a:p>
            <a:r>
              <a:rPr lang="en-US" sz="1400" dirty="0" smtClean="0"/>
              <a:t>and integrals</a:t>
            </a:r>
            <a:endParaRPr lang="en-US" sz="14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214414" y="1643050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14554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Gerade Verbindung mit Pfeil 8"/>
          <p:cNvCxnSpPr/>
          <p:nvPr/>
        </p:nvCxnSpPr>
        <p:spPr>
          <a:xfrm>
            <a:off x="4714876" y="300037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15008" y="2714620"/>
            <a:ext cx="18159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1.= 13C</a:t>
            </a:r>
          </a:p>
          <a:p>
            <a:r>
              <a:rPr lang="en-US" sz="1400" dirty="0" smtClean="0"/>
              <a:t>2…10  for polymer 13c</a:t>
            </a:r>
          </a:p>
          <a:p>
            <a:r>
              <a:rPr lang="en-US" sz="1400" dirty="0" smtClean="0"/>
              <a:t>0.2 dilute 1H</a:t>
            </a:r>
            <a:endParaRPr lang="en-US" sz="1400" dirty="0"/>
          </a:p>
        </p:txBody>
      </p:sp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3857620" y="0"/>
            <a:ext cx="283048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Filter Function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6429388" y="71435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Manual</a:t>
            </a:r>
            <a:endParaRPr lang="de-DE" sz="1400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5500694" y="85723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857488" y="557214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Manual</a:t>
            </a:r>
            <a:endParaRPr lang="de-DE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857356" y="5786454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1" name="Rectangle 130"/>
          <p:cNvSpPr>
            <a:spLocks noChangeArrowheads="1"/>
          </p:cNvSpPr>
          <p:nvPr/>
        </p:nvSpPr>
        <p:spPr bwMode="auto">
          <a:xfrm>
            <a:off x="3857620" y="0"/>
            <a:ext cx="283048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Phase Correction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0042"/>
            <a:ext cx="18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Prozessierung</a:t>
            </a:r>
            <a:r>
              <a:rPr lang="de-DE" dirty="0" smtClean="0"/>
              <a:t> 13C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2857488" y="6072206"/>
            <a:ext cx="554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Pivot</a:t>
            </a:r>
            <a:endParaRPr lang="de-DE" sz="1400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857356" y="6286520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5400000" flipH="1" flipV="1">
            <a:off x="4215604" y="3213892"/>
            <a:ext cx="457203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572264" y="1428736"/>
            <a:ext cx="554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Pivot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57158" y="4857760"/>
            <a:ext cx="1002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0. Ordnung</a:t>
            </a:r>
          </a:p>
        </p:txBody>
      </p:sp>
      <p:pic>
        <p:nvPicPr>
          <p:cNvPr id="1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5" name="Rectangle 130"/>
          <p:cNvSpPr>
            <a:spLocks noChangeArrowheads="1"/>
          </p:cNvSpPr>
          <p:nvPr/>
        </p:nvSpPr>
        <p:spPr bwMode="auto">
          <a:xfrm>
            <a:off x="3500430" y="0"/>
            <a:ext cx="318767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Phase Correction 13C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0042"/>
            <a:ext cx="18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Prozessierung</a:t>
            </a:r>
            <a:r>
              <a:rPr lang="de-DE" dirty="0" smtClean="0"/>
              <a:t> 13C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357158" y="4857760"/>
            <a:ext cx="1172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400" dirty="0" smtClean="0"/>
              <a:t>Ordnung</a:t>
            </a:r>
          </a:p>
        </p:txBody>
      </p:sp>
      <p:pic>
        <p:nvPicPr>
          <p:cNvPr id="7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8" name="Rectangle 130"/>
          <p:cNvSpPr>
            <a:spLocks noChangeArrowheads="1"/>
          </p:cNvSpPr>
          <p:nvPr/>
        </p:nvSpPr>
        <p:spPr bwMode="auto">
          <a:xfrm>
            <a:off x="3500430" y="0"/>
            <a:ext cx="318767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Phase Correction 13C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0042"/>
            <a:ext cx="18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Prozessierung</a:t>
            </a:r>
            <a:r>
              <a:rPr lang="de-DE" dirty="0" smtClean="0"/>
              <a:t> 13C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85918" y="500042"/>
            <a:ext cx="178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Phasenkorrektur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4857760"/>
            <a:ext cx="1172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400" dirty="0" smtClean="0"/>
              <a:t>Ordnung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2714612" y="1500174"/>
            <a:ext cx="546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dept (135)  apply line broadening</a:t>
            </a:r>
            <a:r>
              <a:rPr lang="de-DE" dirty="0" smtClean="0"/>
              <a:t> ans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8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9" name="Rectangle 130"/>
          <p:cNvSpPr>
            <a:spLocks noChangeArrowheads="1"/>
          </p:cNvSpPr>
          <p:nvPr/>
        </p:nvSpPr>
        <p:spPr bwMode="auto">
          <a:xfrm>
            <a:off x="3857620" y="0"/>
            <a:ext cx="283048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Dept  Processing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0042"/>
            <a:ext cx="18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Prozessierung</a:t>
            </a:r>
            <a:r>
              <a:rPr lang="de-DE" dirty="0" smtClean="0"/>
              <a:t> 13C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85918" y="500042"/>
            <a:ext cx="178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Phasenkorrektur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4857760"/>
            <a:ext cx="1172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400" dirty="0" smtClean="0"/>
              <a:t>Ordnung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3857620" y="3429000"/>
            <a:ext cx="1269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 try   wrong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2844" y="5214950"/>
            <a:ext cx="1608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400" dirty="0" smtClean="0"/>
              <a:t>Versuch falsch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1785918" y="500042"/>
            <a:ext cx="178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Phasenkorrektur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857620" y="3429000"/>
            <a:ext cx="1269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try   wrong</a:t>
            </a:r>
            <a:r>
              <a:rPr lang="de-DE" sz="1400" dirty="0" smtClean="0"/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2844" y="5214950"/>
            <a:ext cx="1679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de-DE" sz="1400" dirty="0" smtClean="0"/>
              <a:t>2.       Versuch falsch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643306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Phase Correction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0800000" flipV="1">
            <a:off x="4357686" y="500042"/>
            <a:ext cx="1000132" cy="92869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/>
          <p:cNvGrpSpPr/>
          <p:nvPr/>
        </p:nvGrpSpPr>
        <p:grpSpPr>
          <a:xfrm>
            <a:off x="8143900" y="1714488"/>
            <a:ext cx="142876" cy="142876"/>
            <a:chOff x="3214678" y="1285860"/>
            <a:chExt cx="142876" cy="142876"/>
          </a:xfrm>
        </p:grpSpPr>
        <p:cxnSp>
          <p:nvCxnSpPr>
            <p:cNvPr id="12" name="Gerade Verbindung 11"/>
            <p:cNvCxnSpPr/>
            <p:nvPr/>
          </p:nvCxnSpPr>
          <p:spPr>
            <a:xfrm rot="16200000" flipH="1">
              <a:off x="3214678" y="1357298"/>
              <a:ext cx="71438" cy="71438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5400000" flipH="1" flipV="1">
              <a:off x="3250397" y="1321579"/>
              <a:ext cx="142876" cy="71438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30"/>
          <p:cNvSpPr>
            <a:spLocks noChangeArrowheads="1"/>
          </p:cNvSpPr>
          <p:nvPr/>
        </p:nvSpPr>
        <p:spPr bwMode="auto">
          <a:xfrm>
            <a:off x="6357950" y="3786190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0" dirty="0" smtClean="0"/>
              <a:t>Choose selective </a:t>
            </a:r>
          </a:p>
          <a:p>
            <a:pPr algn="ctr"/>
            <a:r>
              <a:rPr lang="en-US" b="0" dirty="0" smtClean="0"/>
              <a:t>instead of global for dept 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00174"/>
            <a:ext cx="28575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500042"/>
            <a:ext cx="18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Prozessierung</a:t>
            </a:r>
            <a:r>
              <a:rPr lang="de-DE" dirty="0" smtClean="0"/>
              <a:t> 13C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85918" y="500042"/>
            <a:ext cx="178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Phasenkorrektur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4857760"/>
            <a:ext cx="1172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400" dirty="0" smtClean="0"/>
              <a:t>Ordnung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3571868" y="2143116"/>
            <a:ext cx="744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try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14282" y="5143512"/>
            <a:ext cx="163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de-DE" sz="1400" dirty="0"/>
              <a:t>3</a:t>
            </a:r>
            <a:r>
              <a:rPr lang="de-DE" sz="1400" dirty="0" smtClean="0"/>
              <a:t>.     Versuch richtig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357686" y="328612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dirty="0" smtClean="0"/>
              <a:t>CH 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43636" y="3643314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dirty="0" smtClean="0"/>
              <a:t>CH2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58016" y="2928934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dirty="0" smtClean="0"/>
              <a:t>CH3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1785918" y="500042"/>
            <a:ext cx="387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Fitting , </a:t>
            </a:r>
            <a:r>
              <a:rPr lang="en-US" dirty="0" err="1" smtClean="0"/>
              <a:t>Lorentzian</a:t>
            </a:r>
            <a:r>
              <a:rPr lang="en-US" dirty="0" smtClean="0"/>
              <a:t> </a:t>
            </a:r>
            <a:r>
              <a:rPr lang="en-US" dirty="0" err="1" smtClean="0"/>
              <a:t>deconvolution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6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9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Lorentzian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Deconvolution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Gerade Verbindung mit Pfeil 6"/>
          <p:cNvCxnSpPr/>
          <p:nvPr/>
        </p:nvCxnSpPr>
        <p:spPr>
          <a:xfrm>
            <a:off x="2571736" y="2357430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8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Lorentzian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Deconvolution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4143372" y="3000372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move down</a:t>
            </a:r>
            <a:endParaRPr lang="en-US" sz="14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214678" y="3214686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214810" y="500042"/>
            <a:ext cx="1452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change fit region </a:t>
            </a:r>
            <a:endParaRPr lang="en-US" sz="14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286116" y="714356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Lorentzian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Deconvolution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Gerade Verbindung mit Pfeil 6"/>
          <p:cNvCxnSpPr/>
          <p:nvPr/>
        </p:nvCxnSpPr>
        <p:spPr>
          <a:xfrm>
            <a:off x="3571868" y="2857496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500562" y="2786058"/>
            <a:ext cx="3322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mark peak unwanted (impurity peak e.g.)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714348" y="1357298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071538" y="1071546"/>
            <a:ext cx="121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delete peak </a:t>
            </a:r>
            <a:endParaRPr lang="en-US" sz="14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286116" y="1357298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214810" y="1285860"/>
            <a:ext cx="1566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 Create spectrum</a:t>
            </a:r>
            <a:endParaRPr lang="en-US" sz="1400" dirty="0"/>
          </a:p>
        </p:txBody>
      </p:sp>
      <p:pic>
        <p:nvPicPr>
          <p:cNvPr id="12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3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Lorentzian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Deconvolution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85918" y="500042"/>
            <a:ext cx="358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Line Fitting , Lorentz </a:t>
            </a:r>
            <a:r>
              <a:rPr lang="de-DE" dirty="0" err="1" smtClean="0"/>
              <a:t>deconvolution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9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Lorentzian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Deconvolution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57620" y="14285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Simualtion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6858016" y="1000108"/>
            <a:ext cx="1493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Multiplet</a:t>
            </a:r>
            <a:r>
              <a:rPr lang="en-US" sz="1400" dirty="0" smtClean="0"/>
              <a:t> Analysis</a:t>
            </a:r>
            <a:endParaRPr lang="en-US" sz="14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500826" y="785794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Multiplet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Analysis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57620" y="14285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Simualtion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3786182" y="2500306"/>
            <a:ext cx="74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Display </a:t>
            </a:r>
            <a:endParaRPr lang="en-US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285984" y="2714620"/>
            <a:ext cx="1500198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1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Multiplett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Analysis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57620" y="14285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Simualtion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9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Multiplet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Analysis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10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1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Prediction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rot="16200000" flipH="1">
            <a:off x="464315" y="464323"/>
            <a:ext cx="1571636" cy="150019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214546" y="1928802"/>
            <a:ext cx="12430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Load structure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643306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Phase Correction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0800000" flipV="1">
            <a:off x="4929190" y="1285860"/>
            <a:ext cx="714380" cy="64294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0"/>
          <p:cNvSpPr>
            <a:spLocks noChangeArrowheads="1"/>
          </p:cNvSpPr>
          <p:nvPr/>
        </p:nvSpPr>
        <p:spPr bwMode="auto">
          <a:xfrm>
            <a:off x="4286248" y="2071678"/>
            <a:ext cx="22590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recommended</a:t>
            </a:r>
            <a:r>
              <a:rPr lang="en-US" dirty="0" smtClean="0"/>
              <a:t>  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01" r="12057"/>
          <a:stretch>
            <a:fillRect/>
          </a:stretch>
        </p:blipFill>
        <p:spPr bwMode="auto">
          <a:xfrm>
            <a:off x="0" y="0"/>
            <a:ext cx="84421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357422" y="1071546"/>
            <a:ext cx="1857388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1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Prediction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1357290" y="285728"/>
            <a:ext cx="2857520" cy="78581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9685" r="12057" b="6124"/>
          <a:stretch>
            <a:fillRect/>
          </a:stretch>
        </p:blipFill>
        <p:spPr bwMode="auto">
          <a:xfrm>
            <a:off x="0" y="420080"/>
            <a:ext cx="9144000" cy="641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714348" y="5286388"/>
            <a:ext cx="13035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Exp.    in </a:t>
            </a:r>
            <a:r>
              <a:rPr lang="en-US" sz="1400" dirty="0" err="1" smtClean="0"/>
              <a:t>MeOD</a:t>
            </a:r>
            <a:endParaRPr lang="en-US" sz="1400" dirty="0"/>
          </a:p>
        </p:txBody>
      </p:sp>
      <p:pic>
        <p:nvPicPr>
          <p:cNvPr id="10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1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Prediction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142984"/>
            <a:ext cx="16920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Gerade Verbindung mit Pfeil 8"/>
          <p:cNvCxnSpPr/>
          <p:nvPr/>
        </p:nvCxnSpPr>
        <p:spPr>
          <a:xfrm>
            <a:off x="5786446" y="2071678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14282" y="4143380"/>
            <a:ext cx="15349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Predicted in CDCl3</a:t>
            </a:r>
            <a:endParaRPr lang="en-US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28596" y="2928934"/>
            <a:ext cx="15637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Predicted in DMSO</a:t>
            </a:r>
            <a:endParaRPr lang="en-US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5720" y="1928802"/>
            <a:ext cx="14194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Predicted in D2O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57620" y="14285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Simualtion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3214678" y="1714488"/>
            <a:ext cx="13051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Spin simulation</a:t>
            </a:r>
            <a:endParaRPr lang="en-US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285984" y="192880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1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Spin Simulation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57620" y="14285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Simualtion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3286116" y="500042"/>
            <a:ext cx="3569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Results from </a:t>
            </a:r>
            <a:r>
              <a:rPr lang="en-US" sz="1400" dirty="0" err="1" smtClean="0"/>
              <a:t>multiplet</a:t>
            </a:r>
            <a:r>
              <a:rPr lang="en-US" sz="1400" dirty="0" smtClean="0"/>
              <a:t> analysis can be loaded</a:t>
            </a:r>
            <a:endParaRPr lang="en-US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357422" y="714356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785918" y="928670"/>
            <a:ext cx="33329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number of groups of non equivalent nuclei</a:t>
            </a:r>
            <a:endParaRPr lang="en-US" sz="140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857224" y="1142984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3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Spin Simulation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57620" y="14285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Simualtion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3643306" y="2285992"/>
            <a:ext cx="33775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Number of equivalent (magnetically) nuclei </a:t>
            </a:r>
            <a:endParaRPr lang="en-US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714612" y="2500306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571868" y="1785926"/>
            <a:ext cx="23173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Coupling constants and shifts</a:t>
            </a:r>
            <a:endParaRPr lang="en-US" sz="140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643174" y="2000240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3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Spin Simulation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57620" y="14285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Simualtion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3643306" y="6215082"/>
            <a:ext cx="24319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number of points in simulation</a:t>
            </a:r>
            <a:endParaRPr lang="en-US" sz="14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714612" y="6429396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643174" y="1571612"/>
            <a:ext cx="1229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half line width</a:t>
            </a:r>
            <a:endParaRPr lang="en-US" sz="1400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714480" y="1785926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571868" y="0"/>
            <a:ext cx="1204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ggf</a:t>
            </a:r>
            <a:r>
              <a:rPr lang="de-DE" sz="1400" dirty="0" smtClean="0"/>
              <a:t>  speichern</a:t>
            </a:r>
            <a:endParaRPr lang="de-DE" sz="1400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2643174" y="214314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643042" y="785794"/>
            <a:ext cx="46498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Add more spins systems in case of </a:t>
            </a:r>
            <a:r>
              <a:rPr lang="en-US" sz="1400" dirty="0" err="1" smtClean="0"/>
              <a:t>conformeres</a:t>
            </a:r>
            <a:r>
              <a:rPr lang="en-US" sz="1400" dirty="0" smtClean="0"/>
              <a:t> </a:t>
            </a:r>
            <a:r>
              <a:rPr lang="en-US" sz="1400" dirty="0" err="1" smtClean="0"/>
              <a:t>ansd</a:t>
            </a:r>
            <a:r>
              <a:rPr lang="en-US" sz="1400" dirty="0" smtClean="0"/>
              <a:t> mixtures</a:t>
            </a:r>
            <a:endParaRPr lang="en-US" sz="1400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714348" y="928670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8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Spin Simulation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57620" y="14285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Simualtion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1571604" y="571480"/>
            <a:ext cx="15517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or recalculate</a:t>
            </a:r>
            <a:endParaRPr lang="en-US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642910" y="785794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1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Spin Simulation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3643306" y="2357430"/>
            <a:ext cx="222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Activate (choose) </a:t>
            </a:r>
            <a:r>
              <a:rPr lang="en-US" sz="1400" dirty="0" err="1" smtClean="0"/>
              <a:t>cntrl</a:t>
            </a:r>
            <a:r>
              <a:rPr lang="en-US" sz="1400" dirty="0" smtClean="0"/>
              <a:t>. click</a:t>
            </a:r>
            <a:endParaRPr lang="en-US" sz="1400" dirty="0"/>
          </a:p>
        </p:txBody>
      </p:sp>
      <p:pic>
        <p:nvPicPr>
          <p:cNvPr id="6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Spin Simulation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57620" y="14285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Simualtion</a:t>
            </a:r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357950" y="50004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86644" y="428604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New fit </a:t>
            </a:r>
            <a:r>
              <a:rPr lang="de-DE" sz="1400" dirty="0" err="1" smtClean="0"/>
              <a:t>region</a:t>
            </a:r>
            <a:endParaRPr lang="de-DE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Gerade Verbindung mit Pfeil 5"/>
          <p:cNvCxnSpPr/>
          <p:nvPr/>
        </p:nvCxnSpPr>
        <p:spPr>
          <a:xfrm>
            <a:off x="2643174" y="571480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571868" y="500042"/>
            <a:ext cx="1718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Superimpose spectra</a:t>
            </a:r>
            <a:endParaRPr lang="en-US" sz="1400" dirty="0"/>
          </a:p>
        </p:txBody>
      </p:sp>
      <p:pic>
        <p:nvPicPr>
          <p:cNvPr id="10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1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Spin Simulation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Gerade Verbindung mit Pfeil 6"/>
          <p:cNvCxnSpPr/>
          <p:nvPr/>
        </p:nvCxnSpPr>
        <p:spPr>
          <a:xfrm>
            <a:off x="2643174" y="1214422"/>
            <a:ext cx="85725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571868" y="1142984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Auto Scale</a:t>
            </a:r>
            <a:endParaRPr lang="en-US" sz="1400" dirty="0"/>
          </a:p>
        </p:txBody>
      </p:sp>
      <p:pic>
        <p:nvPicPr>
          <p:cNvPr id="6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9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Superimpose Stack Spectra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643306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Phase Correction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6200000" flipV="1">
            <a:off x="142876" y="5000636"/>
            <a:ext cx="642942" cy="714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0"/>
          <p:cNvSpPr>
            <a:spLocks noChangeArrowheads="1"/>
          </p:cNvSpPr>
          <p:nvPr/>
        </p:nvSpPr>
        <p:spPr bwMode="auto">
          <a:xfrm>
            <a:off x="0" y="4357694"/>
            <a:ext cx="22590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err="1" smtClean="0"/>
              <a:t>Zeroth</a:t>
            </a:r>
            <a:r>
              <a:rPr lang="en-US" dirty="0" smtClean="0"/>
              <a:t> order  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rot="16200000" flipV="1">
            <a:off x="5572132" y="2928934"/>
            <a:ext cx="642942" cy="714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30"/>
          <p:cNvSpPr>
            <a:spLocks noChangeArrowheads="1"/>
          </p:cNvSpPr>
          <p:nvPr/>
        </p:nvSpPr>
        <p:spPr bwMode="auto">
          <a:xfrm>
            <a:off x="3929058" y="2143116"/>
            <a:ext cx="22590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pivot  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3000364" y="0"/>
            <a:ext cx="3687745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Superimpose Stack Spectra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643306" y="0"/>
            <a:ext cx="3071834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Phase Correction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0800000" flipV="1">
            <a:off x="3929058" y="1071546"/>
            <a:ext cx="714380" cy="64294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0"/>
          <p:cNvSpPr>
            <a:spLocks noChangeArrowheads="1"/>
          </p:cNvSpPr>
          <p:nvPr/>
        </p:nvSpPr>
        <p:spPr bwMode="auto">
          <a:xfrm>
            <a:off x="2571736" y="1643050"/>
            <a:ext cx="22590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recommended  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Gerade Verbindung mit Pfeil 7"/>
          <p:cNvCxnSpPr/>
          <p:nvPr/>
        </p:nvCxnSpPr>
        <p:spPr>
          <a:xfrm rot="16200000" flipV="1">
            <a:off x="1000100" y="5143512"/>
            <a:ext cx="642942" cy="714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0"/>
          <p:cNvSpPr>
            <a:spLocks noChangeArrowheads="1"/>
          </p:cNvSpPr>
          <p:nvPr/>
        </p:nvSpPr>
        <p:spPr bwMode="auto">
          <a:xfrm>
            <a:off x="857224" y="4500570"/>
            <a:ext cx="22590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first order  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3857620" y="0"/>
            <a:ext cx="283048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Baseline Correction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rot="10800000" flipV="1">
            <a:off x="3857620" y="500042"/>
            <a:ext cx="1000132" cy="92869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714488"/>
            <a:ext cx="1500198" cy="132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785794"/>
            <a:ext cx="201703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Gerade Verbindung mit Pfeil 10"/>
          <p:cNvCxnSpPr/>
          <p:nvPr/>
        </p:nvCxnSpPr>
        <p:spPr>
          <a:xfrm>
            <a:off x="2143108" y="1357298"/>
            <a:ext cx="1214446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30"/>
          <p:cNvSpPr>
            <a:spLocks noChangeArrowheads="1"/>
          </p:cNvSpPr>
          <p:nvPr/>
        </p:nvSpPr>
        <p:spPr bwMode="auto">
          <a:xfrm>
            <a:off x="3357554" y="1071546"/>
            <a:ext cx="40005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or choose Bernstein pol., Polynomial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rot="5400000">
            <a:off x="1250133" y="2893215"/>
            <a:ext cx="928694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30"/>
          <p:cNvSpPr>
            <a:spLocks noChangeArrowheads="1"/>
          </p:cNvSpPr>
          <p:nvPr/>
        </p:nvSpPr>
        <p:spPr bwMode="auto">
          <a:xfrm>
            <a:off x="857224" y="3143248"/>
            <a:ext cx="221457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Polynomial order etc.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18" name="Rectangle 130"/>
          <p:cNvSpPr>
            <a:spLocks noChangeArrowheads="1"/>
          </p:cNvSpPr>
          <p:nvPr/>
        </p:nvSpPr>
        <p:spPr bwMode="auto">
          <a:xfrm>
            <a:off x="3857620" y="0"/>
            <a:ext cx="283048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Baseline Correction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0"/>
            <a:ext cx="109300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cxnSp>
        <p:nvCxnSpPr>
          <p:cNvPr id="11" name="Gerade Verbindung mit Pfeil 10"/>
          <p:cNvCxnSpPr/>
          <p:nvPr/>
        </p:nvCxnSpPr>
        <p:spPr>
          <a:xfrm rot="5400000" flipH="1" flipV="1">
            <a:off x="4215604" y="4142586"/>
            <a:ext cx="100013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30"/>
          <p:cNvSpPr>
            <a:spLocks noChangeArrowheads="1"/>
          </p:cNvSpPr>
          <p:nvPr/>
        </p:nvSpPr>
        <p:spPr bwMode="auto">
          <a:xfrm>
            <a:off x="3428992" y="2643182"/>
            <a:ext cx="40005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Whittacker</a:t>
            </a:r>
            <a:r>
              <a:rPr lang="en-US" dirty="0" smtClean="0"/>
              <a:t> baseline e.g.  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18" name="Rectangle 130"/>
          <p:cNvSpPr>
            <a:spLocks noChangeArrowheads="1"/>
          </p:cNvSpPr>
          <p:nvPr/>
        </p:nvSpPr>
        <p:spPr bwMode="auto">
          <a:xfrm>
            <a:off x="3857620" y="0"/>
            <a:ext cx="2830489" cy="285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Baseline Correction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2571736" y="5500702"/>
            <a:ext cx="357190" cy="2143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571868" y="5429264"/>
            <a:ext cx="357190" cy="2143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rot="16200000" flipH="1">
            <a:off x="5393537" y="5607859"/>
            <a:ext cx="571504" cy="714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642918"/>
            <a:ext cx="201703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Bildschirmpräsentation (4:3)</PresentationFormat>
  <Paragraphs>153</Paragraphs>
  <Slides>50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1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schaefer</dc:creator>
  <cp:lastModifiedBy>schaefer</cp:lastModifiedBy>
  <cp:revision>29</cp:revision>
  <dcterms:created xsi:type="dcterms:W3CDTF">2014-10-23T14:37:57Z</dcterms:created>
  <dcterms:modified xsi:type="dcterms:W3CDTF">2017-10-12T12:31:50Z</dcterms:modified>
</cp:coreProperties>
</file>