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7" r:id="rId5"/>
    <p:sldId id="286" r:id="rId6"/>
    <p:sldId id="287" r:id="rId7"/>
    <p:sldId id="258" r:id="rId8"/>
    <p:sldId id="288" r:id="rId9"/>
    <p:sldId id="289" r:id="rId10"/>
    <p:sldId id="259" r:id="rId11"/>
    <p:sldId id="290" r:id="rId12"/>
    <p:sldId id="291" r:id="rId13"/>
    <p:sldId id="275" r:id="rId14"/>
    <p:sldId id="295" r:id="rId15"/>
    <p:sldId id="296" r:id="rId16"/>
    <p:sldId id="297" r:id="rId17"/>
    <p:sldId id="298" r:id="rId18"/>
    <p:sldId id="276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72" autoAdjust="0"/>
    <p:restoredTop sz="94660"/>
  </p:normalViewPr>
  <p:slideViewPr>
    <p:cSldViewPr>
      <p:cViewPr varScale="1">
        <p:scale>
          <a:sx n="93" d="100"/>
          <a:sy n="93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CE79-8C53-473F-95F0-6F25580A1848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CCB2-08B1-4774-8747-82CA93180F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257173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BSPrh9 1H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85984" y="1071546"/>
            <a:ext cx="246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  Open BSPrh9 1H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- 1H baseline correction  integration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13C Apodization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2575" y="0"/>
            <a:ext cx="1069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2071670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00562" y="3786190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Right mouse3 click, properties</a:t>
            </a:r>
            <a:endParaRPr lang="en-US" sz="1000" dirty="0">
              <a:solidFill>
                <a:srgbClr val="00B05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571744"/>
            <a:ext cx="2819395" cy="26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928662" y="785794"/>
            <a:ext cx="4331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Use </a:t>
            </a:r>
            <a:r>
              <a:rPr lang="en-US" sz="1400" b="1" dirty="0" smtClean="0">
                <a:solidFill>
                  <a:srgbClr val="FF0000"/>
                </a:solidFill>
              </a:rPr>
              <a:t>HMBC to determine position of protection groups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14480" y="1571612"/>
            <a:ext cx="318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  Baseline correction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  prepare for overlay  (perhaps more </a:t>
            </a:r>
            <a:r>
              <a:rPr lang="en-US" sz="1200" dirty="0" err="1" smtClean="0">
                <a:solidFill>
                  <a:srgbClr val="FF0000"/>
                </a:solidFill>
              </a:rPr>
              <a:t>convient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1785918" y="350043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10800000">
            <a:off x="3929058" y="357187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rot="10800000">
            <a:off x="3714744" y="392906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571868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71868" y="857232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Stack superimpose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3143240" y="28572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10800000">
            <a:off x="857224" y="5072074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0800000">
            <a:off x="714348" y="571501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214414" y="5715016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activate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571868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71868" y="857232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Stack superimpose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3143240" y="28572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10800000">
            <a:off x="857224" y="5072074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0800000">
            <a:off x="714348" y="571501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214414" y="5715016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activate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HMBC+HMQC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786578" y="1142984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Right mouse click</a:t>
            </a:r>
          </a:p>
          <a:p>
            <a:r>
              <a:rPr lang="en-GB" sz="1000" dirty="0" smtClean="0">
                <a:solidFill>
                  <a:srgbClr val="FF0000"/>
                </a:solidFill>
              </a:rPr>
              <a:t>Chose traces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rot="10800000">
            <a:off x="6143636" y="12144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HMBC+HMQC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8763"/>
            <a:ext cx="3268582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Gerade Verbindung mit Pfeil 19"/>
          <p:cNvCxnSpPr/>
          <p:nvPr/>
        </p:nvCxnSpPr>
        <p:spPr>
          <a:xfrm rot="10800000">
            <a:off x="3286116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10800000">
            <a:off x="3500430" y="250030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rot="10800000">
            <a:off x="3786182" y="30003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0800000">
            <a:off x="4357686" y="3714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10800000">
            <a:off x="3714744" y="22859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HMBC+HMQC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>
            <a:off x="4214810" y="52149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00364" y="3643314"/>
            <a:ext cx="2862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Position of acetyl protecting groups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86182" y="4429132"/>
            <a:ext cx="529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zoom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HMBC+HMQC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>
            <a:off x="2928926" y="42148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071934" y="1714488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Position of acetyl protecting group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u</a:t>
            </a:r>
            <a:r>
              <a:rPr lang="en-US" sz="1400" b="1" dirty="0" smtClean="0">
                <a:solidFill>
                  <a:srgbClr val="FF0000"/>
                </a:solidFill>
              </a:rPr>
              <a:t>sing COSY assignment via </a:t>
            </a:r>
            <a:r>
              <a:rPr lang="en-US" sz="1400" dirty="0" smtClean="0">
                <a:solidFill>
                  <a:srgbClr val="FF0000"/>
                </a:solidFill>
              </a:rPr>
              <a:t>3J </a:t>
            </a:r>
            <a:r>
              <a:rPr lang="en-US" sz="1400" dirty="0" smtClean="0">
                <a:solidFill>
                  <a:srgbClr val="FF0000"/>
                </a:solidFill>
              </a:rPr>
              <a:t>CH 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86182" y="5143512"/>
            <a:ext cx="126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OAc</a:t>
            </a:r>
            <a:r>
              <a:rPr lang="en-US" sz="1200" dirty="0" smtClean="0">
                <a:solidFill>
                  <a:srgbClr val="FF0000"/>
                </a:solidFill>
              </a:rPr>
              <a:t> in pos 3 ,4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3J </a:t>
            </a:r>
            <a:r>
              <a:rPr lang="en-US" sz="1200" dirty="0" err="1" smtClean="0">
                <a:solidFill>
                  <a:srgbClr val="FF0000"/>
                </a:solidFill>
              </a:rPr>
              <a:t>C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1200" dirty="0" err="1" smtClean="0">
                <a:solidFill>
                  <a:srgbClr val="FF0000"/>
                </a:solidFill>
              </a:rPr>
              <a:t>H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sugar</a:t>
            </a:r>
            <a:r>
              <a:rPr lang="en-US" sz="1200" dirty="0" smtClean="0">
                <a:solidFill>
                  <a:srgbClr val="FF0000"/>
                </a:solidFill>
              </a:rPr>
              <a:t>   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rot="5400000" flipH="1" flipV="1">
            <a:off x="2321703" y="2678901"/>
            <a:ext cx="19304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5400000" flipH="1" flipV="1">
            <a:off x="6322231" y="2464587"/>
            <a:ext cx="19304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86182" y="100010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29058" y="1142984"/>
            <a:ext cx="30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214678" y="1071546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3643306" y="1071546"/>
            <a:ext cx="300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428860" y="4143380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286512" y="5072074"/>
            <a:ext cx="171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Assign corresponding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Me groups  in pos 3 ,4, 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Via 3J </a:t>
            </a:r>
            <a:r>
              <a:rPr lang="en-US" sz="1200" dirty="0" err="1" smtClean="0">
                <a:solidFill>
                  <a:srgbClr val="FF0000"/>
                </a:solidFill>
              </a:rPr>
              <a:t>C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OO</a:t>
            </a:r>
            <a:r>
              <a:rPr lang="en-US" sz="1200" dirty="0" err="1" smtClean="0">
                <a:solidFill>
                  <a:srgbClr val="FF0000"/>
                </a:solidFill>
              </a:rPr>
              <a:t>H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Me</a:t>
            </a:r>
            <a:r>
              <a:rPr lang="en-US" sz="1200" dirty="0" smtClean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Further Clues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>
            <a:off x="2928926" y="42148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429256" y="207167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16200000" flipV="1">
            <a:off x="6822297" y="2678901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86182" y="100010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29058" y="1142984"/>
            <a:ext cx="30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214678" y="1071546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3643306" y="1071546"/>
            <a:ext cx="300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428860" y="4143380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643438" y="1714488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Cq</a:t>
            </a:r>
            <a:r>
              <a:rPr lang="en-US" sz="1200" dirty="0" smtClean="0">
                <a:solidFill>
                  <a:srgbClr val="FF0000"/>
                </a:solidFill>
              </a:rPr>
              <a:t> of t-Bu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en-US" sz="1200" dirty="0" smtClean="0">
                <a:solidFill>
                  <a:srgbClr val="FF0000"/>
                </a:solidFill>
              </a:rPr>
              <a:t>J </a:t>
            </a:r>
            <a:r>
              <a:rPr lang="en-US" sz="1200" dirty="0" err="1" smtClean="0">
                <a:solidFill>
                  <a:srgbClr val="FF0000"/>
                </a:solidFill>
              </a:rPr>
              <a:t>C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q</a:t>
            </a:r>
            <a:r>
              <a:rPr lang="en-US" sz="1200" dirty="0" err="1" smtClean="0">
                <a:solidFill>
                  <a:srgbClr val="FF0000"/>
                </a:solidFill>
              </a:rPr>
              <a:t>H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200" baseline="-25000" dirty="0" smtClean="0">
                <a:solidFill>
                  <a:srgbClr val="FF0000"/>
                </a:solidFill>
              </a:rPr>
              <a:t>-Bu</a:t>
            </a:r>
            <a:r>
              <a:rPr lang="en-US" sz="1200" dirty="0" smtClean="0">
                <a:solidFill>
                  <a:srgbClr val="FF0000"/>
                </a:solidFill>
              </a:rPr>
              <a:t>   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643702" y="321468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Si t-Bu Me2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4J </a:t>
            </a:r>
            <a:r>
              <a:rPr lang="en-US" sz="1200" dirty="0" err="1" smtClean="0">
                <a:solidFill>
                  <a:srgbClr val="FF0000"/>
                </a:solidFill>
              </a:rPr>
              <a:t>C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q</a:t>
            </a:r>
            <a:r>
              <a:rPr lang="en-US" sz="1200" dirty="0" err="1" smtClean="0">
                <a:solidFill>
                  <a:srgbClr val="FF0000"/>
                </a:solidFill>
              </a:rPr>
              <a:t>H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Si</a:t>
            </a:r>
            <a:r>
              <a:rPr lang="en-US" sz="1200" baseline="-25000" dirty="0" smtClean="0">
                <a:solidFill>
                  <a:srgbClr val="FF0000"/>
                </a:solidFill>
              </a:rPr>
              <a:t>-Me</a:t>
            </a:r>
            <a:r>
              <a:rPr lang="en-US" sz="1200" dirty="0" smtClean="0">
                <a:solidFill>
                  <a:srgbClr val="FF0000"/>
                </a:solidFill>
              </a:rPr>
              <a:t>   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 rot="10800000">
            <a:off x="5000628" y="54292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786446" y="514351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O-Me in pos 1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3</a:t>
            </a:r>
            <a:r>
              <a:rPr lang="en-US" sz="1200" dirty="0" smtClean="0">
                <a:solidFill>
                  <a:srgbClr val="FF0000"/>
                </a:solidFill>
              </a:rPr>
              <a:t>J </a:t>
            </a:r>
            <a:r>
              <a:rPr lang="en-US" sz="1200" dirty="0" err="1" smtClean="0">
                <a:solidFill>
                  <a:srgbClr val="FF0000"/>
                </a:solidFill>
              </a:rPr>
              <a:t>C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anomeric</a:t>
            </a:r>
            <a:r>
              <a:rPr lang="en-US" sz="1200" dirty="0" err="1" smtClean="0">
                <a:solidFill>
                  <a:srgbClr val="FF0000"/>
                </a:solidFill>
              </a:rPr>
              <a:t>H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Me</a:t>
            </a:r>
            <a:r>
              <a:rPr lang="en-US" sz="1200" dirty="0" smtClean="0">
                <a:solidFill>
                  <a:srgbClr val="FF0000"/>
                </a:solidFill>
              </a:rPr>
              <a:t>   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rot="16200000" flipH="1">
            <a:off x="3536149" y="3393281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428992" y="2857496"/>
            <a:ext cx="126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O-Me in pos 1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3</a:t>
            </a:r>
            <a:r>
              <a:rPr lang="en-US" sz="1200" dirty="0" smtClean="0">
                <a:solidFill>
                  <a:srgbClr val="FF0000"/>
                </a:solidFill>
              </a:rPr>
              <a:t>J </a:t>
            </a:r>
            <a:r>
              <a:rPr lang="en-US" sz="1200" dirty="0" err="1" smtClean="0">
                <a:solidFill>
                  <a:srgbClr val="FF0000"/>
                </a:solidFill>
              </a:rPr>
              <a:t>C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OMe</a:t>
            </a:r>
            <a:r>
              <a:rPr lang="en-US" sz="1200" dirty="0" err="1" smtClean="0">
                <a:solidFill>
                  <a:srgbClr val="FF0000"/>
                </a:solidFill>
              </a:rPr>
              <a:t>H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anomeric</a:t>
            </a:r>
            <a:r>
              <a:rPr lang="en-US" sz="1200" dirty="0" smtClean="0">
                <a:solidFill>
                  <a:srgbClr val="FF0000"/>
                </a:solidFill>
              </a:rPr>
              <a:t>   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643042" y="0"/>
            <a:ext cx="485778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Final Test Predict and Compare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29058" y="857232"/>
            <a:ext cx="3000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Look for 4J couplings  Me Ac -&gt;  ring carbons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643042" y="0"/>
            <a:ext cx="485778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Final Test Predict and Compare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257173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BSPrh9 1H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85984" y="1071546"/>
            <a:ext cx="246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  Open BSPrh9 1H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- 1H baseline correction  integration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13C Apodization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rot="5400000">
            <a:off x="4108447" y="2178041"/>
            <a:ext cx="1428760" cy="787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858016" y="2357430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2 Si-Me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0628" y="1643050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Singlets </a:t>
            </a:r>
            <a:endParaRPr lang="en-GB" sz="1000" dirty="0">
              <a:solidFill>
                <a:srgbClr val="00B05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6200000" flipH="1">
            <a:off x="4857752" y="2357430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16200000" flipH="1">
            <a:off x="5464975" y="1964521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643570" y="1928802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286248" y="2143116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1  </a:t>
            </a:r>
            <a:r>
              <a:rPr lang="en-GB" sz="1000" dirty="0" err="1" smtClean="0">
                <a:solidFill>
                  <a:srgbClr val="00B050"/>
                </a:solidFill>
              </a:rPr>
              <a:t>OMe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214942" y="242886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3</a:t>
            </a:r>
            <a:endParaRPr lang="en-US" sz="1000" dirty="0" smtClean="0">
              <a:solidFill>
                <a:srgbClr val="00B05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57884" y="2643182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1 t-Bu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643042" y="0"/>
            <a:ext cx="485778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Final Test Predict and Verify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2575" y="0"/>
            <a:ext cx="105537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643042" y="0"/>
            <a:ext cx="485778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Final Test Predict and Verify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2575" y="0"/>
            <a:ext cx="1069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2143108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13C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16200000" flipV="1">
            <a:off x="1786712" y="713562"/>
            <a:ext cx="49847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214546" y="1000108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Expansion opens and displays </a:t>
            </a:r>
            <a:r>
              <a:rPr lang="en-GB" sz="1000" dirty="0" err="1" smtClean="0">
                <a:solidFill>
                  <a:srgbClr val="00B050"/>
                </a:solidFill>
              </a:rPr>
              <a:t>subspectra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2575" y="0"/>
            <a:ext cx="1069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2143108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13C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16200000" flipV="1">
            <a:off x="1786712" y="713562"/>
            <a:ext cx="49847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000628" y="1714488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 O-Me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4810" y="1714488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5 O-CH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28860" y="1857364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anomeric </a:t>
            </a:r>
            <a:r>
              <a:rPr lang="en-US" sz="1000" dirty="0" smtClean="0">
                <a:solidFill>
                  <a:srgbClr val="00B050"/>
                </a:solidFill>
              </a:rPr>
              <a:t>C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71868" y="2000240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CDCl3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15206" y="1785926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2</a:t>
            </a:r>
            <a:r>
              <a:rPr lang="en-GB" sz="1000" dirty="0" smtClean="0">
                <a:solidFill>
                  <a:srgbClr val="00B050"/>
                </a:solidFill>
              </a:rPr>
              <a:t>  Si-C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285852" y="1428736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3  COO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15074" y="1857364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3  Me-COO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2428860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Groups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928926" y="785794"/>
            <a:ext cx="500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Structure elements :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pPr marL="228600" indent="-228600">
              <a:buAutoNum type="arabicPlain" startAt="5"/>
            </a:pPr>
            <a:r>
              <a:rPr lang="en-US" sz="1000" dirty="0" smtClean="0">
                <a:solidFill>
                  <a:srgbClr val="FF0000"/>
                </a:solidFill>
              </a:rPr>
              <a:t>C-O   +  1 </a:t>
            </a:r>
            <a:r>
              <a:rPr lang="en-US" sz="1000" dirty="0" err="1" smtClean="0">
                <a:solidFill>
                  <a:srgbClr val="FF0000"/>
                </a:solidFill>
              </a:rPr>
              <a:t>anomeric</a:t>
            </a:r>
            <a:r>
              <a:rPr lang="en-US" sz="1000" dirty="0" smtClean="0">
                <a:solidFill>
                  <a:srgbClr val="FF0000"/>
                </a:solidFill>
              </a:rPr>
              <a:t>   C   7 H  (1 duplet )   could be Sugar !!!  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5" name="Geschweifte Klammer rechts 24"/>
          <p:cNvSpPr/>
          <p:nvPr/>
        </p:nvSpPr>
        <p:spPr>
          <a:xfrm rot="16200000">
            <a:off x="4250529" y="-392933"/>
            <a:ext cx="285752" cy="3500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3714744" y="300037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Protection groups 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857620" y="335756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could be O-Me  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57818" y="3286124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could be  </a:t>
            </a:r>
            <a:r>
              <a:rPr lang="en-US" sz="1000" dirty="0" err="1" smtClean="0">
                <a:solidFill>
                  <a:srgbClr val="FF0000"/>
                </a:solidFill>
              </a:rPr>
              <a:t>COOMe</a:t>
            </a:r>
            <a:r>
              <a:rPr lang="en-US" sz="1000" dirty="0" smtClean="0">
                <a:solidFill>
                  <a:srgbClr val="FF0000"/>
                </a:solidFill>
              </a:rPr>
              <a:t>   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500826" y="228599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could be  t-Bu  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929454" y="335756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could be  Si-(Me)2  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2575" y="0"/>
            <a:ext cx="1069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4410059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rot="16200000" flipV="1">
            <a:off x="5107785" y="750075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714488"/>
            <a:ext cx="2000264" cy="180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Gerade Verbindung mit Pfeil 25"/>
          <p:cNvCxnSpPr/>
          <p:nvPr/>
        </p:nvCxnSpPr>
        <p:spPr>
          <a:xfrm rot="16200000" flipV="1">
            <a:off x="1893075" y="2393149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5400000">
            <a:off x="7216000" y="349964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929454" y="1714488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B050"/>
                </a:solidFill>
              </a:rPr>
              <a:t>CH3 14</a:t>
            </a:r>
            <a:endParaRPr lang="de-DE" sz="1000" dirty="0">
              <a:solidFill>
                <a:srgbClr val="00B05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929190" y="1428736"/>
            <a:ext cx="1819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identify  corresponding carbons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29058" y="4714884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anomeric</a:t>
            </a:r>
            <a:r>
              <a:rPr lang="en-US" sz="1000" dirty="0" smtClean="0">
                <a:solidFill>
                  <a:srgbClr val="FF0000"/>
                </a:solidFill>
              </a:rPr>
              <a:t> CH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214546" y="857232"/>
            <a:ext cx="414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Use </a:t>
            </a:r>
            <a:r>
              <a:rPr lang="en-US" sz="1400" b="1" dirty="0" smtClean="0">
                <a:solidFill>
                  <a:srgbClr val="FF0000"/>
                </a:solidFill>
              </a:rPr>
              <a:t>HMQC to confirm first guess and identify CH2 , </a:t>
            </a:r>
            <a:r>
              <a:rPr lang="en-US" sz="1400" b="1" dirty="0" err="1" smtClean="0">
                <a:solidFill>
                  <a:srgbClr val="FF0000"/>
                </a:solidFill>
              </a:rPr>
              <a:t>Cq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rot="5400000">
            <a:off x="1858150" y="3428206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29190" y="350043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OCH3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29058" y="4143380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OCH-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214810" y="3643314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OCH2-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071802" y="4071942"/>
            <a:ext cx="164307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786182" y="550070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anomeric</a:t>
            </a:r>
            <a:r>
              <a:rPr lang="en-US" sz="1000" dirty="0" smtClean="0">
                <a:solidFill>
                  <a:srgbClr val="FF0000"/>
                </a:solidFill>
              </a:rPr>
              <a:t> CH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214942" y="2071678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CH3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15140" y="2214554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t</a:t>
            </a:r>
            <a:r>
              <a:rPr lang="de-DE" sz="1000" dirty="0" smtClean="0">
                <a:solidFill>
                  <a:srgbClr val="FF0000"/>
                </a:solidFill>
              </a:rPr>
              <a:t>-</a:t>
            </a:r>
            <a:r>
              <a:rPr lang="de-DE" sz="1000" dirty="0" err="1" smtClean="0">
                <a:solidFill>
                  <a:srgbClr val="FF0000"/>
                </a:solidFill>
              </a:rPr>
              <a:t>Bu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857488" y="178592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solidFill>
                  <a:srgbClr val="FF0000"/>
                </a:solidFill>
              </a:rPr>
              <a:t>Cq</a:t>
            </a:r>
            <a:r>
              <a:rPr lang="de-DE" sz="1000" dirty="0" smtClean="0">
                <a:solidFill>
                  <a:srgbClr val="FF0000"/>
                </a:solidFill>
              </a:rPr>
              <a:t> t</a:t>
            </a:r>
            <a:r>
              <a:rPr lang="de-DE" sz="1000" dirty="0" smtClean="0">
                <a:solidFill>
                  <a:srgbClr val="FF0000"/>
                </a:solidFill>
              </a:rPr>
              <a:t>-</a:t>
            </a:r>
            <a:r>
              <a:rPr lang="de-DE" sz="1000" dirty="0" err="1" smtClean="0">
                <a:solidFill>
                  <a:srgbClr val="FF0000"/>
                </a:solidFill>
              </a:rPr>
              <a:t>Bu</a:t>
            </a:r>
            <a:endParaRPr lang="de-DE" sz="1000" dirty="0">
              <a:solidFill>
                <a:srgbClr val="FF0000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 rot="10800000">
            <a:off x="2786050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10800000">
            <a:off x="2714612" y="392906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10800000">
            <a:off x="2786050" y="54292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HMQC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5400000">
            <a:off x="6501620" y="557134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715140" y="5000636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B050"/>
                </a:solidFill>
              </a:rPr>
              <a:t>Si-CH3</a:t>
            </a:r>
            <a:endParaRPr lang="de-DE" sz="1000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143504" y="442913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anomeric</a:t>
            </a:r>
            <a:r>
              <a:rPr lang="en-US" sz="1000" dirty="0" smtClean="0">
                <a:solidFill>
                  <a:srgbClr val="FF0000"/>
                </a:solidFill>
              </a:rPr>
              <a:t> CH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57488" y="1928802"/>
            <a:ext cx="267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Some signal might be back folded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72132" y="3857628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OCH-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143504" y="3214686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OCH2-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786314" y="3500438"/>
            <a:ext cx="114300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786446" y="314324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OCH3</a:t>
            </a:r>
            <a:endParaRPr lang="de-D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002" t="11374" r="13225" b="8749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071802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COSY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428992" y="571480"/>
            <a:ext cx="468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Assuming  hexose derivative assign sugar scaffold (pyranose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assign signals  starting at 1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928926" y="1785926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214678" y="1785926"/>
            <a:ext cx="30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42976" y="1785926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643174" y="1785926"/>
            <a:ext cx="300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6858016" y="1785926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7358082" y="1785926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7358082" y="2000240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CC0099"/>
                </a:solidFill>
              </a:rPr>
              <a:t>6´</a:t>
            </a:r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60363" y="204787"/>
            <a:ext cx="406400" cy="823913"/>
            <a:chOff x="1104" y="347"/>
            <a:chExt cx="256" cy="519"/>
          </a:xfrm>
        </p:grpSpPr>
        <p:sp>
          <p:nvSpPr>
            <p:cNvPr id="30" name="Text Box 55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" name="Line 58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4" name="Line 59"/>
          <p:cNvSpPr>
            <a:spLocks noChangeShapeType="1"/>
          </p:cNvSpPr>
          <p:nvPr/>
        </p:nvSpPr>
        <p:spPr bwMode="auto">
          <a:xfrm>
            <a:off x="252413" y="625475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5" name="Group 60"/>
          <p:cNvGrpSpPr>
            <a:grpSpLocks/>
          </p:cNvGrpSpPr>
          <p:nvPr/>
        </p:nvGrpSpPr>
        <p:grpSpPr bwMode="auto">
          <a:xfrm>
            <a:off x="690563" y="192087"/>
            <a:ext cx="406400" cy="823913"/>
            <a:chOff x="1104" y="347"/>
            <a:chExt cx="256" cy="519"/>
          </a:xfrm>
        </p:grpSpPr>
        <p:sp>
          <p:nvSpPr>
            <p:cNvPr id="36" name="Text Box 61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7" name="Line 62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0" name="Group 65"/>
          <p:cNvGrpSpPr>
            <a:grpSpLocks/>
          </p:cNvGrpSpPr>
          <p:nvPr/>
        </p:nvGrpSpPr>
        <p:grpSpPr bwMode="auto">
          <a:xfrm>
            <a:off x="1033463" y="192087"/>
            <a:ext cx="406400" cy="823913"/>
            <a:chOff x="1104" y="347"/>
            <a:chExt cx="256" cy="519"/>
          </a:xfrm>
        </p:grpSpPr>
        <p:sp>
          <p:nvSpPr>
            <p:cNvPr id="41" name="Text Box 66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42" name="Line 67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" name="Line 68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" name="Line 69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5" name="Group 70"/>
          <p:cNvGrpSpPr>
            <a:grpSpLocks/>
          </p:cNvGrpSpPr>
          <p:nvPr/>
        </p:nvGrpSpPr>
        <p:grpSpPr bwMode="auto">
          <a:xfrm>
            <a:off x="1363663" y="179387"/>
            <a:ext cx="406400" cy="823913"/>
            <a:chOff x="1104" y="347"/>
            <a:chExt cx="256" cy="519"/>
          </a:xfrm>
        </p:grpSpPr>
        <p:sp>
          <p:nvSpPr>
            <p:cNvPr id="46" name="Text Box 71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47" name="Line 72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Line 74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50" name="Group 75"/>
          <p:cNvGrpSpPr>
            <a:grpSpLocks/>
          </p:cNvGrpSpPr>
          <p:nvPr/>
        </p:nvGrpSpPr>
        <p:grpSpPr bwMode="auto">
          <a:xfrm>
            <a:off x="1700213" y="179387"/>
            <a:ext cx="406400" cy="823913"/>
            <a:chOff x="1104" y="347"/>
            <a:chExt cx="256" cy="519"/>
          </a:xfrm>
        </p:grpSpPr>
        <p:sp>
          <p:nvSpPr>
            <p:cNvPr id="51" name="Text Box 76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4" name="Line 79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5" name="Text Box 80"/>
          <p:cNvSpPr txBox="1">
            <a:spLocks noChangeArrowheads="1"/>
          </p:cNvSpPr>
          <p:nvPr/>
        </p:nvSpPr>
        <p:spPr bwMode="auto">
          <a:xfrm>
            <a:off x="381000" y="930275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sp>
        <p:nvSpPr>
          <p:cNvPr id="56" name="Text Box 81"/>
          <p:cNvSpPr txBox="1">
            <a:spLocks noChangeArrowheads="1"/>
          </p:cNvSpPr>
          <p:nvPr/>
        </p:nvSpPr>
        <p:spPr bwMode="auto">
          <a:xfrm>
            <a:off x="717550" y="936625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2</a:t>
            </a:r>
          </a:p>
        </p:txBody>
      </p:sp>
      <p:sp>
        <p:nvSpPr>
          <p:cNvPr id="57" name="Text Box 82"/>
          <p:cNvSpPr txBox="1">
            <a:spLocks noChangeArrowheads="1"/>
          </p:cNvSpPr>
          <p:nvPr/>
        </p:nvSpPr>
        <p:spPr bwMode="auto">
          <a:xfrm>
            <a:off x="1079500" y="917575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3</a:t>
            </a:r>
          </a:p>
        </p:txBody>
      </p:sp>
      <p:sp>
        <p:nvSpPr>
          <p:cNvPr id="58" name="Text Box 83"/>
          <p:cNvSpPr txBox="1">
            <a:spLocks noChangeArrowheads="1"/>
          </p:cNvSpPr>
          <p:nvPr/>
        </p:nvSpPr>
        <p:spPr bwMode="auto">
          <a:xfrm>
            <a:off x="1377950" y="911225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4</a:t>
            </a:r>
          </a:p>
        </p:txBody>
      </p:sp>
      <p:sp>
        <p:nvSpPr>
          <p:cNvPr id="59" name="Text Box 84"/>
          <p:cNvSpPr txBox="1">
            <a:spLocks noChangeArrowheads="1"/>
          </p:cNvSpPr>
          <p:nvPr/>
        </p:nvSpPr>
        <p:spPr bwMode="auto">
          <a:xfrm>
            <a:off x="1714500" y="892175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5</a:t>
            </a:r>
          </a:p>
        </p:txBody>
      </p:sp>
      <p:sp>
        <p:nvSpPr>
          <p:cNvPr id="60" name="AutoShape 85"/>
          <p:cNvSpPr>
            <a:spLocks/>
          </p:cNvSpPr>
          <p:nvPr/>
        </p:nvSpPr>
        <p:spPr bwMode="auto">
          <a:xfrm rot="5400000">
            <a:off x="538163" y="723900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1" name="AutoShape 86"/>
          <p:cNvSpPr>
            <a:spLocks/>
          </p:cNvSpPr>
          <p:nvPr/>
        </p:nvSpPr>
        <p:spPr bwMode="auto">
          <a:xfrm rot="5400000">
            <a:off x="874713" y="711200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2" name="AutoShape 87"/>
          <p:cNvSpPr>
            <a:spLocks/>
          </p:cNvSpPr>
          <p:nvPr/>
        </p:nvSpPr>
        <p:spPr bwMode="auto">
          <a:xfrm rot="5400000">
            <a:off x="1217613" y="717550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3" name="AutoShape 88"/>
          <p:cNvSpPr>
            <a:spLocks/>
          </p:cNvSpPr>
          <p:nvPr/>
        </p:nvSpPr>
        <p:spPr bwMode="auto">
          <a:xfrm rot="5400000">
            <a:off x="1547813" y="704850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64" name="Group 89"/>
          <p:cNvGrpSpPr>
            <a:grpSpLocks/>
          </p:cNvGrpSpPr>
          <p:nvPr/>
        </p:nvGrpSpPr>
        <p:grpSpPr bwMode="auto">
          <a:xfrm>
            <a:off x="2062163" y="179387"/>
            <a:ext cx="406400" cy="823913"/>
            <a:chOff x="1104" y="347"/>
            <a:chExt cx="256" cy="519"/>
          </a:xfrm>
        </p:grpSpPr>
        <p:sp>
          <p:nvSpPr>
            <p:cNvPr id="65" name="Text Box 90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66" name="Line 91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Line 92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8" name="Line 93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9" name="Text Box 94"/>
          <p:cNvSpPr txBox="1">
            <a:spLocks noChangeArrowheads="1"/>
          </p:cNvSpPr>
          <p:nvPr/>
        </p:nvSpPr>
        <p:spPr bwMode="auto">
          <a:xfrm>
            <a:off x="2405063" y="446087"/>
            <a:ext cx="312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O</a:t>
            </a:r>
          </a:p>
        </p:txBody>
      </p:sp>
      <p:cxnSp>
        <p:nvCxnSpPr>
          <p:cNvPr id="70" name="AutoShape 95"/>
          <p:cNvCxnSpPr>
            <a:cxnSpLocks noChangeShapeType="1"/>
          </p:cNvCxnSpPr>
          <p:nvPr/>
        </p:nvCxnSpPr>
        <p:spPr bwMode="auto">
          <a:xfrm rot="16200000">
            <a:off x="1747838" y="504825"/>
            <a:ext cx="584200" cy="2222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C0099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71" name="AutoShape 96"/>
          <p:cNvSpPr>
            <a:spLocks/>
          </p:cNvSpPr>
          <p:nvPr/>
        </p:nvSpPr>
        <p:spPr bwMode="auto">
          <a:xfrm rot="5400000">
            <a:off x="1903413" y="666750"/>
            <a:ext cx="273050" cy="19050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CC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2" name="AutoShape 97"/>
          <p:cNvSpPr>
            <a:spLocks/>
          </p:cNvSpPr>
          <p:nvPr/>
        </p:nvSpPr>
        <p:spPr bwMode="auto">
          <a:xfrm rot="10800000">
            <a:off x="2297113" y="342900"/>
            <a:ext cx="114300" cy="508000"/>
          </a:xfrm>
          <a:prstGeom prst="leftBracket">
            <a:avLst>
              <a:gd name="adj" fmla="val 37037"/>
            </a:avLst>
          </a:prstGeom>
          <a:noFill/>
          <a:ln w="28575">
            <a:solidFill>
              <a:srgbClr val="CC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3" name="Text Box 98"/>
          <p:cNvSpPr txBox="1">
            <a:spLocks noChangeArrowheads="1"/>
          </p:cNvSpPr>
          <p:nvPr/>
        </p:nvSpPr>
        <p:spPr bwMode="auto">
          <a:xfrm>
            <a:off x="2070100" y="911225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6</a:t>
            </a:r>
          </a:p>
        </p:txBody>
      </p:sp>
      <p:sp>
        <p:nvSpPr>
          <p:cNvPr id="74" name="Text Box 99"/>
          <p:cNvSpPr txBox="1">
            <a:spLocks noChangeArrowheads="1"/>
          </p:cNvSpPr>
          <p:nvPr/>
        </p:nvSpPr>
        <p:spPr bwMode="auto">
          <a:xfrm>
            <a:off x="2089150" y="0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6´</a:t>
            </a:r>
          </a:p>
        </p:txBody>
      </p:sp>
      <p:sp>
        <p:nvSpPr>
          <p:cNvPr id="75" name="AutoShape 104"/>
          <p:cNvSpPr>
            <a:spLocks/>
          </p:cNvSpPr>
          <p:nvPr/>
        </p:nvSpPr>
        <p:spPr bwMode="auto">
          <a:xfrm rot="16200000">
            <a:off x="1136650" y="511175"/>
            <a:ext cx="122237" cy="1328738"/>
          </a:xfrm>
          <a:prstGeom prst="leftBracket">
            <a:avLst>
              <a:gd name="adj" fmla="val 90585"/>
            </a:avLst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76" name="Group 105"/>
          <p:cNvGrpSpPr>
            <a:grpSpLocks/>
          </p:cNvGrpSpPr>
          <p:nvPr/>
        </p:nvGrpSpPr>
        <p:grpSpPr bwMode="auto">
          <a:xfrm>
            <a:off x="265113" y="88900"/>
            <a:ext cx="1587500" cy="539750"/>
            <a:chOff x="868" y="56"/>
            <a:chExt cx="1000" cy="340"/>
          </a:xfrm>
        </p:grpSpPr>
        <p:sp>
          <p:nvSpPr>
            <p:cNvPr id="77" name="Line 106"/>
            <p:cNvSpPr>
              <a:spLocks noChangeShapeType="1"/>
            </p:cNvSpPr>
            <p:nvPr/>
          </p:nvSpPr>
          <p:spPr bwMode="auto">
            <a:xfrm flipV="1">
              <a:off x="868" y="56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Line 107"/>
            <p:cNvSpPr>
              <a:spLocks noChangeShapeType="1"/>
            </p:cNvSpPr>
            <p:nvPr/>
          </p:nvSpPr>
          <p:spPr bwMode="auto">
            <a:xfrm>
              <a:off x="872" y="56"/>
              <a:ext cx="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Line 108"/>
            <p:cNvSpPr>
              <a:spLocks noChangeShapeType="1"/>
            </p:cNvSpPr>
            <p:nvPr/>
          </p:nvSpPr>
          <p:spPr bwMode="auto">
            <a:xfrm>
              <a:off x="1868" y="56"/>
              <a:ext cx="0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80" name="AutoShape 114"/>
          <p:cNvSpPr>
            <a:spLocks/>
          </p:cNvSpPr>
          <p:nvPr/>
        </p:nvSpPr>
        <p:spPr bwMode="auto">
          <a:xfrm rot="16200000">
            <a:off x="1795463" y="838200"/>
            <a:ext cx="115887" cy="687387"/>
          </a:xfrm>
          <a:prstGeom prst="leftBracket">
            <a:avLst>
              <a:gd name="adj" fmla="val 49429"/>
            </a:avLst>
          </a:prstGeom>
          <a:noFill/>
          <a:ln w="28575">
            <a:solidFill>
              <a:srgbClr val="99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2" name="AutoShape 85"/>
          <p:cNvSpPr>
            <a:spLocks/>
          </p:cNvSpPr>
          <p:nvPr/>
        </p:nvSpPr>
        <p:spPr bwMode="auto">
          <a:xfrm rot="5400000">
            <a:off x="3082915" y="4775209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3" name="AutoShape 86"/>
          <p:cNvSpPr>
            <a:spLocks/>
          </p:cNvSpPr>
          <p:nvPr/>
        </p:nvSpPr>
        <p:spPr bwMode="auto">
          <a:xfrm rot="10800000">
            <a:off x="3571868" y="5143512"/>
            <a:ext cx="273050" cy="107157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4" name="AutoShape 87"/>
          <p:cNvSpPr>
            <a:spLocks/>
          </p:cNvSpPr>
          <p:nvPr/>
        </p:nvSpPr>
        <p:spPr bwMode="auto">
          <a:xfrm rot="5400000">
            <a:off x="1863707" y="4065591"/>
            <a:ext cx="273050" cy="1571636"/>
          </a:xfrm>
          <a:prstGeom prst="leftBracket">
            <a:avLst>
              <a:gd name="adj" fmla="val 8333"/>
            </a:avLst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5" name="AutoShape 88"/>
          <p:cNvSpPr>
            <a:spLocks/>
          </p:cNvSpPr>
          <p:nvPr/>
        </p:nvSpPr>
        <p:spPr bwMode="auto">
          <a:xfrm rot="5400000">
            <a:off x="4756946" y="672286"/>
            <a:ext cx="273050" cy="4071966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6" name="AutoShape 97"/>
          <p:cNvSpPr>
            <a:spLocks/>
          </p:cNvSpPr>
          <p:nvPr/>
        </p:nvSpPr>
        <p:spPr bwMode="auto">
          <a:xfrm rot="10800000">
            <a:off x="7643834" y="2928934"/>
            <a:ext cx="71438" cy="357190"/>
          </a:xfrm>
          <a:prstGeom prst="leftBracket">
            <a:avLst>
              <a:gd name="adj" fmla="val 37037"/>
            </a:avLst>
          </a:prstGeom>
          <a:noFill/>
          <a:ln w="28575">
            <a:solidFill>
              <a:srgbClr val="CC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7" name="AutoShape 104"/>
          <p:cNvSpPr>
            <a:spLocks/>
          </p:cNvSpPr>
          <p:nvPr/>
        </p:nvSpPr>
        <p:spPr bwMode="auto">
          <a:xfrm rot="16200000">
            <a:off x="4964910" y="1535891"/>
            <a:ext cx="142876" cy="3786215"/>
          </a:xfrm>
          <a:prstGeom prst="leftBracket">
            <a:avLst>
              <a:gd name="adj" fmla="val 90585"/>
            </a:avLst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5143504" y="3571876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FFFF00"/>
                </a:solidFill>
              </a:rPr>
              <a:t>???</a:t>
            </a:r>
            <a:endParaRPr lang="de-DE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Bildschirmpräsentation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schaefer</dc:creator>
  <cp:lastModifiedBy>schaefer</cp:lastModifiedBy>
  <cp:revision>114</cp:revision>
  <dcterms:created xsi:type="dcterms:W3CDTF">2014-10-23T14:37:57Z</dcterms:created>
  <dcterms:modified xsi:type="dcterms:W3CDTF">2019-11-11T13:16:39Z</dcterms:modified>
</cp:coreProperties>
</file>